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67" r:id="rId3"/>
    <p:sldId id="266" r:id="rId4"/>
    <p:sldId id="257" r:id="rId5"/>
    <p:sldId id="261" r:id="rId6"/>
    <p:sldId id="259" r:id="rId7"/>
    <p:sldId id="258" r:id="rId8"/>
    <p:sldId id="269" r:id="rId9"/>
    <p:sldId id="263" r:id="rId10"/>
    <p:sldId id="260" r:id="rId11"/>
    <p:sldId id="268" r:id="rId12"/>
    <p:sldId id="270"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Daniels" initials="LD" lastIdx="1" clrIdx="0">
    <p:extLst>
      <p:ext uri="{19B8F6BF-5375-455C-9EA6-DF929625EA0E}">
        <p15:presenceInfo xmlns:p15="http://schemas.microsoft.com/office/powerpoint/2012/main" userId="S::1904710@student.uwtsd.ac.uk::b1a2f9fd-032a-4a76-87eb-17952db1c1b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6102" autoAdjust="0"/>
    <p:restoredTop sz="94660"/>
  </p:normalViewPr>
  <p:slideViewPr>
    <p:cSldViewPr snapToGrid="0">
      <p:cViewPr varScale="1">
        <p:scale>
          <a:sx n="74" d="100"/>
          <a:sy n="74" d="100"/>
        </p:scale>
        <p:origin x="72" y="3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19764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85409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29674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24/04/2020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42357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24/04/2020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4932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24/04/2020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78465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4153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71827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
        <p:nvSpPr>
          <p:cNvPr id="5" name="Date Placeholder 4"/>
          <p:cNvSpPr>
            <a:spLocks noGrp="1"/>
          </p:cNvSpPr>
          <p:nvPr>
            <p:ph type="dt" sz="half" idx="10"/>
          </p:nvPr>
        </p:nvSpPr>
        <p:spPr/>
        <p:txBody>
          <a:bodyPr/>
          <a:lstStyle/>
          <a:p>
            <a:fld id="{846CE7D5-CF57-46EF-B807-FDD0502418D4}" type="datetimeFigureOut">
              <a:rPr lang="en-GB" smtClean="0"/>
              <a:t>24/04/2020</a:t>
            </a:fld>
            <a:endParaRPr lang="en-GB"/>
          </a:p>
        </p:txBody>
      </p:sp>
    </p:spTree>
    <p:extLst>
      <p:ext uri="{BB962C8B-B14F-4D97-AF65-F5344CB8AC3E}">
        <p14:creationId xmlns:p14="http://schemas.microsoft.com/office/powerpoint/2010/main" val="4209803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5294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3422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534546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4294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42059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899505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7726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24/04/2020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26497142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upliftconnect.com/science-exercise-and-your-brain/" TargetMode="External"/><Relationship Id="rId3" Type="http://schemas.openxmlformats.org/officeDocument/2006/relationships/hyperlink" Target="https://nationalcareers.service.gov.uk/job-profiles/sport-and-exercise-psychologist" TargetMode="External"/><Relationship Id="rId7" Type="http://schemas.openxmlformats.org/officeDocument/2006/relationships/hyperlink" Target="https://careersinpsychology.org/becoming-a-sports-psychologist/" TargetMode="External"/><Relationship Id="rId2" Type="http://schemas.openxmlformats.org/officeDocument/2006/relationships/hyperlink" Target="https://www.port.ac.uk/study/courses/msc-sport-and-exercise-psychology" TargetMode="External"/><Relationship Id="rId1" Type="http://schemas.openxmlformats.org/officeDocument/2006/relationships/slideLayout" Target="../slideLayouts/slideLayout2.xml"/><Relationship Id="rId6" Type="http://schemas.openxmlformats.org/officeDocument/2006/relationships/hyperlink" Target="https://www.prospects.ac.uk/job-profiles/sport-and-exercise-psychologist" TargetMode="External"/><Relationship Id="rId5" Type="http://schemas.openxmlformats.org/officeDocument/2006/relationships/hyperlink" Target="https://www.bps.org.uk/sites/www.bps.org.uk/files/Qualifications/Sport%20and%20Exercise/QSEP%20%28Stage%202%29%20Candidate%20Handbook%20Jan%202018.pdf" TargetMode="External"/><Relationship Id="rId4" Type="http://schemas.openxmlformats.org/officeDocument/2006/relationships/hyperlink" Target="https://www.bps.org.uk/sites/www.bps.org.uk/files/Policy/Policy%20-%20Files/BPS%20Code%20of%20Ethics%20and%20Conduct%20%28Updated%20July%202018%2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Exercise Psychologist </a:t>
            </a:r>
          </a:p>
        </p:txBody>
      </p:sp>
      <p:pic>
        <p:nvPicPr>
          <p:cNvPr id="3" name="Picture 2">
            <a:extLst>
              <a:ext uri="{FF2B5EF4-FFF2-40B4-BE49-F238E27FC236}">
                <a16:creationId xmlns:a16="http://schemas.microsoft.com/office/drawing/2014/main" id="{D16835FB-A6AA-4D1F-8286-A3710C210B4F}"/>
              </a:ext>
            </a:extLst>
          </p:cNvPr>
          <p:cNvPicPr>
            <a:picLocks noChangeAspect="1"/>
          </p:cNvPicPr>
          <p:nvPr/>
        </p:nvPicPr>
        <p:blipFill>
          <a:blip r:embed="rId2"/>
          <a:stretch>
            <a:fillRect/>
          </a:stretch>
        </p:blipFill>
        <p:spPr>
          <a:xfrm>
            <a:off x="916134" y="125008"/>
            <a:ext cx="4684566" cy="210081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7EB52-2780-47B7-8EA3-19801BC797AB}"/>
              </a:ext>
            </a:extLst>
          </p:cNvPr>
          <p:cNvSpPr>
            <a:spLocks noGrp="1"/>
          </p:cNvSpPr>
          <p:nvPr>
            <p:ph type="title"/>
          </p:nvPr>
        </p:nvSpPr>
        <p:spPr/>
        <p:txBody>
          <a:bodyPr/>
          <a:lstStyle/>
          <a:p>
            <a:r>
              <a:rPr lang="en-GB" dirty="0"/>
              <a:t>Introduction</a:t>
            </a:r>
          </a:p>
        </p:txBody>
      </p:sp>
      <p:pic>
        <p:nvPicPr>
          <p:cNvPr id="4" name="Picture 3">
            <a:extLst>
              <a:ext uri="{FF2B5EF4-FFF2-40B4-BE49-F238E27FC236}">
                <a16:creationId xmlns:a16="http://schemas.microsoft.com/office/drawing/2014/main" id="{EA817CA7-EA2E-4669-8A9E-A6750B9C82BF}"/>
              </a:ext>
            </a:extLst>
          </p:cNvPr>
          <p:cNvPicPr>
            <a:picLocks noChangeAspect="1"/>
          </p:cNvPicPr>
          <p:nvPr/>
        </p:nvPicPr>
        <p:blipFill>
          <a:blip r:embed="rId2"/>
          <a:stretch>
            <a:fillRect/>
          </a:stretch>
        </p:blipFill>
        <p:spPr>
          <a:xfrm>
            <a:off x="550521" y="3046312"/>
            <a:ext cx="5905500" cy="3543300"/>
          </a:xfrm>
          <a:prstGeom prst="rect">
            <a:avLst/>
          </a:prstGeom>
        </p:spPr>
      </p:pic>
      <p:sp>
        <p:nvSpPr>
          <p:cNvPr id="5" name="Rectangle 4">
            <a:extLst>
              <a:ext uri="{FF2B5EF4-FFF2-40B4-BE49-F238E27FC236}">
                <a16:creationId xmlns:a16="http://schemas.microsoft.com/office/drawing/2014/main" id="{8542BF86-4217-429A-BAB2-CB5FAEE0414C}"/>
              </a:ext>
            </a:extLst>
          </p:cNvPr>
          <p:cNvSpPr/>
          <p:nvPr/>
        </p:nvSpPr>
        <p:spPr>
          <a:xfrm>
            <a:off x="6616965" y="6312613"/>
            <a:ext cx="1672253" cy="276999"/>
          </a:xfrm>
          <a:prstGeom prst="rect">
            <a:avLst/>
          </a:prstGeom>
        </p:spPr>
        <p:txBody>
          <a:bodyPr wrap="none">
            <a:spAutoFit/>
          </a:bodyPr>
          <a:lstStyle/>
          <a:p>
            <a:r>
              <a:rPr lang="en-GB" sz="1200" dirty="0"/>
              <a:t>Ben </a:t>
            </a:r>
            <a:r>
              <a:rPr lang="en-GB" sz="1200" dirty="0" err="1"/>
              <a:t>Martynoga</a:t>
            </a:r>
            <a:r>
              <a:rPr lang="en-GB" sz="1200" dirty="0"/>
              <a:t> (2016)</a:t>
            </a:r>
          </a:p>
        </p:txBody>
      </p:sp>
    </p:spTree>
    <p:extLst>
      <p:ext uri="{BB962C8B-B14F-4D97-AF65-F5344CB8AC3E}">
        <p14:creationId xmlns:p14="http://schemas.microsoft.com/office/powerpoint/2010/main" val="2652455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B798B-0CF8-49E5-945F-D8E7B7D95441}"/>
              </a:ext>
            </a:extLst>
          </p:cNvPr>
          <p:cNvSpPr>
            <a:spLocks noGrp="1"/>
          </p:cNvSpPr>
          <p:nvPr>
            <p:ph type="title"/>
          </p:nvPr>
        </p:nvSpPr>
        <p:spPr/>
        <p:txBody>
          <a:bodyPr/>
          <a:lstStyle/>
          <a:p>
            <a:r>
              <a:rPr lang="en-GB" dirty="0"/>
              <a:t>What is an exercise psychologist? </a:t>
            </a:r>
          </a:p>
        </p:txBody>
      </p:sp>
      <p:sp>
        <p:nvSpPr>
          <p:cNvPr id="3" name="Content Placeholder 2">
            <a:extLst>
              <a:ext uri="{FF2B5EF4-FFF2-40B4-BE49-F238E27FC236}">
                <a16:creationId xmlns:a16="http://schemas.microsoft.com/office/drawing/2014/main" id="{280DC824-8569-435A-915A-A7F457771A17}"/>
              </a:ext>
            </a:extLst>
          </p:cNvPr>
          <p:cNvSpPr>
            <a:spLocks noGrp="1"/>
          </p:cNvSpPr>
          <p:nvPr>
            <p:ph idx="1"/>
          </p:nvPr>
        </p:nvSpPr>
        <p:spPr>
          <a:xfrm>
            <a:off x="1089710" y="2106801"/>
            <a:ext cx="8416240" cy="2636649"/>
          </a:xfrm>
        </p:spPr>
        <p:txBody>
          <a:bodyPr>
            <a:noAutofit/>
          </a:bodyPr>
          <a:lstStyle/>
          <a:p>
            <a:r>
              <a:rPr lang="en-GB" sz="3200" dirty="0"/>
              <a:t>An exercise psychologist works with a variety of clients such as athletes, teams and the general public in order to motivate, improve exercise and advising psychological benefits.</a:t>
            </a:r>
          </a:p>
          <a:p>
            <a:endParaRPr lang="en-GB" sz="3200" dirty="0"/>
          </a:p>
          <a:p>
            <a:r>
              <a:rPr lang="en-GB" sz="3200" dirty="0"/>
              <a:t>Assessing the impact of mental well-being</a:t>
            </a:r>
          </a:p>
        </p:txBody>
      </p:sp>
      <p:sp>
        <p:nvSpPr>
          <p:cNvPr id="4" name="Rectangle 3">
            <a:extLst>
              <a:ext uri="{FF2B5EF4-FFF2-40B4-BE49-F238E27FC236}">
                <a16:creationId xmlns:a16="http://schemas.microsoft.com/office/drawing/2014/main" id="{490DEDB4-146C-4FA0-863B-8B8004B87775}"/>
              </a:ext>
            </a:extLst>
          </p:cNvPr>
          <p:cNvSpPr/>
          <p:nvPr/>
        </p:nvSpPr>
        <p:spPr>
          <a:xfrm>
            <a:off x="591701" y="6373017"/>
            <a:ext cx="231154" cy="276999"/>
          </a:xfrm>
          <a:prstGeom prst="rect">
            <a:avLst/>
          </a:prstGeom>
        </p:spPr>
        <p:txBody>
          <a:bodyPr wrap="none">
            <a:spAutoFit/>
          </a:bodyPr>
          <a:lstStyle/>
          <a:p>
            <a:r>
              <a:rPr lang="en-GB" sz="1200" dirty="0"/>
              <a:t> </a:t>
            </a:r>
          </a:p>
        </p:txBody>
      </p:sp>
      <p:sp>
        <p:nvSpPr>
          <p:cNvPr id="7" name="Rectangle 6">
            <a:extLst>
              <a:ext uri="{FF2B5EF4-FFF2-40B4-BE49-F238E27FC236}">
                <a16:creationId xmlns:a16="http://schemas.microsoft.com/office/drawing/2014/main" id="{62EC8EAF-55B4-4ED2-ADB4-AB32FE97F9D0}"/>
              </a:ext>
            </a:extLst>
          </p:cNvPr>
          <p:cNvSpPr/>
          <p:nvPr/>
        </p:nvSpPr>
        <p:spPr>
          <a:xfrm>
            <a:off x="6926434" y="6511516"/>
            <a:ext cx="1965603" cy="276999"/>
          </a:xfrm>
          <a:prstGeom prst="rect">
            <a:avLst/>
          </a:prstGeom>
        </p:spPr>
        <p:txBody>
          <a:bodyPr wrap="none">
            <a:spAutoFit/>
          </a:bodyPr>
          <a:lstStyle/>
          <a:p>
            <a:r>
              <a:rPr lang="en-GB" sz="1200" dirty="0"/>
              <a:t>Dr Joseph Mercola (2016) </a:t>
            </a:r>
          </a:p>
        </p:txBody>
      </p:sp>
      <p:pic>
        <p:nvPicPr>
          <p:cNvPr id="8" name="Picture 7">
            <a:extLst>
              <a:ext uri="{FF2B5EF4-FFF2-40B4-BE49-F238E27FC236}">
                <a16:creationId xmlns:a16="http://schemas.microsoft.com/office/drawing/2014/main" id="{D6AEE540-A514-4F64-A298-5B5DBC6A6EFD}"/>
              </a:ext>
            </a:extLst>
          </p:cNvPr>
          <p:cNvPicPr>
            <a:picLocks noChangeAspect="1"/>
          </p:cNvPicPr>
          <p:nvPr/>
        </p:nvPicPr>
        <p:blipFill>
          <a:blip r:embed="rId2"/>
          <a:stretch>
            <a:fillRect/>
          </a:stretch>
        </p:blipFill>
        <p:spPr>
          <a:xfrm>
            <a:off x="8319747" y="247231"/>
            <a:ext cx="3551434" cy="1859570"/>
          </a:xfrm>
          <a:prstGeom prst="rect">
            <a:avLst/>
          </a:prstGeom>
        </p:spPr>
      </p:pic>
    </p:spTree>
    <p:extLst>
      <p:ext uri="{BB962C8B-B14F-4D97-AF65-F5344CB8AC3E}">
        <p14:creationId xmlns:p14="http://schemas.microsoft.com/office/powerpoint/2010/main" val="1555909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7A90E-2A3A-4229-BCD9-802539DA72CB}"/>
              </a:ext>
            </a:extLst>
          </p:cNvPr>
          <p:cNvSpPr>
            <a:spLocks noGrp="1"/>
          </p:cNvSpPr>
          <p:nvPr>
            <p:ph type="title"/>
          </p:nvPr>
        </p:nvSpPr>
        <p:spPr/>
        <p:txBody>
          <a:bodyPr>
            <a:normAutofit/>
          </a:bodyPr>
          <a:lstStyle/>
          <a:p>
            <a:pPr algn="ctr"/>
            <a:r>
              <a:rPr lang="en-GB" dirty="0"/>
              <a:t>Role</a:t>
            </a:r>
          </a:p>
        </p:txBody>
      </p:sp>
      <p:sp>
        <p:nvSpPr>
          <p:cNvPr id="4" name="TextBox 3">
            <a:extLst>
              <a:ext uri="{FF2B5EF4-FFF2-40B4-BE49-F238E27FC236}">
                <a16:creationId xmlns:a16="http://schemas.microsoft.com/office/drawing/2014/main" id="{7ADD4398-29D8-4B0D-AF04-BB05E616F4AD}"/>
              </a:ext>
            </a:extLst>
          </p:cNvPr>
          <p:cNvSpPr txBox="1"/>
          <p:nvPr/>
        </p:nvSpPr>
        <p:spPr>
          <a:xfrm>
            <a:off x="1421105" y="1704050"/>
            <a:ext cx="7109126"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Assess clients’ needs and abilities</a:t>
            </a:r>
          </a:p>
          <a:p>
            <a:pPr marL="285750" indent="-285750">
              <a:buFont typeface="Arial" panose="020B0604020202020204" pitchFamily="34" charset="0"/>
              <a:buChar char="•"/>
            </a:pPr>
            <a:r>
              <a:rPr lang="en-GB" sz="2800" dirty="0"/>
              <a:t>Motivating and advising</a:t>
            </a:r>
          </a:p>
          <a:p>
            <a:pPr marL="285750" indent="-285750">
              <a:buFont typeface="Arial" panose="020B0604020202020204" pitchFamily="34" charset="0"/>
              <a:buChar char="•"/>
            </a:pPr>
            <a:r>
              <a:rPr lang="en-GB" sz="2800" dirty="0"/>
              <a:t>Work within a multi disciplinary team</a:t>
            </a:r>
          </a:p>
          <a:p>
            <a:pPr marL="742950" lvl="1" indent="-285750">
              <a:buFont typeface="Arial" panose="020B0604020202020204" pitchFamily="34" charset="0"/>
              <a:buChar char="•"/>
            </a:pPr>
            <a:r>
              <a:rPr lang="en-GB" sz="2800" dirty="0"/>
              <a:t>General Practitioner (GP)</a:t>
            </a:r>
          </a:p>
          <a:p>
            <a:pPr marL="742950" lvl="1" indent="-285750">
              <a:buFont typeface="Arial" panose="020B0604020202020204" pitchFamily="34" charset="0"/>
              <a:buChar char="•"/>
            </a:pPr>
            <a:r>
              <a:rPr lang="en-GB" sz="2800" dirty="0"/>
              <a:t>Neurologist</a:t>
            </a:r>
          </a:p>
          <a:p>
            <a:pPr marL="742950" lvl="1" indent="-285750">
              <a:buFont typeface="Arial" panose="020B0604020202020204" pitchFamily="34" charset="0"/>
              <a:buChar char="•"/>
            </a:pPr>
            <a:r>
              <a:rPr lang="en-GB" sz="2800" dirty="0"/>
              <a:t>Physical Therapist</a:t>
            </a:r>
          </a:p>
          <a:p>
            <a:pPr marL="742950" lvl="1" indent="-285750">
              <a:buFont typeface="Arial" panose="020B0604020202020204" pitchFamily="34" charset="0"/>
              <a:buChar char="•"/>
            </a:pPr>
            <a:r>
              <a:rPr lang="en-GB" sz="2800" dirty="0"/>
              <a:t>Personal trainer</a:t>
            </a:r>
          </a:p>
          <a:p>
            <a:pPr marL="285750" indent="-285750">
              <a:buFont typeface="Arial" panose="020B0604020202020204" pitchFamily="34" charset="0"/>
              <a:buChar char="•"/>
            </a:pPr>
            <a:r>
              <a:rPr lang="en-GB" sz="2800" dirty="0"/>
              <a:t> Delivering Counselling and/or Workshops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Assisting clients with setbacks or injury </a:t>
            </a:r>
          </a:p>
        </p:txBody>
      </p:sp>
      <p:sp>
        <p:nvSpPr>
          <p:cNvPr id="3" name="TextBox 2">
            <a:extLst>
              <a:ext uri="{FF2B5EF4-FFF2-40B4-BE49-F238E27FC236}">
                <a16:creationId xmlns:a16="http://schemas.microsoft.com/office/drawing/2014/main" id="{CC67F76C-B615-45C2-AC40-51D910647E44}"/>
              </a:ext>
            </a:extLst>
          </p:cNvPr>
          <p:cNvSpPr txBox="1"/>
          <p:nvPr/>
        </p:nvSpPr>
        <p:spPr>
          <a:xfrm>
            <a:off x="617994" y="6197820"/>
            <a:ext cx="3140765" cy="307777"/>
          </a:xfrm>
          <a:prstGeom prst="rect">
            <a:avLst/>
          </a:prstGeom>
          <a:noFill/>
        </p:spPr>
        <p:txBody>
          <a:bodyPr wrap="square" rtlCol="0">
            <a:spAutoFit/>
          </a:bodyPr>
          <a:lstStyle/>
          <a:p>
            <a:r>
              <a:rPr lang="en-GB" sz="1400" dirty="0"/>
              <a:t>Prospects (2018) </a:t>
            </a:r>
          </a:p>
        </p:txBody>
      </p:sp>
      <p:pic>
        <p:nvPicPr>
          <p:cNvPr id="6" name="Picture 5">
            <a:extLst>
              <a:ext uri="{FF2B5EF4-FFF2-40B4-BE49-F238E27FC236}">
                <a16:creationId xmlns:a16="http://schemas.microsoft.com/office/drawing/2014/main" id="{DD328480-7D8E-41C0-9788-451C3C53E8C4}"/>
              </a:ext>
            </a:extLst>
          </p:cNvPr>
          <p:cNvPicPr>
            <a:picLocks noChangeAspect="1"/>
          </p:cNvPicPr>
          <p:nvPr/>
        </p:nvPicPr>
        <p:blipFill>
          <a:blip r:embed="rId2"/>
          <a:stretch>
            <a:fillRect/>
          </a:stretch>
        </p:blipFill>
        <p:spPr>
          <a:xfrm>
            <a:off x="6567055" y="285152"/>
            <a:ext cx="2900000" cy="1326333"/>
          </a:xfrm>
          <a:prstGeom prst="rect">
            <a:avLst/>
          </a:prstGeom>
        </p:spPr>
      </p:pic>
    </p:spTree>
    <p:extLst>
      <p:ext uri="{BB962C8B-B14F-4D97-AF65-F5344CB8AC3E}">
        <p14:creationId xmlns:p14="http://schemas.microsoft.com/office/powerpoint/2010/main" val="1545650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3B489-A457-45F2-BE60-58E1C64F27C2}"/>
              </a:ext>
            </a:extLst>
          </p:cNvPr>
          <p:cNvSpPr>
            <a:spLocks noGrp="1"/>
          </p:cNvSpPr>
          <p:nvPr>
            <p:ph type="title"/>
          </p:nvPr>
        </p:nvSpPr>
        <p:spPr/>
        <p:txBody>
          <a:bodyPr>
            <a:normAutofit/>
          </a:bodyPr>
          <a:lstStyle/>
          <a:p>
            <a:pPr algn="ctr"/>
            <a:r>
              <a:rPr lang="en-GB" sz="3200" dirty="0"/>
              <a:t>Skills required </a:t>
            </a:r>
          </a:p>
        </p:txBody>
      </p:sp>
      <p:sp>
        <p:nvSpPr>
          <p:cNvPr id="3" name="Content Placeholder 2">
            <a:extLst>
              <a:ext uri="{FF2B5EF4-FFF2-40B4-BE49-F238E27FC236}">
                <a16:creationId xmlns:a16="http://schemas.microsoft.com/office/drawing/2014/main" id="{0580CF29-802A-40BD-A038-A929109039D4}"/>
              </a:ext>
            </a:extLst>
          </p:cNvPr>
          <p:cNvSpPr>
            <a:spLocks noGrp="1"/>
          </p:cNvSpPr>
          <p:nvPr>
            <p:ph idx="1"/>
          </p:nvPr>
        </p:nvSpPr>
        <p:spPr>
          <a:xfrm>
            <a:off x="1035424" y="1930400"/>
            <a:ext cx="11156576" cy="5091953"/>
          </a:xfrm>
        </p:spPr>
        <p:txBody>
          <a:bodyPr>
            <a:noAutofit/>
          </a:bodyPr>
          <a:lstStyle/>
          <a:p>
            <a:r>
              <a:rPr lang="en-GB" sz="3200" dirty="0"/>
              <a:t>IT Skills</a:t>
            </a:r>
          </a:p>
          <a:p>
            <a:r>
              <a:rPr lang="en-GB" sz="3200" dirty="0"/>
              <a:t>Communication Skills</a:t>
            </a:r>
          </a:p>
          <a:p>
            <a:r>
              <a:rPr lang="en-GB" sz="3200" dirty="0"/>
              <a:t>Problem solving skills </a:t>
            </a:r>
          </a:p>
          <a:p>
            <a:r>
              <a:rPr lang="en-GB" sz="3200" dirty="0"/>
              <a:t>Listening and reflection skills</a:t>
            </a:r>
          </a:p>
          <a:p>
            <a:r>
              <a:rPr lang="en-GB" sz="3200" dirty="0"/>
              <a:t>Organisational skills</a:t>
            </a:r>
          </a:p>
        </p:txBody>
      </p:sp>
      <p:sp>
        <p:nvSpPr>
          <p:cNvPr id="4" name="TextBox 3">
            <a:extLst>
              <a:ext uri="{FF2B5EF4-FFF2-40B4-BE49-F238E27FC236}">
                <a16:creationId xmlns:a16="http://schemas.microsoft.com/office/drawing/2014/main" id="{5358C0C0-91B5-4091-B237-61B77F902139}"/>
              </a:ext>
            </a:extLst>
          </p:cNvPr>
          <p:cNvSpPr txBox="1"/>
          <p:nvPr/>
        </p:nvSpPr>
        <p:spPr>
          <a:xfrm>
            <a:off x="607834" y="6141145"/>
            <a:ext cx="3140765" cy="584775"/>
          </a:xfrm>
          <a:prstGeom prst="rect">
            <a:avLst/>
          </a:prstGeom>
          <a:noFill/>
        </p:spPr>
        <p:txBody>
          <a:bodyPr wrap="square" rtlCol="0">
            <a:spAutoFit/>
          </a:bodyPr>
          <a:lstStyle/>
          <a:p>
            <a:r>
              <a:rPr lang="en-GB" sz="1400" dirty="0"/>
              <a:t>Prospects</a:t>
            </a:r>
            <a:r>
              <a:rPr lang="en-GB" sz="3200" dirty="0"/>
              <a:t> </a:t>
            </a:r>
            <a:r>
              <a:rPr lang="en-GB" sz="1400" dirty="0"/>
              <a:t>(2018) </a:t>
            </a:r>
          </a:p>
        </p:txBody>
      </p:sp>
    </p:spTree>
    <p:extLst>
      <p:ext uri="{BB962C8B-B14F-4D97-AF65-F5344CB8AC3E}">
        <p14:creationId xmlns:p14="http://schemas.microsoft.com/office/powerpoint/2010/main" val="2603127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9178C-2B6D-4C97-9C38-680E955624D6}"/>
              </a:ext>
            </a:extLst>
          </p:cNvPr>
          <p:cNvSpPr>
            <a:spLocks noGrp="1"/>
          </p:cNvSpPr>
          <p:nvPr>
            <p:ph type="title"/>
          </p:nvPr>
        </p:nvSpPr>
        <p:spPr/>
        <p:txBody>
          <a:bodyPr/>
          <a:lstStyle/>
          <a:p>
            <a:pPr algn="ctr"/>
            <a:r>
              <a:rPr lang="en-GB" dirty="0"/>
              <a:t>Qualifications</a:t>
            </a:r>
          </a:p>
        </p:txBody>
      </p:sp>
      <p:sp>
        <p:nvSpPr>
          <p:cNvPr id="3" name="Content Placeholder 2">
            <a:extLst>
              <a:ext uri="{FF2B5EF4-FFF2-40B4-BE49-F238E27FC236}">
                <a16:creationId xmlns:a16="http://schemas.microsoft.com/office/drawing/2014/main" id="{63638F03-644A-4B0D-AE48-96374E5FB40A}"/>
              </a:ext>
            </a:extLst>
          </p:cNvPr>
          <p:cNvSpPr>
            <a:spLocks noGrp="1"/>
          </p:cNvSpPr>
          <p:nvPr>
            <p:ph idx="1"/>
          </p:nvPr>
        </p:nvSpPr>
        <p:spPr/>
        <p:txBody>
          <a:bodyPr>
            <a:noAutofit/>
          </a:bodyPr>
          <a:lstStyle/>
          <a:p>
            <a:pPr>
              <a:buFont typeface="+mj-lt"/>
              <a:buAutoNum type="arabicPeriod"/>
            </a:pPr>
            <a:r>
              <a:rPr lang="en-GB" sz="2800" dirty="0"/>
              <a:t>Degree in psychology accredited by the British Psychological Society (BPS) </a:t>
            </a:r>
          </a:p>
          <a:p>
            <a:pPr>
              <a:buFont typeface="+mj-lt"/>
              <a:buAutoNum type="arabicPeriod"/>
            </a:pPr>
            <a:endParaRPr lang="en-GB" sz="2800" dirty="0"/>
          </a:p>
          <a:p>
            <a:pPr>
              <a:buFont typeface="+mj-lt"/>
              <a:buAutoNum type="arabicPeriod"/>
            </a:pPr>
            <a:r>
              <a:rPr lang="en-GB" sz="2800" dirty="0"/>
              <a:t>A BPS MSc. in sports and exercise psychology </a:t>
            </a:r>
          </a:p>
          <a:p>
            <a:pPr>
              <a:buFont typeface="+mj-lt"/>
              <a:buAutoNum type="arabicPeriod"/>
            </a:pPr>
            <a:endParaRPr lang="en-GB" sz="2800" dirty="0"/>
          </a:p>
          <a:p>
            <a:pPr>
              <a:buFont typeface="+mj-lt"/>
              <a:buAutoNum type="arabicPeriod"/>
            </a:pPr>
            <a:r>
              <a:rPr lang="en-GB" sz="2800" dirty="0"/>
              <a:t>Stage 2 of BPS Qualification in sports and exercise psychology (The British Psychological Society, 2018) </a:t>
            </a:r>
          </a:p>
          <a:p>
            <a:pPr marL="0" indent="0">
              <a:buNone/>
            </a:pPr>
            <a:endParaRPr lang="en-GB" sz="2800" dirty="0"/>
          </a:p>
          <a:p>
            <a:pPr marL="0" indent="0">
              <a:buNone/>
            </a:pPr>
            <a:endParaRPr lang="en-GB" sz="2800" dirty="0"/>
          </a:p>
        </p:txBody>
      </p:sp>
      <p:sp>
        <p:nvSpPr>
          <p:cNvPr id="4" name="TextBox 3">
            <a:extLst>
              <a:ext uri="{FF2B5EF4-FFF2-40B4-BE49-F238E27FC236}">
                <a16:creationId xmlns:a16="http://schemas.microsoft.com/office/drawing/2014/main" id="{06E95514-AEAE-4C34-B9A8-A9D754216733}"/>
              </a:ext>
            </a:extLst>
          </p:cNvPr>
          <p:cNvSpPr txBox="1"/>
          <p:nvPr/>
        </p:nvSpPr>
        <p:spPr>
          <a:xfrm>
            <a:off x="536714" y="6406100"/>
            <a:ext cx="3140765" cy="276999"/>
          </a:xfrm>
          <a:prstGeom prst="rect">
            <a:avLst/>
          </a:prstGeom>
          <a:noFill/>
        </p:spPr>
        <p:txBody>
          <a:bodyPr wrap="square" rtlCol="0">
            <a:spAutoFit/>
          </a:bodyPr>
          <a:lstStyle/>
          <a:p>
            <a:r>
              <a:rPr lang="en-GB" sz="1200" dirty="0"/>
              <a:t>Prospects (2018) </a:t>
            </a:r>
          </a:p>
        </p:txBody>
      </p:sp>
    </p:spTree>
    <p:extLst>
      <p:ext uri="{BB962C8B-B14F-4D97-AF65-F5344CB8AC3E}">
        <p14:creationId xmlns:p14="http://schemas.microsoft.com/office/powerpoint/2010/main" val="2878045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3A1A-2002-49CE-A973-CB832D082F76}"/>
              </a:ext>
            </a:extLst>
          </p:cNvPr>
          <p:cNvSpPr>
            <a:spLocks noGrp="1"/>
          </p:cNvSpPr>
          <p:nvPr>
            <p:ph type="title"/>
          </p:nvPr>
        </p:nvSpPr>
        <p:spPr>
          <a:xfrm>
            <a:off x="677334" y="609600"/>
            <a:ext cx="10127826" cy="1737360"/>
          </a:xfrm>
        </p:spPr>
        <p:txBody>
          <a:bodyPr>
            <a:normAutofit/>
          </a:bodyPr>
          <a:lstStyle/>
          <a:p>
            <a:pPr algn="ctr"/>
            <a:r>
              <a:rPr lang="en-GB" sz="4000" b="1" dirty="0"/>
              <a:t>Code of practice</a:t>
            </a:r>
          </a:p>
        </p:txBody>
      </p:sp>
      <p:sp>
        <p:nvSpPr>
          <p:cNvPr id="3" name="Content Placeholder 2">
            <a:extLst>
              <a:ext uri="{FF2B5EF4-FFF2-40B4-BE49-F238E27FC236}">
                <a16:creationId xmlns:a16="http://schemas.microsoft.com/office/drawing/2014/main" id="{D429680D-3DF4-4998-A40D-A1C859DF1414}"/>
              </a:ext>
            </a:extLst>
          </p:cNvPr>
          <p:cNvSpPr>
            <a:spLocks noGrp="1"/>
          </p:cNvSpPr>
          <p:nvPr>
            <p:ph idx="1"/>
          </p:nvPr>
        </p:nvSpPr>
        <p:spPr/>
        <p:txBody>
          <a:bodyPr>
            <a:normAutofit/>
          </a:bodyPr>
          <a:lstStyle/>
          <a:p>
            <a:pPr marL="0" indent="0">
              <a:buNone/>
            </a:pPr>
            <a:endParaRPr lang="en-GB" sz="2800" dirty="0"/>
          </a:p>
          <a:p>
            <a:pPr marL="0" indent="0" algn="ctr">
              <a:buNone/>
            </a:pPr>
            <a:r>
              <a:rPr lang="en-GB" sz="3600" dirty="0"/>
              <a:t>The British Psychological Society Code </a:t>
            </a:r>
          </a:p>
          <a:p>
            <a:pPr marL="0" indent="0" algn="ctr">
              <a:buNone/>
            </a:pPr>
            <a:r>
              <a:rPr lang="en-GB" sz="3600" dirty="0"/>
              <a:t>of Ethics and conduct (2018)</a:t>
            </a:r>
          </a:p>
          <a:p>
            <a:pPr marL="0" indent="0">
              <a:buNone/>
            </a:pPr>
            <a:endParaRPr lang="en-GB" sz="3600" dirty="0"/>
          </a:p>
          <a:p>
            <a:pPr marL="0" indent="0">
              <a:buNone/>
            </a:pPr>
            <a:endParaRPr lang="en-GB" sz="2800" dirty="0"/>
          </a:p>
        </p:txBody>
      </p:sp>
      <p:pic>
        <p:nvPicPr>
          <p:cNvPr id="4" name="Picture 3">
            <a:extLst>
              <a:ext uri="{FF2B5EF4-FFF2-40B4-BE49-F238E27FC236}">
                <a16:creationId xmlns:a16="http://schemas.microsoft.com/office/drawing/2014/main" id="{950EEEEC-B2BB-4A94-AA08-9EDD259F6AEB}"/>
              </a:ext>
            </a:extLst>
          </p:cNvPr>
          <p:cNvPicPr>
            <a:picLocks noChangeAspect="1"/>
          </p:cNvPicPr>
          <p:nvPr/>
        </p:nvPicPr>
        <p:blipFill>
          <a:blip r:embed="rId2"/>
          <a:stretch>
            <a:fillRect/>
          </a:stretch>
        </p:blipFill>
        <p:spPr>
          <a:xfrm>
            <a:off x="8369762" y="450375"/>
            <a:ext cx="2915920" cy="1457960"/>
          </a:xfrm>
          <a:prstGeom prst="rect">
            <a:avLst/>
          </a:prstGeom>
        </p:spPr>
      </p:pic>
      <p:sp>
        <p:nvSpPr>
          <p:cNvPr id="5" name="TextBox 4">
            <a:extLst>
              <a:ext uri="{FF2B5EF4-FFF2-40B4-BE49-F238E27FC236}">
                <a16:creationId xmlns:a16="http://schemas.microsoft.com/office/drawing/2014/main" id="{44A15346-28CD-41BC-8270-C5DA32573F4F}"/>
              </a:ext>
            </a:extLst>
          </p:cNvPr>
          <p:cNvSpPr txBox="1"/>
          <p:nvPr/>
        </p:nvSpPr>
        <p:spPr>
          <a:xfrm>
            <a:off x="663644" y="6165507"/>
            <a:ext cx="4312024" cy="276999"/>
          </a:xfrm>
          <a:prstGeom prst="rect">
            <a:avLst/>
          </a:prstGeom>
          <a:noFill/>
        </p:spPr>
        <p:txBody>
          <a:bodyPr wrap="square" rtlCol="0">
            <a:spAutoFit/>
          </a:bodyPr>
          <a:lstStyle/>
          <a:p>
            <a:r>
              <a:rPr lang="en-GB" sz="1200" dirty="0"/>
              <a:t>The British Psychological Society (2018) </a:t>
            </a:r>
          </a:p>
        </p:txBody>
      </p:sp>
    </p:spTree>
    <p:extLst>
      <p:ext uri="{BB962C8B-B14F-4D97-AF65-F5344CB8AC3E}">
        <p14:creationId xmlns:p14="http://schemas.microsoft.com/office/powerpoint/2010/main" val="1348257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BF5F4-A753-44A0-A28F-0BEE0770E7ED}"/>
              </a:ext>
            </a:extLst>
          </p:cNvPr>
          <p:cNvSpPr>
            <a:spLocks noGrp="1"/>
          </p:cNvSpPr>
          <p:nvPr>
            <p:ph type="title"/>
          </p:nvPr>
        </p:nvSpPr>
        <p:spPr/>
        <p:txBody>
          <a:bodyPr>
            <a:normAutofit fontScale="90000"/>
          </a:bodyPr>
          <a:lstStyle/>
          <a:p>
            <a:r>
              <a:rPr lang="en-GB" b="1" dirty="0"/>
              <a:t>Continuing professional development (CPD) </a:t>
            </a:r>
            <a:br>
              <a:rPr lang="en-GB" dirty="0"/>
            </a:br>
            <a:endParaRPr lang="en-GB" dirty="0"/>
          </a:p>
        </p:txBody>
      </p:sp>
      <p:sp>
        <p:nvSpPr>
          <p:cNvPr id="3" name="Content Placeholder 2">
            <a:extLst>
              <a:ext uri="{FF2B5EF4-FFF2-40B4-BE49-F238E27FC236}">
                <a16:creationId xmlns:a16="http://schemas.microsoft.com/office/drawing/2014/main" id="{66236FD4-2FA2-41BD-BCB0-2D094EC4F97D}"/>
              </a:ext>
            </a:extLst>
          </p:cNvPr>
          <p:cNvSpPr>
            <a:spLocks noGrp="1"/>
          </p:cNvSpPr>
          <p:nvPr>
            <p:ph idx="1"/>
          </p:nvPr>
        </p:nvSpPr>
        <p:spPr>
          <a:xfrm>
            <a:off x="781243" y="1994694"/>
            <a:ext cx="8596668" cy="4212562"/>
          </a:xfrm>
        </p:spPr>
        <p:txBody>
          <a:bodyPr/>
          <a:lstStyle/>
          <a:p>
            <a:pPr marL="0" indent="0">
              <a:buNone/>
            </a:pPr>
            <a:r>
              <a:rPr lang="en-GB" sz="2800" dirty="0"/>
              <a:t>The Society’s Statute states:</a:t>
            </a:r>
          </a:p>
          <a:p>
            <a:pPr marL="0" indent="0">
              <a:buNone/>
            </a:pPr>
            <a:endParaRPr lang="en-GB" sz="2800" dirty="0"/>
          </a:p>
          <a:p>
            <a:pPr marL="0" indent="0">
              <a:buNone/>
            </a:pPr>
            <a:r>
              <a:rPr lang="en-GB" sz="2800" i="1" dirty="0"/>
              <a:t>‘Chartered Psychologists holding Practising Certificates will be required to engage in Continuing Professional Development and to maintain their professional competence to provide the psychological services they are offering or agreeing to provide’ </a:t>
            </a:r>
          </a:p>
          <a:p>
            <a:endParaRPr lang="en-GB" dirty="0"/>
          </a:p>
        </p:txBody>
      </p:sp>
      <p:sp>
        <p:nvSpPr>
          <p:cNvPr id="5" name="Rectangle 4">
            <a:extLst>
              <a:ext uri="{FF2B5EF4-FFF2-40B4-BE49-F238E27FC236}">
                <a16:creationId xmlns:a16="http://schemas.microsoft.com/office/drawing/2014/main" id="{CE2E488E-69BA-43AA-9749-0639986A27D8}"/>
              </a:ext>
            </a:extLst>
          </p:cNvPr>
          <p:cNvSpPr/>
          <p:nvPr/>
        </p:nvSpPr>
        <p:spPr>
          <a:xfrm>
            <a:off x="544721" y="6271551"/>
            <a:ext cx="2287357" cy="276999"/>
          </a:xfrm>
          <a:prstGeom prst="rect">
            <a:avLst/>
          </a:prstGeom>
        </p:spPr>
        <p:txBody>
          <a:bodyPr wrap="none">
            <a:spAutoFit/>
          </a:bodyPr>
          <a:lstStyle/>
          <a:p>
            <a:r>
              <a:rPr lang="en-GB" sz="1200" dirty="0"/>
              <a:t>Golding, L  and  Gray, I (2006) </a:t>
            </a:r>
          </a:p>
        </p:txBody>
      </p:sp>
    </p:spTree>
    <p:extLst>
      <p:ext uri="{BB962C8B-B14F-4D97-AF65-F5344CB8AC3E}">
        <p14:creationId xmlns:p14="http://schemas.microsoft.com/office/powerpoint/2010/main" val="3087939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63E4-5EE3-44F8-A6FA-73373C01AE6D}"/>
              </a:ext>
            </a:extLst>
          </p:cNvPr>
          <p:cNvSpPr>
            <a:spLocks noGrp="1"/>
          </p:cNvSpPr>
          <p:nvPr>
            <p:ph type="title"/>
          </p:nvPr>
        </p:nvSpPr>
        <p:spPr/>
        <p:txBody>
          <a:bodyPr/>
          <a:lstStyle/>
          <a:p>
            <a:r>
              <a:rPr lang="en-GB" dirty="0"/>
              <a:t>Ethics Related to sports psychology</a:t>
            </a:r>
          </a:p>
        </p:txBody>
      </p:sp>
      <p:sp>
        <p:nvSpPr>
          <p:cNvPr id="3" name="Content Placeholder 2">
            <a:extLst>
              <a:ext uri="{FF2B5EF4-FFF2-40B4-BE49-F238E27FC236}">
                <a16:creationId xmlns:a16="http://schemas.microsoft.com/office/drawing/2014/main" id="{45C447A0-BAC5-4745-8E71-D8F32DB2BF67}"/>
              </a:ext>
            </a:extLst>
          </p:cNvPr>
          <p:cNvSpPr>
            <a:spLocks noGrp="1"/>
          </p:cNvSpPr>
          <p:nvPr>
            <p:ph idx="1"/>
          </p:nvPr>
        </p:nvSpPr>
        <p:spPr/>
        <p:txBody>
          <a:bodyPr>
            <a:normAutofit/>
          </a:bodyPr>
          <a:lstStyle/>
          <a:p>
            <a:r>
              <a:rPr lang="en-GB" sz="3200" dirty="0"/>
              <a:t>Importance of compassionate care; Generosity, Openness and Empathy </a:t>
            </a:r>
          </a:p>
          <a:p>
            <a:r>
              <a:rPr lang="en-GB" sz="3200" dirty="0"/>
              <a:t>Confidentiality </a:t>
            </a:r>
          </a:p>
          <a:p>
            <a:r>
              <a:rPr lang="en-GB" sz="3200" dirty="0"/>
              <a:t>Respect</a:t>
            </a:r>
          </a:p>
          <a:p>
            <a:r>
              <a:rPr lang="en-GB" sz="3200" dirty="0"/>
              <a:t>Ethical awareness </a:t>
            </a:r>
          </a:p>
          <a:p>
            <a:endParaRPr lang="en-GB" sz="3200" dirty="0"/>
          </a:p>
        </p:txBody>
      </p:sp>
      <p:sp>
        <p:nvSpPr>
          <p:cNvPr id="4" name="TextBox 3">
            <a:extLst>
              <a:ext uri="{FF2B5EF4-FFF2-40B4-BE49-F238E27FC236}">
                <a16:creationId xmlns:a16="http://schemas.microsoft.com/office/drawing/2014/main" id="{FB1B944C-3146-4E7A-B0CE-ADCD752558ED}"/>
              </a:ext>
            </a:extLst>
          </p:cNvPr>
          <p:cNvSpPr txBox="1"/>
          <p:nvPr/>
        </p:nvSpPr>
        <p:spPr>
          <a:xfrm>
            <a:off x="519953" y="6435809"/>
            <a:ext cx="4312024" cy="276999"/>
          </a:xfrm>
          <a:prstGeom prst="rect">
            <a:avLst/>
          </a:prstGeom>
          <a:noFill/>
        </p:spPr>
        <p:txBody>
          <a:bodyPr wrap="square" rtlCol="0">
            <a:spAutoFit/>
          </a:bodyPr>
          <a:lstStyle/>
          <a:p>
            <a:r>
              <a:rPr lang="en-GB" sz="1200" dirty="0"/>
              <a:t>The British Psychological Society (2018) </a:t>
            </a:r>
          </a:p>
        </p:txBody>
      </p:sp>
    </p:spTree>
    <p:extLst>
      <p:ext uri="{BB962C8B-B14F-4D97-AF65-F5344CB8AC3E}">
        <p14:creationId xmlns:p14="http://schemas.microsoft.com/office/powerpoint/2010/main" val="3927331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D9EE6-9BB0-453B-BE55-B53C9673FBA1}"/>
              </a:ext>
            </a:extLst>
          </p:cNvPr>
          <p:cNvSpPr>
            <a:spLocks noGrp="1"/>
          </p:cNvSpPr>
          <p:nvPr>
            <p:ph type="title"/>
          </p:nvPr>
        </p:nvSpPr>
        <p:spPr/>
        <p:txBody>
          <a:bodyPr/>
          <a:lstStyle/>
          <a:p>
            <a:pPr algn="ctr"/>
            <a:r>
              <a:rPr lang="en-GB" dirty="0"/>
              <a:t>Personal Development </a:t>
            </a:r>
          </a:p>
        </p:txBody>
      </p:sp>
      <p:sp>
        <p:nvSpPr>
          <p:cNvPr id="3" name="Content Placeholder 2">
            <a:extLst>
              <a:ext uri="{FF2B5EF4-FFF2-40B4-BE49-F238E27FC236}">
                <a16:creationId xmlns:a16="http://schemas.microsoft.com/office/drawing/2014/main" id="{0C21FDED-79E9-4A8A-97C0-3FB1369B31DD}"/>
              </a:ext>
            </a:extLst>
          </p:cNvPr>
          <p:cNvSpPr>
            <a:spLocks noGrp="1"/>
          </p:cNvSpPr>
          <p:nvPr>
            <p:ph idx="1"/>
          </p:nvPr>
        </p:nvSpPr>
        <p:spPr>
          <a:xfrm>
            <a:off x="425823" y="1368424"/>
            <a:ext cx="10515600" cy="5229146"/>
          </a:xfrm>
        </p:spPr>
        <p:txBody>
          <a:bodyPr>
            <a:normAutofit fontScale="92500"/>
          </a:bodyPr>
          <a:lstStyle/>
          <a:p>
            <a:r>
              <a:rPr lang="en-GB" sz="2800" dirty="0"/>
              <a:t>Currently studying  Health, Nutrition and Lifestyle BSc.</a:t>
            </a:r>
          </a:p>
          <a:p>
            <a:r>
              <a:rPr lang="en-GB" sz="2800" dirty="0"/>
              <a:t>Work experience during university</a:t>
            </a:r>
          </a:p>
          <a:p>
            <a:r>
              <a:rPr lang="en-GB" sz="2800" dirty="0"/>
              <a:t>Psychology online course with Open University  </a:t>
            </a:r>
          </a:p>
          <a:p>
            <a:endParaRPr lang="en-GB" sz="2800" dirty="0"/>
          </a:p>
          <a:p>
            <a:pPr marL="0" indent="0">
              <a:buNone/>
            </a:pPr>
            <a:r>
              <a:rPr lang="en-GB" sz="2800" dirty="0"/>
              <a:t>Future  courses post graduation may include:</a:t>
            </a:r>
          </a:p>
          <a:p>
            <a:r>
              <a:rPr lang="en-GB" sz="2800" dirty="0"/>
              <a:t>Sport and Exercise Psychology MSc - 1 Year Full-Time </a:t>
            </a:r>
          </a:p>
          <a:p>
            <a:pPr lvl="1"/>
            <a:r>
              <a:rPr lang="en-GB" sz="2800" dirty="0"/>
              <a:t>Portsmouth University</a:t>
            </a:r>
          </a:p>
          <a:p>
            <a:pPr lvl="1"/>
            <a:r>
              <a:rPr lang="en-GB" sz="2800" dirty="0"/>
              <a:t>Northumbria University </a:t>
            </a:r>
          </a:p>
          <a:p>
            <a:r>
              <a:rPr lang="en-GB" sz="2800" dirty="0"/>
              <a:t>Qualification in Sport and Exercise Psychology (QSEP) (Stage 2)</a:t>
            </a:r>
          </a:p>
          <a:p>
            <a:pPr marL="0" indent="0">
              <a:buNone/>
            </a:pPr>
            <a:r>
              <a:rPr lang="en-GB" sz="2800"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00597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BC8A7-2EA6-4E4D-8EF3-8AA4751C8D99}"/>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9FD6C719-B378-4EEB-B966-CB16A3C118D8}"/>
              </a:ext>
            </a:extLst>
          </p:cNvPr>
          <p:cNvSpPr>
            <a:spLocks noGrp="1"/>
          </p:cNvSpPr>
          <p:nvPr>
            <p:ph idx="1"/>
          </p:nvPr>
        </p:nvSpPr>
        <p:spPr>
          <a:xfrm>
            <a:off x="623994" y="2160589"/>
            <a:ext cx="8596668" cy="3880773"/>
          </a:xfrm>
        </p:spPr>
        <p:txBody>
          <a:bodyPr>
            <a:normAutofit/>
          </a:bodyPr>
          <a:lstStyle/>
          <a:p>
            <a:r>
              <a:rPr lang="en-GB" sz="2800" dirty="0"/>
              <a:t>In Conclusion Exercise Psychologists have an important role in the sporting profession. This is my career pathway of choice.</a:t>
            </a:r>
          </a:p>
        </p:txBody>
      </p:sp>
    </p:spTree>
    <p:extLst>
      <p:ext uri="{BB962C8B-B14F-4D97-AF65-F5344CB8AC3E}">
        <p14:creationId xmlns:p14="http://schemas.microsoft.com/office/powerpoint/2010/main" val="3372909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E2DFD-DEBF-44B5-8403-AE27ACF5816E}"/>
              </a:ext>
            </a:extLst>
          </p:cNvPr>
          <p:cNvSpPr>
            <a:spLocks noGrp="1"/>
          </p:cNvSpPr>
          <p:nvPr>
            <p:ph type="title"/>
          </p:nvPr>
        </p:nvSpPr>
        <p:spPr/>
        <p:txBody>
          <a:bodyPr/>
          <a:lstStyle/>
          <a:p>
            <a:r>
              <a:rPr lang="en-GB" dirty="0"/>
              <a:t>Thank you for listening</a:t>
            </a:r>
          </a:p>
        </p:txBody>
      </p:sp>
      <p:pic>
        <p:nvPicPr>
          <p:cNvPr id="3" name="Picture 2">
            <a:extLst>
              <a:ext uri="{FF2B5EF4-FFF2-40B4-BE49-F238E27FC236}">
                <a16:creationId xmlns:a16="http://schemas.microsoft.com/office/drawing/2014/main" id="{DBA208A9-B0E7-4201-B941-9EDD4C2454CE}"/>
              </a:ext>
            </a:extLst>
          </p:cNvPr>
          <p:cNvPicPr>
            <a:picLocks noChangeAspect="1"/>
          </p:cNvPicPr>
          <p:nvPr/>
        </p:nvPicPr>
        <p:blipFill>
          <a:blip r:embed="rId2"/>
          <a:stretch>
            <a:fillRect/>
          </a:stretch>
        </p:blipFill>
        <p:spPr>
          <a:xfrm>
            <a:off x="677334" y="3202320"/>
            <a:ext cx="4580466" cy="3458252"/>
          </a:xfrm>
          <a:prstGeom prst="rect">
            <a:avLst/>
          </a:prstGeom>
        </p:spPr>
      </p:pic>
    </p:spTree>
    <p:extLst>
      <p:ext uri="{BB962C8B-B14F-4D97-AF65-F5344CB8AC3E}">
        <p14:creationId xmlns:p14="http://schemas.microsoft.com/office/powerpoint/2010/main" val="459775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4A5BB8-522E-46B2-A3A9-CADD6E3DBB8E}"/>
              </a:ext>
            </a:extLst>
          </p:cNvPr>
          <p:cNvSpPr>
            <a:spLocks noGrp="1"/>
          </p:cNvSpPr>
          <p:nvPr>
            <p:ph type="title"/>
          </p:nvPr>
        </p:nvSpPr>
        <p:spPr>
          <a:xfrm>
            <a:off x="1333502" y="609600"/>
            <a:ext cx="8596668" cy="1320800"/>
          </a:xfrm>
        </p:spPr>
        <p:txBody>
          <a:bodyPr>
            <a:normAutofit/>
          </a:bodyPr>
          <a:lstStyle/>
          <a:p>
            <a:r>
              <a:rPr lang="en-GB" dirty="0"/>
              <a:t>References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5B9059A-01BB-4632-B935-2CBE5B76540F}"/>
              </a:ext>
            </a:extLst>
          </p:cNvPr>
          <p:cNvSpPr>
            <a:spLocks noGrp="1"/>
          </p:cNvSpPr>
          <p:nvPr>
            <p:ph idx="1"/>
          </p:nvPr>
        </p:nvSpPr>
        <p:spPr>
          <a:xfrm>
            <a:off x="842597" y="1191846"/>
            <a:ext cx="10778385" cy="5454487"/>
          </a:xfrm>
        </p:spPr>
        <p:txBody>
          <a:bodyPr>
            <a:normAutofit lnSpcReduction="10000"/>
          </a:bodyPr>
          <a:lstStyle/>
          <a:p>
            <a:pPr marL="0" indent="0">
              <a:lnSpc>
                <a:spcPct val="90000"/>
              </a:lnSpc>
              <a:buNone/>
            </a:pPr>
            <a:r>
              <a:rPr lang="en-GB" sz="1200" dirty="0"/>
              <a:t>Northumbria University(no date) Sport and Exercise Psychology MSc. Available at: https://www.northumbria.ac.uk/study-at-northumbria/courses/sport-and-exercise-psychology-dtfsxp6/?utm_source=bing&amp;utm_medium=cpc&amp;utm_campaign=Generic_PG_Courses_Generic_X_X_Nat_Exact&amp;utm_term=exercise%20psychology%20msc&amp;utm_content=PG_Course_X_MSc_Exercise%20Psychology_X_X_Exact&amp;ds_rl=1266542&amp;gclid=CIKinbSopugCFUmXGwodEFYDkA&amp;gclsrc=ds (Accessed: 01/04/2020)</a:t>
            </a:r>
          </a:p>
          <a:p>
            <a:pPr marL="0" indent="0">
              <a:lnSpc>
                <a:spcPct val="90000"/>
              </a:lnSpc>
              <a:buNone/>
            </a:pPr>
            <a:r>
              <a:rPr lang="en-GB" sz="1200" dirty="0"/>
              <a:t>University of Portsmouth (no date) Sport and Exercise Psychology MSc. Available at:  </a:t>
            </a:r>
            <a:r>
              <a:rPr lang="en-GB" sz="1200" dirty="0">
                <a:hlinkClick r:id="rId2"/>
              </a:rPr>
              <a:t>https://www.port.ac.uk/study/courses/msc-sport-and-exercise-psychology</a:t>
            </a:r>
            <a:r>
              <a:rPr lang="en-GB" sz="1200" dirty="0"/>
              <a:t> (Accessed: 07/04/2020)</a:t>
            </a:r>
          </a:p>
          <a:p>
            <a:pPr marL="0" indent="0">
              <a:lnSpc>
                <a:spcPct val="90000"/>
              </a:lnSpc>
              <a:buNone/>
            </a:pPr>
            <a:r>
              <a:rPr lang="en-GB" sz="1200" dirty="0"/>
              <a:t>National Careers Service (no date) ‘Sport and exercise psychologist’ Available at: </a:t>
            </a:r>
            <a:r>
              <a:rPr lang="en-GB" sz="1200" dirty="0">
                <a:hlinkClick r:id="rId3"/>
              </a:rPr>
              <a:t>https://nationalcareers.service.gov.uk/job-profiles/sport-and-exercise-psychologist</a:t>
            </a:r>
            <a:r>
              <a:rPr lang="en-GB" sz="1200" dirty="0"/>
              <a:t> (Accessed:06/04/2020)</a:t>
            </a:r>
          </a:p>
          <a:p>
            <a:pPr marL="0" indent="0">
              <a:lnSpc>
                <a:spcPct val="90000"/>
              </a:lnSpc>
              <a:buNone/>
            </a:pPr>
            <a:r>
              <a:rPr lang="en-GB" sz="1200" dirty="0"/>
              <a:t>The British Psychological Society (2018) Code of Ethics and Conduct. Available at: </a:t>
            </a:r>
            <a:r>
              <a:rPr lang="en-GB" sz="1200" dirty="0">
                <a:hlinkClick r:id="rId4"/>
              </a:rPr>
              <a:t>https://www.bps.org.uk/sites/www.bps.org.uk/files/Policy/Policy%20-%20Files/BPS%20Code%20of%20Ethics%20and%20Conduct%20%28Updated%20July%202018%29.pdf</a:t>
            </a:r>
            <a:r>
              <a:rPr lang="en-GB" sz="1200" dirty="0"/>
              <a:t> (Accessed:05/04/2020)</a:t>
            </a:r>
          </a:p>
          <a:p>
            <a:pPr marL="0" indent="0">
              <a:lnSpc>
                <a:spcPct val="90000"/>
              </a:lnSpc>
              <a:buNone/>
            </a:pPr>
            <a:r>
              <a:rPr lang="en-GB" sz="1200" dirty="0"/>
              <a:t>The British Psychological Society(2018) Qualification in Sport and Exercise Psychology (Stage 2) Candidate Handbook. Available at: </a:t>
            </a:r>
            <a:r>
              <a:rPr lang="en-GB" sz="1200" dirty="0">
                <a:hlinkClick r:id="rId5"/>
              </a:rPr>
              <a:t>https://www.bps.org.uk/sites/www.bps.org.uk/files/Qualifications/Sport%20and%20Exercise/QSEP%20%28Stage%202%29%20Candidate%20Handbook%20Jan%202018.pdf</a:t>
            </a:r>
            <a:r>
              <a:rPr lang="en-GB" sz="1200" dirty="0"/>
              <a:t> (Accessed: 06/04/2020)</a:t>
            </a:r>
          </a:p>
          <a:p>
            <a:pPr marL="0" indent="0">
              <a:lnSpc>
                <a:spcPct val="90000"/>
              </a:lnSpc>
              <a:buNone/>
            </a:pPr>
            <a:r>
              <a:rPr lang="en-GB" sz="1200" dirty="0"/>
              <a:t>Prospects (2018) Sport and exercise psychologist. Available at: </a:t>
            </a:r>
            <a:r>
              <a:rPr lang="en-GB" sz="1200" dirty="0">
                <a:hlinkClick r:id="rId6"/>
              </a:rPr>
              <a:t>https://www.prospects.ac.uk/job-profiles/sport-and-exercise-psychologist</a:t>
            </a:r>
            <a:endParaRPr lang="en-GB" sz="1200" dirty="0"/>
          </a:p>
          <a:p>
            <a:pPr marL="0" indent="0">
              <a:lnSpc>
                <a:spcPct val="90000"/>
              </a:lnSpc>
              <a:buNone/>
            </a:pPr>
            <a:r>
              <a:rPr lang="en-GB" sz="1200" dirty="0"/>
              <a:t>Accessed:01/04/2020</a:t>
            </a:r>
          </a:p>
          <a:p>
            <a:pPr marL="0" indent="0">
              <a:lnSpc>
                <a:spcPct val="90000"/>
              </a:lnSpc>
              <a:buNone/>
            </a:pPr>
            <a:r>
              <a:rPr lang="en-GB" sz="1200" dirty="0"/>
              <a:t>Careers in Psychology (no date) What is sports psychology? Available at: </a:t>
            </a:r>
            <a:r>
              <a:rPr lang="en-GB" sz="1200" dirty="0">
                <a:hlinkClick r:id="rId7"/>
              </a:rPr>
              <a:t>https://careersinpsychology.org/becoming-a-sports-psychologist/</a:t>
            </a:r>
            <a:r>
              <a:rPr lang="en-GB" sz="1200" dirty="0"/>
              <a:t> (Accessed: 06/04/2020)</a:t>
            </a:r>
          </a:p>
          <a:p>
            <a:pPr marL="0" indent="0">
              <a:lnSpc>
                <a:spcPct val="90000"/>
              </a:lnSpc>
              <a:buNone/>
            </a:pPr>
            <a:endParaRPr lang="en-GB" sz="1200" dirty="0"/>
          </a:p>
          <a:p>
            <a:pPr marL="0" indent="0">
              <a:lnSpc>
                <a:spcPct val="90000"/>
              </a:lnSpc>
              <a:buNone/>
            </a:pPr>
            <a:r>
              <a:rPr lang="en-GB" sz="1200" dirty="0"/>
              <a:t>Ben </a:t>
            </a:r>
            <a:r>
              <a:rPr lang="en-GB" sz="1200" dirty="0" err="1"/>
              <a:t>Martynoga</a:t>
            </a:r>
            <a:r>
              <a:rPr lang="en-GB" sz="1200" dirty="0"/>
              <a:t> (2016) How physical exercise makes your brain work better. </a:t>
            </a:r>
            <a:r>
              <a:rPr lang="en-GB" sz="1200" i="1" dirty="0"/>
              <a:t>The Guardian. </a:t>
            </a:r>
            <a:r>
              <a:rPr lang="en-GB" sz="1200" dirty="0"/>
              <a:t>Available at: https://www.theguardian.com/education/2016/jun/18/how-physical-exercise-makes-your-brain-work-better (Accessed: 07/04/2020) </a:t>
            </a:r>
          </a:p>
          <a:p>
            <a:pPr marL="0" indent="0">
              <a:lnSpc>
                <a:spcPct val="90000"/>
              </a:lnSpc>
              <a:buNone/>
            </a:pPr>
            <a:r>
              <a:rPr lang="en-GB" sz="1200" dirty="0"/>
              <a:t>Dr Joseph Mercola (2016) The Science Behind Exercise and Your Brain. </a:t>
            </a:r>
            <a:r>
              <a:rPr lang="en-GB" sz="1200" i="1" dirty="0"/>
              <a:t>Uplift. </a:t>
            </a:r>
            <a:r>
              <a:rPr lang="en-GB" sz="1200" dirty="0"/>
              <a:t>Available at: </a:t>
            </a:r>
            <a:r>
              <a:rPr lang="en-GB" sz="1200" dirty="0">
                <a:hlinkClick r:id="rId8"/>
              </a:rPr>
              <a:t>https://upliftconnect.com/science-exercise-and-your-brain/</a:t>
            </a:r>
            <a:r>
              <a:rPr lang="en-GB" sz="1200" dirty="0"/>
              <a:t> (Accessed:07/04/2020) </a:t>
            </a:r>
          </a:p>
          <a:p>
            <a:pPr marL="0" indent="0">
              <a:lnSpc>
                <a:spcPct val="90000"/>
              </a:lnSpc>
              <a:buNone/>
            </a:pPr>
            <a:r>
              <a:rPr lang="en-GB" sz="1200" i="1" dirty="0"/>
              <a:t> Golding, L  and  Gray, I (2006) Continuing professional development. The British Psychological Society. Vol 19 (9) P530-533</a:t>
            </a:r>
          </a:p>
          <a:p>
            <a:pPr marL="0" indent="0">
              <a:lnSpc>
                <a:spcPct val="90000"/>
              </a:lnSpc>
              <a:buNone/>
            </a:pPr>
            <a:r>
              <a:rPr lang="en-GB" sz="1200" i="1" dirty="0"/>
              <a:t> Available </a:t>
            </a:r>
            <a:r>
              <a:rPr lang="en-GB" sz="1200" i="1" dirty="0" err="1"/>
              <a:t>at:https</a:t>
            </a:r>
            <a:r>
              <a:rPr lang="en-GB" sz="1200" i="1" dirty="0"/>
              <a:t>://thepsychologist.bps.org.uk/volume-19/edition-9/continuing-professional-development-brief-guide (Accessed:07/04/2020)</a:t>
            </a:r>
          </a:p>
          <a:p>
            <a:pPr marL="0" indent="0">
              <a:lnSpc>
                <a:spcPct val="90000"/>
              </a:lnSpc>
              <a:buNone/>
            </a:pPr>
            <a:endParaRPr lang="en-GB" sz="1000"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914577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831</TotalTime>
  <Words>854</Words>
  <Application>Microsoft Office PowerPoint</Application>
  <PresentationFormat>Widescreen</PresentationFormat>
  <Paragraphs>80</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Wingdings 3</vt:lpstr>
      <vt:lpstr>Facet</vt:lpstr>
      <vt:lpstr>Exercise Psychologist </vt:lpstr>
      <vt:lpstr>Introduction</vt:lpstr>
      <vt:lpstr>What is an exercise psychologist? </vt:lpstr>
      <vt:lpstr>Role</vt:lpstr>
      <vt:lpstr>Skills required </vt:lpstr>
      <vt:lpstr>Qualifications</vt:lpstr>
      <vt:lpstr>Code of practice</vt:lpstr>
      <vt:lpstr>Continuing professional development (CPD)  </vt:lpstr>
      <vt:lpstr>Ethics Related to sports psychology</vt:lpstr>
      <vt:lpstr>Personal Development </vt:lpstr>
      <vt:lpstr>To conclude</vt:lpstr>
      <vt:lpstr>Thank you for listening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Exercise Psychiatrist</dc:title>
  <dc:creator>Laura Daniels (1904710)</dc:creator>
  <cp:lastModifiedBy>Laura Daniels</cp:lastModifiedBy>
  <cp:revision>14</cp:revision>
  <dcterms:created xsi:type="dcterms:W3CDTF">2020-04-07T09:19:39Z</dcterms:created>
  <dcterms:modified xsi:type="dcterms:W3CDTF">2020-04-24T08:33:38Z</dcterms:modified>
</cp:coreProperties>
</file>