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54"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2" r:id="rId27"/>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093048-A7F0-4830-A1F8-06EFE8324FA6}" v="40" dt="2026-06-22T04:32:02.2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00" d="100"/>
          <a:sy n="100" d="100"/>
        </p:scale>
        <p:origin x="226"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2 DABIZZLE" userId="25d6889198a5bd1e" providerId="LiveId" clId="{1BD8585E-55C4-4CED-8D8D-349A4D13E32C}"/>
    <pc:docChg chg="undo custSel addSld delSld modSld modMainMaster">
      <pc:chgData name="T2 DABIZZLE" userId="25d6889198a5bd1e" providerId="LiveId" clId="{1BD8585E-55C4-4CED-8D8D-349A4D13E32C}" dt="2026-06-22T04:35:50.361" v="944" actId="1076"/>
      <pc:docMkLst>
        <pc:docMk/>
      </pc:docMkLst>
      <pc:sldChg chg="addSp delSp modSp mod setBg modClrScheme chgLayout">
        <pc:chgData name="T2 DABIZZLE" userId="25d6889198a5bd1e" providerId="LiveId" clId="{1BD8585E-55C4-4CED-8D8D-349A4D13E32C}" dt="2026-06-22T04:33:43.624" v="941" actId="14100"/>
        <pc:sldMkLst>
          <pc:docMk/>
          <pc:sldMk cId="0" sldId="256"/>
        </pc:sldMkLst>
        <pc:spChg chg="mod">
          <ac:chgData name="T2 DABIZZLE" userId="25d6889198a5bd1e" providerId="LiveId" clId="{1BD8585E-55C4-4CED-8D8D-349A4D13E32C}" dt="2026-06-22T04:33:43.624" v="941" actId="14100"/>
          <ac:spMkLst>
            <pc:docMk/>
            <pc:sldMk cId="0" sldId="256"/>
            <ac:spMk id="2" creationId="{00000000-0000-0000-0000-000000000000}"/>
          </ac:spMkLst>
        </pc:spChg>
        <pc:spChg chg="mod">
          <ac:chgData name="T2 DABIZZLE" userId="25d6889198a5bd1e" providerId="LiveId" clId="{1BD8585E-55C4-4CED-8D8D-349A4D13E32C}" dt="2026-06-22T03:26:39.211" v="58" actId="1076"/>
          <ac:spMkLst>
            <pc:docMk/>
            <pc:sldMk cId="0" sldId="256"/>
            <ac:spMk id="3" creationId="{00000000-0000-0000-0000-000000000000}"/>
          </ac:spMkLst>
        </pc:spChg>
        <pc:spChg chg="mod">
          <ac:chgData name="T2 DABIZZLE" userId="25d6889198a5bd1e" providerId="LiveId" clId="{1BD8585E-55C4-4CED-8D8D-349A4D13E32C}" dt="2026-06-22T03:25:37.428" v="53" actId="1076"/>
          <ac:spMkLst>
            <pc:docMk/>
            <pc:sldMk cId="0" sldId="256"/>
            <ac:spMk id="4" creationId="{00000000-0000-0000-0000-000000000000}"/>
          </ac:spMkLst>
        </pc:spChg>
        <pc:spChg chg="mod">
          <ac:chgData name="T2 DABIZZLE" userId="25d6889198a5bd1e" providerId="LiveId" clId="{1BD8585E-55C4-4CED-8D8D-349A4D13E32C}" dt="2026-06-22T04:32:56.529" v="928" actId="255"/>
          <ac:spMkLst>
            <pc:docMk/>
            <pc:sldMk cId="0" sldId="256"/>
            <ac:spMk id="5" creationId="{00000000-0000-0000-0000-000000000000}"/>
          </ac:spMkLst>
        </pc:spChg>
        <pc:spChg chg="mod">
          <ac:chgData name="T2 DABIZZLE" userId="25d6889198a5bd1e" providerId="LiveId" clId="{1BD8585E-55C4-4CED-8D8D-349A4D13E32C}" dt="2026-06-22T04:12:05.878" v="581" actId="2711"/>
          <ac:spMkLst>
            <pc:docMk/>
            <pc:sldMk cId="0" sldId="256"/>
            <ac:spMk id="6" creationId="{00000000-0000-0000-0000-000000000000}"/>
          </ac:spMkLst>
        </pc:spChg>
        <pc:spChg chg="mod">
          <ac:chgData name="T2 DABIZZLE" userId="25d6889198a5bd1e" providerId="LiveId" clId="{1BD8585E-55C4-4CED-8D8D-349A4D13E32C}" dt="2026-06-22T04:06:32.999" v="557" actId="1076"/>
          <ac:spMkLst>
            <pc:docMk/>
            <pc:sldMk cId="0" sldId="256"/>
            <ac:spMk id="7" creationId="{00000000-0000-0000-0000-000000000000}"/>
          </ac:spMkLst>
        </pc:spChg>
        <pc:spChg chg="del mod">
          <ac:chgData name="T2 DABIZZLE" userId="25d6889198a5bd1e" providerId="LiveId" clId="{1BD8585E-55C4-4CED-8D8D-349A4D13E32C}" dt="2026-06-22T03:20:10.817" v="5" actId="478"/>
          <ac:spMkLst>
            <pc:docMk/>
            <pc:sldMk cId="0" sldId="256"/>
            <ac:spMk id="8" creationId="{00000000-0000-0000-0000-000000000000}"/>
          </ac:spMkLst>
        </pc:spChg>
        <pc:spChg chg="del mod">
          <ac:chgData name="T2 DABIZZLE" userId="25d6889198a5bd1e" providerId="LiveId" clId="{1BD8585E-55C4-4CED-8D8D-349A4D13E32C}" dt="2026-06-22T03:20:17.243" v="7" actId="478"/>
          <ac:spMkLst>
            <pc:docMk/>
            <pc:sldMk cId="0" sldId="256"/>
            <ac:spMk id="9" creationId="{00000000-0000-0000-0000-000000000000}"/>
          </ac:spMkLst>
        </pc:spChg>
        <pc:spChg chg="del">
          <ac:chgData name="T2 DABIZZLE" userId="25d6889198a5bd1e" providerId="LiveId" clId="{1BD8585E-55C4-4CED-8D8D-349A4D13E32C}" dt="2026-06-22T03:26:03.337" v="55" actId="478"/>
          <ac:spMkLst>
            <pc:docMk/>
            <pc:sldMk cId="0" sldId="256"/>
            <ac:spMk id="11" creationId="{00000000-0000-0000-0000-000000000000}"/>
          </ac:spMkLst>
        </pc:spChg>
        <pc:spChg chg="add mod">
          <ac:chgData name="T2 DABIZZLE" userId="25d6889198a5bd1e" providerId="LiveId" clId="{1BD8585E-55C4-4CED-8D8D-349A4D13E32C}" dt="2026-06-22T03:27:09.033" v="62" actId="207"/>
          <ac:spMkLst>
            <pc:docMk/>
            <pc:sldMk cId="0" sldId="256"/>
            <ac:spMk id="14" creationId="{60C110CA-446B-9DD9-A545-F2A471BF4A25}"/>
          </ac:spMkLst>
        </pc:spChg>
        <pc:spChg chg="add del mod ord">
          <ac:chgData name="T2 DABIZZLE" userId="25d6889198a5bd1e" providerId="LiveId" clId="{1BD8585E-55C4-4CED-8D8D-349A4D13E32C}" dt="2026-06-22T04:08:13.209" v="564" actId="700"/>
          <ac:spMkLst>
            <pc:docMk/>
            <pc:sldMk cId="0" sldId="256"/>
            <ac:spMk id="15" creationId="{C7CEB42B-8687-8C29-FFAD-2F944F63398A}"/>
          </ac:spMkLst>
        </pc:spChg>
        <pc:spChg chg="add del mod ord">
          <ac:chgData name="T2 DABIZZLE" userId="25d6889198a5bd1e" providerId="LiveId" clId="{1BD8585E-55C4-4CED-8D8D-349A4D13E32C}" dt="2026-06-22T04:08:13.209" v="564" actId="700"/>
          <ac:spMkLst>
            <pc:docMk/>
            <pc:sldMk cId="0" sldId="256"/>
            <ac:spMk id="16" creationId="{0C22EAC9-7827-E2ED-B88C-367D1E5FF91C}"/>
          </ac:spMkLst>
        </pc:spChg>
        <pc:picChg chg="add mod">
          <ac:chgData name="T2 DABIZZLE" userId="25d6889198a5bd1e" providerId="LiveId" clId="{1BD8585E-55C4-4CED-8D8D-349A4D13E32C}" dt="2026-06-22T03:19:11.355" v="1" actId="1076"/>
          <ac:picMkLst>
            <pc:docMk/>
            <pc:sldMk cId="0" sldId="256"/>
            <ac:picMk id="12" creationId="{8516A7A1-7CD4-4455-BE68-F1175C061B7A}"/>
          </ac:picMkLst>
        </pc:picChg>
      </pc:sldChg>
      <pc:sldChg chg="addSp modSp mod setBg">
        <pc:chgData name="T2 DABIZZLE" userId="25d6889198a5bd1e" providerId="LiveId" clId="{1BD8585E-55C4-4CED-8D8D-349A4D13E32C}" dt="2026-06-22T04:15:24.951" v="596" actId="1076"/>
        <pc:sldMkLst>
          <pc:docMk/>
          <pc:sldMk cId="0" sldId="257"/>
        </pc:sldMkLst>
        <pc:spChg chg="mod">
          <ac:chgData name="T2 DABIZZLE" userId="25d6889198a5bd1e" providerId="LiveId" clId="{1BD8585E-55C4-4CED-8D8D-349A4D13E32C}" dt="2026-06-22T04:14:47.290" v="592" actId="1076"/>
          <ac:spMkLst>
            <pc:docMk/>
            <pc:sldMk cId="0" sldId="257"/>
            <ac:spMk id="2" creationId="{00000000-0000-0000-0000-000000000000}"/>
          </ac:spMkLst>
        </pc:spChg>
        <pc:spChg chg="mod">
          <ac:chgData name="T2 DABIZZLE" userId="25d6889198a5bd1e" providerId="LiveId" clId="{1BD8585E-55C4-4CED-8D8D-349A4D13E32C}" dt="2026-06-22T04:15:09.196" v="593" actId="164"/>
          <ac:spMkLst>
            <pc:docMk/>
            <pc:sldMk cId="0" sldId="257"/>
            <ac:spMk id="4" creationId="{00000000-0000-0000-0000-000000000000}"/>
          </ac:spMkLst>
        </pc:spChg>
        <pc:spChg chg="mod">
          <ac:chgData name="T2 DABIZZLE" userId="25d6889198a5bd1e" providerId="LiveId" clId="{1BD8585E-55C4-4CED-8D8D-349A4D13E32C}" dt="2026-06-22T04:15:09.196" v="593" actId="164"/>
          <ac:spMkLst>
            <pc:docMk/>
            <pc:sldMk cId="0" sldId="257"/>
            <ac:spMk id="5" creationId="{00000000-0000-0000-0000-000000000000}"/>
          </ac:spMkLst>
        </pc:spChg>
        <pc:spChg chg="mod">
          <ac:chgData name="T2 DABIZZLE" userId="25d6889198a5bd1e" providerId="LiveId" clId="{1BD8585E-55C4-4CED-8D8D-349A4D13E32C}" dt="2026-06-22T04:15:09.196" v="593" actId="164"/>
          <ac:spMkLst>
            <pc:docMk/>
            <pc:sldMk cId="0" sldId="257"/>
            <ac:spMk id="6" creationId="{00000000-0000-0000-0000-000000000000}"/>
          </ac:spMkLst>
        </pc:spChg>
        <pc:spChg chg="mod">
          <ac:chgData name="T2 DABIZZLE" userId="25d6889198a5bd1e" providerId="LiveId" clId="{1BD8585E-55C4-4CED-8D8D-349A4D13E32C}" dt="2026-06-22T04:15:09.196" v="593" actId="164"/>
          <ac:spMkLst>
            <pc:docMk/>
            <pc:sldMk cId="0" sldId="257"/>
            <ac:spMk id="7" creationId="{00000000-0000-0000-0000-000000000000}"/>
          </ac:spMkLst>
        </pc:spChg>
        <pc:spChg chg="mod">
          <ac:chgData name="T2 DABIZZLE" userId="25d6889198a5bd1e" providerId="LiveId" clId="{1BD8585E-55C4-4CED-8D8D-349A4D13E32C}" dt="2026-06-22T04:14:41.624" v="590" actId="164"/>
          <ac:spMkLst>
            <pc:docMk/>
            <pc:sldMk cId="0" sldId="257"/>
            <ac:spMk id="12" creationId="{00000000-0000-0000-0000-000000000000}"/>
          </ac:spMkLst>
        </pc:spChg>
        <pc:spChg chg="mod">
          <ac:chgData name="T2 DABIZZLE" userId="25d6889198a5bd1e" providerId="LiveId" clId="{1BD8585E-55C4-4CED-8D8D-349A4D13E32C}" dt="2026-06-22T04:14:41.624" v="590" actId="164"/>
          <ac:spMkLst>
            <pc:docMk/>
            <pc:sldMk cId="0" sldId="257"/>
            <ac:spMk id="14" creationId="{00000000-0000-0000-0000-000000000000}"/>
          </ac:spMkLst>
        </pc:spChg>
        <pc:spChg chg="mod">
          <ac:chgData name="T2 DABIZZLE" userId="25d6889198a5bd1e" providerId="LiveId" clId="{1BD8585E-55C4-4CED-8D8D-349A4D13E32C}" dt="2026-06-22T04:14:41.624" v="590" actId="164"/>
          <ac:spMkLst>
            <pc:docMk/>
            <pc:sldMk cId="0" sldId="257"/>
            <ac:spMk id="18" creationId="{00000000-0000-0000-0000-000000000000}"/>
          </ac:spMkLst>
        </pc:spChg>
        <pc:spChg chg="mod">
          <ac:chgData name="T2 DABIZZLE" userId="25d6889198a5bd1e" providerId="LiveId" clId="{1BD8585E-55C4-4CED-8D8D-349A4D13E32C}" dt="2026-06-22T04:14:41.624" v="590" actId="164"/>
          <ac:spMkLst>
            <pc:docMk/>
            <pc:sldMk cId="0" sldId="257"/>
            <ac:spMk id="20" creationId="{00000000-0000-0000-0000-000000000000}"/>
          </ac:spMkLst>
        </pc:spChg>
        <pc:spChg chg="mod">
          <ac:chgData name="T2 DABIZZLE" userId="25d6889198a5bd1e" providerId="LiveId" clId="{1BD8585E-55C4-4CED-8D8D-349A4D13E32C}" dt="2026-06-22T04:14:41.624" v="590" actId="164"/>
          <ac:spMkLst>
            <pc:docMk/>
            <pc:sldMk cId="0" sldId="257"/>
            <ac:spMk id="22" creationId="{00000000-0000-0000-0000-000000000000}"/>
          </ac:spMkLst>
        </pc:spChg>
        <pc:spChg chg="mod">
          <ac:chgData name="T2 DABIZZLE" userId="25d6889198a5bd1e" providerId="LiveId" clId="{1BD8585E-55C4-4CED-8D8D-349A4D13E32C}" dt="2026-06-22T04:14:41.624" v="590" actId="164"/>
          <ac:spMkLst>
            <pc:docMk/>
            <pc:sldMk cId="0" sldId="257"/>
            <ac:spMk id="23" creationId="{00000000-0000-0000-0000-000000000000}"/>
          </ac:spMkLst>
        </pc:spChg>
        <pc:spChg chg="mod">
          <ac:chgData name="T2 DABIZZLE" userId="25d6889198a5bd1e" providerId="LiveId" clId="{1BD8585E-55C4-4CED-8D8D-349A4D13E32C}" dt="2026-06-22T04:14:41.624" v="590" actId="164"/>
          <ac:spMkLst>
            <pc:docMk/>
            <pc:sldMk cId="0" sldId="257"/>
            <ac:spMk id="28" creationId="{00000000-0000-0000-0000-000000000000}"/>
          </ac:spMkLst>
        </pc:spChg>
        <pc:spChg chg="mod">
          <ac:chgData name="T2 DABIZZLE" userId="25d6889198a5bd1e" providerId="LiveId" clId="{1BD8585E-55C4-4CED-8D8D-349A4D13E32C}" dt="2026-06-22T04:14:41.624" v="590" actId="164"/>
          <ac:spMkLst>
            <pc:docMk/>
            <pc:sldMk cId="0" sldId="257"/>
            <ac:spMk id="30" creationId="{00000000-0000-0000-0000-000000000000}"/>
          </ac:spMkLst>
        </pc:spChg>
        <pc:spChg chg="mod">
          <ac:chgData name="T2 DABIZZLE" userId="25d6889198a5bd1e" providerId="LiveId" clId="{1BD8585E-55C4-4CED-8D8D-349A4D13E32C}" dt="2026-06-22T04:14:41.624" v="590" actId="164"/>
          <ac:spMkLst>
            <pc:docMk/>
            <pc:sldMk cId="0" sldId="257"/>
            <ac:spMk id="32" creationId="{00000000-0000-0000-0000-000000000000}"/>
          </ac:spMkLst>
        </pc:spChg>
        <pc:spChg chg="mod">
          <ac:chgData name="T2 DABIZZLE" userId="25d6889198a5bd1e" providerId="LiveId" clId="{1BD8585E-55C4-4CED-8D8D-349A4D13E32C}" dt="2026-06-22T04:14:41.624" v="590" actId="164"/>
          <ac:spMkLst>
            <pc:docMk/>
            <pc:sldMk cId="0" sldId="257"/>
            <ac:spMk id="33" creationId="{00000000-0000-0000-0000-000000000000}"/>
          </ac:spMkLst>
        </pc:spChg>
        <pc:grpChg chg="mod">
          <ac:chgData name="T2 DABIZZLE" userId="25d6889198a5bd1e" providerId="LiveId" clId="{1BD8585E-55C4-4CED-8D8D-349A4D13E32C}" dt="2026-06-22T04:15:09.196" v="593" actId="164"/>
          <ac:grpSpMkLst>
            <pc:docMk/>
            <pc:sldMk cId="0" sldId="257"/>
            <ac:grpSpMk id="34" creationId="{CE825D10-470F-CFC4-AD52-F2C8CA79103F}"/>
          </ac:grpSpMkLst>
        </pc:grpChg>
        <pc:grpChg chg="add mod">
          <ac:chgData name="T2 DABIZZLE" userId="25d6889198a5bd1e" providerId="LiveId" clId="{1BD8585E-55C4-4CED-8D8D-349A4D13E32C}" dt="2026-06-22T04:15:24.951" v="596" actId="1076"/>
          <ac:grpSpMkLst>
            <pc:docMk/>
            <pc:sldMk cId="0" sldId="257"/>
            <ac:grpSpMk id="35" creationId="{A0BA8201-4A2C-7E5A-BE32-D0898328F81A}"/>
          </ac:grpSpMkLst>
        </pc:grpChg>
      </pc:sldChg>
      <pc:sldChg chg="modSp mod setBg">
        <pc:chgData name="T2 DABIZZLE" userId="25d6889198a5bd1e" providerId="LiveId" clId="{1BD8585E-55C4-4CED-8D8D-349A4D13E32C}" dt="2026-06-22T04:15:43.872" v="605" actId="20577"/>
        <pc:sldMkLst>
          <pc:docMk/>
          <pc:sldMk cId="0" sldId="258"/>
        </pc:sldMkLst>
        <pc:spChg chg="mod">
          <ac:chgData name="T2 DABIZZLE" userId="25d6889198a5bd1e" providerId="LiveId" clId="{1BD8585E-55C4-4CED-8D8D-349A4D13E32C}" dt="2026-06-22T04:15:43.872" v="605" actId="20577"/>
          <ac:spMkLst>
            <pc:docMk/>
            <pc:sldMk cId="0" sldId="258"/>
            <ac:spMk id="13" creationId="{00000000-0000-0000-0000-000000000000}"/>
          </ac:spMkLst>
        </pc:spChg>
        <pc:spChg chg="mod">
          <ac:chgData name="T2 DABIZZLE" userId="25d6889198a5bd1e" providerId="LiveId" clId="{1BD8585E-55C4-4CED-8D8D-349A4D13E32C}" dt="2026-06-22T04:15:36.093" v="600" actId="20577"/>
          <ac:spMkLst>
            <pc:docMk/>
            <pc:sldMk cId="0" sldId="258"/>
            <ac:spMk id="23" creationId="{00000000-0000-0000-0000-000000000000}"/>
          </ac:spMkLst>
        </pc:spChg>
      </pc:sldChg>
      <pc:sldChg chg="modSp mod setBg">
        <pc:chgData name="T2 DABIZZLE" userId="25d6889198a5bd1e" providerId="LiveId" clId="{1BD8585E-55C4-4CED-8D8D-349A4D13E32C}" dt="2026-06-22T04:25:05.123" v="774" actId="207"/>
        <pc:sldMkLst>
          <pc:docMk/>
          <pc:sldMk cId="0" sldId="259"/>
        </pc:sldMkLst>
        <pc:spChg chg="mod">
          <ac:chgData name="T2 DABIZZLE" userId="25d6889198a5bd1e" providerId="LiveId" clId="{1BD8585E-55C4-4CED-8D8D-349A4D13E32C}" dt="2026-06-22T04:25:05.123" v="774" actId="207"/>
          <ac:spMkLst>
            <pc:docMk/>
            <pc:sldMk cId="0" sldId="259"/>
            <ac:spMk id="33" creationId="{00000000-0000-0000-0000-000000000000}"/>
          </ac:spMkLst>
        </pc:spChg>
      </pc:sldChg>
      <pc:sldChg chg="modSp mod setBg">
        <pc:chgData name="T2 DABIZZLE" userId="25d6889198a5bd1e" providerId="LiveId" clId="{1BD8585E-55C4-4CED-8D8D-349A4D13E32C}" dt="2026-06-22T04:24:55.246" v="773" actId="207"/>
        <pc:sldMkLst>
          <pc:docMk/>
          <pc:sldMk cId="0" sldId="260"/>
        </pc:sldMkLst>
        <pc:spChg chg="mod">
          <ac:chgData name="T2 DABIZZLE" userId="25d6889198a5bd1e" providerId="LiveId" clId="{1BD8585E-55C4-4CED-8D8D-349A4D13E32C}" dt="2026-06-22T04:18:34.313" v="696" actId="14100"/>
          <ac:spMkLst>
            <pc:docMk/>
            <pc:sldMk cId="0" sldId="260"/>
            <ac:spMk id="4" creationId="{00000000-0000-0000-0000-000000000000}"/>
          </ac:spMkLst>
        </pc:spChg>
        <pc:spChg chg="mod">
          <ac:chgData name="T2 DABIZZLE" userId="25d6889198a5bd1e" providerId="LiveId" clId="{1BD8585E-55C4-4CED-8D8D-349A4D13E32C}" dt="2026-06-22T04:18:27.169" v="695" actId="14100"/>
          <ac:spMkLst>
            <pc:docMk/>
            <pc:sldMk cId="0" sldId="260"/>
            <ac:spMk id="5" creationId="{00000000-0000-0000-0000-000000000000}"/>
          </ac:spMkLst>
        </pc:spChg>
        <pc:spChg chg="mod">
          <ac:chgData name="T2 DABIZZLE" userId="25d6889198a5bd1e" providerId="LiveId" clId="{1BD8585E-55C4-4CED-8D8D-349A4D13E32C}" dt="2026-06-22T04:18:13.857" v="693" actId="1076"/>
          <ac:spMkLst>
            <pc:docMk/>
            <pc:sldMk cId="0" sldId="260"/>
            <ac:spMk id="44" creationId="{00000000-0000-0000-0000-000000000000}"/>
          </ac:spMkLst>
        </pc:spChg>
        <pc:spChg chg="mod">
          <ac:chgData name="T2 DABIZZLE" userId="25d6889198a5bd1e" providerId="LiveId" clId="{1BD8585E-55C4-4CED-8D8D-349A4D13E32C}" dt="2026-06-22T04:16:29.028" v="616" actId="20577"/>
          <ac:spMkLst>
            <pc:docMk/>
            <pc:sldMk cId="0" sldId="260"/>
            <ac:spMk id="48" creationId="{00000000-0000-0000-0000-000000000000}"/>
          </ac:spMkLst>
        </pc:spChg>
        <pc:spChg chg="mod">
          <ac:chgData name="T2 DABIZZLE" userId="25d6889198a5bd1e" providerId="LiveId" clId="{1BD8585E-55C4-4CED-8D8D-349A4D13E32C}" dt="2026-06-22T04:16:36.677" v="618" actId="20577"/>
          <ac:spMkLst>
            <pc:docMk/>
            <pc:sldMk cId="0" sldId="260"/>
            <ac:spMk id="49" creationId="{00000000-0000-0000-0000-000000000000}"/>
          </ac:spMkLst>
        </pc:spChg>
        <pc:spChg chg="mod">
          <ac:chgData name="T2 DABIZZLE" userId="25d6889198a5bd1e" providerId="LiveId" clId="{1BD8585E-55C4-4CED-8D8D-349A4D13E32C}" dt="2026-06-22T04:16:55.526" v="630" actId="20577"/>
          <ac:spMkLst>
            <pc:docMk/>
            <pc:sldMk cId="0" sldId="260"/>
            <ac:spMk id="51" creationId="{00000000-0000-0000-0000-000000000000}"/>
          </ac:spMkLst>
        </pc:spChg>
        <pc:spChg chg="mod">
          <ac:chgData name="T2 DABIZZLE" userId="25d6889198a5bd1e" providerId="LiveId" clId="{1BD8585E-55C4-4CED-8D8D-349A4D13E32C}" dt="2026-06-22T04:17:00.693" v="634" actId="20577"/>
          <ac:spMkLst>
            <pc:docMk/>
            <pc:sldMk cId="0" sldId="260"/>
            <ac:spMk id="54" creationId="{00000000-0000-0000-0000-000000000000}"/>
          </ac:spMkLst>
        </pc:spChg>
        <pc:spChg chg="mod">
          <ac:chgData name="T2 DABIZZLE" userId="25d6889198a5bd1e" providerId="LiveId" clId="{1BD8585E-55C4-4CED-8D8D-349A4D13E32C}" dt="2026-06-22T04:17:56.209" v="686" actId="20577"/>
          <ac:spMkLst>
            <pc:docMk/>
            <pc:sldMk cId="0" sldId="260"/>
            <ac:spMk id="55" creationId="{00000000-0000-0000-0000-000000000000}"/>
          </ac:spMkLst>
        </pc:spChg>
        <pc:spChg chg="mod">
          <ac:chgData name="T2 DABIZZLE" userId="25d6889198a5bd1e" providerId="LiveId" clId="{1BD8585E-55C4-4CED-8D8D-349A4D13E32C}" dt="2026-06-22T04:17:15.794" v="639" actId="20577"/>
          <ac:spMkLst>
            <pc:docMk/>
            <pc:sldMk cId="0" sldId="260"/>
            <ac:spMk id="58" creationId="{00000000-0000-0000-0000-000000000000}"/>
          </ac:spMkLst>
        </pc:spChg>
        <pc:spChg chg="mod">
          <ac:chgData name="T2 DABIZZLE" userId="25d6889198a5bd1e" providerId="LiveId" clId="{1BD8585E-55C4-4CED-8D8D-349A4D13E32C}" dt="2026-06-22T04:17:20.822" v="642" actId="20577"/>
          <ac:spMkLst>
            <pc:docMk/>
            <pc:sldMk cId="0" sldId="260"/>
            <ac:spMk id="61" creationId="{00000000-0000-0000-0000-000000000000}"/>
          </ac:spMkLst>
        </pc:spChg>
        <pc:spChg chg="mod">
          <ac:chgData name="T2 DABIZZLE" userId="25d6889198a5bd1e" providerId="LiveId" clId="{1BD8585E-55C4-4CED-8D8D-349A4D13E32C}" dt="2026-06-22T04:17:24.559" v="645" actId="20577"/>
          <ac:spMkLst>
            <pc:docMk/>
            <pc:sldMk cId="0" sldId="260"/>
            <ac:spMk id="64" creationId="{00000000-0000-0000-0000-000000000000}"/>
          </ac:spMkLst>
        </pc:spChg>
        <pc:spChg chg="mod">
          <ac:chgData name="T2 DABIZZLE" userId="25d6889198a5bd1e" providerId="LiveId" clId="{1BD8585E-55C4-4CED-8D8D-349A4D13E32C}" dt="2026-06-22T04:17:29.923" v="648" actId="20577"/>
          <ac:spMkLst>
            <pc:docMk/>
            <pc:sldMk cId="0" sldId="260"/>
            <ac:spMk id="67" creationId="{00000000-0000-0000-0000-000000000000}"/>
          </ac:spMkLst>
        </pc:spChg>
        <pc:spChg chg="mod">
          <ac:chgData name="T2 DABIZZLE" userId="25d6889198a5bd1e" providerId="LiveId" clId="{1BD8585E-55C4-4CED-8D8D-349A4D13E32C}" dt="2026-06-22T04:17:44.698" v="669" actId="20577"/>
          <ac:spMkLst>
            <pc:docMk/>
            <pc:sldMk cId="0" sldId="260"/>
            <ac:spMk id="68" creationId="{00000000-0000-0000-0000-000000000000}"/>
          </ac:spMkLst>
        </pc:spChg>
        <pc:spChg chg="mod">
          <ac:chgData name="T2 DABIZZLE" userId="25d6889198a5bd1e" providerId="LiveId" clId="{1BD8585E-55C4-4CED-8D8D-349A4D13E32C}" dt="2026-06-22T04:24:55.246" v="773" actId="207"/>
          <ac:spMkLst>
            <pc:docMk/>
            <pc:sldMk cId="0" sldId="260"/>
            <ac:spMk id="69" creationId="{00000000-0000-0000-0000-000000000000}"/>
          </ac:spMkLst>
        </pc:spChg>
      </pc:sldChg>
      <pc:sldChg chg="modSp mod setBg">
        <pc:chgData name="T2 DABIZZLE" userId="25d6889198a5bd1e" providerId="LiveId" clId="{1BD8585E-55C4-4CED-8D8D-349A4D13E32C}" dt="2026-06-22T04:24:38.680" v="772" actId="207"/>
        <pc:sldMkLst>
          <pc:docMk/>
          <pc:sldMk cId="0" sldId="261"/>
        </pc:sldMkLst>
        <pc:spChg chg="mod">
          <ac:chgData name="T2 DABIZZLE" userId="25d6889198a5bd1e" providerId="LiveId" clId="{1BD8585E-55C4-4CED-8D8D-349A4D13E32C}" dt="2026-06-22T04:21:23.658" v="762" actId="1076"/>
          <ac:spMkLst>
            <pc:docMk/>
            <pc:sldMk cId="0" sldId="261"/>
            <ac:spMk id="7" creationId="{00000000-0000-0000-0000-000000000000}"/>
          </ac:spMkLst>
        </pc:spChg>
        <pc:spChg chg="mod">
          <ac:chgData name="T2 DABIZZLE" userId="25d6889198a5bd1e" providerId="LiveId" clId="{1BD8585E-55C4-4CED-8D8D-349A4D13E32C}" dt="2026-06-22T04:20:25.533" v="744" actId="1076"/>
          <ac:spMkLst>
            <pc:docMk/>
            <pc:sldMk cId="0" sldId="261"/>
            <ac:spMk id="11" creationId="{00000000-0000-0000-0000-000000000000}"/>
          </ac:spMkLst>
        </pc:spChg>
        <pc:spChg chg="mod">
          <ac:chgData name="T2 DABIZZLE" userId="25d6889198a5bd1e" providerId="LiveId" clId="{1BD8585E-55C4-4CED-8D8D-349A4D13E32C}" dt="2026-06-22T04:21:21.400" v="761" actId="1076"/>
          <ac:spMkLst>
            <pc:docMk/>
            <pc:sldMk cId="0" sldId="261"/>
            <ac:spMk id="12" creationId="{00000000-0000-0000-0000-000000000000}"/>
          </ac:spMkLst>
        </pc:spChg>
        <pc:spChg chg="mod">
          <ac:chgData name="T2 DABIZZLE" userId="25d6889198a5bd1e" providerId="LiveId" clId="{1BD8585E-55C4-4CED-8D8D-349A4D13E32C}" dt="2026-06-22T04:20:32.986" v="745" actId="1076"/>
          <ac:spMkLst>
            <pc:docMk/>
            <pc:sldMk cId="0" sldId="261"/>
            <ac:spMk id="15" creationId="{00000000-0000-0000-0000-000000000000}"/>
          </ac:spMkLst>
        </pc:spChg>
        <pc:spChg chg="mod">
          <ac:chgData name="T2 DABIZZLE" userId="25d6889198a5bd1e" providerId="LiveId" clId="{1BD8585E-55C4-4CED-8D8D-349A4D13E32C}" dt="2026-06-22T04:21:19.096" v="760" actId="1076"/>
          <ac:spMkLst>
            <pc:docMk/>
            <pc:sldMk cId="0" sldId="261"/>
            <ac:spMk id="17" creationId="{00000000-0000-0000-0000-000000000000}"/>
          </ac:spMkLst>
        </pc:spChg>
        <pc:spChg chg="mod">
          <ac:chgData name="T2 DABIZZLE" userId="25d6889198a5bd1e" providerId="LiveId" clId="{1BD8585E-55C4-4CED-8D8D-349A4D13E32C}" dt="2026-06-22T04:20:37.474" v="746" actId="1076"/>
          <ac:spMkLst>
            <pc:docMk/>
            <pc:sldMk cId="0" sldId="261"/>
            <ac:spMk id="20" creationId="{00000000-0000-0000-0000-000000000000}"/>
          </ac:spMkLst>
        </pc:spChg>
        <pc:spChg chg="mod">
          <ac:chgData name="T2 DABIZZLE" userId="25d6889198a5bd1e" providerId="LiveId" clId="{1BD8585E-55C4-4CED-8D8D-349A4D13E32C}" dt="2026-06-22T04:21:16.538" v="759" actId="1076"/>
          <ac:spMkLst>
            <pc:docMk/>
            <pc:sldMk cId="0" sldId="261"/>
            <ac:spMk id="22" creationId="{00000000-0000-0000-0000-000000000000}"/>
          </ac:spMkLst>
        </pc:spChg>
        <pc:spChg chg="mod">
          <ac:chgData name="T2 DABIZZLE" userId="25d6889198a5bd1e" providerId="LiveId" clId="{1BD8585E-55C4-4CED-8D8D-349A4D13E32C}" dt="2026-06-22T04:20:40.514" v="747" actId="1076"/>
          <ac:spMkLst>
            <pc:docMk/>
            <pc:sldMk cId="0" sldId="261"/>
            <ac:spMk id="25" creationId="{00000000-0000-0000-0000-000000000000}"/>
          </ac:spMkLst>
        </pc:spChg>
        <pc:spChg chg="mod">
          <ac:chgData name="T2 DABIZZLE" userId="25d6889198a5bd1e" providerId="LiveId" clId="{1BD8585E-55C4-4CED-8D8D-349A4D13E32C}" dt="2026-06-22T04:21:00.493" v="752" actId="1076"/>
          <ac:spMkLst>
            <pc:docMk/>
            <pc:sldMk cId="0" sldId="261"/>
            <ac:spMk id="26" creationId="{00000000-0000-0000-0000-000000000000}"/>
          </ac:spMkLst>
        </pc:spChg>
        <pc:spChg chg="mod">
          <ac:chgData name="T2 DABIZZLE" userId="25d6889198a5bd1e" providerId="LiveId" clId="{1BD8585E-55C4-4CED-8D8D-349A4D13E32C}" dt="2026-06-22T04:21:14.005" v="758" actId="1076"/>
          <ac:spMkLst>
            <pc:docMk/>
            <pc:sldMk cId="0" sldId="261"/>
            <ac:spMk id="27" creationId="{00000000-0000-0000-0000-000000000000}"/>
          </ac:spMkLst>
        </pc:spChg>
        <pc:spChg chg="mod">
          <ac:chgData name="T2 DABIZZLE" userId="25d6889198a5bd1e" providerId="LiveId" clId="{1BD8585E-55C4-4CED-8D8D-349A4D13E32C}" dt="2026-06-22T04:21:08.827" v="757" actId="20577"/>
          <ac:spMkLst>
            <pc:docMk/>
            <pc:sldMk cId="0" sldId="261"/>
            <ac:spMk id="30" creationId="{00000000-0000-0000-0000-000000000000}"/>
          </ac:spMkLst>
        </pc:spChg>
        <pc:spChg chg="mod">
          <ac:chgData name="T2 DABIZZLE" userId="25d6889198a5bd1e" providerId="LiveId" clId="{1BD8585E-55C4-4CED-8D8D-349A4D13E32C}" dt="2026-06-22T04:20:04.955" v="741" actId="20577"/>
          <ac:spMkLst>
            <pc:docMk/>
            <pc:sldMk cId="0" sldId="261"/>
            <ac:spMk id="38" creationId="{00000000-0000-0000-0000-000000000000}"/>
          </ac:spMkLst>
        </pc:spChg>
        <pc:spChg chg="mod">
          <ac:chgData name="T2 DABIZZLE" userId="25d6889198a5bd1e" providerId="LiveId" clId="{1BD8585E-55C4-4CED-8D8D-349A4D13E32C}" dt="2026-06-22T04:19:51.173" v="730" actId="20577"/>
          <ac:spMkLst>
            <pc:docMk/>
            <pc:sldMk cId="0" sldId="261"/>
            <ac:spMk id="44" creationId="{00000000-0000-0000-0000-000000000000}"/>
          </ac:spMkLst>
        </pc:spChg>
        <pc:spChg chg="mod">
          <ac:chgData name="T2 DABIZZLE" userId="25d6889198a5bd1e" providerId="LiveId" clId="{1BD8585E-55C4-4CED-8D8D-349A4D13E32C}" dt="2026-06-22T04:19:31.245" v="711" actId="20577"/>
          <ac:spMkLst>
            <pc:docMk/>
            <pc:sldMk cId="0" sldId="261"/>
            <ac:spMk id="50" creationId="{00000000-0000-0000-0000-000000000000}"/>
          </ac:spMkLst>
        </pc:spChg>
        <pc:spChg chg="mod">
          <ac:chgData name="T2 DABIZZLE" userId="25d6889198a5bd1e" providerId="LiveId" clId="{1BD8585E-55C4-4CED-8D8D-349A4D13E32C}" dt="2026-06-22T04:19:36.596" v="723" actId="20577"/>
          <ac:spMkLst>
            <pc:docMk/>
            <pc:sldMk cId="0" sldId="261"/>
            <ac:spMk id="56" creationId="{00000000-0000-0000-0000-000000000000}"/>
          </ac:spMkLst>
        </pc:spChg>
        <pc:spChg chg="mod">
          <ac:chgData name="T2 DABIZZLE" userId="25d6889198a5bd1e" providerId="LiveId" clId="{1BD8585E-55C4-4CED-8D8D-349A4D13E32C}" dt="2026-06-22T04:20:51.639" v="750" actId="1076"/>
          <ac:spMkLst>
            <pc:docMk/>
            <pc:sldMk cId="0" sldId="261"/>
            <ac:spMk id="57" creationId="{00000000-0000-0000-0000-000000000000}"/>
          </ac:spMkLst>
        </pc:spChg>
        <pc:spChg chg="mod">
          <ac:chgData name="T2 DABIZZLE" userId="25d6889198a5bd1e" providerId="LiveId" clId="{1BD8585E-55C4-4CED-8D8D-349A4D13E32C}" dt="2026-06-22T04:24:38.680" v="772" actId="207"/>
          <ac:spMkLst>
            <pc:docMk/>
            <pc:sldMk cId="0" sldId="261"/>
            <ac:spMk id="59" creationId="{00000000-0000-0000-0000-000000000000}"/>
          </ac:spMkLst>
        </pc:spChg>
      </pc:sldChg>
      <pc:sldChg chg="setBg">
        <pc:chgData name="T2 DABIZZLE" userId="25d6889198a5bd1e" providerId="LiveId" clId="{1BD8585E-55C4-4CED-8D8D-349A4D13E32C}" dt="2026-06-22T04:08:48.949" v="566"/>
        <pc:sldMkLst>
          <pc:docMk/>
          <pc:sldMk cId="0" sldId="262"/>
        </pc:sldMkLst>
      </pc:sldChg>
      <pc:sldChg chg="modSp mod setBg">
        <pc:chgData name="T2 DABIZZLE" userId="25d6889198a5bd1e" providerId="LiveId" clId="{1BD8585E-55C4-4CED-8D8D-349A4D13E32C}" dt="2026-06-22T04:24:27.857" v="771" actId="207"/>
        <pc:sldMkLst>
          <pc:docMk/>
          <pc:sldMk cId="0" sldId="263"/>
        </pc:sldMkLst>
        <pc:spChg chg="mod">
          <ac:chgData name="T2 DABIZZLE" userId="25d6889198a5bd1e" providerId="LiveId" clId="{1BD8585E-55C4-4CED-8D8D-349A4D13E32C}" dt="2026-06-22T04:24:27.857" v="771" actId="207"/>
          <ac:spMkLst>
            <pc:docMk/>
            <pc:sldMk cId="0" sldId="263"/>
            <ac:spMk id="26" creationId="{00000000-0000-0000-0000-000000000000}"/>
          </ac:spMkLst>
        </pc:spChg>
        <pc:spChg chg="mod">
          <ac:chgData name="T2 DABIZZLE" userId="25d6889198a5bd1e" providerId="LiveId" clId="{1BD8585E-55C4-4CED-8D8D-349A4D13E32C}" dt="2026-06-22T04:22:02.867" v="764" actId="20577"/>
          <ac:spMkLst>
            <pc:docMk/>
            <pc:sldMk cId="0" sldId="263"/>
            <ac:spMk id="41" creationId="{00000000-0000-0000-0000-000000000000}"/>
          </ac:spMkLst>
        </pc:spChg>
      </pc:sldChg>
      <pc:sldChg chg="modSp mod setBg">
        <pc:chgData name="T2 DABIZZLE" userId="25d6889198a5bd1e" providerId="LiveId" clId="{1BD8585E-55C4-4CED-8D8D-349A4D13E32C}" dt="2026-06-22T04:35:50.361" v="944" actId="1076"/>
        <pc:sldMkLst>
          <pc:docMk/>
          <pc:sldMk cId="0" sldId="264"/>
        </pc:sldMkLst>
        <pc:spChg chg="mod">
          <ac:chgData name="T2 DABIZZLE" userId="25d6889198a5bd1e" providerId="LiveId" clId="{1BD8585E-55C4-4CED-8D8D-349A4D13E32C}" dt="2026-06-22T04:35:43.158" v="942" actId="1076"/>
          <ac:spMkLst>
            <pc:docMk/>
            <pc:sldMk cId="0" sldId="264"/>
            <ac:spMk id="8" creationId="{00000000-0000-0000-0000-000000000000}"/>
          </ac:spMkLst>
        </pc:spChg>
        <pc:spChg chg="mod">
          <ac:chgData name="T2 DABIZZLE" userId="25d6889198a5bd1e" providerId="LiveId" clId="{1BD8585E-55C4-4CED-8D8D-349A4D13E32C}" dt="2026-06-22T04:35:47.135" v="943" actId="1076"/>
          <ac:spMkLst>
            <pc:docMk/>
            <pc:sldMk cId="0" sldId="264"/>
            <ac:spMk id="11" creationId="{00000000-0000-0000-0000-000000000000}"/>
          </ac:spMkLst>
        </pc:spChg>
        <pc:spChg chg="mod">
          <ac:chgData name="T2 DABIZZLE" userId="25d6889198a5bd1e" providerId="LiveId" clId="{1BD8585E-55C4-4CED-8D8D-349A4D13E32C}" dt="2026-06-22T04:35:50.361" v="944" actId="1076"/>
          <ac:spMkLst>
            <pc:docMk/>
            <pc:sldMk cId="0" sldId="264"/>
            <ac:spMk id="14" creationId="{00000000-0000-0000-0000-000000000000}"/>
          </ac:spMkLst>
        </pc:spChg>
        <pc:spChg chg="mod">
          <ac:chgData name="T2 DABIZZLE" userId="25d6889198a5bd1e" providerId="LiveId" clId="{1BD8585E-55C4-4CED-8D8D-349A4D13E32C}" dt="2026-06-22T04:23:39.298" v="769" actId="207"/>
          <ac:spMkLst>
            <pc:docMk/>
            <pc:sldMk cId="0" sldId="264"/>
            <ac:spMk id="21" creationId="{00000000-0000-0000-0000-000000000000}"/>
          </ac:spMkLst>
        </pc:spChg>
      </pc:sldChg>
      <pc:sldChg chg="modSp mod setBg">
        <pc:chgData name="T2 DABIZZLE" userId="25d6889198a5bd1e" providerId="LiveId" clId="{1BD8585E-55C4-4CED-8D8D-349A4D13E32C}" dt="2026-06-22T04:24:11.268" v="770" actId="207"/>
        <pc:sldMkLst>
          <pc:docMk/>
          <pc:sldMk cId="0" sldId="265"/>
        </pc:sldMkLst>
        <pc:spChg chg="mod">
          <ac:chgData name="T2 DABIZZLE" userId="25d6889198a5bd1e" providerId="LiveId" clId="{1BD8585E-55C4-4CED-8D8D-349A4D13E32C}" dt="2026-06-22T04:24:11.268" v="770" actId="207"/>
          <ac:spMkLst>
            <pc:docMk/>
            <pc:sldMk cId="0" sldId="265"/>
            <ac:spMk id="30" creationId="{00000000-0000-0000-0000-000000000000}"/>
          </ac:spMkLst>
        </pc:spChg>
      </pc:sldChg>
      <pc:sldChg chg="setBg">
        <pc:chgData name="T2 DABIZZLE" userId="25d6889198a5bd1e" providerId="LiveId" clId="{1BD8585E-55C4-4CED-8D8D-349A4D13E32C}" dt="2026-06-22T04:08:48.949" v="566"/>
        <pc:sldMkLst>
          <pc:docMk/>
          <pc:sldMk cId="0" sldId="266"/>
        </pc:sldMkLst>
      </pc:sldChg>
      <pc:sldChg chg="setBg">
        <pc:chgData name="T2 DABIZZLE" userId="25d6889198a5bd1e" providerId="LiveId" clId="{1BD8585E-55C4-4CED-8D8D-349A4D13E32C}" dt="2026-06-22T04:08:48.949" v="566"/>
        <pc:sldMkLst>
          <pc:docMk/>
          <pc:sldMk cId="0" sldId="267"/>
        </pc:sldMkLst>
      </pc:sldChg>
      <pc:sldChg chg="modSp mod setBg">
        <pc:chgData name="T2 DABIZZLE" userId="25d6889198a5bd1e" providerId="LiveId" clId="{1BD8585E-55C4-4CED-8D8D-349A4D13E32C}" dt="2026-06-22T04:25:22.755" v="775" actId="207"/>
        <pc:sldMkLst>
          <pc:docMk/>
          <pc:sldMk cId="0" sldId="268"/>
        </pc:sldMkLst>
        <pc:spChg chg="mod">
          <ac:chgData name="T2 DABIZZLE" userId="25d6889198a5bd1e" providerId="LiveId" clId="{1BD8585E-55C4-4CED-8D8D-349A4D13E32C}" dt="2026-06-22T04:25:22.755" v="775" actId="207"/>
          <ac:spMkLst>
            <pc:docMk/>
            <pc:sldMk cId="0" sldId="268"/>
            <ac:spMk id="76" creationId="{00000000-0000-0000-0000-000000000000}"/>
          </ac:spMkLst>
        </pc:spChg>
      </pc:sldChg>
      <pc:sldChg chg="setBg">
        <pc:chgData name="T2 DABIZZLE" userId="25d6889198a5bd1e" providerId="LiveId" clId="{1BD8585E-55C4-4CED-8D8D-349A4D13E32C}" dt="2026-06-22T04:08:48.949" v="566"/>
        <pc:sldMkLst>
          <pc:docMk/>
          <pc:sldMk cId="0" sldId="269"/>
        </pc:sldMkLst>
      </pc:sldChg>
      <pc:sldChg chg="modSp mod setBg">
        <pc:chgData name="T2 DABIZZLE" userId="25d6889198a5bd1e" providerId="LiveId" clId="{1BD8585E-55C4-4CED-8D8D-349A4D13E32C}" dt="2026-06-22T04:26:17.682" v="816" actId="20577"/>
        <pc:sldMkLst>
          <pc:docMk/>
          <pc:sldMk cId="0" sldId="270"/>
        </pc:sldMkLst>
        <pc:spChg chg="mod">
          <ac:chgData name="T2 DABIZZLE" userId="25d6889198a5bd1e" providerId="LiveId" clId="{1BD8585E-55C4-4CED-8D8D-349A4D13E32C}" dt="2026-06-22T04:26:17.682" v="816" actId="20577"/>
          <ac:spMkLst>
            <pc:docMk/>
            <pc:sldMk cId="0" sldId="270"/>
            <ac:spMk id="12" creationId="{00000000-0000-0000-0000-000000000000}"/>
          </ac:spMkLst>
        </pc:spChg>
        <pc:spChg chg="mod">
          <ac:chgData name="T2 DABIZZLE" userId="25d6889198a5bd1e" providerId="LiveId" clId="{1BD8585E-55C4-4CED-8D8D-349A4D13E32C}" dt="2026-06-22T04:26:07.388" v="787" actId="20577"/>
          <ac:spMkLst>
            <pc:docMk/>
            <pc:sldMk cId="0" sldId="270"/>
            <ac:spMk id="23" creationId="{00000000-0000-0000-0000-000000000000}"/>
          </ac:spMkLst>
        </pc:spChg>
        <pc:spChg chg="mod">
          <ac:chgData name="T2 DABIZZLE" userId="25d6889198a5bd1e" providerId="LiveId" clId="{1BD8585E-55C4-4CED-8D8D-349A4D13E32C}" dt="2026-06-22T04:25:57.630" v="784" actId="20577"/>
          <ac:spMkLst>
            <pc:docMk/>
            <pc:sldMk cId="0" sldId="270"/>
            <ac:spMk id="34" creationId="{00000000-0000-0000-0000-000000000000}"/>
          </ac:spMkLst>
        </pc:spChg>
      </pc:sldChg>
      <pc:sldChg chg="modSp mod setBg">
        <pc:chgData name="T2 DABIZZLE" userId="25d6889198a5bd1e" providerId="LiveId" clId="{1BD8585E-55C4-4CED-8D8D-349A4D13E32C}" dt="2026-06-22T04:26:40.430" v="818" actId="1076"/>
        <pc:sldMkLst>
          <pc:docMk/>
          <pc:sldMk cId="0" sldId="271"/>
        </pc:sldMkLst>
        <pc:spChg chg="mod">
          <ac:chgData name="T2 DABIZZLE" userId="25d6889198a5bd1e" providerId="LiveId" clId="{1BD8585E-55C4-4CED-8D8D-349A4D13E32C}" dt="2026-06-22T04:26:40.430" v="818" actId="1076"/>
          <ac:spMkLst>
            <pc:docMk/>
            <pc:sldMk cId="0" sldId="271"/>
            <ac:spMk id="26" creationId="{00000000-0000-0000-0000-000000000000}"/>
          </ac:spMkLst>
        </pc:spChg>
      </pc:sldChg>
      <pc:sldChg chg="modSp mod setBg">
        <pc:chgData name="T2 DABIZZLE" userId="25d6889198a5bd1e" providerId="LiveId" clId="{1BD8585E-55C4-4CED-8D8D-349A4D13E32C}" dt="2026-06-22T04:26:49.019" v="819" actId="207"/>
        <pc:sldMkLst>
          <pc:docMk/>
          <pc:sldMk cId="0" sldId="272"/>
        </pc:sldMkLst>
        <pc:spChg chg="mod">
          <ac:chgData name="T2 DABIZZLE" userId="25d6889198a5bd1e" providerId="LiveId" clId="{1BD8585E-55C4-4CED-8D8D-349A4D13E32C}" dt="2026-06-22T04:26:49.019" v="819" actId="207"/>
          <ac:spMkLst>
            <pc:docMk/>
            <pc:sldMk cId="0" sldId="272"/>
            <ac:spMk id="6" creationId="{00000000-0000-0000-0000-000000000000}"/>
          </ac:spMkLst>
        </pc:spChg>
      </pc:sldChg>
      <pc:sldChg chg="modSp mod setBg">
        <pc:chgData name="T2 DABIZZLE" userId="25d6889198a5bd1e" providerId="LiveId" clId="{1BD8585E-55C4-4CED-8D8D-349A4D13E32C}" dt="2026-06-22T04:27:41.237" v="843" actId="20577"/>
        <pc:sldMkLst>
          <pc:docMk/>
          <pc:sldMk cId="0" sldId="273"/>
        </pc:sldMkLst>
        <pc:spChg chg="mod">
          <ac:chgData name="T2 DABIZZLE" userId="25d6889198a5bd1e" providerId="LiveId" clId="{1BD8585E-55C4-4CED-8D8D-349A4D13E32C}" dt="2026-06-22T04:27:35.681" v="841" actId="20577"/>
          <ac:spMkLst>
            <pc:docMk/>
            <pc:sldMk cId="0" sldId="273"/>
            <ac:spMk id="9" creationId="{00000000-0000-0000-0000-000000000000}"/>
          </ac:spMkLst>
        </pc:spChg>
        <pc:spChg chg="mod">
          <ac:chgData name="T2 DABIZZLE" userId="25d6889198a5bd1e" providerId="LiveId" clId="{1BD8585E-55C4-4CED-8D8D-349A4D13E32C}" dt="2026-06-22T04:27:41.237" v="843" actId="20577"/>
          <ac:spMkLst>
            <pc:docMk/>
            <pc:sldMk cId="0" sldId="273"/>
            <ac:spMk id="12" creationId="{00000000-0000-0000-0000-000000000000}"/>
          </ac:spMkLst>
        </pc:spChg>
        <pc:spChg chg="mod">
          <ac:chgData name="T2 DABIZZLE" userId="25d6889198a5bd1e" providerId="LiveId" clId="{1BD8585E-55C4-4CED-8D8D-349A4D13E32C}" dt="2026-06-22T04:27:05.770" v="821" actId="20577"/>
          <ac:spMkLst>
            <pc:docMk/>
            <pc:sldMk cId="0" sldId="273"/>
            <ac:spMk id="15" creationId="{00000000-0000-0000-0000-000000000000}"/>
          </ac:spMkLst>
        </pc:spChg>
        <pc:spChg chg="mod">
          <ac:chgData name="T2 DABIZZLE" userId="25d6889198a5bd1e" providerId="LiveId" clId="{1BD8585E-55C4-4CED-8D8D-349A4D13E32C}" dt="2026-06-22T04:27:27.772" v="839" actId="20577"/>
          <ac:spMkLst>
            <pc:docMk/>
            <pc:sldMk cId="0" sldId="273"/>
            <ac:spMk id="20" creationId="{00000000-0000-0000-0000-000000000000}"/>
          </ac:spMkLst>
        </pc:spChg>
      </pc:sldChg>
      <pc:sldChg chg="modSp mod setBg">
        <pc:chgData name="T2 DABIZZLE" userId="25d6889198a5bd1e" providerId="LiveId" clId="{1BD8585E-55C4-4CED-8D8D-349A4D13E32C}" dt="2026-06-22T04:28:30.130" v="854" actId="1036"/>
        <pc:sldMkLst>
          <pc:docMk/>
          <pc:sldMk cId="0" sldId="274"/>
        </pc:sldMkLst>
        <pc:spChg chg="mod">
          <ac:chgData name="T2 DABIZZLE" userId="25d6889198a5bd1e" providerId="LiveId" clId="{1BD8585E-55C4-4CED-8D8D-349A4D13E32C}" dt="2026-06-22T04:27:56.657" v="845" actId="20577"/>
          <ac:spMkLst>
            <pc:docMk/>
            <pc:sldMk cId="0" sldId="274"/>
            <ac:spMk id="6" creationId="{00000000-0000-0000-0000-000000000000}"/>
          </ac:spMkLst>
        </pc:spChg>
        <pc:spChg chg="mod">
          <ac:chgData name="T2 DABIZZLE" userId="25d6889198a5bd1e" providerId="LiveId" clId="{1BD8585E-55C4-4CED-8D8D-349A4D13E32C}" dt="2026-06-22T04:28:01.095" v="847" actId="20577"/>
          <ac:spMkLst>
            <pc:docMk/>
            <pc:sldMk cId="0" sldId="274"/>
            <ac:spMk id="9" creationId="{00000000-0000-0000-0000-000000000000}"/>
          </ac:spMkLst>
        </pc:spChg>
        <pc:spChg chg="mod">
          <ac:chgData name="T2 DABIZZLE" userId="25d6889198a5bd1e" providerId="LiveId" clId="{1BD8585E-55C4-4CED-8D8D-349A4D13E32C}" dt="2026-06-22T04:28:11.291" v="851" actId="20577"/>
          <ac:spMkLst>
            <pc:docMk/>
            <pc:sldMk cId="0" sldId="274"/>
            <ac:spMk id="12" creationId="{00000000-0000-0000-0000-000000000000}"/>
          </ac:spMkLst>
        </pc:spChg>
        <pc:spChg chg="mod">
          <ac:chgData name="T2 DABIZZLE" userId="25d6889198a5bd1e" providerId="LiveId" clId="{1BD8585E-55C4-4CED-8D8D-349A4D13E32C}" dt="2026-06-22T04:28:30.130" v="854" actId="1036"/>
          <ac:spMkLst>
            <pc:docMk/>
            <pc:sldMk cId="0" sldId="274"/>
            <ac:spMk id="13" creationId="{00000000-0000-0000-0000-000000000000}"/>
          </ac:spMkLst>
        </pc:spChg>
        <pc:spChg chg="mod">
          <ac:chgData name="T2 DABIZZLE" userId="25d6889198a5bd1e" providerId="LiveId" clId="{1BD8585E-55C4-4CED-8D8D-349A4D13E32C}" dt="2026-06-22T04:28:15.022" v="853" actId="20577"/>
          <ac:spMkLst>
            <pc:docMk/>
            <pc:sldMk cId="0" sldId="274"/>
            <ac:spMk id="20" creationId="{00000000-0000-0000-0000-000000000000}"/>
          </ac:spMkLst>
        </pc:spChg>
      </pc:sldChg>
      <pc:sldChg chg="setBg">
        <pc:chgData name="T2 DABIZZLE" userId="25d6889198a5bd1e" providerId="LiveId" clId="{1BD8585E-55C4-4CED-8D8D-349A4D13E32C}" dt="2026-06-22T04:08:48.949" v="566"/>
        <pc:sldMkLst>
          <pc:docMk/>
          <pc:sldMk cId="0" sldId="275"/>
        </pc:sldMkLst>
      </pc:sldChg>
      <pc:sldChg chg="modSp mod setBg">
        <pc:chgData name="T2 DABIZZLE" userId="25d6889198a5bd1e" providerId="LiveId" clId="{1BD8585E-55C4-4CED-8D8D-349A4D13E32C}" dt="2026-06-22T04:29:51.048" v="861" actId="1076"/>
        <pc:sldMkLst>
          <pc:docMk/>
          <pc:sldMk cId="0" sldId="276"/>
        </pc:sldMkLst>
        <pc:spChg chg="mod">
          <ac:chgData name="T2 DABIZZLE" userId="25d6889198a5bd1e" providerId="LiveId" clId="{1BD8585E-55C4-4CED-8D8D-349A4D13E32C}" dt="2026-06-22T04:29:31.696" v="859" actId="1076"/>
          <ac:spMkLst>
            <pc:docMk/>
            <pc:sldMk cId="0" sldId="276"/>
            <ac:spMk id="29" creationId="{00000000-0000-0000-0000-000000000000}"/>
          </ac:spMkLst>
        </pc:spChg>
        <pc:spChg chg="mod">
          <ac:chgData name="T2 DABIZZLE" userId="25d6889198a5bd1e" providerId="LiveId" clId="{1BD8585E-55C4-4CED-8D8D-349A4D13E32C}" dt="2026-06-22T04:28:54.543" v="858" actId="20577"/>
          <ac:spMkLst>
            <pc:docMk/>
            <pc:sldMk cId="0" sldId="276"/>
            <ac:spMk id="36" creationId="{00000000-0000-0000-0000-000000000000}"/>
          </ac:spMkLst>
        </pc:spChg>
        <pc:spChg chg="mod">
          <ac:chgData name="T2 DABIZZLE" userId="25d6889198a5bd1e" providerId="LiveId" clId="{1BD8585E-55C4-4CED-8D8D-349A4D13E32C}" dt="2026-06-22T04:29:51.048" v="861" actId="1076"/>
          <ac:spMkLst>
            <pc:docMk/>
            <pc:sldMk cId="0" sldId="276"/>
            <ac:spMk id="42" creationId="{00000000-0000-0000-0000-000000000000}"/>
          </ac:spMkLst>
        </pc:spChg>
        <pc:spChg chg="mod">
          <ac:chgData name="T2 DABIZZLE" userId="25d6889198a5bd1e" providerId="LiveId" clId="{1BD8585E-55C4-4CED-8D8D-349A4D13E32C}" dt="2026-06-22T04:28:47.473" v="856" actId="1076"/>
          <ac:spMkLst>
            <pc:docMk/>
            <pc:sldMk cId="0" sldId="276"/>
            <ac:spMk id="46" creationId="{00000000-0000-0000-0000-000000000000}"/>
          </ac:spMkLst>
        </pc:spChg>
        <pc:spChg chg="mod">
          <ac:chgData name="T2 DABIZZLE" userId="25d6889198a5bd1e" providerId="LiveId" clId="{1BD8585E-55C4-4CED-8D8D-349A4D13E32C}" dt="2026-06-22T04:29:45.145" v="860" actId="1076"/>
          <ac:spMkLst>
            <pc:docMk/>
            <pc:sldMk cId="0" sldId="276"/>
            <ac:spMk id="55" creationId="{00000000-0000-0000-0000-000000000000}"/>
          </ac:spMkLst>
        </pc:spChg>
      </pc:sldChg>
      <pc:sldChg chg="modSp mod setBg">
        <pc:chgData name="T2 DABIZZLE" userId="25d6889198a5bd1e" providerId="LiveId" clId="{1BD8585E-55C4-4CED-8D8D-349A4D13E32C}" dt="2026-06-22T04:30:54.874" v="873" actId="1076"/>
        <pc:sldMkLst>
          <pc:docMk/>
          <pc:sldMk cId="0" sldId="277"/>
        </pc:sldMkLst>
        <pc:spChg chg="mod">
          <ac:chgData name="T2 DABIZZLE" userId="25d6889198a5bd1e" providerId="LiveId" clId="{1BD8585E-55C4-4CED-8D8D-349A4D13E32C}" dt="2026-06-22T04:30:15.077" v="870" actId="20577"/>
          <ac:spMkLst>
            <pc:docMk/>
            <pc:sldMk cId="0" sldId="277"/>
            <ac:spMk id="5" creationId="{00000000-0000-0000-0000-000000000000}"/>
          </ac:spMkLst>
        </pc:spChg>
        <pc:spChg chg="mod">
          <ac:chgData name="T2 DABIZZLE" userId="25d6889198a5bd1e" providerId="LiveId" clId="{1BD8585E-55C4-4CED-8D8D-349A4D13E32C}" dt="2026-06-22T04:30:50.475" v="872" actId="1076"/>
          <ac:spMkLst>
            <pc:docMk/>
            <pc:sldMk cId="0" sldId="277"/>
            <ac:spMk id="90" creationId="{00000000-0000-0000-0000-000000000000}"/>
          </ac:spMkLst>
        </pc:spChg>
        <pc:spChg chg="mod">
          <ac:chgData name="T2 DABIZZLE" userId="25d6889198a5bd1e" providerId="LiveId" clId="{1BD8585E-55C4-4CED-8D8D-349A4D13E32C}" dt="2026-06-22T04:30:54.874" v="873" actId="1076"/>
          <ac:spMkLst>
            <pc:docMk/>
            <pc:sldMk cId="0" sldId="277"/>
            <ac:spMk id="91" creationId="{00000000-0000-0000-0000-000000000000}"/>
          </ac:spMkLst>
        </pc:spChg>
      </pc:sldChg>
      <pc:sldChg chg="modSp mod setBg">
        <pc:chgData name="T2 DABIZZLE" userId="25d6889198a5bd1e" providerId="LiveId" clId="{1BD8585E-55C4-4CED-8D8D-349A4D13E32C}" dt="2026-06-22T04:31:19.831" v="877" actId="20577"/>
        <pc:sldMkLst>
          <pc:docMk/>
          <pc:sldMk cId="0" sldId="278"/>
        </pc:sldMkLst>
        <pc:spChg chg="mod">
          <ac:chgData name="T2 DABIZZLE" userId="25d6889198a5bd1e" providerId="LiveId" clId="{1BD8585E-55C4-4CED-8D8D-349A4D13E32C}" dt="2026-06-22T04:31:19.831" v="877" actId="20577"/>
          <ac:spMkLst>
            <pc:docMk/>
            <pc:sldMk cId="0" sldId="278"/>
            <ac:spMk id="5" creationId="{00000000-0000-0000-0000-000000000000}"/>
          </ac:spMkLst>
        </pc:spChg>
      </pc:sldChg>
      <pc:sldChg chg="modSp mod setBg">
        <pc:chgData name="T2 DABIZZLE" userId="25d6889198a5bd1e" providerId="LiveId" clId="{1BD8585E-55C4-4CED-8D8D-349A4D13E32C}" dt="2026-06-22T04:32:02.247" v="925"/>
        <pc:sldMkLst>
          <pc:docMk/>
          <pc:sldMk cId="0" sldId="279"/>
        </pc:sldMkLst>
        <pc:spChg chg="mod">
          <ac:chgData name="T2 DABIZZLE" userId="25d6889198a5bd1e" providerId="LiveId" clId="{1BD8585E-55C4-4CED-8D8D-349A4D13E32C}" dt="2026-06-22T04:31:41.127" v="920" actId="20577"/>
          <ac:spMkLst>
            <pc:docMk/>
            <pc:sldMk cId="0" sldId="279"/>
            <ac:spMk id="12" creationId="{00000000-0000-0000-0000-000000000000}"/>
          </ac:spMkLst>
        </pc:spChg>
        <pc:spChg chg="mod">
          <ac:chgData name="T2 DABIZZLE" userId="25d6889198a5bd1e" providerId="LiveId" clId="{1BD8585E-55C4-4CED-8D8D-349A4D13E32C}" dt="2026-06-22T04:32:02.247" v="925"/>
          <ac:spMkLst>
            <pc:docMk/>
            <pc:sldMk cId="0" sldId="279"/>
            <ac:spMk id="40" creationId="{00000000-0000-0000-0000-000000000000}"/>
          </ac:spMkLst>
        </pc:spChg>
        <pc:spChg chg="mod">
          <ac:chgData name="T2 DABIZZLE" userId="25d6889198a5bd1e" providerId="LiveId" clId="{1BD8585E-55C4-4CED-8D8D-349A4D13E32C}" dt="2026-06-22T04:31:52.782" v="922" actId="20577"/>
          <ac:spMkLst>
            <pc:docMk/>
            <pc:sldMk cId="0" sldId="279"/>
            <ac:spMk id="47" creationId="{00000000-0000-0000-0000-000000000000}"/>
          </ac:spMkLst>
        </pc:spChg>
      </pc:sldChg>
      <pc:sldChg chg="setBg">
        <pc:chgData name="T2 DABIZZLE" userId="25d6889198a5bd1e" providerId="LiveId" clId="{1BD8585E-55C4-4CED-8D8D-349A4D13E32C}" dt="2026-06-22T04:08:48.949" v="566"/>
        <pc:sldMkLst>
          <pc:docMk/>
          <pc:sldMk cId="0" sldId="280"/>
        </pc:sldMkLst>
      </pc:sldChg>
      <pc:sldChg chg="delSp modSp del mod">
        <pc:chgData name="T2 DABIZZLE" userId="25d6889198a5bd1e" providerId="LiveId" clId="{1BD8585E-55C4-4CED-8D8D-349A4D13E32C}" dt="2026-06-22T04:00:40.908" v="556" actId="2696"/>
        <pc:sldMkLst>
          <pc:docMk/>
          <pc:sldMk cId="0" sldId="281"/>
        </pc:sldMkLst>
        <pc:spChg chg="mod">
          <ac:chgData name="T2 DABIZZLE" userId="25d6889198a5bd1e" providerId="LiveId" clId="{1BD8585E-55C4-4CED-8D8D-349A4D13E32C}" dt="2026-06-22T03:28:46.283" v="75" actId="14100"/>
          <ac:spMkLst>
            <pc:docMk/>
            <pc:sldMk cId="0" sldId="281"/>
            <ac:spMk id="11" creationId="{00000000-0000-0000-0000-000000000000}"/>
          </ac:spMkLst>
        </pc:spChg>
        <pc:spChg chg="mod">
          <ac:chgData name="T2 DABIZZLE" userId="25d6889198a5bd1e" providerId="LiveId" clId="{1BD8585E-55C4-4CED-8D8D-349A4D13E32C}" dt="2026-06-22T03:29:11.696" v="93" actId="1035"/>
          <ac:spMkLst>
            <pc:docMk/>
            <pc:sldMk cId="0" sldId="281"/>
            <ac:spMk id="12" creationId="{00000000-0000-0000-0000-000000000000}"/>
          </ac:spMkLst>
        </pc:spChg>
        <pc:spChg chg="mod">
          <ac:chgData name="T2 DABIZZLE" userId="25d6889198a5bd1e" providerId="LiveId" clId="{1BD8585E-55C4-4CED-8D8D-349A4D13E32C}" dt="2026-06-22T03:29:21.752" v="110" actId="1035"/>
          <ac:spMkLst>
            <pc:docMk/>
            <pc:sldMk cId="0" sldId="281"/>
            <ac:spMk id="13" creationId="{00000000-0000-0000-0000-000000000000}"/>
          </ac:spMkLst>
        </pc:spChg>
        <pc:spChg chg="mod">
          <ac:chgData name="T2 DABIZZLE" userId="25d6889198a5bd1e" providerId="LiveId" clId="{1BD8585E-55C4-4CED-8D8D-349A4D13E32C}" dt="2026-06-22T03:29:31.659" v="127" actId="1035"/>
          <ac:spMkLst>
            <pc:docMk/>
            <pc:sldMk cId="0" sldId="281"/>
            <ac:spMk id="14" creationId="{00000000-0000-0000-0000-000000000000}"/>
          </ac:spMkLst>
        </pc:spChg>
        <pc:spChg chg="mod">
          <ac:chgData name="T2 DABIZZLE" userId="25d6889198a5bd1e" providerId="LiveId" clId="{1BD8585E-55C4-4CED-8D8D-349A4D13E32C}" dt="2026-06-22T03:29:40.988" v="128" actId="1076"/>
          <ac:spMkLst>
            <pc:docMk/>
            <pc:sldMk cId="0" sldId="281"/>
            <ac:spMk id="15" creationId="{00000000-0000-0000-0000-000000000000}"/>
          </ac:spMkLst>
        </pc:spChg>
        <pc:spChg chg="mod">
          <ac:chgData name="T2 DABIZZLE" userId="25d6889198a5bd1e" providerId="LiveId" clId="{1BD8585E-55C4-4CED-8D8D-349A4D13E32C}" dt="2026-06-22T03:29:44.805" v="129" actId="1076"/>
          <ac:spMkLst>
            <pc:docMk/>
            <pc:sldMk cId="0" sldId="281"/>
            <ac:spMk id="16" creationId="{00000000-0000-0000-0000-000000000000}"/>
          </ac:spMkLst>
        </pc:spChg>
        <pc:spChg chg="mod">
          <ac:chgData name="T2 DABIZZLE" userId="25d6889198a5bd1e" providerId="LiveId" clId="{1BD8585E-55C4-4CED-8D8D-349A4D13E32C}" dt="2026-06-22T03:29:47.917" v="130" actId="1076"/>
          <ac:spMkLst>
            <pc:docMk/>
            <pc:sldMk cId="0" sldId="281"/>
            <ac:spMk id="17" creationId="{00000000-0000-0000-0000-000000000000}"/>
          </ac:spMkLst>
        </pc:spChg>
        <pc:spChg chg="mod">
          <ac:chgData name="T2 DABIZZLE" userId="25d6889198a5bd1e" providerId="LiveId" clId="{1BD8585E-55C4-4CED-8D8D-349A4D13E32C}" dt="2026-06-22T03:29:51.472" v="131" actId="1076"/>
          <ac:spMkLst>
            <pc:docMk/>
            <pc:sldMk cId="0" sldId="281"/>
            <ac:spMk id="18" creationId="{00000000-0000-0000-0000-000000000000}"/>
          </ac:spMkLst>
        </pc:spChg>
        <pc:spChg chg="mod">
          <ac:chgData name="T2 DABIZZLE" userId="25d6889198a5bd1e" providerId="LiveId" clId="{1BD8585E-55C4-4CED-8D8D-349A4D13E32C}" dt="2026-06-22T03:31:03.021" v="146" actId="1076"/>
          <ac:spMkLst>
            <pc:docMk/>
            <pc:sldMk cId="0" sldId="281"/>
            <ac:spMk id="19" creationId="{00000000-0000-0000-0000-000000000000}"/>
          </ac:spMkLst>
        </pc:spChg>
        <pc:spChg chg="mod">
          <ac:chgData name="T2 DABIZZLE" userId="25d6889198a5bd1e" providerId="LiveId" clId="{1BD8585E-55C4-4CED-8D8D-349A4D13E32C}" dt="2026-06-22T03:30:13.191" v="136" actId="1076"/>
          <ac:spMkLst>
            <pc:docMk/>
            <pc:sldMk cId="0" sldId="281"/>
            <ac:spMk id="20" creationId="{00000000-0000-0000-0000-000000000000}"/>
          </ac:spMkLst>
        </pc:spChg>
        <pc:spChg chg="mod">
          <ac:chgData name="T2 DABIZZLE" userId="25d6889198a5bd1e" providerId="LiveId" clId="{1BD8585E-55C4-4CED-8D8D-349A4D13E32C}" dt="2026-06-22T03:31:13.567" v="147" actId="1076"/>
          <ac:spMkLst>
            <pc:docMk/>
            <pc:sldMk cId="0" sldId="281"/>
            <ac:spMk id="30" creationId="{00000000-0000-0000-0000-000000000000}"/>
          </ac:spMkLst>
        </pc:spChg>
        <pc:spChg chg="mod">
          <ac:chgData name="T2 DABIZZLE" userId="25d6889198a5bd1e" providerId="LiveId" clId="{1BD8585E-55C4-4CED-8D8D-349A4D13E32C}" dt="2026-06-22T03:31:16.326" v="148" actId="1076"/>
          <ac:spMkLst>
            <pc:docMk/>
            <pc:sldMk cId="0" sldId="281"/>
            <ac:spMk id="31" creationId="{00000000-0000-0000-0000-000000000000}"/>
          </ac:spMkLst>
        </pc:spChg>
        <pc:spChg chg="mod">
          <ac:chgData name="T2 DABIZZLE" userId="25d6889198a5bd1e" providerId="LiveId" clId="{1BD8585E-55C4-4CED-8D8D-349A4D13E32C}" dt="2026-06-22T03:31:19.936" v="149" actId="1076"/>
          <ac:spMkLst>
            <pc:docMk/>
            <pc:sldMk cId="0" sldId="281"/>
            <ac:spMk id="32" creationId="{00000000-0000-0000-0000-000000000000}"/>
          </ac:spMkLst>
        </pc:spChg>
        <pc:spChg chg="mod">
          <ac:chgData name="T2 DABIZZLE" userId="25d6889198a5bd1e" providerId="LiveId" clId="{1BD8585E-55C4-4CED-8D8D-349A4D13E32C}" dt="2026-06-22T03:31:22.836" v="150" actId="1076"/>
          <ac:spMkLst>
            <pc:docMk/>
            <pc:sldMk cId="0" sldId="281"/>
            <ac:spMk id="33" creationId="{00000000-0000-0000-0000-000000000000}"/>
          </ac:spMkLst>
        </pc:spChg>
        <pc:spChg chg="mod">
          <ac:chgData name="T2 DABIZZLE" userId="25d6889198a5bd1e" providerId="LiveId" clId="{1BD8585E-55C4-4CED-8D8D-349A4D13E32C}" dt="2026-06-22T03:31:25.883" v="151" actId="1076"/>
          <ac:spMkLst>
            <pc:docMk/>
            <pc:sldMk cId="0" sldId="281"/>
            <ac:spMk id="34" creationId="{00000000-0000-0000-0000-000000000000}"/>
          </ac:spMkLst>
        </pc:spChg>
        <pc:spChg chg="mod">
          <ac:chgData name="T2 DABIZZLE" userId="25d6889198a5bd1e" providerId="LiveId" clId="{1BD8585E-55C4-4CED-8D8D-349A4D13E32C}" dt="2026-06-22T03:31:30.213" v="152" actId="1076"/>
          <ac:spMkLst>
            <pc:docMk/>
            <pc:sldMk cId="0" sldId="281"/>
            <ac:spMk id="35" creationId="{00000000-0000-0000-0000-000000000000}"/>
          </ac:spMkLst>
        </pc:spChg>
        <pc:spChg chg="mod">
          <ac:chgData name="T2 DABIZZLE" userId="25d6889198a5bd1e" providerId="LiveId" clId="{1BD8585E-55C4-4CED-8D8D-349A4D13E32C}" dt="2026-06-22T03:32:22.351" v="155" actId="1076"/>
          <ac:spMkLst>
            <pc:docMk/>
            <pc:sldMk cId="0" sldId="281"/>
            <ac:spMk id="37" creationId="{00000000-0000-0000-0000-000000000000}"/>
          </ac:spMkLst>
        </pc:spChg>
        <pc:spChg chg="del mod">
          <ac:chgData name="T2 DABIZZLE" userId="25d6889198a5bd1e" providerId="LiveId" clId="{1BD8585E-55C4-4CED-8D8D-349A4D13E32C}" dt="2026-06-22T03:30:54.939" v="145" actId="478"/>
          <ac:spMkLst>
            <pc:docMk/>
            <pc:sldMk cId="0" sldId="281"/>
            <ac:spMk id="38" creationId="{00000000-0000-0000-0000-000000000000}"/>
          </ac:spMkLst>
        </pc:spChg>
        <pc:spChg chg="mod">
          <ac:chgData name="T2 DABIZZLE" userId="25d6889198a5bd1e" providerId="LiveId" clId="{1BD8585E-55C4-4CED-8D8D-349A4D13E32C}" dt="2026-06-22T03:32:15.308" v="154" actId="1076"/>
          <ac:spMkLst>
            <pc:docMk/>
            <pc:sldMk cId="0" sldId="281"/>
            <ac:spMk id="39" creationId="{00000000-0000-0000-0000-000000000000}"/>
          </ac:spMkLst>
        </pc:spChg>
      </pc:sldChg>
      <pc:sldChg chg="del">
        <pc:chgData name="T2 DABIZZLE" userId="25d6889198a5bd1e" providerId="LiveId" clId="{1BD8585E-55C4-4CED-8D8D-349A4D13E32C}" dt="2026-06-22T03:27:43.325" v="63" actId="2696"/>
        <pc:sldMkLst>
          <pc:docMk/>
          <pc:sldMk cId="0" sldId="282"/>
        </pc:sldMkLst>
      </pc:sldChg>
      <pc:sldChg chg="addSp delSp modSp add mod setBg">
        <pc:chgData name="T2 DABIZZLE" userId="25d6889198a5bd1e" providerId="LiveId" clId="{1BD8585E-55C4-4CED-8D8D-349A4D13E32C}" dt="2026-06-22T04:08:48.949" v="566"/>
        <pc:sldMkLst>
          <pc:docMk/>
          <pc:sldMk cId="2262743982" sldId="282"/>
        </pc:sldMkLst>
        <pc:spChg chg="mod">
          <ac:chgData name="T2 DABIZZLE" userId="25d6889198a5bd1e" providerId="LiveId" clId="{1BD8585E-55C4-4CED-8D8D-349A4D13E32C}" dt="2026-06-22T03:40:28.912" v="167" actId="1076"/>
          <ac:spMkLst>
            <pc:docMk/>
            <pc:sldMk cId="2262743982" sldId="282"/>
            <ac:spMk id="3" creationId="{7A06D03B-870A-4004-8740-A26EEC0A442A}"/>
          </ac:spMkLst>
        </pc:spChg>
        <pc:spChg chg="del mod">
          <ac:chgData name="T2 DABIZZLE" userId="25d6889198a5bd1e" providerId="LiveId" clId="{1BD8585E-55C4-4CED-8D8D-349A4D13E32C}" dt="2026-06-22T03:40:06.623" v="164" actId="478"/>
          <ac:spMkLst>
            <pc:docMk/>
            <pc:sldMk cId="2262743982" sldId="282"/>
            <ac:spMk id="4" creationId="{31BB8758-7966-6838-C9AD-193538D58461}"/>
          </ac:spMkLst>
        </pc:spChg>
        <pc:spChg chg="del mod">
          <ac:chgData name="T2 DABIZZLE" userId="25d6889198a5bd1e" providerId="LiveId" clId="{1BD8585E-55C4-4CED-8D8D-349A4D13E32C}" dt="2026-06-22T03:39:57.048" v="163" actId="478"/>
          <ac:spMkLst>
            <pc:docMk/>
            <pc:sldMk cId="2262743982" sldId="282"/>
            <ac:spMk id="5" creationId="{C9E4BB2C-6C63-4512-25AF-2A6E01BA8F33}"/>
          </ac:spMkLst>
        </pc:spChg>
        <pc:spChg chg="del">
          <ac:chgData name="T2 DABIZZLE" userId="25d6889198a5bd1e" providerId="LiveId" clId="{1BD8585E-55C4-4CED-8D8D-349A4D13E32C}" dt="2026-06-22T03:40:06.623" v="164" actId="478"/>
          <ac:spMkLst>
            <pc:docMk/>
            <pc:sldMk cId="2262743982" sldId="282"/>
            <ac:spMk id="6" creationId="{0947B1C5-E7B4-20B6-2A90-B2C673B33EB1}"/>
          </ac:spMkLst>
        </pc:spChg>
        <pc:spChg chg="del">
          <ac:chgData name="T2 DABIZZLE" userId="25d6889198a5bd1e" providerId="LiveId" clId="{1BD8585E-55C4-4CED-8D8D-349A4D13E32C}" dt="2026-06-22T03:40:06.623" v="164" actId="478"/>
          <ac:spMkLst>
            <pc:docMk/>
            <pc:sldMk cId="2262743982" sldId="282"/>
            <ac:spMk id="7" creationId="{C9D8247E-41F6-EBEE-9128-7C8379C5EE00}"/>
          </ac:spMkLst>
        </pc:spChg>
        <pc:spChg chg="del">
          <ac:chgData name="T2 DABIZZLE" userId="25d6889198a5bd1e" providerId="LiveId" clId="{1BD8585E-55C4-4CED-8D8D-349A4D13E32C}" dt="2026-06-22T03:40:06.623" v="164" actId="478"/>
          <ac:spMkLst>
            <pc:docMk/>
            <pc:sldMk cId="2262743982" sldId="282"/>
            <ac:spMk id="9" creationId="{91269403-8836-4F8E-4742-884662DE3B69}"/>
          </ac:spMkLst>
        </pc:spChg>
        <pc:spChg chg="del">
          <ac:chgData name="T2 DABIZZLE" userId="25d6889198a5bd1e" providerId="LiveId" clId="{1BD8585E-55C4-4CED-8D8D-349A4D13E32C}" dt="2026-06-22T03:40:06.623" v="164" actId="478"/>
          <ac:spMkLst>
            <pc:docMk/>
            <pc:sldMk cId="2262743982" sldId="282"/>
            <ac:spMk id="11" creationId="{F1F9D922-2AA0-C4C5-D98D-22C02771CCBB}"/>
          </ac:spMkLst>
        </pc:spChg>
        <pc:spChg chg="del">
          <ac:chgData name="T2 DABIZZLE" userId="25d6889198a5bd1e" providerId="LiveId" clId="{1BD8585E-55C4-4CED-8D8D-349A4D13E32C}" dt="2026-06-22T03:40:06.623" v="164" actId="478"/>
          <ac:spMkLst>
            <pc:docMk/>
            <pc:sldMk cId="2262743982" sldId="282"/>
            <ac:spMk id="13" creationId="{3A4D2334-8955-C725-AA8D-F41CD178A8E7}"/>
          </ac:spMkLst>
        </pc:spChg>
        <pc:spChg chg="del">
          <ac:chgData name="T2 DABIZZLE" userId="25d6889198a5bd1e" providerId="LiveId" clId="{1BD8585E-55C4-4CED-8D8D-349A4D13E32C}" dt="2026-06-22T03:40:06.623" v="164" actId="478"/>
          <ac:spMkLst>
            <pc:docMk/>
            <pc:sldMk cId="2262743982" sldId="282"/>
            <ac:spMk id="14" creationId="{944687A5-3F67-8FC1-D7AB-6367E1AA45F0}"/>
          </ac:spMkLst>
        </pc:spChg>
        <pc:spChg chg="del">
          <ac:chgData name="T2 DABIZZLE" userId="25d6889198a5bd1e" providerId="LiveId" clId="{1BD8585E-55C4-4CED-8D8D-349A4D13E32C}" dt="2026-06-22T03:40:06.623" v="164" actId="478"/>
          <ac:spMkLst>
            <pc:docMk/>
            <pc:sldMk cId="2262743982" sldId="282"/>
            <ac:spMk id="16" creationId="{7E5DA704-A5A3-586D-5BDA-1AC81AEA2459}"/>
          </ac:spMkLst>
        </pc:spChg>
        <pc:spChg chg="del">
          <ac:chgData name="T2 DABIZZLE" userId="25d6889198a5bd1e" providerId="LiveId" clId="{1BD8585E-55C4-4CED-8D8D-349A4D13E32C}" dt="2026-06-22T03:40:06.623" v="164" actId="478"/>
          <ac:spMkLst>
            <pc:docMk/>
            <pc:sldMk cId="2262743982" sldId="282"/>
            <ac:spMk id="17" creationId="{5D09399B-3E1F-E67C-8B58-5A0F2CEAA072}"/>
          </ac:spMkLst>
        </pc:spChg>
        <pc:spChg chg="del">
          <ac:chgData name="T2 DABIZZLE" userId="25d6889198a5bd1e" providerId="LiveId" clId="{1BD8585E-55C4-4CED-8D8D-349A4D13E32C}" dt="2026-06-22T03:40:06.623" v="164" actId="478"/>
          <ac:spMkLst>
            <pc:docMk/>
            <pc:sldMk cId="2262743982" sldId="282"/>
            <ac:spMk id="18" creationId="{A600F240-4A6B-271F-67B9-28C9FF3161CB}"/>
          </ac:spMkLst>
        </pc:spChg>
        <pc:spChg chg="del mod">
          <ac:chgData name="T2 DABIZZLE" userId="25d6889198a5bd1e" providerId="LiveId" clId="{1BD8585E-55C4-4CED-8D8D-349A4D13E32C}" dt="2026-06-22T03:40:44.552" v="171" actId="478"/>
          <ac:spMkLst>
            <pc:docMk/>
            <pc:sldMk cId="2262743982" sldId="282"/>
            <ac:spMk id="19" creationId="{5A170A2E-F0EB-B03F-D75C-AB9AEAB3A7D0}"/>
          </ac:spMkLst>
        </pc:spChg>
        <pc:spChg chg="del mod">
          <ac:chgData name="T2 DABIZZLE" userId="25d6889198a5bd1e" providerId="LiveId" clId="{1BD8585E-55C4-4CED-8D8D-349A4D13E32C}" dt="2026-06-22T03:40:49.845" v="173" actId="478"/>
          <ac:spMkLst>
            <pc:docMk/>
            <pc:sldMk cId="2262743982" sldId="282"/>
            <ac:spMk id="20" creationId="{066C87C7-BFBE-39B1-6E9E-858085BBBCFB}"/>
          </ac:spMkLst>
        </pc:spChg>
        <pc:spChg chg="del">
          <ac:chgData name="T2 DABIZZLE" userId="25d6889198a5bd1e" providerId="LiveId" clId="{1BD8585E-55C4-4CED-8D8D-349A4D13E32C}" dt="2026-06-22T03:40:33.302" v="168" actId="478"/>
          <ac:spMkLst>
            <pc:docMk/>
            <pc:sldMk cId="2262743982" sldId="282"/>
            <ac:spMk id="21" creationId="{37D7B914-7857-3BE5-E466-9D7A24A096BE}"/>
          </ac:spMkLst>
        </pc:spChg>
        <pc:spChg chg="del">
          <ac:chgData name="T2 DABIZZLE" userId="25d6889198a5bd1e" providerId="LiveId" clId="{1BD8585E-55C4-4CED-8D8D-349A4D13E32C}" dt="2026-06-22T03:40:40.527" v="169" actId="478"/>
          <ac:spMkLst>
            <pc:docMk/>
            <pc:sldMk cId="2262743982" sldId="282"/>
            <ac:spMk id="22" creationId="{90D22206-282A-0247-DD92-AA104FAE6BAB}"/>
          </ac:spMkLst>
        </pc:spChg>
        <pc:spChg chg="del">
          <ac:chgData name="T2 DABIZZLE" userId="25d6889198a5bd1e" providerId="LiveId" clId="{1BD8585E-55C4-4CED-8D8D-349A4D13E32C}" dt="2026-06-22T03:40:40.527" v="169" actId="478"/>
          <ac:spMkLst>
            <pc:docMk/>
            <pc:sldMk cId="2262743982" sldId="282"/>
            <ac:spMk id="23" creationId="{20E373C8-CC75-9BAA-959E-0358BF4D2459}"/>
          </ac:spMkLst>
        </pc:spChg>
        <pc:spChg chg="del">
          <ac:chgData name="T2 DABIZZLE" userId="25d6889198a5bd1e" providerId="LiveId" clId="{1BD8585E-55C4-4CED-8D8D-349A4D13E32C}" dt="2026-06-22T03:40:40.527" v="169" actId="478"/>
          <ac:spMkLst>
            <pc:docMk/>
            <pc:sldMk cId="2262743982" sldId="282"/>
            <ac:spMk id="25" creationId="{6764A1E1-ECFC-F458-7C69-1096F92CF82A}"/>
          </ac:spMkLst>
        </pc:spChg>
        <pc:spChg chg="del">
          <ac:chgData name="T2 DABIZZLE" userId="25d6889198a5bd1e" providerId="LiveId" clId="{1BD8585E-55C4-4CED-8D8D-349A4D13E32C}" dt="2026-06-22T03:40:40.527" v="169" actId="478"/>
          <ac:spMkLst>
            <pc:docMk/>
            <pc:sldMk cId="2262743982" sldId="282"/>
            <ac:spMk id="27" creationId="{AAA9C961-482A-A0B2-38BA-0782D0772E1F}"/>
          </ac:spMkLst>
        </pc:spChg>
        <pc:spChg chg="del">
          <ac:chgData name="T2 DABIZZLE" userId="25d6889198a5bd1e" providerId="LiveId" clId="{1BD8585E-55C4-4CED-8D8D-349A4D13E32C}" dt="2026-06-22T03:40:40.527" v="169" actId="478"/>
          <ac:spMkLst>
            <pc:docMk/>
            <pc:sldMk cId="2262743982" sldId="282"/>
            <ac:spMk id="28" creationId="{C132C4AD-44FA-792B-E454-75F148E50352}"/>
          </ac:spMkLst>
        </pc:spChg>
        <pc:spChg chg="del">
          <ac:chgData name="T2 DABIZZLE" userId="25d6889198a5bd1e" providerId="LiveId" clId="{1BD8585E-55C4-4CED-8D8D-349A4D13E32C}" dt="2026-06-22T03:40:40.527" v="169" actId="478"/>
          <ac:spMkLst>
            <pc:docMk/>
            <pc:sldMk cId="2262743982" sldId="282"/>
            <ac:spMk id="29" creationId="{431A5F4A-3E5B-A9A1-A3FC-F137148D3F7F}"/>
          </ac:spMkLst>
        </pc:spChg>
        <pc:spChg chg="del">
          <ac:chgData name="T2 DABIZZLE" userId="25d6889198a5bd1e" providerId="LiveId" clId="{1BD8585E-55C4-4CED-8D8D-349A4D13E32C}" dt="2026-06-22T03:40:40.527" v="169" actId="478"/>
          <ac:spMkLst>
            <pc:docMk/>
            <pc:sldMk cId="2262743982" sldId="282"/>
            <ac:spMk id="33" creationId="{E208F634-0362-1762-B541-7A7A05A46E35}"/>
          </ac:spMkLst>
        </pc:spChg>
        <pc:spChg chg="del">
          <ac:chgData name="T2 DABIZZLE" userId="25d6889198a5bd1e" providerId="LiveId" clId="{1BD8585E-55C4-4CED-8D8D-349A4D13E32C}" dt="2026-06-22T03:40:40.527" v="169" actId="478"/>
          <ac:spMkLst>
            <pc:docMk/>
            <pc:sldMk cId="2262743982" sldId="282"/>
            <ac:spMk id="34" creationId="{FEF88BFA-C888-E87D-F0F4-17E3893350C4}"/>
          </ac:spMkLst>
        </pc:spChg>
        <pc:spChg chg="del">
          <ac:chgData name="T2 DABIZZLE" userId="25d6889198a5bd1e" providerId="LiveId" clId="{1BD8585E-55C4-4CED-8D8D-349A4D13E32C}" dt="2026-06-22T03:40:40.527" v="169" actId="478"/>
          <ac:spMkLst>
            <pc:docMk/>
            <pc:sldMk cId="2262743982" sldId="282"/>
            <ac:spMk id="35" creationId="{F00882DA-A048-3C96-5D4C-261CE9237780}"/>
          </ac:spMkLst>
        </pc:spChg>
        <pc:spChg chg="del mod">
          <ac:chgData name="T2 DABIZZLE" userId="25d6889198a5bd1e" providerId="LiveId" clId="{1BD8585E-55C4-4CED-8D8D-349A4D13E32C}" dt="2026-06-22T03:39:38.299" v="159" actId="478"/>
          <ac:spMkLst>
            <pc:docMk/>
            <pc:sldMk cId="2262743982" sldId="282"/>
            <ac:spMk id="36" creationId="{A702D8CC-E5C7-4D6D-FFF6-A4023D865DAF}"/>
          </ac:spMkLst>
        </pc:spChg>
        <pc:spChg chg="del mod">
          <ac:chgData name="T2 DABIZZLE" userId="25d6889198a5bd1e" providerId="LiveId" clId="{1BD8585E-55C4-4CED-8D8D-349A4D13E32C}" dt="2026-06-22T03:40:40.527" v="169" actId="478"/>
          <ac:spMkLst>
            <pc:docMk/>
            <pc:sldMk cId="2262743982" sldId="282"/>
            <ac:spMk id="37" creationId="{87ED4A22-396F-A176-5B9C-ED58B9AAC29D}"/>
          </ac:spMkLst>
        </pc:spChg>
        <pc:spChg chg="del mod">
          <ac:chgData name="T2 DABIZZLE" userId="25d6889198a5bd1e" providerId="LiveId" clId="{1BD8585E-55C4-4CED-8D8D-349A4D13E32C}" dt="2026-06-22T03:40:53.353" v="174" actId="478"/>
          <ac:spMkLst>
            <pc:docMk/>
            <pc:sldMk cId="2262743982" sldId="282"/>
            <ac:spMk id="39" creationId="{A760FDFA-2A0C-F0DC-03F3-96024B8CCA62}"/>
          </ac:spMkLst>
        </pc:spChg>
        <pc:spChg chg="add del mod">
          <ac:chgData name="T2 DABIZZLE" userId="25d6889198a5bd1e" providerId="LiveId" clId="{1BD8585E-55C4-4CED-8D8D-349A4D13E32C}" dt="2026-06-22T03:58:36.297" v="547" actId="21"/>
          <ac:spMkLst>
            <pc:docMk/>
            <pc:sldMk cId="2262743982" sldId="282"/>
            <ac:spMk id="40" creationId="{F8BBFA34-8ABC-F58D-4C6A-FC20F8D696FF}"/>
          </ac:spMkLst>
        </pc:spChg>
        <pc:spChg chg="add del mod">
          <ac:chgData name="T2 DABIZZLE" userId="25d6889198a5bd1e" providerId="LiveId" clId="{1BD8585E-55C4-4CED-8D8D-349A4D13E32C}" dt="2026-06-22T03:48:38.385" v="285" actId="478"/>
          <ac:spMkLst>
            <pc:docMk/>
            <pc:sldMk cId="2262743982" sldId="282"/>
            <ac:spMk id="41" creationId="{C5BA46AF-33DF-34F4-9D6A-B558A26B9BD9}"/>
          </ac:spMkLst>
        </pc:spChg>
        <pc:spChg chg="add del">
          <ac:chgData name="T2 DABIZZLE" userId="25d6889198a5bd1e" providerId="LiveId" clId="{1BD8585E-55C4-4CED-8D8D-349A4D13E32C}" dt="2026-06-22T03:55:18.970" v="482" actId="22"/>
          <ac:spMkLst>
            <pc:docMk/>
            <pc:sldMk cId="2262743982" sldId="282"/>
            <ac:spMk id="45" creationId="{AF6E0D90-E3BC-6710-D32C-0C7CAF0030B1}"/>
          </ac:spMkLst>
        </pc:spChg>
        <pc:spChg chg="add del mod">
          <ac:chgData name="T2 DABIZZLE" userId="25d6889198a5bd1e" providerId="LiveId" clId="{1BD8585E-55C4-4CED-8D8D-349A4D13E32C}" dt="2026-06-22T03:59:22.791" v="549" actId="21"/>
          <ac:spMkLst>
            <pc:docMk/>
            <pc:sldMk cId="2262743982" sldId="282"/>
            <ac:spMk id="48" creationId="{CA545DF3-8182-53F5-F2AD-49E6239D77B6}"/>
          </ac:spMkLst>
        </pc:spChg>
        <pc:picChg chg="add del mod">
          <ac:chgData name="T2 DABIZZLE" userId="25d6889198a5bd1e" providerId="LiveId" clId="{1BD8585E-55C4-4CED-8D8D-349A4D13E32C}" dt="2026-06-22T03:54:58.631" v="480" actId="478"/>
          <ac:picMkLst>
            <pc:docMk/>
            <pc:sldMk cId="2262743982" sldId="282"/>
            <ac:picMk id="43" creationId="{3681A971-98EC-E3C3-0837-0FB31747F532}"/>
          </ac:picMkLst>
        </pc:picChg>
        <pc:picChg chg="add del mod">
          <ac:chgData name="T2 DABIZZLE" userId="25d6889198a5bd1e" providerId="LiveId" clId="{1BD8585E-55C4-4CED-8D8D-349A4D13E32C}" dt="2026-06-22T03:55:57.836" v="486" actId="22"/>
          <ac:picMkLst>
            <pc:docMk/>
            <pc:sldMk cId="2262743982" sldId="282"/>
            <ac:picMk id="47" creationId="{CFE29043-8323-4A45-D2C3-04B0F6C717A5}"/>
          </ac:picMkLst>
        </pc:picChg>
        <pc:picChg chg="add mod">
          <ac:chgData name="T2 DABIZZLE" userId="25d6889198a5bd1e" providerId="LiveId" clId="{1BD8585E-55C4-4CED-8D8D-349A4D13E32C}" dt="2026-06-22T03:59:55.849" v="555" actId="14100"/>
          <ac:picMkLst>
            <pc:docMk/>
            <pc:sldMk cId="2262743982" sldId="282"/>
            <ac:picMk id="50" creationId="{ADB2A3D6-8615-915F-658A-E245FC259ADD}"/>
          </ac:picMkLst>
        </pc:picChg>
      </pc:sldChg>
      <pc:sldMasterChg chg="setBg modSldLayout">
        <pc:chgData name="T2 DABIZZLE" userId="25d6889198a5bd1e" providerId="LiveId" clId="{1BD8585E-55C4-4CED-8D8D-349A4D13E32C}" dt="2026-06-22T04:08:48.949" v="566"/>
        <pc:sldMasterMkLst>
          <pc:docMk/>
          <pc:sldMasterMk cId="4074271753" sldId="2147483954"/>
        </pc:sldMasterMkLst>
        <pc:sldLayoutChg chg="setBg">
          <pc:chgData name="T2 DABIZZLE" userId="25d6889198a5bd1e" providerId="LiveId" clId="{1BD8585E-55C4-4CED-8D8D-349A4D13E32C}" dt="2026-06-22T04:08:48.949" v="566"/>
          <pc:sldLayoutMkLst>
            <pc:docMk/>
            <pc:sldMasterMk cId="4074271753" sldId="2147483954"/>
            <pc:sldLayoutMk cId="2219165343" sldId="2147483955"/>
          </pc:sldLayoutMkLst>
        </pc:sldLayoutChg>
        <pc:sldLayoutChg chg="setBg">
          <pc:chgData name="T2 DABIZZLE" userId="25d6889198a5bd1e" providerId="LiveId" clId="{1BD8585E-55C4-4CED-8D8D-349A4D13E32C}" dt="2026-06-22T04:08:48.949" v="566"/>
          <pc:sldLayoutMkLst>
            <pc:docMk/>
            <pc:sldMasterMk cId="4074271753" sldId="2147483954"/>
            <pc:sldLayoutMk cId="3564118663" sldId="2147483956"/>
          </pc:sldLayoutMkLst>
        </pc:sldLayoutChg>
        <pc:sldLayoutChg chg="setBg">
          <pc:chgData name="T2 DABIZZLE" userId="25d6889198a5bd1e" providerId="LiveId" clId="{1BD8585E-55C4-4CED-8D8D-349A4D13E32C}" dt="2026-06-22T04:08:48.949" v="566"/>
          <pc:sldLayoutMkLst>
            <pc:docMk/>
            <pc:sldMasterMk cId="4074271753" sldId="2147483954"/>
            <pc:sldLayoutMk cId="2979606002" sldId="2147483957"/>
          </pc:sldLayoutMkLst>
        </pc:sldLayoutChg>
        <pc:sldLayoutChg chg="setBg">
          <pc:chgData name="T2 DABIZZLE" userId="25d6889198a5bd1e" providerId="LiveId" clId="{1BD8585E-55C4-4CED-8D8D-349A4D13E32C}" dt="2026-06-22T04:08:48.949" v="566"/>
          <pc:sldLayoutMkLst>
            <pc:docMk/>
            <pc:sldMasterMk cId="4074271753" sldId="2147483954"/>
            <pc:sldLayoutMk cId="2042249684" sldId="2147483958"/>
          </pc:sldLayoutMkLst>
        </pc:sldLayoutChg>
        <pc:sldLayoutChg chg="setBg">
          <pc:chgData name="T2 DABIZZLE" userId="25d6889198a5bd1e" providerId="LiveId" clId="{1BD8585E-55C4-4CED-8D8D-349A4D13E32C}" dt="2026-06-22T04:08:48.949" v="566"/>
          <pc:sldLayoutMkLst>
            <pc:docMk/>
            <pc:sldMasterMk cId="4074271753" sldId="2147483954"/>
            <pc:sldLayoutMk cId="1403549604" sldId="2147483959"/>
          </pc:sldLayoutMkLst>
        </pc:sldLayoutChg>
        <pc:sldLayoutChg chg="setBg">
          <pc:chgData name="T2 DABIZZLE" userId="25d6889198a5bd1e" providerId="LiveId" clId="{1BD8585E-55C4-4CED-8D8D-349A4D13E32C}" dt="2026-06-22T04:08:48.949" v="566"/>
          <pc:sldLayoutMkLst>
            <pc:docMk/>
            <pc:sldMasterMk cId="4074271753" sldId="2147483954"/>
            <pc:sldLayoutMk cId="2989766938" sldId="2147483960"/>
          </pc:sldLayoutMkLst>
        </pc:sldLayoutChg>
        <pc:sldLayoutChg chg="setBg">
          <pc:chgData name="T2 DABIZZLE" userId="25d6889198a5bd1e" providerId="LiveId" clId="{1BD8585E-55C4-4CED-8D8D-349A4D13E32C}" dt="2026-06-22T04:08:48.949" v="566"/>
          <pc:sldLayoutMkLst>
            <pc:docMk/>
            <pc:sldMasterMk cId="4074271753" sldId="2147483954"/>
            <pc:sldLayoutMk cId="3937966568" sldId="2147483961"/>
          </pc:sldLayoutMkLst>
        </pc:sldLayoutChg>
        <pc:sldLayoutChg chg="setBg">
          <pc:chgData name="T2 DABIZZLE" userId="25d6889198a5bd1e" providerId="LiveId" clId="{1BD8585E-55C4-4CED-8D8D-349A4D13E32C}" dt="2026-06-22T04:08:48.949" v="566"/>
          <pc:sldLayoutMkLst>
            <pc:docMk/>
            <pc:sldMasterMk cId="4074271753" sldId="2147483954"/>
            <pc:sldLayoutMk cId="870000622" sldId="2147483962"/>
          </pc:sldLayoutMkLst>
        </pc:sldLayoutChg>
        <pc:sldLayoutChg chg="setBg">
          <pc:chgData name="T2 DABIZZLE" userId="25d6889198a5bd1e" providerId="LiveId" clId="{1BD8585E-55C4-4CED-8D8D-349A4D13E32C}" dt="2026-06-22T04:08:48.949" v="566"/>
          <pc:sldLayoutMkLst>
            <pc:docMk/>
            <pc:sldMasterMk cId="4074271753" sldId="2147483954"/>
            <pc:sldLayoutMk cId="983348953" sldId="2147483963"/>
          </pc:sldLayoutMkLst>
        </pc:sldLayoutChg>
        <pc:sldLayoutChg chg="setBg">
          <pc:chgData name="T2 DABIZZLE" userId="25d6889198a5bd1e" providerId="LiveId" clId="{1BD8585E-55C4-4CED-8D8D-349A4D13E32C}" dt="2026-06-22T04:08:48.949" v="566"/>
          <pc:sldLayoutMkLst>
            <pc:docMk/>
            <pc:sldMasterMk cId="4074271753" sldId="2147483954"/>
            <pc:sldLayoutMk cId="3315959930" sldId="2147483964"/>
          </pc:sldLayoutMkLst>
        </pc:sldLayoutChg>
        <pc:sldLayoutChg chg="setBg">
          <pc:chgData name="T2 DABIZZLE" userId="25d6889198a5bd1e" providerId="LiveId" clId="{1BD8585E-55C4-4CED-8D8D-349A4D13E32C}" dt="2026-06-22T04:08:48.949" v="566"/>
          <pc:sldLayoutMkLst>
            <pc:docMk/>
            <pc:sldMasterMk cId="4074271753" sldId="2147483954"/>
            <pc:sldLayoutMk cId="1034152068" sldId="2147483965"/>
          </pc:sldLayoutMkLst>
        </pc:sldLayoutChg>
        <pc:sldLayoutChg chg="setBg">
          <pc:chgData name="T2 DABIZZLE" userId="25d6889198a5bd1e" providerId="LiveId" clId="{1BD8585E-55C4-4CED-8D8D-349A4D13E32C}" dt="2026-06-22T04:08:48.949" v="566"/>
          <pc:sldLayoutMkLst>
            <pc:docMk/>
            <pc:sldMasterMk cId="4074271753" sldId="2147483954"/>
            <pc:sldLayoutMk cId="3844785690" sldId="214748396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65656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the client's leadership team. Frame this as a consultancy briefing — not a lecture. Emphasise that the recommendations will be evidence-based and tailored to their growth stage.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orientates the audience. Confirm timing: approximately 20–25 minutes including Q&amp;A.</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point: IS is not just IT. Emphasise the sociotechnical dimension — people, processes and technology must align. The stat highlights on each card give the client concrete evidence — numbers land harder than descriptions in a boardroom setting.</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Information Pyramid is the foundational IS classification model — Laudon &amp; Laudon (2022) use it as the organising framework for Chapter 2. Key points to stress verbally: 1. As you move up the pyramid, decisions become less structured and more judgement-dependent — IS must evolve accordingly. 2. TPS generates the raw data that feeds every layer above it — without accurate transaction data, all higher-level IS are analytically compromised. 3. ERP and CRM span the operational layer but increasingly reach up into managerial decision-making via dashboards and analytics. 4. DSS sits at the managerial layer — it synthesises structured ERP/CRM data into semi-structured decision support. This pyramid directly sets up the comparative analysis in Section 02 — we are focusing on the three most strategically significant IS types for a growing business.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7S model is from Peters &amp; Waterman (1982) In Search of Excellence — McKinsey's most influential diagnostic framework. The key distinction is Hard Ss (Strategy, Structure, Systems) vs Soft Ss (Staff, Skills, Style, Shared Values). Most IS implementations fail on the Soft Ss — organisations focus on the technology (Systems) and ignore Staff, Skills and Shared Values. Verbally: 'Changing the system is the easy part. Changing the culture and skills that surround it is where IS transformation is won or lost.' The Shared Values hub at the centre is deliberate — McKinsey placed it there because it connects to and conditions all other six elements. For IS, Shared Values = does the organisation genuinely believe data-driven decision-making is important? Without that, no ERP or CRM will be used properly.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Porter (1985) Value Chain applied to IS — the key analytical move is showing that ERP dominates inbound/operations/infrastructure, CRM dominates marketing/sales/service, and DSS/AI sits at the intersections where cross-functional intelligence is needed. The critical insight is that margin grows when IS eliminate friction across activity linkages — not just within individual activities. Verbally: 'Porter's original insight was that competitive advantage comes from how activities connect, not how they perform in isolation. IS are the connective tissue that makes those linkages fast, accurate and scalable.' This directly justifies the integrated 3-phase roadmap — each phase adds IS capability to a different part of the value chain.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ERP is most relevant for clients experiencing fragmented operations. The wheel diagram shows why ERP is powerful — all modules share one data model, so a sale in CRM automatically updates inventory and finance.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funnel diagram visualises why CRM is essential — it shows exactly where customer relationships are built, measured and monetised. Stress Payne &amp; Frow: CRM is a customer strategy, not a software purchase.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pipeline diagram shows DSS as a transformation process — data goes in raw at the bottom, insight comes out actionable at the top. Stress that without clean ERP and CRM data feeding the database layer, the whole pipeline collapses.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is essential for 2025/2026 markers — it demonstrates awareness of the current IS landscape beyond the textbook. Key distinction to make verbally: Generative AI and Agentic AI are not replacements for ERP/CRM/DSS — they are layers built on top of them. Without clean ERP and CRM data, AI outputs are unreliable regardless of model sophistication. This reinforces the phased roadmap argument. The XAI point is increasingly examinable — the EU AI Act (2024) is the most significant IS governance legislation since GDPR. Agentic AI (systems that act autonomously) is the frontier that most excites and concerns business leaders simultaneously. Davenport &amp; Mittra (2023) in Harvard Business Review is the key reference for framing AI as a DSS evolution rather than a separate phenomenon.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analytical heart of the presentation — stress that the verdicts beneath the table are judgements, not descriptions. The CRM-first ROI argument is supported by Panorama Consulting (2023): average CRM payback period is 8–12 months vs 24–36 months for full ERP. The DSS dependency argument is the most sophisticated point — it shows the systems are not independent alternatives but an interdependent architecture. Power's (2002) 'garbage in, insight out' framing is memorable and quotable for a live presentation. The third verdict — that integration beats isolation — is the logical bridge to the phased roadmap recommendation that follows.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diagram is the most important visual in the deck — it shows the systems as an interdependent architecture, not a menu of alternatives. Key messages to stress verbally: 1. ERP feeds DSS with structured operational data — without ERP, DSS is analytically blind to internal operations. 2. CRM feeds DSS with customer intelligence — without CRM, DSS cannot model demand or segment customers. 3. DSS feeds insights back to both ERP and CRM — closing the loop from analysis to operational action. 4. All three systems ingest external data (TPS, web, social, market data) — they are not closed systems. This architecture is the visual argument for the phased roadmap: you must build left-to-right (ERP then CRM then DSS) because each layer depends on data generated by the layer before it.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icon + severity badge approach makes risk levels immediately scannable for a non-technical client audience. Stress that GDPR fines are not theoretical — the NHS DeepMind case (slide 18) shows real regulatory consequences.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FAST framework from the Alan Turing Institute is the UK's most influential guide on responsible AI. Leslie (2019) is the key reference — it is freely available online.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is the clearest example of IS as competitive advantage. The ethical note is important — it demonstrates critical awareness rather than uncritical admiration.</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Zara is a deliberately less obvious choice than Amazon or Salesforce — it signals independent research. The key analytical point is that Zara's IS creates a structural moat: competitors (e.g. H&amp;M) have tried to replicate it for a decade and cannot because the IS is inseparable from the entire business model.</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NHS NPfIT case is the most important IS failure case study in UK public life. It validates the recommendation for phased implementation.</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horizontal timeline makes the phased approach immediately visual — clients can see CRM starts at month 0, ERP begins at month 7 once CRM is established, and DSS at month 19. The alternating above/below card placement mirrors standard project roadmap format. The ROI stats on each phase card close the loop to the financial business case slide that follows.</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slide that closes the sale in a real consultancy context. Every client's first question is 'what does it cost and what do I get back?' — this answers it. Key messages to stress verbally: 1. CRM has the fastest payback (8–12 months) and lowest entry cost — de-risking the first investment. 2. DSS has the highest ROI (£13 per £1) because the infrastructure cost has already been absorbed by Phases 1 and 2. 3. The total 3-phase investment (£43k–£175k) is in the same range as a single mid-level hire — frame it that way. 4. Nucleus Research (2023) is the most credible independent source for IS ROI benchmarks — it is used by Gartner and Forrester as a reference point. Important caveat to give the client: these are SME benchmarks. Actual figures depend on current system state, vendor negotiation and internal IT capability. A proper discovery phase would refine these to organisation-specific estimates.</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operationalises the roadmap — it moves IS investment from aspiration to accountability. Key message: no phase 2 spend is released until phase 1 KPIs are verified. This is how mature organisations govern IS investment (Kaplan &amp; Norton, 1996). The 80% adoption threshold for CRM is drawn from Foss et al. (2008) — they found CRM failure correlates directly with adoption rates below this level. The 30% reporting cycle reduction for ERP is a conservative benchmark; Shang &amp; Seddon (2002) found best-practice implementations achieving 40–60% reduction. Stress to the client that these targets should be reviewed and adjusted to their own baseline data before implementation begins.</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makes the implementation blueprint complete — it answers the 'how do you actually get people to use it?' question that clients always ask. The key analytical move here is mapping each Kotter step to a specific phase of the IS roadmap — this is application, not description. Step 8 (Anchor in Culture) is the most important and most overlooked: organisations that fail to embed IS in performance frameworks find adoption rates decay within 12 months of go-live (Laudon &amp; Laudon, 2022). Note also that the colour coding of the phase tags (amber = Phase 1, green = Phase 2, navy = Phase 3) mirrors the roadmap slide, reinforcing visual continuity across the section. This slide also completes the theoretical thread started on slide 5: sociotechnical theory introduced the concept, this slide operationalises it through Kotter.</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stat circles give the client memorable numbers to take away. The four takeaway cards distil the entire presentation into four sentences. End with the recommendation bar — it should be the last thing the audience reads.</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EE9120-2F39-AFD4-43CA-3F1B96BC63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F1B435-4E1B-0E44-E730-C652D8720A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8BCA13-81C2-1553-B850-5285EF59E05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305B4AF-BBE0-52EF-B4F5-134D89BB951C}"/>
              </a:ext>
            </a:extLst>
          </p:cNvPr>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30651573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21916534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6411866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7960600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6/22/2026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4224968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6/22/2026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0354960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6/22/2026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8976693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6/22/2026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3796656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7000062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8334895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31595993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3415206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4785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smtClean="0"/>
              <a:t>6/22/2026</a:t>
            </a:fld>
            <a:endParaRPr lang="en-US" dirty="0"/>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4074271753"/>
      </p:ext>
    </p:extLst>
  </p:cSld>
  <p:clrMap bg1="lt1" tx1="dk1" bg2="lt2" tx2="dk2" accent1="accent1" accent2="accent2" accent3="accent3" accent4="accent4" accent5="accent5" accent6="accent6" hlink="hlink" folHlink="folHlink"/>
  <p:sldLayoutIdLst>
    <p:sldLayoutId id="2147483955" r:id="rId1"/>
    <p:sldLayoutId id="2147483956" r:id="rId2"/>
    <p:sldLayoutId id="2147483957" r:id="rId3"/>
    <p:sldLayoutId id="2147483958" r:id="rId4"/>
    <p:sldLayoutId id="2147483959" r:id="rId5"/>
    <p:sldLayoutId id="2147483960" r:id="rId6"/>
    <p:sldLayoutId id="2147483961" r:id="rId7"/>
    <p:sldLayoutId id="2147483962" r:id="rId8"/>
    <p:sldLayoutId id="2147483963" r:id="rId9"/>
    <p:sldLayoutId id="2147483964" r:id="rId10"/>
    <p:sldLayoutId id="2147483965" r:id="rId11"/>
    <p:sldLayoutId id="2147483966" r:id="rId12"/>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84015" y="3129344"/>
            <a:ext cx="3710745" cy="1883664"/>
          </a:xfrm>
          <a:prstGeom prst="rect">
            <a:avLst/>
          </a:prstGeom>
          <a:solidFill>
            <a:schemeClr val="tx1">
              <a:lumMod val="65000"/>
              <a:lumOff val="35000"/>
            </a:schemeClr>
          </a:solidFill>
          <a:ln/>
        </p:spPr>
        <p:txBody>
          <a:bodyPr/>
          <a:lstStyle/>
          <a:p>
            <a:r>
              <a:rPr lang="en-GB" b="1" dirty="0"/>
              <a:t>BA LEADERSHIP AND MANAGEMENT</a:t>
            </a:r>
          </a:p>
          <a:p>
            <a:r>
              <a:rPr lang="en-GB" dirty="0"/>
              <a:t> </a:t>
            </a:r>
          </a:p>
          <a:p>
            <a:r>
              <a:rPr lang="en-GB" b="1" dirty="0"/>
              <a:t>LECTURER: </a:t>
            </a:r>
            <a:r>
              <a:rPr lang="en-GB" dirty="0"/>
              <a:t>Dr. Amer Kareem</a:t>
            </a:r>
          </a:p>
          <a:p>
            <a:r>
              <a:rPr lang="en-GB" dirty="0"/>
              <a:t>Dr Chinomso </a:t>
            </a:r>
            <a:r>
              <a:rPr lang="en-GB" dirty="0" err="1"/>
              <a:t>Nwagboso</a:t>
            </a:r>
            <a:endParaRPr lang="en-GB" dirty="0"/>
          </a:p>
          <a:p>
            <a:r>
              <a:rPr lang="en-GB" dirty="0"/>
              <a:t> </a:t>
            </a:r>
          </a:p>
          <a:p>
            <a:r>
              <a:rPr lang="en-GB" b="1" dirty="0"/>
              <a:t>MODULE CODE: </a:t>
            </a:r>
            <a:r>
              <a:rPr lang="en-GB" dirty="0"/>
              <a:t>LCLM 5004</a:t>
            </a:r>
          </a:p>
          <a:p>
            <a:endParaRPr lang="en-GB" dirty="0"/>
          </a:p>
          <a:p>
            <a:r>
              <a:rPr lang="en-GB" dirty="0"/>
              <a:t> </a:t>
            </a:r>
          </a:p>
          <a:p>
            <a:r>
              <a:rPr lang="en-GB" dirty="0"/>
              <a:t> </a:t>
            </a:r>
          </a:p>
        </p:txBody>
      </p:sp>
      <p:sp>
        <p:nvSpPr>
          <p:cNvPr id="3" name="Shape 1"/>
          <p:cNvSpPr/>
          <p:nvPr/>
        </p:nvSpPr>
        <p:spPr>
          <a:xfrm>
            <a:off x="-96520" y="2103120"/>
            <a:ext cx="3200400" cy="3200400"/>
          </a:xfrm>
          <a:prstGeom prst="ellipse">
            <a:avLst/>
          </a:prstGeom>
          <a:solidFill>
            <a:srgbClr val="FFFFFF">
              <a:alpha val="10000"/>
            </a:srgbClr>
          </a:solidFill>
          <a:ln/>
        </p:spPr>
        <p:txBody>
          <a:bodyPr/>
          <a:lstStyle/>
          <a:p>
            <a:endParaRPr lang="en-GB" dirty="0"/>
          </a:p>
        </p:txBody>
      </p:sp>
      <p:sp>
        <p:nvSpPr>
          <p:cNvPr id="4" name="Shape 2"/>
          <p:cNvSpPr/>
          <p:nvPr/>
        </p:nvSpPr>
        <p:spPr>
          <a:xfrm>
            <a:off x="2926080" y="-731520"/>
            <a:ext cx="2560320" cy="2560320"/>
          </a:xfrm>
          <a:prstGeom prst="ellipse">
            <a:avLst/>
          </a:prstGeom>
          <a:solidFill>
            <a:srgbClr val="FFFFFF">
              <a:alpha val="15000"/>
            </a:srgbClr>
          </a:solidFill>
          <a:ln/>
        </p:spPr>
        <p:txBody>
          <a:bodyPr/>
          <a:lstStyle/>
          <a:p>
            <a:endParaRPr lang="en-GB"/>
          </a:p>
        </p:txBody>
      </p:sp>
      <p:sp>
        <p:nvSpPr>
          <p:cNvPr id="5" name="Text 3"/>
          <p:cNvSpPr/>
          <p:nvPr/>
        </p:nvSpPr>
        <p:spPr>
          <a:xfrm>
            <a:off x="4389120" y="1335024"/>
            <a:ext cx="4480560" cy="320040"/>
          </a:xfrm>
          <a:prstGeom prst="rect">
            <a:avLst/>
          </a:prstGeom>
          <a:noFill/>
          <a:ln/>
        </p:spPr>
        <p:txBody>
          <a:bodyPr wrap="square" lIns="0" tIns="0" rIns="0" bIns="0" rtlCol="0" anchor="ctr"/>
          <a:lstStyle/>
          <a:p>
            <a:pPr marL="0" indent="0">
              <a:buNone/>
            </a:pPr>
            <a:r>
              <a:rPr lang="en-US" sz="1400" b="1" kern="0" spc="200" dirty="0">
                <a:latin typeface="Calibri" pitchFamily="34" charset="0"/>
                <a:ea typeface="Calibri" pitchFamily="34" charset="-122"/>
                <a:cs typeface="Calibri" pitchFamily="34" charset="-120"/>
              </a:rPr>
              <a:t>MANAGING BUSINESS INFORMATION</a:t>
            </a:r>
            <a:endParaRPr lang="en-US" sz="1400" dirty="0"/>
          </a:p>
        </p:txBody>
      </p:sp>
      <p:sp>
        <p:nvSpPr>
          <p:cNvPr id="6" name="Text 4"/>
          <p:cNvSpPr/>
          <p:nvPr/>
        </p:nvSpPr>
        <p:spPr>
          <a:xfrm>
            <a:off x="4389120" y="1828800"/>
            <a:ext cx="4480560" cy="1188720"/>
          </a:xfrm>
          <a:prstGeom prst="rect">
            <a:avLst/>
          </a:prstGeom>
          <a:noFill/>
          <a:ln/>
        </p:spPr>
        <p:txBody>
          <a:bodyPr wrap="square" lIns="0" tIns="0" rIns="0" bIns="0" rtlCol="0" anchor="ctr"/>
          <a:lstStyle/>
          <a:p>
            <a:pPr marL="0" indent="0">
              <a:buNone/>
            </a:pPr>
            <a:r>
              <a:rPr lang="en-US" sz="2800" b="1" dirty="0">
                <a:solidFill>
                  <a:srgbClr val="FFFFFF"/>
                </a:solidFill>
                <a:latin typeface="Calibri" panose="020F0502020204030204" pitchFamily="34" charset="0"/>
                <a:ea typeface="Calibri" panose="020F0502020204030204" pitchFamily="34" charset="0"/>
                <a:cs typeface="Calibri" panose="020F0502020204030204" pitchFamily="34" charset="0"/>
              </a:rPr>
              <a:t>Business Information </a:t>
            </a:r>
            <a:r>
              <a:rPr lang="en-US" sz="2800" b="1" dirty="0">
                <a:solidFill>
                  <a:srgbClr val="FFFFFF"/>
                </a:solidFill>
                <a:ea typeface="Calibri" panose="020F0502020204030204" pitchFamily="34" charset="0"/>
                <a:cs typeface="Calibri" panose="020F0502020204030204" pitchFamily="34" charset="0"/>
              </a:rPr>
              <a:t>Systems</a:t>
            </a:r>
            <a:endParaRPr lang="en-US" sz="2800" dirty="0"/>
          </a:p>
        </p:txBody>
      </p:sp>
      <p:sp>
        <p:nvSpPr>
          <p:cNvPr id="7" name="Text 5"/>
          <p:cNvSpPr/>
          <p:nvPr/>
        </p:nvSpPr>
        <p:spPr>
          <a:xfrm>
            <a:off x="4389120" y="3008376"/>
            <a:ext cx="4480560" cy="868680"/>
          </a:xfrm>
          <a:prstGeom prst="rect">
            <a:avLst/>
          </a:prstGeom>
          <a:noFill/>
          <a:ln/>
        </p:spPr>
        <p:txBody>
          <a:bodyPr wrap="square" lIns="0" tIns="0" rIns="0" bIns="0" rtlCol="0" anchor="ctr"/>
          <a:lstStyle/>
          <a:p>
            <a:pPr marL="0" indent="0">
              <a:buNone/>
            </a:pPr>
            <a:r>
              <a:rPr lang="en-US" sz="1400" dirty="0">
                <a:solidFill>
                  <a:srgbClr val="D6E4F7"/>
                </a:solidFill>
                <a:latin typeface="Calibri" pitchFamily="34" charset="0"/>
                <a:ea typeface="Calibri" pitchFamily="34" charset="-122"/>
                <a:cs typeface="Calibri" pitchFamily="34" charset="-120"/>
              </a:rPr>
              <a:t>Driving Efficiency, Decision-Making &amp; Competitive Advantage</a:t>
            </a:r>
            <a:endParaRPr lang="en-US" sz="1400" dirty="0"/>
          </a:p>
        </p:txBody>
      </p:sp>
      <p:sp>
        <p:nvSpPr>
          <p:cNvPr id="10" name="Shape 8"/>
          <p:cNvSpPr/>
          <p:nvPr/>
        </p:nvSpPr>
        <p:spPr>
          <a:xfrm>
            <a:off x="4389120" y="4297680"/>
            <a:ext cx="4480560" cy="27432"/>
          </a:xfrm>
          <a:prstGeom prst="rect">
            <a:avLst/>
          </a:prstGeom>
          <a:solidFill>
            <a:srgbClr val="0D9488"/>
          </a:solidFill>
          <a:ln/>
        </p:spPr>
        <p:txBody>
          <a:bodyPr/>
          <a:lstStyle/>
          <a:p>
            <a:endParaRPr lang="en-GB"/>
          </a:p>
        </p:txBody>
      </p:sp>
      <p:pic>
        <p:nvPicPr>
          <p:cNvPr id="12" name="Picture 11" descr="University of Wales Trinity Saint David launches new digital ...">
            <a:extLst>
              <a:ext uri="{FF2B5EF4-FFF2-40B4-BE49-F238E27FC236}">
                <a16:creationId xmlns:a16="http://schemas.microsoft.com/office/drawing/2014/main" id="{8516A7A1-7CD4-4455-BE68-F1175C061B7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600" y="130492"/>
            <a:ext cx="2550160" cy="1064895"/>
          </a:xfrm>
          <a:prstGeom prst="rect">
            <a:avLst/>
          </a:prstGeom>
          <a:noFill/>
          <a:ln>
            <a:noFill/>
          </a:ln>
        </p:spPr>
      </p:pic>
      <p:sp>
        <p:nvSpPr>
          <p:cNvPr id="14" name="TextBox 13">
            <a:extLst>
              <a:ext uri="{FF2B5EF4-FFF2-40B4-BE49-F238E27FC236}">
                <a16:creationId xmlns:a16="http://schemas.microsoft.com/office/drawing/2014/main" id="{60C110CA-446B-9DD9-A545-F2A471BF4A25}"/>
              </a:ext>
            </a:extLst>
          </p:cNvPr>
          <p:cNvSpPr txBox="1"/>
          <p:nvPr/>
        </p:nvSpPr>
        <p:spPr>
          <a:xfrm>
            <a:off x="4318782" y="4325112"/>
            <a:ext cx="4621236" cy="461665"/>
          </a:xfrm>
          <a:prstGeom prst="rect">
            <a:avLst/>
          </a:prstGeom>
          <a:noFill/>
        </p:spPr>
        <p:txBody>
          <a:bodyPr wrap="square">
            <a:spAutoFit/>
          </a:bodyPr>
          <a:lstStyle/>
          <a:p>
            <a:r>
              <a:rPr lang="en-GB" sz="1200" dirty="0">
                <a:solidFill>
                  <a:schemeClr val="bg1"/>
                </a:solidFill>
              </a:rPr>
              <a:t>By Tesenai Bertram</a:t>
            </a:r>
          </a:p>
          <a:p>
            <a:r>
              <a:rPr lang="en-GB" sz="1200" b="1" dirty="0">
                <a:solidFill>
                  <a:schemeClr val="bg1"/>
                </a:solidFill>
              </a:rPr>
              <a:t>2409077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1B2A4A"/>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2200" b="1" dirty="0">
                <a:solidFill>
                  <a:srgbClr val="FFFFFF"/>
                </a:solidFill>
                <a:latin typeface="Calibri" panose="020F0502020204030204" pitchFamily="34" charset="0"/>
                <a:ea typeface="Calibri" panose="020F0502020204030204" pitchFamily="34" charset="0"/>
                <a:cs typeface="Calibri" panose="020F0502020204030204" pitchFamily="34" charset="0"/>
              </a:rPr>
              <a:t>Presentation Agenda</a:t>
            </a:r>
            <a:endParaRPr lang="en-US" sz="2200" dirty="0"/>
          </a:p>
        </p:txBody>
      </p:sp>
      <p:grpSp>
        <p:nvGrpSpPr>
          <p:cNvPr id="35" name="Group 34">
            <a:extLst>
              <a:ext uri="{FF2B5EF4-FFF2-40B4-BE49-F238E27FC236}">
                <a16:creationId xmlns:a16="http://schemas.microsoft.com/office/drawing/2014/main" id="{A0BA8201-4A2C-7E5A-BE32-D0898328F81A}"/>
              </a:ext>
            </a:extLst>
          </p:cNvPr>
          <p:cNvGrpSpPr/>
          <p:nvPr/>
        </p:nvGrpSpPr>
        <p:grpSpPr>
          <a:xfrm>
            <a:off x="365760" y="934421"/>
            <a:ext cx="8412480" cy="4206240"/>
            <a:chOff x="365760" y="1005840"/>
            <a:chExt cx="8412480" cy="4544568"/>
          </a:xfrm>
        </p:grpSpPr>
        <p:sp>
          <p:nvSpPr>
            <p:cNvPr id="4" name="Shape 2"/>
            <p:cNvSpPr/>
            <p:nvPr/>
          </p:nvSpPr>
          <p:spPr>
            <a:xfrm>
              <a:off x="365760" y="1005840"/>
              <a:ext cx="8412480" cy="658368"/>
            </a:xfrm>
            <a:prstGeom prst="roundRect">
              <a:avLst>
                <a:gd name="adj" fmla="val 6944"/>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5" name="Shape 3"/>
            <p:cNvSpPr/>
            <p:nvPr/>
          </p:nvSpPr>
          <p:spPr>
            <a:xfrm>
              <a:off x="365760" y="1005840"/>
              <a:ext cx="502920" cy="658368"/>
            </a:xfrm>
            <a:prstGeom prst="rect">
              <a:avLst/>
            </a:prstGeom>
            <a:solidFill>
              <a:srgbClr val="0D9488"/>
            </a:solidFill>
            <a:ln/>
          </p:spPr>
          <p:txBody>
            <a:bodyPr/>
            <a:lstStyle/>
            <a:p>
              <a:endParaRPr lang="en-GB"/>
            </a:p>
          </p:txBody>
        </p:sp>
        <p:sp>
          <p:nvSpPr>
            <p:cNvPr id="6" name="Text 4"/>
            <p:cNvSpPr/>
            <p:nvPr/>
          </p:nvSpPr>
          <p:spPr>
            <a:xfrm>
              <a:off x="365760" y="1051560"/>
              <a:ext cx="502920" cy="56692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anose="020F0502020204030204" pitchFamily="34" charset="0"/>
                  <a:ea typeface="Calibri" panose="020F0502020204030204" pitchFamily="34" charset="0"/>
                  <a:cs typeface="Calibri" panose="020F0502020204030204" pitchFamily="34" charset="0"/>
                </a:rPr>
                <a:t>01</a:t>
              </a:r>
              <a:endParaRPr lang="en-US" sz="1300" dirty="0"/>
            </a:p>
          </p:txBody>
        </p:sp>
        <p:sp>
          <p:nvSpPr>
            <p:cNvPr id="7" name="Text 5"/>
            <p:cNvSpPr/>
            <p:nvPr/>
          </p:nvSpPr>
          <p:spPr>
            <a:xfrm>
              <a:off x="1005840" y="1069848"/>
              <a:ext cx="2560320" cy="256032"/>
            </a:xfrm>
            <a:prstGeom prst="rect">
              <a:avLst/>
            </a:prstGeom>
            <a:noFill/>
            <a:ln/>
          </p:spPr>
          <p:txBody>
            <a:bodyPr wrap="square" lIns="0" tIns="0" rIns="0" bIns="0" rtlCol="0" anchor="ctr"/>
            <a:lstStyle/>
            <a:p>
              <a:pPr marL="0" indent="0">
                <a:buNone/>
              </a:pPr>
              <a:r>
                <a:rPr lang="en-US" sz="1100" b="1" dirty="0">
                  <a:solidFill>
                    <a:srgbClr val="1B2A4A"/>
                  </a:solidFill>
                  <a:latin typeface="Calibri" pitchFamily="34" charset="0"/>
                  <a:ea typeface="Calibri" pitchFamily="34" charset="-122"/>
                  <a:cs typeface="Calibri" pitchFamily="34" charset="-120"/>
                </a:rPr>
                <a:t>Information Systems in Context</a:t>
              </a:r>
              <a:endParaRPr lang="en-US" sz="1100" dirty="0"/>
            </a:p>
          </p:txBody>
        </p:sp>
        <p:grpSp>
          <p:nvGrpSpPr>
            <p:cNvPr id="34" name="Group 33">
              <a:extLst>
                <a:ext uri="{FF2B5EF4-FFF2-40B4-BE49-F238E27FC236}">
                  <a16:creationId xmlns:a16="http://schemas.microsoft.com/office/drawing/2014/main" id="{CE825D10-470F-CFC4-AD52-F2C8CA79103F}"/>
                </a:ext>
              </a:extLst>
            </p:cNvPr>
            <p:cNvGrpSpPr/>
            <p:nvPr/>
          </p:nvGrpSpPr>
          <p:grpSpPr>
            <a:xfrm>
              <a:off x="365760" y="1344168"/>
              <a:ext cx="8412480" cy="4206240"/>
              <a:chOff x="365760" y="1344168"/>
              <a:chExt cx="8412480" cy="4206240"/>
            </a:xfrm>
          </p:grpSpPr>
          <p:sp>
            <p:nvSpPr>
              <p:cNvPr id="8" name="Text 6"/>
              <p:cNvSpPr/>
              <p:nvPr/>
            </p:nvSpPr>
            <p:spPr>
              <a:xfrm>
                <a:off x="1005840" y="1344168"/>
                <a:ext cx="7498080" cy="256032"/>
              </a:xfrm>
              <a:prstGeom prst="rect">
                <a:avLst/>
              </a:prstGeom>
              <a:noFill/>
              <a:ln/>
            </p:spPr>
            <p:txBody>
              <a:bodyPr wrap="square" lIns="0" tIns="0" rIns="0" bIns="0" rtlCol="0" anchor="ctr"/>
              <a:lstStyle/>
              <a:p>
                <a:pPr marL="0" indent="0">
                  <a:buNone/>
                </a:pPr>
                <a:r>
                  <a:rPr lang="en-US" sz="950" dirty="0">
                    <a:solidFill>
                      <a:srgbClr val="64748B"/>
                    </a:solidFill>
                    <a:latin typeface="Calibri" pitchFamily="34" charset="0"/>
                    <a:ea typeface="Calibri" pitchFamily="34" charset="-122"/>
                    <a:cs typeface="Calibri" pitchFamily="34" charset="-120"/>
                  </a:rPr>
                  <a:t>The strategic role of IS in modern business operations and competitive positioning.</a:t>
                </a:r>
                <a:endParaRPr lang="en-US" sz="950" dirty="0"/>
              </a:p>
            </p:txBody>
          </p:sp>
          <p:sp>
            <p:nvSpPr>
              <p:cNvPr id="9" name="Shape 7"/>
              <p:cNvSpPr/>
              <p:nvPr/>
            </p:nvSpPr>
            <p:spPr>
              <a:xfrm>
                <a:off x="365760" y="1783080"/>
                <a:ext cx="8412480" cy="658368"/>
              </a:xfrm>
              <a:prstGeom prst="roundRect">
                <a:avLst>
                  <a:gd name="adj" fmla="val 6944"/>
                </a:avLst>
              </a:prstGeom>
              <a:solidFill>
                <a:srgbClr val="EEF3FA"/>
              </a:solidFill>
              <a:ln/>
              <a:effectLst>
                <a:outerShdw blurRad="101600" dist="38100" dir="2700000" algn="bl" rotWithShape="0">
                  <a:srgbClr val="000000">
                    <a:alpha val="12000"/>
                  </a:srgbClr>
                </a:outerShdw>
              </a:effectLst>
            </p:spPr>
            <p:txBody>
              <a:bodyPr/>
              <a:lstStyle/>
              <a:p>
                <a:endParaRPr lang="en-GB"/>
              </a:p>
            </p:txBody>
          </p:sp>
          <p:sp>
            <p:nvSpPr>
              <p:cNvPr id="10" name="Shape 8"/>
              <p:cNvSpPr/>
              <p:nvPr/>
            </p:nvSpPr>
            <p:spPr>
              <a:xfrm>
                <a:off x="365760" y="1783080"/>
                <a:ext cx="502920" cy="658368"/>
              </a:xfrm>
              <a:prstGeom prst="rect">
                <a:avLst/>
              </a:prstGeom>
              <a:solidFill>
                <a:srgbClr val="0D9488"/>
              </a:solidFill>
              <a:ln/>
            </p:spPr>
            <p:txBody>
              <a:bodyPr/>
              <a:lstStyle/>
              <a:p>
                <a:endParaRPr lang="en-GB"/>
              </a:p>
            </p:txBody>
          </p:sp>
          <p:sp>
            <p:nvSpPr>
              <p:cNvPr id="11" name="Text 9"/>
              <p:cNvSpPr/>
              <p:nvPr/>
            </p:nvSpPr>
            <p:spPr>
              <a:xfrm>
                <a:off x="365760" y="1828800"/>
                <a:ext cx="502920" cy="56692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anose="020F0502020204030204" pitchFamily="34" charset="0"/>
                    <a:ea typeface="Calibri" panose="020F0502020204030204" pitchFamily="34" charset="0"/>
                    <a:cs typeface="Calibri" panose="020F0502020204030204" pitchFamily="34" charset="0"/>
                  </a:rPr>
                  <a:t>02</a:t>
                </a:r>
                <a:endParaRPr lang="en-US" sz="1300" dirty="0"/>
              </a:p>
            </p:txBody>
          </p:sp>
          <p:sp>
            <p:nvSpPr>
              <p:cNvPr id="12" name="Text 10"/>
              <p:cNvSpPr/>
              <p:nvPr/>
            </p:nvSpPr>
            <p:spPr>
              <a:xfrm>
                <a:off x="1005840" y="1847088"/>
                <a:ext cx="2560320" cy="256032"/>
              </a:xfrm>
              <a:prstGeom prst="rect">
                <a:avLst/>
              </a:prstGeom>
              <a:noFill/>
              <a:ln/>
            </p:spPr>
            <p:txBody>
              <a:bodyPr wrap="square" lIns="0" tIns="0" rIns="0" bIns="0" rtlCol="0" anchor="ctr"/>
              <a:lstStyle/>
              <a:p>
                <a:pPr marL="0" indent="0">
                  <a:buNone/>
                </a:pPr>
                <a:r>
                  <a:rPr lang="en-US" sz="1100" b="1" dirty="0">
                    <a:solidFill>
                      <a:srgbClr val="1B2A4A"/>
                    </a:solidFill>
                    <a:latin typeface="Calibri" pitchFamily="34" charset="0"/>
                    <a:ea typeface="Calibri" pitchFamily="34" charset="-122"/>
                    <a:cs typeface="Calibri" pitchFamily="34" charset="-120"/>
                  </a:rPr>
                  <a:t>Organisational Foundations of IS Success</a:t>
                </a:r>
                <a:endParaRPr lang="en-US" sz="1100" dirty="0"/>
              </a:p>
            </p:txBody>
          </p:sp>
          <p:sp>
            <p:nvSpPr>
              <p:cNvPr id="13" name="Text 11"/>
              <p:cNvSpPr/>
              <p:nvPr/>
            </p:nvSpPr>
            <p:spPr>
              <a:xfrm>
                <a:off x="1005840" y="2121408"/>
                <a:ext cx="7498080" cy="256032"/>
              </a:xfrm>
              <a:prstGeom prst="rect">
                <a:avLst/>
              </a:prstGeom>
              <a:noFill/>
              <a:ln/>
            </p:spPr>
            <p:txBody>
              <a:bodyPr wrap="square" lIns="0" tIns="0" rIns="0" bIns="0" rtlCol="0" anchor="ctr"/>
              <a:lstStyle/>
              <a:p>
                <a:pPr marL="0" indent="0">
                  <a:buNone/>
                </a:pPr>
                <a:r>
                  <a:rPr lang="en-US" sz="950" dirty="0">
                    <a:solidFill>
                      <a:srgbClr val="64748B"/>
                    </a:solidFill>
                    <a:latin typeface="Calibri" pitchFamily="34" charset="0"/>
                    <a:ea typeface="Calibri" pitchFamily="34" charset="-122"/>
                    <a:cs typeface="Calibri" pitchFamily="34" charset="-120"/>
                  </a:rPr>
                  <a:t>Culture, structure, leadership, change management, employee skills and digital maturity — the sociotechnical dimension.</a:t>
                </a:r>
                <a:endParaRPr lang="en-US" sz="950" dirty="0"/>
              </a:p>
            </p:txBody>
          </p:sp>
          <p:sp>
            <p:nvSpPr>
              <p:cNvPr id="14" name="Shape 12"/>
              <p:cNvSpPr/>
              <p:nvPr/>
            </p:nvSpPr>
            <p:spPr>
              <a:xfrm>
                <a:off x="365760" y="2560320"/>
                <a:ext cx="8412480" cy="658368"/>
              </a:xfrm>
              <a:prstGeom prst="roundRect">
                <a:avLst>
                  <a:gd name="adj" fmla="val 6944"/>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5" name="Shape 13"/>
              <p:cNvSpPr/>
              <p:nvPr/>
            </p:nvSpPr>
            <p:spPr>
              <a:xfrm>
                <a:off x="365760" y="2560320"/>
                <a:ext cx="502920" cy="658368"/>
              </a:xfrm>
              <a:prstGeom prst="rect">
                <a:avLst/>
              </a:prstGeom>
              <a:solidFill>
                <a:srgbClr val="0D9488"/>
              </a:solidFill>
              <a:ln/>
            </p:spPr>
            <p:txBody>
              <a:bodyPr/>
              <a:lstStyle/>
              <a:p>
                <a:endParaRPr lang="en-GB"/>
              </a:p>
            </p:txBody>
          </p:sp>
          <p:sp>
            <p:nvSpPr>
              <p:cNvPr id="16" name="Text 14"/>
              <p:cNvSpPr/>
              <p:nvPr/>
            </p:nvSpPr>
            <p:spPr>
              <a:xfrm>
                <a:off x="365760" y="2606040"/>
                <a:ext cx="502920" cy="56692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anose="020F0502020204030204" pitchFamily="34" charset="0"/>
                    <a:ea typeface="Calibri" panose="020F0502020204030204" pitchFamily="34" charset="0"/>
                    <a:cs typeface="Calibri" panose="020F0502020204030204" pitchFamily="34" charset="0"/>
                  </a:rPr>
                  <a:t>03</a:t>
                </a:r>
                <a:endParaRPr lang="en-US" sz="1300" dirty="0"/>
              </a:p>
            </p:txBody>
          </p:sp>
          <p:sp>
            <p:nvSpPr>
              <p:cNvPr id="17" name="Text 15"/>
              <p:cNvSpPr/>
              <p:nvPr/>
            </p:nvSpPr>
            <p:spPr>
              <a:xfrm>
                <a:off x="1005840" y="2624328"/>
                <a:ext cx="2560320" cy="256032"/>
              </a:xfrm>
              <a:prstGeom prst="rect">
                <a:avLst/>
              </a:prstGeom>
              <a:noFill/>
              <a:ln/>
            </p:spPr>
            <p:txBody>
              <a:bodyPr wrap="square" lIns="0" tIns="0" rIns="0" bIns="0" rtlCol="0" anchor="ctr"/>
              <a:lstStyle/>
              <a:p>
                <a:pPr marL="0" indent="0">
                  <a:buNone/>
                </a:pPr>
                <a:r>
                  <a:rPr lang="en-US" sz="1100" b="1" dirty="0">
                    <a:solidFill>
                      <a:srgbClr val="1B2A4A"/>
                    </a:solidFill>
                    <a:latin typeface="Calibri" pitchFamily="34" charset="0"/>
                    <a:ea typeface="Calibri" pitchFamily="34" charset="-122"/>
                    <a:cs typeface="Calibri" pitchFamily="34" charset="-120"/>
                  </a:rPr>
                  <a:t>Comparative Analysis of Three IS Types</a:t>
                </a:r>
                <a:endParaRPr lang="en-US" sz="1100" dirty="0"/>
              </a:p>
            </p:txBody>
          </p:sp>
          <p:sp>
            <p:nvSpPr>
              <p:cNvPr id="18" name="Text 16"/>
              <p:cNvSpPr/>
              <p:nvPr/>
            </p:nvSpPr>
            <p:spPr>
              <a:xfrm>
                <a:off x="1005840" y="2898648"/>
                <a:ext cx="7498080" cy="256032"/>
              </a:xfrm>
              <a:prstGeom prst="rect">
                <a:avLst/>
              </a:prstGeom>
              <a:noFill/>
              <a:ln/>
            </p:spPr>
            <p:txBody>
              <a:bodyPr wrap="square" lIns="0" tIns="0" rIns="0" bIns="0" rtlCol="0" anchor="ctr"/>
              <a:lstStyle/>
              <a:p>
                <a:pPr marL="0" indent="0">
                  <a:buNone/>
                </a:pPr>
                <a:r>
                  <a:rPr lang="en-US" sz="950" dirty="0">
                    <a:solidFill>
                      <a:srgbClr val="64748B"/>
                    </a:solidFill>
                    <a:latin typeface="Calibri" pitchFamily="34" charset="0"/>
                    <a:ea typeface="Calibri" pitchFamily="34" charset="-122"/>
                    <a:cs typeface="Calibri" pitchFamily="34" charset="-120"/>
                  </a:rPr>
                  <a:t>ERP, CRM and DSS — functions, benefits, limitations; the AI frontier in decision support.</a:t>
                </a:r>
                <a:endParaRPr lang="en-US" sz="950" dirty="0"/>
              </a:p>
            </p:txBody>
          </p:sp>
          <p:sp>
            <p:nvSpPr>
              <p:cNvPr id="19" name="Shape 17"/>
              <p:cNvSpPr/>
              <p:nvPr/>
            </p:nvSpPr>
            <p:spPr>
              <a:xfrm>
                <a:off x="365760" y="3337560"/>
                <a:ext cx="8412480" cy="658368"/>
              </a:xfrm>
              <a:prstGeom prst="roundRect">
                <a:avLst>
                  <a:gd name="adj" fmla="val 6944"/>
                </a:avLst>
              </a:prstGeom>
              <a:solidFill>
                <a:srgbClr val="EEF3FA"/>
              </a:solidFill>
              <a:ln/>
              <a:effectLst>
                <a:outerShdw blurRad="101600" dist="38100" dir="2700000" algn="bl" rotWithShape="0">
                  <a:srgbClr val="000000">
                    <a:alpha val="12000"/>
                  </a:srgbClr>
                </a:outerShdw>
              </a:effectLst>
            </p:spPr>
            <p:txBody>
              <a:bodyPr/>
              <a:lstStyle/>
              <a:p>
                <a:endParaRPr lang="en-GB"/>
              </a:p>
            </p:txBody>
          </p:sp>
          <p:sp>
            <p:nvSpPr>
              <p:cNvPr id="20" name="Shape 18"/>
              <p:cNvSpPr/>
              <p:nvPr/>
            </p:nvSpPr>
            <p:spPr>
              <a:xfrm>
                <a:off x="365760" y="3337560"/>
                <a:ext cx="502920" cy="658368"/>
              </a:xfrm>
              <a:prstGeom prst="rect">
                <a:avLst/>
              </a:prstGeom>
              <a:solidFill>
                <a:srgbClr val="0D9488"/>
              </a:solidFill>
              <a:ln/>
            </p:spPr>
            <p:txBody>
              <a:bodyPr/>
              <a:lstStyle/>
              <a:p>
                <a:endParaRPr lang="en-GB"/>
              </a:p>
            </p:txBody>
          </p:sp>
          <p:sp>
            <p:nvSpPr>
              <p:cNvPr id="21" name="Text 19"/>
              <p:cNvSpPr/>
              <p:nvPr/>
            </p:nvSpPr>
            <p:spPr>
              <a:xfrm>
                <a:off x="365760" y="3383280"/>
                <a:ext cx="502920" cy="56692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anose="020F0502020204030204" pitchFamily="34" charset="0"/>
                    <a:ea typeface="Calibri" panose="020F0502020204030204" pitchFamily="34" charset="0"/>
                    <a:cs typeface="Calibri" panose="020F0502020204030204" pitchFamily="34" charset="0"/>
                  </a:rPr>
                  <a:t>04</a:t>
                </a:r>
                <a:endParaRPr lang="en-US" sz="1300" dirty="0"/>
              </a:p>
            </p:txBody>
          </p:sp>
          <p:sp>
            <p:nvSpPr>
              <p:cNvPr id="22" name="Text 20"/>
              <p:cNvSpPr/>
              <p:nvPr/>
            </p:nvSpPr>
            <p:spPr>
              <a:xfrm>
                <a:off x="1005840" y="3401568"/>
                <a:ext cx="2560320" cy="256032"/>
              </a:xfrm>
              <a:prstGeom prst="rect">
                <a:avLst/>
              </a:prstGeom>
              <a:noFill/>
              <a:ln/>
            </p:spPr>
            <p:txBody>
              <a:bodyPr wrap="square" lIns="0" tIns="0" rIns="0" bIns="0" rtlCol="0" anchor="ctr"/>
              <a:lstStyle/>
              <a:p>
                <a:pPr marL="0" indent="0">
                  <a:buNone/>
                </a:pPr>
                <a:r>
                  <a:rPr lang="en-US" sz="1100" b="1" dirty="0">
                    <a:solidFill>
                      <a:srgbClr val="1B2A4A"/>
                    </a:solidFill>
                    <a:latin typeface="Calibri" pitchFamily="34" charset="0"/>
                    <a:ea typeface="Calibri" pitchFamily="34" charset="-122"/>
                    <a:cs typeface="Calibri" pitchFamily="34" charset="-120"/>
                  </a:rPr>
                  <a:t>Ethical &amp; Governance Considerations</a:t>
                </a:r>
                <a:endParaRPr lang="en-US" sz="1100" dirty="0"/>
              </a:p>
            </p:txBody>
          </p:sp>
          <p:sp>
            <p:nvSpPr>
              <p:cNvPr id="23" name="Text 21"/>
              <p:cNvSpPr/>
              <p:nvPr/>
            </p:nvSpPr>
            <p:spPr>
              <a:xfrm>
                <a:off x="1005840" y="3675888"/>
                <a:ext cx="7498080" cy="256032"/>
              </a:xfrm>
              <a:prstGeom prst="rect">
                <a:avLst/>
              </a:prstGeom>
              <a:noFill/>
              <a:ln/>
            </p:spPr>
            <p:txBody>
              <a:bodyPr wrap="square" lIns="0" tIns="0" rIns="0" bIns="0" rtlCol="0" anchor="ctr"/>
              <a:lstStyle/>
              <a:p>
                <a:pPr marL="0" indent="0">
                  <a:buNone/>
                </a:pPr>
                <a:r>
                  <a:rPr lang="en-US" sz="950" dirty="0">
                    <a:solidFill>
                      <a:srgbClr val="64748B"/>
                    </a:solidFill>
                    <a:latin typeface="Calibri" pitchFamily="34" charset="0"/>
                    <a:ea typeface="Calibri" pitchFamily="34" charset="-122"/>
                    <a:cs typeface="Calibri" pitchFamily="34" charset="-120"/>
                  </a:rPr>
                  <a:t>Data privacy, security, AI bias, employee monitoring and responsible IS deployment.</a:t>
                </a:r>
                <a:endParaRPr lang="en-US" sz="950" dirty="0"/>
              </a:p>
            </p:txBody>
          </p:sp>
          <p:sp>
            <p:nvSpPr>
              <p:cNvPr id="24" name="Shape 22"/>
              <p:cNvSpPr/>
              <p:nvPr/>
            </p:nvSpPr>
            <p:spPr>
              <a:xfrm>
                <a:off x="365760" y="4114800"/>
                <a:ext cx="8412480" cy="658368"/>
              </a:xfrm>
              <a:prstGeom prst="roundRect">
                <a:avLst>
                  <a:gd name="adj" fmla="val 6944"/>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5" name="Shape 23"/>
              <p:cNvSpPr/>
              <p:nvPr/>
            </p:nvSpPr>
            <p:spPr>
              <a:xfrm>
                <a:off x="365760" y="4114800"/>
                <a:ext cx="502920" cy="658368"/>
              </a:xfrm>
              <a:prstGeom prst="rect">
                <a:avLst/>
              </a:prstGeom>
              <a:solidFill>
                <a:srgbClr val="0D9488"/>
              </a:solidFill>
              <a:ln/>
            </p:spPr>
            <p:txBody>
              <a:bodyPr/>
              <a:lstStyle/>
              <a:p>
                <a:endParaRPr lang="en-GB"/>
              </a:p>
            </p:txBody>
          </p:sp>
          <p:sp>
            <p:nvSpPr>
              <p:cNvPr id="26" name="Text 24"/>
              <p:cNvSpPr/>
              <p:nvPr/>
            </p:nvSpPr>
            <p:spPr>
              <a:xfrm>
                <a:off x="365760" y="4160520"/>
                <a:ext cx="502920" cy="56692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anose="020F0502020204030204" pitchFamily="34" charset="0"/>
                    <a:ea typeface="Calibri" panose="020F0502020204030204" pitchFamily="34" charset="0"/>
                    <a:cs typeface="Calibri" panose="020F0502020204030204" pitchFamily="34" charset="0"/>
                  </a:rPr>
                  <a:t>05</a:t>
                </a:r>
                <a:endParaRPr lang="en-US" sz="1300" dirty="0"/>
              </a:p>
            </p:txBody>
          </p:sp>
          <p:sp>
            <p:nvSpPr>
              <p:cNvPr id="27" name="Text 25"/>
              <p:cNvSpPr/>
              <p:nvPr/>
            </p:nvSpPr>
            <p:spPr>
              <a:xfrm>
                <a:off x="1005840" y="4178808"/>
                <a:ext cx="2560320" cy="256032"/>
              </a:xfrm>
              <a:prstGeom prst="rect">
                <a:avLst/>
              </a:prstGeom>
              <a:noFill/>
              <a:ln/>
            </p:spPr>
            <p:txBody>
              <a:bodyPr wrap="square" lIns="0" tIns="0" rIns="0" bIns="0" rtlCol="0" anchor="ctr"/>
              <a:lstStyle/>
              <a:p>
                <a:pPr marL="0" indent="0">
                  <a:buNone/>
                </a:pPr>
                <a:r>
                  <a:rPr lang="en-US" sz="1100" b="1" dirty="0">
                    <a:solidFill>
                      <a:srgbClr val="1B2A4A"/>
                    </a:solidFill>
                    <a:latin typeface="Calibri" pitchFamily="34" charset="0"/>
                    <a:ea typeface="Calibri" pitchFamily="34" charset="-122"/>
                    <a:cs typeface="Calibri" pitchFamily="34" charset="-120"/>
                  </a:rPr>
                  <a:t>Real-World Case Studies</a:t>
                </a:r>
                <a:endParaRPr lang="en-US" sz="1100" dirty="0"/>
              </a:p>
            </p:txBody>
          </p:sp>
          <p:sp>
            <p:nvSpPr>
              <p:cNvPr id="28" name="Text 26"/>
              <p:cNvSpPr/>
              <p:nvPr/>
            </p:nvSpPr>
            <p:spPr>
              <a:xfrm>
                <a:off x="1005840" y="4453128"/>
                <a:ext cx="7498080" cy="256032"/>
              </a:xfrm>
              <a:prstGeom prst="rect">
                <a:avLst/>
              </a:prstGeom>
              <a:noFill/>
              <a:ln/>
            </p:spPr>
            <p:txBody>
              <a:bodyPr wrap="square" lIns="0" tIns="0" rIns="0" bIns="0" rtlCol="0" anchor="ctr"/>
              <a:lstStyle/>
              <a:p>
                <a:pPr marL="0" indent="0">
                  <a:buNone/>
                </a:pPr>
                <a:r>
                  <a:rPr lang="en-US" sz="950" dirty="0">
                    <a:solidFill>
                      <a:srgbClr val="64748B"/>
                    </a:solidFill>
                    <a:latin typeface="Calibri" pitchFamily="34" charset="0"/>
                    <a:ea typeface="Calibri" pitchFamily="34" charset="-122"/>
                    <a:cs typeface="Calibri" pitchFamily="34" charset="-120"/>
                  </a:rPr>
                  <a:t>Amazon, Zara (Inditex) and NHS — lessons for the client from organisations at scale.</a:t>
                </a:r>
                <a:endParaRPr lang="en-US" sz="950" dirty="0"/>
              </a:p>
            </p:txBody>
          </p:sp>
          <p:sp>
            <p:nvSpPr>
              <p:cNvPr id="29" name="Shape 27"/>
              <p:cNvSpPr/>
              <p:nvPr/>
            </p:nvSpPr>
            <p:spPr>
              <a:xfrm>
                <a:off x="365760" y="4892040"/>
                <a:ext cx="8412480" cy="658368"/>
              </a:xfrm>
              <a:prstGeom prst="roundRect">
                <a:avLst>
                  <a:gd name="adj" fmla="val 6944"/>
                </a:avLst>
              </a:prstGeom>
              <a:solidFill>
                <a:srgbClr val="EEF3FA"/>
              </a:solidFill>
              <a:ln/>
              <a:effectLst>
                <a:outerShdw blurRad="101600" dist="38100" dir="2700000" algn="bl" rotWithShape="0">
                  <a:srgbClr val="000000">
                    <a:alpha val="12000"/>
                  </a:srgbClr>
                </a:outerShdw>
              </a:effectLst>
            </p:spPr>
            <p:txBody>
              <a:bodyPr/>
              <a:lstStyle/>
              <a:p>
                <a:endParaRPr lang="en-GB"/>
              </a:p>
            </p:txBody>
          </p:sp>
          <p:sp>
            <p:nvSpPr>
              <p:cNvPr id="30" name="Shape 28"/>
              <p:cNvSpPr/>
              <p:nvPr/>
            </p:nvSpPr>
            <p:spPr>
              <a:xfrm>
                <a:off x="365760" y="4892040"/>
                <a:ext cx="502920" cy="658368"/>
              </a:xfrm>
              <a:prstGeom prst="rect">
                <a:avLst/>
              </a:prstGeom>
              <a:solidFill>
                <a:srgbClr val="0D9488"/>
              </a:solidFill>
              <a:ln/>
            </p:spPr>
            <p:txBody>
              <a:bodyPr/>
              <a:lstStyle/>
              <a:p>
                <a:endParaRPr lang="en-GB"/>
              </a:p>
            </p:txBody>
          </p:sp>
          <p:sp>
            <p:nvSpPr>
              <p:cNvPr id="31" name="Text 29"/>
              <p:cNvSpPr/>
              <p:nvPr/>
            </p:nvSpPr>
            <p:spPr>
              <a:xfrm>
                <a:off x="365760" y="4937760"/>
                <a:ext cx="502920" cy="56692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anose="020F0502020204030204" pitchFamily="34" charset="0"/>
                    <a:ea typeface="Calibri" panose="020F0502020204030204" pitchFamily="34" charset="0"/>
                    <a:cs typeface="Calibri" panose="020F0502020204030204" pitchFamily="34" charset="0"/>
                  </a:rPr>
                  <a:t>06</a:t>
                </a:r>
                <a:endParaRPr lang="en-US" sz="1300" dirty="0"/>
              </a:p>
            </p:txBody>
          </p:sp>
          <p:sp>
            <p:nvSpPr>
              <p:cNvPr id="32" name="Text 30"/>
              <p:cNvSpPr/>
              <p:nvPr/>
            </p:nvSpPr>
            <p:spPr>
              <a:xfrm>
                <a:off x="1005840" y="4956048"/>
                <a:ext cx="2560320" cy="256032"/>
              </a:xfrm>
              <a:prstGeom prst="rect">
                <a:avLst/>
              </a:prstGeom>
              <a:noFill/>
              <a:ln/>
            </p:spPr>
            <p:txBody>
              <a:bodyPr wrap="square" lIns="0" tIns="0" rIns="0" bIns="0" rtlCol="0" anchor="ctr"/>
              <a:lstStyle/>
              <a:p>
                <a:pPr marL="0" indent="0">
                  <a:buNone/>
                </a:pPr>
                <a:r>
                  <a:rPr lang="en-US" sz="1100" b="1" dirty="0">
                    <a:solidFill>
                      <a:srgbClr val="1B2A4A"/>
                    </a:solidFill>
                    <a:latin typeface="Calibri" pitchFamily="34" charset="0"/>
                    <a:ea typeface="Calibri" pitchFamily="34" charset="-122"/>
                    <a:cs typeface="Calibri" pitchFamily="34" charset="-120"/>
                  </a:rPr>
                  <a:t>Strategic Recommendations</a:t>
                </a:r>
                <a:endParaRPr lang="en-US" sz="1100" dirty="0"/>
              </a:p>
            </p:txBody>
          </p:sp>
          <p:sp>
            <p:nvSpPr>
              <p:cNvPr id="33" name="Text 31"/>
              <p:cNvSpPr/>
              <p:nvPr/>
            </p:nvSpPr>
            <p:spPr>
              <a:xfrm>
                <a:off x="1005840" y="5230368"/>
                <a:ext cx="7498080" cy="256032"/>
              </a:xfrm>
              <a:prstGeom prst="rect">
                <a:avLst/>
              </a:prstGeom>
              <a:noFill/>
              <a:ln/>
            </p:spPr>
            <p:txBody>
              <a:bodyPr wrap="square" lIns="0" tIns="0" rIns="0" bIns="0" rtlCol="0" anchor="ctr"/>
              <a:lstStyle/>
              <a:p>
                <a:pPr marL="0" indent="0">
                  <a:buNone/>
                </a:pPr>
                <a:r>
                  <a:rPr lang="en-US" sz="950" dirty="0">
                    <a:solidFill>
                      <a:srgbClr val="64748B"/>
                    </a:solidFill>
                    <a:latin typeface="Calibri" pitchFamily="34" charset="0"/>
                    <a:ea typeface="Calibri" pitchFamily="34" charset="-122"/>
                    <a:cs typeface="Calibri" pitchFamily="34" charset="-120"/>
                  </a:rPr>
                  <a:t>A phased roadmap for IS modernisation aligned to the client's growth objectives.</a:t>
                </a:r>
                <a:endParaRPr lang="en-US" sz="950" dirty="0"/>
              </a:p>
            </p:txBody>
          </p:sp>
        </p:gr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1B2A4A"/>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2000" b="1" dirty="0">
                <a:solidFill>
                  <a:srgbClr val="FFFFFF"/>
                </a:solidFill>
                <a:latin typeface="Calibri" panose="020F0502020204030204" pitchFamily="34" charset="0"/>
                <a:ea typeface="Calibri" panose="020F0502020204030204" pitchFamily="34" charset="0"/>
                <a:cs typeface="Calibri" panose="020F0502020204030204" pitchFamily="34" charset="0"/>
              </a:rPr>
              <a:t>Section 01  |  Information Systems in Context</a:t>
            </a:r>
            <a:endParaRPr lang="en-US" sz="2000" dirty="0"/>
          </a:p>
        </p:txBody>
      </p:sp>
      <p:sp>
        <p:nvSpPr>
          <p:cNvPr id="4" name="Shape 2"/>
          <p:cNvSpPr/>
          <p:nvPr/>
        </p:nvSpPr>
        <p:spPr>
          <a:xfrm>
            <a:off x="365760" y="987552"/>
            <a:ext cx="8412480" cy="1051560"/>
          </a:xfrm>
          <a:prstGeom prst="roundRect">
            <a:avLst>
              <a:gd name="adj" fmla="val 6957"/>
            </a:avLst>
          </a:prstGeom>
          <a:solidFill>
            <a:srgbClr val="0D9488"/>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94360" y="1060704"/>
            <a:ext cx="7955280" cy="658368"/>
          </a:xfrm>
          <a:prstGeom prst="rect">
            <a:avLst/>
          </a:prstGeom>
          <a:noFill/>
          <a:ln/>
        </p:spPr>
        <p:txBody>
          <a:bodyPr wrap="square" lIns="0" tIns="0" rIns="0" bIns="0" rtlCol="0" anchor="ctr"/>
          <a:lstStyle/>
          <a:p>
            <a:pPr marL="0" indent="0">
              <a:buNone/>
            </a:pPr>
            <a:r>
              <a:rPr lang="en-US" sz="1300" i="1" dirty="0">
                <a:solidFill>
                  <a:srgbClr val="FFFFFF"/>
                </a:solidFill>
                <a:latin typeface="Calibri" panose="020F0502020204030204" pitchFamily="34" charset="0"/>
                <a:ea typeface="Calibri" panose="020F0502020204030204" pitchFamily="34" charset="0"/>
                <a:cs typeface="Calibri" panose="020F0502020204030204" pitchFamily="34" charset="0"/>
              </a:rPr>
              <a:t>“An Information System is a set of interrelated components that collect, process, store and distribute information to support decision-making and control in an organisation”</a:t>
            </a:r>
            <a:endParaRPr lang="en-US" sz="1300" dirty="0"/>
          </a:p>
        </p:txBody>
      </p:sp>
      <p:sp>
        <p:nvSpPr>
          <p:cNvPr id="6" name="Text 4"/>
          <p:cNvSpPr/>
          <p:nvPr/>
        </p:nvSpPr>
        <p:spPr>
          <a:xfrm>
            <a:off x="594360" y="1719072"/>
            <a:ext cx="7955280" cy="246888"/>
          </a:xfrm>
          <a:prstGeom prst="rect">
            <a:avLst/>
          </a:prstGeom>
          <a:noFill/>
          <a:ln/>
        </p:spPr>
        <p:txBody>
          <a:bodyPr wrap="square" lIns="0" tIns="0" rIns="0" bIns="0" rtlCol="0" anchor="ctr"/>
          <a:lstStyle/>
          <a:p>
            <a:pPr marL="0" indent="0" algn="r">
              <a:buNone/>
            </a:pPr>
            <a:r>
              <a:rPr lang="en-US" sz="950" i="1" dirty="0">
                <a:solidFill>
                  <a:srgbClr val="E0F2EF"/>
                </a:solidFill>
                <a:latin typeface="Calibri" pitchFamily="34" charset="0"/>
                <a:ea typeface="Calibri" pitchFamily="34" charset="-122"/>
                <a:cs typeface="Calibri" pitchFamily="34" charset="-120"/>
              </a:rPr>
              <a:t>— Laudon &amp; Laudon (2022, p.15)</a:t>
            </a:r>
            <a:endParaRPr lang="en-US" sz="950" dirty="0"/>
          </a:p>
        </p:txBody>
      </p:sp>
      <p:sp>
        <p:nvSpPr>
          <p:cNvPr id="7" name="Shape 5"/>
          <p:cNvSpPr/>
          <p:nvPr/>
        </p:nvSpPr>
        <p:spPr>
          <a:xfrm>
            <a:off x="365760" y="2212848"/>
            <a:ext cx="2651760" cy="2633472"/>
          </a:xfrm>
          <a:prstGeom prst="roundRect">
            <a:avLst>
              <a:gd name="adj" fmla="val 3472"/>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Shape 6"/>
          <p:cNvSpPr/>
          <p:nvPr/>
        </p:nvSpPr>
        <p:spPr>
          <a:xfrm>
            <a:off x="365760" y="2212848"/>
            <a:ext cx="2651760" cy="960120"/>
          </a:xfrm>
          <a:prstGeom prst="roundRect">
            <a:avLst>
              <a:gd name="adj" fmla="val 7619"/>
            </a:avLst>
          </a:prstGeom>
          <a:solidFill>
            <a:srgbClr val="1B2A4A"/>
          </a:solidFill>
          <a:ln/>
        </p:spPr>
        <p:txBody>
          <a:bodyPr/>
          <a:lstStyle/>
          <a:p>
            <a:endParaRPr lang="en-GB"/>
          </a:p>
        </p:txBody>
      </p:sp>
      <p:sp>
        <p:nvSpPr>
          <p:cNvPr id="9" name="Shape 7"/>
          <p:cNvSpPr/>
          <p:nvPr/>
        </p:nvSpPr>
        <p:spPr>
          <a:xfrm>
            <a:off x="365760" y="2852928"/>
            <a:ext cx="2651760" cy="320040"/>
          </a:xfrm>
          <a:prstGeom prst="rect">
            <a:avLst/>
          </a:prstGeom>
          <a:solidFill>
            <a:srgbClr val="1B2A4A"/>
          </a:solidFill>
          <a:ln/>
        </p:spPr>
        <p:txBody>
          <a:bodyPr/>
          <a:lstStyle/>
          <a:p>
            <a:endParaRPr lang="en-GB"/>
          </a:p>
        </p:txBody>
      </p:sp>
      <p:sp>
        <p:nvSpPr>
          <p:cNvPr id="10" name="Shape 8"/>
          <p:cNvSpPr/>
          <p:nvPr/>
        </p:nvSpPr>
        <p:spPr>
          <a:xfrm>
            <a:off x="1234440" y="2377440"/>
            <a:ext cx="896112" cy="896112"/>
          </a:xfrm>
          <a:prstGeom prst="ellipse">
            <a:avLst/>
          </a:prstGeom>
          <a:solidFill>
            <a:srgbClr val="FFFFFF">
              <a:alpha val="80000"/>
            </a:srgbClr>
          </a:solidFill>
          <a:ln/>
        </p:spPr>
        <p:txBody>
          <a:bodyPr/>
          <a:lstStyle/>
          <a:p>
            <a:endParaRPr lang="en-GB"/>
          </a:p>
        </p:txBody>
      </p:sp>
      <p:sp>
        <p:nvSpPr>
          <p:cNvPr id="11" name="Text 9"/>
          <p:cNvSpPr/>
          <p:nvPr/>
        </p:nvSpPr>
        <p:spPr>
          <a:xfrm>
            <a:off x="1234440" y="2377440"/>
            <a:ext cx="896112" cy="896112"/>
          </a:xfrm>
          <a:prstGeom prst="rect">
            <a:avLst/>
          </a:prstGeom>
          <a:noFill/>
          <a:ln/>
        </p:spPr>
        <p:txBody>
          <a:bodyPr wrap="square" lIns="0" tIns="0" rIns="0" bIns="0" rtlCol="0" anchor="ctr"/>
          <a:lstStyle/>
          <a:p>
            <a:pPr marL="0" indent="0" algn="ctr">
              <a:buNone/>
            </a:pPr>
            <a:r>
              <a:rPr lang="en-US" sz="2800" dirty="0">
                <a:solidFill>
                  <a:srgbClr val="FFFFFF"/>
                </a:solidFill>
                <a:latin typeface="Calibri" pitchFamily="34" charset="0"/>
                <a:ea typeface="Calibri" pitchFamily="34" charset="-122"/>
                <a:cs typeface="Calibri" pitchFamily="34" charset="-120"/>
              </a:rPr>
              <a:t>⚙</a:t>
            </a:r>
            <a:endParaRPr lang="en-US" sz="2800" dirty="0"/>
          </a:p>
        </p:txBody>
      </p:sp>
      <p:sp>
        <p:nvSpPr>
          <p:cNvPr id="12" name="Text 10"/>
          <p:cNvSpPr/>
          <p:nvPr/>
        </p:nvSpPr>
        <p:spPr>
          <a:xfrm>
            <a:off x="475488" y="3236976"/>
            <a:ext cx="2432304" cy="274320"/>
          </a:xfrm>
          <a:prstGeom prst="rect">
            <a:avLst/>
          </a:prstGeom>
          <a:noFill/>
          <a:ln/>
        </p:spPr>
        <p:txBody>
          <a:bodyPr wrap="square" lIns="0" tIns="0" rIns="0" bIns="0" rtlCol="0" anchor="ctr"/>
          <a:lstStyle/>
          <a:p>
            <a:pPr marL="0" indent="0" algn="ctr">
              <a:buNone/>
            </a:pPr>
            <a:r>
              <a:rPr lang="en-US" sz="1200" b="1" dirty="0">
                <a:solidFill>
                  <a:srgbClr val="1B2A4A"/>
                </a:solidFill>
                <a:latin typeface="Calibri" panose="020F0502020204030204" pitchFamily="34" charset="0"/>
                <a:ea typeface="Calibri" panose="020F0502020204030204" pitchFamily="34" charset="0"/>
                <a:cs typeface="Calibri" panose="020F0502020204030204" pitchFamily="34" charset="0"/>
              </a:rPr>
              <a:t>Efficiency</a:t>
            </a:r>
            <a:endParaRPr lang="en-US" sz="1200" dirty="0"/>
          </a:p>
        </p:txBody>
      </p:sp>
      <p:sp>
        <p:nvSpPr>
          <p:cNvPr id="13" name="Text 11"/>
          <p:cNvSpPr/>
          <p:nvPr/>
        </p:nvSpPr>
        <p:spPr>
          <a:xfrm>
            <a:off x="493776" y="3547872"/>
            <a:ext cx="2395728" cy="841248"/>
          </a:xfrm>
          <a:prstGeom prst="rect">
            <a:avLst/>
          </a:prstGeom>
          <a:noFill/>
          <a:ln/>
        </p:spPr>
        <p:txBody>
          <a:bodyPr wrap="square" lIns="0" tIns="0" rIns="0" bIns="0" rtlCol="0" anchor="ctr"/>
          <a:lstStyle/>
          <a:p>
            <a:pPr marL="0" indent="0">
              <a:buNone/>
            </a:pPr>
            <a:r>
              <a:rPr lang="en-US" sz="900" dirty="0">
                <a:solidFill>
                  <a:srgbClr val="1E2D3D"/>
                </a:solidFill>
                <a:latin typeface="Calibri" pitchFamily="34" charset="0"/>
                <a:ea typeface="Calibri" pitchFamily="34" charset="-122"/>
                <a:cs typeface="Calibri" pitchFamily="34" charset="-120"/>
              </a:rPr>
              <a:t>Automates repetitive processes, eliminates data silos and reduces operational costs, freeing staff to focus on value-adding activity (Turban et al., 2018).</a:t>
            </a:r>
            <a:endParaRPr lang="en-US" sz="900" dirty="0"/>
          </a:p>
        </p:txBody>
      </p:sp>
      <p:sp>
        <p:nvSpPr>
          <p:cNvPr id="14" name="Shape 12"/>
          <p:cNvSpPr/>
          <p:nvPr/>
        </p:nvSpPr>
        <p:spPr>
          <a:xfrm>
            <a:off x="475488" y="4425696"/>
            <a:ext cx="2432304" cy="347472"/>
          </a:xfrm>
          <a:prstGeom prst="roundRect">
            <a:avLst>
              <a:gd name="adj" fmla="val 10526"/>
            </a:avLst>
          </a:prstGeom>
          <a:solidFill>
            <a:srgbClr val="EEF3FA"/>
          </a:solidFill>
          <a:ln/>
        </p:spPr>
        <p:txBody>
          <a:bodyPr/>
          <a:lstStyle/>
          <a:p>
            <a:endParaRPr lang="en-GB"/>
          </a:p>
        </p:txBody>
      </p:sp>
      <p:sp>
        <p:nvSpPr>
          <p:cNvPr id="15" name="Text 13"/>
          <p:cNvSpPr/>
          <p:nvPr/>
        </p:nvSpPr>
        <p:spPr>
          <a:xfrm>
            <a:off x="512064" y="4443984"/>
            <a:ext cx="640080" cy="310896"/>
          </a:xfrm>
          <a:prstGeom prst="rect">
            <a:avLst/>
          </a:prstGeom>
          <a:noFill/>
          <a:ln/>
        </p:spPr>
        <p:txBody>
          <a:bodyPr wrap="square" lIns="0" tIns="0" rIns="0" bIns="0" rtlCol="0" anchor="ctr"/>
          <a:lstStyle/>
          <a:p>
            <a:pPr marL="0" indent="0">
              <a:buNone/>
            </a:pPr>
            <a:r>
              <a:rPr lang="en-US" sz="1300" b="1" dirty="0">
                <a:solidFill>
                  <a:srgbClr val="1B2A4A"/>
                </a:solidFill>
                <a:latin typeface="Calibri" panose="020F0502020204030204" pitchFamily="34" charset="0"/>
                <a:ea typeface="Calibri" panose="020F0502020204030204" pitchFamily="34" charset="0"/>
                <a:cs typeface="Calibri" panose="020F0502020204030204" pitchFamily="34" charset="0"/>
              </a:rPr>
              <a:t>↓ 22%  </a:t>
            </a:r>
            <a:endParaRPr lang="en-US" sz="1300" dirty="0"/>
          </a:p>
        </p:txBody>
      </p:sp>
      <p:sp>
        <p:nvSpPr>
          <p:cNvPr id="16" name="Text 14"/>
          <p:cNvSpPr/>
          <p:nvPr/>
        </p:nvSpPr>
        <p:spPr>
          <a:xfrm>
            <a:off x="1115568" y="4443984"/>
            <a:ext cx="1719072" cy="310896"/>
          </a:xfrm>
          <a:prstGeom prst="rect">
            <a:avLst/>
          </a:prstGeom>
          <a:noFill/>
          <a:ln/>
        </p:spPr>
        <p:txBody>
          <a:bodyPr wrap="square" lIns="0" tIns="0" rIns="0" bIns="0" rtlCol="0" anchor="ctr"/>
          <a:lstStyle/>
          <a:p>
            <a:pPr marL="0" indent="0">
              <a:buNone/>
            </a:pPr>
            <a:r>
              <a:rPr lang="en-US" sz="720" dirty="0">
                <a:solidFill>
                  <a:srgbClr val="64748B"/>
                </a:solidFill>
                <a:latin typeface="Calibri" pitchFamily="34" charset="0"/>
                <a:ea typeface="Calibri" pitchFamily="34" charset="-122"/>
                <a:cs typeface="Calibri" pitchFamily="34" charset="-120"/>
              </a:rPr>
              <a:t>avg. operational cost reduction (Shang &amp; Seddon, 2002)</a:t>
            </a:r>
            <a:endParaRPr lang="en-US" sz="720" dirty="0"/>
          </a:p>
        </p:txBody>
      </p:sp>
      <p:sp>
        <p:nvSpPr>
          <p:cNvPr id="17" name="Shape 15"/>
          <p:cNvSpPr/>
          <p:nvPr/>
        </p:nvSpPr>
        <p:spPr>
          <a:xfrm>
            <a:off x="3200400" y="2212848"/>
            <a:ext cx="2651760" cy="2633472"/>
          </a:xfrm>
          <a:prstGeom prst="roundRect">
            <a:avLst>
              <a:gd name="adj" fmla="val 3472"/>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8" name="Shape 16"/>
          <p:cNvSpPr/>
          <p:nvPr/>
        </p:nvSpPr>
        <p:spPr>
          <a:xfrm>
            <a:off x="3200400" y="2212848"/>
            <a:ext cx="2651760" cy="960120"/>
          </a:xfrm>
          <a:prstGeom prst="roundRect">
            <a:avLst>
              <a:gd name="adj" fmla="val 7619"/>
            </a:avLst>
          </a:prstGeom>
          <a:solidFill>
            <a:srgbClr val="0D9488"/>
          </a:solidFill>
          <a:ln/>
        </p:spPr>
        <p:txBody>
          <a:bodyPr/>
          <a:lstStyle/>
          <a:p>
            <a:endParaRPr lang="en-GB"/>
          </a:p>
        </p:txBody>
      </p:sp>
      <p:sp>
        <p:nvSpPr>
          <p:cNvPr id="19" name="Shape 17"/>
          <p:cNvSpPr/>
          <p:nvPr/>
        </p:nvSpPr>
        <p:spPr>
          <a:xfrm>
            <a:off x="3200400" y="2852928"/>
            <a:ext cx="2651760" cy="320040"/>
          </a:xfrm>
          <a:prstGeom prst="rect">
            <a:avLst/>
          </a:prstGeom>
          <a:solidFill>
            <a:srgbClr val="0D9488"/>
          </a:solidFill>
          <a:ln/>
        </p:spPr>
        <p:txBody>
          <a:bodyPr/>
          <a:lstStyle/>
          <a:p>
            <a:endParaRPr lang="en-GB"/>
          </a:p>
        </p:txBody>
      </p:sp>
      <p:sp>
        <p:nvSpPr>
          <p:cNvPr id="20" name="Shape 18"/>
          <p:cNvSpPr/>
          <p:nvPr/>
        </p:nvSpPr>
        <p:spPr>
          <a:xfrm>
            <a:off x="4069080" y="2377440"/>
            <a:ext cx="896112" cy="896112"/>
          </a:xfrm>
          <a:prstGeom prst="ellipse">
            <a:avLst/>
          </a:prstGeom>
          <a:solidFill>
            <a:srgbClr val="FFFFFF">
              <a:alpha val="80000"/>
            </a:srgbClr>
          </a:solidFill>
          <a:ln/>
        </p:spPr>
        <p:txBody>
          <a:bodyPr/>
          <a:lstStyle/>
          <a:p>
            <a:endParaRPr lang="en-GB"/>
          </a:p>
        </p:txBody>
      </p:sp>
      <p:sp>
        <p:nvSpPr>
          <p:cNvPr id="21" name="Text 19"/>
          <p:cNvSpPr/>
          <p:nvPr/>
        </p:nvSpPr>
        <p:spPr>
          <a:xfrm>
            <a:off x="4069080" y="2377440"/>
            <a:ext cx="896112" cy="896112"/>
          </a:xfrm>
          <a:prstGeom prst="rect">
            <a:avLst/>
          </a:prstGeom>
          <a:noFill/>
          <a:ln/>
        </p:spPr>
        <p:txBody>
          <a:bodyPr wrap="square" lIns="0" tIns="0" rIns="0" bIns="0" rtlCol="0" anchor="ctr"/>
          <a:lstStyle/>
          <a:p>
            <a:pPr marL="0" indent="0" algn="ctr">
              <a:buNone/>
            </a:pPr>
            <a:r>
              <a:rPr lang="en-US" sz="2800" dirty="0">
                <a:solidFill>
                  <a:srgbClr val="FFFFFF"/>
                </a:solidFill>
                <a:latin typeface="Calibri" pitchFamily="34" charset="0"/>
                <a:ea typeface="Calibri" pitchFamily="34" charset="-122"/>
                <a:cs typeface="Calibri" pitchFamily="34" charset="-120"/>
              </a:rPr>
              <a:t>◈</a:t>
            </a:r>
            <a:endParaRPr lang="en-US" sz="2800" dirty="0"/>
          </a:p>
        </p:txBody>
      </p:sp>
      <p:sp>
        <p:nvSpPr>
          <p:cNvPr id="22" name="Text 20"/>
          <p:cNvSpPr/>
          <p:nvPr/>
        </p:nvSpPr>
        <p:spPr>
          <a:xfrm>
            <a:off x="3310128" y="3236976"/>
            <a:ext cx="2432304" cy="274320"/>
          </a:xfrm>
          <a:prstGeom prst="rect">
            <a:avLst/>
          </a:prstGeom>
          <a:noFill/>
          <a:ln/>
        </p:spPr>
        <p:txBody>
          <a:bodyPr wrap="square" lIns="0" tIns="0" rIns="0" bIns="0" rtlCol="0" anchor="ctr"/>
          <a:lstStyle/>
          <a:p>
            <a:pPr marL="0" indent="0" algn="ctr">
              <a:buNone/>
            </a:pPr>
            <a:r>
              <a:rPr lang="en-US" sz="1200" b="1" dirty="0">
                <a:solidFill>
                  <a:srgbClr val="0D9488"/>
                </a:solidFill>
                <a:latin typeface="Calibri" panose="020F0502020204030204" pitchFamily="34" charset="0"/>
                <a:ea typeface="Calibri" panose="020F0502020204030204" pitchFamily="34" charset="0"/>
                <a:cs typeface="Calibri" panose="020F0502020204030204" pitchFamily="34" charset="0"/>
              </a:rPr>
              <a:t>Decision-Making</a:t>
            </a:r>
            <a:endParaRPr lang="en-US" sz="1200" dirty="0"/>
          </a:p>
        </p:txBody>
      </p:sp>
      <p:sp>
        <p:nvSpPr>
          <p:cNvPr id="23" name="Text 21"/>
          <p:cNvSpPr/>
          <p:nvPr/>
        </p:nvSpPr>
        <p:spPr>
          <a:xfrm>
            <a:off x="3328416" y="3547872"/>
            <a:ext cx="2395728" cy="841248"/>
          </a:xfrm>
          <a:prstGeom prst="rect">
            <a:avLst/>
          </a:prstGeom>
          <a:noFill/>
          <a:ln/>
        </p:spPr>
        <p:txBody>
          <a:bodyPr wrap="square" lIns="0" tIns="0" rIns="0" bIns="0" rtlCol="0" anchor="ctr"/>
          <a:lstStyle/>
          <a:p>
            <a:pPr marL="0" indent="0">
              <a:buNone/>
            </a:pPr>
            <a:r>
              <a:rPr lang="en-US" sz="900" dirty="0">
                <a:solidFill>
                  <a:srgbClr val="1E2D3D"/>
                </a:solidFill>
                <a:latin typeface="Calibri" pitchFamily="34" charset="0"/>
                <a:ea typeface="Calibri" pitchFamily="34" charset="-122"/>
                <a:cs typeface="Calibri" pitchFamily="34" charset="-120"/>
              </a:rPr>
              <a:t>Transforms raw data into actionable intelligence via dashboards, predictive analytics and real-time reporting enabling evidence-based management at every level.</a:t>
            </a:r>
            <a:endParaRPr lang="en-US" sz="900" dirty="0"/>
          </a:p>
        </p:txBody>
      </p:sp>
      <p:sp>
        <p:nvSpPr>
          <p:cNvPr id="24" name="Shape 22"/>
          <p:cNvSpPr/>
          <p:nvPr/>
        </p:nvSpPr>
        <p:spPr>
          <a:xfrm>
            <a:off x="3310128" y="4425696"/>
            <a:ext cx="2432304" cy="347472"/>
          </a:xfrm>
          <a:prstGeom prst="roundRect">
            <a:avLst>
              <a:gd name="adj" fmla="val 10526"/>
            </a:avLst>
          </a:prstGeom>
          <a:solidFill>
            <a:srgbClr val="EEF3FA"/>
          </a:solidFill>
          <a:ln/>
        </p:spPr>
        <p:txBody>
          <a:bodyPr/>
          <a:lstStyle/>
          <a:p>
            <a:endParaRPr lang="en-GB"/>
          </a:p>
        </p:txBody>
      </p:sp>
      <p:sp>
        <p:nvSpPr>
          <p:cNvPr id="25" name="Text 23"/>
          <p:cNvSpPr/>
          <p:nvPr/>
        </p:nvSpPr>
        <p:spPr>
          <a:xfrm>
            <a:off x="3346704" y="4443984"/>
            <a:ext cx="640080" cy="310896"/>
          </a:xfrm>
          <a:prstGeom prst="rect">
            <a:avLst/>
          </a:prstGeom>
          <a:noFill/>
          <a:ln/>
        </p:spPr>
        <p:txBody>
          <a:bodyPr wrap="square" lIns="0" tIns="0" rIns="0" bIns="0" rtlCol="0" anchor="ctr"/>
          <a:lstStyle/>
          <a:p>
            <a:pPr marL="0" indent="0">
              <a:buNone/>
            </a:pPr>
            <a:r>
              <a:rPr lang="en-US" sz="1300" b="1" dirty="0">
                <a:solidFill>
                  <a:srgbClr val="0D9488"/>
                </a:solidFill>
                <a:latin typeface="Calibri" panose="020F0502020204030204" pitchFamily="34" charset="0"/>
                <a:ea typeface="Calibri" panose="020F0502020204030204" pitchFamily="34" charset="0"/>
                <a:cs typeface="Calibri" panose="020F0502020204030204" pitchFamily="34" charset="0"/>
              </a:rPr>
              <a:t>5×  </a:t>
            </a:r>
            <a:endParaRPr lang="en-US" sz="1300" dirty="0"/>
          </a:p>
        </p:txBody>
      </p:sp>
      <p:sp>
        <p:nvSpPr>
          <p:cNvPr id="26" name="Text 24"/>
          <p:cNvSpPr/>
          <p:nvPr/>
        </p:nvSpPr>
        <p:spPr>
          <a:xfrm>
            <a:off x="3950208" y="4443984"/>
            <a:ext cx="1719072" cy="310896"/>
          </a:xfrm>
          <a:prstGeom prst="rect">
            <a:avLst/>
          </a:prstGeom>
          <a:noFill/>
          <a:ln/>
        </p:spPr>
        <p:txBody>
          <a:bodyPr wrap="square" lIns="0" tIns="0" rIns="0" bIns="0" rtlCol="0" anchor="ctr"/>
          <a:lstStyle/>
          <a:p>
            <a:pPr marL="0" indent="0">
              <a:buNone/>
            </a:pPr>
            <a:r>
              <a:rPr lang="en-US" sz="720" dirty="0">
                <a:solidFill>
                  <a:srgbClr val="64748B"/>
                </a:solidFill>
                <a:latin typeface="Calibri" pitchFamily="34" charset="0"/>
                <a:ea typeface="Calibri" pitchFamily="34" charset="-122"/>
                <a:cs typeface="Calibri" pitchFamily="34" charset="-120"/>
              </a:rPr>
              <a:t>faster strategic reporting with BI tools (Turban et al., 2018)</a:t>
            </a:r>
            <a:endParaRPr lang="en-US" sz="720" dirty="0"/>
          </a:p>
        </p:txBody>
      </p:sp>
      <p:sp>
        <p:nvSpPr>
          <p:cNvPr id="27" name="Shape 25"/>
          <p:cNvSpPr/>
          <p:nvPr/>
        </p:nvSpPr>
        <p:spPr>
          <a:xfrm>
            <a:off x="6035040" y="2212848"/>
            <a:ext cx="2651760" cy="2633472"/>
          </a:xfrm>
          <a:prstGeom prst="roundRect">
            <a:avLst>
              <a:gd name="adj" fmla="val 3472"/>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8" name="Shape 26"/>
          <p:cNvSpPr/>
          <p:nvPr/>
        </p:nvSpPr>
        <p:spPr>
          <a:xfrm>
            <a:off x="6035040" y="2212848"/>
            <a:ext cx="2651760" cy="960120"/>
          </a:xfrm>
          <a:prstGeom prst="roundRect">
            <a:avLst>
              <a:gd name="adj" fmla="val 7619"/>
            </a:avLst>
          </a:prstGeom>
          <a:solidFill>
            <a:srgbClr val="C9A84C"/>
          </a:solidFill>
          <a:ln/>
        </p:spPr>
        <p:txBody>
          <a:bodyPr/>
          <a:lstStyle/>
          <a:p>
            <a:endParaRPr lang="en-GB"/>
          </a:p>
        </p:txBody>
      </p:sp>
      <p:sp>
        <p:nvSpPr>
          <p:cNvPr id="29" name="Shape 27"/>
          <p:cNvSpPr/>
          <p:nvPr/>
        </p:nvSpPr>
        <p:spPr>
          <a:xfrm>
            <a:off x="6035040" y="2852928"/>
            <a:ext cx="2651760" cy="320040"/>
          </a:xfrm>
          <a:prstGeom prst="rect">
            <a:avLst/>
          </a:prstGeom>
          <a:solidFill>
            <a:srgbClr val="C9A84C"/>
          </a:solidFill>
          <a:ln/>
        </p:spPr>
        <p:txBody>
          <a:bodyPr/>
          <a:lstStyle/>
          <a:p>
            <a:endParaRPr lang="en-GB"/>
          </a:p>
        </p:txBody>
      </p:sp>
      <p:sp>
        <p:nvSpPr>
          <p:cNvPr id="30" name="Shape 28"/>
          <p:cNvSpPr/>
          <p:nvPr/>
        </p:nvSpPr>
        <p:spPr>
          <a:xfrm>
            <a:off x="6903720" y="2377440"/>
            <a:ext cx="896112" cy="896112"/>
          </a:xfrm>
          <a:prstGeom prst="ellipse">
            <a:avLst/>
          </a:prstGeom>
          <a:solidFill>
            <a:srgbClr val="FFFFFF">
              <a:alpha val="80000"/>
            </a:srgbClr>
          </a:solidFill>
          <a:ln/>
        </p:spPr>
        <p:txBody>
          <a:bodyPr/>
          <a:lstStyle/>
          <a:p>
            <a:endParaRPr lang="en-GB"/>
          </a:p>
        </p:txBody>
      </p:sp>
      <p:sp>
        <p:nvSpPr>
          <p:cNvPr id="31" name="Text 29"/>
          <p:cNvSpPr/>
          <p:nvPr/>
        </p:nvSpPr>
        <p:spPr>
          <a:xfrm>
            <a:off x="6903720" y="2377440"/>
            <a:ext cx="896112" cy="896112"/>
          </a:xfrm>
          <a:prstGeom prst="rect">
            <a:avLst/>
          </a:prstGeom>
          <a:noFill/>
          <a:ln/>
        </p:spPr>
        <p:txBody>
          <a:bodyPr wrap="square" lIns="0" tIns="0" rIns="0" bIns="0" rtlCol="0" anchor="ctr"/>
          <a:lstStyle/>
          <a:p>
            <a:pPr marL="0" indent="0" algn="ctr">
              <a:buNone/>
            </a:pPr>
            <a:r>
              <a:rPr lang="en-US" sz="2800" dirty="0">
                <a:solidFill>
                  <a:srgbClr val="FFFFFF"/>
                </a:solidFill>
                <a:latin typeface="Calibri" pitchFamily="34" charset="0"/>
                <a:ea typeface="Calibri" pitchFamily="34" charset="-122"/>
                <a:cs typeface="Calibri" pitchFamily="34" charset="-120"/>
              </a:rPr>
              <a:t>★</a:t>
            </a:r>
            <a:endParaRPr lang="en-US" sz="2800" dirty="0"/>
          </a:p>
        </p:txBody>
      </p:sp>
      <p:sp>
        <p:nvSpPr>
          <p:cNvPr id="32" name="Text 30"/>
          <p:cNvSpPr/>
          <p:nvPr/>
        </p:nvSpPr>
        <p:spPr>
          <a:xfrm>
            <a:off x="6144768" y="3236976"/>
            <a:ext cx="2432304" cy="274320"/>
          </a:xfrm>
          <a:prstGeom prst="rect">
            <a:avLst/>
          </a:prstGeom>
          <a:noFill/>
          <a:ln/>
        </p:spPr>
        <p:txBody>
          <a:bodyPr wrap="square" lIns="0" tIns="0" rIns="0" bIns="0" rtlCol="0" anchor="ctr"/>
          <a:lstStyle/>
          <a:p>
            <a:pPr marL="0" indent="0" algn="ctr">
              <a:buNone/>
            </a:pPr>
            <a:r>
              <a:rPr lang="en-US" sz="1200" b="1" dirty="0">
                <a:solidFill>
                  <a:srgbClr val="C9A84C"/>
                </a:solidFill>
                <a:latin typeface="Calibri" panose="020F0502020204030204" pitchFamily="34" charset="0"/>
                <a:ea typeface="Calibri" panose="020F0502020204030204" pitchFamily="34" charset="0"/>
                <a:cs typeface="Calibri" panose="020F0502020204030204" pitchFamily="34" charset="0"/>
              </a:rPr>
              <a:t>Competitive Advantage</a:t>
            </a:r>
            <a:endParaRPr lang="en-US" sz="1200" dirty="0"/>
          </a:p>
        </p:txBody>
      </p:sp>
      <p:sp>
        <p:nvSpPr>
          <p:cNvPr id="33" name="Text 31"/>
          <p:cNvSpPr/>
          <p:nvPr/>
        </p:nvSpPr>
        <p:spPr>
          <a:xfrm>
            <a:off x="6163056" y="3547872"/>
            <a:ext cx="2395728" cy="841248"/>
          </a:xfrm>
          <a:prstGeom prst="rect">
            <a:avLst/>
          </a:prstGeom>
          <a:noFill/>
          <a:ln/>
        </p:spPr>
        <p:txBody>
          <a:bodyPr wrap="square" lIns="0" tIns="0" rIns="0" bIns="0" rtlCol="0" anchor="ctr"/>
          <a:lstStyle/>
          <a:p>
            <a:pPr marL="0" indent="0">
              <a:buNone/>
            </a:pPr>
            <a:r>
              <a:rPr lang="en-US" sz="900" dirty="0">
                <a:solidFill>
                  <a:srgbClr val="1E2D3D"/>
                </a:solidFill>
                <a:latin typeface="Calibri" pitchFamily="34" charset="0"/>
                <a:ea typeface="Calibri" pitchFamily="34" charset="-122"/>
                <a:cs typeface="Calibri" pitchFamily="34" charset="-120"/>
              </a:rPr>
              <a:t>Porter (2001) argues IS reshapes industry structure, shifting bargaining power and creating new value chains that competitors without equivalent IS cannot access.</a:t>
            </a:r>
            <a:endParaRPr lang="en-US" sz="900" dirty="0"/>
          </a:p>
        </p:txBody>
      </p:sp>
      <p:sp>
        <p:nvSpPr>
          <p:cNvPr id="34" name="Shape 32"/>
          <p:cNvSpPr/>
          <p:nvPr/>
        </p:nvSpPr>
        <p:spPr>
          <a:xfrm>
            <a:off x="6144768" y="4425696"/>
            <a:ext cx="2432304" cy="347472"/>
          </a:xfrm>
          <a:prstGeom prst="roundRect">
            <a:avLst>
              <a:gd name="adj" fmla="val 10526"/>
            </a:avLst>
          </a:prstGeom>
          <a:solidFill>
            <a:srgbClr val="EEF3FA"/>
          </a:solidFill>
          <a:ln/>
        </p:spPr>
        <p:txBody>
          <a:bodyPr/>
          <a:lstStyle/>
          <a:p>
            <a:endParaRPr lang="en-GB"/>
          </a:p>
        </p:txBody>
      </p:sp>
      <p:sp>
        <p:nvSpPr>
          <p:cNvPr id="35" name="Text 33"/>
          <p:cNvSpPr/>
          <p:nvPr/>
        </p:nvSpPr>
        <p:spPr>
          <a:xfrm>
            <a:off x="6181344" y="4443984"/>
            <a:ext cx="640080" cy="310896"/>
          </a:xfrm>
          <a:prstGeom prst="rect">
            <a:avLst/>
          </a:prstGeom>
          <a:noFill/>
          <a:ln/>
        </p:spPr>
        <p:txBody>
          <a:bodyPr wrap="square" lIns="0" tIns="0" rIns="0" bIns="0" rtlCol="0" anchor="ctr"/>
          <a:lstStyle/>
          <a:p>
            <a:pPr marL="0" indent="0">
              <a:buNone/>
            </a:pPr>
            <a:r>
              <a:rPr lang="en-US" sz="1300" b="1" dirty="0">
                <a:solidFill>
                  <a:srgbClr val="C9A84C"/>
                </a:solidFill>
                <a:latin typeface="Calibri" panose="020F0502020204030204" pitchFamily="34" charset="0"/>
                <a:ea typeface="Calibri" panose="020F0502020204030204" pitchFamily="34" charset="0"/>
                <a:cs typeface="Calibri" panose="020F0502020204030204" pitchFamily="34" charset="0"/>
              </a:rPr>
              <a:t>£8.71  </a:t>
            </a:r>
            <a:endParaRPr lang="en-US" sz="1300" dirty="0"/>
          </a:p>
        </p:txBody>
      </p:sp>
      <p:sp>
        <p:nvSpPr>
          <p:cNvPr id="36" name="Text 34"/>
          <p:cNvSpPr/>
          <p:nvPr/>
        </p:nvSpPr>
        <p:spPr>
          <a:xfrm>
            <a:off x="6784848" y="4443984"/>
            <a:ext cx="1719072" cy="310896"/>
          </a:xfrm>
          <a:prstGeom prst="rect">
            <a:avLst/>
          </a:prstGeom>
          <a:noFill/>
          <a:ln/>
        </p:spPr>
        <p:txBody>
          <a:bodyPr wrap="square" lIns="0" tIns="0" rIns="0" bIns="0" rtlCol="0" anchor="ctr"/>
          <a:lstStyle/>
          <a:p>
            <a:pPr marL="0" indent="0">
              <a:buNone/>
            </a:pPr>
            <a:r>
              <a:rPr lang="en-US" sz="720" dirty="0">
                <a:solidFill>
                  <a:srgbClr val="64748B"/>
                </a:solidFill>
                <a:latin typeface="Calibri" pitchFamily="34" charset="0"/>
                <a:ea typeface="Calibri" pitchFamily="34" charset="-122"/>
                <a:cs typeface="Calibri" pitchFamily="34" charset="-120"/>
              </a:rPr>
              <a:t>returned per £1 invested in IS (Nucleus Research, 2023)</a:t>
            </a:r>
            <a:endParaRPr lang="en-US" sz="72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1B2A4A"/>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850" b="1" dirty="0">
                <a:solidFill>
                  <a:srgbClr val="FFFFFF"/>
                </a:solidFill>
                <a:latin typeface="Calibri" panose="020F0502020204030204" pitchFamily="34" charset="0"/>
                <a:ea typeface="Calibri" panose="020F0502020204030204" pitchFamily="34" charset="0"/>
                <a:cs typeface="Calibri" panose="020F0502020204030204" pitchFamily="34" charset="0"/>
              </a:rPr>
              <a:t>The Information Pyramid: Classifying IS by Organisational Level</a:t>
            </a:r>
            <a:endParaRPr lang="en-US" sz="1850" dirty="0"/>
          </a:p>
        </p:txBody>
      </p:sp>
      <p:sp>
        <p:nvSpPr>
          <p:cNvPr id="4" name="Shape 2"/>
          <p:cNvSpPr/>
          <p:nvPr/>
        </p:nvSpPr>
        <p:spPr>
          <a:xfrm>
            <a:off x="2926080" y="987552"/>
            <a:ext cx="3291840" cy="676656"/>
          </a:xfrm>
          <a:prstGeom prst="rect">
            <a:avLst/>
          </a:prstGeom>
          <a:solidFill>
            <a:srgbClr val="1B2A4A"/>
          </a:solidFill>
          <a:ln/>
        </p:spPr>
        <p:txBody>
          <a:bodyPr/>
          <a:lstStyle/>
          <a:p>
            <a:endParaRPr lang="en-GB"/>
          </a:p>
        </p:txBody>
      </p:sp>
      <p:sp>
        <p:nvSpPr>
          <p:cNvPr id="5" name="Text 3"/>
          <p:cNvSpPr/>
          <p:nvPr/>
        </p:nvSpPr>
        <p:spPr>
          <a:xfrm>
            <a:off x="2999232" y="1033272"/>
            <a:ext cx="1005840" cy="164592"/>
          </a:xfrm>
          <a:prstGeom prst="rect">
            <a:avLst/>
          </a:prstGeom>
          <a:noFill/>
          <a:ln/>
        </p:spPr>
        <p:txBody>
          <a:bodyPr wrap="square" lIns="0" tIns="0" rIns="0" bIns="0" rtlCol="0" anchor="ctr"/>
          <a:lstStyle/>
          <a:p>
            <a:pPr marL="0" indent="0">
              <a:buNone/>
            </a:pPr>
            <a:r>
              <a:rPr lang="en-US" sz="650" b="1" kern="0" spc="100" dirty="0">
                <a:solidFill>
                  <a:srgbClr val="FFFFFF"/>
                </a:solidFill>
                <a:latin typeface="Calibri" pitchFamily="34" charset="0"/>
                <a:ea typeface="Calibri" pitchFamily="34" charset="-122"/>
                <a:cs typeface="Calibri" pitchFamily="34" charset="-120"/>
              </a:rPr>
              <a:t>STRATEGIC</a:t>
            </a:r>
            <a:endParaRPr lang="en-US" sz="650" dirty="0"/>
          </a:p>
        </p:txBody>
      </p:sp>
      <p:sp>
        <p:nvSpPr>
          <p:cNvPr id="6" name="Text 4"/>
          <p:cNvSpPr/>
          <p:nvPr/>
        </p:nvSpPr>
        <p:spPr>
          <a:xfrm>
            <a:off x="3977640" y="1024128"/>
            <a:ext cx="960120" cy="292608"/>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anose="020F0502020204030204" pitchFamily="34" charset="0"/>
                <a:ea typeface="Calibri" panose="020F0502020204030204" pitchFamily="34" charset="0"/>
                <a:cs typeface="Calibri" panose="020F0502020204030204" pitchFamily="34" charset="0"/>
              </a:rPr>
              <a:t>EIS</a:t>
            </a:r>
            <a:endParaRPr lang="en-US" sz="900" dirty="0"/>
          </a:p>
        </p:txBody>
      </p:sp>
      <p:sp>
        <p:nvSpPr>
          <p:cNvPr id="7" name="Text 5"/>
          <p:cNvSpPr/>
          <p:nvPr/>
        </p:nvSpPr>
        <p:spPr>
          <a:xfrm>
            <a:off x="3977640" y="1325880"/>
            <a:ext cx="960120" cy="292608"/>
          </a:xfrm>
          <a:prstGeom prst="rect">
            <a:avLst/>
          </a:prstGeom>
          <a:noFill/>
          <a:ln/>
        </p:spPr>
        <p:txBody>
          <a:bodyPr wrap="square" lIns="0" tIns="0" rIns="0" bIns="0" rtlCol="0" anchor="ctr"/>
          <a:lstStyle/>
          <a:p>
            <a:pPr marL="0" indent="0" algn="ctr">
              <a:buNone/>
            </a:pPr>
            <a:r>
              <a:rPr lang="en-US" sz="750" dirty="0">
                <a:solidFill>
                  <a:srgbClr val="E8F4FD"/>
                </a:solidFill>
                <a:latin typeface="Calibri" pitchFamily="34" charset="0"/>
                <a:ea typeface="Calibri" pitchFamily="34" charset="-122"/>
                <a:cs typeface="Calibri" pitchFamily="34" charset="-120"/>
              </a:rPr>
              <a:t>Board dashboards · Competitive intelligence · Scenario planning</a:t>
            </a:r>
            <a:endParaRPr lang="en-US" sz="750" dirty="0"/>
          </a:p>
        </p:txBody>
      </p:sp>
      <p:sp>
        <p:nvSpPr>
          <p:cNvPr id="8" name="Text 6"/>
          <p:cNvSpPr/>
          <p:nvPr/>
        </p:nvSpPr>
        <p:spPr>
          <a:xfrm>
            <a:off x="4919472" y="1033272"/>
            <a:ext cx="1243584" cy="164592"/>
          </a:xfrm>
          <a:prstGeom prst="rect">
            <a:avLst/>
          </a:prstGeom>
          <a:noFill/>
          <a:ln/>
        </p:spPr>
        <p:txBody>
          <a:bodyPr wrap="square" lIns="0" tIns="0" rIns="0" bIns="0" rtlCol="0" anchor="ctr"/>
          <a:lstStyle/>
          <a:p>
            <a:pPr marL="0" indent="0" algn="r">
              <a:buNone/>
            </a:pPr>
            <a:r>
              <a:rPr lang="en-US" sz="700" i="1" dirty="0">
                <a:solidFill>
                  <a:srgbClr val="FFFFFF"/>
                </a:solidFill>
                <a:latin typeface="Calibri" pitchFamily="34" charset="0"/>
                <a:ea typeface="Calibri" pitchFamily="34" charset="-122"/>
                <a:cs typeface="Calibri" pitchFamily="34" charset="-120"/>
              </a:rPr>
              <a:t>C-Suite / Board</a:t>
            </a:r>
            <a:endParaRPr lang="en-US" sz="700" dirty="0"/>
          </a:p>
        </p:txBody>
      </p:sp>
      <p:sp>
        <p:nvSpPr>
          <p:cNvPr id="9" name="Shape 7"/>
          <p:cNvSpPr/>
          <p:nvPr/>
        </p:nvSpPr>
        <p:spPr>
          <a:xfrm>
            <a:off x="2103120" y="1664208"/>
            <a:ext cx="4937760" cy="676656"/>
          </a:xfrm>
          <a:prstGeom prst="rect">
            <a:avLst/>
          </a:prstGeom>
          <a:solidFill>
            <a:srgbClr val="0D9488"/>
          </a:solidFill>
          <a:ln/>
        </p:spPr>
        <p:txBody>
          <a:bodyPr/>
          <a:lstStyle/>
          <a:p>
            <a:endParaRPr lang="en-GB"/>
          </a:p>
        </p:txBody>
      </p:sp>
      <p:sp>
        <p:nvSpPr>
          <p:cNvPr id="10" name="Text 8"/>
          <p:cNvSpPr/>
          <p:nvPr/>
        </p:nvSpPr>
        <p:spPr>
          <a:xfrm>
            <a:off x="2176272" y="1709928"/>
            <a:ext cx="1005840" cy="164592"/>
          </a:xfrm>
          <a:prstGeom prst="rect">
            <a:avLst/>
          </a:prstGeom>
          <a:noFill/>
          <a:ln/>
        </p:spPr>
        <p:txBody>
          <a:bodyPr wrap="square" lIns="0" tIns="0" rIns="0" bIns="0" rtlCol="0" anchor="ctr"/>
          <a:lstStyle/>
          <a:p>
            <a:pPr marL="0" indent="0">
              <a:buNone/>
            </a:pPr>
            <a:r>
              <a:rPr lang="en-US" sz="650" b="1" kern="0" spc="100" dirty="0">
                <a:solidFill>
                  <a:srgbClr val="FFFFFF"/>
                </a:solidFill>
                <a:latin typeface="Calibri" pitchFamily="34" charset="0"/>
                <a:ea typeface="Calibri" pitchFamily="34" charset="-122"/>
                <a:cs typeface="Calibri" pitchFamily="34" charset="-120"/>
              </a:rPr>
              <a:t>MANAGERIAL</a:t>
            </a:r>
            <a:endParaRPr lang="en-US" sz="650" dirty="0"/>
          </a:p>
        </p:txBody>
      </p:sp>
      <p:sp>
        <p:nvSpPr>
          <p:cNvPr id="11" name="Text 9"/>
          <p:cNvSpPr/>
          <p:nvPr/>
        </p:nvSpPr>
        <p:spPr>
          <a:xfrm>
            <a:off x="3154680" y="1700784"/>
            <a:ext cx="2606040" cy="292608"/>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rPr>
              <a:t>Decision Support Systems (DSS)</a:t>
            </a:r>
            <a:endParaRPr lang="en-US" sz="1100" dirty="0"/>
          </a:p>
        </p:txBody>
      </p:sp>
      <p:sp>
        <p:nvSpPr>
          <p:cNvPr id="12" name="Text 10"/>
          <p:cNvSpPr/>
          <p:nvPr/>
        </p:nvSpPr>
        <p:spPr>
          <a:xfrm>
            <a:off x="3154680" y="2002536"/>
            <a:ext cx="2606040" cy="292608"/>
          </a:xfrm>
          <a:prstGeom prst="rect">
            <a:avLst/>
          </a:prstGeom>
          <a:noFill/>
          <a:ln/>
        </p:spPr>
        <p:txBody>
          <a:bodyPr wrap="square" lIns="0" tIns="0" rIns="0" bIns="0" rtlCol="0" anchor="ctr"/>
          <a:lstStyle/>
          <a:p>
            <a:pPr marL="0" indent="0" algn="ctr">
              <a:buNone/>
            </a:pPr>
            <a:r>
              <a:rPr lang="en-US" sz="800" dirty="0">
                <a:solidFill>
                  <a:srgbClr val="E8F4FD"/>
                </a:solidFill>
                <a:latin typeface="Calibri" pitchFamily="34" charset="0"/>
                <a:ea typeface="Calibri" pitchFamily="34" charset="-122"/>
                <a:cs typeface="Calibri" pitchFamily="34" charset="-120"/>
              </a:rPr>
              <a:t>Semi-structured decisions · What-if analysis · Predictive modelling</a:t>
            </a:r>
            <a:endParaRPr lang="en-US" sz="800" dirty="0"/>
          </a:p>
        </p:txBody>
      </p:sp>
      <p:sp>
        <p:nvSpPr>
          <p:cNvPr id="13" name="Text 11"/>
          <p:cNvSpPr/>
          <p:nvPr/>
        </p:nvSpPr>
        <p:spPr>
          <a:xfrm>
            <a:off x="5742432" y="1709928"/>
            <a:ext cx="1243584" cy="164592"/>
          </a:xfrm>
          <a:prstGeom prst="rect">
            <a:avLst/>
          </a:prstGeom>
          <a:noFill/>
          <a:ln/>
        </p:spPr>
        <p:txBody>
          <a:bodyPr wrap="square" lIns="0" tIns="0" rIns="0" bIns="0" rtlCol="0" anchor="ctr"/>
          <a:lstStyle/>
          <a:p>
            <a:pPr marL="0" indent="0" algn="r">
              <a:buNone/>
            </a:pPr>
            <a:r>
              <a:rPr lang="en-US" sz="700" i="1" dirty="0">
                <a:solidFill>
                  <a:srgbClr val="FFFFFF"/>
                </a:solidFill>
                <a:latin typeface="Calibri" pitchFamily="34" charset="0"/>
                <a:ea typeface="Calibri" pitchFamily="34" charset="-122"/>
                <a:cs typeface="Calibri" pitchFamily="34" charset="-120"/>
              </a:rPr>
              <a:t>Senior Managers</a:t>
            </a:r>
            <a:endParaRPr lang="en-US" sz="700" dirty="0"/>
          </a:p>
        </p:txBody>
      </p:sp>
      <p:sp>
        <p:nvSpPr>
          <p:cNvPr id="14" name="Shape 12"/>
          <p:cNvSpPr/>
          <p:nvPr/>
        </p:nvSpPr>
        <p:spPr>
          <a:xfrm>
            <a:off x="1280160" y="2340864"/>
            <a:ext cx="6583680" cy="676656"/>
          </a:xfrm>
          <a:prstGeom prst="rect">
            <a:avLst/>
          </a:prstGeom>
          <a:solidFill>
            <a:srgbClr val="5B8DB8"/>
          </a:solidFill>
          <a:ln/>
        </p:spPr>
        <p:txBody>
          <a:bodyPr/>
          <a:lstStyle/>
          <a:p>
            <a:endParaRPr lang="en-GB"/>
          </a:p>
        </p:txBody>
      </p:sp>
      <p:sp>
        <p:nvSpPr>
          <p:cNvPr id="15" name="Text 13"/>
          <p:cNvSpPr/>
          <p:nvPr/>
        </p:nvSpPr>
        <p:spPr>
          <a:xfrm>
            <a:off x="1353312" y="2386584"/>
            <a:ext cx="1005840" cy="164592"/>
          </a:xfrm>
          <a:prstGeom prst="rect">
            <a:avLst/>
          </a:prstGeom>
          <a:noFill/>
          <a:ln/>
        </p:spPr>
        <p:txBody>
          <a:bodyPr wrap="square" lIns="0" tIns="0" rIns="0" bIns="0" rtlCol="0" anchor="ctr"/>
          <a:lstStyle/>
          <a:p>
            <a:pPr marL="0" indent="0">
              <a:buNone/>
            </a:pPr>
            <a:r>
              <a:rPr lang="en-US" sz="650" b="1" kern="0" spc="100" dirty="0">
                <a:solidFill>
                  <a:srgbClr val="FFFFFF"/>
                </a:solidFill>
                <a:latin typeface="Calibri" pitchFamily="34" charset="0"/>
                <a:ea typeface="Calibri" pitchFamily="34" charset="-122"/>
                <a:cs typeface="Calibri" pitchFamily="34" charset="-120"/>
              </a:rPr>
              <a:t>MANAGERIAL</a:t>
            </a:r>
            <a:endParaRPr lang="en-US" sz="650" dirty="0"/>
          </a:p>
        </p:txBody>
      </p:sp>
      <p:sp>
        <p:nvSpPr>
          <p:cNvPr id="16" name="Text 14"/>
          <p:cNvSpPr/>
          <p:nvPr/>
        </p:nvSpPr>
        <p:spPr>
          <a:xfrm>
            <a:off x="2331720" y="2377440"/>
            <a:ext cx="4251960" cy="292608"/>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rPr>
              <a:t>Management Information Systems (MIS)</a:t>
            </a:r>
            <a:endParaRPr lang="en-US" sz="1100" dirty="0"/>
          </a:p>
        </p:txBody>
      </p:sp>
      <p:sp>
        <p:nvSpPr>
          <p:cNvPr id="17" name="Text 15"/>
          <p:cNvSpPr/>
          <p:nvPr/>
        </p:nvSpPr>
        <p:spPr>
          <a:xfrm>
            <a:off x="2331720" y="2679192"/>
            <a:ext cx="4251960" cy="292608"/>
          </a:xfrm>
          <a:prstGeom prst="rect">
            <a:avLst/>
          </a:prstGeom>
          <a:noFill/>
          <a:ln/>
        </p:spPr>
        <p:txBody>
          <a:bodyPr wrap="square" lIns="0" tIns="0" rIns="0" bIns="0" rtlCol="0" anchor="ctr"/>
          <a:lstStyle/>
          <a:p>
            <a:pPr marL="0" indent="0" algn="ctr">
              <a:buNone/>
            </a:pPr>
            <a:r>
              <a:rPr lang="en-US" sz="800" dirty="0">
                <a:solidFill>
                  <a:srgbClr val="E8F4FD"/>
                </a:solidFill>
                <a:latin typeface="Calibri" pitchFamily="34" charset="0"/>
                <a:ea typeface="Calibri" pitchFamily="34" charset="-122"/>
                <a:cs typeface="Calibri" pitchFamily="34" charset="-120"/>
              </a:rPr>
              <a:t>Routine reporting · KPI monitoring · Performance summaries</a:t>
            </a:r>
            <a:endParaRPr lang="en-US" sz="800" dirty="0"/>
          </a:p>
        </p:txBody>
      </p:sp>
      <p:sp>
        <p:nvSpPr>
          <p:cNvPr id="18" name="Text 16"/>
          <p:cNvSpPr/>
          <p:nvPr/>
        </p:nvSpPr>
        <p:spPr>
          <a:xfrm>
            <a:off x="6565392" y="2386584"/>
            <a:ext cx="1243584" cy="164592"/>
          </a:xfrm>
          <a:prstGeom prst="rect">
            <a:avLst/>
          </a:prstGeom>
          <a:noFill/>
          <a:ln/>
        </p:spPr>
        <p:txBody>
          <a:bodyPr wrap="square" lIns="0" tIns="0" rIns="0" bIns="0" rtlCol="0" anchor="ctr"/>
          <a:lstStyle/>
          <a:p>
            <a:pPr marL="0" indent="0" algn="r">
              <a:buNone/>
            </a:pPr>
            <a:r>
              <a:rPr lang="en-US" sz="700" i="1" dirty="0">
                <a:solidFill>
                  <a:srgbClr val="FFFFFF"/>
                </a:solidFill>
                <a:latin typeface="Calibri" pitchFamily="34" charset="0"/>
                <a:ea typeface="Calibri" pitchFamily="34" charset="-122"/>
                <a:cs typeface="Calibri" pitchFamily="34" charset="-120"/>
              </a:rPr>
              <a:t>Middle Managers</a:t>
            </a:r>
            <a:endParaRPr lang="en-US" sz="700" dirty="0"/>
          </a:p>
        </p:txBody>
      </p:sp>
      <p:sp>
        <p:nvSpPr>
          <p:cNvPr id="19" name="Shape 17"/>
          <p:cNvSpPr/>
          <p:nvPr/>
        </p:nvSpPr>
        <p:spPr>
          <a:xfrm>
            <a:off x="548640" y="3017520"/>
            <a:ext cx="8046720" cy="676656"/>
          </a:xfrm>
          <a:prstGeom prst="rect">
            <a:avLst/>
          </a:prstGeom>
          <a:solidFill>
            <a:srgbClr val="2E7D52"/>
          </a:solidFill>
          <a:ln/>
        </p:spPr>
        <p:txBody>
          <a:bodyPr/>
          <a:lstStyle/>
          <a:p>
            <a:endParaRPr lang="en-GB"/>
          </a:p>
        </p:txBody>
      </p:sp>
      <p:sp>
        <p:nvSpPr>
          <p:cNvPr id="20" name="Text 18"/>
          <p:cNvSpPr/>
          <p:nvPr/>
        </p:nvSpPr>
        <p:spPr>
          <a:xfrm>
            <a:off x="621792" y="3063240"/>
            <a:ext cx="1005840" cy="164592"/>
          </a:xfrm>
          <a:prstGeom prst="rect">
            <a:avLst/>
          </a:prstGeom>
          <a:noFill/>
          <a:ln/>
        </p:spPr>
        <p:txBody>
          <a:bodyPr wrap="square" lIns="0" tIns="0" rIns="0" bIns="0" rtlCol="0" anchor="ctr"/>
          <a:lstStyle/>
          <a:p>
            <a:pPr marL="0" indent="0">
              <a:buNone/>
            </a:pPr>
            <a:r>
              <a:rPr lang="en-US" sz="650" b="1" kern="0" spc="100" dirty="0">
                <a:solidFill>
                  <a:srgbClr val="FFFFFF"/>
                </a:solidFill>
                <a:latin typeface="Calibri" pitchFamily="34" charset="0"/>
                <a:ea typeface="Calibri" pitchFamily="34" charset="-122"/>
                <a:cs typeface="Calibri" pitchFamily="34" charset="-120"/>
              </a:rPr>
              <a:t>OPERATIONAL</a:t>
            </a:r>
            <a:endParaRPr lang="en-US" sz="650" dirty="0"/>
          </a:p>
        </p:txBody>
      </p:sp>
      <p:sp>
        <p:nvSpPr>
          <p:cNvPr id="21" name="Text 19"/>
          <p:cNvSpPr/>
          <p:nvPr/>
        </p:nvSpPr>
        <p:spPr>
          <a:xfrm>
            <a:off x="1600200" y="3054096"/>
            <a:ext cx="5715000" cy="292608"/>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rPr>
              <a:t>ERP  ·  CRM</a:t>
            </a:r>
            <a:endParaRPr lang="en-US" sz="1100" dirty="0"/>
          </a:p>
        </p:txBody>
      </p:sp>
      <p:sp>
        <p:nvSpPr>
          <p:cNvPr id="22" name="Text 20"/>
          <p:cNvSpPr/>
          <p:nvPr/>
        </p:nvSpPr>
        <p:spPr>
          <a:xfrm>
            <a:off x="1600200" y="3355848"/>
            <a:ext cx="5715000" cy="292608"/>
          </a:xfrm>
          <a:prstGeom prst="rect">
            <a:avLst/>
          </a:prstGeom>
          <a:noFill/>
          <a:ln/>
        </p:spPr>
        <p:txBody>
          <a:bodyPr wrap="square" lIns="0" tIns="0" rIns="0" bIns="0" rtlCol="0" anchor="ctr"/>
          <a:lstStyle/>
          <a:p>
            <a:pPr marL="0" indent="0" algn="ctr">
              <a:buNone/>
            </a:pPr>
            <a:r>
              <a:rPr lang="en-US" sz="800" dirty="0">
                <a:solidFill>
                  <a:srgbClr val="E8F4FD"/>
                </a:solidFill>
                <a:latin typeface="Calibri" pitchFamily="34" charset="0"/>
                <a:ea typeface="Calibri" pitchFamily="34" charset="-122"/>
                <a:cs typeface="Calibri" pitchFamily="34" charset="-120"/>
              </a:rPr>
              <a:t>Cross-functional integration (ERP) and customer lifecycle management (CRM)</a:t>
            </a:r>
            <a:endParaRPr lang="en-US" sz="800" dirty="0"/>
          </a:p>
        </p:txBody>
      </p:sp>
      <p:sp>
        <p:nvSpPr>
          <p:cNvPr id="23" name="Text 21"/>
          <p:cNvSpPr/>
          <p:nvPr/>
        </p:nvSpPr>
        <p:spPr>
          <a:xfrm>
            <a:off x="7296912" y="3063240"/>
            <a:ext cx="1243584" cy="164592"/>
          </a:xfrm>
          <a:prstGeom prst="rect">
            <a:avLst/>
          </a:prstGeom>
          <a:noFill/>
          <a:ln/>
        </p:spPr>
        <p:txBody>
          <a:bodyPr wrap="square" lIns="0" tIns="0" rIns="0" bIns="0" rtlCol="0" anchor="ctr"/>
          <a:lstStyle/>
          <a:p>
            <a:pPr marL="0" indent="0" algn="r">
              <a:buNone/>
            </a:pPr>
            <a:r>
              <a:rPr lang="en-US" sz="700" i="1" dirty="0">
                <a:solidFill>
                  <a:srgbClr val="FFFFFF"/>
                </a:solidFill>
                <a:latin typeface="Calibri" pitchFamily="34" charset="0"/>
                <a:ea typeface="Calibri" pitchFamily="34" charset="-122"/>
                <a:cs typeface="Calibri" pitchFamily="34" charset="-120"/>
              </a:rPr>
              <a:t>Team Leads</a:t>
            </a:r>
            <a:endParaRPr lang="en-US" sz="700" dirty="0"/>
          </a:p>
        </p:txBody>
      </p:sp>
      <p:sp>
        <p:nvSpPr>
          <p:cNvPr id="24" name="Shape 22"/>
          <p:cNvSpPr/>
          <p:nvPr/>
        </p:nvSpPr>
        <p:spPr>
          <a:xfrm>
            <a:off x="0" y="3694176"/>
            <a:ext cx="9144000" cy="676656"/>
          </a:xfrm>
          <a:prstGeom prst="rect">
            <a:avLst/>
          </a:prstGeom>
          <a:solidFill>
            <a:srgbClr val="64748B"/>
          </a:solidFill>
          <a:ln/>
        </p:spPr>
        <p:txBody>
          <a:bodyPr/>
          <a:lstStyle/>
          <a:p>
            <a:endParaRPr lang="en-GB"/>
          </a:p>
        </p:txBody>
      </p:sp>
      <p:sp>
        <p:nvSpPr>
          <p:cNvPr id="25" name="Text 23"/>
          <p:cNvSpPr/>
          <p:nvPr/>
        </p:nvSpPr>
        <p:spPr>
          <a:xfrm>
            <a:off x="73152" y="3739896"/>
            <a:ext cx="1005840" cy="164592"/>
          </a:xfrm>
          <a:prstGeom prst="rect">
            <a:avLst/>
          </a:prstGeom>
          <a:noFill/>
          <a:ln/>
        </p:spPr>
        <p:txBody>
          <a:bodyPr wrap="square" lIns="0" tIns="0" rIns="0" bIns="0" rtlCol="0" anchor="ctr"/>
          <a:lstStyle/>
          <a:p>
            <a:pPr marL="0" indent="0">
              <a:buNone/>
            </a:pPr>
            <a:r>
              <a:rPr lang="en-US" sz="650" b="1" kern="0" spc="100" dirty="0">
                <a:solidFill>
                  <a:srgbClr val="FFFFFF"/>
                </a:solidFill>
                <a:latin typeface="Calibri" pitchFamily="34" charset="0"/>
                <a:ea typeface="Calibri" pitchFamily="34" charset="-122"/>
                <a:cs typeface="Calibri" pitchFamily="34" charset="-120"/>
              </a:rPr>
              <a:t>OPERATIONAL</a:t>
            </a:r>
            <a:endParaRPr lang="en-US" sz="650" dirty="0"/>
          </a:p>
        </p:txBody>
      </p:sp>
      <p:sp>
        <p:nvSpPr>
          <p:cNvPr id="26" name="Text 24"/>
          <p:cNvSpPr/>
          <p:nvPr/>
        </p:nvSpPr>
        <p:spPr>
          <a:xfrm>
            <a:off x="1051560" y="3730752"/>
            <a:ext cx="6812280" cy="292608"/>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rPr>
              <a:t>Transaction Processing Systems (TPS)</a:t>
            </a:r>
            <a:endParaRPr lang="en-US" sz="1100" dirty="0"/>
          </a:p>
        </p:txBody>
      </p:sp>
      <p:sp>
        <p:nvSpPr>
          <p:cNvPr id="27" name="Text 25"/>
          <p:cNvSpPr/>
          <p:nvPr/>
        </p:nvSpPr>
        <p:spPr>
          <a:xfrm>
            <a:off x="1051560" y="4032504"/>
            <a:ext cx="6812280" cy="292608"/>
          </a:xfrm>
          <a:prstGeom prst="rect">
            <a:avLst/>
          </a:prstGeom>
          <a:noFill/>
          <a:ln/>
        </p:spPr>
        <p:txBody>
          <a:bodyPr wrap="square" lIns="0" tIns="0" rIns="0" bIns="0" rtlCol="0" anchor="ctr"/>
          <a:lstStyle/>
          <a:p>
            <a:pPr marL="0" indent="0" algn="ctr">
              <a:buNone/>
            </a:pPr>
            <a:r>
              <a:rPr lang="en-US" sz="800" dirty="0">
                <a:solidFill>
                  <a:srgbClr val="E8F4FD"/>
                </a:solidFill>
                <a:latin typeface="Calibri" pitchFamily="34" charset="0"/>
                <a:ea typeface="Calibri" pitchFamily="34" charset="-122"/>
                <a:cs typeface="Calibri" pitchFamily="34" charset="-120"/>
              </a:rPr>
              <a:t>High-volume routine transactions: orders, payroll, invoices, stock movements</a:t>
            </a:r>
            <a:endParaRPr lang="en-US" sz="800" dirty="0"/>
          </a:p>
        </p:txBody>
      </p:sp>
      <p:sp>
        <p:nvSpPr>
          <p:cNvPr id="28" name="Text 26"/>
          <p:cNvSpPr/>
          <p:nvPr/>
        </p:nvSpPr>
        <p:spPr>
          <a:xfrm>
            <a:off x="7845552" y="3739896"/>
            <a:ext cx="1243584" cy="164592"/>
          </a:xfrm>
          <a:prstGeom prst="rect">
            <a:avLst/>
          </a:prstGeom>
          <a:noFill/>
          <a:ln/>
        </p:spPr>
        <p:txBody>
          <a:bodyPr wrap="square" lIns="0" tIns="0" rIns="0" bIns="0" rtlCol="0" anchor="ctr"/>
          <a:lstStyle/>
          <a:p>
            <a:pPr marL="0" indent="0" algn="r">
              <a:buNone/>
            </a:pPr>
            <a:r>
              <a:rPr lang="en-US" sz="700" i="1" dirty="0">
                <a:solidFill>
                  <a:srgbClr val="FFFFFF"/>
                </a:solidFill>
                <a:latin typeface="Calibri" pitchFamily="34" charset="0"/>
                <a:ea typeface="Calibri" pitchFamily="34" charset="-122"/>
                <a:cs typeface="Calibri" pitchFamily="34" charset="-120"/>
              </a:rPr>
              <a:t>Operational Staff</a:t>
            </a:r>
            <a:endParaRPr lang="en-US" sz="700" dirty="0"/>
          </a:p>
        </p:txBody>
      </p:sp>
      <p:sp>
        <p:nvSpPr>
          <p:cNvPr id="29" name="Shape 27"/>
          <p:cNvSpPr/>
          <p:nvPr/>
        </p:nvSpPr>
        <p:spPr>
          <a:xfrm>
            <a:off x="0" y="4425696"/>
            <a:ext cx="4526280" cy="182880"/>
          </a:xfrm>
          <a:prstGeom prst="roundRect">
            <a:avLst>
              <a:gd name="adj" fmla="val 15000"/>
            </a:avLst>
          </a:prstGeom>
          <a:solidFill>
            <a:srgbClr val="EEF3FA"/>
          </a:solidFill>
          <a:ln/>
        </p:spPr>
        <p:txBody>
          <a:bodyPr/>
          <a:lstStyle/>
          <a:p>
            <a:endParaRPr lang="en-GB"/>
          </a:p>
        </p:txBody>
      </p:sp>
      <p:sp>
        <p:nvSpPr>
          <p:cNvPr id="30" name="Text 28"/>
          <p:cNvSpPr/>
          <p:nvPr/>
        </p:nvSpPr>
        <p:spPr>
          <a:xfrm>
            <a:off x="0" y="4425696"/>
            <a:ext cx="4526280" cy="182880"/>
          </a:xfrm>
          <a:prstGeom prst="rect">
            <a:avLst/>
          </a:prstGeom>
          <a:noFill/>
          <a:ln/>
        </p:spPr>
        <p:txBody>
          <a:bodyPr wrap="square" rtlCol="0" anchor="ctr"/>
          <a:lstStyle/>
          <a:p>
            <a:pPr marL="0" indent="0">
              <a:buNone/>
            </a:pPr>
            <a:r>
              <a:rPr lang="en-US" sz="720" i="1" dirty="0">
                <a:solidFill>
                  <a:srgbClr val="1B2A4A"/>
                </a:solidFill>
                <a:latin typeface="Calibri" pitchFamily="34" charset="0"/>
                <a:ea typeface="Calibri" pitchFamily="34" charset="-122"/>
                <a:cs typeface="Calibri" pitchFamily="34" charset="-120"/>
              </a:rPr>
              <a:t>▲  Decision complexity &amp; data value increase toward apex</a:t>
            </a:r>
            <a:endParaRPr lang="en-US" sz="720" dirty="0"/>
          </a:p>
        </p:txBody>
      </p:sp>
      <p:sp>
        <p:nvSpPr>
          <p:cNvPr id="31" name="Shape 29"/>
          <p:cNvSpPr/>
          <p:nvPr/>
        </p:nvSpPr>
        <p:spPr>
          <a:xfrm>
            <a:off x="4617720" y="4425696"/>
            <a:ext cx="4526280" cy="182880"/>
          </a:xfrm>
          <a:prstGeom prst="roundRect">
            <a:avLst>
              <a:gd name="adj" fmla="val 15000"/>
            </a:avLst>
          </a:prstGeom>
          <a:solidFill>
            <a:srgbClr val="EEF3FA"/>
          </a:solidFill>
          <a:ln/>
        </p:spPr>
        <p:txBody>
          <a:bodyPr/>
          <a:lstStyle/>
          <a:p>
            <a:endParaRPr lang="en-GB"/>
          </a:p>
        </p:txBody>
      </p:sp>
      <p:sp>
        <p:nvSpPr>
          <p:cNvPr id="32" name="Text 30"/>
          <p:cNvSpPr/>
          <p:nvPr/>
        </p:nvSpPr>
        <p:spPr>
          <a:xfrm>
            <a:off x="4617720" y="4425696"/>
            <a:ext cx="4526280" cy="182880"/>
          </a:xfrm>
          <a:prstGeom prst="rect">
            <a:avLst/>
          </a:prstGeom>
          <a:noFill/>
          <a:ln/>
        </p:spPr>
        <p:txBody>
          <a:bodyPr wrap="square" rtlCol="0" anchor="ctr"/>
          <a:lstStyle/>
          <a:p>
            <a:pPr marL="0" indent="0" algn="r">
              <a:buNone/>
            </a:pPr>
            <a:r>
              <a:rPr lang="en-US" sz="720" i="1" dirty="0">
                <a:solidFill>
                  <a:srgbClr val="1B2A4A"/>
                </a:solidFill>
                <a:latin typeface="Calibri" pitchFamily="34" charset="0"/>
                <a:ea typeface="Calibri" pitchFamily="34" charset="-122"/>
                <a:cs typeface="Calibri" pitchFamily="34" charset="-120"/>
              </a:rPr>
              <a:t>Data volume &amp; transaction frequency increase toward base  ▼</a:t>
            </a:r>
            <a:endParaRPr lang="en-US" sz="720" dirty="0"/>
          </a:p>
        </p:txBody>
      </p:sp>
      <p:sp>
        <p:nvSpPr>
          <p:cNvPr id="33" name="Text 31"/>
          <p:cNvSpPr/>
          <p:nvPr/>
        </p:nvSpPr>
        <p:spPr>
          <a:xfrm>
            <a:off x="91440" y="4663440"/>
            <a:ext cx="8961120" cy="182880"/>
          </a:xfrm>
          <a:prstGeom prst="rect">
            <a:avLst/>
          </a:prstGeom>
          <a:noFill/>
          <a:ln/>
        </p:spPr>
        <p:txBody>
          <a:bodyPr wrap="square" lIns="0" tIns="0" rIns="0" bIns="0" rtlCol="0" anchor="ctr"/>
          <a:lstStyle/>
          <a:p>
            <a:pPr marL="0" indent="0">
              <a:buNone/>
            </a:pPr>
            <a:r>
              <a:rPr lang="en-US" sz="750" i="1" dirty="0">
                <a:latin typeface="Calibri" pitchFamily="34" charset="0"/>
                <a:ea typeface="Calibri" pitchFamily="34" charset="-122"/>
                <a:cs typeface="Calibri" pitchFamily="34" charset="-120"/>
              </a:rPr>
              <a:t>Source: Information Pyramid adapted from Laudon &amp; Laudon (2022, Ch.2) and Turban et al. (2018) — Keen &amp; Morton (1978) for DSS classification</a:t>
            </a:r>
            <a:endParaRPr lang="en-US" sz="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1B2A4A"/>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850" b="1" dirty="0">
                <a:solidFill>
                  <a:srgbClr val="FFFFFF"/>
                </a:solidFill>
                <a:latin typeface="Calibri" panose="020F0502020204030204" pitchFamily="34" charset="0"/>
                <a:ea typeface="Calibri" panose="020F0502020204030204" pitchFamily="34" charset="0"/>
                <a:cs typeface="Calibri" panose="020F0502020204030204" pitchFamily="34" charset="0"/>
              </a:rPr>
              <a:t>Organisational Readiness for IS: McKinsey 7S Model Applied</a:t>
            </a:r>
            <a:endParaRPr lang="en-US" sz="1850" dirty="0"/>
          </a:p>
        </p:txBody>
      </p:sp>
      <p:sp>
        <p:nvSpPr>
          <p:cNvPr id="4" name="Shape 2"/>
          <p:cNvSpPr/>
          <p:nvPr/>
        </p:nvSpPr>
        <p:spPr>
          <a:xfrm>
            <a:off x="164592" y="969264"/>
            <a:ext cx="6281928" cy="457200"/>
          </a:xfrm>
          <a:prstGeom prst="roundRect">
            <a:avLst>
              <a:gd name="adj" fmla="val 12000"/>
            </a:avLst>
          </a:prstGeom>
          <a:solidFill>
            <a:srgbClr val="1E2D3D"/>
          </a:solidFill>
          <a:ln/>
        </p:spPr>
        <p:txBody>
          <a:bodyPr/>
          <a:lstStyle/>
          <a:p>
            <a:endParaRPr lang="en-GB"/>
          </a:p>
        </p:txBody>
      </p:sp>
      <p:sp>
        <p:nvSpPr>
          <p:cNvPr id="5" name="Text 3"/>
          <p:cNvSpPr/>
          <p:nvPr/>
        </p:nvSpPr>
        <p:spPr>
          <a:xfrm>
            <a:off x="475488" y="987552"/>
            <a:ext cx="5917692" cy="420624"/>
          </a:xfrm>
          <a:prstGeom prst="rect">
            <a:avLst/>
          </a:prstGeom>
          <a:noFill/>
          <a:ln/>
        </p:spPr>
        <p:txBody>
          <a:bodyPr wrap="square" lIns="0" tIns="0" rIns="0" bIns="0" rtlCol="0" anchor="ctr"/>
          <a:lstStyle/>
          <a:p>
            <a:pPr marL="0" indent="0">
              <a:buNone/>
            </a:pPr>
            <a:r>
              <a:rPr lang="en-US" sz="900" i="1" dirty="0">
                <a:solidFill>
                  <a:srgbClr val="D6E4F7"/>
                </a:solidFill>
                <a:latin typeface="Calibri" pitchFamily="34" charset="0"/>
                <a:ea typeface="Calibri" pitchFamily="34" charset="-122"/>
                <a:cs typeface="Calibri" pitchFamily="34" charset="-120"/>
              </a:rPr>
              <a:t>McKinsey's 7S Framework (Peters &amp; Waterman, 1982) argues that organisational effectiveness requires alignment across seven interdependent elements. Each must be assessed before IS implementation, misalignment in any single element undermines the whole (Waterman et al., 1980).</a:t>
            </a:r>
            <a:endParaRPr lang="en-US" sz="900" dirty="0"/>
          </a:p>
        </p:txBody>
      </p:sp>
      <p:sp>
        <p:nvSpPr>
          <p:cNvPr id="6" name="Shape 4"/>
          <p:cNvSpPr/>
          <p:nvPr/>
        </p:nvSpPr>
        <p:spPr>
          <a:xfrm>
            <a:off x="2834640" y="2862072"/>
            <a:ext cx="950976" cy="950976"/>
          </a:xfrm>
          <a:prstGeom prst="ellipse">
            <a:avLst/>
          </a:prstGeom>
          <a:solidFill>
            <a:srgbClr val="1B2A4A"/>
          </a:solidFill>
          <a:ln/>
          <a:effectLst>
            <a:outerShdw blurRad="101600" dist="38100" dir="2700000" algn="bl" rotWithShape="0">
              <a:srgbClr val="000000">
                <a:alpha val="12000"/>
              </a:srgbClr>
            </a:outerShdw>
          </a:effectLst>
        </p:spPr>
        <p:txBody>
          <a:bodyPr/>
          <a:lstStyle/>
          <a:p>
            <a:endParaRPr lang="en-GB"/>
          </a:p>
        </p:txBody>
      </p:sp>
      <p:sp>
        <p:nvSpPr>
          <p:cNvPr id="7" name="Text 5"/>
          <p:cNvSpPr/>
          <p:nvPr/>
        </p:nvSpPr>
        <p:spPr>
          <a:xfrm>
            <a:off x="2834640" y="2862072"/>
            <a:ext cx="950976" cy="950976"/>
          </a:xfrm>
          <a:prstGeom prst="rect">
            <a:avLst/>
          </a:prstGeom>
          <a:noFill/>
          <a:ln/>
        </p:spPr>
        <p:txBody>
          <a:bodyPr wrap="square" lIns="0" tIns="0" rIns="0" bIns="0" rtlCol="0" anchor="ctr"/>
          <a:lstStyle/>
          <a:p>
            <a:pPr marL="0" indent="0" algn="ctr">
              <a:buNone/>
            </a:pPr>
            <a:r>
              <a:rPr lang="en-US" sz="800" b="1" dirty="0">
                <a:solidFill>
                  <a:srgbClr val="C9A84C"/>
                </a:solidFill>
                <a:latin typeface="Calibri" panose="020F0502020204030204" pitchFamily="34" charset="0"/>
                <a:ea typeface="Calibri" panose="020F0502020204030204" pitchFamily="34" charset="0"/>
                <a:cs typeface="Calibri" panose="020F0502020204030204" pitchFamily="34" charset="0"/>
              </a:rPr>
              <a:t>SHARED</a:t>
            </a:r>
            <a:endParaRPr lang="en-US" sz="800" dirty="0"/>
          </a:p>
          <a:p>
            <a:pPr marL="0" indent="0" algn="ctr">
              <a:buNone/>
            </a:pPr>
            <a:r>
              <a:rPr lang="en-US" sz="800" b="1" dirty="0">
                <a:solidFill>
                  <a:srgbClr val="C9A84C"/>
                </a:solidFill>
                <a:latin typeface="Calibri" panose="020F0502020204030204" pitchFamily="34" charset="0"/>
                <a:ea typeface="Calibri" panose="020F0502020204030204" pitchFamily="34" charset="0"/>
                <a:cs typeface="Calibri" panose="020F0502020204030204" pitchFamily="34" charset="0"/>
              </a:rPr>
              <a:t>VALUES</a:t>
            </a:r>
            <a:endParaRPr lang="en-US" sz="800" dirty="0"/>
          </a:p>
        </p:txBody>
      </p:sp>
      <p:sp>
        <p:nvSpPr>
          <p:cNvPr id="8" name="Shape 6"/>
          <p:cNvSpPr/>
          <p:nvPr/>
        </p:nvSpPr>
        <p:spPr>
          <a:xfrm>
            <a:off x="3273552" y="2715768"/>
            <a:ext cx="73152" cy="73152"/>
          </a:xfrm>
          <a:prstGeom prst="ellipse">
            <a:avLst/>
          </a:prstGeom>
          <a:solidFill>
            <a:srgbClr val="1B2A4A">
              <a:alpha val="60000"/>
            </a:srgbClr>
          </a:solidFill>
          <a:ln/>
        </p:spPr>
        <p:txBody>
          <a:bodyPr/>
          <a:lstStyle/>
          <a:p>
            <a:endParaRPr lang="en-GB"/>
          </a:p>
        </p:txBody>
      </p:sp>
      <p:sp>
        <p:nvSpPr>
          <p:cNvPr id="9" name="Shape 7"/>
          <p:cNvSpPr/>
          <p:nvPr/>
        </p:nvSpPr>
        <p:spPr>
          <a:xfrm>
            <a:off x="3273552" y="2606040"/>
            <a:ext cx="73152" cy="73152"/>
          </a:xfrm>
          <a:prstGeom prst="ellipse">
            <a:avLst/>
          </a:prstGeom>
          <a:solidFill>
            <a:srgbClr val="1B2A4A">
              <a:alpha val="60000"/>
            </a:srgbClr>
          </a:solidFill>
          <a:ln/>
        </p:spPr>
        <p:txBody>
          <a:bodyPr/>
          <a:lstStyle/>
          <a:p>
            <a:endParaRPr lang="en-GB"/>
          </a:p>
        </p:txBody>
      </p:sp>
      <p:sp>
        <p:nvSpPr>
          <p:cNvPr id="10" name="Shape 8"/>
          <p:cNvSpPr/>
          <p:nvPr/>
        </p:nvSpPr>
        <p:spPr>
          <a:xfrm>
            <a:off x="3273552" y="2496312"/>
            <a:ext cx="73152" cy="73152"/>
          </a:xfrm>
          <a:prstGeom prst="ellipse">
            <a:avLst/>
          </a:prstGeom>
          <a:solidFill>
            <a:srgbClr val="1B2A4A">
              <a:alpha val="60000"/>
            </a:srgbClr>
          </a:solidFill>
          <a:ln/>
        </p:spPr>
        <p:txBody>
          <a:bodyPr/>
          <a:lstStyle/>
          <a:p>
            <a:endParaRPr lang="en-GB"/>
          </a:p>
        </p:txBody>
      </p:sp>
      <p:sp>
        <p:nvSpPr>
          <p:cNvPr id="11" name="Shape 9"/>
          <p:cNvSpPr/>
          <p:nvPr/>
        </p:nvSpPr>
        <p:spPr>
          <a:xfrm>
            <a:off x="2889504" y="1581912"/>
            <a:ext cx="841248" cy="841248"/>
          </a:xfrm>
          <a:prstGeom prst="ellipse">
            <a:avLst/>
          </a:prstGeom>
          <a:solidFill>
            <a:srgbClr val="1B2A4A"/>
          </a:solidFill>
          <a:ln/>
          <a:effectLst>
            <a:outerShdw blurRad="101600" dist="38100" dir="2700000" algn="bl" rotWithShape="0">
              <a:srgbClr val="000000">
                <a:alpha val="12000"/>
              </a:srgbClr>
            </a:outerShdw>
          </a:effectLst>
        </p:spPr>
        <p:txBody>
          <a:bodyPr/>
          <a:lstStyle/>
          <a:p>
            <a:endParaRPr lang="en-GB"/>
          </a:p>
        </p:txBody>
      </p:sp>
      <p:sp>
        <p:nvSpPr>
          <p:cNvPr id="12" name="Text 10"/>
          <p:cNvSpPr/>
          <p:nvPr/>
        </p:nvSpPr>
        <p:spPr>
          <a:xfrm>
            <a:off x="2889504" y="1581912"/>
            <a:ext cx="841248" cy="841248"/>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anose="020F0502020204030204" pitchFamily="34" charset="0"/>
                <a:ea typeface="Calibri" panose="020F0502020204030204" pitchFamily="34" charset="0"/>
                <a:cs typeface="Calibri" panose="020F0502020204030204" pitchFamily="34" charset="0"/>
              </a:rPr>
              <a:t>Strategy</a:t>
            </a:r>
            <a:endParaRPr lang="en-US" sz="850" dirty="0"/>
          </a:p>
        </p:txBody>
      </p:sp>
      <p:sp>
        <p:nvSpPr>
          <p:cNvPr id="13" name="Shape 11"/>
          <p:cNvSpPr/>
          <p:nvPr/>
        </p:nvSpPr>
        <p:spPr>
          <a:xfrm>
            <a:off x="3780364" y="3008376"/>
            <a:ext cx="73152" cy="73152"/>
          </a:xfrm>
          <a:prstGeom prst="ellipse">
            <a:avLst/>
          </a:prstGeom>
          <a:solidFill>
            <a:srgbClr val="2E7D52">
              <a:alpha val="60000"/>
            </a:srgbClr>
          </a:solidFill>
          <a:ln/>
        </p:spPr>
        <p:txBody>
          <a:bodyPr/>
          <a:lstStyle/>
          <a:p>
            <a:endParaRPr lang="en-GB"/>
          </a:p>
        </p:txBody>
      </p:sp>
      <p:sp>
        <p:nvSpPr>
          <p:cNvPr id="14" name="Shape 12"/>
          <p:cNvSpPr/>
          <p:nvPr/>
        </p:nvSpPr>
        <p:spPr>
          <a:xfrm>
            <a:off x="3875391" y="2953512"/>
            <a:ext cx="73152" cy="73152"/>
          </a:xfrm>
          <a:prstGeom prst="ellipse">
            <a:avLst/>
          </a:prstGeom>
          <a:solidFill>
            <a:srgbClr val="2E7D52">
              <a:alpha val="60000"/>
            </a:srgbClr>
          </a:solidFill>
          <a:ln/>
        </p:spPr>
        <p:txBody>
          <a:bodyPr/>
          <a:lstStyle/>
          <a:p>
            <a:endParaRPr lang="en-GB"/>
          </a:p>
        </p:txBody>
      </p:sp>
      <p:sp>
        <p:nvSpPr>
          <p:cNvPr id="15" name="Shape 13"/>
          <p:cNvSpPr/>
          <p:nvPr/>
        </p:nvSpPr>
        <p:spPr>
          <a:xfrm>
            <a:off x="3970418" y="2898648"/>
            <a:ext cx="73152" cy="73152"/>
          </a:xfrm>
          <a:prstGeom prst="ellipse">
            <a:avLst/>
          </a:prstGeom>
          <a:solidFill>
            <a:srgbClr val="2E7D52">
              <a:alpha val="60000"/>
            </a:srgbClr>
          </a:solidFill>
          <a:ln/>
        </p:spPr>
        <p:txBody>
          <a:bodyPr/>
          <a:lstStyle/>
          <a:p>
            <a:endParaRPr lang="en-GB"/>
          </a:p>
        </p:txBody>
      </p:sp>
      <p:sp>
        <p:nvSpPr>
          <p:cNvPr id="16" name="Shape 14"/>
          <p:cNvSpPr/>
          <p:nvPr/>
        </p:nvSpPr>
        <p:spPr>
          <a:xfrm>
            <a:off x="4045669" y="2249424"/>
            <a:ext cx="841248" cy="841248"/>
          </a:xfrm>
          <a:prstGeom prst="ellipse">
            <a:avLst/>
          </a:prstGeom>
          <a:solidFill>
            <a:srgbClr val="2E7D52"/>
          </a:solidFill>
          <a:ln/>
          <a:effectLst>
            <a:outerShdw blurRad="101600" dist="38100" dir="2700000" algn="bl" rotWithShape="0">
              <a:srgbClr val="000000">
                <a:alpha val="12000"/>
              </a:srgbClr>
            </a:outerShdw>
          </a:effectLst>
        </p:spPr>
        <p:txBody>
          <a:bodyPr/>
          <a:lstStyle/>
          <a:p>
            <a:endParaRPr lang="en-GB"/>
          </a:p>
        </p:txBody>
      </p:sp>
      <p:sp>
        <p:nvSpPr>
          <p:cNvPr id="17" name="Text 15"/>
          <p:cNvSpPr/>
          <p:nvPr/>
        </p:nvSpPr>
        <p:spPr>
          <a:xfrm>
            <a:off x="4045669" y="2249424"/>
            <a:ext cx="841248" cy="841248"/>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anose="020F0502020204030204" pitchFamily="34" charset="0"/>
                <a:ea typeface="Calibri" panose="020F0502020204030204" pitchFamily="34" charset="0"/>
                <a:cs typeface="Calibri" panose="020F0502020204030204" pitchFamily="34" charset="0"/>
              </a:rPr>
              <a:t>Structure</a:t>
            </a:r>
            <a:endParaRPr lang="en-US" sz="850" dirty="0"/>
          </a:p>
        </p:txBody>
      </p:sp>
      <p:sp>
        <p:nvSpPr>
          <p:cNvPr id="18" name="Shape 16"/>
          <p:cNvSpPr/>
          <p:nvPr/>
        </p:nvSpPr>
        <p:spPr>
          <a:xfrm>
            <a:off x="3780364" y="3593592"/>
            <a:ext cx="73152" cy="73152"/>
          </a:xfrm>
          <a:prstGeom prst="ellipse">
            <a:avLst/>
          </a:prstGeom>
          <a:solidFill>
            <a:srgbClr val="0D9488">
              <a:alpha val="60000"/>
            </a:srgbClr>
          </a:solidFill>
          <a:ln/>
        </p:spPr>
        <p:txBody>
          <a:bodyPr/>
          <a:lstStyle/>
          <a:p>
            <a:endParaRPr lang="en-GB"/>
          </a:p>
        </p:txBody>
      </p:sp>
      <p:sp>
        <p:nvSpPr>
          <p:cNvPr id="19" name="Shape 17"/>
          <p:cNvSpPr/>
          <p:nvPr/>
        </p:nvSpPr>
        <p:spPr>
          <a:xfrm>
            <a:off x="3875391" y="3648456"/>
            <a:ext cx="73152" cy="73152"/>
          </a:xfrm>
          <a:prstGeom prst="ellipse">
            <a:avLst/>
          </a:prstGeom>
          <a:solidFill>
            <a:srgbClr val="0D9488">
              <a:alpha val="60000"/>
            </a:srgbClr>
          </a:solidFill>
          <a:ln/>
        </p:spPr>
        <p:txBody>
          <a:bodyPr/>
          <a:lstStyle/>
          <a:p>
            <a:endParaRPr lang="en-GB"/>
          </a:p>
        </p:txBody>
      </p:sp>
      <p:sp>
        <p:nvSpPr>
          <p:cNvPr id="20" name="Shape 18"/>
          <p:cNvSpPr/>
          <p:nvPr/>
        </p:nvSpPr>
        <p:spPr>
          <a:xfrm>
            <a:off x="3970418" y="3703320"/>
            <a:ext cx="73152" cy="73152"/>
          </a:xfrm>
          <a:prstGeom prst="ellipse">
            <a:avLst/>
          </a:prstGeom>
          <a:solidFill>
            <a:srgbClr val="0D9488">
              <a:alpha val="60000"/>
            </a:srgbClr>
          </a:solidFill>
          <a:ln/>
        </p:spPr>
        <p:txBody>
          <a:bodyPr/>
          <a:lstStyle/>
          <a:p>
            <a:endParaRPr lang="en-GB"/>
          </a:p>
        </p:txBody>
      </p:sp>
      <p:sp>
        <p:nvSpPr>
          <p:cNvPr id="21" name="Shape 19"/>
          <p:cNvSpPr/>
          <p:nvPr/>
        </p:nvSpPr>
        <p:spPr>
          <a:xfrm>
            <a:off x="4045669" y="3584448"/>
            <a:ext cx="841248" cy="841248"/>
          </a:xfrm>
          <a:prstGeom prst="ellipse">
            <a:avLst/>
          </a:prstGeom>
          <a:solidFill>
            <a:srgbClr val="0D9488"/>
          </a:solidFill>
          <a:ln/>
          <a:effectLst>
            <a:outerShdw blurRad="101600" dist="38100" dir="2700000" algn="bl" rotWithShape="0">
              <a:srgbClr val="000000">
                <a:alpha val="12000"/>
              </a:srgbClr>
            </a:outerShdw>
          </a:effectLst>
        </p:spPr>
        <p:txBody>
          <a:bodyPr/>
          <a:lstStyle/>
          <a:p>
            <a:endParaRPr lang="en-GB"/>
          </a:p>
        </p:txBody>
      </p:sp>
      <p:sp>
        <p:nvSpPr>
          <p:cNvPr id="22" name="Text 20"/>
          <p:cNvSpPr/>
          <p:nvPr/>
        </p:nvSpPr>
        <p:spPr>
          <a:xfrm>
            <a:off x="4045669" y="3584448"/>
            <a:ext cx="841248" cy="841248"/>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anose="020F0502020204030204" pitchFamily="34" charset="0"/>
                <a:ea typeface="Calibri" panose="020F0502020204030204" pitchFamily="34" charset="0"/>
                <a:cs typeface="Calibri" panose="020F0502020204030204" pitchFamily="34" charset="0"/>
              </a:rPr>
              <a:t>Systems</a:t>
            </a:r>
            <a:endParaRPr lang="en-US" sz="850" dirty="0"/>
          </a:p>
        </p:txBody>
      </p:sp>
      <p:sp>
        <p:nvSpPr>
          <p:cNvPr id="23" name="Shape 21"/>
          <p:cNvSpPr/>
          <p:nvPr/>
        </p:nvSpPr>
        <p:spPr>
          <a:xfrm>
            <a:off x="3273552" y="3886200"/>
            <a:ext cx="73152" cy="73152"/>
          </a:xfrm>
          <a:prstGeom prst="ellipse">
            <a:avLst/>
          </a:prstGeom>
          <a:solidFill>
            <a:srgbClr val="B45309">
              <a:alpha val="60000"/>
            </a:srgbClr>
          </a:solidFill>
          <a:ln/>
        </p:spPr>
        <p:txBody>
          <a:bodyPr/>
          <a:lstStyle/>
          <a:p>
            <a:endParaRPr lang="en-GB"/>
          </a:p>
        </p:txBody>
      </p:sp>
      <p:sp>
        <p:nvSpPr>
          <p:cNvPr id="24" name="Shape 22"/>
          <p:cNvSpPr/>
          <p:nvPr/>
        </p:nvSpPr>
        <p:spPr>
          <a:xfrm>
            <a:off x="3273552" y="3995928"/>
            <a:ext cx="73152" cy="73152"/>
          </a:xfrm>
          <a:prstGeom prst="ellipse">
            <a:avLst/>
          </a:prstGeom>
          <a:solidFill>
            <a:srgbClr val="B45309">
              <a:alpha val="60000"/>
            </a:srgbClr>
          </a:solidFill>
          <a:ln/>
        </p:spPr>
        <p:txBody>
          <a:bodyPr/>
          <a:lstStyle/>
          <a:p>
            <a:endParaRPr lang="en-GB"/>
          </a:p>
        </p:txBody>
      </p:sp>
      <p:sp>
        <p:nvSpPr>
          <p:cNvPr id="25" name="Shape 23"/>
          <p:cNvSpPr/>
          <p:nvPr/>
        </p:nvSpPr>
        <p:spPr>
          <a:xfrm>
            <a:off x="3273552" y="4105656"/>
            <a:ext cx="73152" cy="73152"/>
          </a:xfrm>
          <a:prstGeom prst="ellipse">
            <a:avLst/>
          </a:prstGeom>
          <a:solidFill>
            <a:srgbClr val="B45309">
              <a:alpha val="60000"/>
            </a:srgbClr>
          </a:solidFill>
          <a:ln/>
        </p:spPr>
        <p:txBody>
          <a:bodyPr/>
          <a:lstStyle/>
          <a:p>
            <a:endParaRPr lang="en-GB"/>
          </a:p>
        </p:txBody>
      </p:sp>
      <p:sp>
        <p:nvSpPr>
          <p:cNvPr id="26" name="Shape 24"/>
          <p:cNvSpPr/>
          <p:nvPr/>
        </p:nvSpPr>
        <p:spPr>
          <a:xfrm>
            <a:off x="2889504" y="4251960"/>
            <a:ext cx="841248" cy="841248"/>
          </a:xfrm>
          <a:prstGeom prst="ellipse">
            <a:avLst/>
          </a:prstGeom>
          <a:solidFill>
            <a:srgbClr val="B45309"/>
          </a:solidFill>
          <a:ln/>
          <a:effectLst>
            <a:outerShdw blurRad="101600" dist="38100" dir="2700000" algn="bl" rotWithShape="0">
              <a:srgbClr val="000000">
                <a:alpha val="12000"/>
              </a:srgbClr>
            </a:outerShdw>
          </a:effectLst>
        </p:spPr>
        <p:txBody>
          <a:bodyPr/>
          <a:lstStyle/>
          <a:p>
            <a:endParaRPr lang="en-GB"/>
          </a:p>
        </p:txBody>
      </p:sp>
      <p:sp>
        <p:nvSpPr>
          <p:cNvPr id="27" name="Text 25"/>
          <p:cNvSpPr/>
          <p:nvPr/>
        </p:nvSpPr>
        <p:spPr>
          <a:xfrm>
            <a:off x="2889504" y="4251960"/>
            <a:ext cx="841248" cy="841248"/>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anose="020F0502020204030204" pitchFamily="34" charset="0"/>
                <a:ea typeface="Calibri" panose="020F0502020204030204" pitchFamily="34" charset="0"/>
                <a:cs typeface="Calibri" panose="020F0502020204030204" pitchFamily="34" charset="0"/>
              </a:rPr>
              <a:t>Staff</a:t>
            </a:r>
            <a:endParaRPr lang="en-US" sz="850" dirty="0"/>
          </a:p>
        </p:txBody>
      </p:sp>
      <p:sp>
        <p:nvSpPr>
          <p:cNvPr id="28" name="Shape 26"/>
          <p:cNvSpPr/>
          <p:nvPr/>
        </p:nvSpPr>
        <p:spPr>
          <a:xfrm>
            <a:off x="2766740" y="3593592"/>
            <a:ext cx="73152" cy="73152"/>
          </a:xfrm>
          <a:prstGeom prst="ellipse">
            <a:avLst/>
          </a:prstGeom>
          <a:solidFill>
            <a:srgbClr val="7C3AED">
              <a:alpha val="60000"/>
            </a:srgbClr>
          </a:solidFill>
          <a:ln/>
        </p:spPr>
        <p:txBody>
          <a:bodyPr/>
          <a:lstStyle/>
          <a:p>
            <a:endParaRPr lang="en-GB"/>
          </a:p>
        </p:txBody>
      </p:sp>
      <p:sp>
        <p:nvSpPr>
          <p:cNvPr id="29" name="Shape 27"/>
          <p:cNvSpPr/>
          <p:nvPr/>
        </p:nvSpPr>
        <p:spPr>
          <a:xfrm>
            <a:off x="2671713" y="3648456"/>
            <a:ext cx="73152" cy="73152"/>
          </a:xfrm>
          <a:prstGeom prst="ellipse">
            <a:avLst/>
          </a:prstGeom>
          <a:solidFill>
            <a:srgbClr val="7C3AED">
              <a:alpha val="60000"/>
            </a:srgbClr>
          </a:solidFill>
          <a:ln/>
        </p:spPr>
        <p:txBody>
          <a:bodyPr/>
          <a:lstStyle/>
          <a:p>
            <a:endParaRPr lang="en-GB"/>
          </a:p>
        </p:txBody>
      </p:sp>
      <p:sp>
        <p:nvSpPr>
          <p:cNvPr id="30" name="Shape 28"/>
          <p:cNvSpPr/>
          <p:nvPr/>
        </p:nvSpPr>
        <p:spPr>
          <a:xfrm>
            <a:off x="2576686" y="3703320"/>
            <a:ext cx="73152" cy="73152"/>
          </a:xfrm>
          <a:prstGeom prst="ellipse">
            <a:avLst/>
          </a:prstGeom>
          <a:solidFill>
            <a:srgbClr val="7C3AED">
              <a:alpha val="60000"/>
            </a:srgbClr>
          </a:solidFill>
          <a:ln/>
        </p:spPr>
        <p:txBody>
          <a:bodyPr/>
          <a:lstStyle/>
          <a:p>
            <a:endParaRPr lang="en-GB"/>
          </a:p>
        </p:txBody>
      </p:sp>
      <p:sp>
        <p:nvSpPr>
          <p:cNvPr id="31" name="Shape 29"/>
          <p:cNvSpPr/>
          <p:nvPr/>
        </p:nvSpPr>
        <p:spPr>
          <a:xfrm>
            <a:off x="1733339" y="3584448"/>
            <a:ext cx="841248" cy="841248"/>
          </a:xfrm>
          <a:prstGeom prst="ellipse">
            <a:avLst/>
          </a:prstGeom>
          <a:solidFill>
            <a:srgbClr val="7C3AED"/>
          </a:solidFill>
          <a:ln/>
          <a:effectLst>
            <a:outerShdw blurRad="101600" dist="38100" dir="2700000" algn="bl" rotWithShape="0">
              <a:srgbClr val="000000">
                <a:alpha val="12000"/>
              </a:srgbClr>
            </a:outerShdw>
          </a:effectLst>
        </p:spPr>
        <p:txBody>
          <a:bodyPr/>
          <a:lstStyle/>
          <a:p>
            <a:endParaRPr lang="en-GB"/>
          </a:p>
        </p:txBody>
      </p:sp>
      <p:sp>
        <p:nvSpPr>
          <p:cNvPr id="32" name="Text 30"/>
          <p:cNvSpPr/>
          <p:nvPr/>
        </p:nvSpPr>
        <p:spPr>
          <a:xfrm>
            <a:off x="1733339" y="3584448"/>
            <a:ext cx="841248" cy="841248"/>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anose="020F0502020204030204" pitchFamily="34" charset="0"/>
                <a:ea typeface="Calibri" panose="020F0502020204030204" pitchFamily="34" charset="0"/>
                <a:cs typeface="Calibri" panose="020F0502020204030204" pitchFamily="34" charset="0"/>
              </a:rPr>
              <a:t>Skills</a:t>
            </a:r>
            <a:endParaRPr lang="en-US" sz="850" dirty="0"/>
          </a:p>
        </p:txBody>
      </p:sp>
      <p:sp>
        <p:nvSpPr>
          <p:cNvPr id="33" name="Shape 31"/>
          <p:cNvSpPr/>
          <p:nvPr/>
        </p:nvSpPr>
        <p:spPr>
          <a:xfrm>
            <a:off x="2766740" y="3008376"/>
            <a:ext cx="73152" cy="73152"/>
          </a:xfrm>
          <a:prstGeom prst="ellipse">
            <a:avLst/>
          </a:prstGeom>
          <a:solidFill>
            <a:srgbClr val="B91C1C">
              <a:alpha val="60000"/>
            </a:srgbClr>
          </a:solidFill>
          <a:ln/>
        </p:spPr>
        <p:txBody>
          <a:bodyPr/>
          <a:lstStyle/>
          <a:p>
            <a:endParaRPr lang="en-GB"/>
          </a:p>
        </p:txBody>
      </p:sp>
      <p:sp>
        <p:nvSpPr>
          <p:cNvPr id="34" name="Shape 32"/>
          <p:cNvSpPr/>
          <p:nvPr/>
        </p:nvSpPr>
        <p:spPr>
          <a:xfrm>
            <a:off x="2671713" y="2953512"/>
            <a:ext cx="73152" cy="73152"/>
          </a:xfrm>
          <a:prstGeom prst="ellipse">
            <a:avLst/>
          </a:prstGeom>
          <a:solidFill>
            <a:srgbClr val="B91C1C">
              <a:alpha val="60000"/>
            </a:srgbClr>
          </a:solidFill>
          <a:ln/>
        </p:spPr>
        <p:txBody>
          <a:bodyPr/>
          <a:lstStyle/>
          <a:p>
            <a:endParaRPr lang="en-GB"/>
          </a:p>
        </p:txBody>
      </p:sp>
      <p:sp>
        <p:nvSpPr>
          <p:cNvPr id="35" name="Shape 33"/>
          <p:cNvSpPr/>
          <p:nvPr/>
        </p:nvSpPr>
        <p:spPr>
          <a:xfrm>
            <a:off x="2576686" y="2898648"/>
            <a:ext cx="73152" cy="73152"/>
          </a:xfrm>
          <a:prstGeom prst="ellipse">
            <a:avLst/>
          </a:prstGeom>
          <a:solidFill>
            <a:srgbClr val="B91C1C">
              <a:alpha val="60000"/>
            </a:srgbClr>
          </a:solidFill>
          <a:ln/>
        </p:spPr>
        <p:txBody>
          <a:bodyPr/>
          <a:lstStyle/>
          <a:p>
            <a:endParaRPr lang="en-GB"/>
          </a:p>
        </p:txBody>
      </p:sp>
      <p:sp>
        <p:nvSpPr>
          <p:cNvPr id="36" name="Shape 34"/>
          <p:cNvSpPr/>
          <p:nvPr/>
        </p:nvSpPr>
        <p:spPr>
          <a:xfrm>
            <a:off x="1733339" y="2249424"/>
            <a:ext cx="841248" cy="841248"/>
          </a:xfrm>
          <a:prstGeom prst="ellipse">
            <a:avLst/>
          </a:prstGeom>
          <a:solidFill>
            <a:srgbClr val="B91C1C"/>
          </a:solidFill>
          <a:ln/>
          <a:effectLst>
            <a:outerShdw blurRad="101600" dist="38100" dir="2700000" algn="bl" rotWithShape="0">
              <a:srgbClr val="000000">
                <a:alpha val="12000"/>
              </a:srgbClr>
            </a:outerShdw>
          </a:effectLst>
        </p:spPr>
        <p:txBody>
          <a:bodyPr/>
          <a:lstStyle/>
          <a:p>
            <a:endParaRPr lang="en-GB"/>
          </a:p>
        </p:txBody>
      </p:sp>
      <p:sp>
        <p:nvSpPr>
          <p:cNvPr id="37" name="Text 35"/>
          <p:cNvSpPr/>
          <p:nvPr/>
        </p:nvSpPr>
        <p:spPr>
          <a:xfrm>
            <a:off x="1733339" y="2249424"/>
            <a:ext cx="841248" cy="841248"/>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anose="020F0502020204030204" pitchFamily="34" charset="0"/>
                <a:ea typeface="Calibri" panose="020F0502020204030204" pitchFamily="34" charset="0"/>
                <a:cs typeface="Calibri" panose="020F0502020204030204" pitchFamily="34" charset="0"/>
              </a:rPr>
              <a:t>Style</a:t>
            </a:r>
            <a:endParaRPr lang="en-US" sz="850" dirty="0"/>
          </a:p>
        </p:txBody>
      </p:sp>
      <p:sp>
        <p:nvSpPr>
          <p:cNvPr id="38" name="Shape 36"/>
          <p:cNvSpPr/>
          <p:nvPr/>
        </p:nvSpPr>
        <p:spPr>
          <a:xfrm>
            <a:off x="3273552" y="2715768"/>
            <a:ext cx="73152" cy="73152"/>
          </a:xfrm>
          <a:prstGeom prst="ellipse">
            <a:avLst/>
          </a:prstGeom>
          <a:solidFill>
            <a:srgbClr val="64748B">
              <a:alpha val="60000"/>
            </a:srgbClr>
          </a:solidFill>
          <a:ln/>
        </p:spPr>
        <p:txBody>
          <a:bodyPr/>
          <a:lstStyle/>
          <a:p>
            <a:endParaRPr lang="en-GB"/>
          </a:p>
        </p:txBody>
      </p:sp>
      <p:sp>
        <p:nvSpPr>
          <p:cNvPr id="39" name="Shape 37"/>
          <p:cNvSpPr/>
          <p:nvPr/>
        </p:nvSpPr>
        <p:spPr>
          <a:xfrm>
            <a:off x="3273552" y="2606040"/>
            <a:ext cx="73152" cy="73152"/>
          </a:xfrm>
          <a:prstGeom prst="ellipse">
            <a:avLst/>
          </a:prstGeom>
          <a:solidFill>
            <a:srgbClr val="64748B">
              <a:alpha val="60000"/>
            </a:srgbClr>
          </a:solidFill>
          <a:ln/>
        </p:spPr>
        <p:txBody>
          <a:bodyPr/>
          <a:lstStyle/>
          <a:p>
            <a:endParaRPr lang="en-GB"/>
          </a:p>
        </p:txBody>
      </p:sp>
      <p:sp>
        <p:nvSpPr>
          <p:cNvPr id="40" name="Shape 38"/>
          <p:cNvSpPr/>
          <p:nvPr/>
        </p:nvSpPr>
        <p:spPr>
          <a:xfrm>
            <a:off x="3273552" y="2496312"/>
            <a:ext cx="73152" cy="73152"/>
          </a:xfrm>
          <a:prstGeom prst="ellipse">
            <a:avLst/>
          </a:prstGeom>
          <a:solidFill>
            <a:srgbClr val="64748B">
              <a:alpha val="60000"/>
            </a:srgbClr>
          </a:solidFill>
          <a:ln/>
        </p:spPr>
        <p:txBody>
          <a:bodyPr/>
          <a:lstStyle/>
          <a:p>
            <a:endParaRPr lang="en-GB"/>
          </a:p>
        </p:txBody>
      </p:sp>
      <p:sp>
        <p:nvSpPr>
          <p:cNvPr id="41" name="Shape 39"/>
          <p:cNvSpPr/>
          <p:nvPr/>
        </p:nvSpPr>
        <p:spPr>
          <a:xfrm>
            <a:off x="2889504" y="1581912"/>
            <a:ext cx="841248" cy="841248"/>
          </a:xfrm>
          <a:prstGeom prst="ellipse">
            <a:avLst/>
          </a:prstGeom>
          <a:solidFill>
            <a:srgbClr val="64748B"/>
          </a:solidFill>
          <a:ln/>
          <a:effectLst>
            <a:outerShdw blurRad="101600" dist="38100" dir="2700000" algn="bl" rotWithShape="0">
              <a:srgbClr val="000000">
                <a:alpha val="12000"/>
              </a:srgbClr>
            </a:outerShdw>
          </a:effectLst>
        </p:spPr>
        <p:txBody>
          <a:bodyPr/>
          <a:lstStyle/>
          <a:p>
            <a:endParaRPr lang="en-GB"/>
          </a:p>
        </p:txBody>
      </p:sp>
      <p:sp>
        <p:nvSpPr>
          <p:cNvPr id="42" name="Text 40"/>
          <p:cNvSpPr/>
          <p:nvPr/>
        </p:nvSpPr>
        <p:spPr>
          <a:xfrm>
            <a:off x="2889504" y="1581912"/>
            <a:ext cx="841248" cy="841248"/>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anose="020F0502020204030204" pitchFamily="34" charset="0"/>
                <a:ea typeface="Calibri" panose="020F0502020204030204" pitchFamily="34" charset="0"/>
                <a:cs typeface="Calibri" panose="020F0502020204030204" pitchFamily="34" charset="0"/>
              </a:rPr>
              <a:t>Shared</a:t>
            </a:r>
            <a:endParaRPr lang="en-US" sz="850" dirty="0"/>
          </a:p>
          <a:p>
            <a:pPr marL="0" indent="0" algn="ctr">
              <a:buNone/>
            </a:pPr>
            <a:r>
              <a:rPr lang="en-US" sz="850" b="1" dirty="0">
                <a:solidFill>
                  <a:srgbClr val="FFFFFF"/>
                </a:solidFill>
                <a:latin typeface="Calibri" panose="020F0502020204030204" pitchFamily="34" charset="0"/>
                <a:ea typeface="Calibri" panose="020F0502020204030204" pitchFamily="34" charset="0"/>
                <a:cs typeface="Calibri" panose="020F0502020204030204" pitchFamily="34" charset="0"/>
              </a:rPr>
              <a:t>Values</a:t>
            </a:r>
            <a:endParaRPr lang="en-US" sz="850" dirty="0"/>
          </a:p>
        </p:txBody>
      </p:sp>
      <p:sp>
        <p:nvSpPr>
          <p:cNvPr id="43" name="Shape 41"/>
          <p:cNvSpPr/>
          <p:nvPr/>
        </p:nvSpPr>
        <p:spPr>
          <a:xfrm>
            <a:off x="6784848" y="969264"/>
            <a:ext cx="2029968" cy="4169664"/>
          </a:xfrm>
          <a:prstGeom prst="roundRect">
            <a:avLst>
              <a:gd name="adj" fmla="val 3604"/>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44" name="Shape 42"/>
          <p:cNvSpPr/>
          <p:nvPr/>
        </p:nvSpPr>
        <p:spPr>
          <a:xfrm>
            <a:off x="6784848" y="969264"/>
            <a:ext cx="2029968" cy="329184"/>
          </a:xfrm>
          <a:prstGeom prst="rect">
            <a:avLst/>
          </a:prstGeom>
          <a:solidFill>
            <a:srgbClr val="1B2A4A"/>
          </a:solidFill>
          <a:ln/>
        </p:spPr>
        <p:txBody>
          <a:bodyPr/>
          <a:lstStyle/>
          <a:p>
            <a:endParaRPr lang="en-GB"/>
          </a:p>
        </p:txBody>
      </p:sp>
      <p:sp>
        <p:nvSpPr>
          <p:cNvPr id="45" name="Text 43"/>
          <p:cNvSpPr/>
          <p:nvPr/>
        </p:nvSpPr>
        <p:spPr>
          <a:xfrm>
            <a:off x="6858000" y="969264"/>
            <a:ext cx="1883664" cy="329184"/>
          </a:xfrm>
          <a:prstGeom prst="rect">
            <a:avLst/>
          </a:prstGeom>
          <a:noFill/>
          <a:ln/>
        </p:spPr>
        <p:txBody>
          <a:bodyPr wrap="square" lIns="0" tIns="0" rIns="0" bIns="0" rtlCol="0" anchor="ctr"/>
          <a:lstStyle/>
          <a:p>
            <a:pPr marL="0" indent="0">
              <a:buNone/>
            </a:pPr>
            <a:r>
              <a:rPr lang="en-US" sz="850" b="1" dirty="0">
                <a:solidFill>
                  <a:srgbClr val="FFFFFF"/>
                </a:solidFill>
                <a:latin typeface="Calibri" panose="020F0502020204030204" pitchFamily="34" charset="0"/>
                <a:ea typeface="Calibri" panose="020F0502020204030204" pitchFamily="34" charset="0"/>
                <a:cs typeface="Calibri" panose="020F0502020204030204" pitchFamily="34" charset="0"/>
              </a:rPr>
              <a:t>IS Implication per Element</a:t>
            </a:r>
            <a:endParaRPr lang="en-US" sz="850" dirty="0"/>
          </a:p>
        </p:txBody>
      </p:sp>
      <p:sp>
        <p:nvSpPr>
          <p:cNvPr id="46" name="Text 44"/>
          <p:cNvSpPr/>
          <p:nvPr/>
        </p:nvSpPr>
        <p:spPr>
          <a:xfrm>
            <a:off x="6858000" y="1335024"/>
            <a:ext cx="1883664" cy="182880"/>
          </a:xfrm>
          <a:prstGeom prst="rect">
            <a:avLst/>
          </a:prstGeom>
          <a:noFill/>
          <a:ln/>
        </p:spPr>
        <p:txBody>
          <a:bodyPr wrap="square" lIns="0" tIns="0" rIns="0" bIns="0" rtlCol="0" anchor="ctr"/>
          <a:lstStyle/>
          <a:p>
            <a:pPr marL="0" indent="0">
              <a:buNone/>
            </a:pPr>
            <a:r>
              <a:rPr lang="en-US" sz="700" b="1" dirty="0">
                <a:solidFill>
                  <a:srgbClr val="1B2A4A"/>
                </a:solidFill>
                <a:latin typeface="Calibri" pitchFamily="34" charset="0"/>
                <a:ea typeface="Calibri" pitchFamily="34" charset="-122"/>
                <a:cs typeface="Calibri" pitchFamily="34" charset="-120"/>
              </a:rPr>
              <a:t>● HARD ELEMENTS</a:t>
            </a:r>
            <a:endParaRPr lang="en-US" sz="700" dirty="0"/>
          </a:p>
        </p:txBody>
      </p:sp>
      <p:sp>
        <p:nvSpPr>
          <p:cNvPr id="47" name="Shape 45"/>
          <p:cNvSpPr/>
          <p:nvPr/>
        </p:nvSpPr>
        <p:spPr>
          <a:xfrm>
            <a:off x="6858000" y="1572768"/>
            <a:ext cx="201168" cy="201168"/>
          </a:xfrm>
          <a:prstGeom prst="ellipse">
            <a:avLst/>
          </a:prstGeom>
          <a:solidFill>
            <a:srgbClr val="1B2A4A"/>
          </a:solidFill>
          <a:ln/>
        </p:spPr>
        <p:txBody>
          <a:bodyPr/>
          <a:lstStyle/>
          <a:p>
            <a:endParaRPr lang="en-GB"/>
          </a:p>
        </p:txBody>
      </p:sp>
      <p:sp>
        <p:nvSpPr>
          <p:cNvPr id="48" name="Text 46"/>
          <p:cNvSpPr/>
          <p:nvPr/>
        </p:nvSpPr>
        <p:spPr>
          <a:xfrm>
            <a:off x="7114032" y="1536192"/>
            <a:ext cx="1627632" cy="201168"/>
          </a:xfrm>
          <a:prstGeom prst="rect">
            <a:avLst/>
          </a:prstGeom>
          <a:noFill/>
          <a:ln/>
        </p:spPr>
        <p:txBody>
          <a:bodyPr wrap="square" lIns="0" tIns="0" rIns="0" bIns="0" rtlCol="0" anchor="ctr"/>
          <a:lstStyle/>
          <a:p>
            <a:pPr marL="0" indent="0">
              <a:buNone/>
            </a:pPr>
            <a:r>
              <a:rPr lang="en-US" sz="750" b="1" dirty="0">
                <a:solidFill>
                  <a:srgbClr val="1B2A4A"/>
                </a:solidFill>
                <a:latin typeface="Calibri" pitchFamily="34" charset="0"/>
                <a:ea typeface="Calibri" pitchFamily="34" charset="-122"/>
                <a:cs typeface="Calibri" pitchFamily="34" charset="-120"/>
              </a:rPr>
              <a:t>IS Strategy</a:t>
            </a:r>
            <a:endParaRPr lang="en-US" sz="750" dirty="0"/>
          </a:p>
        </p:txBody>
      </p:sp>
      <p:sp>
        <p:nvSpPr>
          <p:cNvPr id="49" name="Text 47"/>
          <p:cNvSpPr/>
          <p:nvPr/>
        </p:nvSpPr>
        <p:spPr>
          <a:xfrm>
            <a:off x="7114032" y="1737360"/>
            <a:ext cx="1627632" cy="228600"/>
          </a:xfrm>
          <a:prstGeom prst="rect">
            <a:avLst/>
          </a:prstGeom>
          <a:noFill/>
          <a:ln/>
        </p:spPr>
        <p:txBody>
          <a:bodyPr wrap="square" lIns="0" tIns="0" rIns="0" bIns="0" rtlCol="0" anchor="ctr"/>
          <a:lstStyle/>
          <a:p>
            <a:pPr marL="0" indent="0">
              <a:buNone/>
            </a:pPr>
            <a:r>
              <a:rPr lang="en-US" sz="680" dirty="0">
                <a:solidFill>
                  <a:srgbClr val="64748B"/>
                </a:solidFill>
                <a:latin typeface="Calibri" pitchFamily="34" charset="0"/>
                <a:ea typeface="Calibri" pitchFamily="34" charset="-122"/>
                <a:cs typeface="Calibri" pitchFamily="34" charset="-120"/>
              </a:rPr>
              <a:t>IS must align to business strategy not be acquired in isolation. Porter (2001): IS is strategic when it reshapes competitive positioning.</a:t>
            </a:r>
            <a:endParaRPr lang="en-US" sz="680" dirty="0"/>
          </a:p>
        </p:txBody>
      </p:sp>
      <p:sp>
        <p:nvSpPr>
          <p:cNvPr id="50" name="Shape 48"/>
          <p:cNvSpPr/>
          <p:nvPr/>
        </p:nvSpPr>
        <p:spPr>
          <a:xfrm>
            <a:off x="6858000" y="2048256"/>
            <a:ext cx="201168" cy="201168"/>
          </a:xfrm>
          <a:prstGeom prst="ellipse">
            <a:avLst/>
          </a:prstGeom>
          <a:solidFill>
            <a:srgbClr val="2E7D52"/>
          </a:solidFill>
          <a:ln/>
        </p:spPr>
        <p:txBody>
          <a:bodyPr/>
          <a:lstStyle/>
          <a:p>
            <a:endParaRPr lang="en-GB"/>
          </a:p>
        </p:txBody>
      </p:sp>
      <p:sp>
        <p:nvSpPr>
          <p:cNvPr id="51" name="Text 49"/>
          <p:cNvSpPr/>
          <p:nvPr/>
        </p:nvSpPr>
        <p:spPr>
          <a:xfrm>
            <a:off x="7114032" y="2011680"/>
            <a:ext cx="1627632" cy="201168"/>
          </a:xfrm>
          <a:prstGeom prst="rect">
            <a:avLst/>
          </a:prstGeom>
          <a:noFill/>
          <a:ln/>
        </p:spPr>
        <p:txBody>
          <a:bodyPr wrap="square" lIns="0" tIns="0" rIns="0" bIns="0" rtlCol="0" anchor="ctr"/>
          <a:lstStyle/>
          <a:p>
            <a:pPr marL="0" indent="0">
              <a:buNone/>
            </a:pPr>
            <a:r>
              <a:rPr lang="en-US" sz="750" b="1" dirty="0">
                <a:solidFill>
                  <a:srgbClr val="2E7D52"/>
                </a:solidFill>
                <a:latin typeface="Calibri" pitchFamily="34" charset="0"/>
                <a:ea typeface="Calibri" pitchFamily="34" charset="-122"/>
                <a:cs typeface="Calibri" pitchFamily="34" charset="-120"/>
              </a:rPr>
              <a:t>Org. Structure</a:t>
            </a:r>
            <a:endParaRPr lang="en-US" sz="750" dirty="0"/>
          </a:p>
        </p:txBody>
      </p:sp>
      <p:sp>
        <p:nvSpPr>
          <p:cNvPr id="52" name="Text 50"/>
          <p:cNvSpPr/>
          <p:nvPr/>
        </p:nvSpPr>
        <p:spPr>
          <a:xfrm>
            <a:off x="7114032" y="2212848"/>
            <a:ext cx="1627632" cy="228600"/>
          </a:xfrm>
          <a:prstGeom prst="rect">
            <a:avLst/>
          </a:prstGeom>
          <a:noFill/>
          <a:ln/>
        </p:spPr>
        <p:txBody>
          <a:bodyPr wrap="square" lIns="0" tIns="0" rIns="0" bIns="0" rtlCol="0" anchor="ctr"/>
          <a:lstStyle/>
          <a:p>
            <a:pPr marL="0" indent="0">
              <a:buNone/>
            </a:pPr>
            <a:r>
              <a:rPr lang="en-US" sz="680" dirty="0">
                <a:solidFill>
                  <a:srgbClr val="64748B"/>
                </a:solidFill>
                <a:latin typeface="Calibri" pitchFamily="34" charset="0"/>
                <a:ea typeface="Calibri" pitchFamily="34" charset="-122"/>
                <a:cs typeface="Calibri" pitchFamily="34" charset="-120"/>
              </a:rPr>
              <a:t>Hierarchical structures impede IS data flows. Flatter, matrix structures enable cross-functional ERP and CRM integration.</a:t>
            </a:r>
            <a:endParaRPr lang="en-US" sz="680" dirty="0"/>
          </a:p>
        </p:txBody>
      </p:sp>
      <p:sp>
        <p:nvSpPr>
          <p:cNvPr id="53" name="Shape 51"/>
          <p:cNvSpPr/>
          <p:nvPr/>
        </p:nvSpPr>
        <p:spPr>
          <a:xfrm>
            <a:off x="6858000" y="2523744"/>
            <a:ext cx="201168" cy="201168"/>
          </a:xfrm>
          <a:prstGeom prst="ellipse">
            <a:avLst/>
          </a:prstGeom>
          <a:solidFill>
            <a:srgbClr val="0D9488"/>
          </a:solidFill>
          <a:ln/>
        </p:spPr>
        <p:txBody>
          <a:bodyPr/>
          <a:lstStyle/>
          <a:p>
            <a:endParaRPr lang="en-GB"/>
          </a:p>
        </p:txBody>
      </p:sp>
      <p:sp>
        <p:nvSpPr>
          <p:cNvPr id="54" name="Text 52"/>
          <p:cNvSpPr/>
          <p:nvPr/>
        </p:nvSpPr>
        <p:spPr>
          <a:xfrm>
            <a:off x="7114032" y="2487168"/>
            <a:ext cx="1627632" cy="201168"/>
          </a:xfrm>
          <a:prstGeom prst="rect">
            <a:avLst/>
          </a:prstGeom>
          <a:noFill/>
          <a:ln/>
        </p:spPr>
        <p:txBody>
          <a:bodyPr wrap="square" lIns="0" tIns="0" rIns="0" bIns="0" rtlCol="0" anchor="ctr"/>
          <a:lstStyle/>
          <a:p>
            <a:pPr marL="0" indent="0">
              <a:buNone/>
            </a:pPr>
            <a:r>
              <a:rPr lang="en-US" sz="750" b="1" dirty="0">
                <a:solidFill>
                  <a:srgbClr val="0D9488"/>
                </a:solidFill>
                <a:latin typeface="Calibri" pitchFamily="34" charset="0"/>
                <a:ea typeface="Calibri" pitchFamily="34" charset="-122"/>
                <a:cs typeface="Calibri" pitchFamily="34" charset="-120"/>
              </a:rPr>
              <a:t>Systems-ERP · CRM · DSS</a:t>
            </a:r>
            <a:endParaRPr lang="en-US" sz="750" dirty="0"/>
          </a:p>
        </p:txBody>
      </p:sp>
      <p:sp>
        <p:nvSpPr>
          <p:cNvPr id="55" name="Text 53"/>
          <p:cNvSpPr/>
          <p:nvPr/>
        </p:nvSpPr>
        <p:spPr>
          <a:xfrm>
            <a:off x="7114032" y="2688336"/>
            <a:ext cx="1627632" cy="228600"/>
          </a:xfrm>
          <a:prstGeom prst="rect">
            <a:avLst/>
          </a:prstGeom>
          <a:noFill/>
          <a:ln/>
        </p:spPr>
        <p:txBody>
          <a:bodyPr wrap="square" lIns="0" tIns="0" rIns="0" bIns="0" rtlCol="0" anchor="ctr"/>
          <a:lstStyle/>
          <a:p>
            <a:pPr marL="0" indent="0">
              <a:buNone/>
            </a:pPr>
            <a:r>
              <a:rPr lang="en-US" sz="680" dirty="0">
                <a:solidFill>
                  <a:srgbClr val="64748B"/>
                </a:solidFill>
                <a:latin typeface="Calibri" pitchFamily="34" charset="0"/>
                <a:ea typeface="Calibri" pitchFamily="34" charset="-122"/>
                <a:cs typeface="Calibri" pitchFamily="34" charset="-120"/>
              </a:rPr>
              <a:t>The IS systems themselves, ERP, CRM, DSS, must be fit-for-purpose, integrated and adopted organisation-wide.</a:t>
            </a:r>
            <a:endParaRPr lang="en-US" sz="680" dirty="0"/>
          </a:p>
        </p:txBody>
      </p:sp>
      <p:sp>
        <p:nvSpPr>
          <p:cNvPr id="56" name="Text 54"/>
          <p:cNvSpPr/>
          <p:nvPr/>
        </p:nvSpPr>
        <p:spPr>
          <a:xfrm>
            <a:off x="6858000" y="2980944"/>
            <a:ext cx="1883664" cy="182880"/>
          </a:xfrm>
          <a:prstGeom prst="rect">
            <a:avLst/>
          </a:prstGeom>
          <a:noFill/>
          <a:ln/>
        </p:spPr>
        <p:txBody>
          <a:bodyPr wrap="square" lIns="0" tIns="0" rIns="0" bIns="0" rtlCol="0" anchor="ctr"/>
          <a:lstStyle/>
          <a:p>
            <a:pPr marL="0" indent="0">
              <a:buNone/>
            </a:pPr>
            <a:r>
              <a:rPr lang="en-US" sz="700" b="1" dirty="0">
                <a:solidFill>
                  <a:srgbClr val="7C3AED"/>
                </a:solidFill>
                <a:latin typeface="Calibri" pitchFamily="34" charset="0"/>
                <a:ea typeface="Calibri" pitchFamily="34" charset="-122"/>
                <a:cs typeface="Calibri" pitchFamily="34" charset="-120"/>
              </a:rPr>
              <a:t>● SOFT ELEMENTS</a:t>
            </a:r>
            <a:endParaRPr lang="en-US" sz="700" dirty="0"/>
          </a:p>
        </p:txBody>
      </p:sp>
      <p:sp>
        <p:nvSpPr>
          <p:cNvPr id="57" name="Shape 55"/>
          <p:cNvSpPr/>
          <p:nvPr/>
        </p:nvSpPr>
        <p:spPr>
          <a:xfrm>
            <a:off x="6858000" y="3218688"/>
            <a:ext cx="201168" cy="201168"/>
          </a:xfrm>
          <a:prstGeom prst="ellipse">
            <a:avLst/>
          </a:prstGeom>
          <a:solidFill>
            <a:srgbClr val="B45309"/>
          </a:solidFill>
          <a:ln/>
        </p:spPr>
        <p:txBody>
          <a:bodyPr/>
          <a:lstStyle/>
          <a:p>
            <a:endParaRPr lang="en-GB"/>
          </a:p>
        </p:txBody>
      </p:sp>
      <p:sp>
        <p:nvSpPr>
          <p:cNvPr id="58" name="Text 56"/>
          <p:cNvSpPr/>
          <p:nvPr/>
        </p:nvSpPr>
        <p:spPr>
          <a:xfrm>
            <a:off x="7114032" y="3182112"/>
            <a:ext cx="1627632" cy="201168"/>
          </a:xfrm>
          <a:prstGeom prst="rect">
            <a:avLst/>
          </a:prstGeom>
          <a:noFill/>
          <a:ln/>
        </p:spPr>
        <p:txBody>
          <a:bodyPr wrap="square" lIns="0" tIns="0" rIns="0" bIns="0" rtlCol="0" anchor="ctr"/>
          <a:lstStyle/>
          <a:p>
            <a:pPr marL="0" indent="0">
              <a:buNone/>
            </a:pPr>
            <a:r>
              <a:rPr lang="en-US" sz="750" b="1" dirty="0">
                <a:solidFill>
                  <a:srgbClr val="B45309"/>
                </a:solidFill>
                <a:latin typeface="Calibri" pitchFamily="34" charset="0"/>
                <a:ea typeface="Calibri" pitchFamily="34" charset="-122"/>
                <a:cs typeface="Calibri" pitchFamily="34" charset="-120"/>
              </a:rPr>
              <a:t>Staff -People &amp; Roles</a:t>
            </a:r>
            <a:endParaRPr lang="en-US" sz="750" dirty="0"/>
          </a:p>
        </p:txBody>
      </p:sp>
      <p:sp>
        <p:nvSpPr>
          <p:cNvPr id="59" name="Text 57"/>
          <p:cNvSpPr/>
          <p:nvPr/>
        </p:nvSpPr>
        <p:spPr>
          <a:xfrm>
            <a:off x="7114032" y="3383280"/>
            <a:ext cx="1627632" cy="228600"/>
          </a:xfrm>
          <a:prstGeom prst="rect">
            <a:avLst/>
          </a:prstGeom>
          <a:noFill/>
          <a:ln/>
        </p:spPr>
        <p:txBody>
          <a:bodyPr wrap="square" lIns="0" tIns="0" rIns="0" bIns="0" rtlCol="0" anchor="ctr"/>
          <a:lstStyle/>
          <a:p>
            <a:pPr marL="0" indent="0">
              <a:buNone/>
            </a:pPr>
            <a:r>
              <a:rPr lang="en-US" sz="680" dirty="0">
                <a:solidFill>
                  <a:srgbClr val="64748B"/>
                </a:solidFill>
                <a:latin typeface="Calibri" pitchFamily="34" charset="0"/>
                <a:ea typeface="Calibri" pitchFamily="34" charset="-122"/>
                <a:cs typeface="Calibri" pitchFamily="34" charset="-120"/>
              </a:rPr>
              <a:t>Digital literacy and IS competency must be assessed. Foss et al. (2008): 70% of CRM failures stem from people, not technology.</a:t>
            </a:r>
            <a:endParaRPr lang="en-US" sz="680" dirty="0"/>
          </a:p>
        </p:txBody>
      </p:sp>
      <p:sp>
        <p:nvSpPr>
          <p:cNvPr id="60" name="Shape 58"/>
          <p:cNvSpPr/>
          <p:nvPr/>
        </p:nvSpPr>
        <p:spPr>
          <a:xfrm>
            <a:off x="6858000" y="3694176"/>
            <a:ext cx="201168" cy="201168"/>
          </a:xfrm>
          <a:prstGeom prst="ellipse">
            <a:avLst/>
          </a:prstGeom>
          <a:solidFill>
            <a:srgbClr val="7C3AED"/>
          </a:solidFill>
          <a:ln/>
        </p:spPr>
        <p:txBody>
          <a:bodyPr/>
          <a:lstStyle/>
          <a:p>
            <a:endParaRPr lang="en-GB"/>
          </a:p>
        </p:txBody>
      </p:sp>
      <p:sp>
        <p:nvSpPr>
          <p:cNvPr id="61" name="Text 59"/>
          <p:cNvSpPr/>
          <p:nvPr/>
        </p:nvSpPr>
        <p:spPr>
          <a:xfrm>
            <a:off x="7114032" y="3657600"/>
            <a:ext cx="1627632" cy="201168"/>
          </a:xfrm>
          <a:prstGeom prst="rect">
            <a:avLst/>
          </a:prstGeom>
          <a:noFill/>
          <a:ln/>
        </p:spPr>
        <p:txBody>
          <a:bodyPr wrap="square" lIns="0" tIns="0" rIns="0" bIns="0" rtlCol="0" anchor="ctr"/>
          <a:lstStyle/>
          <a:p>
            <a:pPr marL="0" indent="0">
              <a:buNone/>
            </a:pPr>
            <a:r>
              <a:rPr lang="en-US" sz="750" b="1" dirty="0">
                <a:solidFill>
                  <a:srgbClr val="7C3AED"/>
                </a:solidFill>
                <a:latin typeface="Calibri" pitchFamily="34" charset="0"/>
                <a:ea typeface="Calibri" pitchFamily="34" charset="-122"/>
                <a:cs typeface="Calibri" pitchFamily="34" charset="-120"/>
              </a:rPr>
              <a:t>Skills -Digital Capability</a:t>
            </a:r>
            <a:endParaRPr lang="en-US" sz="750" dirty="0"/>
          </a:p>
        </p:txBody>
      </p:sp>
      <p:sp>
        <p:nvSpPr>
          <p:cNvPr id="62" name="Text 60"/>
          <p:cNvSpPr/>
          <p:nvPr/>
        </p:nvSpPr>
        <p:spPr>
          <a:xfrm>
            <a:off x="7114032" y="3858768"/>
            <a:ext cx="1627632" cy="228600"/>
          </a:xfrm>
          <a:prstGeom prst="rect">
            <a:avLst/>
          </a:prstGeom>
          <a:noFill/>
          <a:ln/>
        </p:spPr>
        <p:txBody>
          <a:bodyPr wrap="square" lIns="0" tIns="0" rIns="0" bIns="0" rtlCol="0" anchor="ctr"/>
          <a:lstStyle/>
          <a:p>
            <a:pPr marL="0" indent="0">
              <a:buNone/>
            </a:pPr>
            <a:r>
              <a:rPr lang="en-US" sz="680" dirty="0">
                <a:solidFill>
                  <a:srgbClr val="64748B"/>
                </a:solidFill>
                <a:latin typeface="Calibri" pitchFamily="34" charset="0"/>
                <a:ea typeface="Calibri" pitchFamily="34" charset="-122"/>
                <a:cs typeface="Calibri" pitchFamily="34" charset="-120"/>
              </a:rPr>
              <a:t>Westerman et al. (2014): digitally capable organisations invest in skills first. Training must precede, not follow, IS deployment.</a:t>
            </a:r>
            <a:endParaRPr lang="en-US" sz="680" dirty="0"/>
          </a:p>
        </p:txBody>
      </p:sp>
      <p:sp>
        <p:nvSpPr>
          <p:cNvPr id="63" name="Shape 61"/>
          <p:cNvSpPr/>
          <p:nvPr/>
        </p:nvSpPr>
        <p:spPr>
          <a:xfrm>
            <a:off x="6858000" y="4169664"/>
            <a:ext cx="201168" cy="201168"/>
          </a:xfrm>
          <a:prstGeom prst="ellipse">
            <a:avLst/>
          </a:prstGeom>
          <a:solidFill>
            <a:srgbClr val="B91C1C"/>
          </a:solidFill>
          <a:ln/>
        </p:spPr>
        <p:txBody>
          <a:bodyPr/>
          <a:lstStyle/>
          <a:p>
            <a:endParaRPr lang="en-GB"/>
          </a:p>
        </p:txBody>
      </p:sp>
      <p:sp>
        <p:nvSpPr>
          <p:cNvPr id="64" name="Text 62"/>
          <p:cNvSpPr/>
          <p:nvPr/>
        </p:nvSpPr>
        <p:spPr>
          <a:xfrm>
            <a:off x="7114032" y="4133088"/>
            <a:ext cx="1627632" cy="201168"/>
          </a:xfrm>
          <a:prstGeom prst="rect">
            <a:avLst/>
          </a:prstGeom>
          <a:noFill/>
          <a:ln/>
        </p:spPr>
        <p:txBody>
          <a:bodyPr wrap="square" lIns="0" tIns="0" rIns="0" bIns="0" rtlCol="0" anchor="ctr"/>
          <a:lstStyle/>
          <a:p>
            <a:pPr marL="0" indent="0">
              <a:buNone/>
            </a:pPr>
            <a:r>
              <a:rPr lang="en-US" sz="750" b="1" dirty="0">
                <a:solidFill>
                  <a:srgbClr val="B91C1C"/>
                </a:solidFill>
                <a:latin typeface="Calibri" pitchFamily="34" charset="0"/>
                <a:ea typeface="Calibri" pitchFamily="34" charset="-122"/>
                <a:cs typeface="Calibri" pitchFamily="34" charset="-120"/>
              </a:rPr>
              <a:t>Style -Leadership Style</a:t>
            </a:r>
            <a:endParaRPr lang="en-US" sz="750" dirty="0"/>
          </a:p>
        </p:txBody>
      </p:sp>
      <p:sp>
        <p:nvSpPr>
          <p:cNvPr id="65" name="Text 63"/>
          <p:cNvSpPr/>
          <p:nvPr/>
        </p:nvSpPr>
        <p:spPr>
          <a:xfrm>
            <a:off x="7114032" y="4334256"/>
            <a:ext cx="1627632" cy="228600"/>
          </a:xfrm>
          <a:prstGeom prst="rect">
            <a:avLst/>
          </a:prstGeom>
          <a:noFill/>
          <a:ln/>
        </p:spPr>
        <p:txBody>
          <a:bodyPr wrap="square" lIns="0" tIns="0" rIns="0" bIns="0" rtlCol="0" anchor="ctr"/>
          <a:lstStyle/>
          <a:p>
            <a:pPr marL="0" indent="0">
              <a:buNone/>
            </a:pPr>
            <a:r>
              <a:rPr lang="en-US" sz="680" dirty="0">
                <a:solidFill>
                  <a:srgbClr val="64748B"/>
                </a:solidFill>
                <a:latin typeface="Calibri" pitchFamily="34" charset="0"/>
                <a:ea typeface="Calibri" pitchFamily="34" charset="-122"/>
                <a:cs typeface="Calibri" pitchFamily="34" charset="-120"/>
              </a:rPr>
              <a:t>Transformational leadership drives IS adoption. Somers &amp; Nelson (2004): executive sponsorship is the top success factor.</a:t>
            </a:r>
            <a:endParaRPr lang="en-US" sz="680" dirty="0"/>
          </a:p>
        </p:txBody>
      </p:sp>
      <p:sp>
        <p:nvSpPr>
          <p:cNvPr id="66" name="Shape 64"/>
          <p:cNvSpPr/>
          <p:nvPr/>
        </p:nvSpPr>
        <p:spPr>
          <a:xfrm>
            <a:off x="6858000" y="4645152"/>
            <a:ext cx="201168" cy="201168"/>
          </a:xfrm>
          <a:prstGeom prst="ellipse">
            <a:avLst/>
          </a:prstGeom>
          <a:solidFill>
            <a:srgbClr val="64748B"/>
          </a:solidFill>
          <a:ln/>
        </p:spPr>
        <p:txBody>
          <a:bodyPr/>
          <a:lstStyle/>
          <a:p>
            <a:endParaRPr lang="en-GB"/>
          </a:p>
        </p:txBody>
      </p:sp>
      <p:sp>
        <p:nvSpPr>
          <p:cNvPr id="67" name="Text 65"/>
          <p:cNvSpPr/>
          <p:nvPr/>
        </p:nvSpPr>
        <p:spPr>
          <a:xfrm>
            <a:off x="7114032" y="4608576"/>
            <a:ext cx="1627632" cy="201168"/>
          </a:xfrm>
          <a:prstGeom prst="rect">
            <a:avLst/>
          </a:prstGeom>
          <a:noFill/>
          <a:ln/>
        </p:spPr>
        <p:txBody>
          <a:bodyPr wrap="square" lIns="0" tIns="0" rIns="0" bIns="0" rtlCol="0" anchor="ctr"/>
          <a:lstStyle/>
          <a:p>
            <a:pPr marL="0" indent="0">
              <a:buNone/>
            </a:pPr>
            <a:r>
              <a:rPr lang="en-US" sz="750" b="1" dirty="0">
                <a:solidFill>
                  <a:srgbClr val="64748B"/>
                </a:solidFill>
                <a:latin typeface="Calibri" pitchFamily="34" charset="0"/>
                <a:ea typeface="Calibri" pitchFamily="34" charset="-122"/>
                <a:cs typeface="Calibri" pitchFamily="34" charset="-120"/>
              </a:rPr>
              <a:t>Shared Values -Culture</a:t>
            </a:r>
            <a:endParaRPr lang="en-US" sz="750" dirty="0"/>
          </a:p>
        </p:txBody>
      </p:sp>
      <p:sp>
        <p:nvSpPr>
          <p:cNvPr id="68" name="Text 66"/>
          <p:cNvSpPr/>
          <p:nvPr/>
        </p:nvSpPr>
        <p:spPr>
          <a:xfrm>
            <a:off x="7114032" y="4809744"/>
            <a:ext cx="1627632" cy="228600"/>
          </a:xfrm>
          <a:prstGeom prst="rect">
            <a:avLst/>
          </a:prstGeom>
          <a:noFill/>
          <a:ln/>
        </p:spPr>
        <p:txBody>
          <a:bodyPr wrap="square" lIns="0" tIns="0" rIns="0" bIns="0" rtlCol="0" anchor="ctr"/>
          <a:lstStyle/>
          <a:p>
            <a:pPr marL="0" indent="0">
              <a:buNone/>
            </a:pPr>
            <a:r>
              <a:rPr lang="en-US" sz="680" dirty="0">
                <a:solidFill>
                  <a:srgbClr val="64748B"/>
                </a:solidFill>
                <a:latin typeface="Calibri" pitchFamily="34" charset="0"/>
                <a:ea typeface="Calibri" pitchFamily="34" charset="-122"/>
                <a:cs typeface="Calibri" pitchFamily="34" charset="-120"/>
              </a:rPr>
              <a:t>Laudon &amp; Laudon (2022): organisational culture, not technology, is the leading cause of IS failure when misaligned.</a:t>
            </a:r>
            <a:endParaRPr lang="en-US" sz="680" dirty="0"/>
          </a:p>
        </p:txBody>
      </p:sp>
      <p:sp>
        <p:nvSpPr>
          <p:cNvPr id="69" name="Text 67"/>
          <p:cNvSpPr/>
          <p:nvPr/>
        </p:nvSpPr>
        <p:spPr>
          <a:xfrm>
            <a:off x="320040" y="4956048"/>
            <a:ext cx="8503920" cy="182880"/>
          </a:xfrm>
          <a:prstGeom prst="rect">
            <a:avLst/>
          </a:prstGeom>
          <a:noFill/>
          <a:ln/>
        </p:spPr>
        <p:txBody>
          <a:bodyPr wrap="square" lIns="0" tIns="0" rIns="0" bIns="0" rtlCol="0" anchor="ctr"/>
          <a:lstStyle/>
          <a:p>
            <a:pPr marL="0" indent="0">
              <a:buNone/>
            </a:pPr>
            <a:r>
              <a:rPr lang="en-US" sz="750" i="1" dirty="0">
                <a:latin typeface="Calibri" pitchFamily="34" charset="0"/>
                <a:ea typeface="Calibri" pitchFamily="34" charset="-122"/>
                <a:cs typeface="Calibri" pitchFamily="34" charset="-120"/>
              </a:rPr>
              <a:t>Sources: Peters &amp; Waterman (1982); Waterman et al. (1980); applied to IS via Laudon &amp; Laudon (2022); Somers &amp; Nelson (2004); Westerman et al. (2014)</a:t>
            </a:r>
            <a:endParaRPr lang="en-US" sz="7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1B2A4A"/>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800" b="1" dirty="0">
                <a:solidFill>
                  <a:srgbClr val="FFFFFF"/>
                </a:solidFill>
                <a:latin typeface="Calibri" panose="020F0502020204030204" pitchFamily="34" charset="0"/>
                <a:ea typeface="Calibri" panose="020F0502020204030204" pitchFamily="34" charset="0"/>
                <a:cs typeface="Calibri" panose="020F0502020204030204" pitchFamily="34" charset="0"/>
              </a:rPr>
              <a:t>Porter's Value Chain: Where Information Systems Create Value</a:t>
            </a:r>
            <a:endParaRPr lang="en-US" sz="1800" dirty="0"/>
          </a:p>
        </p:txBody>
      </p:sp>
      <p:sp>
        <p:nvSpPr>
          <p:cNvPr id="4" name="Shape 2"/>
          <p:cNvSpPr/>
          <p:nvPr/>
        </p:nvSpPr>
        <p:spPr>
          <a:xfrm>
            <a:off x="320040" y="987552"/>
            <a:ext cx="475488" cy="2212848"/>
          </a:xfrm>
          <a:prstGeom prst="rect">
            <a:avLst/>
          </a:prstGeom>
          <a:solidFill>
            <a:srgbClr val="1B2A4A"/>
          </a:solidFill>
          <a:ln/>
        </p:spPr>
        <p:txBody>
          <a:bodyPr/>
          <a:lstStyle/>
          <a:p>
            <a:endParaRPr lang="en-GB"/>
          </a:p>
        </p:txBody>
      </p:sp>
      <p:sp>
        <p:nvSpPr>
          <p:cNvPr id="5" name="Text 3"/>
          <p:cNvSpPr/>
          <p:nvPr/>
        </p:nvSpPr>
        <p:spPr>
          <a:xfrm>
            <a:off x="320040" y="987552"/>
            <a:ext cx="475488" cy="2212848"/>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PRIMARY</a:t>
            </a:r>
            <a:endParaRPr lang="en-US" sz="700" dirty="0"/>
          </a:p>
          <a:p>
            <a:pPr marL="0" indent="0" algn="ctr">
              <a:buNone/>
            </a:pPr>
            <a:r>
              <a:rPr lang="en-US" sz="700" b="1" dirty="0">
                <a:solidFill>
                  <a:srgbClr val="FFFFFF"/>
                </a:solidFill>
                <a:latin typeface="Calibri" pitchFamily="34" charset="0"/>
                <a:ea typeface="Calibri" pitchFamily="34" charset="-122"/>
                <a:cs typeface="Calibri" pitchFamily="34" charset="-120"/>
              </a:rPr>
              <a:t>ACTIVITIES</a:t>
            </a:r>
            <a:endParaRPr lang="en-US" sz="700" dirty="0"/>
          </a:p>
        </p:txBody>
      </p:sp>
      <p:sp>
        <p:nvSpPr>
          <p:cNvPr id="6" name="Shape 4"/>
          <p:cNvSpPr/>
          <p:nvPr/>
        </p:nvSpPr>
        <p:spPr>
          <a:xfrm>
            <a:off x="841248" y="987552"/>
            <a:ext cx="1618488" cy="2212848"/>
          </a:xfrm>
          <a:prstGeom prst="homePlate">
            <a:avLst/>
          </a:prstGeom>
          <a:solidFill>
            <a:srgbClr val="E8F4FD"/>
          </a:solidFill>
          <a:ln/>
        </p:spPr>
        <p:txBody>
          <a:bodyPr/>
          <a:lstStyle/>
          <a:p>
            <a:endParaRPr lang="en-GB"/>
          </a:p>
        </p:txBody>
      </p:sp>
      <p:sp>
        <p:nvSpPr>
          <p:cNvPr id="7" name="Text 5"/>
          <p:cNvSpPr/>
          <p:nvPr/>
        </p:nvSpPr>
        <p:spPr>
          <a:xfrm>
            <a:off x="800100" y="1060704"/>
            <a:ext cx="1426464" cy="411480"/>
          </a:xfrm>
          <a:prstGeom prst="rect">
            <a:avLst/>
          </a:prstGeom>
          <a:noFill/>
          <a:ln/>
        </p:spPr>
        <p:txBody>
          <a:bodyPr wrap="square" lIns="0" tIns="0" rIns="0" bIns="0" rtlCol="0" anchor="ctr"/>
          <a:lstStyle/>
          <a:p>
            <a:pPr marL="0" indent="0" algn="ctr">
              <a:buNone/>
            </a:pPr>
            <a:r>
              <a:rPr lang="en-US" sz="850" b="1" dirty="0">
                <a:solidFill>
                  <a:srgbClr val="1B2A4A"/>
                </a:solidFill>
                <a:latin typeface="Calibri" panose="020F0502020204030204" pitchFamily="34" charset="0"/>
                <a:ea typeface="Calibri" panose="020F0502020204030204" pitchFamily="34" charset="0"/>
                <a:cs typeface="Calibri" panose="020F0502020204030204" pitchFamily="34" charset="0"/>
              </a:rPr>
              <a:t>Inbound</a:t>
            </a:r>
            <a:endParaRPr lang="en-US" sz="850" dirty="0"/>
          </a:p>
          <a:p>
            <a:pPr marL="0" indent="0" algn="ctr">
              <a:buNone/>
            </a:pPr>
            <a:r>
              <a:rPr lang="en-US" sz="850" b="1" dirty="0">
                <a:solidFill>
                  <a:srgbClr val="1B2A4A"/>
                </a:solidFill>
                <a:latin typeface="Calibri" panose="020F0502020204030204" pitchFamily="34" charset="0"/>
                <a:ea typeface="Calibri" panose="020F0502020204030204" pitchFamily="34" charset="0"/>
                <a:cs typeface="Calibri" panose="020F0502020204030204" pitchFamily="34" charset="0"/>
              </a:rPr>
              <a:t>Logistics</a:t>
            </a:r>
            <a:endParaRPr lang="en-US" sz="850" dirty="0"/>
          </a:p>
        </p:txBody>
      </p:sp>
      <p:sp>
        <p:nvSpPr>
          <p:cNvPr id="8" name="Shape 6"/>
          <p:cNvSpPr/>
          <p:nvPr/>
        </p:nvSpPr>
        <p:spPr>
          <a:xfrm>
            <a:off x="950976" y="1517904"/>
            <a:ext cx="1335024" cy="219456"/>
          </a:xfrm>
          <a:prstGeom prst="roundRect">
            <a:avLst>
              <a:gd name="adj" fmla="val 12500"/>
            </a:avLst>
          </a:prstGeom>
          <a:solidFill>
            <a:srgbClr val="2E7D52"/>
          </a:solidFill>
          <a:ln/>
        </p:spPr>
        <p:txBody>
          <a:bodyPr/>
          <a:lstStyle/>
          <a:p>
            <a:endParaRPr lang="en-GB"/>
          </a:p>
        </p:txBody>
      </p:sp>
      <p:sp>
        <p:nvSpPr>
          <p:cNvPr id="9" name="Text 7"/>
          <p:cNvSpPr/>
          <p:nvPr/>
        </p:nvSpPr>
        <p:spPr>
          <a:xfrm>
            <a:off x="950976" y="1517904"/>
            <a:ext cx="1335024" cy="219456"/>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ERP</a:t>
            </a:r>
            <a:endParaRPr lang="en-US" sz="750" dirty="0"/>
          </a:p>
        </p:txBody>
      </p:sp>
      <p:sp>
        <p:nvSpPr>
          <p:cNvPr id="10" name="Text 8"/>
          <p:cNvSpPr/>
          <p:nvPr/>
        </p:nvSpPr>
        <p:spPr>
          <a:xfrm>
            <a:off x="914400" y="1792224"/>
            <a:ext cx="1408176" cy="1335024"/>
          </a:xfrm>
          <a:prstGeom prst="rect">
            <a:avLst/>
          </a:prstGeom>
          <a:noFill/>
          <a:ln/>
        </p:spPr>
        <p:txBody>
          <a:bodyPr wrap="square" lIns="0" tIns="0" rIns="0" bIns="0" rtlCol="0" anchor="ctr"/>
          <a:lstStyle/>
          <a:p>
            <a:pPr marL="0" indent="0" algn="ctr">
              <a:buNone/>
            </a:pPr>
            <a:r>
              <a:rPr lang="en-US" sz="780" dirty="0">
                <a:solidFill>
                  <a:srgbClr val="1E2D3D"/>
                </a:solidFill>
                <a:latin typeface="Calibri" pitchFamily="34" charset="0"/>
                <a:ea typeface="Calibri" pitchFamily="34" charset="-122"/>
                <a:cs typeface="Calibri" pitchFamily="34" charset="-120"/>
              </a:rPr>
              <a:t>Supplier data, inventory tracking, procurement automation</a:t>
            </a:r>
            <a:endParaRPr lang="en-US" sz="780" dirty="0"/>
          </a:p>
        </p:txBody>
      </p:sp>
      <p:sp>
        <p:nvSpPr>
          <p:cNvPr id="11" name="Shape 9"/>
          <p:cNvSpPr/>
          <p:nvPr/>
        </p:nvSpPr>
        <p:spPr>
          <a:xfrm>
            <a:off x="2482596" y="990600"/>
            <a:ext cx="1618488" cy="2212848"/>
          </a:xfrm>
          <a:prstGeom prst="homePlate">
            <a:avLst/>
          </a:prstGeom>
          <a:solidFill>
            <a:srgbClr val="D4EEF9"/>
          </a:solidFill>
          <a:ln/>
        </p:spPr>
        <p:txBody>
          <a:bodyPr/>
          <a:lstStyle/>
          <a:p>
            <a:endParaRPr lang="en-GB"/>
          </a:p>
        </p:txBody>
      </p:sp>
      <p:sp>
        <p:nvSpPr>
          <p:cNvPr id="12" name="Text 10"/>
          <p:cNvSpPr/>
          <p:nvPr/>
        </p:nvSpPr>
        <p:spPr>
          <a:xfrm>
            <a:off x="2473452" y="1060704"/>
            <a:ext cx="1426464" cy="411480"/>
          </a:xfrm>
          <a:prstGeom prst="rect">
            <a:avLst/>
          </a:prstGeom>
          <a:noFill/>
          <a:ln/>
        </p:spPr>
        <p:txBody>
          <a:bodyPr wrap="square" lIns="0" tIns="0" rIns="0" bIns="0" rtlCol="0" anchor="ctr"/>
          <a:lstStyle/>
          <a:p>
            <a:pPr marL="0" indent="0" algn="ctr">
              <a:buNone/>
            </a:pPr>
            <a:r>
              <a:rPr lang="en-US" sz="850" b="1" dirty="0">
                <a:solidFill>
                  <a:srgbClr val="1B2A4A"/>
                </a:solidFill>
                <a:latin typeface="Calibri" panose="020F0502020204030204" pitchFamily="34" charset="0"/>
                <a:ea typeface="Calibri" panose="020F0502020204030204" pitchFamily="34" charset="0"/>
                <a:cs typeface="Calibri" panose="020F0502020204030204" pitchFamily="34" charset="0"/>
              </a:rPr>
              <a:t>Operations</a:t>
            </a:r>
            <a:endParaRPr lang="en-US" sz="850" dirty="0"/>
          </a:p>
        </p:txBody>
      </p:sp>
      <p:sp>
        <p:nvSpPr>
          <p:cNvPr id="13" name="Shape 11"/>
          <p:cNvSpPr/>
          <p:nvPr/>
        </p:nvSpPr>
        <p:spPr>
          <a:xfrm>
            <a:off x="2569464" y="1517904"/>
            <a:ext cx="1335024" cy="219456"/>
          </a:xfrm>
          <a:prstGeom prst="roundRect">
            <a:avLst>
              <a:gd name="adj" fmla="val 12500"/>
            </a:avLst>
          </a:prstGeom>
          <a:solidFill>
            <a:srgbClr val="2E7D52"/>
          </a:solidFill>
          <a:ln/>
        </p:spPr>
        <p:txBody>
          <a:bodyPr/>
          <a:lstStyle/>
          <a:p>
            <a:endParaRPr lang="en-GB"/>
          </a:p>
        </p:txBody>
      </p:sp>
      <p:sp>
        <p:nvSpPr>
          <p:cNvPr id="14" name="Text 12"/>
          <p:cNvSpPr/>
          <p:nvPr/>
        </p:nvSpPr>
        <p:spPr>
          <a:xfrm>
            <a:off x="2569464" y="1517904"/>
            <a:ext cx="1335024" cy="219456"/>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ERP</a:t>
            </a:r>
            <a:endParaRPr lang="en-US" sz="750" dirty="0"/>
          </a:p>
        </p:txBody>
      </p:sp>
      <p:sp>
        <p:nvSpPr>
          <p:cNvPr id="15" name="Text 13"/>
          <p:cNvSpPr/>
          <p:nvPr/>
        </p:nvSpPr>
        <p:spPr>
          <a:xfrm>
            <a:off x="2482596" y="1764792"/>
            <a:ext cx="1408176" cy="1335024"/>
          </a:xfrm>
          <a:prstGeom prst="rect">
            <a:avLst/>
          </a:prstGeom>
          <a:noFill/>
          <a:ln/>
        </p:spPr>
        <p:txBody>
          <a:bodyPr wrap="square" lIns="0" tIns="0" rIns="0" bIns="0" rtlCol="0" anchor="ctr"/>
          <a:lstStyle/>
          <a:p>
            <a:pPr marL="0" indent="0" algn="ctr">
              <a:buNone/>
            </a:pPr>
            <a:r>
              <a:rPr lang="en-US" sz="780" dirty="0">
                <a:solidFill>
                  <a:srgbClr val="1E2D3D"/>
                </a:solidFill>
                <a:latin typeface="Calibri" pitchFamily="34" charset="0"/>
                <a:ea typeface="Calibri" pitchFamily="34" charset="-122"/>
                <a:cs typeface="Calibri" pitchFamily="34" charset="-120"/>
              </a:rPr>
              <a:t>Production scheduling, quality control, resource planning</a:t>
            </a:r>
            <a:endParaRPr lang="en-US" sz="780" dirty="0"/>
          </a:p>
        </p:txBody>
      </p:sp>
      <p:sp>
        <p:nvSpPr>
          <p:cNvPr id="16" name="Shape 14"/>
          <p:cNvSpPr/>
          <p:nvPr/>
        </p:nvSpPr>
        <p:spPr>
          <a:xfrm>
            <a:off x="4078224" y="987552"/>
            <a:ext cx="1618488" cy="2212848"/>
          </a:xfrm>
          <a:prstGeom prst="homePlate">
            <a:avLst/>
          </a:prstGeom>
          <a:solidFill>
            <a:srgbClr val="E8F4FD"/>
          </a:solidFill>
          <a:ln/>
        </p:spPr>
        <p:txBody>
          <a:bodyPr/>
          <a:lstStyle/>
          <a:p>
            <a:endParaRPr lang="en-GB"/>
          </a:p>
        </p:txBody>
      </p:sp>
      <p:sp>
        <p:nvSpPr>
          <p:cNvPr id="17" name="Text 15"/>
          <p:cNvSpPr/>
          <p:nvPr/>
        </p:nvSpPr>
        <p:spPr>
          <a:xfrm>
            <a:off x="4050792" y="1060704"/>
            <a:ext cx="1426464" cy="411480"/>
          </a:xfrm>
          <a:prstGeom prst="rect">
            <a:avLst/>
          </a:prstGeom>
          <a:noFill/>
          <a:ln/>
        </p:spPr>
        <p:txBody>
          <a:bodyPr wrap="square" lIns="0" tIns="0" rIns="0" bIns="0" rtlCol="0" anchor="ctr"/>
          <a:lstStyle/>
          <a:p>
            <a:pPr marL="0" indent="0" algn="ctr">
              <a:buNone/>
            </a:pPr>
            <a:r>
              <a:rPr lang="en-US" sz="850" b="1" dirty="0">
                <a:solidFill>
                  <a:srgbClr val="1B2A4A"/>
                </a:solidFill>
                <a:latin typeface="Calibri" panose="020F0502020204030204" pitchFamily="34" charset="0"/>
                <a:ea typeface="Calibri" panose="020F0502020204030204" pitchFamily="34" charset="0"/>
                <a:cs typeface="Calibri" panose="020F0502020204030204" pitchFamily="34" charset="0"/>
              </a:rPr>
              <a:t>Outbound</a:t>
            </a:r>
            <a:endParaRPr lang="en-US" sz="850" dirty="0"/>
          </a:p>
          <a:p>
            <a:pPr marL="0" indent="0" algn="ctr">
              <a:buNone/>
            </a:pPr>
            <a:r>
              <a:rPr lang="en-US" sz="850" b="1" dirty="0">
                <a:solidFill>
                  <a:srgbClr val="1B2A4A"/>
                </a:solidFill>
                <a:latin typeface="Calibri" panose="020F0502020204030204" pitchFamily="34" charset="0"/>
                <a:ea typeface="Calibri" panose="020F0502020204030204" pitchFamily="34" charset="0"/>
                <a:cs typeface="Calibri" panose="020F0502020204030204" pitchFamily="34" charset="0"/>
              </a:rPr>
              <a:t>Logistics</a:t>
            </a:r>
            <a:endParaRPr lang="en-US" sz="850" dirty="0"/>
          </a:p>
        </p:txBody>
      </p:sp>
      <p:sp>
        <p:nvSpPr>
          <p:cNvPr id="18" name="Shape 16"/>
          <p:cNvSpPr/>
          <p:nvPr/>
        </p:nvSpPr>
        <p:spPr>
          <a:xfrm>
            <a:off x="4187952" y="1517904"/>
            <a:ext cx="1335024" cy="219456"/>
          </a:xfrm>
          <a:prstGeom prst="roundRect">
            <a:avLst>
              <a:gd name="adj" fmla="val 12500"/>
            </a:avLst>
          </a:prstGeom>
          <a:solidFill>
            <a:srgbClr val="0D9488"/>
          </a:solidFill>
          <a:ln/>
        </p:spPr>
        <p:txBody>
          <a:bodyPr/>
          <a:lstStyle/>
          <a:p>
            <a:endParaRPr lang="en-GB"/>
          </a:p>
        </p:txBody>
      </p:sp>
      <p:sp>
        <p:nvSpPr>
          <p:cNvPr id="19" name="Text 17"/>
          <p:cNvSpPr/>
          <p:nvPr/>
        </p:nvSpPr>
        <p:spPr>
          <a:xfrm>
            <a:off x="4187952" y="1517904"/>
            <a:ext cx="1335024" cy="219456"/>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ERP + DSS</a:t>
            </a:r>
            <a:endParaRPr lang="en-US" sz="750" dirty="0"/>
          </a:p>
        </p:txBody>
      </p:sp>
      <p:sp>
        <p:nvSpPr>
          <p:cNvPr id="20" name="Text 18"/>
          <p:cNvSpPr/>
          <p:nvPr/>
        </p:nvSpPr>
        <p:spPr>
          <a:xfrm>
            <a:off x="4091940" y="1764792"/>
            <a:ext cx="1408176" cy="1335024"/>
          </a:xfrm>
          <a:prstGeom prst="rect">
            <a:avLst/>
          </a:prstGeom>
          <a:noFill/>
          <a:ln/>
        </p:spPr>
        <p:txBody>
          <a:bodyPr wrap="square" lIns="0" tIns="0" rIns="0" bIns="0" rtlCol="0" anchor="ctr"/>
          <a:lstStyle/>
          <a:p>
            <a:pPr marL="0" indent="0" algn="ctr">
              <a:buNone/>
            </a:pPr>
            <a:r>
              <a:rPr lang="en-US" sz="780" dirty="0">
                <a:solidFill>
                  <a:srgbClr val="1E2D3D"/>
                </a:solidFill>
                <a:latin typeface="Calibri" pitchFamily="34" charset="0"/>
                <a:ea typeface="Calibri" pitchFamily="34" charset="-122"/>
                <a:cs typeface="Calibri" pitchFamily="34" charset="-120"/>
              </a:rPr>
              <a:t>Demand forecasting, distribution routing, fulfilment</a:t>
            </a:r>
            <a:endParaRPr lang="en-US" sz="780" dirty="0"/>
          </a:p>
        </p:txBody>
      </p:sp>
      <p:sp>
        <p:nvSpPr>
          <p:cNvPr id="21" name="Shape 19"/>
          <p:cNvSpPr/>
          <p:nvPr/>
        </p:nvSpPr>
        <p:spPr>
          <a:xfrm>
            <a:off x="5696712" y="987552"/>
            <a:ext cx="1618488" cy="2212848"/>
          </a:xfrm>
          <a:prstGeom prst="homePlate">
            <a:avLst/>
          </a:prstGeom>
          <a:solidFill>
            <a:srgbClr val="D4EEF9"/>
          </a:solidFill>
          <a:ln/>
        </p:spPr>
        <p:txBody>
          <a:bodyPr/>
          <a:lstStyle/>
          <a:p>
            <a:endParaRPr lang="en-GB"/>
          </a:p>
        </p:txBody>
      </p:sp>
      <p:sp>
        <p:nvSpPr>
          <p:cNvPr id="22" name="Text 20"/>
          <p:cNvSpPr/>
          <p:nvPr/>
        </p:nvSpPr>
        <p:spPr>
          <a:xfrm>
            <a:off x="5657088" y="1060704"/>
            <a:ext cx="1426464" cy="411480"/>
          </a:xfrm>
          <a:prstGeom prst="rect">
            <a:avLst/>
          </a:prstGeom>
          <a:noFill/>
          <a:ln/>
        </p:spPr>
        <p:txBody>
          <a:bodyPr wrap="square" lIns="0" tIns="0" rIns="0" bIns="0" rtlCol="0" anchor="ctr"/>
          <a:lstStyle/>
          <a:p>
            <a:pPr marL="0" indent="0" algn="ctr">
              <a:buNone/>
            </a:pPr>
            <a:r>
              <a:rPr lang="en-US" sz="850" b="1" dirty="0">
                <a:solidFill>
                  <a:srgbClr val="1B2A4A"/>
                </a:solidFill>
                <a:latin typeface="Calibri" panose="020F0502020204030204" pitchFamily="34" charset="0"/>
                <a:ea typeface="Calibri" panose="020F0502020204030204" pitchFamily="34" charset="0"/>
                <a:cs typeface="Calibri" panose="020F0502020204030204" pitchFamily="34" charset="0"/>
              </a:rPr>
              <a:t>Marketing</a:t>
            </a:r>
            <a:endParaRPr lang="en-US" sz="850" dirty="0"/>
          </a:p>
          <a:p>
            <a:pPr marL="0" indent="0" algn="ctr">
              <a:buNone/>
            </a:pPr>
            <a:r>
              <a:rPr lang="en-US" sz="850" b="1" dirty="0">
                <a:solidFill>
                  <a:srgbClr val="1B2A4A"/>
                </a:solidFill>
                <a:latin typeface="Calibri" panose="020F0502020204030204" pitchFamily="34" charset="0"/>
                <a:ea typeface="Calibri" panose="020F0502020204030204" pitchFamily="34" charset="0"/>
                <a:cs typeface="Calibri" panose="020F0502020204030204" pitchFamily="34" charset="0"/>
              </a:rPr>
              <a:t>&amp; Sales</a:t>
            </a:r>
            <a:endParaRPr lang="en-US" sz="850" dirty="0"/>
          </a:p>
        </p:txBody>
      </p:sp>
      <p:sp>
        <p:nvSpPr>
          <p:cNvPr id="23" name="Shape 21"/>
          <p:cNvSpPr/>
          <p:nvPr/>
        </p:nvSpPr>
        <p:spPr>
          <a:xfrm>
            <a:off x="5806440" y="1517904"/>
            <a:ext cx="1335024" cy="219456"/>
          </a:xfrm>
          <a:prstGeom prst="roundRect">
            <a:avLst>
              <a:gd name="adj" fmla="val 12500"/>
            </a:avLst>
          </a:prstGeom>
          <a:solidFill>
            <a:srgbClr val="B45309"/>
          </a:solidFill>
          <a:ln/>
        </p:spPr>
        <p:txBody>
          <a:bodyPr/>
          <a:lstStyle/>
          <a:p>
            <a:endParaRPr lang="en-GB"/>
          </a:p>
        </p:txBody>
      </p:sp>
      <p:sp>
        <p:nvSpPr>
          <p:cNvPr id="24" name="Text 22"/>
          <p:cNvSpPr/>
          <p:nvPr/>
        </p:nvSpPr>
        <p:spPr>
          <a:xfrm>
            <a:off x="5806440" y="1517904"/>
            <a:ext cx="1335024" cy="219456"/>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CRM</a:t>
            </a:r>
            <a:endParaRPr lang="en-US" sz="750" dirty="0"/>
          </a:p>
        </p:txBody>
      </p:sp>
      <p:sp>
        <p:nvSpPr>
          <p:cNvPr id="25" name="Text 23"/>
          <p:cNvSpPr/>
          <p:nvPr/>
        </p:nvSpPr>
        <p:spPr>
          <a:xfrm>
            <a:off x="5692140" y="1792224"/>
            <a:ext cx="1408176" cy="1335024"/>
          </a:xfrm>
          <a:prstGeom prst="rect">
            <a:avLst/>
          </a:prstGeom>
          <a:noFill/>
          <a:ln/>
        </p:spPr>
        <p:txBody>
          <a:bodyPr wrap="square" lIns="0" tIns="0" rIns="0" bIns="0" rtlCol="0" anchor="ctr"/>
          <a:lstStyle/>
          <a:p>
            <a:pPr marL="0" indent="0" algn="ctr">
              <a:buNone/>
            </a:pPr>
            <a:r>
              <a:rPr lang="en-US" sz="780" dirty="0">
                <a:solidFill>
                  <a:srgbClr val="1E2D3D"/>
                </a:solidFill>
                <a:latin typeface="Calibri" pitchFamily="34" charset="0"/>
                <a:ea typeface="Calibri" pitchFamily="34" charset="-122"/>
                <a:cs typeface="Calibri" pitchFamily="34" charset="-120"/>
              </a:rPr>
              <a:t>Lead scoring, campaign tracking, pipeline management</a:t>
            </a:r>
            <a:endParaRPr lang="en-US" sz="780" dirty="0"/>
          </a:p>
        </p:txBody>
      </p:sp>
      <p:sp>
        <p:nvSpPr>
          <p:cNvPr id="26" name="Shape 24"/>
          <p:cNvSpPr/>
          <p:nvPr/>
        </p:nvSpPr>
        <p:spPr>
          <a:xfrm>
            <a:off x="7315200" y="990600"/>
            <a:ext cx="1536192" cy="2212848"/>
          </a:xfrm>
          <a:prstGeom prst="homePlate">
            <a:avLst/>
          </a:prstGeom>
          <a:solidFill>
            <a:srgbClr val="E8F4FD"/>
          </a:solidFill>
          <a:ln/>
        </p:spPr>
        <p:txBody>
          <a:bodyPr/>
          <a:lstStyle/>
          <a:p>
            <a:endParaRPr lang="en-GB"/>
          </a:p>
        </p:txBody>
      </p:sp>
      <p:sp>
        <p:nvSpPr>
          <p:cNvPr id="27" name="Text 25"/>
          <p:cNvSpPr/>
          <p:nvPr/>
        </p:nvSpPr>
        <p:spPr>
          <a:xfrm>
            <a:off x="7299198" y="1060704"/>
            <a:ext cx="1426464" cy="411480"/>
          </a:xfrm>
          <a:prstGeom prst="rect">
            <a:avLst/>
          </a:prstGeom>
          <a:noFill/>
          <a:ln/>
        </p:spPr>
        <p:txBody>
          <a:bodyPr wrap="square" lIns="0" tIns="0" rIns="0" bIns="0" rtlCol="0" anchor="ctr"/>
          <a:lstStyle/>
          <a:p>
            <a:pPr marL="0" indent="0" algn="ctr">
              <a:buNone/>
            </a:pPr>
            <a:r>
              <a:rPr lang="en-US" sz="850" b="1" dirty="0">
                <a:solidFill>
                  <a:srgbClr val="1B2A4A"/>
                </a:solidFill>
                <a:latin typeface="Calibri" panose="020F0502020204030204" pitchFamily="34" charset="0"/>
                <a:ea typeface="Calibri" panose="020F0502020204030204" pitchFamily="34" charset="0"/>
                <a:cs typeface="Calibri" panose="020F0502020204030204" pitchFamily="34" charset="0"/>
              </a:rPr>
              <a:t>Service</a:t>
            </a:r>
            <a:endParaRPr lang="en-US" sz="850" dirty="0"/>
          </a:p>
        </p:txBody>
      </p:sp>
      <p:sp>
        <p:nvSpPr>
          <p:cNvPr id="28" name="Shape 26"/>
          <p:cNvSpPr/>
          <p:nvPr/>
        </p:nvSpPr>
        <p:spPr>
          <a:xfrm>
            <a:off x="7424928" y="1517904"/>
            <a:ext cx="1335024" cy="219456"/>
          </a:xfrm>
          <a:prstGeom prst="roundRect">
            <a:avLst>
              <a:gd name="adj" fmla="val 12500"/>
            </a:avLst>
          </a:prstGeom>
          <a:solidFill>
            <a:srgbClr val="7C3AED"/>
          </a:solidFill>
          <a:ln/>
        </p:spPr>
        <p:txBody>
          <a:bodyPr/>
          <a:lstStyle/>
          <a:p>
            <a:endParaRPr lang="en-GB"/>
          </a:p>
        </p:txBody>
      </p:sp>
      <p:sp>
        <p:nvSpPr>
          <p:cNvPr id="29" name="Text 27"/>
          <p:cNvSpPr/>
          <p:nvPr/>
        </p:nvSpPr>
        <p:spPr>
          <a:xfrm>
            <a:off x="7424928" y="1517904"/>
            <a:ext cx="1335024" cy="219456"/>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CRM + DSS</a:t>
            </a:r>
            <a:endParaRPr lang="en-US" sz="750" dirty="0"/>
          </a:p>
        </p:txBody>
      </p:sp>
      <p:sp>
        <p:nvSpPr>
          <p:cNvPr id="30" name="Text 28"/>
          <p:cNvSpPr/>
          <p:nvPr/>
        </p:nvSpPr>
        <p:spPr>
          <a:xfrm>
            <a:off x="7388352" y="1792224"/>
            <a:ext cx="1207008" cy="1216152"/>
          </a:xfrm>
          <a:prstGeom prst="rect">
            <a:avLst/>
          </a:prstGeom>
          <a:noFill/>
          <a:ln/>
        </p:spPr>
        <p:txBody>
          <a:bodyPr wrap="square" lIns="0" tIns="0" rIns="0" bIns="0" rtlCol="0" anchor="ctr"/>
          <a:lstStyle/>
          <a:p>
            <a:pPr marL="0" indent="0" algn="ctr">
              <a:buNone/>
            </a:pPr>
            <a:r>
              <a:rPr lang="en-US" sz="780" dirty="0">
                <a:solidFill>
                  <a:srgbClr val="1E2D3D"/>
                </a:solidFill>
                <a:latin typeface="Calibri" pitchFamily="34" charset="0"/>
                <a:ea typeface="Calibri" pitchFamily="34" charset="-122"/>
                <a:cs typeface="Calibri" pitchFamily="34" charset="-120"/>
              </a:rPr>
              <a:t>Customer support, retention analytics, and NPS tracking</a:t>
            </a:r>
            <a:endParaRPr lang="en-US" sz="780" dirty="0"/>
          </a:p>
        </p:txBody>
      </p:sp>
      <p:sp>
        <p:nvSpPr>
          <p:cNvPr id="31" name="Shape 29"/>
          <p:cNvSpPr/>
          <p:nvPr/>
        </p:nvSpPr>
        <p:spPr>
          <a:xfrm>
            <a:off x="320040" y="3310128"/>
            <a:ext cx="475488" cy="1508760"/>
          </a:xfrm>
          <a:prstGeom prst="rect">
            <a:avLst/>
          </a:prstGeom>
          <a:solidFill>
            <a:srgbClr val="64748B"/>
          </a:solidFill>
          <a:ln/>
        </p:spPr>
        <p:txBody>
          <a:bodyPr/>
          <a:lstStyle/>
          <a:p>
            <a:endParaRPr lang="en-GB"/>
          </a:p>
        </p:txBody>
      </p:sp>
      <p:sp>
        <p:nvSpPr>
          <p:cNvPr id="32" name="Text 30"/>
          <p:cNvSpPr/>
          <p:nvPr/>
        </p:nvSpPr>
        <p:spPr>
          <a:xfrm>
            <a:off x="320040" y="3310128"/>
            <a:ext cx="475488" cy="1508760"/>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SUPPORT</a:t>
            </a:r>
            <a:endParaRPr lang="en-US" sz="700" dirty="0"/>
          </a:p>
          <a:p>
            <a:pPr marL="0" indent="0" algn="ctr">
              <a:buNone/>
            </a:pPr>
            <a:r>
              <a:rPr lang="en-US" sz="700" b="1" dirty="0">
                <a:solidFill>
                  <a:srgbClr val="FFFFFF"/>
                </a:solidFill>
                <a:latin typeface="Calibri" pitchFamily="34" charset="0"/>
                <a:ea typeface="Calibri" pitchFamily="34" charset="-122"/>
                <a:cs typeface="Calibri" pitchFamily="34" charset="-120"/>
              </a:rPr>
              <a:t>ACTIVITIES</a:t>
            </a:r>
            <a:endParaRPr lang="en-US" sz="700" dirty="0"/>
          </a:p>
        </p:txBody>
      </p:sp>
      <p:sp>
        <p:nvSpPr>
          <p:cNvPr id="33" name="Shape 31"/>
          <p:cNvSpPr/>
          <p:nvPr/>
        </p:nvSpPr>
        <p:spPr>
          <a:xfrm>
            <a:off x="841248" y="3310128"/>
            <a:ext cx="1956816" cy="1481328"/>
          </a:xfrm>
          <a:prstGeom prst="roundRect">
            <a:avLst>
              <a:gd name="adj" fmla="val 2469"/>
            </a:avLst>
          </a:prstGeom>
          <a:solidFill>
            <a:srgbClr val="F8F9FA"/>
          </a:solidFill>
          <a:ln/>
          <a:effectLst>
            <a:outerShdw blurRad="101600" dist="38100" dir="2700000" algn="bl" rotWithShape="0">
              <a:srgbClr val="000000">
                <a:alpha val="12000"/>
              </a:srgbClr>
            </a:outerShdw>
          </a:effectLst>
        </p:spPr>
        <p:txBody>
          <a:bodyPr/>
          <a:lstStyle/>
          <a:p>
            <a:endParaRPr lang="en-GB"/>
          </a:p>
        </p:txBody>
      </p:sp>
      <p:sp>
        <p:nvSpPr>
          <p:cNvPr id="34" name="Shape 32"/>
          <p:cNvSpPr/>
          <p:nvPr/>
        </p:nvSpPr>
        <p:spPr>
          <a:xfrm>
            <a:off x="841248" y="3310128"/>
            <a:ext cx="1956816" cy="256032"/>
          </a:xfrm>
          <a:prstGeom prst="rect">
            <a:avLst/>
          </a:prstGeom>
          <a:solidFill>
            <a:srgbClr val="64748B"/>
          </a:solidFill>
          <a:ln/>
        </p:spPr>
        <p:txBody>
          <a:bodyPr/>
          <a:lstStyle/>
          <a:p>
            <a:endParaRPr lang="en-GB"/>
          </a:p>
        </p:txBody>
      </p:sp>
      <p:sp>
        <p:nvSpPr>
          <p:cNvPr id="35" name="Text 33"/>
          <p:cNvSpPr/>
          <p:nvPr/>
        </p:nvSpPr>
        <p:spPr>
          <a:xfrm>
            <a:off x="896112" y="3310128"/>
            <a:ext cx="1847088" cy="256032"/>
          </a:xfrm>
          <a:prstGeom prst="rect">
            <a:avLst/>
          </a:prstGeom>
          <a:noFill/>
          <a:ln/>
        </p:spPr>
        <p:txBody>
          <a:bodyPr wrap="square" lIns="0" tIns="0" rIns="0" bIns="0" rtlCol="0" anchor="ctr"/>
          <a:lstStyle/>
          <a:p>
            <a:pPr marL="0" indent="0">
              <a:buNone/>
            </a:pPr>
            <a:r>
              <a:rPr lang="en-US" sz="750" b="1" dirty="0">
                <a:solidFill>
                  <a:srgbClr val="FFFFFF"/>
                </a:solidFill>
                <a:latin typeface="Calibri" pitchFamily="34" charset="0"/>
                <a:ea typeface="Calibri" pitchFamily="34" charset="-122"/>
                <a:cs typeface="Calibri" pitchFamily="34" charset="-120"/>
              </a:rPr>
              <a:t>Firm Infrastructure</a:t>
            </a:r>
            <a:endParaRPr lang="en-US" sz="750" dirty="0"/>
          </a:p>
        </p:txBody>
      </p:sp>
      <p:sp>
        <p:nvSpPr>
          <p:cNvPr id="36" name="Shape 34"/>
          <p:cNvSpPr/>
          <p:nvPr/>
        </p:nvSpPr>
        <p:spPr>
          <a:xfrm>
            <a:off x="896112" y="3621024"/>
            <a:ext cx="1847088" cy="182880"/>
          </a:xfrm>
          <a:prstGeom prst="roundRect">
            <a:avLst>
              <a:gd name="adj" fmla="val 10000"/>
            </a:avLst>
          </a:prstGeom>
          <a:solidFill>
            <a:srgbClr val="1B2A4A"/>
          </a:solidFill>
          <a:ln/>
        </p:spPr>
        <p:txBody>
          <a:bodyPr/>
          <a:lstStyle/>
          <a:p>
            <a:endParaRPr lang="en-GB"/>
          </a:p>
        </p:txBody>
      </p:sp>
      <p:sp>
        <p:nvSpPr>
          <p:cNvPr id="37" name="Text 35"/>
          <p:cNvSpPr/>
          <p:nvPr/>
        </p:nvSpPr>
        <p:spPr>
          <a:xfrm>
            <a:off x="896112" y="3621024"/>
            <a:ext cx="1847088" cy="182880"/>
          </a:xfrm>
          <a:prstGeom prst="rect">
            <a:avLst/>
          </a:prstGeom>
          <a:noFill/>
          <a:ln/>
        </p:spPr>
        <p:txBody>
          <a:bodyPr wrap="square" lIns="0" tIns="0" rIns="0" bIns="0" rtlCol="0" anchor="ctr"/>
          <a:lstStyle/>
          <a:p>
            <a:pPr marL="0" indent="0" algn="ctr">
              <a:buNone/>
            </a:pPr>
            <a:r>
              <a:rPr lang="en-US" sz="680" b="1" dirty="0">
                <a:solidFill>
                  <a:srgbClr val="FFFFFF"/>
                </a:solidFill>
                <a:latin typeface="Calibri" pitchFamily="34" charset="0"/>
                <a:ea typeface="Calibri" pitchFamily="34" charset="-122"/>
                <a:cs typeface="Calibri" pitchFamily="34" charset="-120"/>
              </a:rPr>
              <a:t>ERP</a:t>
            </a:r>
            <a:endParaRPr lang="en-US" sz="680" dirty="0"/>
          </a:p>
        </p:txBody>
      </p:sp>
      <p:sp>
        <p:nvSpPr>
          <p:cNvPr id="38" name="Text 36"/>
          <p:cNvSpPr/>
          <p:nvPr/>
        </p:nvSpPr>
        <p:spPr>
          <a:xfrm>
            <a:off x="896112" y="3858768"/>
            <a:ext cx="1847088" cy="877824"/>
          </a:xfrm>
          <a:prstGeom prst="rect">
            <a:avLst/>
          </a:prstGeom>
          <a:noFill/>
          <a:ln/>
        </p:spPr>
        <p:txBody>
          <a:bodyPr wrap="square" lIns="0" tIns="0" rIns="0" bIns="0" rtlCol="0" anchor="ctr"/>
          <a:lstStyle/>
          <a:p>
            <a:pPr marL="0" indent="0">
              <a:buNone/>
            </a:pPr>
            <a:r>
              <a:rPr lang="en-US" sz="750" dirty="0">
                <a:solidFill>
                  <a:srgbClr val="1E2D3D"/>
                </a:solidFill>
                <a:latin typeface="Calibri" pitchFamily="34" charset="0"/>
                <a:ea typeface="Calibri" pitchFamily="34" charset="-122"/>
                <a:cs typeface="Calibri" pitchFamily="34" charset="-120"/>
              </a:rPr>
              <a:t>Finance, legal, and management reporting. ERP provides a unified general ledger and compliance reporting</a:t>
            </a:r>
            <a:endParaRPr lang="en-US" sz="750" dirty="0"/>
          </a:p>
        </p:txBody>
      </p:sp>
      <p:sp>
        <p:nvSpPr>
          <p:cNvPr id="39" name="Shape 37"/>
          <p:cNvSpPr/>
          <p:nvPr/>
        </p:nvSpPr>
        <p:spPr>
          <a:xfrm>
            <a:off x="2889504" y="3310128"/>
            <a:ext cx="1956816" cy="1481328"/>
          </a:xfrm>
          <a:prstGeom prst="roundRect">
            <a:avLst>
              <a:gd name="adj" fmla="val 246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40" name="Shape 38"/>
          <p:cNvSpPr/>
          <p:nvPr/>
        </p:nvSpPr>
        <p:spPr>
          <a:xfrm>
            <a:off x="2889504" y="3310128"/>
            <a:ext cx="1956816" cy="256032"/>
          </a:xfrm>
          <a:prstGeom prst="rect">
            <a:avLst/>
          </a:prstGeom>
          <a:solidFill>
            <a:srgbClr val="64748B"/>
          </a:solidFill>
          <a:ln/>
        </p:spPr>
        <p:txBody>
          <a:bodyPr/>
          <a:lstStyle/>
          <a:p>
            <a:endParaRPr lang="en-GB"/>
          </a:p>
        </p:txBody>
      </p:sp>
      <p:sp>
        <p:nvSpPr>
          <p:cNvPr id="41" name="Text 39"/>
          <p:cNvSpPr/>
          <p:nvPr/>
        </p:nvSpPr>
        <p:spPr>
          <a:xfrm>
            <a:off x="2944368" y="3310128"/>
            <a:ext cx="1847088" cy="256032"/>
          </a:xfrm>
          <a:prstGeom prst="rect">
            <a:avLst/>
          </a:prstGeom>
          <a:noFill/>
          <a:ln/>
        </p:spPr>
        <p:txBody>
          <a:bodyPr wrap="square" lIns="0" tIns="0" rIns="0" bIns="0" rtlCol="0" anchor="ctr"/>
          <a:lstStyle/>
          <a:p>
            <a:pPr marL="0" indent="0">
              <a:buNone/>
            </a:pPr>
            <a:r>
              <a:rPr lang="en-US" sz="750" b="1" dirty="0">
                <a:solidFill>
                  <a:srgbClr val="FFFFFF"/>
                </a:solidFill>
                <a:latin typeface="Calibri" pitchFamily="34" charset="0"/>
                <a:ea typeface="Calibri" pitchFamily="34" charset="-122"/>
                <a:cs typeface="Calibri" pitchFamily="34" charset="-120"/>
              </a:rPr>
              <a:t>HR Management</a:t>
            </a:r>
            <a:endParaRPr lang="en-US" sz="750" dirty="0"/>
          </a:p>
        </p:txBody>
      </p:sp>
      <p:sp>
        <p:nvSpPr>
          <p:cNvPr id="42" name="Shape 40"/>
          <p:cNvSpPr/>
          <p:nvPr/>
        </p:nvSpPr>
        <p:spPr>
          <a:xfrm>
            <a:off x="2944368" y="3621024"/>
            <a:ext cx="1847088" cy="182880"/>
          </a:xfrm>
          <a:prstGeom prst="roundRect">
            <a:avLst>
              <a:gd name="adj" fmla="val 10000"/>
            </a:avLst>
          </a:prstGeom>
          <a:solidFill>
            <a:srgbClr val="1B2A4A"/>
          </a:solidFill>
          <a:ln/>
        </p:spPr>
        <p:txBody>
          <a:bodyPr/>
          <a:lstStyle/>
          <a:p>
            <a:endParaRPr lang="en-GB"/>
          </a:p>
        </p:txBody>
      </p:sp>
      <p:sp>
        <p:nvSpPr>
          <p:cNvPr id="43" name="Text 41"/>
          <p:cNvSpPr/>
          <p:nvPr/>
        </p:nvSpPr>
        <p:spPr>
          <a:xfrm>
            <a:off x="2944368" y="3621024"/>
            <a:ext cx="1847088" cy="182880"/>
          </a:xfrm>
          <a:prstGeom prst="rect">
            <a:avLst/>
          </a:prstGeom>
          <a:noFill/>
          <a:ln/>
        </p:spPr>
        <p:txBody>
          <a:bodyPr wrap="square" lIns="0" tIns="0" rIns="0" bIns="0" rtlCol="0" anchor="ctr"/>
          <a:lstStyle/>
          <a:p>
            <a:pPr marL="0" indent="0" algn="ctr">
              <a:buNone/>
            </a:pPr>
            <a:r>
              <a:rPr lang="en-US" sz="680" b="1" dirty="0">
                <a:solidFill>
                  <a:srgbClr val="FFFFFF"/>
                </a:solidFill>
                <a:latin typeface="Calibri" pitchFamily="34" charset="0"/>
                <a:ea typeface="Calibri" pitchFamily="34" charset="-122"/>
                <a:cs typeface="Calibri" pitchFamily="34" charset="-120"/>
              </a:rPr>
              <a:t>ERP + IS Culture</a:t>
            </a:r>
            <a:endParaRPr lang="en-US" sz="680" dirty="0"/>
          </a:p>
        </p:txBody>
      </p:sp>
      <p:sp>
        <p:nvSpPr>
          <p:cNvPr id="44" name="Text 42"/>
          <p:cNvSpPr/>
          <p:nvPr/>
        </p:nvSpPr>
        <p:spPr>
          <a:xfrm>
            <a:off x="2944368" y="3858768"/>
            <a:ext cx="1847088" cy="877824"/>
          </a:xfrm>
          <a:prstGeom prst="rect">
            <a:avLst/>
          </a:prstGeom>
          <a:noFill/>
          <a:ln/>
        </p:spPr>
        <p:txBody>
          <a:bodyPr wrap="square" lIns="0" tIns="0" rIns="0" bIns="0" rtlCol="0" anchor="ctr"/>
          <a:lstStyle/>
          <a:p>
            <a:pPr marL="0" indent="0">
              <a:buNone/>
            </a:pPr>
            <a:r>
              <a:rPr lang="en-US" sz="750" dirty="0">
                <a:solidFill>
                  <a:srgbClr val="1E2D3D"/>
                </a:solidFill>
                <a:latin typeface="Calibri" pitchFamily="34" charset="0"/>
                <a:ea typeface="Calibri" pitchFamily="34" charset="-122"/>
                <a:cs typeface="Calibri" pitchFamily="34" charset="-120"/>
              </a:rPr>
              <a:t>Payroll, workforce planning, and training records. IS skills gap analysis supported by HR modules</a:t>
            </a:r>
            <a:endParaRPr lang="en-US" sz="750" dirty="0"/>
          </a:p>
        </p:txBody>
      </p:sp>
      <p:sp>
        <p:nvSpPr>
          <p:cNvPr id="45" name="Shape 43"/>
          <p:cNvSpPr/>
          <p:nvPr/>
        </p:nvSpPr>
        <p:spPr>
          <a:xfrm>
            <a:off x="4937760" y="3310128"/>
            <a:ext cx="1956816" cy="1481328"/>
          </a:xfrm>
          <a:prstGeom prst="roundRect">
            <a:avLst>
              <a:gd name="adj" fmla="val 2469"/>
            </a:avLst>
          </a:prstGeom>
          <a:solidFill>
            <a:srgbClr val="F8F9FA"/>
          </a:solidFill>
          <a:ln/>
          <a:effectLst>
            <a:outerShdw blurRad="101600" dist="38100" dir="2700000" algn="bl" rotWithShape="0">
              <a:srgbClr val="000000">
                <a:alpha val="12000"/>
              </a:srgbClr>
            </a:outerShdw>
          </a:effectLst>
        </p:spPr>
        <p:txBody>
          <a:bodyPr/>
          <a:lstStyle/>
          <a:p>
            <a:endParaRPr lang="en-GB"/>
          </a:p>
        </p:txBody>
      </p:sp>
      <p:sp>
        <p:nvSpPr>
          <p:cNvPr id="46" name="Shape 44"/>
          <p:cNvSpPr/>
          <p:nvPr/>
        </p:nvSpPr>
        <p:spPr>
          <a:xfrm>
            <a:off x="4937760" y="3310128"/>
            <a:ext cx="1956816" cy="256032"/>
          </a:xfrm>
          <a:prstGeom prst="rect">
            <a:avLst/>
          </a:prstGeom>
          <a:solidFill>
            <a:srgbClr val="64748B"/>
          </a:solidFill>
          <a:ln/>
        </p:spPr>
        <p:txBody>
          <a:bodyPr/>
          <a:lstStyle/>
          <a:p>
            <a:endParaRPr lang="en-GB"/>
          </a:p>
        </p:txBody>
      </p:sp>
      <p:sp>
        <p:nvSpPr>
          <p:cNvPr id="47" name="Text 45"/>
          <p:cNvSpPr/>
          <p:nvPr/>
        </p:nvSpPr>
        <p:spPr>
          <a:xfrm>
            <a:off x="4992624" y="3310128"/>
            <a:ext cx="1847088" cy="256032"/>
          </a:xfrm>
          <a:prstGeom prst="rect">
            <a:avLst/>
          </a:prstGeom>
          <a:noFill/>
          <a:ln/>
        </p:spPr>
        <p:txBody>
          <a:bodyPr wrap="square" lIns="0" tIns="0" rIns="0" bIns="0" rtlCol="0" anchor="ctr"/>
          <a:lstStyle/>
          <a:p>
            <a:pPr marL="0" indent="0">
              <a:buNone/>
            </a:pPr>
            <a:r>
              <a:rPr lang="en-US" sz="750" b="1" dirty="0">
                <a:solidFill>
                  <a:srgbClr val="FFFFFF"/>
                </a:solidFill>
                <a:latin typeface="Calibri" pitchFamily="34" charset="0"/>
                <a:ea typeface="Calibri" pitchFamily="34" charset="-122"/>
                <a:cs typeface="Calibri" pitchFamily="34" charset="-120"/>
              </a:rPr>
              <a:t>Technology Development</a:t>
            </a:r>
            <a:endParaRPr lang="en-US" sz="750" dirty="0"/>
          </a:p>
        </p:txBody>
      </p:sp>
      <p:sp>
        <p:nvSpPr>
          <p:cNvPr id="48" name="Shape 46"/>
          <p:cNvSpPr/>
          <p:nvPr/>
        </p:nvSpPr>
        <p:spPr>
          <a:xfrm>
            <a:off x="4992624" y="3621024"/>
            <a:ext cx="1847088" cy="182880"/>
          </a:xfrm>
          <a:prstGeom prst="roundRect">
            <a:avLst>
              <a:gd name="adj" fmla="val 10000"/>
            </a:avLst>
          </a:prstGeom>
          <a:solidFill>
            <a:srgbClr val="1B2A4A"/>
          </a:solidFill>
          <a:ln/>
        </p:spPr>
        <p:txBody>
          <a:bodyPr/>
          <a:lstStyle/>
          <a:p>
            <a:endParaRPr lang="en-GB"/>
          </a:p>
        </p:txBody>
      </p:sp>
      <p:sp>
        <p:nvSpPr>
          <p:cNvPr id="49" name="Text 47"/>
          <p:cNvSpPr/>
          <p:nvPr/>
        </p:nvSpPr>
        <p:spPr>
          <a:xfrm>
            <a:off x="4992624" y="3621024"/>
            <a:ext cx="1847088" cy="182880"/>
          </a:xfrm>
          <a:prstGeom prst="rect">
            <a:avLst/>
          </a:prstGeom>
          <a:noFill/>
          <a:ln/>
        </p:spPr>
        <p:txBody>
          <a:bodyPr wrap="square" lIns="0" tIns="0" rIns="0" bIns="0" rtlCol="0" anchor="ctr"/>
          <a:lstStyle/>
          <a:p>
            <a:pPr marL="0" indent="0" algn="ctr">
              <a:buNone/>
            </a:pPr>
            <a:r>
              <a:rPr lang="en-US" sz="680" b="1" dirty="0">
                <a:solidFill>
                  <a:srgbClr val="FFFFFF"/>
                </a:solidFill>
                <a:latin typeface="Calibri" pitchFamily="34" charset="0"/>
                <a:ea typeface="Calibri" pitchFamily="34" charset="-122"/>
                <a:cs typeface="Calibri" pitchFamily="34" charset="-120"/>
              </a:rPr>
              <a:t>DSS + AI</a:t>
            </a:r>
            <a:endParaRPr lang="en-US" sz="680" dirty="0"/>
          </a:p>
        </p:txBody>
      </p:sp>
      <p:sp>
        <p:nvSpPr>
          <p:cNvPr id="50" name="Text 48"/>
          <p:cNvSpPr/>
          <p:nvPr/>
        </p:nvSpPr>
        <p:spPr>
          <a:xfrm>
            <a:off x="4992624" y="3858768"/>
            <a:ext cx="1847088" cy="877824"/>
          </a:xfrm>
          <a:prstGeom prst="rect">
            <a:avLst/>
          </a:prstGeom>
          <a:noFill/>
          <a:ln/>
        </p:spPr>
        <p:txBody>
          <a:bodyPr wrap="square" lIns="0" tIns="0" rIns="0" bIns="0" rtlCol="0" anchor="ctr"/>
          <a:lstStyle/>
          <a:p>
            <a:pPr marL="0" indent="0">
              <a:buNone/>
            </a:pPr>
            <a:r>
              <a:rPr lang="en-US" sz="750" dirty="0">
                <a:solidFill>
                  <a:srgbClr val="1E2D3D"/>
                </a:solidFill>
                <a:latin typeface="Calibri" pitchFamily="34" charset="0"/>
                <a:ea typeface="Calibri" pitchFamily="34" charset="-122"/>
                <a:cs typeface="Calibri" pitchFamily="34" charset="-120"/>
              </a:rPr>
              <a:t>R&amp;D analytics, AI prototyping, predictive modelling,  DSS and AI tools drive the innovation pipeline</a:t>
            </a:r>
            <a:endParaRPr lang="en-US" sz="750" dirty="0"/>
          </a:p>
        </p:txBody>
      </p:sp>
      <p:sp>
        <p:nvSpPr>
          <p:cNvPr id="51" name="Shape 49"/>
          <p:cNvSpPr/>
          <p:nvPr/>
        </p:nvSpPr>
        <p:spPr>
          <a:xfrm>
            <a:off x="6986016" y="3310128"/>
            <a:ext cx="1956816" cy="1481328"/>
          </a:xfrm>
          <a:prstGeom prst="roundRect">
            <a:avLst>
              <a:gd name="adj" fmla="val 246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52" name="Shape 50"/>
          <p:cNvSpPr/>
          <p:nvPr/>
        </p:nvSpPr>
        <p:spPr>
          <a:xfrm>
            <a:off x="6986016" y="3310128"/>
            <a:ext cx="1956816" cy="256032"/>
          </a:xfrm>
          <a:prstGeom prst="rect">
            <a:avLst/>
          </a:prstGeom>
          <a:solidFill>
            <a:srgbClr val="64748B"/>
          </a:solidFill>
          <a:ln/>
        </p:spPr>
        <p:txBody>
          <a:bodyPr/>
          <a:lstStyle/>
          <a:p>
            <a:endParaRPr lang="en-GB"/>
          </a:p>
        </p:txBody>
      </p:sp>
      <p:sp>
        <p:nvSpPr>
          <p:cNvPr id="53" name="Text 51"/>
          <p:cNvSpPr/>
          <p:nvPr/>
        </p:nvSpPr>
        <p:spPr>
          <a:xfrm>
            <a:off x="7040880" y="3310128"/>
            <a:ext cx="1847088" cy="256032"/>
          </a:xfrm>
          <a:prstGeom prst="rect">
            <a:avLst/>
          </a:prstGeom>
          <a:noFill/>
          <a:ln/>
        </p:spPr>
        <p:txBody>
          <a:bodyPr wrap="square" lIns="0" tIns="0" rIns="0" bIns="0" rtlCol="0" anchor="ctr"/>
          <a:lstStyle/>
          <a:p>
            <a:pPr marL="0" indent="0">
              <a:buNone/>
            </a:pPr>
            <a:r>
              <a:rPr lang="en-US" sz="750" b="1" dirty="0">
                <a:solidFill>
                  <a:srgbClr val="FFFFFF"/>
                </a:solidFill>
                <a:latin typeface="Calibri" pitchFamily="34" charset="0"/>
                <a:ea typeface="Calibri" pitchFamily="34" charset="-122"/>
                <a:cs typeface="Calibri" pitchFamily="34" charset="-120"/>
              </a:rPr>
              <a:t>Procurement</a:t>
            </a:r>
            <a:endParaRPr lang="en-US" sz="750" dirty="0"/>
          </a:p>
        </p:txBody>
      </p:sp>
      <p:sp>
        <p:nvSpPr>
          <p:cNvPr id="54" name="Shape 52"/>
          <p:cNvSpPr/>
          <p:nvPr/>
        </p:nvSpPr>
        <p:spPr>
          <a:xfrm>
            <a:off x="7040880" y="3621024"/>
            <a:ext cx="1847088" cy="182880"/>
          </a:xfrm>
          <a:prstGeom prst="roundRect">
            <a:avLst>
              <a:gd name="adj" fmla="val 10000"/>
            </a:avLst>
          </a:prstGeom>
          <a:solidFill>
            <a:srgbClr val="1B2A4A"/>
          </a:solidFill>
          <a:ln/>
        </p:spPr>
        <p:txBody>
          <a:bodyPr/>
          <a:lstStyle/>
          <a:p>
            <a:endParaRPr lang="en-GB"/>
          </a:p>
        </p:txBody>
      </p:sp>
      <p:sp>
        <p:nvSpPr>
          <p:cNvPr id="55" name="Text 53"/>
          <p:cNvSpPr/>
          <p:nvPr/>
        </p:nvSpPr>
        <p:spPr>
          <a:xfrm>
            <a:off x="7040880" y="3621024"/>
            <a:ext cx="1847088" cy="182880"/>
          </a:xfrm>
          <a:prstGeom prst="rect">
            <a:avLst/>
          </a:prstGeom>
          <a:noFill/>
          <a:ln/>
        </p:spPr>
        <p:txBody>
          <a:bodyPr wrap="square" lIns="0" tIns="0" rIns="0" bIns="0" rtlCol="0" anchor="ctr"/>
          <a:lstStyle/>
          <a:p>
            <a:pPr marL="0" indent="0" algn="ctr">
              <a:buNone/>
            </a:pPr>
            <a:r>
              <a:rPr lang="en-US" sz="680" b="1" dirty="0">
                <a:solidFill>
                  <a:srgbClr val="FFFFFF"/>
                </a:solidFill>
                <a:latin typeface="Calibri" pitchFamily="34" charset="0"/>
                <a:ea typeface="Calibri" pitchFamily="34" charset="-122"/>
                <a:cs typeface="Calibri" pitchFamily="34" charset="-120"/>
              </a:rPr>
              <a:t>ERP</a:t>
            </a:r>
            <a:endParaRPr lang="en-US" sz="680" dirty="0"/>
          </a:p>
        </p:txBody>
      </p:sp>
      <p:sp>
        <p:nvSpPr>
          <p:cNvPr id="56" name="Text 54"/>
          <p:cNvSpPr/>
          <p:nvPr/>
        </p:nvSpPr>
        <p:spPr>
          <a:xfrm>
            <a:off x="7040880" y="3858768"/>
            <a:ext cx="1847088" cy="877824"/>
          </a:xfrm>
          <a:prstGeom prst="rect">
            <a:avLst/>
          </a:prstGeom>
          <a:noFill/>
          <a:ln/>
        </p:spPr>
        <p:txBody>
          <a:bodyPr wrap="square" lIns="0" tIns="0" rIns="0" bIns="0" rtlCol="0" anchor="ctr"/>
          <a:lstStyle/>
          <a:p>
            <a:pPr marL="0" indent="0">
              <a:buNone/>
            </a:pPr>
            <a:r>
              <a:rPr lang="en-US" sz="750" dirty="0">
                <a:solidFill>
                  <a:srgbClr val="1E2D3D"/>
                </a:solidFill>
                <a:latin typeface="Calibri" pitchFamily="34" charset="0"/>
                <a:ea typeface="Calibri" pitchFamily="34" charset="-122"/>
                <a:cs typeface="Calibri" pitchFamily="34" charset="-120"/>
              </a:rPr>
              <a:t>Supplier management, purchase orders, spend analytics, and ERP automate the end-to-end procurement workflow</a:t>
            </a:r>
            <a:endParaRPr lang="en-US" sz="750" dirty="0"/>
          </a:p>
        </p:txBody>
      </p:sp>
      <p:sp>
        <p:nvSpPr>
          <p:cNvPr id="57" name="Shape 55"/>
          <p:cNvSpPr/>
          <p:nvPr/>
        </p:nvSpPr>
        <p:spPr>
          <a:xfrm>
            <a:off x="8833104" y="974598"/>
            <a:ext cx="347472" cy="2990088"/>
          </a:xfrm>
          <a:prstGeom prst="rtTriangle">
            <a:avLst/>
          </a:prstGeom>
          <a:solidFill>
            <a:srgbClr val="C9A84C"/>
          </a:solidFill>
          <a:ln/>
        </p:spPr>
        <p:txBody>
          <a:bodyPr/>
          <a:lstStyle/>
          <a:p>
            <a:endParaRPr lang="en-GB"/>
          </a:p>
        </p:txBody>
      </p:sp>
      <p:sp>
        <p:nvSpPr>
          <p:cNvPr id="58" name="Text 56"/>
          <p:cNvSpPr/>
          <p:nvPr/>
        </p:nvSpPr>
        <p:spPr>
          <a:xfrm>
            <a:off x="8732520" y="1170432"/>
            <a:ext cx="347472" cy="2560320"/>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anose="020F0502020204030204" pitchFamily="34" charset="0"/>
                <a:ea typeface="Calibri" panose="020F0502020204030204" pitchFamily="34" charset="0"/>
                <a:cs typeface="Calibri" panose="020F0502020204030204" pitchFamily="34" charset="0"/>
              </a:rPr>
              <a:t>M</a:t>
            </a:r>
            <a:endParaRPr lang="en-US" sz="750" dirty="0"/>
          </a:p>
          <a:p>
            <a:pPr marL="0" indent="0" algn="ctr">
              <a:buNone/>
            </a:pPr>
            <a:r>
              <a:rPr lang="en-US" sz="750" b="1" dirty="0">
                <a:solidFill>
                  <a:srgbClr val="FFFFFF"/>
                </a:solidFill>
                <a:latin typeface="Calibri" panose="020F0502020204030204" pitchFamily="34" charset="0"/>
                <a:ea typeface="Calibri" panose="020F0502020204030204" pitchFamily="34" charset="0"/>
                <a:cs typeface="Calibri" panose="020F0502020204030204" pitchFamily="34" charset="0"/>
              </a:rPr>
              <a:t>A</a:t>
            </a:r>
            <a:endParaRPr lang="en-US" sz="750" dirty="0"/>
          </a:p>
          <a:p>
            <a:pPr marL="0" indent="0" algn="ctr">
              <a:buNone/>
            </a:pPr>
            <a:r>
              <a:rPr lang="en-US" sz="750" b="1" dirty="0">
                <a:solidFill>
                  <a:srgbClr val="FFFFFF"/>
                </a:solidFill>
                <a:latin typeface="Calibri" panose="020F0502020204030204" pitchFamily="34" charset="0"/>
                <a:ea typeface="Calibri" panose="020F0502020204030204" pitchFamily="34" charset="0"/>
                <a:cs typeface="Calibri" panose="020F0502020204030204" pitchFamily="34" charset="0"/>
              </a:rPr>
              <a:t>R</a:t>
            </a:r>
            <a:endParaRPr lang="en-US" sz="750" dirty="0"/>
          </a:p>
          <a:p>
            <a:pPr marL="0" indent="0" algn="ctr">
              <a:buNone/>
            </a:pPr>
            <a:r>
              <a:rPr lang="en-US" sz="750" b="1" dirty="0">
                <a:solidFill>
                  <a:srgbClr val="FFFFFF"/>
                </a:solidFill>
                <a:latin typeface="Calibri" panose="020F0502020204030204" pitchFamily="34" charset="0"/>
                <a:ea typeface="Calibri" panose="020F0502020204030204" pitchFamily="34" charset="0"/>
                <a:cs typeface="Calibri" panose="020F0502020204030204" pitchFamily="34" charset="0"/>
              </a:rPr>
              <a:t>G</a:t>
            </a:r>
            <a:endParaRPr lang="en-US" sz="750" dirty="0"/>
          </a:p>
          <a:p>
            <a:pPr marL="0" indent="0" algn="ctr">
              <a:buNone/>
            </a:pPr>
            <a:r>
              <a:rPr lang="en-US" sz="750" b="1" dirty="0">
                <a:solidFill>
                  <a:srgbClr val="FFFFFF"/>
                </a:solidFill>
                <a:latin typeface="Calibri" panose="020F0502020204030204" pitchFamily="34" charset="0"/>
                <a:ea typeface="Calibri" panose="020F0502020204030204" pitchFamily="34" charset="0"/>
                <a:cs typeface="Calibri" panose="020F0502020204030204" pitchFamily="34" charset="0"/>
              </a:rPr>
              <a:t>I</a:t>
            </a:r>
            <a:endParaRPr lang="en-US" sz="750" dirty="0"/>
          </a:p>
          <a:p>
            <a:pPr marL="0" indent="0" algn="ctr">
              <a:buNone/>
            </a:pPr>
            <a:r>
              <a:rPr lang="en-US" sz="750" b="1" dirty="0">
                <a:solidFill>
                  <a:srgbClr val="FFFFFF"/>
                </a:solidFill>
                <a:latin typeface="Calibri" panose="020F0502020204030204" pitchFamily="34" charset="0"/>
                <a:ea typeface="Calibri" panose="020F0502020204030204" pitchFamily="34" charset="0"/>
                <a:cs typeface="Calibri" panose="020F0502020204030204" pitchFamily="34" charset="0"/>
              </a:rPr>
              <a:t>N</a:t>
            </a:r>
            <a:endParaRPr lang="en-US" sz="750" dirty="0"/>
          </a:p>
        </p:txBody>
      </p:sp>
      <p:sp>
        <p:nvSpPr>
          <p:cNvPr id="59" name="Text 57"/>
          <p:cNvSpPr/>
          <p:nvPr/>
        </p:nvSpPr>
        <p:spPr>
          <a:xfrm>
            <a:off x="320040" y="4956048"/>
            <a:ext cx="8366760" cy="182880"/>
          </a:xfrm>
          <a:prstGeom prst="rect">
            <a:avLst/>
          </a:prstGeom>
          <a:noFill/>
          <a:ln/>
        </p:spPr>
        <p:txBody>
          <a:bodyPr wrap="square" lIns="0" tIns="0" rIns="0" bIns="0" rtlCol="0" anchor="ctr"/>
          <a:lstStyle/>
          <a:p>
            <a:pPr marL="0" indent="0">
              <a:buNone/>
            </a:pPr>
            <a:r>
              <a:rPr lang="en-US" sz="750" i="1" dirty="0">
                <a:latin typeface="Calibri" pitchFamily="34" charset="0"/>
                <a:ea typeface="Calibri" pitchFamily="34" charset="-122"/>
                <a:cs typeface="Calibri" pitchFamily="34" charset="-120"/>
              </a:rPr>
              <a:t>Source: Porter (1985) Value Chain; IS mapping adapted from Laudon &amp; Laudon (2022, Ch.3) and Turban et al. (2018)</a:t>
            </a:r>
            <a:endParaRPr lang="en-US" sz="7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5943600" y="-1371600"/>
            <a:ext cx="4572000" cy="4572000"/>
          </a:xfrm>
          <a:prstGeom prst="ellipse">
            <a:avLst/>
          </a:prstGeom>
          <a:solidFill>
            <a:srgbClr val="0D9488">
              <a:alpha val="20000"/>
            </a:srgbClr>
          </a:solidFill>
          <a:ln/>
        </p:spPr>
        <p:txBody>
          <a:bodyPr/>
          <a:lstStyle/>
          <a:p>
            <a:endParaRPr lang="en-GB"/>
          </a:p>
        </p:txBody>
      </p:sp>
      <p:sp>
        <p:nvSpPr>
          <p:cNvPr id="3" name="Shape 1"/>
          <p:cNvSpPr/>
          <p:nvPr/>
        </p:nvSpPr>
        <p:spPr>
          <a:xfrm>
            <a:off x="-914400" y="2743200"/>
            <a:ext cx="3657600" cy="3657600"/>
          </a:xfrm>
          <a:prstGeom prst="ellipse">
            <a:avLst/>
          </a:prstGeom>
          <a:solidFill>
            <a:srgbClr val="C9A84C">
              <a:alpha val="15000"/>
            </a:srgbClr>
          </a:solidFill>
          <a:ln/>
        </p:spPr>
        <p:txBody>
          <a:bodyPr/>
          <a:lstStyle/>
          <a:p>
            <a:endParaRPr lang="en-GB"/>
          </a:p>
        </p:txBody>
      </p:sp>
      <p:sp>
        <p:nvSpPr>
          <p:cNvPr id="4" name="Text 2"/>
          <p:cNvSpPr/>
          <p:nvPr/>
        </p:nvSpPr>
        <p:spPr>
          <a:xfrm>
            <a:off x="914400" y="1371600"/>
            <a:ext cx="7315200" cy="411480"/>
          </a:xfrm>
          <a:prstGeom prst="rect">
            <a:avLst/>
          </a:prstGeom>
          <a:noFill/>
          <a:ln/>
        </p:spPr>
        <p:txBody>
          <a:bodyPr wrap="square" lIns="0" tIns="0" rIns="0" bIns="0" rtlCol="0" anchor="ctr"/>
          <a:lstStyle/>
          <a:p>
            <a:pPr marL="0" indent="0">
              <a:buNone/>
            </a:pPr>
            <a:r>
              <a:rPr lang="en-US" sz="1100" b="1" kern="0" spc="300" dirty="0">
                <a:solidFill>
                  <a:srgbClr val="0D9488"/>
                </a:solidFill>
                <a:latin typeface="Calibri" pitchFamily="34" charset="0"/>
                <a:ea typeface="Calibri" pitchFamily="34" charset="-122"/>
                <a:cs typeface="Calibri" pitchFamily="34" charset="-120"/>
              </a:rPr>
              <a:t>SECTION 02</a:t>
            </a:r>
            <a:endParaRPr lang="en-US" sz="1100" dirty="0"/>
          </a:p>
        </p:txBody>
      </p:sp>
      <p:sp>
        <p:nvSpPr>
          <p:cNvPr id="5" name="Text 3"/>
          <p:cNvSpPr/>
          <p:nvPr/>
        </p:nvSpPr>
        <p:spPr>
          <a:xfrm>
            <a:off x="914400" y="1828800"/>
            <a:ext cx="7315200" cy="1097280"/>
          </a:xfrm>
          <a:prstGeom prst="rect">
            <a:avLst/>
          </a:prstGeom>
          <a:noFill/>
          <a:ln/>
        </p:spPr>
        <p:txBody>
          <a:bodyPr wrap="square" lIns="0" tIns="0" rIns="0" bIns="0" rtlCol="0" anchor="ctr"/>
          <a:lstStyle/>
          <a:p>
            <a:pPr marL="0" indent="0">
              <a:buNone/>
            </a:pPr>
            <a:r>
              <a:rPr lang="en-US" sz="3800" b="1" dirty="0">
                <a:solidFill>
                  <a:srgbClr val="FFFFFF"/>
                </a:solidFill>
                <a:latin typeface="Calibri" panose="020F0502020204030204" pitchFamily="34" charset="0"/>
                <a:ea typeface="Calibri" panose="020F0502020204030204" pitchFamily="34" charset="0"/>
                <a:cs typeface="Calibri" panose="020F0502020204030204" pitchFamily="34" charset="0"/>
              </a:rPr>
              <a:t>Comparative Analysis</a:t>
            </a:r>
            <a:endParaRPr lang="en-US" sz="3800" dirty="0"/>
          </a:p>
        </p:txBody>
      </p:sp>
      <p:sp>
        <p:nvSpPr>
          <p:cNvPr id="6" name="Text 4"/>
          <p:cNvSpPr/>
          <p:nvPr/>
        </p:nvSpPr>
        <p:spPr>
          <a:xfrm>
            <a:off x="914400" y="2971800"/>
            <a:ext cx="5486400" cy="502920"/>
          </a:xfrm>
          <a:prstGeom prst="rect">
            <a:avLst/>
          </a:prstGeom>
          <a:noFill/>
          <a:ln/>
        </p:spPr>
        <p:txBody>
          <a:bodyPr wrap="square" lIns="0" tIns="0" rIns="0" bIns="0" rtlCol="0" anchor="ctr"/>
          <a:lstStyle/>
          <a:p>
            <a:pPr marL="0" indent="0">
              <a:buNone/>
            </a:pPr>
            <a:r>
              <a:rPr lang="en-US" sz="1800" dirty="0">
                <a:solidFill>
                  <a:srgbClr val="C9A84C"/>
                </a:solidFill>
                <a:latin typeface="Calibri" panose="020F0502020204030204" pitchFamily="34" charset="0"/>
                <a:ea typeface="Calibri" panose="020F0502020204030204" pitchFamily="34" charset="0"/>
                <a:cs typeface="Calibri" panose="020F0502020204030204" pitchFamily="34" charset="0"/>
              </a:rPr>
              <a:t>ERP  ·  CRM  ·  DSS</a:t>
            </a:r>
            <a:endParaRPr lang="en-US" sz="1800" dirty="0"/>
          </a:p>
        </p:txBody>
      </p:sp>
      <p:sp>
        <p:nvSpPr>
          <p:cNvPr id="7" name="Text 5"/>
          <p:cNvSpPr/>
          <p:nvPr/>
        </p:nvSpPr>
        <p:spPr>
          <a:xfrm>
            <a:off x="914400" y="3566160"/>
            <a:ext cx="6858000" cy="411480"/>
          </a:xfrm>
          <a:prstGeom prst="rect">
            <a:avLst/>
          </a:prstGeom>
          <a:noFill/>
          <a:ln/>
        </p:spPr>
        <p:txBody>
          <a:bodyPr wrap="square" lIns="0" tIns="0" rIns="0" bIns="0" rtlCol="0" anchor="ctr"/>
          <a:lstStyle/>
          <a:p>
            <a:pPr marL="0" indent="0">
              <a:buNone/>
            </a:pPr>
            <a:r>
              <a:rPr lang="en-US" sz="1200" dirty="0">
                <a:solidFill>
                  <a:srgbClr val="D6E4F7"/>
                </a:solidFill>
                <a:latin typeface="Calibri" pitchFamily="34" charset="0"/>
                <a:ea typeface="Calibri" pitchFamily="34" charset="-122"/>
                <a:cs typeface="Calibri" pitchFamily="34" charset="-120"/>
              </a:rPr>
              <a:t>Examining functions, benefits, limitations and strategic fit</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2E7D52"/>
          </a:solidFill>
          <a:ln/>
        </p:spPr>
        <p:txBody>
          <a:bodyPr/>
          <a:lstStyle/>
          <a:p>
            <a:endParaRPr lang="en-GB"/>
          </a:p>
        </p:txBody>
      </p:sp>
      <p:sp>
        <p:nvSpPr>
          <p:cNvPr id="3" name="Text 1"/>
          <p:cNvSpPr/>
          <p:nvPr/>
        </p:nvSpPr>
        <p:spPr>
          <a:xfrm>
            <a:off x="365760" y="0"/>
            <a:ext cx="6858000" cy="868680"/>
          </a:xfrm>
          <a:prstGeom prst="rect">
            <a:avLst/>
          </a:prstGeom>
          <a:noFill/>
          <a:ln/>
        </p:spPr>
        <p:txBody>
          <a:bodyPr wrap="square" lIns="0" tIns="0" rIns="0" bIns="0" rtlCol="0" anchor="ctr"/>
          <a:lstStyle/>
          <a:p>
            <a:pPr marL="0" indent="0">
              <a:buNone/>
            </a:pPr>
            <a:r>
              <a:rPr lang="en-US" sz="2000" b="1" dirty="0">
                <a:solidFill>
                  <a:srgbClr val="FFFFFF"/>
                </a:solidFill>
                <a:latin typeface="Calibri" panose="020F0502020204030204" pitchFamily="34" charset="0"/>
                <a:ea typeface="Calibri" panose="020F0502020204030204" pitchFamily="34" charset="0"/>
                <a:cs typeface="Calibri" panose="020F0502020204030204" pitchFamily="34" charset="0"/>
              </a:rPr>
              <a:t>Enterprise Resource Planning (ERP)</a:t>
            </a:r>
            <a:endParaRPr lang="en-US" sz="2000" dirty="0"/>
          </a:p>
        </p:txBody>
      </p:sp>
      <p:sp>
        <p:nvSpPr>
          <p:cNvPr id="4" name="Shape 2"/>
          <p:cNvSpPr/>
          <p:nvPr/>
        </p:nvSpPr>
        <p:spPr>
          <a:xfrm>
            <a:off x="7178040" y="164592"/>
            <a:ext cx="1737360" cy="530352"/>
          </a:xfrm>
          <a:prstGeom prst="roundRect">
            <a:avLst>
              <a:gd name="adj" fmla="val 8621"/>
            </a:avLst>
          </a:prstGeom>
          <a:solidFill>
            <a:srgbClr val="FFFFFF">
              <a:alpha val="15000"/>
            </a:srgbClr>
          </a:solidFill>
          <a:ln/>
        </p:spPr>
        <p:txBody>
          <a:bodyPr/>
          <a:lstStyle/>
          <a:p>
            <a:endParaRPr lang="en-GB"/>
          </a:p>
        </p:txBody>
      </p:sp>
      <p:sp>
        <p:nvSpPr>
          <p:cNvPr id="5" name="Text 3"/>
          <p:cNvSpPr/>
          <p:nvPr/>
        </p:nvSpPr>
        <p:spPr>
          <a:xfrm>
            <a:off x="7178040" y="164592"/>
            <a:ext cx="1737360" cy="53035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SAP · Oracle</a:t>
            </a:r>
            <a:endParaRPr lang="en-US" sz="750" dirty="0"/>
          </a:p>
          <a:p>
            <a:pPr marL="0" indent="0" algn="ctr">
              <a:buNone/>
            </a:pPr>
            <a:r>
              <a:rPr lang="en-US" sz="750" b="1" dirty="0">
                <a:solidFill>
                  <a:srgbClr val="FFFFFF"/>
                </a:solidFill>
                <a:latin typeface="Calibri" pitchFamily="34" charset="0"/>
                <a:ea typeface="Calibri" pitchFamily="34" charset="-122"/>
                <a:cs typeface="Calibri" pitchFamily="34" charset="-120"/>
              </a:rPr>
              <a:t>Dynamics 365</a:t>
            </a:r>
            <a:endParaRPr lang="en-US" sz="750" dirty="0"/>
          </a:p>
        </p:txBody>
      </p:sp>
      <p:sp>
        <p:nvSpPr>
          <p:cNvPr id="6" name="Shape 4"/>
          <p:cNvSpPr/>
          <p:nvPr/>
        </p:nvSpPr>
        <p:spPr>
          <a:xfrm>
            <a:off x="1883664" y="2523744"/>
            <a:ext cx="950976" cy="950976"/>
          </a:xfrm>
          <a:prstGeom prst="ellipse">
            <a:avLst/>
          </a:prstGeom>
          <a:solidFill>
            <a:srgbClr val="2E7D52"/>
          </a:solidFill>
          <a:ln/>
          <a:effectLst>
            <a:outerShdw blurRad="101600" dist="38100" dir="2700000" algn="bl" rotWithShape="0">
              <a:srgbClr val="000000">
                <a:alpha val="12000"/>
              </a:srgbClr>
            </a:outerShdw>
          </a:effectLst>
        </p:spPr>
        <p:txBody>
          <a:bodyPr/>
          <a:lstStyle/>
          <a:p>
            <a:endParaRPr lang="en-GB"/>
          </a:p>
        </p:txBody>
      </p:sp>
      <p:sp>
        <p:nvSpPr>
          <p:cNvPr id="7" name="Text 5"/>
          <p:cNvSpPr/>
          <p:nvPr/>
        </p:nvSpPr>
        <p:spPr>
          <a:xfrm>
            <a:off x="1883664" y="2523744"/>
            <a:ext cx="950976" cy="950976"/>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anose="020F0502020204030204" pitchFamily="34" charset="0"/>
                <a:ea typeface="Calibri" panose="020F0502020204030204" pitchFamily="34" charset="0"/>
                <a:cs typeface="Calibri" panose="020F0502020204030204" pitchFamily="34" charset="0"/>
              </a:rPr>
              <a:t>ERP</a:t>
            </a:r>
            <a:endParaRPr lang="en-US" sz="900" dirty="0"/>
          </a:p>
          <a:p>
            <a:pPr marL="0" indent="0" algn="ctr">
              <a:buNone/>
            </a:pPr>
            <a:r>
              <a:rPr lang="en-US" sz="900" b="1" dirty="0">
                <a:solidFill>
                  <a:srgbClr val="FFFFFF"/>
                </a:solidFill>
                <a:latin typeface="Calibri" panose="020F0502020204030204" pitchFamily="34" charset="0"/>
                <a:ea typeface="Calibri" panose="020F0502020204030204" pitchFamily="34" charset="0"/>
                <a:cs typeface="Calibri" panose="020F0502020204030204" pitchFamily="34" charset="0"/>
              </a:rPr>
              <a:t>CORE</a:t>
            </a:r>
            <a:endParaRPr lang="en-US" sz="900" dirty="0"/>
          </a:p>
        </p:txBody>
      </p:sp>
      <p:sp>
        <p:nvSpPr>
          <p:cNvPr id="8" name="Shape 6"/>
          <p:cNvSpPr/>
          <p:nvPr/>
        </p:nvSpPr>
        <p:spPr>
          <a:xfrm>
            <a:off x="2322576" y="2450592"/>
            <a:ext cx="73152" cy="73152"/>
          </a:xfrm>
          <a:prstGeom prst="ellipse">
            <a:avLst/>
          </a:prstGeom>
          <a:solidFill>
            <a:srgbClr val="2E7D52"/>
          </a:solidFill>
          <a:ln/>
        </p:spPr>
        <p:txBody>
          <a:bodyPr/>
          <a:lstStyle/>
          <a:p>
            <a:endParaRPr lang="en-GB"/>
          </a:p>
        </p:txBody>
      </p:sp>
      <p:sp>
        <p:nvSpPr>
          <p:cNvPr id="9" name="Shape 7"/>
          <p:cNvSpPr/>
          <p:nvPr/>
        </p:nvSpPr>
        <p:spPr>
          <a:xfrm>
            <a:off x="2011680" y="1389888"/>
            <a:ext cx="694944" cy="694944"/>
          </a:xfrm>
          <a:prstGeom prst="ellipse">
            <a:avLst/>
          </a:prstGeom>
          <a:solidFill>
            <a:srgbClr val="2E7D52"/>
          </a:solidFill>
          <a:ln/>
          <a:effectLst>
            <a:outerShdw blurRad="101600" dist="38100" dir="2700000" algn="bl" rotWithShape="0">
              <a:srgbClr val="000000">
                <a:alpha val="12000"/>
              </a:srgbClr>
            </a:outerShdw>
          </a:effectLst>
        </p:spPr>
        <p:txBody>
          <a:bodyPr/>
          <a:lstStyle/>
          <a:p>
            <a:endParaRPr lang="en-GB"/>
          </a:p>
        </p:txBody>
      </p:sp>
      <p:sp>
        <p:nvSpPr>
          <p:cNvPr id="10" name="Text 8"/>
          <p:cNvSpPr/>
          <p:nvPr/>
        </p:nvSpPr>
        <p:spPr>
          <a:xfrm>
            <a:off x="2011680" y="1389888"/>
            <a:ext cx="694944" cy="694944"/>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Finance</a:t>
            </a:r>
            <a:endParaRPr lang="en-US" sz="700" dirty="0"/>
          </a:p>
        </p:txBody>
      </p:sp>
      <p:sp>
        <p:nvSpPr>
          <p:cNvPr id="11" name="Shape 9"/>
          <p:cNvSpPr/>
          <p:nvPr/>
        </p:nvSpPr>
        <p:spPr>
          <a:xfrm>
            <a:off x="2766036" y="2706624"/>
            <a:ext cx="73152" cy="73152"/>
          </a:xfrm>
          <a:prstGeom prst="ellipse">
            <a:avLst/>
          </a:prstGeom>
          <a:solidFill>
            <a:srgbClr val="2E7D52"/>
          </a:solidFill>
          <a:ln/>
        </p:spPr>
        <p:txBody>
          <a:bodyPr/>
          <a:lstStyle/>
          <a:p>
            <a:endParaRPr lang="en-GB"/>
          </a:p>
        </p:txBody>
      </p:sp>
      <p:sp>
        <p:nvSpPr>
          <p:cNvPr id="12" name="Shape 10"/>
          <p:cNvSpPr/>
          <p:nvPr/>
        </p:nvSpPr>
        <p:spPr>
          <a:xfrm>
            <a:off x="3104493" y="2020824"/>
            <a:ext cx="694944" cy="694944"/>
          </a:xfrm>
          <a:prstGeom prst="ellipse">
            <a:avLst/>
          </a:prstGeom>
          <a:solidFill>
            <a:srgbClr val="3A9E68"/>
          </a:solidFill>
          <a:ln/>
          <a:effectLst>
            <a:outerShdw blurRad="101600" dist="38100" dir="2700000" algn="bl" rotWithShape="0">
              <a:srgbClr val="000000">
                <a:alpha val="12000"/>
              </a:srgbClr>
            </a:outerShdw>
          </a:effectLst>
        </p:spPr>
        <p:txBody>
          <a:bodyPr/>
          <a:lstStyle/>
          <a:p>
            <a:endParaRPr lang="en-GB"/>
          </a:p>
        </p:txBody>
      </p:sp>
      <p:sp>
        <p:nvSpPr>
          <p:cNvPr id="13" name="Text 11"/>
          <p:cNvSpPr/>
          <p:nvPr/>
        </p:nvSpPr>
        <p:spPr>
          <a:xfrm>
            <a:off x="3104493" y="2020824"/>
            <a:ext cx="694944" cy="694944"/>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HR</a:t>
            </a:r>
            <a:endParaRPr lang="en-US" sz="700" dirty="0"/>
          </a:p>
        </p:txBody>
      </p:sp>
      <p:sp>
        <p:nvSpPr>
          <p:cNvPr id="14" name="Shape 12"/>
          <p:cNvSpPr/>
          <p:nvPr/>
        </p:nvSpPr>
        <p:spPr>
          <a:xfrm>
            <a:off x="2766036" y="3218688"/>
            <a:ext cx="73152" cy="73152"/>
          </a:xfrm>
          <a:prstGeom prst="ellipse">
            <a:avLst/>
          </a:prstGeom>
          <a:solidFill>
            <a:srgbClr val="2E7D52"/>
          </a:solidFill>
          <a:ln/>
        </p:spPr>
        <p:txBody>
          <a:bodyPr/>
          <a:lstStyle/>
          <a:p>
            <a:endParaRPr lang="en-GB"/>
          </a:p>
        </p:txBody>
      </p:sp>
      <p:sp>
        <p:nvSpPr>
          <p:cNvPr id="15" name="Shape 13"/>
          <p:cNvSpPr/>
          <p:nvPr/>
        </p:nvSpPr>
        <p:spPr>
          <a:xfrm>
            <a:off x="3104493" y="3282696"/>
            <a:ext cx="694944" cy="694944"/>
          </a:xfrm>
          <a:prstGeom prst="ellipse">
            <a:avLst/>
          </a:prstGeom>
          <a:solidFill>
            <a:srgbClr val="2E7D52"/>
          </a:solidFill>
          <a:ln/>
          <a:effectLst>
            <a:outerShdw blurRad="101600" dist="38100" dir="2700000" algn="bl" rotWithShape="0">
              <a:srgbClr val="000000">
                <a:alpha val="12000"/>
              </a:srgbClr>
            </a:outerShdw>
          </a:effectLst>
        </p:spPr>
        <p:txBody>
          <a:bodyPr/>
          <a:lstStyle/>
          <a:p>
            <a:endParaRPr lang="en-GB"/>
          </a:p>
        </p:txBody>
      </p:sp>
      <p:sp>
        <p:nvSpPr>
          <p:cNvPr id="16" name="Text 14"/>
          <p:cNvSpPr/>
          <p:nvPr/>
        </p:nvSpPr>
        <p:spPr>
          <a:xfrm>
            <a:off x="3104493" y="3282696"/>
            <a:ext cx="694944" cy="694944"/>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Supply</a:t>
            </a:r>
            <a:endParaRPr lang="en-US" sz="700" dirty="0"/>
          </a:p>
          <a:p>
            <a:pPr marL="0" indent="0" algn="ctr">
              <a:buNone/>
            </a:pPr>
            <a:r>
              <a:rPr lang="en-US" sz="700" b="1" dirty="0">
                <a:solidFill>
                  <a:srgbClr val="FFFFFF"/>
                </a:solidFill>
                <a:latin typeface="Calibri" pitchFamily="34" charset="0"/>
                <a:ea typeface="Calibri" pitchFamily="34" charset="-122"/>
                <a:cs typeface="Calibri" pitchFamily="34" charset="-120"/>
              </a:rPr>
              <a:t>Chain</a:t>
            </a:r>
            <a:endParaRPr lang="en-US" sz="700" dirty="0"/>
          </a:p>
        </p:txBody>
      </p:sp>
      <p:sp>
        <p:nvSpPr>
          <p:cNvPr id="17" name="Shape 15"/>
          <p:cNvSpPr/>
          <p:nvPr/>
        </p:nvSpPr>
        <p:spPr>
          <a:xfrm>
            <a:off x="2322576" y="3474720"/>
            <a:ext cx="73152" cy="73152"/>
          </a:xfrm>
          <a:prstGeom prst="ellipse">
            <a:avLst/>
          </a:prstGeom>
          <a:solidFill>
            <a:srgbClr val="2E7D52"/>
          </a:solidFill>
          <a:ln/>
        </p:spPr>
        <p:txBody>
          <a:bodyPr/>
          <a:lstStyle/>
          <a:p>
            <a:endParaRPr lang="en-GB"/>
          </a:p>
        </p:txBody>
      </p:sp>
      <p:sp>
        <p:nvSpPr>
          <p:cNvPr id="18" name="Shape 16"/>
          <p:cNvSpPr/>
          <p:nvPr/>
        </p:nvSpPr>
        <p:spPr>
          <a:xfrm>
            <a:off x="2011680" y="3913632"/>
            <a:ext cx="694944" cy="694944"/>
          </a:xfrm>
          <a:prstGeom prst="ellipse">
            <a:avLst/>
          </a:prstGeom>
          <a:solidFill>
            <a:srgbClr val="3A9E68"/>
          </a:solidFill>
          <a:ln/>
          <a:effectLst>
            <a:outerShdw blurRad="101600" dist="38100" dir="2700000" algn="bl" rotWithShape="0">
              <a:srgbClr val="000000">
                <a:alpha val="12000"/>
              </a:srgbClr>
            </a:outerShdw>
          </a:effectLst>
        </p:spPr>
        <p:txBody>
          <a:bodyPr/>
          <a:lstStyle/>
          <a:p>
            <a:endParaRPr lang="en-GB"/>
          </a:p>
        </p:txBody>
      </p:sp>
      <p:sp>
        <p:nvSpPr>
          <p:cNvPr id="19" name="Text 17"/>
          <p:cNvSpPr/>
          <p:nvPr/>
        </p:nvSpPr>
        <p:spPr>
          <a:xfrm>
            <a:off x="2011680" y="3913632"/>
            <a:ext cx="694944" cy="694944"/>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Inventory</a:t>
            </a:r>
            <a:endParaRPr lang="en-US" sz="700" dirty="0"/>
          </a:p>
        </p:txBody>
      </p:sp>
      <p:sp>
        <p:nvSpPr>
          <p:cNvPr id="20" name="Shape 18"/>
          <p:cNvSpPr/>
          <p:nvPr/>
        </p:nvSpPr>
        <p:spPr>
          <a:xfrm>
            <a:off x="1879116" y="3218688"/>
            <a:ext cx="73152" cy="73152"/>
          </a:xfrm>
          <a:prstGeom prst="ellipse">
            <a:avLst/>
          </a:prstGeom>
          <a:solidFill>
            <a:srgbClr val="2E7D52"/>
          </a:solidFill>
          <a:ln/>
        </p:spPr>
        <p:txBody>
          <a:bodyPr/>
          <a:lstStyle/>
          <a:p>
            <a:endParaRPr lang="en-GB"/>
          </a:p>
        </p:txBody>
      </p:sp>
      <p:sp>
        <p:nvSpPr>
          <p:cNvPr id="21" name="Shape 19"/>
          <p:cNvSpPr/>
          <p:nvPr/>
        </p:nvSpPr>
        <p:spPr>
          <a:xfrm>
            <a:off x="918867" y="3282696"/>
            <a:ext cx="694944" cy="694944"/>
          </a:xfrm>
          <a:prstGeom prst="ellipse">
            <a:avLst/>
          </a:prstGeom>
          <a:solidFill>
            <a:srgbClr val="2E7D52"/>
          </a:solidFill>
          <a:ln/>
          <a:effectLst>
            <a:outerShdw blurRad="101600" dist="38100" dir="2700000" algn="bl" rotWithShape="0">
              <a:srgbClr val="000000">
                <a:alpha val="12000"/>
              </a:srgbClr>
            </a:outerShdw>
          </a:effectLst>
        </p:spPr>
        <p:txBody>
          <a:bodyPr/>
          <a:lstStyle/>
          <a:p>
            <a:endParaRPr lang="en-GB"/>
          </a:p>
        </p:txBody>
      </p:sp>
      <p:sp>
        <p:nvSpPr>
          <p:cNvPr id="22" name="Text 20"/>
          <p:cNvSpPr/>
          <p:nvPr/>
        </p:nvSpPr>
        <p:spPr>
          <a:xfrm>
            <a:off x="918867" y="3282696"/>
            <a:ext cx="694944" cy="694944"/>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Procurement</a:t>
            </a:r>
            <a:endParaRPr lang="en-US" sz="700" dirty="0"/>
          </a:p>
        </p:txBody>
      </p:sp>
      <p:sp>
        <p:nvSpPr>
          <p:cNvPr id="23" name="Shape 21"/>
          <p:cNvSpPr/>
          <p:nvPr/>
        </p:nvSpPr>
        <p:spPr>
          <a:xfrm>
            <a:off x="1879116" y="2706624"/>
            <a:ext cx="73152" cy="73152"/>
          </a:xfrm>
          <a:prstGeom prst="ellipse">
            <a:avLst/>
          </a:prstGeom>
          <a:solidFill>
            <a:srgbClr val="2E7D52"/>
          </a:solidFill>
          <a:ln/>
        </p:spPr>
        <p:txBody>
          <a:bodyPr/>
          <a:lstStyle/>
          <a:p>
            <a:endParaRPr lang="en-GB"/>
          </a:p>
        </p:txBody>
      </p:sp>
      <p:sp>
        <p:nvSpPr>
          <p:cNvPr id="24" name="Shape 22"/>
          <p:cNvSpPr/>
          <p:nvPr/>
        </p:nvSpPr>
        <p:spPr>
          <a:xfrm>
            <a:off x="918867" y="2020824"/>
            <a:ext cx="694944" cy="694944"/>
          </a:xfrm>
          <a:prstGeom prst="ellipse">
            <a:avLst/>
          </a:prstGeom>
          <a:solidFill>
            <a:srgbClr val="3A9E68"/>
          </a:solidFill>
          <a:ln/>
          <a:effectLst>
            <a:outerShdw blurRad="101600" dist="38100" dir="2700000" algn="bl" rotWithShape="0">
              <a:srgbClr val="000000">
                <a:alpha val="12000"/>
              </a:srgbClr>
            </a:outerShdw>
          </a:effectLst>
        </p:spPr>
        <p:txBody>
          <a:bodyPr/>
          <a:lstStyle/>
          <a:p>
            <a:endParaRPr lang="en-GB"/>
          </a:p>
        </p:txBody>
      </p:sp>
      <p:sp>
        <p:nvSpPr>
          <p:cNvPr id="25" name="Text 23"/>
          <p:cNvSpPr/>
          <p:nvPr/>
        </p:nvSpPr>
        <p:spPr>
          <a:xfrm>
            <a:off x="918867" y="2020824"/>
            <a:ext cx="694944" cy="694944"/>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Manufacturing</a:t>
            </a:r>
            <a:endParaRPr lang="en-US" sz="700" dirty="0"/>
          </a:p>
        </p:txBody>
      </p:sp>
      <p:sp>
        <p:nvSpPr>
          <p:cNvPr id="26" name="Text 24"/>
          <p:cNvSpPr/>
          <p:nvPr/>
        </p:nvSpPr>
        <p:spPr>
          <a:xfrm>
            <a:off x="320040" y="4645152"/>
            <a:ext cx="4114800" cy="347472"/>
          </a:xfrm>
          <a:prstGeom prst="rect">
            <a:avLst/>
          </a:prstGeom>
          <a:noFill/>
          <a:ln/>
        </p:spPr>
        <p:txBody>
          <a:bodyPr wrap="square" lIns="0" tIns="0" rIns="0" bIns="0" rtlCol="0" anchor="ctr"/>
          <a:lstStyle/>
          <a:p>
            <a:pPr marL="0" indent="0" algn="ctr">
              <a:buNone/>
            </a:pPr>
            <a:r>
              <a:rPr lang="en-US" sz="800" i="1" dirty="0">
                <a:latin typeface="Calibri" pitchFamily="34" charset="0"/>
                <a:ea typeface="Calibri" pitchFamily="34" charset="-122"/>
                <a:cs typeface="Calibri" pitchFamily="34" charset="-120"/>
              </a:rPr>
              <a:t>ERP integrates all modules into a single shared database</a:t>
            </a:r>
            <a:endParaRPr lang="en-US" sz="800" dirty="0"/>
          </a:p>
          <a:p>
            <a:pPr marL="0" indent="0" algn="ctr">
              <a:buNone/>
            </a:pPr>
            <a:r>
              <a:rPr lang="en-US" sz="800" i="1" dirty="0">
                <a:latin typeface="Calibri" pitchFamily="34" charset="0"/>
                <a:ea typeface="Calibri" pitchFamily="34" charset="-122"/>
                <a:cs typeface="Calibri" pitchFamily="34" charset="-120"/>
              </a:rPr>
              <a:t>eliminating data silos (Klaus et al., 2000; Davenport, 1998)</a:t>
            </a:r>
            <a:endParaRPr lang="en-US" sz="800" dirty="0"/>
          </a:p>
        </p:txBody>
      </p:sp>
      <p:sp>
        <p:nvSpPr>
          <p:cNvPr id="27" name="Shape 25"/>
          <p:cNvSpPr/>
          <p:nvPr/>
        </p:nvSpPr>
        <p:spPr>
          <a:xfrm>
            <a:off x="4663440" y="1005840"/>
            <a:ext cx="4160520" cy="82296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8" name="Shape 26"/>
          <p:cNvSpPr/>
          <p:nvPr/>
        </p:nvSpPr>
        <p:spPr>
          <a:xfrm>
            <a:off x="4700016" y="1188720"/>
            <a:ext cx="457200" cy="457200"/>
          </a:xfrm>
          <a:prstGeom prst="ellipse">
            <a:avLst/>
          </a:prstGeom>
          <a:solidFill>
            <a:srgbClr val="2E7D52"/>
          </a:solidFill>
          <a:ln/>
        </p:spPr>
        <p:txBody>
          <a:bodyPr/>
          <a:lstStyle/>
          <a:p>
            <a:endParaRPr lang="en-GB"/>
          </a:p>
        </p:txBody>
      </p:sp>
      <p:sp>
        <p:nvSpPr>
          <p:cNvPr id="29" name="Text 27"/>
          <p:cNvSpPr/>
          <p:nvPr/>
        </p:nvSpPr>
        <p:spPr>
          <a:xfrm>
            <a:off x="4700016" y="118872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a:t>
            </a:r>
            <a:endParaRPr lang="en-US" sz="1400" dirty="0"/>
          </a:p>
        </p:txBody>
      </p:sp>
      <p:sp>
        <p:nvSpPr>
          <p:cNvPr id="30" name="Text 28"/>
          <p:cNvSpPr/>
          <p:nvPr/>
        </p:nvSpPr>
        <p:spPr>
          <a:xfrm>
            <a:off x="5248656" y="1051560"/>
            <a:ext cx="3493008"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Operational Integration</a:t>
            </a:r>
            <a:endParaRPr lang="en-US" sz="1050" dirty="0"/>
          </a:p>
        </p:txBody>
      </p:sp>
      <p:sp>
        <p:nvSpPr>
          <p:cNvPr id="31" name="Text 29"/>
          <p:cNvSpPr/>
          <p:nvPr/>
        </p:nvSpPr>
        <p:spPr>
          <a:xfrm>
            <a:off x="5248656" y="1325880"/>
            <a:ext cx="3493008" cy="457200"/>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Eliminates 'islands of information'; Shang &amp; Seddon (2002) found ERP delivers measurable efficiency gains within 18–24 months.</a:t>
            </a:r>
            <a:endParaRPr lang="en-US" sz="850" dirty="0"/>
          </a:p>
        </p:txBody>
      </p:sp>
      <p:sp>
        <p:nvSpPr>
          <p:cNvPr id="32" name="Shape 30"/>
          <p:cNvSpPr/>
          <p:nvPr/>
        </p:nvSpPr>
        <p:spPr>
          <a:xfrm>
            <a:off x="4663440" y="1929384"/>
            <a:ext cx="4160520" cy="82296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33" name="Shape 31"/>
          <p:cNvSpPr/>
          <p:nvPr/>
        </p:nvSpPr>
        <p:spPr>
          <a:xfrm>
            <a:off x="4700016" y="2112264"/>
            <a:ext cx="457200" cy="457200"/>
          </a:xfrm>
          <a:prstGeom prst="ellipse">
            <a:avLst/>
          </a:prstGeom>
          <a:solidFill>
            <a:srgbClr val="2E7D52"/>
          </a:solidFill>
          <a:ln/>
        </p:spPr>
        <p:txBody>
          <a:bodyPr/>
          <a:lstStyle/>
          <a:p>
            <a:endParaRPr lang="en-GB"/>
          </a:p>
        </p:txBody>
      </p:sp>
      <p:sp>
        <p:nvSpPr>
          <p:cNvPr id="34" name="Text 32"/>
          <p:cNvSpPr/>
          <p:nvPr/>
        </p:nvSpPr>
        <p:spPr>
          <a:xfrm>
            <a:off x="4700016" y="2112264"/>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a:t>
            </a:r>
            <a:endParaRPr lang="en-US" sz="1400" dirty="0"/>
          </a:p>
        </p:txBody>
      </p:sp>
      <p:sp>
        <p:nvSpPr>
          <p:cNvPr id="35" name="Text 33"/>
          <p:cNvSpPr/>
          <p:nvPr/>
        </p:nvSpPr>
        <p:spPr>
          <a:xfrm>
            <a:off x="5248656" y="1975104"/>
            <a:ext cx="3493008"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Real-Time Reporting</a:t>
            </a:r>
            <a:endParaRPr lang="en-US" sz="1050" dirty="0"/>
          </a:p>
        </p:txBody>
      </p:sp>
      <p:sp>
        <p:nvSpPr>
          <p:cNvPr id="36" name="Text 34"/>
          <p:cNvSpPr/>
          <p:nvPr/>
        </p:nvSpPr>
        <p:spPr>
          <a:xfrm>
            <a:off x="5248656" y="2249424"/>
            <a:ext cx="3493008" cy="457200"/>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Enables management to access live financial and operational data, accelerating decision cycles (Davenport, 1998).</a:t>
            </a:r>
            <a:endParaRPr lang="en-US" sz="850" dirty="0"/>
          </a:p>
        </p:txBody>
      </p:sp>
      <p:sp>
        <p:nvSpPr>
          <p:cNvPr id="37" name="Shape 35"/>
          <p:cNvSpPr/>
          <p:nvPr/>
        </p:nvSpPr>
        <p:spPr>
          <a:xfrm>
            <a:off x="4663440" y="2852928"/>
            <a:ext cx="4160520" cy="82296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38" name="Shape 36"/>
          <p:cNvSpPr/>
          <p:nvPr/>
        </p:nvSpPr>
        <p:spPr>
          <a:xfrm>
            <a:off x="4700016" y="3035808"/>
            <a:ext cx="457200" cy="457200"/>
          </a:xfrm>
          <a:prstGeom prst="ellipse">
            <a:avLst/>
          </a:prstGeom>
          <a:solidFill>
            <a:srgbClr val="B91C1C"/>
          </a:solidFill>
          <a:ln/>
        </p:spPr>
        <p:txBody>
          <a:bodyPr/>
          <a:lstStyle/>
          <a:p>
            <a:endParaRPr lang="en-GB"/>
          </a:p>
        </p:txBody>
      </p:sp>
      <p:sp>
        <p:nvSpPr>
          <p:cNvPr id="39" name="Text 37"/>
          <p:cNvSpPr/>
          <p:nvPr/>
        </p:nvSpPr>
        <p:spPr>
          <a:xfrm>
            <a:off x="4700016" y="3035808"/>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a:t>
            </a:r>
            <a:endParaRPr lang="en-US" sz="1400" dirty="0"/>
          </a:p>
        </p:txBody>
      </p:sp>
      <p:sp>
        <p:nvSpPr>
          <p:cNvPr id="40" name="Text 38"/>
          <p:cNvSpPr/>
          <p:nvPr/>
        </p:nvSpPr>
        <p:spPr>
          <a:xfrm>
            <a:off x="5248656" y="2898648"/>
            <a:ext cx="3493008"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Implementation Complexity</a:t>
            </a:r>
            <a:endParaRPr lang="en-US" sz="1050" dirty="0"/>
          </a:p>
        </p:txBody>
      </p:sp>
      <p:sp>
        <p:nvSpPr>
          <p:cNvPr id="41" name="Text 39"/>
          <p:cNvSpPr/>
          <p:nvPr/>
        </p:nvSpPr>
        <p:spPr>
          <a:xfrm>
            <a:off x="5248656" y="3172968"/>
            <a:ext cx="3493008" cy="457200"/>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55–75% of ERP implementations exceed time and budget change management is the critical failure factor (Panorama Consulting, 2023).</a:t>
            </a:r>
            <a:endParaRPr lang="en-US" sz="850" dirty="0"/>
          </a:p>
        </p:txBody>
      </p:sp>
      <p:sp>
        <p:nvSpPr>
          <p:cNvPr id="42" name="Shape 40"/>
          <p:cNvSpPr/>
          <p:nvPr/>
        </p:nvSpPr>
        <p:spPr>
          <a:xfrm>
            <a:off x="4663440" y="3776472"/>
            <a:ext cx="4160520" cy="82296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43" name="Shape 41"/>
          <p:cNvSpPr/>
          <p:nvPr/>
        </p:nvSpPr>
        <p:spPr>
          <a:xfrm>
            <a:off x="4700016" y="3959352"/>
            <a:ext cx="457200" cy="457200"/>
          </a:xfrm>
          <a:prstGeom prst="ellipse">
            <a:avLst/>
          </a:prstGeom>
          <a:solidFill>
            <a:srgbClr val="B91C1C"/>
          </a:solidFill>
          <a:ln/>
        </p:spPr>
        <p:txBody>
          <a:bodyPr/>
          <a:lstStyle/>
          <a:p>
            <a:endParaRPr lang="en-GB"/>
          </a:p>
        </p:txBody>
      </p:sp>
      <p:sp>
        <p:nvSpPr>
          <p:cNvPr id="44" name="Text 42"/>
          <p:cNvSpPr/>
          <p:nvPr/>
        </p:nvSpPr>
        <p:spPr>
          <a:xfrm>
            <a:off x="4700016" y="3959352"/>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a:t>
            </a:r>
            <a:endParaRPr lang="en-US" sz="1400" dirty="0"/>
          </a:p>
        </p:txBody>
      </p:sp>
      <p:sp>
        <p:nvSpPr>
          <p:cNvPr id="45" name="Text 43"/>
          <p:cNvSpPr/>
          <p:nvPr/>
        </p:nvSpPr>
        <p:spPr>
          <a:xfrm>
            <a:off x="5248656" y="3822192"/>
            <a:ext cx="3493008"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Vendor Lock-In Risk</a:t>
            </a:r>
            <a:endParaRPr lang="en-US" sz="1050" dirty="0"/>
          </a:p>
        </p:txBody>
      </p:sp>
      <p:sp>
        <p:nvSpPr>
          <p:cNvPr id="46" name="Text 44"/>
          <p:cNvSpPr/>
          <p:nvPr/>
        </p:nvSpPr>
        <p:spPr>
          <a:xfrm>
            <a:off x="5248656" y="4096512"/>
            <a:ext cx="3493008" cy="457200"/>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Proprietary data models create dependency; migration costs can be prohibitive for SMEs (Gartner, 2022).</a:t>
            </a:r>
            <a:endParaRPr lang="en-US" sz="8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B45309"/>
          </a:solidFill>
          <a:ln/>
        </p:spPr>
        <p:txBody>
          <a:bodyPr/>
          <a:lstStyle/>
          <a:p>
            <a:endParaRPr lang="en-GB"/>
          </a:p>
        </p:txBody>
      </p:sp>
      <p:sp>
        <p:nvSpPr>
          <p:cNvPr id="3" name="Text 1"/>
          <p:cNvSpPr/>
          <p:nvPr/>
        </p:nvSpPr>
        <p:spPr>
          <a:xfrm>
            <a:off x="365760" y="0"/>
            <a:ext cx="6858000" cy="868680"/>
          </a:xfrm>
          <a:prstGeom prst="rect">
            <a:avLst/>
          </a:prstGeom>
          <a:noFill/>
          <a:ln/>
        </p:spPr>
        <p:txBody>
          <a:bodyPr wrap="square" lIns="0" tIns="0" rIns="0" bIns="0" rtlCol="0" anchor="ctr"/>
          <a:lstStyle/>
          <a:p>
            <a:pPr marL="0" indent="0">
              <a:buNone/>
            </a:pPr>
            <a:r>
              <a:rPr lang="en-US" sz="2000" b="1" dirty="0">
                <a:solidFill>
                  <a:srgbClr val="FFFFFF"/>
                </a:solidFill>
                <a:latin typeface="Calibri" panose="020F0502020204030204" pitchFamily="34" charset="0"/>
                <a:ea typeface="Calibri" panose="020F0502020204030204" pitchFamily="34" charset="0"/>
                <a:cs typeface="Calibri" panose="020F0502020204030204" pitchFamily="34" charset="0"/>
              </a:rPr>
              <a:t>Customer Relationship Management (CRM)</a:t>
            </a:r>
            <a:endParaRPr lang="en-US" sz="2000" dirty="0"/>
          </a:p>
        </p:txBody>
      </p:sp>
      <p:sp>
        <p:nvSpPr>
          <p:cNvPr id="4" name="Shape 2"/>
          <p:cNvSpPr/>
          <p:nvPr/>
        </p:nvSpPr>
        <p:spPr>
          <a:xfrm>
            <a:off x="7178040" y="164592"/>
            <a:ext cx="1737360" cy="530352"/>
          </a:xfrm>
          <a:prstGeom prst="roundRect">
            <a:avLst>
              <a:gd name="adj" fmla="val 8621"/>
            </a:avLst>
          </a:prstGeom>
          <a:solidFill>
            <a:srgbClr val="FFFFFF">
              <a:alpha val="15000"/>
            </a:srgbClr>
          </a:solidFill>
          <a:ln/>
        </p:spPr>
        <p:txBody>
          <a:bodyPr/>
          <a:lstStyle/>
          <a:p>
            <a:endParaRPr lang="en-GB"/>
          </a:p>
        </p:txBody>
      </p:sp>
      <p:sp>
        <p:nvSpPr>
          <p:cNvPr id="5" name="Text 3"/>
          <p:cNvSpPr/>
          <p:nvPr/>
        </p:nvSpPr>
        <p:spPr>
          <a:xfrm>
            <a:off x="7178040" y="164592"/>
            <a:ext cx="1737360" cy="53035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Salesforce · HubSpot</a:t>
            </a:r>
            <a:endParaRPr lang="en-US" sz="750" dirty="0"/>
          </a:p>
          <a:p>
            <a:pPr marL="0" indent="0" algn="ctr">
              <a:buNone/>
            </a:pPr>
            <a:r>
              <a:rPr lang="en-US" sz="750" b="1" dirty="0">
                <a:solidFill>
                  <a:srgbClr val="FFFFFF"/>
                </a:solidFill>
                <a:latin typeface="Calibri" pitchFamily="34" charset="0"/>
                <a:ea typeface="Calibri" pitchFamily="34" charset="-122"/>
                <a:cs typeface="Calibri" pitchFamily="34" charset="-120"/>
              </a:rPr>
              <a:t>Dynamics 365</a:t>
            </a:r>
            <a:endParaRPr lang="en-US" sz="750" dirty="0"/>
          </a:p>
        </p:txBody>
      </p:sp>
      <p:sp>
        <p:nvSpPr>
          <p:cNvPr id="6" name="Shape 4"/>
          <p:cNvSpPr/>
          <p:nvPr/>
        </p:nvSpPr>
        <p:spPr>
          <a:xfrm>
            <a:off x="320040" y="1024128"/>
            <a:ext cx="3657600" cy="640080"/>
          </a:xfrm>
          <a:prstGeom prst="roundRect">
            <a:avLst>
              <a:gd name="adj" fmla="val 7143"/>
            </a:avLst>
          </a:prstGeom>
          <a:solidFill>
            <a:srgbClr val="B45309"/>
          </a:solidFill>
          <a:ln/>
        </p:spPr>
        <p:txBody>
          <a:bodyPr/>
          <a:lstStyle/>
          <a:p>
            <a:endParaRPr lang="en-GB"/>
          </a:p>
        </p:txBody>
      </p:sp>
      <p:sp>
        <p:nvSpPr>
          <p:cNvPr id="7" name="Text 5"/>
          <p:cNvSpPr/>
          <p:nvPr/>
        </p:nvSpPr>
        <p:spPr>
          <a:xfrm>
            <a:off x="411480" y="1024128"/>
            <a:ext cx="3108960" cy="640080"/>
          </a:xfrm>
          <a:prstGeom prst="rect">
            <a:avLst/>
          </a:prstGeom>
          <a:noFill/>
          <a:ln/>
        </p:spPr>
        <p:txBody>
          <a:bodyPr wrap="square" lIns="0" tIns="0" rIns="0" bIns="0" rtlCol="0" anchor="ctr"/>
          <a:lstStyle/>
          <a:p>
            <a:pPr marL="0" indent="0">
              <a:buNone/>
            </a:pPr>
            <a:r>
              <a:rPr lang="en-US" sz="950" b="1" dirty="0">
                <a:solidFill>
                  <a:srgbClr val="FFFFFF"/>
                </a:solidFill>
                <a:latin typeface="Calibri" panose="020F0502020204030204" pitchFamily="34" charset="0"/>
                <a:ea typeface="Calibri" panose="020F0502020204030204" pitchFamily="34" charset="0"/>
                <a:cs typeface="Calibri" panose="020F0502020204030204" pitchFamily="34" charset="0"/>
              </a:rPr>
              <a:t>◉  Awareness</a:t>
            </a:r>
            <a:endParaRPr lang="en-US" sz="950" dirty="0"/>
          </a:p>
        </p:txBody>
      </p:sp>
      <p:sp>
        <p:nvSpPr>
          <p:cNvPr id="8" name="Text 6"/>
          <p:cNvSpPr/>
          <p:nvPr/>
        </p:nvSpPr>
        <p:spPr>
          <a:xfrm>
            <a:off x="3108960" y="1060704"/>
            <a:ext cx="1417320" cy="54864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Marketing</a:t>
            </a:r>
            <a:endParaRPr lang="en-US" sz="750" dirty="0"/>
          </a:p>
          <a:p>
            <a:pPr marL="0" indent="0" algn="r">
              <a:buNone/>
            </a:pPr>
            <a:r>
              <a:rPr lang="en-US" sz="750" dirty="0">
                <a:solidFill>
                  <a:srgbClr val="FFFFFF"/>
                </a:solidFill>
                <a:latin typeface="Calibri" pitchFamily="34" charset="0"/>
                <a:ea typeface="Calibri" pitchFamily="34" charset="-122"/>
                <a:cs typeface="Calibri" pitchFamily="34" charset="-120"/>
              </a:rPr>
              <a:t>automation</a:t>
            </a:r>
            <a:endParaRPr lang="en-US" sz="750" dirty="0"/>
          </a:p>
        </p:txBody>
      </p:sp>
      <p:sp>
        <p:nvSpPr>
          <p:cNvPr id="9" name="Shape 7"/>
          <p:cNvSpPr/>
          <p:nvPr/>
        </p:nvSpPr>
        <p:spPr>
          <a:xfrm>
            <a:off x="640080" y="1755648"/>
            <a:ext cx="3017520" cy="640080"/>
          </a:xfrm>
          <a:prstGeom prst="roundRect">
            <a:avLst>
              <a:gd name="adj" fmla="val 7143"/>
            </a:avLst>
          </a:prstGeom>
          <a:solidFill>
            <a:srgbClr val="C46820"/>
          </a:solidFill>
          <a:ln/>
        </p:spPr>
        <p:txBody>
          <a:bodyPr/>
          <a:lstStyle/>
          <a:p>
            <a:endParaRPr lang="en-GB"/>
          </a:p>
        </p:txBody>
      </p:sp>
      <p:sp>
        <p:nvSpPr>
          <p:cNvPr id="10" name="Text 8"/>
          <p:cNvSpPr/>
          <p:nvPr/>
        </p:nvSpPr>
        <p:spPr>
          <a:xfrm>
            <a:off x="731520" y="1755648"/>
            <a:ext cx="2468880" cy="640080"/>
          </a:xfrm>
          <a:prstGeom prst="rect">
            <a:avLst/>
          </a:prstGeom>
          <a:noFill/>
          <a:ln/>
        </p:spPr>
        <p:txBody>
          <a:bodyPr wrap="square" lIns="0" tIns="0" rIns="0" bIns="0" rtlCol="0" anchor="ctr"/>
          <a:lstStyle/>
          <a:p>
            <a:pPr marL="0" indent="0">
              <a:buNone/>
            </a:pPr>
            <a:r>
              <a:rPr lang="en-US" sz="950" b="1" dirty="0">
                <a:solidFill>
                  <a:srgbClr val="FFFFFF"/>
                </a:solidFill>
                <a:latin typeface="Calibri" panose="020F0502020204030204" pitchFamily="34" charset="0"/>
                <a:ea typeface="Calibri" panose="020F0502020204030204" pitchFamily="34" charset="0"/>
                <a:cs typeface="Calibri" panose="020F0502020204030204" pitchFamily="34" charset="0"/>
              </a:rPr>
              <a:t>◎  Acquisition</a:t>
            </a:r>
            <a:endParaRPr lang="en-US" sz="950" dirty="0"/>
          </a:p>
        </p:txBody>
      </p:sp>
      <p:sp>
        <p:nvSpPr>
          <p:cNvPr id="11" name="Text 9"/>
          <p:cNvSpPr/>
          <p:nvPr/>
        </p:nvSpPr>
        <p:spPr>
          <a:xfrm>
            <a:off x="2903220" y="1819656"/>
            <a:ext cx="1417320" cy="54864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Lead</a:t>
            </a:r>
            <a:endParaRPr lang="en-US" sz="750" dirty="0"/>
          </a:p>
          <a:p>
            <a:pPr marL="0" indent="0" algn="r">
              <a:buNone/>
            </a:pPr>
            <a:r>
              <a:rPr lang="en-US" sz="750" dirty="0">
                <a:solidFill>
                  <a:srgbClr val="FFFFFF"/>
                </a:solidFill>
                <a:latin typeface="Calibri" pitchFamily="34" charset="0"/>
                <a:ea typeface="Calibri" pitchFamily="34" charset="-122"/>
                <a:cs typeface="Calibri" pitchFamily="34" charset="-120"/>
              </a:rPr>
              <a:t>scoring</a:t>
            </a:r>
            <a:endParaRPr lang="en-US" sz="750" dirty="0"/>
          </a:p>
        </p:txBody>
      </p:sp>
      <p:sp>
        <p:nvSpPr>
          <p:cNvPr id="12" name="Shape 10"/>
          <p:cNvSpPr/>
          <p:nvPr/>
        </p:nvSpPr>
        <p:spPr>
          <a:xfrm>
            <a:off x="960120" y="2487168"/>
            <a:ext cx="2377440" cy="640080"/>
          </a:xfrm>
          <a:prstGeom prst="roundRect">
            <a:avLst>
              <a:gd name="adj" fmla="val 7143"/>
            </a:avLst>
          </a:prstGeom>
          <a:solidFill>
            <a:srgbClr val="D47B30"/>
          </a:solidFill>
          <a:ln/>
        </p:spPr>
        <p:txBody>
          <a:bodyPr/>
          <a:lstStyle/>
          <a:p>
            <a:endParaRPr lang="en-GB"/>
          </a:p>
        </p:txBody>
      </p:sp>
      <p:sp>
        <p:nvSpPr>
          <p:cNvPr id="13" name="Text 11"/>
          <p:cNvSpPr/>
          <p:nvPr/>
        </p:nvSpPr>
        <p:spPr>
          <a:xfrm>
            <a:off x="1051560" y="2487168"/>
            <a:ext cx="1828800" cy="640080"/>
          </a:xfrm>
          <a:prstGeom prst="rect">
            <a:avLst/>
          </a:prstGeom>
          <a:noFill/>
          <a:ln/>
        </p:spPr>
        <p:txBody>
          <a:bodyPr wrap="square" lIns="0" tIns="0" rIns="0" bIns="0" rtlCol="0" anchor="ctr"/>
          <a:lstStyle/>
          <a:p>
            <a:pPr marL="0" indent="0">
              <a:buNone/>
            </a:pPr>
            <a:r>
              <a:rPr lang="en-US" sz="950" b="1" dirty="0">
                <a:solidFill>
                  <a:srgbClr val="FFFFFF"/>
                </a:solidFill>
                <a:latin typeface="Calibri" panose="020F0502020204030204" pitchFamily="34" charset="0"/>
                <a:ea typeface="Calibri" panose="020F0502020204030204" pitchFamily="34" charset="0"/>
                <a:cs typeface="Calibri" panose="020F0502020204030204" pitchFamily="34" charset="0"/>
              </a:rPr>
              <a:t>◍  Conversion</a:t>
            </a:r>
            <a:endParaRPr lang="en-US" sz="950" dirty="0"/>
          </a:p>
        </p:txBody>
      </p:sp>
      <p:sp>
        <p:nvSpPr>
          <p:cNvPr id="14" name="Text 12"/>
          <p:cNvSpPr/>
          <p:nvPr/>
        </p:nvSpPr>
        <p:spPr>
          <a:xfrm>
            <a:off x="2756916" y="2523744"/>
            <a:ext cx="1417320" cy="54864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Sales</a:t>
            </a:r>
            <a:endParaRPr lang="en-US" sz="750" dirty="0"/>
          </a:p>
          <a:p>
            <a:pPr marL="0" indent="0" algn="r">
              <a:buNone/>
            </a:pPr>
            <a:r>
              <a:rPr lang="en-US" sz="750" dirty="0">
                <a:solidFill>
                  <a:srgbClr val="FFFFFF"/>
                </a:solidFill>
                <a:latin typeface="Calibri" pitchFamily="34" charset="0"/>
                <a:ea typeface="Calibri" pitchFamily="34" charset="-122"/>
                <a:cs typeface="Calibri" pitchFamily="34" charset="-120"/>
              </a:rPr>
              <a:t>pipeline</a:t>
            </a:r>
            <a:endParaRPr lang="en-US" sz="750" dirty="0"/>
          </a:p>
        </p:txBody>
      </p:sp>
      <p:sp>
        <p:nvSpPr>
          <p:cNvPr id="15" name="Shape 13"/>
          <p:cNvSpPr/>
          <p:nvPr/>
        </p:nvSpPr>
        <p:spPr>
          <a:xfrm>
            <a:off x="1280160" y="3218688"/>
            <a:ext cx="1737360" cy="640080"/>
          </a:xfrm>
          <a:prstGeom prst="roundRect">
            <a:avLst>
              <a:gd name="adj" fmla="val 7143"/>
            </a:avLst>
          </a:prstGeom>
          <a:solidFill>
            <a:srgbClr val="E48E40"/>
          </a:solidFill>
          <a:ln/>
        </p:spPr>
        <p:txBody>
          <a:bodyPr/>
          <a:lstStyle/>
          <a:p>
            <a:endParaRPr lang="en-GB"/>
          </a:p>
        </p:txBody>
      </p:sp>
      <p:sp>
        <p:nvSpPr>
          <p:cNvPr id="16" name="Text 14"/>
          <p:cNvSpPr/>
          <p:nvPr/>
        </p:nvSpPr>
        <p:spPr>
          <a:xfrm>
            <a:off x="1371600" y="3218688"/>
            <a:ext cx="1188720" cy="640080"/>
          </a:xfrm>
          <a:prstGeom prst="rect">
            <a:avLst/>
          </a:prstGeom>
          <a:noFill/>
          <a:ln/>
        </p:spPr>
        <p:txBody>
          <a:bodyPr wrap="square" lIns="0" tIns="0" rIns="0" bIns="0" rtlCol="0" anchor="ctr"/>
          <a:lstStyle/>
          <a:p>
            <a:pPr marL="0" indent="0">
              <a:buNone/>
            </a:pPr>
            <a:r>
              <a:rPr lang="en-US" sz="950" b="1" dirty="0">
                <a:solidFill>
                  <a:srgbClr val="FFFFFF"/>
                </a:solidFill>
                <a:latin typeface="Calibri" panose="020F0502020204030204" pitchFamily="34" charset="0"/>
                <a:ea typeface="Calibri" panose="020F0502020204030204" pitchFamily="34" charset="0"/>
                <a:cs typeface="Calibri" panose="020F0502020204030204" pitchFamily="34" charset="0"/>
              </a:rPr>
              <a:t>●  Retention</a:t>
            </a:r>
            <a:endParaRPr lang="en-US" sz="950" dirty="0"/>
          </a:p>
        </p:txBody>
      </p:sp>
      <p:sp>
        <p:nvSpPr>
          <p:cNvPr id="17" name="Text 15"/>
          <p:cNvSpPr/>
          <p:nvPr/>
        </p:nvSpPr>
        <p:spPr>
          <a:xfrm>
            <a:off x="2514600" y="3264408"/>
            <a:ext cx="1417320" cy="54864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Service</a:t>
            </a:r>
            <a:endParaRPr lang="en-US" sz="750" dirty="0"/>
          </a:p>
          <a:p>
            <a:pPr marL="0" indent="0" algn="r">
              <a:buNone/>
            </a:pPr>
            <a:r>
              <a:rPr lang="en-US" sz="750" dirty="0">
                <a:solidFill>
                  <a:srgbClr val="FFFFFF"/>
                </a:solidFill>
                <a:latin typeface="Calibri" pitchFamily="34" charset="0"/>
                <a:ea typeface="Calibri" pitchFamily="34" charset="-122"/>
                <a:cs typeface="Calibri" pitchFamily="34" charset="-120"/>
              </a:rPr>
              <a:t>&amp; support</a:t>
            </a:r>
            <a:endParaRPr lang="en-US" sz="750" dirty="0"/>
          </a:p>
        </p:txBody>
      </p:sp>
      <p:sp>
        <p:nvSpPr>
          <p:cNvPr id="18" name="Shape 16"/>
          <p:cNvSpPr/>
          <p:nvPr/>
        </p:nvSpPr>
        <p:spPr>
          <a:xfrm>
            <a:off x="1600200" y="3950208"/>
            <a:ext cx="1097280" cy="640080"/>
          </a:xfrm>
          <a:prstGeom prst="roundRect">
            <a:avLst>
              <a:gd name="adj" fmla="val 7143"/>
            </a:avLst>
          </a:prstGeom>
          <a:solidFill>
            <a:srgbClr val="F4A650"/>
          </a:solidFill>
          <a:ln/>
        </p:spPr>
        <p:txBody>
          <a:bodyPr/>
          <a:lstStyle/>
          <a:p>
            <a:endParaRPr lang="en-GB"/>
          </a:p>
        </p:txBody>
      </p:sp>
      <p:sp>
        <p:nvSpPr>
          <p:cNvPr id="19" name="Text 17"/>
          <p:cNvSpPr/>
          <p:nvPr/>
        </p:nvSpPr>
        <p:spPr>
          <a:xfrm>
            <a:off x="1691640" y="3950208"/>
            <a:ext cx="548640" cy="640080"/>
          </a:xfrm>
          <a:prstGeom prst="rect">
            <a:avLst/>
          </a:prstGeom>
          <a:noFill/>
          <a:ln/>
        </p:spPr>
        <p:txBody>
          <a:bodyPr wrap="square" lIns="0" tIns="0" rIns="0" bIns="0" rtlCol="0" anchor="ctr"/>
          <a:lstStyle/>
          <a:p>
            <a:pPr marL="0" indent="0">
              <a:buNone/>
            </a:pPr>
            <a:r>
              <a:rPr lang="en-US" sz="950" b="1" dirty="0">
                <a:solidFill>
                  <a:srgbClr val="FFFFFF"/>
                </a:solidFill>
                <a:latin typeface="Calibri" panose="020F0502020204030204" pitchFamily="34" charset="0"/>
                <a:ea typeface="Calibri" panose="020F0502020204030204" pitchFamily="34" charset="0"/>
                <a:cs typeface="Calibri" panose="020F0502020204030204" pitchFamily="34" charset="0"/>
              </a:rPr>
              <a:t>★  Loyalty</a:t>
            </a:r>
            <a:endParaRPr lang="en-US" sz="950" dirty="0"/>
          </a:p>
        </p:txBody>
      </p:sp>
      <p:sp>
        <p:nvSpPr>
          <p:cNvPr id="20" name="Text 18"/>
          <p:cNvSpPr/>
          <p:nvPr/>
        </p:nvSpPr>
        <p:spPr>
          <a:xfrm>
            <a:off x="2194560" y="3995928"/>
            <a:ext cx="1417320" cy="54864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Analytics</a:t>
            </a:r>
            <a:endParaRPr lang="en-US" sz="750" dirty="0"/>
          </a:p>
          <a:p>
            <a:pPr marL="0" indent="0" algn="r">
              <a:buNone/>
            </a:pPr>
            <a:r>
              <a:rPr lang="en-US" sz="750" dirty="0">
                <a:solidFill>
                  <a:srgbClr val="FFFFFF"/>
                </a:solidFill>
                <a:latin typeface="Calibri" pitchFamily="34" charset="0"/>
                <a:ea typeface="Calibri" pitchFamily="34" charset="-122"/>
                <a:cs typeface="Calibri" pitchFamily="34" charset="-120"/>
              </a:rPr>
              <a:t>&amp; NPS</a:t>
            </a:r>
            <a:endParaRPr lang="en-US" sz="750" dirty="0"/>
          </a:p>
        </p:txBody>
      </p:sp>
      <p:sp>
        <p:nvSpPr>
          <p:cNvPr id="21" name="Text 19"/>
          <p:cNvSpPr/>
          <p:nvPr/>
        </p:nvSpPr>
        <p:spPr>
          <a:xfrm>
            <a:off x="320040" y="4645152"/>
            <a:ext cx="4114800" cy="347472"/>
          </a:xfrm>
          <a:prstGeom prst="rect">
            <a:avLst/>
          </a:prstGeom>
          <a:noFill/>
          <a:ln/>
        </p:spPr>
        <p:txBody>
          <a:bodyPr wrap="square" lIns="0" tIns="0" rIns="0" bIns="0" rtlCol="0" anchor="ctr"/>
          <a:lstStyle/>
          <a:p>
            <a:pPr marL="0" indent="0" algn="ctr">
              <a:buNone/>
            </a:pPr>
            <a:r>
              <a:rPr lang="en-US" sz="780" i="1" dirty="0">
                <a:latin typeface="Calibri" pitchFamily="34" charset="0"/>
                <a:ea typeface="Calibri" pitchFamily="34" charset="-122"/>
                <a:cs typeface="Calibri" pitchFamily="34" charset="-120"/>
              </a:rPr>
              <a:t>CRM Customer Lifecycle Funnel</a:t>
            </a:r>
            <a:endParaRPr lang="en-US" sz="780" dirty="0"/>
          </a:p>
          <a:p>
            <a:pPr marL="0" indent="0" algn="ctr">
              <a:buNone/>
            </a:pPr>
            <a:r>
              <a:rPr lang="en-US" sz="780" i="1" dirty="0">
                <a:latin typeface="Calibri" pitchFamily="34" charset="0"/>
                <a:ea typeface="Calibri" pitchFamily="34" charset="-122"/>
                <a:cs typeface="Calibri" pitchFamily="34" charset="-120"/>
              </a:rPr>
              <a:t>(Buttle &amp; Maklan, 2019; Payne &amp; Frow, 2005</a:t>
            </a:r>
            <a:r>
              <a:rPr lang="en-US" sz="780" i="1" dirty="0">
                <a:solidFill>
                  <a:srgbClr val="64748B"/>
                </a:solidFill>
                <a:latin typeface="Calibri" pitchFamily="34" charset="0"/>
                <a:ea typeface="Calibri" pitchFamily="34" charset="-122"/>
                <a:cs typeface="Calibri" pitchFamily="34" charset="-120"/>
              </a:rPr>
              <a:t>)</a:t>
            </a:r>
            <a:endParaRPr lang="en-US" sz="780" dirty="0"/>
          </a:p>
        </p:txBody>
      </p:sp>
      <p:sp>
        <p:nvSpPr>
          <p:cNvPr id="22" name="Shape 20"/>
          <p:cNvSpPr/>
          <p:nvPr/>
        </p:nvSpPr>
        <p:spPr>
          <a:xfrm>
            <a:off x="4663440" y="1005840"/>
            <a:ext cx="4160520" cy="82296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3" name="Shape 21"/>
          <p:cNvSpPr/>
          <p:nvPr/>
        </p:nvSpPr>
        <p:spPr>
          <a:xfrm>
            <a:off x="4700016" y="1188720"/>
            <a:ext cx="457200" cy="457200"/>
          </a:xfrm>
          <a:prstGeom prst="ellipse">
            <a:avLst/>
          </a:prstGeom>
          <a:solidFill>
            <a:srgbClr val="2E7D52"/>
          </a:solidFill>
          <a:ln/>
        </p:spPr>
        <p:txBody>
          <a:bodyPr/>
          <a:lstStyle/>
          <a:p>
            <a:endParaRPr lang="en-GB"/>
          </a:p>
        </p:txBody>
      </p:sp>
      <p:sp>
        <p:nvSpPr>
          <p:cNvPr id="24" name="Text 22"/>
          <p:cNvSpPr/>
          <p:nvPr/>
        </p:nvSpPr>
        <p:spPr>
          <a:xfrm>
            <a:off x="4700016" y="118872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a:t>
            </a:r>
            <a:endParaRPr lang="en-US" sz="1400" dirty="0"/>
          </a:p>
        </p:txBody>
      </p:sp>
      <p:sp>
        <p:nvSpPr>
          <p:cNvPr id="25" name="Text 23"/>
          <p:cNvSpPr/>
          <p:nvPr/>
        </p:nvSpPr>
        <p:spPr>
          <a:xfrm>
            <a:off x="5248656" y="1051560"/>
            <a:ext cx="3493008"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Customer Retention</a:t>
            </a:r>
            <a:endParaRPr lang="en-US" sz="1050" dirty="0"/>
          </a:p>
        </p:txBody>
      </p:sp>
      <p:sp>
        <p:nvSpPr>
          <p:cNvPr id="26" name="Text 24"/>
          <p:cNvSpPr/>
          <p:nvPr/>
        </p:nvSpPr>
        <p:spPr>
          <a:xfrm>
            <a:off x="5248656" y="1325880"/>
            <a:ext cx="3493008" cy="457200"/>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5% retention improvement = 25–95% profit increase (Reichheld &amp; Sasser, 1990). CRM enables the targeted action to achieve this.</a:t>
            </a:r>
            <a:endParaRPr lang="en-US" sz="850" dirty="0"/>
          </a:p>
        </p:txBody>
      </p:sp>
      <p:sp>
        <p:nvSpPr>
          <p:cNvPr id="27" name="Shape 25"/>
          <p:cNvSpPr/>
          <p:nvPr/>
        </p:nvSpPr>
        <p:spPr>
          <a:xfrm>
            <a:off x="4663440" y="1929384"/>
            <a:ext cx="4160520" cy="82296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8" name="Shape 26"/>
          <p:cNvSpPr/>
          <p:nvPr/>
        </p:nvSpPr>
        <p:spPr>
          <a:xfrm>
            <a:off x="4700016" y="2112264"/>
            <a:ext cx="457200" cy="457200"/>
          </a:xfrm>
          <a:prstGeom prst="ellipse">
            <a:avLst/>
          </a:prstGeom>
          <a:solidFill>
            <a:srgbClr val="2E7D52"/>
          </a:solidFill>
          <a:ln/>
        </p:spPr>
        <p:txBody>
          <a:bodyPr/>
          <a:lstStyle/>
          <a:p>
            <a:endParaRPr lang="en-GB"/>
          </a:p>
        </p:txBody>
      </p:sp>
      <p:sp>
        <p:nvSpPr>
          <p:cNvPr id="29" name="Text 27"/>
          <p:cNvSpPr/>
          <p:nvPr/>
        </p:nvSpPr>
        <p:spPr>
          <a:xfrm>
            <a:off x="4700016" y="2112264"/>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a:t>
            </a:r>
            <a:endParaRPr lang="en-US" sz="1400" dirty="0"/>
          </a:p>
        </p:txBody>
      </p:sp>
      <p:sp>
        <p:nvSpPr>
          <p:cNvPr id="30" name="Text 28"/>
          <p:cNvSpPr/>
          <p:nvPr/>
        </p:nvSpPr>
        <p:spPr>
          <a:xfrm>
            <a:off x="5248656" y="1975104"/>
            <a:ext cx="3493008"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Sales Pipeline Visibility</a:t>
            </a:r>
            <a:endParaRPr lang="en-US" sz="1050" dirty="0"/>
          </a:p>
        </p:txBody>
      </p:sp>
      <p:sp>
        <p:nvSpPr>
          <p:cNvPr id="31" name="Text 29"/>
          <p:cNvSpPr/>
          <p:nvPr/>
        </p:nvSpPr>
        <p:spPr>
          <a:xfrm>
            <a:off x="5248656" y="2249424"/>
            <a:ext cx="3493008" cy="457200"/>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Real-time pipeline data enables accurate forecasting and prioritisation of high-value opportunities (Buttle &amp; Maklan, 2019).</a:t>
            </a:r>
            <a:endParaRPr lang="en-US" sz="850" dirty="0"/>
          </a:p>
        </p:txBody>
      </p:sp>
      <p:sp>
        <p:nvSpPr>
          <p:cNvPr id="32" name="Shape 30"/>
          <p:cNvSpPr/>
          <p:nvPr/>
        </p:nvSpPr>
        <p:spPr>
          <a:xfrm>
            <a:off x="4663440" y="2852928"/>
            <a:ext cx="4160520" cy="82296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33" name="Shape 31"/>
          <p:cNvSpPr/>
          <p:nvPr/>
        </p:nvSpPr>
        <p:spPr>
          <a:xfrm>
            <a:off x="4700016" y="3035808"/>
            <a:ext cx="457200" cy="457200"/>
          </a:xfrm>
          <a:prstGeom prst="ellipse">
            <a:avLst/>
          </a:prstGeom>
          <a:solidFill>
            <a:srgbClr val="B91C1C"/>
          </a:solidFill>
          <a:ln/>
        </p:spPr>
        <p:txBody>
          <a:bodyPr/>
          <a:lstStyle/>
          <a:p>
            <a:endParaRPr lang="en-GB"/>
          </a:p>
        </p:txBody>
      </p:sp>
      <p:sp>
        <p:nvSpPr>
          <p:cNvPr id="34" name="Text 32"/>
          <p:cNvSpPr/>
          <p:nvPr/>
        </p:nvSpPr>
        <p:spPr>
          <a:xfrm>
            <a:off x="4700016" y="3035808"/>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a:t>
            </a:r>
            <a:endParaRPr lang="en-US" sz="1400" dirty="0"/>
          </a:p>
        </p:txBody>
      </p:sp>
      <p:sp>
        <p:nvSpPr>
          <p:cNvPr id="35" name="Text 33"/>
          <p:cNvSpPr/>
          <p:nvPr/>
        </p:nvSpPr>
        <p:spPr>
          <a:xfrm>
            <a:off x="5248656" y="2898648"/>
            <a:ext cx="3493008"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Data Quality Dependency</a:t>
            </a:r>
            <a:endParaRPr lang="en-US" sz="1050" dirty="0"/>
          </a:p>
        </p:txBody>
      </p:sp>
      <p:sp>
        <p:nvSpPr>
          <p:cNvPr id="36" name="Text 34"/>
          <p:cNvSpPr/>
          <p:nvPr/>
        </p:nvSpPr>
        <p:spPr>
          <a:xfrm>
            <a:off x="5248656" y="3172968"/>
            <a:ext cx="3493008" cy="457200"/>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CRM value is only as good as the data entered. Poor data hygiene is the leading cause of CRM ROI failure (Experian, 2022).</a:t>
            </a:r>
            <a:endParaRPr lang="en-US" sz="850" dirty="0"/>
          </a:p>
        </p:txBody>
      </p:sp>
      <p:sp>
        <p:nvSpPr>
          <p:cNvPr id="37" name="Shape 35"/>
          <p:cNvSpPr/>
          <p:nvPr/>
        </p:nvSpPr>
        <p:spPr>
          <a:xfrm>
            <a:off x="4663440" y="3776472"/>
            <a:ext cx="4160520" cy="82296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38" name="Shape 36"/>
          <p:cNvSpPr/>
          <p:nvPr/>
        </p:nvSpPr>
        <p:spPr>
          <a:xfrm>
            <a:off x="4700016" y="3959352"/>
            <a:ext cx="457200" cy="457200"/>
          </a:xfrm>
          <a:prstGeom prst="ellipse">
            <a:avLst/>
          </a:prstGeom>
          <a:solidFill>
            <a:srgbClr val="B91C1C"/>
          </a:solidFill>
          <a:ln/>
        </p:spPr>
        <p:txBody>
          <a:bodyPr/>
          <a:lstStyle/>
          <a:p>
            <a:endParaRPr lang="en-GB"/>
          </a:p>
        </p:txBody>
      </p:sp>
      <p:sp>
        <p:nvSpPr>
          <p:cNvPr id="39" name="Text 37"/>
          <p:cNvSpPr/>
          <p:nvPr/>
        </p:nvSpPr>
        <p:spPr>
          <a:xfrm>
            <a:off x="4700016" y="3959352"/>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a:t>
            </a:r>
            <a:endParaRPr lang="en-US" sz="1400" dirty="0"/>
          </a:p>
        </p:txBody>
      </p:sp>
      <p:sp>
        <p:nvSpPr>
          <p:cNvPr id="40" name="Text 38"/>
          <p:cNvSpPr/>
          <p:nvPr/>
        </p:nvSpPr>
        <p:spPr>
          <a:xfrm>
            <a:off x="5248656" y="3822192"/>
            <a:ext cx="3493008"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User Adoption Challenges</a:t>
            </a:r>
            <a:endParaRPr lang="en-US" sz="1050" dirty="0"/>
          </a:p>
        </p:txBody>
      </p:sp>
      <p:sp>
        <p:nvSpPr>
          <p:cNvPr id="41" name="Text 39"/>
          <p:cNvSpPr/>
          <p:nvPr/>
        </p:nvSpPr>
        <p:spPr>
          <a:xfrm>
            <a:off x="5248656" y="4096512"/>
            <a:ext cx="3493008" cy="457200"/>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Foss et al. (2008): up to 70% of CRM initiatives fail due to inadequate training and sales team resistance.</a:t>
            </a:r>
            <a:endParaRPr lang="en-US" sz="8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1B2A4A"/>
          </a:solidFill>
          <a:ln/>
        </p:spPr>
        <p:txBody>
          <a:bodyPr/>
          <a:lstStyle/>
          <a:p>
            <a:endParaRPr lang="en-GB"/>
          </a:p>
        </p:txBody>
      </p:sp>
      <p:sp>
        <p:nvSpPr>
          <p:cNvPr id="3" name="Text 1"/>
          <p:cNvSpPr/>
          <p:nvPr/>
        </p:nvSpPr>
        <p:spPr>
          <a:xfrm>
            <a:off x="365760" y="0"/>
            <a:ext cx="6858000" cy="868680"/>
          </a:xfrm>
          <a:prstGeom prst="rect">
            <a:avLst/>
          </a:prstGeom>
          <a:noFill/>
          <a:ln/>
        </p:spPr>
        <p:txBody>
          <a:bodyPr wrap="square" lIns="0" tIns="0" rIns="0" bIns="0" rtlCol="0" anchor="ctr"/>
          <a:lstStyle/>
          <a:p>
            <a:pPr marL="0" indent="0">
              <a:buNone/>
            </a:pPr>
            <a:r>
              <a:rPr lang="en-US" sz="2000" b="1" dirty="0">
                <a:solidFill>
                  <a:srgbClr val="FFFFFF"/>
                </a:solidFill>
                <a:latin typeface="Calibri" panose="020F0502020204030204" pitchFamily="34" charset="0"/>
                <a:ea typeface="Calibri" panose="020F0502020204030204" pitchFamily="34" charset="0"/>
                <a:cs typeface="Calibri" panose="020F0502020204030204" pitchFamily="34" charset="0"/>
              </a:rPr>
              <a:t>Decision Support Systems (DSS)</a:t>
            </a:r>
            <a:endParaRPr lang="en-US" sz="2000" dirty="0"/>
          </a:p>
        </p:txBody>
      </p:sp>
      <p:sp>
        <p:nvSpPr>
          <p:cNvPr id="4" name="Shape 2"/>
          <p:cNvSpPr/>
          <p:nvPr/>
        </p:nvSpPr>
        <p:spPr>
          <a:xfrm>
            <a:off x="7178040" y="164592"/>
            <a:ext cx="1737360" cy="530352"/>
          </a:xfrm>
          <a:prstGeom prst="roundRect">
            <a:avLst>
              <a:gd name="adj" fmla="val 8621"/>
            </a:avLst>
          </a:prstGeom>
          <a:solidFill>
            <a:srgbClr val="FFFFFF">
              <a:alpha val="15000"/>
            </a:srgbClr>
          </a:solidFill>
          <a:ln/>
        </p:spPr>
        <p:txBody>
          <a:bodyPr/>
          <a:lstStyle/>
          <a:p>
            <a:endParaRPr lang="en-GB"/>
          </a:p>
        </p:txBody>
      </p:sp>
      <p:sp>
        <p:nvSpPr>
          <p:cNvPr id="5" name="Text 3"/>
          <p:cNvSpPr/>
          <p:nvPr/>
        </p:nvSpPr>
        <p:spPr>
          <a:xfrm>
            <a:off x="7178040" y="164592"/>
            <a:ext cx="1737360" cy="53035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Power BI · Tableau</a:t>
            </a:r>
            <a:endParaRPr lang="en-US" sz="750" dirty="0"/>
          </a:p>
          <a:p>
            <a:pPr marL="0" indent="0" algn="ctr">
              <a:buNone/>
            </a:pPr>
            <a:r>
              <a:rPr lang="en-US" sz="750" b="1" dirty="0">
                <a:solidFill>
                  <a:srgbClr val="FFFFFF"/>
                </a:solidFill>
                <a:latin typeface="Calibri" pitchFamily="34" charset="0"/>
                <a:ea typeface="Calibri" pitchFamily="34" charset="-122"/>
                <a:cs typeface="Calibri" pitchFamily="34" charset="-120"/>
              </a:rPr>
              <a:t>IBM Cognos · SAS</a:t>
            </a:r>
            <a:endParaRPr lang="en-US" sz="750" dirty="0"/>
          </a:p>
        </p:txBody>
      </p:sp>
      <p:sp>
        <p:nvSpPr>
          <p:cNvPr id="6" name="Shape 4"/>
          <p:cNvSpPr/>
          <p:nvPr/>
        </p:nvSpPr>
        <p:spPr>
          <a:xfrm>
            <a:off x="320040" y="1024128"/>
            <a:ext cx="4069080" cy="621792"/>
          </a:xfrm>
          <a:prstGeom prst="roundRect">
            <a:avLst>
              <a:gd name="adj" fmla="val 8824"/>
            </a:avLst>
          </a:prstGeom>
          <a:solidFill>
            <a:srgbClr val="64748B"/>
          </a:solidFill>
          <a:ln/>
          <a:effectLst>
            <a:outerShdw blurRad="101600" dist="38100" dir="2700000" algn="bl" rotWithShape="0">
              <a:srgbClr val="000000">
                <a:alpha val="12000"/>
              </a:srgbClr>
            </a:outerShdw>
          </a:effectLst>
        </p:spPr>
        <p:txBody>
          <a:bodyPr/>
          <a:lstStyle/>
          <a:p>
            <a:endParaRPr lang="en-GB"/>
          </a:p>
        </p:txBody>
      </p:sp>
      <p:sp>
        <p:nvSpPr>
          <p:cNvPr id="7" name="Text 5"/>
          <p:cNvSpPr/>
          <p:nvPr/>
        </p:nvSpPr>
        <p:spPr>
          <a:xfrm>
            <a:off x="347472" y="1024128"/>
            <a:ext cx="566928" cy="621792"/>
          </a:xfrm>
          <a:prstGeom prst="rect">
            <a:avLst/>
          </a:prstGeom>
          <a:noFill/>
          <a:ln/>
        </p:spPr>
        <p:txBody>
          <a:bodyPr wrap="square" lIns="0" tIns="0" rIns="0" bIns="0" rtlCol="0" anchor="ctr"/>
          <a:lstStyle/>
          <a:p>
            <a:pPr marL="0" indent="0" algn="ctr">
              <a:buNone/>
            </a:pPr>
            <a:r>
              <a:rPr lang="en-US" sz="1800" dirty="0">
                <a:solidFill>
                  <a:srgbClr val="FFFFFF"/>
                </a:solidFill>
                <a:latin typeface="Calibri" pitchFamily="34" charset="0"/>
                <a:ea typeface="Calibri" pitchFamily="34" charset="-122"/>
                <a:cs typeface="Calibri" pitchFamily="34" charset="-120"/>
              </a:rPr>
              <a:t>⬡</a:t>
            </a:r>
            <a:endParaRPr lang="en-US" sz="1800" dirty="0"/>
          </a:p>
        </p:txBody>
      </p:sp>
      <p:sp>
        <p:nvSpPr>
          <p:cNvPr id="8" name="Text 6"/>
          <p:cNvSpPr/>
          <p:nvPr/>
        </p:nvSpPr>
        <p:spPr>
          <a:xfrm>
            <a:off x="969264" y="1078992"/>
            <a:ext cx="3346704" cy="256032"/>
          </a:xfrm>
          <a:prstGeom prst="rect">
            <a:avLst/>
          </a:prstGeom>
          <a:noFill/>
          <a:ln/>
        </p:spPr>
        <p:txBody>
          <a:bodyPr wrap="square" lIns="0" tIns="0" rIns="0" bIns="0" rtlCol="0" anchor="ctr"/>
          <a:lstStyle/>
          <a:p>
            <a:pPr marL="0" indent="0">
              <a:buNone/>
            </a:pPr>
            <a:r>
              <a:rPr lang="en-US" sz="1050" b="1" dirty="0">
                <a:solidFill>
                  <a:srgbClr val="FFFFFF"/>
                </a:solidFill>
                <a:latin typeface="Calibri" panose="020F0502020204030204" pitchFamily="34" charset="0"/>
                <a:ea typeface="Calibri" panose="020F0502020204030204" pitchFamily="34" charset="0"/>
                <a:cs typeface="Calibri" panose="020F0502020204030204" pitchFamily="34" charset="0"/>
              </a:rPr>
              <a:t>Raw Data</a:t>
            </a:r>
            <a:endParaRPr lang="en-US" sz="1050" dirty="0"/>
          </a:p>
        </p:txBody>
      </p:sp>
      <p:sp>
        <p:nvSpPr>
          <p:cNvPr id="9" name="Text 7"/>
          <p:cNvSpPr/>
          <p:nvPr/>
        </p:nvSpPr>
        <p:spPr>
          <a:xfrm>
            <a:off x="969264" y="1353312"/>
            <a:ext cx="3346704" cy="237744"/>
          </a:xfrm>
          <a:prstGeom prst="rect">
            <a:avLst/>
          </a:prstGeom>
          <a:noFill/>
          <a:ln/>
        </p:spPr>
        <p:txBody>
          <a:bodyPr wrap="square" lIns="0" tIns="0" rIns="0" bIns="0" rtlCol="0" anchor="ctr"/>
          <a:lstStyle/>
          <a:p>
            <a:pPr marL="0" indent="0">
              <a:buNone/>
            </a:pPr>
            <a:r>
              <a:rPr lang="en-US" sz="800" dirty="0">
                <a:solidFill>
                  <a:srgbClr val="D4EDE9"/>
                </a:solidFill>
                <a:latin typeface="Calibri" pitchFamily="34" charset="0"/>
                <a:ea typeface="Calibri" pitchFamily="34" charset="-122"/>
                <a:cs typeface="Calibri" pitchFamily="34" charset="-120"/>
              </a:rPr>
              <a:t>ERP · CRM · TPS · External feeds</a:t>
            </a:r>
            <a:endParaRPr lang="en-US" sz="800" dirty="0"/>
          </a:p>
        </p:txBody>
      </p:sp>
      <p:sp>
        <p:nvSpPr>
          <p:cNvPr id="10" name="Shape 8"/>
          <p:cNvSpPr/>
          <p:nvPr/>
        </p:nvSpPr>
        <p:spPr>
          <a:xfrm>
            <a:off x="2176272" y="1664208"/>
            <a:ext cx="219456" cy="91440"/>
          </a:xfrm>
          <a:prstGeom prst="ellipse">
            <a:avLst/>
          </a:prstGeom>
          <a:solidFill>
            <a:srgbClr val="64748B"/>
          </a:solidFill>
          <a:ln/>
        </p:spPr>
        <p:txBody>
          <a:bodyPr/>
          <a:lstStyle/>
          <a:p>
            <a:endParaRPr lang="en-GB"/>
          </a:p>
        </p:txBody>
      </p:sp>
      <p:sp>
        <p:nvSpPr>
          <p:cNvPr id="11" name="Shape 9"/>
          <p:cNvSpPr/>
          <p:nvPr/>
        </p:nvSpPr>
        <p:spPr>
          <a:xfrm>
            <a:off x="320040" y="1773936"/>
            <a:ext cx="4069080" cy="621792"/>
          </a:xfrm>
          <a:prstGeom prst="roundRect">
            <a:avLst>
              <a:gd name="adj" fmla="val 8824"/>
            </a:avLst>
          </a:prstGeom>
          <a:solidFill>
            <a:srgbClr val="5B8DB8"/>
          </a:solidFill>
          <a:ln/>
          <a:effectLst>
            <a:outerShdw blurRad="101600" dist="38100" dir="2700000" algn="bl" rotWithShape="0">
              <a:srgbClr val="000000">
                <a:alpha val="12000"/>
              </a:srgbClr>
            </a:outerShdw>
          </a:effectLst>
        </p:spPr>
        <p:txBody>
          <a:bodyPr/>
          <a:lstStyle/>
          <a:p>
            <a:endParaRPr lang="en-GB"/>
          </a:p>
        </p:txBody>
      </p:sp>
      <p:sp>
        <p:nvSpPr>
          <p:cNvPr id="12" name="Text 10"/>
          <p:cNvSpPr/>
          <p:nvPr/>
        </p:nvSpPr>
        <p:spPr>
          <a:xfrm>
            <a:off x="347472" y="1773936"/>
            <a:ext cx="566928" cy="621792"/>
          </a:xfrm>
          <a:prstGeom prst="rect">
            <a:avLst/>
          </a:prstGeom>
          <a:noFill/>
          <a:ln/>
        </p:spPr>
        <p:txBody>
          <a:bodyPr wrap="square" lIns="0" tIns="0" rIns="0" bIns="0" rtlCol="0" anchor="ctr"/>
          <a:lstStyle/>
          <a:p>
            <a:pPr marL="0" indent="0" algn="ctr">
              <a:buNone/>
            </a:pPr>
            <a:r>
              <a:rPr lang="en-US" sz="1800" dirty="0">
                <a:solidFill>
                  <a:srgbClr val="FFFFFF"/>
                </a:solidFill>
                <a:latin typeface="Calibri" pitchFamily="34" charset="0"/>
                <a:ea typeface="Calibri" pitchFamily="34" charset="-122"/>
                <a:cs typeface="Calibri" pitchFamily="34" charset="-120"/>
              </a:rPr>
              <a:t>▣</a:t>
            </a:r>
            <a:endParaRPr lang="en-US" sz="1800" dirty="0"/>
          </a:p>
        </p:txBody>
      </p:sp>
      <p:sp>
        <p:nvSpPr>
          <p:cNvPr id="13" name="Text 11"/>
          <p:cNvSpPr/>
          <p:nvPr/>
        </p:nvSpPr>
        <p:spPr>
          <a:xfrm>
            <a:off x="969264" y="1828800"/>
            <a:ext cx="3346704" cy="256032"/>
          </a:xfrm>
          <a:prstGeom prst="rect">
            <a:avLst/>
          </a:prstGeom>
          <a:noFill/>
          <a:ln/>
        </p:spPr>
        <p:txBody>
          <a:bodyPr wrap="square" lIns="0" tIns="0" rIns="0" bIns="0" rtlCol="0" anchor="ctr"/>
          <a:lstStyle/>
          <a:p>
            <a:pPr marL="0" indent="0">
              <a:buNone/>
            </a:pPr>
            <a:r>
              <a:rPr lang="en-US" sz="1050" b="1" dirty="0">
                <a:solidFill>
                  <a:srgbClr val="FFFFFF"/>
                </a:solidFill>
                <a:latin typeface="Calibri" panose="020F0502020204030204" pitchFamily="34" charset="0"/>
                <a:ea typeface="Calibri" panose="020F0502020204030204" pitchFamily="34" charset="0"/>
                <a:cs typeface="Calibri" panose="020F0502020204030204" pitchFamily="34" charset="0"/>
              </a:rPr>
              <a:t>Database Layer</a:t>
            </a:r>
            <a:endParaRPr lang="en-US" sz="1050" dirty="0"/>
          </a:p>
        </p:txBody>
      </p:sp>
      <p:sp>
        <p:nvSpPr>
          <p:cNvPr id="14" name="Text 12"/>
          <p:cNvSpPr/>
          <p:nvPr/>
        </p:nvSpPr>
        <p:spPr>
          <a:xfrm>
            <a:off x="969264" y="2103120"/>
            <a:ext cx="3346704" cy="237744"/>
          </a:xfrm>
          <a:prstGeom prst="rect">
            <a:avLst/>
          </a:prstGeom>
          <a:noFill/>
          <a:ln/>
        </p:spPr>
        <p:txBody>
          <a:bodyPr wrap="square" lIns="0" tIns="0" rIns="0" bIns="0" rtlCol="0" anchor="ctr"/>
          <a:lstStyle/>
          <a:p>
            <a:pPr marL="0" indent="0">
              <a:buNone/>
            </a:pPr>
            <a:r>
              <a:rPr lang="en-US" sz="800" dirty="0">
                <a:solidFill>
                  <a:srgbClr val="D4EDE9"/>
                </a:solidFill>
                <a:latin typeface="Calibri" pitchFamily="34" charset="0"/>
                <a:ea typeface="Calibri" pitchFamily="34" charset="-122"/>
                <a:cs typeface="Calibri" pitchFamily="34" charset="-120"/>
              </a:rPr>
              <a:t>Cleaned, structured, integrated</a:t>
            </a:r>
            <a:endParaRPr lang="en-US" sz="800" dirty="0"/>
          </a:p>
        </p:txBody>
      </p:sp>
      <p:sp>
        <p:nvSpPr>
          <p:cNvPr id="15" name="Shape 13"/>
          <p:cNvSpPr/>
          <p:nvPr/>
        </p:nvSpPr>
        <p:spPr>
          <a:xfrm>
            <a:off x="2176272" y="2414016"/>
            <a:ext cx="219456" cy="91440"/>
          </a:xfrm>
          <a:prstGeom prst="ellipse">
            <a:avLst/>
          </a:prstGeom>
          <a:solidFill>
            <a:srgbClr val="64748B"/>
          </a:solidFill>
          <a:ln/>
        </p:spPr>
        <p:txBody>
          <a:bodyPr/>
          <a:lstStyle/>
          <a:p>
            <a:endParaRPr lang="en-GB"/>
          </a:p>
        </p:txBody>
      </p:sp>
      <p:sp>
        <p:nvSpPr>
          <p:cNvPr id="16" name="Shape 14"/>
          <p:cNvSpPr/>
          <p:nvPr/>
        </p:nvSpPr>
        <p:spPr>
          <a:xfrm>
            <a:off x="320040" y="2523744"/>
            <a:ext cx="4069080" cy="621792"/>
          </a:xfrm>
          <a:prstGeom prst="roundRect">
            <a:avLst>
              <a:gd name="adj" fmla="val 8824"/>
            </a:avLst>
          </a:prstGeom>
          <a:solidFill>
            <a:srgbClr val="0D9488"/>
          </a:solidFill>
          <a:ln/>
          <a:effectLst>
            <a:outerShdw blurRad="101600" dist="38100" dir="2700000" algn="bl" rotWithShape="0">
              <a:srgbClr val="000000">
                <a:alpha val="12000"/>
              </a:srgbClr>
            </a:outerShdw>
          </a:effectLst>
        </p:spPr>
        <p:txBody>
          <a:bodyPr/>
          <a:lstStyle/>
          <a:p>
            <a:endParaRPr lang="en-GB"/>
          </a:p>
        </p:txBody>
      </p:sp>
      <p:sp>
        <p:nvSpPr>
          <p:cNvPr id="17" name="Text 15"/>
          <p:cNvSpPr/>
          <p:nvPr/>
        </p:nvSpPr>
        <p:spPr>
          <a:xfrm>
            <a:off x="347472" y="2523744"/>
            <a:ext cx="566928" cy="621792"/>
          </a:xfrm>
          <a:prstGeom prst="rect">
            <a:avLst/>
          </a:prstGeom>
          <a:noFill/>
          <a:ln/>
        </p:spPr>
        <p:txBody>
          <a:bodyPr wrap="square" lIns="0" tIns="0" rIns="0" bIns="0" rtlCol="0" anchor="ctr"/>
          <a:lstStyle/>
          <a:p>
            <a:pPr marL="0" indent="0" algn="ctr">
              <a:buNone/>
            </a:pPr>
            <a:r>
              <a:rPr lang="en-US" sz="1800" dirty="0">
                <a:solidFill>
                  <a:srgbClr val="FFFFFF"/>
                </a:solidFill>
                <a:latin typeface="Calibri" pitchFamily="34" charset="0"/>
                <a:ea typeface="Calibri" pitchFamily="34" charset="-122"/>
                <a:cs typeface="Calibri" pitchFamily="34" charset="-120"/>
              </a:rPr>
              <a:t>◈</a:t>
            </a:r>
            <a:endParaRPr lang="en-US" sz="1800" dirty="0"/>
          </a:p>
        </p:txBody>
      </p:sp>
      <p:sp>
        <p:nvSpPr>
          <p:cNvPr id="18" name="Text 16"/>
          <p:cNvSpPr/>
          <p:nvPr/>
        </p:nvSpPr>
        <p:spPr>
          <a:xfrm>
            <a:off x="969264" y="2578608"/>
            <a:ext cx="3346704" cy="256032"/>
          </a:xfrm>
          <a:prstGeom prst="rect">
            <a:avLst/>
          </a:prstGeom>
          <a:noFill/>
          <a:ln/>
        </p:spPr>
        <p:txBody>
          <a:bodyPr wrap="square" lIns="0" tIns="0" rIns="0" bIns="0" rtlCol="0" anchor="ctr"/>
          <a:lstStyle/>
          <a:p>
            <a:pPr marL="0" indent="0">
              <a:buNone/>
            </a:pPr>
            <a:r>
              <a:rPr lang="en-US" sz="1050" b="1" dirty="0">
                <a:solidFill>
                  <a:srgbClr val="FFFFFF"/>
                </a:solidFill>
                <a:latin typeface="Calibri" panose="020F0502020204030204" pitchFamily="34" charset="0"/>
                <a:ea typeface="Calibri" panose="020F0502020204030204" pitchFamily="34" charset="0"/>
                <a:cs typeface="Calibri" panose="020F0502020204030204" pitchFamily="34" charset="0"/>
              </a:rPr>
              <a:t>Model Layer</a:t>
            </a:r>
            <a:endParaRPr lang="en-US" sz="1050" dirty="0"/>
          </a:p>
        </p:txBody>
      </p:sp>
      <p:sp>
        <p:nvSpPr>
          <p:cNvPr id="19" name="Text 17"/>
          <p:cNvSpPr/>
          <p:nvPr/>
        </p:nvSpPr>
        <p:spPr>
          <a:xfrm>
            <a:off x="969264" y="2852928"/>
            <a:ext cx="3346704" cy="237744"/>
          </a:xfrm>
          <a:prstGeom prst="rect">
            <a:avLst/>
          </a:prstGeom>
          <a:noFill/>
          <a:ln/>
        </p:spPr>
        <p:txBody>
          <a:bodyPr wrap="square" lIns="0" tIns="0" rIns="0" bIns="0" rtlCol="0" anchor="ctr"/>
          <a:lstStyle/>
          <a:p>
            <a:pPr marL="0" indent="0">
              <a:buNone/>
            </a:pPr>
            <a:r>
              <a:rPr lang="en-US" sz="800" dirty="0">
                <a:solidFill>
                  <a:srgbClr val="D4EDE9"/>
                </a:solidFill>
                <a:latin typeface="Calibri" pitchFamily="34" charset="0"/>
                <a:ea typeface="Calibri" pitchFamily="34" charset="-122"/>
                <a:cs typeface="Calibri" pitchFamily="34" charset="-120"/>
              </a:rPr>
              <a:t>Statistical models · ML algorithms</a:t>
            </a:r>
            <a:endParaRPr lang="en-US" sz="800" dirty="0"/>
          </a:p>
        </p:txBody>
      </p:sp>
      <p:sp>
        <p:nvSpPr>
          <p:cNvPr id="20" name="Shape 18"/>
          <p:cNvSpPr/>
          <p:nvPr/>
        </p:nvSpPr>
        <p:spPr>
          <a:xfrm>
            <a:off x="2176272" y="3163824"/>
            <a:ext cx="219456" cy="91440"/>
          </a:xfrm>
          <a:prstGeom prst="ellipse">
            <a:avLst/>
          </a:prstGeom>
          <a:solidFill>
            <a:srgbClr val="64748B"/>
          </a:solidFill>
          <a:ln/>
        </p:spPr>
        <p:txBody>
          <a:bodyPr/>
          <a:lstStyle/>
          <a:p>
            <a:endParaRPr lang="en-GB"/>
          </a:p>
        </p:txBody>
      </p:sp>
      <p:sp>
        <p:nvSpPr>
          <p:cNvPr id="21" name="Shape 19"/>
          <p:cNvSpPr/>
          <p:nvPr/>
        </p:nvSpPr>
        <p:spPr>
          <a:xfrm>
            <a:off x="320040" y="3273552"/>
            <a:ext cx="4069080" cy="621792"/>
          </a:xfrm>
          <a:prstGeom prst="roundRect">
            <a:avLst>
              <a:gd name="adj" fmla="val 8824"/>
            </a:avLst>
          </a:prstGeom>
          <a:solidFill>
            <a:srgbClr val="7C3AED"/>
          </a:solidFill>
          <a:ln/>
          <a:effectLst>
            <a:outerShdw blurRad="101600" dist="38100" dir="2700000" algn="bl" rotWithShape="0">
              <a:srgbClr val="000000">
                <a:alpha val="12000"/>
              </a:srgbClr>
            </a:outerShdw>
          </a:effectLst>
        </p:spPr>
        <p:txBody>
          <a:bodyPr/>
          <a:lstStyle/>
          <a:p>
            <a:endParaRPr lang="en-GB"/>
          </a:p>
        </p:txBody>
      </p:sp>
      <p:sp>
        <p:nvSpPr>
          <p:cNvPr id="22" name="Text 20"/>
          <p:cNvSpPr/>
          <p:nvPr/>
        </p:nvSpPr>
        <p:spPr>
          <a:xfrm>
            <a:off x="347472" y="3273552"/>
            <a:ext cx="566928" cy="621792"/>
          </a:xfrm>
          <a:prstGeom prst="rect">
            <a:avLst/>
          </a:prstGeom>
          <a:noFill/>
          <a:ln/>
        </p:spPr>
        <p:txBody>
          <a:bodyPr wrap="square" lIns="0" tIns="0" rIns="0" bIns="0" rtlCol="0" anchor="ctr"/>
          <a:lstStyle/>
          <a:p>
            <a:pPr marL="0" indent="0" algn="ctr">
              <a:buNone/>
            </a:pPr>
            <a:r>
              <a:rPr lang="en-US" sz="1800" dirty="0">
                <a:solidFill>
                  <a:srgbClr val="FFFFFF"/>
                </a:solidFill>
                <a:latin typeface="Calibri" pitchFamily="34" charset="0"/>
                <a:ea typeface="Calibri" pitchFamily="34" charset="-122"/>
                <a:cs typeface="Calibri" pitchFamily="34" charset="-120"/>
              </a:rPr>
              <a:t>◎</a:t>
            </a:r>
            <a:endParaRPr lang="en-US" sz="1800" dirty="0"/>
          </a:p>
        </p:txBody>
      </p:sp>
      <p:sp>
        <p:nvSpPr>
          <p:cNvPr id="23" name="Text 21"/>
          <p:cNvSpPr/>
          <p:nvPr/>
        </p:nvSpPr>
        <p:spPr>
          <a:xfrm>
            <a:off x="969264" y="3328416"/>
            <a:ext cx="3346704" cy="256032"/>
          </a:xfrm>
          <a:prstGeom prst="rect">
            <a:avLst/>
          </a:prstGeom>
          <a:noFill/>
          <a:ln/>
        </p:spPr>
        <p:txBody>
          <a:bodyPr wrap="square" lIns="0" tIns="0" rIns="0" bIns="0" rtlCol="0" anchor="ctr"/>
          <a:lstStyle/>
          <a:p>
            <a:pPr marL="0" indent="0">
              <a:buNone/>
            </a:pPr>
            <a:r>
              <a:rPr lang="en-US" sz="1050" b="1" dirty="0">
                <a:solidFill>
                  <a:srgbClr val="FFFFFF"/>
                </a:solidFill>
                <a:latin typeface="Calibri" panose="020F0502020204030204" pitchFamily="34" charset="0"/>
                <a:ea typeface="Calibri" panose="020F0502020204030204" pitchFamily="34" charset="0"/>
                <a:cs typeface="Calibri" panose="020F0502020204030204" pitchFamily="34" charset="0"/>
              </a:rPr>
              <a:t>Dialogue Layer</a:t>
            </a:r>
            <a:endParaRPr lang="en-US" sz="1050" dirty="0"/>
          </a:p>
        </p:txBody>
      </p:sp>
      <p:sp>
        <p:nvSpPr>
          <p:cNvPr id="24" name="Text 22"/>
          <p:cNvSpPr/>
          <p:nvPr/>
        </p:nvSpPr>
        <p:spPr>
          <a:xfrm>
            <a:off x="969264" y="3602736"/>
            <a:ext cx="3346704" cy="237744"/>
          </a:xfrm>
          <a:prstGeom prst="rect">
            <a:avLst/>
          </a:prstGeom>
          <a:noFill/>
          <a:ln/>
        </p:spPr>
        <p:txBody>
          <a:bodyPr wrap="square" lIns="0" tIns="0" rIns="0" bIns="0" rtlCol="0" anchor="ctr"/>
          <a:lstStyle/>
          <a:p>
            <a:pPr marL="0" indent="0">
              <a:buNone/>
            </a:pPr>
            <a:r>
              <a:rPr lang="en-US" sz="800" dirty="0">
                <a:solidFill>
                  <a:srgbClr val="D4EDE9"/>
                </a:solidFill>
                <a:latin typeface="Calibri" pitchFamily="34" charset="0"/>
                <a:ea typeface="Calibri" pitchFamily="34" charset="-122"/>
                <a:cs typeface="Calibri" pitchFamily="34" charset="-120"/>
              </a:rPr>
              <a:t>Dashboards · Reports · What-if tools</a:t>
            </a:r>
            <a:endParaRPr lang="en-US" sz="800" dirty="0"/>
          </a:p>
        </p:txBody>
      </p:sp>
      <p:sp>
        <p:nvSpPr>
          <p:cNvPr id="25" name="Shape 23"/>
          <p:cNvSpPr/>
          <p:nvPr/>
        </p:nvSpPr>
        <p:spPr>
          <a:xfrm>
            <a:off x="2176272" y="3913632"/>
            <a:ext cx="219456" cy="91440"/>
          </a:xfrm>
          <a:prstGeom prst="ellipse">
            <a:avLst/>
          </a:prstGeom>
          <a:solidFill>
            <a:srgbClr val="64748B"/>
          </a:solidFill>
          <a:ln/>
        </p:spPr>
        <p:txBody>
          <a:bodyPr/>
          <a:lstStyle/>
          <a:p>
            <a:endParaRPr lang="en-GB"/>
          </a:p>
        </p:txBody>
      </p:sp>
      <p:sp>
        <p:nvSpPr>
          <p:cNvPr id="26" name="Shape 24"/>
          <p:cNvSpPr/>
          <p:nvPr/>
        </p:nvSpPr>
        <p:spPr>
          <a:xfrm>
            <a:off x="320040" y="4023360"/>
            <a:ext cx="4069080" cy="621792"/>
          </a:xfrm>
          <a:prstGeom prst="roundRect">
            <a:avLst>
              <a:gd name="adj" fmla="val 8824"/>
            </a:avLst>
          </a:prstGeom>
          <a:solidFill>
            <a:srgbClr val="1B2A4A"/>
          </a:solidFill>
          <a:ln/>
          <a:effectLst>
            <a:outerShdw blurRad="101600" dist="38100" dir="2700000" algn="bl" rotWithShape="0">
              <a:srgbClr val="000000">
                <a:alpha val="12000"/>
              </a:srgbClr>
            </a:outerShdw>
          </a:effectLst>
        </p:spPr>
        <p:txBody>
          <a:bodyPr/>
          <a:lstStyle/>
          <a:p>
            <a:endParaRPr lang="en-GB"/>
          </a:p>
        </p:txBody>
      </p:sp>
      <p:sp>
        <p:nvSpPr>
          <p:cNvPr id="27" name="Text 25"/>
          <p:cNvSpPr/>
          <p:nvPr/>
        </p:nvSpPr>
        <p:spPr>
          <a:xfrm>
            <a:off x="347472" y="4023360"/>
            <a:ext cx="566928" cy="621792"/>
          </a:xfrm>
          <a:prstGeom prst="rect">
            <a:avLst/>
          </a:prstGeom>
          <a:noFill/>
          <a:ln/>
        </p:spPr>
        <p:txBody>
          <a:bodyPr wrap="square" lIns="0" tIns="0" rIns="0" bIns="0" rtlCol="0" anchor="ctr"/>
          <a:lstStyle/>
          <a:p>
            <a:pPr marL="0" indent="0" algn="ctr">
              <a:buNone/>
            </a:pPr>
            <a:r>
              <a:rPr lang="en-US" sz="1800" dirty="0">
                <a:solidFill>
                  <a:srgbClr val="FFFFFF"/>
                </a:solidFill>
                <a:latin typeface="Calibri" pitchFamily="34" charset="0"/>
                <a:ea typeface="Calibri" pitchFamily="34" charset="-122"/>
                <a:cs typeface="Calibri" pitchFamily="34" charset="-120"/>
              </a:rPr>
              <a:t>★</a:t>
            </a:r>
            <a:endParaRPr lang="en-US" sz="1800" dirty="0"/>
          </a:p>
        </p:txBody>
      </p:sp>
      <p:sp>
        <p:nvSpPr>
          <p:cNvPr id="28" name="Text 26"/>
          <p:cNvSpPr/>
          <p:nvPr/>
        </p:nvSpPr>
        <p:spPr>
          <a:xfrm>
            <a:off x="969264" y="4078224"/>
            <a:ext cx="3346704" cy="256032"/>
          </a:xfrm>
          <a:prstGeom prst="rect">
            <a:avLst/>
          </a:prstGeom>
          <a:noFill/>
          <a:ln/>
        </p:spPr>
        <p:txBody>
          <a:bodyPr wrap="square" lIns="0" tIns="0" rIns="0" bIns="0" rtlCol="0" anchor="ctr"/>
          <a:lstStyle/>
          <a:p>
            <a:pPr marL="0" indent="0">
              <a:buNone/>
            </a:pPr>
            <a:r>
              <a:rPr lang="en-US" sz="1050" b="1" dirty="0">
                <a:solidFill>
                  <a:srgbClr val="FFFFFF"/>
                </a:solidFill>
                <a:latin typeface="Calibri" panose="020F0502020204030204" pitchFamily="34" charset="0"/>
                <a:ea typeface="Calibri" panose="020F0502020204030204" pitchFamily="34" charset="0"/>
                <a:cs typeface="Calibri" panose="020F0502020204030204" pitchFamily="34" charset="0"/>
              </a:rPr>
              <a:t>Decision</a:t>
            </a:r>
            <a:endParaRPr lang="en-US" sz="1050" dirty="0"/>
          </a:p>
        </p:txBody>
      </p:sp>
      <p:sp>
        <p:nvSpPr>
          <p:cNvPr id="29" name="Text 27"/>
          <p:cNvSpPr/>
          <p:nvPr/>
        </p:nvSpPr>
        <p:spPr>
          <a:xfrm>
            <a:off x="969264" y="4352544"/>
            <a:ext cx="3346704" cy="237744"/>
          </a:xfrm>
          <a:prstGeom prst="rect">
            <a:avLst/>
          </a:prstGeom>
          <a:noFill/>
          <a:ln/>
        </p:spPr>
        <p:txBody>
          <a:bodyPr wrap="square" lIns="0" tIns="0" rIns="0" bIns="0" rtlCol="0" anchor="ctr"/>
          <a:lstStyle/>
          <a:p>
            <a:pPr marL="0" indent="0">
              <a:buNone/>
            </a:pPr>
            <a:r>
              <a:rPr lang="en-US" sz="800" dirty="0">
                <a:solidFill>
                  <a:srgbClr val="D4EDE9"/>
                </a:solidFill>
                <a:latin typeface="Calibri" pitchFamily="34" charset="0"/>
                <a:ea typeface="Calibri" pitchFamily="34" charset="-122"/>
                <a:cs typeface="Calibri" pitchFamily="34" charset="-120"/>
              </a:rPr>
              <a:t>Manager acts on evidence, not intuition</a:t>
            </a:r>
            <a:endParaRPr lang="en-US" sz="800" dirty="0"/>
          </a:p>
        </p:txBody>
      </p:sp>
      <p:sp>
        <p:nvSpPr>
          <p:cNvPr id="30" name="Text 28"/>
          <p:cNvSpPr/>
          <p:nvPr/>
        </p:nvSpPr>
        <p:spPr>
          <a:xfrm>
            <a:off x="320040" y="4791456"/>
            <a:ext cx="4069080" cy="201168"/>
          </a:xfrm>
          <a:prstGeom prst="rect">
            <a:avLst/>
          </a:prstGeom>
          <a:noFill/>
          <a:ln/>
        </p:spPr>
        <p:txBody>
          <a:bodyPr wrap="square" lIns="0" tIns="0" rIns="0" bIns="0" rtlCol="0" anchor="ctr"/>
          <a:lstStyle/>
          <a:p>
            <a:pPr marL="0" indent="0" algn="ctr">
              <a:buNone/>
            </a:pPr>
            <a:r>
              <a:rPr lang="en-US" sz="780" i="1" dirty="0">
                <a:latin typeface="Calibri" pitchFamily="34" charset="0"/>
                <a:ea typeface="Calibri" pitchFamily="34" charset="-122"/>
                <a:cs typeface="Calibri" pitchFamily="34" charset="-120"/>
              </a:rPr>
              <a:t>DSS Architecture: Sprague &amp; Carlson (1982), updated via Power (2002</a:t>
            </a:r>
            <a:r>
              <a:rPr lang="en-US" sz="780" i="1" dirty="0">
                <a:solidFill>
                  <a:srgbClr val="64748B"/>
                </a:solidFill>
                <a:latin typeface="Calibri" pitchFamily="34" charset="0"/>
                <a:ea typeface="Calibri" pitchFamily="34" charset="-122"/>
                <a:cs typeface="Calibri" pitchFamily="34" charset="-120"/>
              </a:rPr>
              <a:t>)</a:t>
            </a:r>
            <a:endParaRPr lang="en-US" sz="780" dirty="0"/>
          </a:p>
        </p:txBody>
      </p:sp>
      <p:sp>
        <p:nvSpPr>
          <p:cNvPr id="31" name="Shape 29"/>
          <p:cNvSpPr/>
          <p:nvPr/>
        </p:nvSpPr>
        <p:spPr>
          <a:xfrm>
            <a:off x="4663440" y="1005840"/>
            <a:ext cx="4160520" cy="82296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32" name="Shape 30"/>
          <p:cNvSpPr/>
          <p:nvPr/>
        </p:nvSpPr>
        <p:spPr>
          <a:xfrm>
            <a:off x="4700016" y="1188720"/>
            <a:ext cx="457200" cy="457200"/>
          </a:xfrm>
          <a:prstGeom prst="ellipse">
            <a:avLst/>
          </a:prstGeom>
          <a:solidFill>
            <a:srgbClr val="2E7D52"/>
          </a:solidFill>
          <a:ln/>
        </p:spPr>
        <p:txBody>
          <a:bodyPr/>
          <a:lstStyle/>
          <a:p>
            <a:endParaRPr lang="en-GB"/>
          </a:p>
        </p:txBody>
      </p:sp>
      <p:sp>
        <p:nvSpPr>
          <p:cNvPr id="33" name="Text 31"/>
          <p:cNvSpPr/>
          <p:nvPr/>
        </p:nvSpPr>
        <p:spPr>
          <a:xfrm>
            <a:off x="4700016" y="118872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a:t>
            </a:r>
            <a:endParaRPr lang="en-US" sz="1400" dirty="0"/>
          </a:p>
        </p:txBody>
      </p:sp>
      <p:sp>
        <p:nvSpPr>
          <p:cNvPr id="34" name="Text 32"/>
          <p:cNvSpPr/>
          <p:nvPr/>
        </p:nvSpPr>
        <p:spPr>
          <a:xfrm>
            <a:off x="5248656" y="1051560"/>
            <a:ext cx="3493008"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Evidence-Based Management</a:t>
            </a:r>
            <a:endParaRPr lang="en-US" sz="1050" dirty="0"/>
          </a:p>
        </p:txBody>
      </p:sp>
      <p:sp>
        <p:nvSpPr>
          <p:cNvPr id="35" name="Text 33"/>
          <p:cNvSpPr/>
          <p:nvPr/>
        </p:nvSpPr>
        <p:spPr>
          <a:xfrm>
            <a:off x="5248656" y="1325880"/>
            <a:ext cx="3493008" cy="457200"/>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DSS reduces cognitive bias by anchoring decisions in data models rather than intuition alone (Simon, 1977).</a:t>
            </a:r>
            <a:endParaRPr lang="en-US" sz="850" dirty="0"/>
          </a:p>
        </p:txBody>
      </p:sp>
      <p:sp>
        <p:nvSpPr>
          <p:cNvPr id="36" name="Shape 34"/>
          <p:cNvSpPr/>
          <p:nvPr/>
        </p:nvSpPr>
        <p:spPr>
          <a:xfrm>
            <a:off x="4663440" y="1929384"/>
            <a:ext cx="4160520" cy="82296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37" name="Shape 35"/>
          <p:cNvSpPr/>
          <p:nvPr/>
        </p:nvSpPr>
        <p:spPr>
          <a:xfrm>
            <a:off x="4700016" y="2112264"/>
            <a:ext cx="457200" cy="457200"/>
          </a:xfrm>
          <a:prstGeom prst="ellipse">
            <a:avLst/>
          </a:prstGeom>
          <a:solidFill>
            <a:srgbClr val="2E7D52"/>
          </a:solidFill>
          <a:ln/>
        </p:spPr>
        <p:txBody>
          <a:bodyPr/>
          <a:lstStyle/>
          <a:p>
            <a:endParaRPr lang="en-GB"/>
          </a:p>
        </p:txBody>
      </p:sp>
      <p:sp>
        <p:nvSpPr>
          <p:cNvPr id="38" name="Text 36"/>
          <p:cNvSpPr/>
          <p:nvPr/>
        </p:nvSpPr>
        <p:spPr>
          <a:xfrm>
            <a:off x="4700016" y="2112264"/>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a:t>
            </a:r>
            <a:endParaRPr lang="en-US" sz="1400" dirty="0"/>
          </a:p>
        </p:txBody>
      </p:sp>
      <p:sp>
        <p:nvSpPr>
          <p:cNvPr id="39" name="Text 37"/>
          <p:cNvSpPr/>
          <p:nvPr/>
        </p:nvSpPr>
        <p:spPr>
          <a:xfrm>
            <a:off x="5248656" y="1975104"/>
            <a:ext cx="3493008"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Scenario Flexibility</a:t>
            </a:r>
            <a:endParaRPr lang="en-US" sz="1050" dirty="0"/>
          </a:p>
        </p:txBody>
      </p:sp>
      <p:sp>
        <p:nvSpPr>
          <p:cNvPr id="40" name="Text 38"/>
          <p:cNvSpPr/>
          <p:nvPr/>
        </p:nvSpPr>
        <p:spPr>
          <a:xfrm>
            <a:off x="5248656" y="2249424"/>
            <a:ext cx="3493008" cy="457200"/>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What-if modelling allows leaders to stress-test strategies before commitment, reducing investment risk (Turban et al., 2018).</a:t>
            </a:r>
            <a:endParaRPr lang="en-US" sz="850" dirty="0"/>
          </a:p>
        </p:txBody>
      </p:sp>
      <p:sp>
        <p:nvSpPr>
          <p:cNvPr id="41" name="Shape 39"/>
          <p:cNvSpPr/>
          <p:nvPr/>
        </p:nvSpPr>
        <p:spPr>
          <a:xfrm>
            <a:off x="4663440" y="2852928"/>
            <a:ext cx="4160520" cy="82296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42" name="Shape 40"/>
          <p:cNvSpPr/>
          <p:nvPr/>
        </p:nvSpPr>
        <p:spPr>
          <a:xfrm>
            <a:off x="4700016" y="3035808"/>
            <a:ext cx="457200" cy="457200"/>
          </a:xfrm>
          <a:prstGeom prst="ellipse">
            <a:avLst/>
          </a:prstGeom>
          <a:solidFill>
            <a:srgbClr val="B91C1C"/>
          </a:solidFill>
          <a:ln/>
        </p:spPr>
        <p:txBody>
          <a:bodyPr/>
          <a:lstStyle/>
          <a:p>
            <a:endParaRPr lang="en-GB"/>
          </a:p>
        </p:txBody>
      </p:sp>
      <p:sp>
        <p:nvSpPr>
          <p:cNvPr id="43" name="Text 41"/>
          <p:cNvSpPr/>
          <p:nvPr/>
        </p:nvSpPr>
        <p:spPr>
          <a:xfrm>
            <a:off x="4700016" y="3035808"/>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a:t>
            </a:r>
            <a:endParaRPr lang="en-US" sz="1400" dirty="0"/>
          </a:p>
        </p:txBody>
      </p:sp>
      <p:sp>
        <p:nvSpPr>
          <p:cNvPr id="44" name="Text 42"/>
          <p:cNvSpPr/>
          <p:nvPr/>
        </p:nvSpPr>
        <p:spPr>
          <a:xfrm>
            <a:off x="5248656" y="2898648"/>
            <a:ext cx="3493008"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Data Literacy Prerequisite</a:t>
            </a:r>
            <a:endParaRPr lang="en-US" sz="1050" dirty="0"/>
          </a:p>
        </p:txBody>
      </p:sp>
      <p:sp>
        <p:nvSpPr>
          <p:cNvPr id="45" name="Text 43"/>
          <p:cNvSpPr/>
          <p:nvPr/>
        </p:nvSpPr>
        <p:spPr>
          <a:xfrm>
            <a:off x="5248656" y="3172968"/>
            <a:ext cx="3493008" cy="457200"/>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DSS value is constrained by users' ability to interpret outputs correctly; misconstrued models accelerate poor decisions (Power, 2002).</a:t>
            </a:r>
            <a:endParaRPr lang="en-US" sz="850" dirty="0"/>
          </a:p>
        </p:txBody>
      </p:sp>
      <p:sp>
        <p:nvSpPr>
          <p:cNvPr id="46" name="Shape 44"/>
          <p:cNvSpPr/>
          <p:nvPr/>
        </p:nvSpPr>
        <p:spPr>
          <a:xfrm>
            <a:off x="4663440" y="3776472"/>
            <a:ext cx="4160520" cy="822960"/>
          </a:xfrm>
          <a:prstGeom prst="roundRect">
            <a:avLst>
              <a:gd name="adj" fmla="val 6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47" name="Shape 45"/>
          <p:cNvSpPr/>
          <p:nvPr/>
        </p:nvSpPr>
        <p:spPr>
          <a:xfrm>
            <a:off x="4700016" y="3959352"/>
            <a:ext cx="457200" cy="457200"/>
          </a:xfrm>
          <a:prstGeom prst="ellipse">
            <a:avLst/>
          </a:prstGeom>
          <a:solidFill>
            <a:srgbClr val="B91C1C"/>
          </a:solidFill>
          <a:ln/>
        </p:spPr>
        <p:txBody>
          <a:bodyPr/>
          <a:lstStyle/>
          <a:p>
            <a:endParaRPr lang="en-GB"/>
          </a:p>
        </p:txBody>
      </p:sp>
      <p:sp>
        <p:nvSpPr>
          <p:cNvPr id="48" name="Text 46"/>
          <p:cNvSpPr/>
          <p:nvPr/>
        </p:nvSpPr>
        <p:spPr>
          <a:xfrm>
            <a:off x="4700016" y="3959352"/>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a:t>
            </a:r>
            <a:endParaRPr lang="en-US" sz="1400" dirty="0"/>
          </a:p>
        </p:txBody>
      </p:sp>
      <p:sp>
        <p:nvSpPr>
          <p:cNvPr id="49" name="Text 47"/>
          <p:cNvSpPr/>
          <p:nvPr/>
        </p:nvSpPr>
        <p:spPr>
          <a:xfrm>
            <a:off x="5248656" y="3822192"/>
            <a:ext cx="3493008"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'Black Box' Risk with AI-DSS</a:t>
            </a:r>
            <a:endParaRPr lang="en-US" sz="1050" dirty="0"/>
          </a:p>
        </p:txBody>
      </p:sp>
      <p:sp>
        <p:nvSpPr>
          <p:cNvPr id="50" name="Text 48"/>
          <p:cNvSpPr/>
          <p:nvPr/>
        </p:nvSpPr>
        <p:spPr>
          <a:xfrm>
            <a:off x="5248656" y="4096512"/>
            <a:ext cx="3493008" cy="457200"/>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AI-augmented DSS may lack explainability, creating accountability gaps in regulated industries (ICO, 2023).</a:t>
            </a:r>
            <a:endParaRPr lang="en-US" sz="8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1E2D3D"/>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750" b="1" dirty="0">
                <a:solidFill>
                  <a:srgbClr val="FFFFFF"/>
                </a:solidFill>
                <a:latin typeface="Calibri" panose="020F0502020204030204" pitchFamily="34" charset="0"/>
                <a:ea typeface="Calibri" panose="020F0502020204030204" pitchFamily="34" charset="0"/>
                <a:cs typeface="Calibri" panose="020F0502020204030204" pitchFamily="34" charset="0"/>
              </a:rPr>
              <a:t>The AI Frontier: How Emerging Technologies Are Redefining Decision Support</a:t>
            </a:r>
            <a:endParaRPr lang="en-US" sz="1750" dirty="0"/>
          </a:p>
        </p:txBody>
      </p:sp>
      <p:sp>
        <p:nvSpPr>
          <p:cNvPr id="4" name="Shape 2"/>
          <p:cNvSpPr/>
          <p:nvPr/>
        </p:nvSpPr>
        <p:spPr>
          <a:xfrm>
            <a:off x="320040" y="987552"/>
            <a:ext cx="8503920" cy="548640"/>
          </a:xfrm>
          <a:prstGeom prst="roundRect">
            <a:avLst>
              <a:gd name="adj" fmla="val 11667"/>
            </a:avLst>
          </a:prstGeom>
          <a:solidFill>
            <a:srgbClr val="1B2A4A"/>
          </a:solidFill>
          <a:ln/>
        </p:spPr>
        <p:txBody>
          <a:bodyPr/>
          <a:lstStyle/>
          <a:p>
            <a:endParaRPr lang="en-GB"/>
          </a:p>
        </p:txBody>
      </p:sp>
      <p:sp>
        <p:nvSpPr>
          <p:cNvPr id="5" name="Text 3"/>
          <p:cNvSpPr/>
          <p:nvPr/>
        </p:nvSpPr>
        <p:spPr>
          <a:xfrm>
            <a:off x="502920" y="1005840"/>
            <a:ext cx="8138160" cy="512064"/>
          </a:xfrm>
          <a:prstGeom prst="rect">
            <a:avLst/>
          </a:prstGeom>
          <a:noFill/>
          <a:ln/>
        </p:spPr>
        <p:txBody>
          <a:bodyPr wrap="square" lIns="0" tIns="0" rIns="0" bIns="0" rtlCol="0" anchor="ctr"/>
          <a:lstStyle/>
          <a:p>
            <a:pPr marL="0" indent="0">
              <a:buNone/>
            </a:pPr>
            <a:r>
              <a:rPr lang="en-US" sz="950" i="1" dirty="0">
                <a:solidFill>
                  <a:srgbClr val="D6E4F7"/>
                </a:solidFill>
                <a:latin typeface="Calibri" pitchFamily="34" charset="0"/>
                <a:ea typeface="Calibri" pitchFamily="34" charset="-122"/>
                <a:cs typeface="Calibri" pitchFamily="34" charset="-120"/>
              </a:rPr>
              <a:t>Contemporary IS no longer merely support decisions — they increasingly make them. Davenport &amp; Mittra (2023) argue that AI has extended the DSS taxonomy from decision support to decision automation, creating both transformative opportunity and governance risk for business leaders.</a:t>
            </a:r>
            <a:endParaRPr lang="en-US" sz="950" dirty="0"/>
          </a:p>
        </p:txBody>
      </p:sp>
      <p:sp>
        <p:nvSpPr>
          <p:cNvPr id="6" name="Shape 4"/>
          <p:cNvSpPr/>
          <p:nvPr/>
        </p:nvSpPr>
        <p:spPr>
          <a:xfrm>
            <a:off x="320040" y="1627632"/>
            <a:ext cx="4251960" cy="1600200"/>
          </a:xfrm>
          <a:prstGeom prst="roundRect">
            <a:avLst>
              <a:gd name="adj" fmla="val 4000"/>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7" name="Shape 5"/>
          <p:cNvSpPr/>
          <p:nvPr/>
        </p:nvSpPr>
        <p:spPr>
          <a:xfrm>
            <a:off x="320040" y="1627632"/>
            <a:ext cx="4251960" cy="347472"/>
          </a:xfrm>
          <a:prstGeom prst="rect">
            <a:avLst/>
          </a:prstGeom>
          <a:solidFill>
            <a:srgbClr val="7C3AED"/>
          </a:solidFill>
          <a:ln/>
        </p:spPr>
        <p:txBody>
          <a:bodyPr/>
          <a:lstStyle/>
          <a:p>
            <a:endParaRPr lang="en-GB"/>
          </a:p>
        </p:txBody>
      </p:sp>
      <p:sp>
        <p:nvSpPr>
          <p:cNvPr id="8" name="Text 6"/>
          <p:cNvSpPr/>
          <p:nvPr/>
        </p:nvSpPr>
        <p:spPr>
          <a:xfrm>
            <a:off x="411480" y="1664208"/>
            <a:ext cx="237744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anose="020F0502020204030204" pitchFamily="34" charset="0"/>
                <a:ea typeface="Calibri" panose="020F0502020204030204" pitchFamily="34" charset="0"/>
                <a:cs typeface="Calibri" panose="020F0502020204030204" pitchFamily="34" charset="0"/>
              </a:rPr>
              <a:t>Generative AI</a:t>
            </a:r>
            <a:endParaRPr lang="en-US" sz="1050" dirty="0"/>
          </a:p>
        </p:txBody>
      </p:sp>
      <p:sp>
        <p:nvSpPr>
          <p:cNvPr id="9" name="Shape 7"/>
          <p:cNvSpPr/>
          <p:nvPr/>
        </p:nvSpPr>
        <p:spPr>
          <a:xfrm>
            <a:off x="2834640" y="1700784"/>
            <a:ext cx="1664208" cy="201168"/>
          </a:xfrm>
          <a:prstGeom prst="roundRect">
            <a:avLst>
              <a:gd name="adj" fmla="val 13636"/>
            </a:avLst>
          </a:prstGeom>
          <a:solidFill>
            <a:srgbClr val="FFFFFF">
              <a:alpha val="75000"/>
            </a:srgbClr>
          </a:solidFill>
          <a:ln/>
        </p:spPr>
        <p:txBody>
          <a:bodyPr/>
          <a:lstStyle/>
          <a:p>
            <a:endParaRPr lang="en-GB"/>
          </a:p>
        </p:txBody>
      </p:sp>
      <p:sp>
        <p:nvSpPr>
          <p:cNvPr id="10" name="Text 8"/>
          <p:cNvSpPr/>
          <p:nvPr/>
        </p:nvSpPr>
        <p:spPr>
          <a:xfrm>
            <a:off x="2834640" y="1700784"/>
            <a:ext cx="1664208" cy="201168"/>
          </a:xfrm>
          <a:prstGeom prst="rect">
            <a:avLst/>
          </a:prstGeom>
          <a:noFill/>
          <a:ln/>
        </p:spPr>
        <p:txBody>
          <a:bodyPr wrap="square" lIns="0" tIns="0" rIns="0" bIns="0" rtlCol="0" anchor="ctr"/>
          <a:lstStyle/>
          <a:p>
            <a:pPr marL="0" indent="0" algn="ctr">
              <a:buNone/>
            </a:pPr>
            <a:r>
              <a:rPr lang="en-US" sz="700" dirty="0">
                <a:solidFill>
                  <a:srgbClr val="FFFFFF"/>
                </a:solidFill>
                <a:latin typeface="Calibri" pitchFamily="34" charset="0"/>
                <a:ea typeface="Calibri" pitchFamily="34" charset="-122"/>
                <a:cs typeface="Calibri" pitchFamily="34" charset="-120"/>
              </a:rPr>
              <a:t>e.g. GPT-4, Gemini</a:t>
            </a:r>
            <a:endParaRPr lang="en-US" sz="700" dirty="0"/>
          </a:p>
        </p:txBody>
      </p:sp>
      <p:sp>
        <p:nvSpPr>
          <p:cNvPr id="11" name="Text 9"/>
          <p:cNvSpPr/>
          <p:nvPr/>
        </p:nvSpPr>
        <p:spPr>
          <a:xfrm>
            <a:off x="411480" y="2020824"/>
            <a:ext cx="4069080" cy="804672"/>
          </a:xfrm>
          <a:prstGeom prst="rect">
            <a:avLst/>
          </a:prstGeom>
          <a:noFill/>
          <a:ln/>
        </p:spPr>
        <p:txBody>
          <a:bodyPr wrap="square" lIns="0" tIns="0" rIns="0" bIns="0" rtlCol="0" anchor="ctr"/>
          <a:lstStyle/>
          <a:p>
            <a:pPr marL="0" indent="0">
              <a:buNone/>
            </a:pPr>
            <a:r>
              <a:rPr lang="en-US" sz="820" dirty="0">
                <a:solidFill>
                  <a:srgbClr val="1E2D3D"/>
                </a:solidFill>
                <a:latin typeface="Calibri" pitchFamily="34" charset="0"/>
                <a:ea typeface="Calibri" pitchFamily="34" charset="-122"/>
                <a:cs typeface="Calibri" pitchFamily="34" charset="-120"/>
              </a:rPr>
              <a:t>Generates novel content — reports, code, proposals — from natural language prompts. Integrated into Microsoft 365 Copilot, enabling non-technical staff to query ERP and CRM data conversationally. McKinsey (2024) estimates generative AI could automate 60–70% of employee time currently spent on data synthesis tasks.</a:t>
            </a:r>
            <a:endParaRPr lang="en-US" sz="820" dirty="0"/>
          </a:p>
        </p:txBody>
      </p:sp>
      <p:sp>
        <p:nvSpPr>
          <p:cNvPr id="12" name="Text 10"/>
          <p:cNvSpPr/>
          <p:nvPr/>
        </p:nvSpPr>
        <p:spPr>
          <a:xfrm>
            <a:off x="411480" y="2852928"/>
            <a:ext cx="4069080" cy="310896"/>
          </a:xfrm>
          <a:prstGeom prst="rect">
            <a:avLst/>
          </a:prstGeom>
          <a:noFill/>
          <a:ln/>
        </p:spPr>
        <p:txBody>
          <a:bodyPr wrap="square" lIns="0" tIns="0" rIns="0" bIns="0" rtlCol="0" anchor="ctr"/>
          <a:lstStyle/>
          <a:p>
            <a:pPr marL="0" indent="0">
              <a:buNone/>
            </a:pPr>
            <a:r>
              <a:rPr lang="en-US" sz="750" i="1" dirty="0">
                <a:solidFill>
                  <a:srgbClr val="B91C1C"/>
                </a:solidFill>
                <a:latin typeface="Calibri" pitchFamily="34" charset="0"/>
                <a:ea typeface="Calibri" pitchFamily="34" charset="-122"/>
                <a:cs typeface="Calibri" pitchFamily="34" charset="-120"/>
              </a:rPr>
              <a:t>⚠ Hallucination risk: outputs may be plausible but factually incorrect. Requires human verification protocols.</a:t>
            </a:r>
            <a:endParaRPr lang="en-US" sz="750" dirty="0"/>
          </a:p>
        </p:txBody>
      </p:sp>
      <p:sp>
        <p:nvSpPr>
          <p:cNvPr id="13" name="Shape 11"/>
          <p:cNvSpPr/>
          <p:nvPr/>
        </p:nvSpPr>
        <p:spPr>
          <a:xfrm>
            <a:off x="4754880" y="1627632"/>
            <a:ext cx="4251960" cy="1600200"/>
          </a:xfrm>
          <a:prstGeom prst="roundRect">
            <a:avLst>
              <a:gd name="adj" fmla="val 4000"/>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4" name="Shape 12"/>
          <p:cNvSpPr/>
          <p:nvPr/>
        </p:nvSpPr>
        <p:spPr>
          <a:xfrm>
            <a:off x="4754880" y="1627632"/>
            <a:ext cx="4251960" cy="347472"/>
          </a:xfrm>
          <a:prstGeom prst="rect">
            <a:avLst/>
          </a:prstGeom>
          <a:solidFill>
            <a:srgbClr val="0D9488"/>
          </a:solidFill>
          <a:ln/>
        </p:spPr>
        <p:txBody>
          <a:bodyPr/>
          <a:lstStyle/>
          <a:p>
            <a:endParaRPr lang="en-GB"/>
          </a:p>
        </p:txBody>
      </p:sp>
      <p:sp>
        <p:nvSpPr>
          <p:cNvPr id="15" name="Text 13"/>
          <p:cNvSpPr/>
          <p:nvPr/>
        </p:nvSpPr>
        <p:spPr>
          <a:xfrm>
            <a:off x="4846320" y="1664208"/>
            <a:ext cx="237744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anose="020F0502020204030204" pitchFamily="34" charset="0"/>
                <a:ea typeface="Calibri" panose="020F0502020204030204" pitchFamily="34" charset="0"/>
                <a:cs typeface="Calibri" panose="020F0502020204030204" pitchFamily="34" charset="0"/>
              </a:rPr>
              <a:t>Copilot &amp; Agentic AI</a:t>
            </a:r>
            <a:endParaRPr lang="en-US" sz="1050" dirty="0"/>
          </a:p>
        </p:txBody>
      </p:sp>
      <p:sp>
        <p:nvSpPr>
          <p:cNvPr id="16" name="Shape 14"/>
          <p:cNvSpPr/>
          <p:nvPr/>
        </p:nvSpPr>
        <p:spPr>
          <a:xfrm>
            <a:off x="7269480" y="1700784"/>
            <a:ext cx="1664208" cy="201168"/>
          </a:xfrm>
          <a:prstGeom prst="roundRect">
            <a:avLst>
              <a:gd name="adj" fmla="val 13636"/>
            </a:avLst>
          </a:prstGeom>
          <a:solidFill>
            <a:srgbClr val="FFFFFF">
              <a:alpha val="75000"/>
            </a:srgbClr>
          </a:solidFill>
          <a:ln/>
        </p:spPr>
        <p:txBody>
          <a:bodyPr/>
          <a:lstStyle/>
          <a:p>
            <a:endParaRPr lang="en-GB"/>
          </a:p>
        </p:txBody>
      </p:sp>
      <p:sp>
        <p:nvSpPr>
          <p:cNvPr id="17" name="Text 15"/>
          <p:cNvSpPr/>
          <p:nvPr/>
        </p:nvSpPr>
        <p:spPr>
          <a:xfrm>
            <a:off x="7269480" y="1700784"/>
            <a:ext cx="1664208" cy="201168"/>
          </a:xfrm>
          <a:prstGeom prst="rect">
            <a:avLst/>
          </a:prstGeom>
          <a:noFill/>
          <a:ln/>
        </p:spPr>
        <p:txBody>
          <a:bodyPr wrap="square" lIns="0" tIns="0" rIns="0" bIns="0" rtlCol="0" anchor="ctr"/>
          <a:lstStyle/>
          <a:p>
            <a:pPr marL="0" indent="0" algn="ctr">
              <a:buNone/>
            </a:pPr>
            <a:r>
              <a:rPr lang="en-US" sz="700" dirty="0">
                <a:solidFill>
                  <a:srgbClr val="FFFFFF"/>
                </a:solidFill>
                <a:latin typeface="Calibri" pitchFamily="34" charset="0"/>
                <a:ea typeface="Calibri" pitchFamily="34" charset="-122"/>
                <a:cs typeface="Calibri" pitchFamily="34" charset="-120"/>
              </a:rPr>
              <a:t>e.g. Microsoft Copilot, AutoGPT</a:t>
            </a:r>
            <a:endParaRPr lang="en-US" sz="700" dirty="0"/>
          </a:p>
        </p:txBody>
      </p:sp>
      <p:sp>
        <p:nvSpPr>
          <p:cNvPr id="18" name="Text 16"/>
          <p:cNvSpPr/>
          <p:nvPr/>
        </p:nvSpPr>
        <p:spPr>
          <a:xfrm>
            <a:off x="4846320" y="2020824"/>
            <a:ext cx="4069080" cy="804672"/>
          </a:xfrm>
          <a:prstGeom prst="rect">
            <a:avLst/>
          </a:prstGeom>
          <a:noFill/>
          <a:ln/>
        </p:spPr>
        <p:txBody>
          <a:bodyPr wrap="square" lIns="0" tIns="0" rIns="0" bIns="0" rtlCol="0" anchor="ctr"/>
          <a:lstStyle/>
          <a:p>
            <a:pPr marL="0" indent="0">
              <a:buNone/>
            </a:pPr>
            <a:r>
              <a:rPr lang="en-US" sz="820" dirty="0">
                <a:solidFill>
                  <a:srgbClr val="1E2D3D"/>
                </a:solidFill>
                <a:latin typeface="Calibri" pitchFamily="34" charset="0"/>
                <a:ea typeface="Calibri" pitchFamily="34" charset="-122"/>
                <a:cs typeface="Calibri" pitchFamily="34" charset="-120"/>
              </a:rPr>
              <a:t>Agentic AI systems autonomously plan, execute and iterate multi-step workflows without continuous human instruction. Salesforce Agentforce (2024) deploys AI agents that independently handle customer queries, update CRM records and escalate complex cases — compressing what previously required a human sales team.</a:t>
            </a:r>
            <a:endParaRPr lang="en-US" sz="820" dirty="0"/>
          </a:p>
        </p:txBody>
      </p:sp>
      <p:sp>
        <p:nvSpPr>
          <p:cNvPr id="19" name="Text 17"/>
          <p:cNvSpPr/>
          <p:nvPr/>
        </p:nvSpPr>
        <p:spPr>
          <a:xfrm>
            <a:off x="4846320" y="2852928"/>
            <a:ext cx="4069080" cy="310896"/>
          </a:xfrm>
          <a:prstGeom prst="rect">
            <a:avLst/>
          </a:prstGeom>
          <a:noFill/>
          <a:ln/>
        </p:spPr>
        <p:txBody>
          <a:bodyPr wrap="square" lIns="0" tIns="0" rIns="0" bIns="0" rtlCol="0" anchor="ctr"/>
          <a:lstStyle/>
          <a:p>
            <a:pPr marL="0" indent="0">
              <a:buNone/>
            </a:pPr>
            <a:r>
              <a:rPr lang="en-US" sz="750" i="1" dirty="0">
                <a:solidFill>
                  <a:srgbClr val="B91C1C"/>
                </a:solidFill>
                <a:latin typeface="Calibri" pitchFamily="34" charset="0"/>
                <a:ea typeface="Calibri" pitchFamily="34" charset="-122"/>
                <a:cs typeface="Calibri" pitchFamily="34" charset="-120"/>
              </a:rPr>
              <a:t>⚠ Accountability gap: when an AI agent makes an error autonomously, responsibility attribution becomes legally ambiguous (European Parliament, 2024).</a:t>
            </a:r>
            <a:endParaRPr lang="en-US" sz="750" dirty="0"/>
          </a:p>
        </p:txBody>
      </p:sp>
      <p:sp>
        <p:nvSpPr>
          <p:cNvPr id="20" name="Shape 18"/>
          <p:cNvSpPr/>
          <p:nvPr/>
        </p:nvSpPr>
        <p:spPr>
          <a:xfrm>
            <a:off x="320040" y="3346704"/>
            <a:ext cx="4251960" cy="1600200"/>
          </a:xfrm>
          <a:prstGeom prst="roundRect">
            <a:avLst>
              <a:gd name="adj" fmla="val 4000"/>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1" name="Shape 19"/>
          <p:cNvSpPr/>
          <p:nvPr/>
        </p:nvSpPr>
        <p:spPr>
          <a:xfrm>
            <a:off x="320040" y="3346704"/>
            <a:ext cx="4251960" cy="347472"/>
          </a:xfrm>
          <a:prstGeom prst="rect">
            <a:avLst/>
          </a:prstGeom>
          <a:solidFill>
            <a:srgbClr val="2E7D52"/>
          </a:solidFill>
          <a:ln/>
        </p:spPr>
        <p:txBody>
          <a:bodyPr/>
          <a:lstStyle/>
          <a:p>
            <a:endParaRPr lang="en-GB"/>
          </a:p>
        </p:txBody>
      </p:sp>
      <p:sp>
        <p:nvSpPr>
          <p:cNvPr id="22" name="Text 20"/>
          <p:cNvSpPr/>
          <p:nvPr/>
        </p:nvSpPr>
        <p:spPr>
          <a:xfrm>
            <a:off x="411480" y="3383280"/>
            <a:ext cx="237744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anose="020F0502020204030204" pitchFamily="34" charset="0"/>
                <a:ea typeface="Calibri" panose="020F0502020204030204" pitchFamily="34" charset="0"/>
                <a:cs typeface="Calibri" panose="020F0502020204030204" pitchFamily="34" charset="0"/>
              </a:rPr>
              <a:t>Predictive Analytics</a:t>
            </a:r>
            <a:endParaRPr lang="en-US" sz="1050" dirty="0"/>
          </a:p>
        </p:txBody>
      </p:sp>
      <p:sp>
        <p:nvSpPr>
          <p:cNvPr id="23" name="Shape 21"/>
          <p:cNvSpPr/>
          <p:nvPr/>
        </p:nvSpPr>
        <p:spPr>
          <a:xfrm>
            <a:off x="2834640" y="3419856"/>
            <a:ext cx="1664208" cy="201168"/>
          </a:xfrm>
          <a:prstGeom prst="roundRect">
            <a:avLst>
              <a:gd name="adj" fmla="val 13636"/>
            </a:avLst>
          </a:prstGeom>
          <a:solidFill>
            <a:srgbClr val="FFFFFF">
              <a:alpha val="75000"/>
            </a:srgbClr>
          </a:solidFill>
          <a:ln/>
        </p:spPr>
        <p:txBody>
          <a:bodyPr/>
          <a:lstStyle/>
          <a:p>
            <a:endParaRPr lang="en-GB"/>
          </a:p>
        </p:txBody>
      </p:sp>
      <p:sp>
        <p:nvSpPr>
          <p:cNvPr id="24" name="Text 22"/>
          <p:cNvSpPr/>
          <p:nvPr/>
        </p:nvSpPr>
        <p:spPr>
          <a:xfrm>
            <a:off x="2834640" y="3419856"/>
            <a:ext cx="1664208" cy="201168"/>
          </a:xfrm>
          <a:prstGeom prst="rect">
            <a:avLst/>
          </a:prstGeom>
          <a:noFill/>
          <a:ln/>
        </p:spPr>
        <p:txBody>
          <a:bodyPr wrap="square" lIns="0" tIns="0" rIns="0" bIns="0" rtlCol="0" anchor="ctr"/>
          <a:lstStyle/>
          <a:p>
            <a:pPr marL="0" indent="0" algn="ctr">
              <a:buNone/>
            </a:pPr>
            <a:r>
              <a:rPr lang="en-US" sz="700" dirty="0">
                <a:solidFill>
                  <a:srgbClr val="FFFFFF"/>
                </a:solidFill>
                <a:latin typeface="Calibri" pitchFamily="34" charset="0"/>
                <a:ea typeface="Calibri" pitchFamily="34" charset="-122"/>
                <a:cs typeface="Calibri" pitchFamily="34" charset="-120"/>
              </a:rPr>
              <a:t>e.g. Azure ML, SAS</a:t>
            </a:r>
            <a:endParaRPr lang="en-US" sz="700" dirty="0"/>
          </a:p>
        </p:txBody>
      </p:sp>
      <p:sp>
        <p:nvSpPr>
          <p:cNvPr id="25" name="Text 23"/>
          <p:cNvSpPr/>
          <p:nvPr/>
        </p:nvSpPr>
        <p:spPr>
          <a:xfrm>
            <a:off x="411480" y="3739896"/>
            <a:ext cx="4069080" cy="804672"/>
          </a:xfrm>
          <a:prstGeom prst="rect">
            <a:avLst/>
          </a:prstGeom>
          <a:noFill/>
          <a:ln/>
        </p:spPr>
        <p:txBody>
          <a:bodyPr wrap="square" lIns="0" tIns="0" rIns="0" bIns="0" rtlCol="0" anchor="ctr"/>
          <a:lstStyle/>
          <a:p>
            <a:pPr marL="0" indent="0">
              <a:buNone/>
            </a:pPr>
            <a:r>
              <a:rPr lang="en-US" sz="820" dirty="0">
                <a:solidFill>
                  <a:srgbClr val="1E2D3D"/>
                </a:solidFill>
                <a:latin typeface="Calibri" pitchFamily="34" charset="0"/>
                <a:ea typeface="Calibri" pitchFamily="34" charset="-122"/>
                <a:cs typeface="Calibri" pitchFamily="34" charset="-120"/>
              </a:rPr>
              <a:t>Uses statistical models and machine learning trained on historical IS data to forecast future outcomes — demand, churn, fraud, equipment failure. Widely embedded in ERP (inventory forecasting) and CRM (lead scoring). Sharda et al. (2024) identify predictive analytics as the highest-ROI IS capability available to SMEs today.</a:t>
            </a:r>
            <a:endParaRPr lang="en-US" sz="820" dirty="0"/>
          </a:p>
        </p:txBody>
      </p:sp>
      <p:sp>
        <p:nvSpPr>
          <p:cNvPr id="26" name="Text 24"/>
          <p:cNvSpPr/>
          <p:nvPr/>
        </p:nvSpPr>
        <p:spPr>
          <a:xfrm>
            <a:off x="411480" y="4572000"/>
            <a:ext cx="4069080" cy="310896"/>
          </a:xfrm>
          <a:prstGeom prst="rect">
            <a:avLst/>
          </a:prstGeom>
          <a:noFill/>
          <a:ln/>
        </p:spPr>
        <p:txBody>
          <a:bodyPr wrap="square" lIns="0" tIns="0" rIns="0" bIns="0" rtlCol="0" anchor="ctr"/>
          <a:lstStyle/>
          <a:p>
            <a:pPr marL="0" indent="0">
              <a:buNone/>
            </a:pPr>
            <a:r>
              <a:rPr lang="en-US" sz="750" i="1" dirty="0">
                <a:solidFill>
                  <a:srgbClr val="B91C1C"/>
                </a:solidFill>
                <a:latin typeface="Calibri" pitchFamily="34" charset="0"/>
                <a:ea typeface="Calibri" pitchFamily="34" charset="-122"/>
                <a:cs typeface="Calibri" pitchFamily="34" charset="-120"/>
              </a:rPr>
              <a:t>⚠ Accuracy depends entirely on data quality and volume — reinforcing the case for ERP and CRM foundations before advanced analytics deployment.</a:t>
            </a:r>
            <a:endParaRPr lang="en-US" sz="750" dirty="0"/>
          </a:p>
        </p:txBody>
      </p:sp>
      <p:sp>
        <p:nvSpPr>
          <p:cNvPr id="27" name="Shape 25"/>
          <p:cNvSpPr/>
          <p:nvPr/>
        </p:nvSpPr>
        <p:spPr>
          <a:xfrm>
            <a:off x="4754880" y="3346704"/>
            <a:ext cx="4251960" cy="1600200"/>
          </a:xfrm>
          <a:prstGeom prst="roundRect">
            <a:avLst>
              <a:gd name="adj" fmla="val 4000"/>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8" name="Shape 26"/>
          <p:cNvSpPr/>
          <p:nvPr/>
        </p:nvSpPr>
        <p:spPr>
          <a:xfrm>
            <a:off x="4754880" y="3346704"/>
            <a:ext cx="4251960" cy="347472"/>
          </a:xfrm>
          <a:prstGeom prst="rect">
            <a:avLst/>
          </a:prstGeom>
          <a:solidFill>
            <a:srgbClr val="B91C1C"/>
          </a:solidFill>
          <a:ln/>
        </p:spPr>
        <p:txBody>
          <a:bodyPr/>
          <a:lstStyle/>
          <a:p>
            <a:endParaRPr lang="en-GB"/>
          </a:p>
        </p:txBody>
      </p:sp>
      <p:sp>
        <p:nvSpPr>
          <p:cNvPr id="29" name="Text 27"/>
          <p:cNvSpPr/>
          <p:nvPr/>
        </p:nvSpPr>
        <p:spPr>
          <a:xfrm>
            <a:off x="4846320" y="3383280"/>
            <a:ext cx="237744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anose="020F0502020204030204" pitchFamily="34" charset="0"/>
                <a:ea typeface="Calibri" panose="020F0502020204030204" pitchFamily="34" charset="0"/>
                <a:cs typeface="Calibri" panose="020F0502020204030204" pitchFamily="34" charset="0"/>
              </a:rPr>
              <a:t>Explainable AI (XAI)</a:t>
            </a:r>
            <a:endParaRPr lang="en-US" sz="1050" dirty="0"/>
          </a:p>
        </p:txBody>
      </p:sp>
      <p:sp>
        <p:nvSpPr>
          <p:cNvPr id="30" name="Shape 28"/>
          <p:cNvSpPr/>
          <p:nvPr/>
        </p:nvSpPr>
        <p:spPr>
          <a:xfrm>
            <a:off x="7269480" y="3419856"/>
            <a:ext cx="1664208" cy="201168"/>
          </a:xfrm>
          <a:prstGeom prst="roundRect">
            <a:avLst>
              <a:gd name="adj" fmla="val 13636"/>
            </a:avLst>
          </a:prstGeom>
          <a:solidFill>
            <a:srgbClr val="FFFFFF">
              <a:alpha val="75000"/>
            </a:srgbClr>
          </a:solidFill>
          <a:ln/>
        </p:spPr>
        <p:txBody>
          <a:bodyPr/>
          <a:lstStyle/>
          <a:p>
            <a:endParaRPr lang="en-GB"/>
          </a:p>
        </p:txBody>
      </p:sp>
      <p:sp>
        <p:nvSpPr>
          <p:cNvPr id="31" name="Text 29"/>
          <p:cNvSpPr/>
          <p:nvPr/>
        </p:nvSpPr>
        <p:spPr>
          <a:xfrm>
            <a:off x="7269480" y="3419856"/>
            <a:ext cx="1664208" cy="201168"/>
          </a:xfrm>
          <a:prstGeom prst="rect">
            <a:avLst/>
          </a:prstGeom>
          <a:noFill/>
          <a:ln/>
        </p:spPr>
        <p:txBody>
          <a:bodyPr wrap="square" lIns="0" tIns="0" rIns="0" bIns="0" rtlCol="0" anchor="ctr"/>
          <a:lstStyle/>
          <a:p>
            <a:pPr marL="0" indent="0" algn="ctr">
              <a:buNone/>
            </a:pPr>
            <a:r>
              <a:rPr lang="en-US" sz="700" dirty="0">
                <a:solidFill>
                  <a:srgbClr val="FFFFFF"/>
                </a:solidFill>
                <a:latin typeface="Calibri" pitchFamily="34" charset="0"/>
                <a:ea typeface="Calibri" pitchFamily="34" charset="-122"/>
                <a:cs typeface="Calibri" pitchFamily="34" charset="-120"/>
              </a:rPr>
              <a:t>Regulatory imperative</a:t>
            </a:r>
            <a:endParaRPr lang="en-US" sz="700" dirty="0"/>
          </a:p>
        </p:txBody>
      </p:sp>
      <p:sp>
        <p:nvSpPr>
          <p:cNvPr id="32" name="Text 30"/>
          <p:cNvSpPr/>
          <p:nvPr/>
        </p:nvSpPr>
        <p:spPr>
          <a:xfrm>
            <a:off x="4846320" y="3739896"/>
            <a:ext cx="4069080" cy="804672"/>
          </a:xfrm>
          <a:prstGeom prst="rect">
            <a:avLst/>
          </a:prstGeom>
          <a:noFill/>
          <a:ln/>
        </p:spPr>
        <p:txBody>
          <a:bodyPr wrap="square" lIns="0" tIns="0" rIns="0" bIns="0" rtlCol="0" anchor="ctr"/>
          <a:lstStyle/>
          <a:p>
            <a:pPr marL="0" indent="0">
              <a:buNone/>
            </a:pPr>
            <a:r>
              <a:rPr lang="en-US" sz="820" dirty="0">
                <a:solidFill>
                  <a:srgbClr val="1E2D3D"/>
                </a:solidFill>
                <a:latin typeface="Calibri" pitchFamily="34" charset="0"/>
                <a:ea typeface="Calibri" pitchFamily="34" charset="-122"/>
                <a:cs typeface="Calibri" pitchFamily="34" charset="-120"/>
              </a:rPr>
              <a:t>XAI systems provide human-readable explanations for algorithmic decisions — critical where IS outputs affect employees, customers or credit. The EU AI Act (2024) mandates explainability for 'high-risk' AI applications. ICO (2023) requires organisations to be able to explain automated decisions to individuals on request.</a:t>
            </a:r>
            <a:endParaRPr lang="en-US" sz="820" dirty="0"/>
          </a:p>
        </p:txBody>
      </p:sp>
      <p:sp>
        <p:nvSpPr>
          <p:cNvPr id="33" name="Text 31"/>
          <p:cNvSpPr/>
          <p:nvPr/>
        </p:nvSpPr>
        <p:spPr>
          <a:xfrm>
            <a:off x="4846320" y="4572000"/>
            <a:ext cx="4069080" cy="310896"/>
          </a:xfrm>
          <a:prstGeom prst="rect">
            <a:avLst/>
          </a:prstGeom>
          <a:noFill/>
          <a:ln/>
        </p:spPr>
        <p:txBody>
          <a:bodyPr wrap="square" lIns="0" tIns="0" rIns="0" bIns="0" rtlCol="0" anchor="ctr"/>
          <a:lstStyle/>
          <a:p>
            <a:pPr marL="0" indent="0">
              <a:buNone/>
            </a:pPr>
            <a:r>
              <a:rPr lang="en-US" sz="750" i="1" dirty="0">
                <a:solidFill>
                  <a:srgbClr val="B91C1C"/>
                </a:solidFill>
                <a:latin typeface="Calibri" pitchFamily="34" charset="0"/>
                <a:ea typeface="Calibri" pitchFamily="34" charset="-122"/>
                <a:cs typeface="Calibri" pitchFamily="34" charset="-120"/>
              </a:rPr>
              <a:t>⚠ Organisations deploying 'black box' AI in HR, credit or customer segmentation face regulatory exposure and reputational risk if challenged.</a:t>
            </a:r>
            <a:endParaRPr lang="en-US" sz="750" dirty="0"/>
          </a:p>
        </p:txBody>
      </p:sp>
      <p:sp>
        <p:nvSpPr>
          <p:cNvPr id="34" name="Text 32"/>
          <p:cNvSpPr/>
          <p:nvPr/>
        </p:nvSpPr>
        <p:spPr>
          <a:xfrm>
            <a:off x="320040" y="4992624"/>
            <a:ext cx="8503920" cy="182880"/>
          </a:xfrm>
          <a:prstGeom prst="rect">
            <a:avLst/>
          </a:prstGeom>
          <a:noFill/>
          <a:ln/>
        </p:spPr>
        <p:txBody>
          <a:bodyPr wrap="square" lIns="0" tIns="0" rIns="0" bIns="0" rtlCol="0" anchor="ctr"/>
          <a:lstStyle/>
          <a:p>
            <a:pPr marL="0" indent="0">
              <a:buNone/>
            </a:pPr>
            <a:r>
              <a:rPr lang="en-US" sz="750" i="1" dirty="0">
                <a:solidFill>
                  <a:srgbClr val="64748B"/>
                </a:solidFill>
                <a:latin typeface="Calibri" pitchFamily="34" charset="0"/>
                <a:ea typeface="Calibri" pitchFamily="34" charset="-122"/>
                <a:cs typeface="Calibri" pitchFamily="34" charset="-120"/>
              </a:rPr>
              <a:t>Sources: Davenport &amp; Mittra (2023); McKinsey (2024); Sharda et al. (2024); EU AI Act (2024); ICO (2023); European Parliament (2024)</a:t>
            </a:r>
            <a:endParaRPr lang="en-US" sz="7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1B2A4A"/>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850" b="1" dirty="0">
                <a:solidFill>
                  <a:srgbClr val="FFFFFF"/>
                </a:solidFill>
                <a:latin typeface="Calibri" panose="020F0502020204030204" pitchFamily="34" charset="0"/>
                <a:ea typeface="Calibri" panose="020F0502020204030204" pitchFamily="34" charset="0"/>
                <a:cs typeface="Calibri" panose="020F0502020204030204" pitchFamily="34" charset="0"/>
              </a:rPr>
              <a:t>Comparative Summary &amp; Critical Evaluation: ERP vs CRM vs DSS</a:t>
            </a:r>
            <a:endParaRPr lang="en-US" sz="1850" dirty="0"/>
          </a:p>
        </p:txBody>
      </p:sp>
      <p:graphicFrame>
        <p:nvGraphicFramePr>
          <p:cNvPr id="13" name="Table 0"/>
          <p:cNvGraphicFramePr>
            <a:graphicFrameLocks noGrp="1"/>
          </p:cNvGraphicFramePr>
          <p:nvPr>
            <p:extLst>
              <p:ext uri="{D42A27DB-BD31-4B8C-83A1-F6EECF244321}">
                <p14:modId xmlns:p14="http://schemas.microsoft.com/office/powerpoint/2010/main" val="1579011935"/>
              </p:ext>
            </p:extLst>
          </p:nvPr>
        </p:nvGraphicFramePr>
        <p:xfrm>
          <a:off x="365760" y="987552"/>
          <a:ext cx="8321040" cy="2743202"/>
        </p:xfrm>
        <a:graphic>
          <a:graphicData uri="http://schemas.openxmlformats.org/drawingml/2006/table">
            <a:tbl>
              <a:tblPr/>
              <a:tblGrid>
                <a:gridCol w="2011680">
                  <a:extLst>
                    <a:ext uri="{9D8B030D-6E8A-4147-A177-3AD203B41FA5}">
                      <a16:colId xmlns:a16="http://schemas.microsoft.com/office/drawing/2014/main" val="20000"/>
                    </a:ext>
                  </a:extLst>
                </a:gridCol>
                <a:gridCol w="2103120">
                  <a:extLst>
                    <a:ext uri="{9D8B030D-6E8A-4147-A177-3AD203B41FA5}">
                      <a16:colId xmlns:a16="http://schemas.microsoft.com/office/drawing/2014/main" val="20001"/>
                    </a:ext>
                  </a:extLst>
                </a:gridCol>
                <a:gridCol w="2103120">
                  <a:extLst>
                    <a:ext uri="{9D8B030D-6E8A-4147-A177-3AD203B41FA5}">
                      <a16:colId xmlns:a16="http://schemas.microsoft.com/office/drawing/2014/main" val="20002"/>
                    </a:ext>
                  </a:extLst>
                </a:gridCol>
                <a:gridCol w="2103120">
                  <a:extLst>
                    <a:ext uri="{9D8B030D-6E8A-4147-A177-3AD203B41FA5}">
                      <a16:colId xmlns:a16="http://schemas.microsoft.com/office/drawing/2014/main" val="20003"/>
                    </a:ext>
                  </a:extLst>
                </a:gridCol>
              </a:tblGrid>
              <a:tr h="391886">
                <a:tc>
                  <a:txBody>
                    <a:bodyPr/>
                    <a:lstStyle/>
                    <a:p>
                      <a:pPr marL="0" indent="0">
                        <a:buNone/>
                      </a:pPr>
                      <a:r>
                        <a:rPr lang="en-US" sz="950" b="1" dirty="0">
                          <a:solidFill>
                            <a:srgbClr val="FFFFFF"/>
                          </a:solidFill>
                          <a:latin typeface="Calibri" pitchFamily="34" charset="0"/>
                          <a:ea typeface="Calibri" pitchFamily="34" charset="-122"/>
                          <a:cs typeface="Calibri" pitchFamily="34" charset="-120"/>
                        </a:rPr>
                        <a:t>Dimension</a:t>
                      </a:r>
                      <a:endParaRPr lang="en-US" sz="95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1B2A4A"/>
                    </a:solidFill>
                  </a:tcPr>
                </a:tc>
                <a:tc>
                  <a:txBody>
                    <a:bodyPr/>
                    <a:lstStyle/>
                    <a:p>
                      <a:pPr marL="0" indent="0">
                        <a:buNone/>
                      </a:pPr>
                      <a:r>
                        <a:rPr lang="en-US" sz="950" b="1" dirty="0">
                          <a:solidFill>
                            <a:srgbClr val="FFFFFF"/>
                          </a:solidFill>
                          <a:latin typeface="Calibri" pitchFamily="34" charset="0"/>
                          <a:ea typeface="Calibri" pitchFamily="34" charset="-122"/>
                          <a:cs typeface="Calibri" pitchFamily="34" charset="-120"/>
                        </a:rPr>
                        <a:t>ERP</a:t>
                      </a:r>
                      <a:endParaRPr lang="en-US" sz="95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2E7D52"/>
                    </a:solidFill>
                  </a:tcPr>
                </a:tc>
                <a:tc>
                  <a:txBody>
                    <a:bodyPr/>
                    <a:lstStyle/>
                    <a:p>
                      <a:pPr marL="0" indent="0">
                        <a:buNone/>
                      </a:pPr>
                      <a:r>
                        <a:rPr lang="en-US" sz="950" b="1" dirty="0">
                          <a:solidFill>
                            <a:srgbClr val="FFFFFF"/>
                          </a:solidFill>
                          <a:latin typeface="Calibri" pitchFamily="34" charset="0"/>
                          <a:ea typeface="Calibri" pitchFamily="34" charset="-122"/>
                          <a:cs typeface="Calibri" pitchFamily="34" charset="-120"/>
                        </a:rPr>
                        <a:t>CRM</a:t>
                      </a:r>
                      <a:endParaRPr lang="en-US" sz="95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B45309"/>
                    </a:solidFill>
                  </a:tcPr>
                </a:tc>
                <a:tc>
                  <a:txBody>
                    <a:bodyPr/>
                    <a:lstStyle/>
                    <a:p>
                      <a:pPr marL="0" indent="0">
                        <a:buNone/>
                      </a:pPr>
                      <a:r>
                        <a:rPr lang="en-US" sz="950" b="1" dirty="0">
                          <a:solidFill>
                            <a:srgbClr val="FFFFFF"/>
                          </a:solidFill>
                          <a:latin typeface="Calibri" pitchFamily="34" charset="0"/>
                          <a:ea typeface="Calibri" pitchFamily="34" charset="-122"/>
                          <a:cs typeface="Calibri" pitchFamily="34" charset="-120"/>
                        </a:rPr>
                        <a:t>DSS</a:t>
                      </a:r>
                      <a:endParaRPr lang="en-US" sz="95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0D9488"/>
                    </a:solidFill>
                  </a:tcPr>
                </a:tc>
                <a:extLst>
                  <a:ext uri="{0D108BD9-81ED-4DB2-BD59-A6C34878D82A}">
                    <a16:rowId xmlns:a16="http://schemas.microsoft.com/office/drawing/2014/main" val="10000"/>
                  </a:ext>
                </a:extLst>
              </a:tr>
              <a:tr h="391886">
                <a:tc>
                  <a:txBody>
                    <a:bodyPr/>
                    <a:lstStyle/>
                    <a:p>
                      <a:pPr marL="0" indent="0">
                        <a:buNone/>
                      </a:pPr>
                      <a:r>
                        <a:rPr lang="en-US" sz="900" b="1" dirty="0">
                          <a:solidFill>
                            <a:srgbClr val="1B2A4A"/>
                          </a:solidFill>
                          <a:latin typeface="Calibri" pitchFamily="34" charset="0"/>
                          <a:ea typeface="Calibri" pitchFamily="34" charset="-122"/>
                          <a:cs typeface="Calibri" pitchFamily="34" charset="-120"/>
                        </a:rPr>
                        <a:t>Primary Focus</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FFFFFF"/>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Operational integration</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FFFFFF"/>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Customer lifecycle</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FFFFFF"/>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Decision support</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91886">
                <a:tc>
                  <a:txBody>
                    <a:bodyPr/>
                    <a:lstStyle/>
                    <a:p>
                      <a:pPr marL="0" indent="0">
                        <a:buNone/>
                      </a:pPr>
                      <a:r>
                        <a:rPr lang="en-US" sz="900" b="1" dirty="0">
                          <a:solidFill>
                            <a:srgbClr val="1B2A4A"/>
                          </a:solidFill>
                          <a:latin typeface="Calibri" pitchFamily="34" charset="0"/>
                          <a:ea typeface="Calibri" pitchFamily="34" charset="-122"/>
                          <a:cs typeface="Calibri" pitchFamily="34" charset="-120"/>
                        </a:rPr>
                        <a:t>Key Users</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EEF3FA"/>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Finance, HR, Operations</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EEF3FA"/>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Sales, Marketing, Service</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EEF3FA"/>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Senior &amp; middle management</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EEF3FA"/>
                    </a:solidFill>
                  </a:tcPr>
                </a:tc>
                <a:extLst>
                  <a:ext uri="{0D108BD9-81ED-4DB2-BD59-A6C34878D82A}">
                    <a16:rowId xmlns:a16="http://schemas.microsoft.com/office/drawing/2014/main" val="10002"/>
                  </a:ext>
                </a:extLst>
              </a:tr>
              <a:tr h="391886">
                <a:tc>
                  <a:txBody>
                    <a:bodyPr/>
                    <a:lstStyle/>
                    <a:p>
                      <a:pPr marL="0" indent="0">
                        <a:buNone/>
                      </a:pPr>
                      <a:r>
                        <a:rPr lang="en-US" sz="900" b="1" dirty="0">
                          <a:solidFill>
                            <a:srgbClr val="1B2A4A"/>
                          </a:solidFill>
                          <a:latin typeface="Calibri" pitchFamily="34" charset="0"/>
                          <a:ea typeface="Calibri" pitchFamily="34" charset="-122"/>
                          <a:cs typeface="Calibri" pitchFamily="34" charset="-120"/>
                        </a:rPr>
                        <a:t>Strategic Value</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FFFFFF"/>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Efficiency &amp; cost control</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FFFFFF"/>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Revenue growth &amp; retention</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FFFFFF"/>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Risk management &amp; agility</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391886">
                <a:tc>
                  <a:txBody>
                    <a:bodyPr/>
                    <a:lstStyle/>
                    <a:p>
                      <a:pPr marL="0" indent="0">
                        <a:buNone/>
                      </a:pPr>
                      <a:r>
                        <a:rPr lang="en-US" sz="900" b="1" dirty="0">
                          <a:solidFill>
                            <a:srgbClr val="1B2A4A"/>
                          </a:solidFill>
                          <a:latin typeface="Calibri" pitchFamily="34" charset="0"/>
                          <a:ea typeface="Calibri" pitchFamily="34" charset="-122"/>
                          <a:cs typeface="Calibri" pitchFamily="34" charset="-120"/>
                        </a:rPr>
                        <a:t>Implementation Risk</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EEF3FA"/>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High — long lead time</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EEF3FA"/>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Medium — adoption-dependent</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EEF3FA"/>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Medium — data literacy gap</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EEF3FA"/>
                    </a:solidFill>
                  </a:tcPr>
                </a:tc>
                <a:extLst>
                  <a:ext uri="{0D108BD9-81ED-4DB2-BD59-A6C34878D82A}">
                    <a16:rowId xmlns:a16="http://schemas.microsoft.com/office/drawing/2014/main" val="10004"/>
                  </a:ext>
                </a:extLst>
              </a:tr>
              <a:tr h="391886">
                <a:tc>
                  <a:txBody>
                    <a:bodyPr/>
                    <a:lstStyle/>
                    <a:p>
                      <a:pPr marL="0" indent="0">
                        <a:buNone/>
                      </a:pPr>
                      <a:r>
                        <a:rPr lang="en-US" sz="900" b="1" dirty="0">
                          <a:solidFill>
                            <a:srgbClr val="1B2A4A"/>
                          </a:solidFill>
                          <a:latin typeface="Calibri" pitchFamily="34" charset="0"/>
                          <a:ea typeface="Calibri" pitchFamily="34" charset="-122"/>
                          <a:cs typeface="Calibri" pitchFamily="34" charset="-120"/>
                        </a:rPr>
                        <a:t>SME Suitability</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FFFFFF"/>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Cloud ERP: moderate</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FFFFFF"/>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High — scalable SaaS options</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FFFFFF"/>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High — accessible BI tools</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391886">
                <a:tc>
                  <a:txBody>
                    <a:bodyPr/>
                    <a:lstStyle/>
                    <a:p>
                      <a:pPr marL="0" indent="0">
                        <a:buNone/>
                      </a:pPr>
                      <a:r>
                        <a:rPr lang="en-US" sz="900" b="1" dirty="0">
                          <a:solidFill>
                            <a:srgbClr val="1B2A4A"/>
                          </a:solidFill>
                          <a:latin typeface="Calibri" pitchFamily="34" charset="0"/>
                          <a:ea typeface="Calibri" pitchFamily="34" charset="-122"/>
                          <a:cs typeface="Calibri" pitchFamily="34" charset="-120"/>
                        </a:rPr>
                        <a:t>Key Reference</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EEF3FA"/>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Davenport (1998)</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EEF3FA"/>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Payne &amp; Frow (2005)</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EEF3FA"/>
                    </a:solidFill>
                  </a:tcPr>
                </a:tc>
                <a:tc>
                  <a:txBody>
                    <a:bodyPr/>
                    <a:lstStyle/>
                    <a:p>
                      <a:pPr marL="0" indent="0">
                        <a:buNone/>
                      </a:pPr>
                      <a:r>
                        <a:rPr lang="en-US" sz="900" dirty="0">
                          <a:solidFill>
                            <a:srgbClr val="1E2D3D"/>
                          </a:solidFill>
                          <a:latin typeface="Calibri" pitchFamily="34" charset="0"/>
                          <a:ea typeface="Calibri" pitchFamily="34" charset="-122"/>
                          <a:cs typeface="Calibri" pitchFamily="34" charset="-120"/>
                        </a:rPr>
                        <a:t>Sprague &amp; Carlson (1982)</a:t>
                      </a:r>
                      <a:endParaRPr lang="en-US" sz="900" dirty="0">
                        <a:latin typeface="Calibri" charset="0"/>
                        <a:ea typeface="Calibri" charset="0"/>
                        <a:cs typeface="Calibri" charset="0"/>
                      </a:endParaRPr>
                    </a:p>
                  </a:txBody>
                  <a:tcPr>
                    <a:lnL w="6350" cap="flat" cmpd="sng" algn="ctr">
                      <a:solidFill>
                        <a:srgbClr val="D1D9E6"/>
                      </a:solidFill>
                      <a:prstDash val="solid"/>
                      <a:round/>
                      <a:headEnd type="none" w="med" len="med"/>
                      <a:tailEnd type="none" w="med" len="med"/>
                    </a:lnL>
                    <a:lnR w="6350" cap="flat" cmpd="sng" algn="ctr">
                      <a:solidFill>
                        <a:srgbClr val="D1D9E6"/>
                      </a:solidFill>
                      <a:prstDash val="solid"/>
                      <a:round/>
                      <a:headEnd type="none" w="med" len="med"/>
                      <a:tailEnd type="none" w="med" len="med"/>
                    </a:lnR>
                    <a:lnT w="6350" cap="flat" cmpd="sng" algn="ctr">
                      <a:solidFill>
                        <a:srgbClr val="D1D9E6"/>
                      </a:solidFill>
                      <a:prstDash val="solid"/>
                      <a:round/>
                      <a:headEnd type="none" w="med" len="med"/>
                      <a:tailEnd type="none" w="med" len="med"/>
                    </a:lnT>
                    <a:lnB w="6350" cap="flat" cmpd="sng" algn="ctr">
                      <a:solidFill>
                        <a:srgbClr val="D1D9E6"/>
                      </a:solidFill>
                      <a:prstDash val="solid"/>
                      <a:round/>
                      <a:headEnd type="none" w="med" len="med"/>
                      <a:tailEnd type="none" w="med" len="med"/>
                    </a:lnB>
                    <a:solidFill>
                      <a:srgbClr val="EEF3FA"/>
                    </a:solidFill>
                  </a:tcPr>
                </a:tc>
                <a:extLst>
                  <a:ext uri="{0D108BD9-81ED-4DB2-BD59-A6C34878D82A}">
                    <a16:rowId xmlns:a16="http://schemas.microsoft.com/office/drawing/2014/main" val="10006"/>
                  </a:ext>
                </a:extLst>
              </a:tr>
            </a:tbl>
          </a:graphicData>
        </a:graphic>
      </p:graphicFrame>
      <p:sp>
        <p:nvSpPr>
          <p:cNvPr id="5" name="Text 2"/>
          <p:cNvSpPr/>
          <p:nvPr/>
        </p:nvSpPr>
        <p:spPr>
          <a:xfrm>
            <a:off x="365760" y="3822192"/>
            <a:ext cx="8412480" cy="237744"/>
          </a:xfrm>
          <a:prstGeom prst="rect">
            <a:avLst/>
          </a:prstGeom>
          <a:noFill/>
          <a:ln/>
        </p:spPr>
        <p:txBody>
          <a:bodyPr wrap="square" lIns="0" tIns="0" rIns="0" bIns="0" rtlCol="0" anchor="ctr"/>
          <a:lstStyle/>
          <a:p>
            <a:pPr marL="0" indent="0">
              <a:buNone/>
            </a:pPr>
            <a:r>
              <a:rPr lang="en-US" sz="950" b="1" dirty="0">
                <a:solidFill>
                  <a:srgbClr val="1B2A4A"/>
                </a:solidFill>
                <a:latin typeface="Calibri" panose="020F0502020204030204" pitchFamily="34" charset="0"/>
                <a:ea typeface="Calibri" panose="020F0502020204030204" pitchFamily="34" charset="0"/>
                <a:cs typeface="Calibri" panose="020F0502020204030204" pitchFamily="34" charset="0"/>
              </a:rPr>
              <a:t>Critical Evaluation</a:t>
            </a:r>
            <a:endParaRPr lang="en-US" sz="950" dirty="0"/>
          </a:p>
        </p:txBody>
      </p:sp>
      <p:sp>
        <p:nvSpPr>
          <p:cNvPr id="6" name="Shape 3"/>
          <p:cNvSpPr/>
          <p:nvPr/>
        </p:nvSpPr>
        <p:spPr>
          <a:xfrm>
            <a:off x="365760" y="4096512"/>
            <a:ext cx="2697480" cy="1005840"/>
          </a:xfrm>
          <a:prstGeom prst="roundRect">
            <a:avLst>
              <a:gd name="adj" fmla="val 545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7" name="Shape 4"/>
          <p:cNvSpPr/>
          <p:nvPr/>
        </p:nvSpPr>
        <p:spPr>
          <a:xfrm>
            <a:off x="365760" y="4096512"/>
            <a:ext cx="256032" cy="1005840"/>
          </a:xfrm>
          <a:prstGeom prst="rect">
            <a:avLst/>
          </a:prstGeom>
          <a:solidFill>
            <a:srgbClr val="B45309"/>
          </a:solidFill>
          <a:ln/>
        </p:spPr>
        <p:txBody>
          <a:bodyPr/>
          <a:lstStyle/>
          <a:p>
            <a:endParaRPr lang="en-GB"/>
          </a:p>
        </p:txBody>
      </p:sp>
      <p:sp>
        <p:nvSpPr>
          <p:cNvPr id="8" name="Text 5"/>
          <p:cNvSpPr/>
          <p:nvPr/>
        </p:nvSpPr>
        <p:spPr>
          <a:xfrm>
            <a:off x="685800" y="4133088"/>
            <a:ext cx="2304288" cy="932688"/>
          </a:xfrm>
          <a:prstGeom prst="rect">
            <a:avLst/>
          </a:prstGeom>
          <a:noFill/>
          <a:ln/>
        </p:spPr>
        <p:txBody>
          <a:bodyPr wrap="square" lIns="0" tIns="0" rIns="0" bIns="0" rtlCol="0" anchor="ctr"/>
          <a:lstStyle/>
          <a:p>
            <a:pPr marL="0" indent="0">
              <a:buNone/>
            </a:pPr>
            <a:r>
              <a:rPr lang="en-US" sz="800" dirty="0">
                <a:solidFill>
                  <a:srgbClr val="1E2D3D"/>
                </a:solidFill>
                <a:latin typeface="Calibri" pitchFamily="34" charset="0"/>
                <a:ea typeface="Calibri" pitchFamily="34" charset="-122"/>
                <a:cs typeface="Calibri" pitchFamily="34" charset="-120"/>
              </a:rPr>
              <a:t>For SMEs seeking immediate revenue growth, CRM offers greater short-term ROI than ERP — lower implementation cost, faster time-to-value, and direct impact on the customer relationships that drive income (Payne &amp; Frow, 2005; Panorama Consulting, 2023).</a:t>
            </a:r>
            <a:endParaRPr lang="en-US" sz="800" dirty="0"/>
          </a:p>
        </p:txBody>
      </p:sp>
      <p:sp>
        <p:nvSpPr>
          <p:cNvPr id="9" name="Shape 6"/>
          <p:cNvSpPr/>
          <p:nvPr/>
        </p:nvSpPr>
        <p:spPr>
          <a:xfrm>
            <a:off x="3200400" y="4096512"/>
            <a:ext cx="2697480" cy="1005840"/>
          </a:xfrm>
          <a:prstGeom prst="roundRect">
            <a:avLst>
              <a:gd name="adj" fmla="val 545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0" name="Shape 7"/>
          <p:cNvSpPr/>
          <p:nvPr/>
        </p:nvSpPr>
        <p:spPr>
          <a:xfrm>
            <a:off x="3200400" y="4096512"/>
            <a:ext cx="256032" cy="1005840"/>
          </a:xfrm>
          <a:prstGeom prst="rect">
            <a:avLst/>
          </a:prstGeom>
          <a:solidFill>
            <a:srgbClr val="0D9488"/>
          </a:solidFill>
          <a:ln/>
        </p:spPr>
        <p:txBody>
          <a:bodyPr/>
          <a:lstStyle/>
          <a:p>
            <a:endParaRPr lang="en-GB"/>
          </a:p>
        </p:txBody>
      </p:sp>
      <p:sp>
        <p:nvSpPr>
          <p:cNvPr id="11" name="Text 8"/>
          <p:cNvSpPr/>
          <p:nvPr/>
        </p:nvSpPr>
        <p:spPr>
          <a:xfrm>
            <a:off x="3520440" y="4133088"/>
            <a:ext cx="2304288" cy="932688"/>
          </a:xfrm>
          <a:prstGeom prst="rect">
            <a:avLst/>
          </a:prstGeom>
          <a:noFill/>
          <a:ln/>
        </p:spPr>
        <p:txBody>
          <a:bodyPr wrap="square" lIns="0" tIns="0" rIns="0" bIns="0" rtlCol="0" anchor="ctr"/>
          <a:lstStyle/>
          <a:p>
            <a:pPr marL="0" indent="0">
              <a:buNone/>
            </a:pPr>
            <a:r>
              <a:rPr lang="en-US" sz="800" dirty="0">
                <a:solidFill>
                  <a:srgbClr val="1E2D3D"/>
                </a:solidFill>
                <a:latin typeface="Calibri" pitchFamily="34" charset="0"/>
                <a:ea typeface="Calibri" pitchFamily="34" charset="-122"/>
                <a:cs typeface="Calibri" pitchFamily="34" charset="-120"/>
              </a:rPr>
              <a:t>DSS delivers strategic agility but is structurally dependent on the data quality generated upstream by ERP and CRM. Deploying DSS before those foundations exist produces sophisticated analysis of unreliable data — a risk Power (2002) terms 'garbage in, insight out'.</a:t>
            </a:r>
            <a:endParaRPr lang="en-US" sz="800" dirty="0"/>
          </a:p>
        </p:txBody>
      </p:sp>
      <p:sp>
        <p:nvSpPr>
          <p:cNvPr id="12" name="Shape 9"/>
          <p:cNvSpPr/>
          <p:nvPr/>
        </p:nvSpPr>
        <p:spPr>
          <a:xfrm>
            <a:off x="6035040" y="4096512"/>
            <a:ext cx="2697480" cy="1005840"/>
          </a:xfrm>
          <a:prstGeom prst="roundRect">
            <a:avLst>
              <a:gd name="adj" fmla="val 545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4" name="Shape 10"/>
          <p:cNvSpPr/>
          <p:nvPr/>
        </p:nvSpPr>
        <p:spPr>
          <a:xfrm>
            <a:off x="6035040" y="4096512"/>
            <a:ext cx="256032" cy="1005840"/>
          </a:xfrm>
          <a:prstGeom prst="rect">
            <a:avLst/>
          </a:prstGeom>
          <a:solidFill>
            <a:srgbClr val="2E7D52"/>
          </a:solidFill>
          <a:ln/>
        </p:spPr>
        <p:txBody>
          <a:bodyPr/>
          <a:lstStyle/>
          <a:p>
            <a:endParaRPr lang="en-GB"/>
          </a:p>
        </p:txBody>
      </p:sp>
      <p:sp>
        <p:nvSpPr>
          <p:cNvPr id="14" name="Text 11"/>
          <p:cNvSpPr/>
          <p:nvPr/>
        </p:nvSpPr>
        <p:spPr>
          <a:xfrm>
            <a:off x="6355080" y="4133088"/>
            <a:ext cx="2304288" cy="932688"/>
          </a:xfrm>
          <a:prstGeom prst="rect">
            <a:avLst/>
          </a:prstGeom>
          <a:noFill/>
          <a:ln/>
        </p:spPr>
        <p:txBody>
          <a:bodyPr wrap="square" lIns="0" tIns="0" rIns="0" bIns="0" rtlCol="0" anchor="ctr"/>
          <a:lstStyle/>
          <a:p>
            <a:pPr marL="0" indent="0">
              <a:buNone/>
            </a:pPr>
            <a:r>
              <a:rPr lang="en-US" sz="800" dirty="0">
                <a:solidFill>
                  <a:srgbClr val="1E2D3D"/>
                </a:solidFill>
                <a:latin typeface="Calibri" pitchFamily="34" charset="0"/>
                <a:ea typeface="Calibri" pitchFamily="34" charset="-122"/>
                <a:cs typeface="Calibri" pitchFamily="34" charset="-120"/>
              </a:rPr>
              <a:t>No single system fully satisfies organisational requirements. The strongest competitive advantage emerges from integrated architectures where ERP feeds clean operational data, CRM builds customer intelligence, and DSS synthesises both into strategic foresight (Turban et al., 2018).</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1B2A4A"/>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850" b="1" dirty="0">
                <a:solidFill>
                  <a:srgbClr val="FFFFFF"/>
                </a:solidFill>
                <a:latin typeface="Calibri" panose="020F0502020204030204" pitchFamily="34" charset="0"/>
                <a:ea typeface="Calibri" panose="020F0502020204030204" pitchFamily="34" charset="0"/>
                <a:cs typeface="Calibri" panose="020F0502020204030204" pitchFamily="34" charset="0"/>
              </a:rPr>
              <a:t>Integrated IS Architecture: How ERP, CRM and DSS Share Data</a:t>
            </a:r>
            <a:endParaRPr lang="en-US" sz="1850" dirty="0"/>
          </a:p>
        </p:txBody>
      </p:sp>
      <p:sp>
        <p:nvSpPr>
          <p:cNvPr id="4" name="Shape 2"/>
          <p:cNvSpPr/>
          <p:nvPr/>
        </p:nvSpPr>
        <p:spPr>
          <a:xfrm>
            <a:off x="502920" y="1298448"/>
            <a:ext cx="2377440" cy="3200400"/>
          </a:xfrm>
          <a:prstGeom prst="roundRect">
            <a:avLst>
              <a:gd name="adj" fmla="val 3846"/>
            </a:avLst>
          </a:prstGeom>
          <a:solidFill>
            <a:srgbClr val="1A3D28"/>
          </a:solidFill>
          <a:ln/>
          <a:effectLst>
            <a:outerShdw blurRad="101600" dist="38100" dir="2700000" algn="bl" rotWithShape="0">
              <a:srgbClr val="000000">
                <a:alpha val="12000"/>
              </a:srgbClr>
            </a:outerShdw>
          </a:effectLst>
        </p:spPr>
        <p:txBody>
          <a:bodyPr/>
          <a:lstStyle/>
          <a:p>
            <a:endParaRPr lang="en-GB"/>
          </a:p>
        </p:txBody>
      </p:sp>
      <p:sp>
        <p:nvSpPr>
          <p:cNvPr id="5" name="Shape 3"/>
          <p:cNvSpPr/>
          <p:nvPr/>
        </p:nvSpPr>
        <p:spPr>
          <a:xfrm>
            <a:off x="502920" y="1298448"/>
            <a:ext cx="2377440" cy="420624"/>
          </a:xfrm>
          <a:prstGeom prst="rect">
            <a:avLst/>
          </a:prstGeom>
          <a:solidFill>
            <a:srgbClr val="2E7D52"/>
          </a:solidFill>
          <a:ln/>
        </p:spPr>
        <p:txBody>
          <a:bodyPr/>
          <a:lstStyle/>
          <a:p>
            <a:endParaRPr lang="en-GB"/>
          </a:p>
        </p:txBody>
      </p:sp>
      <p:sp>
        <p:nvSpPr>
          <p:cNvPr id="6" name="Text 4"/>
          <p:cNvSpPr/>
          <p:nvPr/>
        </p:nvSpPr>
        <p:spPr>
          <a:xfrm>
            <a:off x="594360" y="1298448"/>
            <a:ext cx="2194560" cy="420624"/>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anose="020F0502020204030204" pitchFamily="34" charset="0"/>
                <a:ea typeface="Calibri" panose="020F0502020204030204" pitchFamily="34" charset="0"/>
                <a:cs typeface="Calibri" panose="020F0502020204030204" pitchFamily="34" charset="0"/>
              </a:rPr>
              <a:t>ERP SYSTEM</a:t>
            </a:r>
            <a:endParaRPr lang="en-US" sz="1200" dirty="0"/>
          </a:p>
        </p:txBody>
      </p:sp>
      <p:sp>
        <p:nvSpPr>
          <p:cNvPr id="7" name="Shape 5"/>
          <p:cNvSpPr/>
          <p:nvPr/>
        </p:nvSpPr>
        <p:spPr>
          <a:xfrm>
            <a:off x="612648" y="1810512"/>
            <a:ext cx="2157984" cy="347472"/>
          </a:xfrm>
          <a:prstGeom prst="roundRect">
            <a:avLst>
              <a:gd name="adj" fmla="val 7895"/>
            </a:avLst>
          </a:prstGeom>
          <a:solidFill>
            <a:srgbClr val="2E7D52">
              <a:alpha val="40000"/>
            </a:srgbClr>
          </a:solidFill>
          <a:ln/>
        </p:spPr>
        <p:txBody>
          <a:bodyPr/>
          <a:lstStyle/>
          <a:p>
            <a:endParaRPr lang="en-GB"/>
          </a:p>
        </p:txBody>
      </p:sp>
      <p:sp>
        <p:nvSpPr>
          <p:cNvPr id="8" name="Text 6"/>
          <p:cNvSpPr/>
          <p:nvPr/>
        </p:nvSpPr>
        <p:spPr>
          <a:xfrm>
            <a:off x="649224" y="1810512"/>
            <a:ext cx="208483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Finance &amp; Accounting</a:t>
            </a:r>
            <a:endParaRPr lang="en-US" sz="850" dirty="0"/>
          </a:p>
        </p:txBody>
      </p:sp>
      <p:sp>
        <p:nvSpPr>
          <p:cNvPr id="9" name="Shape 7"/>
          <p:cNvSpPr/>
          <p:nvPr/>
        </p:nvSpPr>
        <p:spPr>
          <a:xfrm>
            <a:off x="612648" y="2240280"/>
            <a:ext cx="2157984" cy="347472"/>
          </a:xfrm>
          <a:prstGeom prst="roundRect">
            <a:avLst>
              <a:gd name="adj" fmla="val 7895"/>
            </a:avLst>
          </a:prstGeom>
          <a:solidFill>
            <a:srgbClr val="2E7D52">
              <a:alpha val="40000"/>
            </a:srgbClr>
          </a:solidFill>
          <a:ln/>
        </p:spPr>
        <p:txBody>
          <a:bodyPr/>
          <a:lstStyle/>
          <a:p>
            <a:endParaRPr lang="en-GB"/>
          </a:p>
        </p:txBody>
      </p:sp>
      <p:sp>
        <p:nvSpPr>
          <p:cNvPr id="10" name="Text 8"/>
          <p:cNvSpPr/>
          <p:nvPr/>
        </p:nvSpPr>
        <p:spPr>
          <a:xfrm>
            <a:off x="649224" y="2240280"/>
            <a:ext cx="208483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Human Resources</a:t>
            </a:r>
            <a:endParaRPr lang="en-US" sz="850" dirty="0"/>
          </a:p>
        </p:txBody>
      </p:sp>
      <p:sp>
        <p:nvSpPr>
          <p:cNvPr id="11" name="Shape 9"/>
          <p:cNvSpPr/>
          <p:nvPr/>
        </p:nvSpPr>
        <p:spPr>
          <a:xfrm>
            <a:off x="612648" y="2670048"/>
            <a:ext cx="2157984" cy="347472"/>
          </a:xfrm>
          <a:prstGeom prst="roundRect">
            <a:avLst>
              <a:gd name="adj" fmla="val 7895"/>
            </a:avLst>
          </a:prstGeom>
          <a:solidFill>
            <a:srgbClr val="2E7D52">
              <a:alpha val="40000"/>
            </a:srgbClr>
          </a:solidFill>
          <a:ln/>
        </p:spPr>
        <p:txBody>
          <a:bodyPr/>
          <a:lstStyle/>
          <a:p>
            <a:endParaRPr lang="en-GB"/>
          </a:p>
        </p:txBody>
      </p:sp>
      <p:sp>
        <p:nvSpPr>
          <p:cNvPr id="12" name="Text 10"/>
          <p:cNvSpPr/>
          <p:nvPr/>
        </p:nvSpPr>
        <p:spPr>
          <a:xfrm>
            <a:off x="649224" y="2670048"/>
            <a:ext cx="208483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Inventory Management</a:t>
            </a:r>
            <a:endParaRPr lang="en-US" sz="850" dirty="0"/>
          </a:p>
        </p:txBody>
      </p:sp>
      <p:sp>
        <p:nvSpPr>
          <p:cNvPr id="13" name="Shape 11"/>
          <p:cNvSpPr/>
          <p:nvPr/>
        </p:nvSpPr>
        <p:spPr>
          <a:xfrm>
            <a:off x="612648" y="3099816"/>
            <a:ext cx="2157984" cy="347472"/>
          </a:xfrm>
          <a:prstGeom prst="roundRect">
            <a:avLst>
              <a:gd name="adj" fmla="val 7895"/>
            </a:avLst>
          </a:prstGeom>
          <a:solidFill>
            <a:srgbClr val="2E7D52">
              <a:alpha val="40000"/>
            </a:srgbClr>
          </a:solidFill>
          <a:ln/>
        </p:spPr>
        <p:txBody>
          <a:bodyPr/>
          <a:lstStyle/>
          <a:p>
            <a:endParaRPr lang="en-GB"/>
          </a:p>
        </p:txBody>
      </p:sp>
      <p:sp>
        <p:nvSpPr>
          <p:cNvPr id="14" name="Text 12"/>
          <p:cNvSpPr/>
          <p:nvPr/>
        </p:nvSpPr>
        <p:spPr>
          <a:xfrm>
            <a:off x="649224" y="3099816"/>
            <a:ext cx="208483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Procurement</a:t>
            </a:r>
            <a:endParaRPr lang="en-US" sz="850" dirty="0"/>
          </a:p>
        </p:txBody>
      </p:sp>
      <p:sp>
        <p:nvSpPr>
          <p:cNvPr id="15" name="Shape 13"/>
          <p:cNvSpPr/>
          <p:nvPr/>
        </p:nvSpPr>
        <p:spPr>
          <a:xfrm>
            <a:off x="612648" y="3529584"/>
            <a:ext cx="2157984" cy="347472"/>
          </a:xfrm>
          <a:prstGeom prst="roundRect">
            <a:avLst>
              <a:gd name="adj" fmla="val 7895"/>
            </a:avLst>
          </a:prstGeom>
          <a:solidFill>
            <a:srgbClr val="2E7D52">
              <a:alpha val="40000"/>
            </a:srgbClr>
          </a:solidFill>
          <a:ln/>
        </p:spPr>
        <p:txBody>
          <a:bodyPr/>
          <a:lstStyle/>
          <a:p>
            <a:endParaRPr lang="en-GB"/>
          </a:p>
        </p:txBody>
      </p:sp>
      <p:sp>
        <p:nvSpPr>
          <p:cNvPr id="16" name="Text 14"/>
          <p:cNvSpPr/>
          <p:nvPr/>
        </p:nvSpPr>
        <p:spPr>
          <a:xfrm>
            <a:off x="649224" y="3529584"/>
            <a:ext cx="208483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Supply Chain</a:t>
            </a:r>
            <a:endParaRPr lang="en-US" sz="850" dirty="0"/>
          </a:p>
        </p:txBody>
      </p:sp>
      <p:sp>
        <p:nvSpPr>
          <p:cNvPr id="17" name="Shape 15"/>
          <p:cNvSpPr/>
          <p:nvPr/>
        </p:nvSpPr>
        <p:spPr>
          <a:xfrm>
            <a:off x="612648" y="3959352"/>
            <a:ext cx="2157984" cy="347472"/>
          </a:xfrm>
          <a:prstGeom prst="roundRect">
            <a:avLst>
              <a:gd name="adj" fmla="val 7895"/>
            </a:avLst>
          </a:prstGeom>
          <a:solidFill>
            <a:srgbClr val="2E7D52">
              <a:alpha val="40000"/>
            </a:srgbClr>
          </a:solidFill>
          <a:ln/>
        </p:spPr>
        <p:txBody>
          <a:bodyPr/>
          <a:lstStyle/>
          <a:p>
            <a:endParaRPr lang="en-GB"/>
          </a:p>
        </p:txBody>
      </p:sp>
      <p:sp>
        <p:nvSpPr>
          <p:cNvPr id="18" name="Text 16"/>
          <p:cNvSpPr/>
          <p:nvPr/>
        </p:nvSpPr>
        <p:spPr>
          <a:xfrm>
            <a:off x="649224" y="3959352"/>
            <a:ext cx="208483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Manufacturing</a:t>
            </a:r>
            <a:endParaRPr lang="en-US" sz="850" dirty="0"/>
          </a:p>
        </p:txBody>
      </p:sp>
      <p:sp>
        <p:nvSpPr>
          <p:cNvPr id="19" name="Shape 17"/>
          <p:cNvSpPr/>
          <p:nvPr/>
        </p:nvSpPr>
        <p:spPr>
          <a:xfrm>
            <a:off x="3703320" y="1298448"/>
            <a:ext cx="2377440" cy="3200400"/>
          </a:xfrm>
          <a:prstGeom prst="roundRect">
            <a:avLst>
              <a:gd name="adj" fmla="val 3846"/>
            </a:avLst>
          </a:prstGeom>
          <a:solidFill>
            <a:srgbClr val="3D1A00"/>
          </a:solidFill>
          <a:ln/>
          <a:effectLst>
            <a:outerShdw blurRad="101600" dist="38100" dir="2700000" algn="bl" rotWithShape="0">
              <a:srgbClr val="000000">
                <a:alpha val="12000"/>
              </a:srgbClr>
            </a:outerShdw>
          </a:effectLst>
        </p:spPr>
        <p:txBody>
          <a:bodyPr/>
          <a:lstStyle/>
          <a:p>
            <a:endParaRPr lang="en-GB"/>
          </a:p>
        </p:txBody>
      </p:sp>
      <p:sp>
        <p:nvSpPr>
          <p:cNvPr id="20" name="Shape 18"/>
          <p:cNvSpPr/>
          <p:nvPr/>
        </p:nvSpPr>
        <p:spPr>
          <a:xfrm>
            <a:off x="3703320" y="1298448"/>
            <a:ext cx="2377440" cy="420624"/>
          </a:xfrm>
          <a:prstGeom prst="rect">
            <a:avLst/>
          </a:prstGeom>
          <a:solidFill>
            <a:srgbClr val="B45309"/>
          </a:solidFill>
          <a:ln/>
        </p:spPr>
        <p:txBody>
          <a:bodyPr/>
          <a:lstStyle/>
          <a:p>
            <a:endParaRPr lang="en-GB"/>
          </a:p>
        </p:txBody>
      </p:sp>
      <p:sp>
        <p:nvSpPr>
          <p:cNvPr id="21" name="Text 19"/>
          <p:cNvSpPr/>
          <p:nvPr/>
        </p:nvSpPr>
        <p:spPr>
          <a:xfrm>
            <a:off x="3794760" y="1298448"/>
            <a:ext cx="2194560" cy="420624"/>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anose="020F0502020204030204" pitchFamily="34" charset="0"/>
                <a:ea typeface="Calibri" panose="020F0502020204030204" pitchFamily="34" charset="0"/>
                <a:cs typeface="Calibri" panose="020F0502020204030204" pitchFamily="34" charset="0"/>
              </a:rPr>
              <a:t>CRM SYSTEM</a:t>
            </a:r>
            <a:endParaRPr lang="en-US" sz="1200" dirty="0"/>
          </a:p>
        </p:txBody>
      </p:sp>
      <p:sp>
        <p:nvSpPr>
          <p:cNvPr id="22" name="Shape 20"/>
          <p:cNvSpPr/>
          <p:nvPr/>
        </p:nvSpPr>
        <p:spPr>
          <a:xfrm>
            <a:off x="3813048" y="1810512"/>
            <a:ext cx="2157984" cy="347472"/>
          </a:xfrm>
          <a:prstGeom prst="roundRect">
            <a:avLst>
              <a:gd name="adj" fmla="val 7895"/>
            </a:avLst>
          </a:prstGeom>
          <a:solidFill>
            <a:srgbClr val="B45309">
              <a:alpha val="40000"/>
            </a:srgbClr>
          </a:solidFill>
          <a:ln/>
        </p:spPr>
        <p:txBody>
          <a:bodyPr/>
          <a:lstStyle/>
          <a:p>
            <a:endParaRPr lang="en-GB"/>
          </a:p>
        </p:txBody>
      </p:sp>
      <p:sp>
        <p:nvSpPr>
          <p:cNvPr id="23" name="Text 21"/>
          <p:cNvSpPr/>
          <p:nvPr/>
        </p:nvSpPr>
        <p:spPr>
          <a:xfrm>
            <a:off x="3849624" y="1810512"/>
            <a:ext cx="208483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Customer Database</a:t>
            </a:r>
            <a:endParaRPr lang="en-US" sz="850" dirty="0"/>
          </a:p>
        </p:txBody>
      </p:sp>
      <p:sp>
        <p:nvSpPr>
          <p:cNvPr id="24" name="Shape 22"/>
          <p:cNvSpPr/>
          <p:nvPr/>
        </p:nvSpPr>
        <p:spPr>
          <a:xfrm>
            <a:off x="3813048" y="2240280"/>
            <a:ext cx="2157984" cy="347472"/>
          </a:xfrm>
          <a:prstGeom prst="roundRect">
            <a:avLst>
              <a:gd name="adj" fmla="val 7895"/>
            </a:avLst>
          </a:prstGeom>
          <a:solidFill>
            <a:srgbClr val="B45309">
              <a:alpha val="40000"/>
            </a:srgbClr>
          </a:solidFill>
          <a:ln/>
        </p:spPr>
        <p:txBody>
          <a:bodyPr/>
          <a:lstStyle/>
          <a:p>
            <a:endParaRPr lang="en-GB"/>
          </a:p>
        </p:txBody>
      </p:sp>
      <p:sp>
        <p:nvSpPr>
          <p:cNvPr id="25" name="Text 23"/>
          <p:cNvSpPr/>
          <p:nvPr/>
        </p:nvSpPr>
        <p:spPr>
          <a:xfrm>
            <a:off x="3849624" y="2240280"/>
            <a:ext cx="208483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Sales Pipeline</a:t>
            </a:r>
            <a:endParaRPr lang="en-US" sz="850" dirty="0"/>
          </a:p>
        </p:txBody>
      </p:sp>
      <p:sp>
        <p:nvSpPr>
          <p:cNvPr id="26" name="Shape 24"/>
          <p:cNvSpPr/>
          <p:nvPr/>
        </p:nvSpPr>
        <p:spPr>
          <a:xfrm>
            <a:off x="3813048" y="2670048"/>
            <a:ext cx="2157984" cy="347472"/>
          </a:xfrm>
          <a:prstGeom prst="roundRect">
            <a:avLst>
              <a:gd name="adj" fmla="val 7895"/>
            </a:avLst>
          </a:prstGeom>
          <a:solidFill>
            <a:srgbClr val="B45309">
              <a:alpha val="40000"/>
            </a:srgbClr>
          </a:solidFill>
          <a:ln/>
        </p:spPr>
        <p:txBody>
          <a:bodyPr/>
          <a:lstStyle/>
          <a:p>
            <a:endParaRPr lang="en-GB"/>
          </a:p>
        </p:txBody>
      </p:sp>
      <p:sp>
        <p:nvSpPr>
          <p:cNvPr id="27" name="Text 25"/>
          <p:cNvSpPr/>
          <p:nvPr/>
        </p:nvSpPr>
        <p:spPr>
          <a:xfrm>
            <a:off x="3849624" y="2670048"/>
            <a:ext cx="208483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Marketing Automation</a:t>
            </a:r>
            <a:endParaRPr lang="en-US" sz="850" dirty="0"/>
          </a:p>
        </p:txBody>
      </p:sp>
      <p:sp>
        <p:nvSpPr>
          <p:cNvPr id="28" name="Shape 26"/>
          <p:cNvSpPr/>
          <p:nvPr/>
        </p:nvSpPr>
        <p:spPr>
          <a:xfrm>
            <a:off x="3813048" y="3099816"/>
            <a:ext cx="2157984" cy="347472"/>
          </a:xfrm>
          <a:prstGeom prst="roundRect">
            <a:avLst>
              <a:gd name="adj" fmla="val 7895"/>
            </a:avLst>
          </a:prstGeom>
          <a:solidFill>
            <a:srgbClr val="B45309">
              <a:alpha val="40000"/>
            </a:srgbClr>
          </a:solidFill>
          <a:ln/>
        </p:spPr>
        <p:txBody>
          <a:bodyPr/>
          <a:lstStyle/>
          <a:p>
            <a:endParaRPr lang="en-GB"/>
          </a:p>
        </p:txBody>
      </p:sp>
      <p:sp>
        <p:nvSpPr>
          <p:cNvPr id="29" name="Text 27"/>
          <p:cNvSpPr/>
          <p:nvPr/>
        </p:nvSpPr>
        <p:spPr>
          <a:xfrm>
            <a:off x="3849624" y="3099816"/>
            <a:ext cx="208483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Customer Service</a:t>
            </a:r>
            <a:endParaRPr lang="en-US" sz="850" dirty="0"/>
          </a:p>
        </p:txBody>
      </p:sp>
      <p:sp>
        <p:nvSpPr>
          <p:cNvPr id="30" name="Shape 28"/>
          <p:cNvSpPr/>
          <p:nvPr/>
        </p:nvSpPr>
        <p:spPr>
          <a:xfrm>
            <a:off x="3813048" y="3529584"/>
            <a:ext cx="2157984" cy="347472"/>
          </a:xfrm>
          <a:prstGeom prst="roundRect">
            <a:avLst>
              <a:gd name="adj" fmla="val 7895"/>
            </a:avLst>
          </a:prstGeom>
          <a:solidFill>
            <a:srgbClr val="B45309">
              <a:alpha val="40000"/>
            </a:srgbClr>
          </a:solidFill>
          <a:ln/>
        </p:spPr>
        <p:txBody>
          <a:bodyPr/>
          <a:lstStyle/>
          <a:p>
            <a:endParaRPr lang="en-GB"/>
          </a:p>
        </p:txBody>
      </p:sp>
      <p:sp>
        <p:nvSpPr>
          <p:cNvPr id="31" name="Text 29"/>
          <p:cNvSpPr/>
          <p:nvPr/>
        </p:nvSpPr>
        <p:spPr>
          <a:xfrm>
            <a:off x="3849624" y="3529584"/>
            <a:ext cx="208483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Lead Scoring</a:t>
            </a:r>
            <a:endParaRPr lang="en-US" sz="850" dirty="0"/>
          </a:p>
        </p:txBody>
      </p:sp>
      <p:sp>
        <p:nvSpPr>
          <p:cNvPr id="32" name="Shape 30"/>
          <p:cNvSpPr/>
          <p:nvPr/>
        </p:nvSpPr>
        <p:spPr>
          <a:xfrm>
            <a:off x="3813048" y="3959352"/>
            <a:ext cx="2157984" cy="347472"/>
          </a:xfrm>
          <a:prstGeom prst="roundRect">
            <a:avLst>
              <a:gd name="adj" fmla="val 7895"/>
            </a:avLst>
          </a:prstGeom>
          <a:solidFill>
            <a:srgbClr val="B45309">
              <a:alpha val="40000"/>
            </a:srgbClr>
          </a:solidFill>
          <a:ln/>
        </p:spPr>
        <p:txBody>
          <a:bodyPr/>
          <a:lstStyle/>
          <a:p>
            <a:endParaRPr lang="en-GB"/>
          </a:p>
        </p:txBody>
      </p:sp>
      <p:sp>
        <p:nvSpPr>
          <p:cNvPr id="33" name="Text 31"/>
          <p:cNvSpPr/>
          <p:nvPr/>
        </p:nvSpPr>
        <p:spPr>
          <a:xfrm>
            <a:off x="3849624" y="3959352"/>
            <a:ext cx="208483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Loyalty &amp; Retention</a:t>
            </a:r>
            <a:endParaRPr lang="en-US" sz="850" dirty="0"/>
          </a:p>
        </p:txBody>
      </p:sp>
      <p:sp>
        <p:nvSpPr>
          <p:cNvPr id="34" name="Shape 32"/>
          <p:cNvSpPr/>
          <p:nvPr/>
        </p:nvSpPr>
        <p:spPr>
          <a:xfrm>
            <a:off x="6492240" y="1298448"/>
            <a:ext cx="2331720" cy="3200400"/>
          </a:xfrm>
          <a:prstGeom prst="roundRect">
            <a:avLst>
              <a:gd name="adj" fmla="val 3922"/>
            </a:avLst>
          </a:prstGeom>
          <a:solidFill>
            <a:srgbClr val="0B2030"/>
          </a:solidFill>
          <a:ln/>
          <a:effectLst>
            <a:outerShdw blurRad="101600" dist="38100" dir="2700000" algn="bl" rotWithShape="0">
              <a:srgbClr val="000000">
                <a:alpha val="12000"/>
              </a:srgbClr>
            </a:outerShdw>
          </a:effectLst>
        </p:spPr>
        <p:txBody>
          <a:bodyPr/>
          <a:lstStyle/>
          <a:p>
            <a:endParaRPr lang="en-GB"/>
          </a:p>
        </p:txBody>
      </p:sp>
      <p:sp>
        <p:nvSpPr>
          <p:cNvPr id="35" name="Shape 33"/>
          <p:cNvSpPr/>
          <p:nvPr/>
        </p:nvSpPr>
        <p:spPr>
          <a:xfrm>
            <a:off x="6492240" y="1298448"/>
            <a:ext cx="2331720" cy="420624"/>
          </a:xfrm>
          <a:prstGeom prst="rect">
            <a:avLst/>
          </a:prstGeom>
          <a:solidFill>
            <a:srgbClr val="0D9488"/>
          </a:solidFill>
          <a:ln/>
        </p:spPr>
        <p:txBody>
          <a:bodyPr/>
          <a:lstStyle/>
          <a:p>
            <a:endParaRPr lang="en-GB"/>
          </a:p>
        </p:txBody>
      </p:sp>
      <p:sp>
        <p:nvSpPr>
          <p:cNvPr id="36" name="Text 34"/>
          <p:cNvSpPr/>
          <p:nvPr/>
        </p:nvSpPr>
        <p:spPr>
          <a:xfrm>
            <a:off x="6583680" y="1298448"/>
            <a:ext cx="2148840" cy="420624"/>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anose="020F0502020204030204" pitchFamily="34" charset="0"/>
                <a:ea typeface="Calibri" panose="020F0502020204030204" pitchFamily="34" charset="0"/>
                <a:cs typeface="Calibri" panose="020F0502020204030204" pitchFamily="34" charset="0"/>
              </a:rPr>
              <a:t>DSS / ANALYTICS</a:t>
            </a:r>
            <a:endParaRPr lang="en-US" sz="1150" dirty="0"/>
          </a:p>
        </p:txBody>
      </p:sp>
      <p:sp>
        <p:nvSpPr>
          <p:cNvPr id="37" name="Shape 35"/>
          <p:cNvSpPr/>
          <p:nvPr/>
        </p:nvSpPr>
        <p:spPr>
          <a:xfrm>
            <a:off x="6601968" y="1810512"/>
            <a:ext cx="2112264" cy="347472"/>
          </a:xfrm>
          <a:prstGeom prst="roundRect">
            <a:avLst>
              <a:gd name="adj" fmla="val 7895"/>
            </a:avLst>
          </a:prstGeom>
          <a:solidFill>
            <a:srgbClr val="0D9488">
              <a:alpha val="40000"/>
            </a:srgbClr>
          </a:solidFill>
          <a:ln/>
        </p:spPr>
        <p:txBody>
          <a:bodyPr/>
          <a:lstStyle/>
          <a:p>
            <a:endParaRPr lang="en-GB"/>
          </a:p>
        </p:txBody>
      </p:sp>
      <p:sp>
        <p:nvSpPr>
          <p:cNvPr id="38" name="Text 36"/>
          <p:cNvSpPr/>
          <p:nvPr/>
        </p:nvSpPr>
        <p:spPr>
          <a:xfrm>
            <a:off x="6638544" y="1810512"/>
            <a:ext cx="203911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BI Dashboards</a:t>
            </a:r>
            <a:endParaRPr lang="en-US" sz="850" dirty="0"/>
          </a:p>
        </p:txBody>
      </p:sp>
      <p:sp>
        <p:nvSpPr>
          <p:cNvPr id="39" name="Shape 37"/>
          <p:cNvSpPr/>
          <p:nvPr/>
        </p:nvSpPr>
        <p:spPr>
          <a:xfrm>
            <a:off x="6601968" y="2240280"/>
            <a:ext cx="2112264" cy="347472"/>
          </a:xfrm>
          <a:prstGeom prst="roundRect">
            <a:avLst>
              <a:gd name="adj" fmla="val 7895"/>
            </a:avLst>
          </a:prstGeom>
          <a:solidFill>
            <a:srgbClr val="0D9488">
              <a:alpha val="40000"/>
            </a:srgbClr>
          </a:solidFill>
          <a:ln/>
        </p:spPr>
        <p:txBody>
          <a:bodyPr/>
          <a:lstStyle/>
          <a:p>
            <a:endParaRPr lang="en-GB"/>
          </a:p>
        </p:txBody>
      </p:sp>
      <p:sp>
        <p:nvSpPr>
          <p:cNvPr id="40" name="Text 38"/>
          <p:cNvSpPr/>
          <p:nvPr/>
        </p:nvSpPr>
        <p:spPr>
          <a:xfrm>
            <a:off x="6638544" y="2240280"/>
            <a:ext cx="203911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Predictive Analytics</a:t>
            </a:r>
            <a:endParaRPr lang="en-US" sz="850" dirty="0"/>
          </a:p>
        </p:txBody>
      </p:sp>
      <p:sp>
        <p:nvSpPr>
          <p:cNvPr id="41" name="Shape 39"/>
          <p:cNvSpPr/>
          <p:nvPr/>
        </p:nvSpPr>
        <p:spPr>
          <a:xfrm>
            <a:off x="6601968" y="2670048"/>
            <a:ext cx="2112264" cy="347472"/>
          </a:xfrm>
          <a:prstGeom prst="roundRect">
            <a:avLst>
              <a:gd name="adj" fmla="val 7895"/>
            </a:avLst>
          </a:prstGeom>
          <a:solidFill>
            <a:srgbClr val="0D9488">
              <a:alpha val="40000"/>
            </a:srgbClr>
          </a:solidFill>
          <a:ln/>
        </p:spPr>
        <p:txBody>
          <a:bodyPr/>
          <a:lstStyle/>
          <a:p>
            <a:endParaRPr lang="en-GB"/>
          </a:p>
        </p:txBody>
      </p:sp>
      <p:sp>
        <p:nvSpPr>
          <p:cNvPr id="42" name="Text 40"/>
          <p:cNvSpPr/>
          <p:nvPr/>
        </p:nvSpPr>
        <p:spPr>
          <a:xfrm>
            <a:off x="6638544" y="2670048"/>
            <a:ext cx="203911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Scenario Modelling</a:t>
            </a:r>
            <a:endParaRPr lang="en-US" sz="850" dirty="0"/>
          </a:p>
        </p:txBody>
      </p:sp>
      <p:sp>
        <p:nvSpPr>
          <p:cNvPr id="43" name="Shape 41"/>
          <p:cNvSpPr/>
          <p:nvPr/>
        </p:nvSpPr>
        <p:spPr>
          <a:xfrm>
            <a:off x="6601968" y="3099816"/>
            <a:ext cx="2112264" cy="347472"/>
          </a:xfrm>
          <a:prstGeom prst="roundRect">
            <a:avLst>
              <a:gd name="adj" fmla="val 7895"/>
            </a:avLst>
          </a:prstGeom>
          <a:solidFill>
            <a:srgbClr val="0D9488">
              <a:alpha val="40000"/>
            </a:srgbClr>
          </a:solidFill>
          <a:ln/>
        </p:spPr>
        <p:txBody>
          <a:bodyPr/>
          <a:lstStyle/>
          <a:p>
            <a:endParaRPr lang="en-GB"/>
          </a:p>
        </p:txBody>
      </p:sp>
      <p:sp>
        <p:nvSpPr>
          <p:cNvPr id="44" name="Text 42"/>
          <p:cNvSpPr/>
          <p:nvPr/>
        </p:nvSpPr>
        <p:spPr>
          <a:xfrm>
            <a:off x="6638544" y="3099816"/>
            <a:ext cx="203911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AI / ML Engine</a:t>
            </a:r>
            <a:endParaRPr lang="en-US" sz="850" dirty="0"/>
          </a:p>
        </p:txBody>
      </p:sp>
      <p:sp>
        <p:nvSpPr>
          <p:cNvPr id="45" name="Shape 43"/>
          <p:cNvSpPr/>
          <p:nvPr/>
        </p:nvSpPr>
        <p:spPr>
          <a:xfrm>
            <a:off x="6601968" y="3529584"/>
            <a:ext cx="2112264" cy="347472"/>
          </a:xfrm>
          <a:prstGeom prst="roundRect">
            <a:avLst>
              <a:gd name="adj" fmla="val 7895"/>
            </a:avLst>
          </a:prstGeom>
          <a:solidFill>
            <a:srgbClr val="0D9488">
              <a:alpha val="40000"/>
            </a:srgbClr>
          </a:solidFill>
          <a:ln/>
        </p:spPr>
        <p:txBody>
          <a:bodyPr/>
          <a:lstStyle/>
          <a:p>
            <a:endParaRPr lang="en-GB"/>
          </a:p>
        </p:txBody>
      </p:sp>
      <p:sp>
        <p:nvSpPr>
          <p:cNvPr id="46" name="Text 44"/>
          <p:cNvSpPr/>
          <p:nvPr/>
        </p:nvSpPr>
        <p:spPr>
          <a:xfrm>
            <a:off x="6638544" y="3529584"/>
            <a:ext cx="203911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Executive Reporting</a:t>
            </a:r>
            <a:endParaRPr lang="en-US" sz="850" dirty="0"/>
          </a:p>
        </p:txBody>
      </p:sp>
      <p:sp>
        <p:nvSpPr>
          <p:cNvPr id="47" name="Shape 45"/>
          <p:cNvSpPr/>
          <p:nvPr/>
        </p:nvSpPr>
        <p:spPr>
          <a:xfrm>
            <a:off x="6601968" y="3959352"/>
            <a:ext cx="2112264" cy="347472"/>
          </a:xfrm>
          <a:prstGeom prst="roundRect">
            <a:avLst>
              <a:gd name="adj" fmla="val 7895"/>
            </a:avLst>
          </a:prstGeom>
          <a:solidFill>
            <a:srgbClr val="0D9488">
              <a:alpha val="40000"/>
            </a:srgbClr>
          </a:solidFill>
          <a:ln/>
        </p:spPr>
        <p:txBody>
          <a:bodyPr/>
          <a:lstStyle/>
          <a:p>
            <a:endParaRPr lang="en-GB"/>
          </a:p>
        </p:txBody>
      </p:sp>
      <p:sp>
        <p:nvSpPr>
          <p:cNvPr id="48" name="Text 46"/>
          <p:cNvSpPr/>
          <p:nvPr/>
        </p:nvSpPr>
        <p:spPr>
          <a:xfrm>
            <a:off x="6638544" y="3959352"/>
            <a:ext cx="2039112" cy="347472"/>
          </a:xfrm>
          <a:prstGeom prst="rect">
            <a:avLst/>
          </a:prstGeom>
          <a:noFill/>
          <a:ln/>
        </p:spPr>
        <p:txBody>
          <a:bodyPr wrap="square" lIns="0" tIns="0" rIns="0" bIns="0" rtlCol="0" anchor="ctr"/>
          <a:lstStyle/>
          <a:p>
            <a:pPr marL="0" indent="0">
              <a:buNone/>
            </a:pPr>
            <a:r>
              <a:rPr lang="en-US" sz="850" dirty="0">
                <a:solidFill>
                  <a:srgbClr val="FFFFFF"/>
                </a:solidFill>
                <a:latin typeface="Calibri" pitchFamily="34" charset="0"/>
                <a:ea typeface="Calibri" pitchFamily="34" charset="-122"/>
                <a:cs typeface="Calibri" pitchFamily="34" charset="-120"/>
              </a:rPr>
              <a:t>Explainable AI (XAI)</a:t>
            </a:r>
            <a:endParaRPr lang="en-US" sz="850" dirty="0"/>
          </a:p>
        </p:txBody>
      </p:sp>
      <p:sp>
        <p:nvSpPr>
          <p:cNvPr id="49" name="Shape 47"/>
          <p:cNvSpPr/>
          <p:nvPr/>
        </p:nvSpPr>
        <p:spPr>
          <a:xfrm>
            <a:off x="2880360" y="2944368"/>
            <a:ext cx="822960" cy="36576"/>
          </a:xfrm>
          <a:prstGeom prst="rect">
            <a:avLst/>
          </a:prstGeom>
          <a:solidFill>
            <a:srgbClr val="0D9488"/>
          </a:solidFill>
          <a:ln/>
        </p:spPr>
        <p:txBody>
          <a:bodyPr/>
          <a:lstStyle/>
          <a:p>
            <a:endParaRPr lang="en-GB"/>
          </a:p>
        </p:txBody>
      </p:sp>
      <p:sp>
        <p:nvSpPr>
          <p:cNvPr id="50" name="Shape 48"/>
          <p:cNvSpPr/>
          <p:nvPr/>
        </p:nvSpPr>
        <p:spPr>
          <a:xfrm>
            <a:off x="2724912" y="2679192"/>
            <a:ext cx="1005840" cy="219456"/>
          </a:xfrm>
          <a:prstGeom prst="roundRect">
            <a:avLst>
              <a:gd name="adj" fmla="val 12500"/>
            </a:avLst>
          </a:prstGeom>
          <a:solidFill>
            <a:srgbClr val="1E2D3D"/>
          </a:solidFill>
          <a:ln/>
        </p:spPr>
        <p:txBody>
          <a:bodyPr/>
          <a:lstStyle/>
          <a:p>
            <a:endParaRPr lang="en-GB"/>
          </a:p>
        </p:txBody>
      </p:sp>
      <p:sp>
        <p:nvSpPr>
          <p:cNvPr id="51" name="Text 49"/>
          <p:cNvSpPr/>
          <p:nvPr/>
        </p:nvSpPr>
        <p:spPr>
          <a:xfrm>
            <a:off x="2724912" y="2679192"/>
            <a:ext cx="1005840" cy="219456"/>
          </a:xfrm>
          <a:prstGeom prst="rect">
            <a:avLst/>
          </a:prstGeom>
          <a:noFill/>
          <a:ln/>
        </p:spPr>
        <p:txBody>
          <a:bodyPr wrap="square" lIns="0" tIns="0" rIns="0" bIns="0" rtlCol="0" anchor="ctr"/>
          <a:lstStyle/>
          <a:p>
            <a:pPr marL="0" indent="0" algn="ctr">
              <a:buNone/>
            </a:pPr>
            <a:r>
              <a:rPr lang="en-US" sz="680" i="1" dirty="0">
                <a:solidFill>
                  <a:srgbClr val="0D9488"/>
                </a:solidFill>
                <a:latin typeface="Calibri" pitchFamily="34" charset="0"/>
                <a:ea typeface="Calibri" pitchFamily="34" charset="-122"/>
                <a:cs typeface="Calibri" pitchFamily="34" charset="-120"/>
              </a:rPr>
              <a:t>Operational</a:t>
            </a:r>
            <a:endParaRPr lang="en-US" sz="680" dirty="0"/>
          </a:p>
          <a:p>
            <a:pPr marL="0" indent="0" algn="ctr">
              <a:buNone/>
            </a:pPr>
            <a:r>
              <a:rPr lang="en-US" sz="680" i="1" dirty="0">
                <a:solidFill>
                  <a:srgbClr val="0D9488"/>
                </a:solidFill>
                <a:latin typeface="Calibri" pitchFamily="34" charset="0"/>
                <a:ea typeface="Calibri" pitchFamily="34" charset="-122"/>
                <a:cs typeface="Calibri" pitchFamily="34" charset="-120"/>
              </a:rPr>
              <a:t>data</a:t>
            </a:r>
            <a:endParaRPr lang="en-US" sz="680" dirty="0"/>
          </a:p>
        </p:txBody>
      </p:sp>
      <p:sp>
        <p:nvSpPr>
          <p:cNvPr id="52" name="Shape 50"/>
          <p:cNvSpPr/>
          <p:nvPr/>
        </p:nvSpPr>
        <p:spPr>
          <a:xfrm>
            <a:off x="2880360" y="3566160"/>
            <a:ext cx="822960" cy="36576"/>
          </a:xfrm>
          <a:prstGeom prst="rect">
            <a:avLst/>
          </a:prstGeom>
          <a:solidFill>
            <a:srgbClr val="0D9488"/>
          </a:solidFill>
          <a:ln/>
        </p:spPr>
        <p:txBody>
          <a:bodyPr/>
          <a:lstStyle/>
          <a:p>
            <a:endParaRPr lang="en-GB"/>
          </a:p>
        </p:txBody>
      </p:sp>
      <p:sp>
        <p:nvSpPr>
          <p:cNvPr id="53" name="Shape 51"/>
          <p:cNvSpPr/>
          <p:nvPr/>
        </p:nvSpPr>
        <p:spPr>
          <a:xfrm>
            <a:off x="2724912" y="3300984"/>
            <a:ext cx="1005840" cy="219456"/>
          </a:xfrm>
          <a:prstGeom prst="roundRect">
            <a:avLst>
              <a:gd name="adj" fmla="val 12500"/>
            </a:avLst>
          </a:prstGeom>
          <a:solidFill>
            <a:srgbClr val="1E2D3D"/>
          </a:solidFill>
          <a:ln/>
        </p:spPr>
        <p:txBody>
          <a:bodyPr/>
          <a:lstStyle/>
          <a:p>
            <a:endParaRPr lang="en-GB"/>
          </a:p>
        </p:txBody>
      </p:sp>
      <p:sp>
        <p:nvSpPr>
          <p:cNvPr id="54" name="Text 52"/>
          <p:cNvSpPr/>
          <p:nvPr/>
        </p:nvSpPr>
        <p:spPr>
          <a:xfrm>
            <a:off x="2724912" y="3300984"/>
            <a:ext cx="1005840" cy="219456"/>
          </a:xfrm>
          <a:prstGeom prst="rect">
            <a:avLst/>
          </a:prstGeom>
          <a:noFill/>
          <a:ln/>
        </p:spPr>
        <p:txBody>
          <a:bodyPr wrap="square" lIns="0" tIns="0" rIns="0" bIns="0" rtlCol="0" anchor="ctr"/>
          <a:lstStyle/>
          <a:p>
            <a:pPr marL="0" indent="0" algn="ctr">
              <a:buNone/>
            </a:pPr>
            <a:r>
              <a:rPr lang="en-US" sz="680" i="1" dirty="0">
                <a:solidFill>
                  <a:srgbClr val="0D9488"/>
                </a:solidFill>
                <a:latin typeface="Calibri" pitchFamily="34" charset="0"/>
                <a:ea typeface="Calibri" pitchFamily="34" charset="-122"/>
                <a:cs typeface="Calibri" pitchFamily="34" charset="-120"/>
              </a:rPr>
              <a:t>Revenue</a:t>
            </a:r>
            <a:endParaRPr lang="en-US" sz="680" dirty="0"/>
          </a:p>
          <a:p>
            <a:pPr marL="0" indent="0" algn="ctr">
              <a:buNone/>
            </a:pPr>
            <a:r>
              <a:rPr lang="en-US" sz="680" i="1" dirty="0">
                <a:solidFill>
                  <a:srgbClr val="0D9488"/>
                </a:solidFill>
                <a:latin typeface="Calibri" pitchFamily="34" charset="0"/>
                <a:ea typeface="Calibri" pitchFamily="34" charset="-122"/>
                <a:cs typeface="Calibri" pitchFamily="34" charset="-120"/>
              </a:rPr>
              <a:t>data</a:t>
            </a:r>
            <a:endParaRPr lang="en-US" sz="680" dirty="0"/>
          </a:p>
        </p:txBody>
      </p:sp>
      <p:sp>
        <p:nvSpPr>
          <p:cNvPr id="55" name="Shape 53"/>
          <p:cNvSpPr/>
          <p:nvPr/>
        </p:nvSpPr>
        <p:spPr>
          <a:xfrm>
            <a:off x="6080760" y="2468880"/>
            <a:ext cx="411480" cy="36576"/>
          </a:xfrm>
          <a:prstGeom prst="rect">
            <a:avLst/>
          </a:prstGeom>
          <a:solidFill>
            <a:srgbClr val="0D9488"/>
          </a:solidFill>
          <a:ln/>
        </p:spPr>
        <p:txBody>
          <a:bodyPr/>
          <a:lstStyle/>
          <a:p>
            <a:endParaRPr lang="en-GB"/>
          </a:p>
        </p:txBody>
      </p:sp>
      <p:sp>
        <p:nvSpPr>
          <p:cNvPr id="56" name="Shape 54"/>
          <p:cNvSpPr/>
          <p:nvPr/>
        </p:nvSpPr>
        <p:spPr>
          <a:xfrm>
            <a:off x="5513832" y="2203704"/>
            <a:ext cx="1005840" cy="219456"/>
          </a:xfrm>
          <a:prstGeom prst="roundRect">
            <a:avLst>
              <a:gd name="adj" fmla="val 12500"/>
            </a:avLst>
          </a:prstGeom>
          <a:solidFill>
            <a:srgbClr val="1E2D3D"/>
          </a:solidFill>
          <a:ln/>
        </p:spPr>
        <p:txBody>
          <a:bodyPr/>
          <a:lstStyle/>
          <a:p>
            <a:endParaRPr lang="en-GB"/>
          </a:p>
        </p:txBody>
      </p:sp>
      <p:sp>
        <p:nvSpPr>
          <p:cNvPr id="57" name="Text 55"/>
          <p:cNvSpPr/>
          <p:nvPr/>
        </p:nvSpPr>
        <p:spPr>
          <a:xfrm>
            <a:off x="5513832" y="2203704"/>
            <a:ext cx="1005840" cy="219456"/>
          </a:xfrm>
          <a:prstGeom prst="rect">
            <a:avLst/>
          </a:prstGeom>
          <a:noFill/>
          <a:ln/>
        </p:spPr>
        <p:txBody>
          <a:bodyPr wrap="square" lIns="0" tIns="0" rIns="0" bIns="0" rtlCol="0" anchor="ctr"/>
          <a:lstStyle/>
          <a:p>
            <a:pPr marL="0" indent="0" algn="ctr">
              <a:buNone/>
            </a:pPr>
            <a:r>
              <a:rPr lang="en-US" sz="680" i="1" dirty="0">
                <a:solidFill>
                  <a:srgbClr val="0D9488"/>
                </a:solidFill>
                <a:latin typeface="Calibri" pitchFamily="34" charset="0"/>
                <a:ea typeface="Calibri" pitchFamily="34" charset="-122"/>
                <a:cs typeface="Calibri" pitchFamily="34" charset="-120"/>
              </a:rPr>
              <a:t>Structured</a:t>
            </a:r>
            <a:endParaRPr lang="en-US" sz="680" dirty="0"/>
          </a:p>
          <a:p>
            <a:pPr marL="0" indent="0" algn="ctr">
              <a:buNone/>
            </a:pPr>
            <a:r>
              <a:rPr lang="en-US" sz="680" i="1" dirty="0">
                <a:solidFill>
                  <a:srgbClr val="0D9488"/>
                </a:solidFill>
                <a:latin typeface="Calibri" pitchFamily="34" charset="0"/>
                <a:ea typeface="Calibri" pitchFamily="34" charset="-122"/>
                <a:cs typeface="Calibri" pitchFamily="34" charset="-120"/>
              </a:rPr>
              <a:t>data</a:t>
            </a:r>
            <a:endParaRPr lang="en-US" sz="680" dirty="0"/>
          </a:p>
        </p:txBody>
      </p:sp>
      <p:sp>
        <p:nvSpPr>
          <p:cNvPr id="58" name="Shape 56"/>
          <p:cNvSpPr/>
          <p:nvPr/>
        </p:nvSpPr>
        <p:spPr>
          <a:xfrm>
            <a:off x="6080760" y="3749040"/>
            <a:ext cx="411480" cy="36576"/>
          </a:xfrm>
          <a:prstGeom prst="rect">
            <a:avLst/>
          </a:prstGeom>
          <a:solidFill>
            <a:srgbClr val="0D9488"/>
          </a:solidFill>
          <a:ln/>
        </p:spPr>
        <p:txBody>
          <a:bodyPr/>
          <a:lstStyle/>
          <a:p>
            <a:endParaRPr lang="en-GB"/>
          </a:p>
        </p:txBody>
      </p:sp>
      <p:sp>
        <p:nvSpPr>
          <p:cNvPr id="59" name="Shape 57"/>
          <p:cNvSpPr/>
          <p:nvPr/>
        </p:nvSpPr>
        <p:spPr>
          <a:xfrm>
            <a:off x="5513832" y="3483864"/>
            <a:ext cx="1005840" cy="219456"/>
          </a:xfrm>
          <a:prstGeom prst="roundRect">
            <a:avLst>
              <a:gd name="adj" fmla="val 12500"/>
            </a:avLst>
          </a:prstGeom>
          <a:solidFill>
            <a:srgbClr val="1E2D3D"/>
          </a:solidFill>
          <a:ln/>
        </p:spPr>
        <p:txBody>
          <a:bodyPr/>
          <a:lstStyle/>
          <a:p>
            <a:endParaRPr lang="en-GB"/>
          </a:p>
        </p:txBody>
      </p:sp>
      <p:sp>
        <p:nvSpPr>
          <p:cNvPr id="60" name="Text 58"/>
          <p:cNvSpPr/>
          <p:nvPr/>
        </p:nvSpPr>
        <p:spPr>
          <a:xfrm>
            <a:off x="5513832" y="3483864"/>
            <a:ext cx="1005840" cy="219456"/>
          </a:xfrm>
          <a:prstGeom prst="rect">
            <a:avLst/>
          </a:prstGeom>
          <a:noFill/>
          <a:ln/>
        </p:spPr>
        <p:txBody>
          <a:bodyPr wrap="square" lIns="0" tIns="0" rIns="0" bIns="0" rtlCol="0" anchor="ctr"/>
          <a:lstStyle/>
          <a:p>
            <a:pPr marL="0" indent="0" algn="ctr">
              <a:buNone/>
            </a:pPr>
            <a:r>
              <a:rPr lang="en-US" sz="680" i="1" dirty="0">
                <a:solidFill>
                  <a:srgbClr val="0D9488"/>
                </a:solidFill>
                <a:latin typeface="Calibri" pitchFamily="34" charset="0"/>
                <a:ea typeface="Calibri" pitchFamily="34" charset="-122"/>
                <a:cs typeface="Calibri" pitchFamily="34" charset="-120"/>
              </a:rPr>
              <a:t>Customer</a:t>
            </a:r>
            <a:endParaRPr lang="en-US" sz="680" dirty="0"/>
          </a:p>
          <a:p>
            <a:pPr marL="0" indent="0" algn="ctr">
              <a:buNone/>
            </a:pPr>
            <a:r>
              <a:rPr lang="en-US" sz="680" i="1" dirty="0">
                <a:solidFill>
                  <a:srgbClr val="0D9488"/>
                </a:solidFill>
                <a:latin typeface="Calibri" pitchFamily="34" charset="0"/>
                <a:ea typeface="Calibri" pitchFamily="34" charset="-122"/>
                <a:cs typeface="Calibri" pitchFamily="34" charset="-120"/>
              </a:rPr>
              <a:t>intelligence</a:t>
            </a:r>
            <a:endParaRPr lang="en-US" sz="680" dirty="0"/>
          </a:p>
        </p:txBody>
      </p:sp>
      <p:sp>
        <p:nvSpPr>
          <p:cNvPr id="61" name="Shape 59"/>
          <p:cNvSpPr/>
          <p:nvPr/>
        </p:nvSpPr>
        <p:spPr>
          <a:xfrm>
            <a:off x="6080760" y="4114800"/>
            <a:ext cx="411480" cy="36576"/>
          </a:xfrm>
          <a:prstGeom prst="rect">
            <a:avLst/>
          </a:prstGeom>
          <a:solidFill>
            <a:srgbClr val="0D9488"/>
          </a:solidFill>
          <a:ln/>
        </p:spPr>
        <p:txBody>
          <a:bodyPr/>
          <a:lstStyle/>
          <a:p>
            <a:endParaRPr lang="en-GB"/>
          </a:p>
        </p:txBody>
      </p:sp>
      <p:sp>
        <p:nvSpPr>
          <p:cNvPr id="62" name="Shape 60"/>
          <p:cNvSpPr/>
          <p:nvPr/>
        </p:nvSpPr>
        <p:spPr>
          <a:xfrm>
            <a:off x="5513832" y="3849624"/>
            <a:ext cx="1005840" cy="219456"/>
          </a:xfrm>
          <a:prstGeom prst="roundRect">
            <a:avLst>
              <a:gd name="adj" fmla="val 12500"/>
            </a:avLst>
          </a:prstGeom>
          <a:solidFill>
            <a:srgbClr val="1E2D3D"/>
          </a:solidFill>
          <a:ln/>
        </p:spPr>
        <p:txBody>
          <a:bodyPr/>
          <a:lstStyle/>
          <a:p>
            <a:endParaRPr lang="en-GB"/>
          </a:p>
        </p:txBody>
      </p:sp>
      <p:sp>
        <p:nvSpPr>
          <p:cNvPr id="63" name="Text 61"/>
          <p:cNvSpPr/>
          <p:nvPr/>
        </p:nvSpPr>
        <p:spPr>
          <a:xfrm>
            <a:off x="5513832" y="3849624"/>
            <a:ext cx="1005840" cy="219456"/>
          </a:xfrm>
          <a:prstGeom prst="rect">
            <a:avLst/>
          </a:prstGeom>
          <a:noFill/>
          <a:ln/>
        </p:spPr>
        <p:txBody>
          <a:bodyPr wrap="square" lIns="0" tIns="0" rIns="0" bIns="0" rtlCol="0" anchor="ctr"/>
          <a:lstStyle/>
          <a:p>
            <a:pPr marL="0" indent="0" algn="ctr">
              <a:buNone/>
            </a:pPr>
            <a:r>
              <a:rPr lang="en-US" sz="680" i="1" dirty="0">
                <a:solidFill>
                  <a:srgbClr val="0D9488"/>
                </a:solidFill>
                <a:latin typeface="Calibri" pitchFamily="34" charset="0"/>
                <a:ea typeface="Calibri" pitchFamily="34" charset="-122"/>
                <a:cs typeface="Calibri" pitchFamily="34" charset="-120"/>
              </a:rPr>
              <a:t>Strategic</a:t>
            </a:r>
            <a:endParaRPr lang="en-US" sz="680" dirty="0"/>
          </a:p>
          <a:p>
            <a:pPr marL="0" indent="0" algn="ctr">
              <a:buNone/>
            </a:pPr>
            <a:r>
              <a:rPr lang="en-US" sz="680" i="1" dirty="0">
                <a:solidFill>
                  <a:srgbClr val="0D9488"/>
                </a:solidFill>
                <a:latin typeface="Calibri" pitchFamily="34" charset="0"/>
                <a:ea typeface="Calibri" pitchFamily="34" charset="-122"/>
                <a:cs typeface="Calibri" pitchFamily="34" charset="-120"/>
              </a:rPr>
              <a:t>insights</a:t>
            </a:r>
            <a:endParaRPr lang="en-US" sz="680" dirty="0"/>
          </a:p>
        </p:txBody>
      </p:sp>
      <p:sp>
        <p:nvSpPr>
          <p:cNvPr id="64" name="Shape 62"/>
          <p:cNvSpPr/>
          <p:nvPr/>
        </p:nvSpPr>
        <p:spPr>
          <a:xfrm>
            <a:off x="502920" y="987552"/>
            <a:ext cx="8321040" cy="256032"/>
          </a:xfrm>
          <a:prstGeom prst="roundRect">
            <a:avLst>
              <a:gd name="adj" fmla="val 14286"/>
            </a:avLst>
          </a:prstGeom>
          <a:solidFill>
            <a:srgbClr val="2D3748"/>
          </a:solidFill>
          <a:ln/>
        </p:spPr>
        <p:txBody>
          <a:bodyPr/>
          <a:lstStyle/>
          <a:p>
            <a:endParaRPr lang="en-GB"/>
          </a:p>
        </p:txBody>
      </p:sp>
      <p:sp>
        <p:nvSpPr>
          <p:cNvPr id="65" name="Shape 63"/>
          <p:cNvSpPr/>
          <p:nvPr/>
        </p:nvSpPr>
        <p:spPr>
          <a:xfrm>
            <a:off x="566928" y="1005840"/>
            <a:ext cx="1572768" cy="219456"/>
          </a:xfrm>
          <a:prstGeom prst="roundRect">
            <a:avLst>
              <a:gd name="adj" fmla="val 12500"/>
            </a:avLst>
          </a:prstGeom>
          <a:solidFill>
            <a:srgbClr val="64748B">
              <a:alpha val="60000"/>
            </a:srgbClr>
          </a:solidFill>
          <a:ln/>
        </p:spPr>
        <p:txBody>
          <a:bodyPr/>
          <a:lstStyle/>
          <a:p>
            <a:endParaRPr lang="en-GB"/>
          </a:p>
        </p:txBody>
      </p:sp>
      <p:sp>
        <p:nvSpPr>
          <p:cNvPr id="66" name="Text 64"/>
          <p:cNvSpPr/>
          <p:nvPr/>
        </p:nvSpPr>
        <p:spPr>
          <a:xfrm>
            <a:off x="566928" y="1005840"/>
            <a:ext cx="1572768" cy="219456"/>
          </a:xfrm>
          <a:prstGeom prst="rect">
            <a:avLst/>
          </a:prstGeom>
          <a:noFill/>
          <a:ln/>
        </p:spPr>
        <p:txBody>
          <a:bodyPr wrap="square" lIns="0" tIns="0" rIns="0" bIns="0" rtlCol="0" anchor="ctr"/>
          <a:lstStyle/>
          <a:p>
            <a:pPr marL="0" indent="0" algn="ctr">
              <a:buNone/>
            </a:pPr>
            <a:r>
              <a:rPr lang="en-US" sz="700" dirty="0">
                <a:solidFill>
                  <a:srgbClr val="FFFFFF"/>
                </a:solidFill>
                <a:latin typeface="Calibri" pitchFamily="34" charset="0"/>
                <a:ea typeface="Calibri" pitchFamily="34" charset="-122"/>
                <a:cs typeface="Calibri" pitchFamily="34" charset="-120"/>
              </a:rPr>
              <a:t>Point-of-Sale (TPS)</a:t>
            </a:r>
            <a:endParaRPr lang="en-US" sz="700" dirty="0"/>
          </a:p>
        </p:txBody>
      </p:sp>
      <p:sp>
        <p:nvSpPr>
          <p:cNvPr id="67" name="Shape 65"/>
          <p:cNvSpPr/>
          <p:nvPr/>
        </p:nvSpPr>
        <p:spPr>
          <a:xfrm>
            <a:off x="2212848" y="1005840"/>
            <a:ext cx="1572768" cy="219456"/>
          </a:xfrm>
          <a:prstGeom prst="roundRect">
            <a:avLst>
              <a:gd name="adj" fmla="val 12500"/>
            </a:avLst>
          </a:prstGeom>
          <a:solidFill>
            <a:srgbClr val="64748B">
              <a:alpha val="60000"/>
            </a:srgbClr>
          </a:solidFill>
          <a:ln/>
        </p:spPr>
        <p:txBody>
          <a:bodyPr/>
          <a:lstStyle/>
          <a:p>
            <a:endParaRPr lang="en-GB"/>
          </a:p>
        </p:txBody>
      </p:sp>
      <p:sp>
        <p:nvSpPr>
          <p:cNvPr id="68" name="Text 66"/>
          <p:cNvSpPr/>
          <p:nvPr/>
        </p:nvSpPr>
        <p:spPr>
          <a:xfrm>
            <a:off x="2212848" y="1005840"/>
            <a:ext cx="1572768" cy="219456"/>
          </a:xfrm>
          <a:prstGeom prst="rect">
            <a:avLst/>
          </a:prstGeom>
          <a:noFill/>
          <a:ln/>
        </p:spPr>
        <p:txBody>
          <a:bodyPr wrap="square" lIns="0" tIns="0" rIns="0" bIns="0" rtlCol="0" anchor="ctr"/>
          <a:lstStyle/>
          <a:p>
            <a:pPr marL="0" indent="0" algn="ctr">
              <a:buNone/>
            </a:pPr>
            <a:r>
              <a:rPr lang="en-US" sz="700" dirty="0">
                <a:solidFill>
                  <a:srgbClr val="FFFFFF"/>
                </a:solidFill>
                <a:latin typeface="Calibri" pitchFamily="34" charset="0"/>
                <a:ea typeface="Calibri" pitchFamily="34" charset="-122"/>
                <a:cs typeface="Calibri" pitchFamily="34" charset="-120"/>
              </a:rPr>
              <a:t>Website / App Data</a:t>
            </a:r>
            <a:endParaRPr lang="en-US" sz="700" dirty="0"/>
          </a:p>
        </p:txBody>
      </p:sp>
      <p:sp>
        <p:nvSpPr>
          <p:cNvPr id="69" name="Shape 67"/>
          <p:cNvSpPr/>
          <p:nvPr/>
        </p:nvSpPr>
        <p:spPr>
          <a:xfrm>
            <a:off x="3858768" y="1005840"/>
            <a:ext cx="1572768" cy="219456"/>
          </a:xfrm>
          <a:prstGeom prst="roundRect">
            <a:avLst>
              <a:gd name="adj" fmla="val 12500"/>
            </a:avLst>
          </a:prstGeom>
          <a:solidFill>
            <a:srgbClr val="64748B">
              <a:alpha val="60000"/>
            </a:srgbClr>
          </a:solidFill>
          <a:ln/>
        </p:spPr>
        <p:txBody>
          <a:bodyPr/>
          <a:lstStyle/>
          <a:p>
            <a:endParaRPr lang="en-GB"/>
          </a:p>
        </p:txBody>
      </p:sp>
      <p:sp>
        <p:nvSpPr>
          <p:cNvPr id="70" name="Text 68"/>
          <p:cNvSpPr/>
          <p:nvPr/>
        </p:nvSpPr>
        <p:spPr>
          <a:xfrm>
            <a:off x="3858768" y="1005840"/>
            <a:ext cx="1572768" cy="219456"/>
          </a:xfrm>
          <a:prstGeom prst="rect">
            <a:avLst/>
          </a:prstGeom>
          <a:noFill/>
          <a:ln/>
        </p:spPr>
        <p:txBody>
          <a:bodyPr wrap="square" lIns="0" tIns="0" rIns="0" bIns="0" rtlCol="0" anchor="ctr"/>
          <a:lstStyle/>
          <a:p>
            <a:pPr marL="0" indent="0" algn="ctr">
              <a:buNone/>
            </a:pPr>
            <a:r>
              <a:rPr lang="en-US" sz="700" dirty="0">
                <a:solidFill>
                  <a:srgbClr val="FFFFFF"/>
                </a:solidFill>
                <a:latin typeface="Calibri" pitchFamily="34" charset="0"/>
                <a:ea typeface="Calibri" pitchFamily="34" charset="-122"/>
                <a:cs typeface="Calibri" pitchFamily="34" charset="-120"/>
              </a:rPr>
              <a:t>Social Media</a:t>
            </a:r>
            <a:endParaRPr lang="en-US" sz="700" dirty="0"/>
          </a:p>
        </p:txBody>
      </p:sp>
      <p:sp>
        <p:nvSpPr>
          <p:cNvPr id="71" name="Shape 69"/>
          <p:cNvSpPr/>
          <p:nvPr/>
        </p:nvSpPr>
        <p:spPr>
          <a:xfrm>
            <a:off x="5504688" y="1005840"/>
            <a:ext cx="1572768" cy="219456"/>
          </a:xfrm>
          <a:prstGeom prst="roundRect">
            <a:avLst>
              <a:gd name="adj" fmla="val 12500"/>
            </a:avLst>
          </a:prstGeom>
          <a:solidFill>
            <a:srgbClr val="64748B">
              <a:alpha val="60000"/>
            </a:srgbClr>
          </a:solidFill>
          <a:ln/>
        </p:spPr>
        <p:txBody>
          <a:bodyPr/>
          <a:lstStyle/>
          <a:p>
            <a:endParaRPr lang="en-GB"/>
          </a:p>
        </p:txBody>
      </p:sp>
      <p:sp>
        <p:nvSpPr>
          <p:cNvPr id="72" name="Text 70"/>
          <p:cNvSpPr/>
          <p:nvPr/>
        </p:nvSpPr>
        <p:spPr>
          <a:xfrm>
            <a:off x="5504688" y="1005840"/>
            <a:ext cx="1572768" cy="219456"/>
          </a:xfrm>
          <a:prstGeom prst="rect">
            <a:avLst/>
          </a:prstGeom>
          <a:noFill/>
          <a:ln/>
        </p:spPr>
        <p:txBody>
          <a:bodyPr wrap="square" lIns="0" tIns="0" rIns="0" bIns="0" rtlCol="0" anchor="ctr"/>
          <a:lstStyle/>
          <a:p>
            <a:pPr marL="0" indent="0" algn="ctr">
              <a:buNone/>
            </a:pPr>
            <a:r>
              <a:rPr lang="en-US" sz="700" dirty="0">
                <a:solidFill>
                  <a:srgbClr val="FFFFFF"/>
                </a:solidFill>
                <a:latin typeface="Calibri" pitchFamily="34" charset="0"/>
                <a:ea typeface="Calibri" pitchFamily="34" charset="-122"/>
                <a:cs typeface="Calibri" pitchFamily="34" charset="-120"/>
              </a:rPr>
              <a:t>Market / Economic Data</a:t>
            </a:r>
            <a:endParaRPr lang="en-US" sz="700" dirty="0"/>
          </a:p>
        </p:txBody>
      </p:sp>
      <p:sp>
        <p:nvSpPr>
          <p:cNvPr id="73" name="Shape 71"/>
          <p:cNvSpPr/>
          <p:nvPr/>
        </p:nvSpPr>
        <p:spPr>
          <a:xfrm>
            <a:off x="7150608" y="1005840"/>
            <a:ext cx="1572768" cy="219456"/>
          </a:xfrm>
          <a:prstGeom prst="roundRect">
            <a:avLst>
              <a:gd name="adj" fmla="val 12500"/>
            </a:avLst>
          </a:prstGeom>
          <a:solidFill>
            <a:srgbClr val="64748B">
              <a:alpha val="60000"/>
            </a:srgbClr>
          </a:solidFill>
          <a:ln/>
        </p:spPr>
        <p:txBody>
          <a:bodyPr/>
          <a:lstStyle/>
          <a:p>
            <a:endParaRPr lang="en-GB"/>
          </a:p>
        </p:txBody>
      </p:sp>
      <p:sp>
        <p:nvSpPr>
          <p:cNvPr id="74" name="Text 72"/>
          <p:cNvSpPr/>
          <p:nvPr/>
        </p:nvSpPr>
        <p:spPr>
          <a:xfrm>
            <a:off x="7150608" y="1005840"/>
            <a:ext cx="1572768" cy="219456"/>
          </a:xfrm>
          <a:prstGeom prst="rect">
            <a:avLst/>
          </a:prstGeom>
          <a:noFill/>
          <a:ln/>
        </p:spPr>
        <p:txBody>
          <a:bodyPr wrap="square" lIns="0" tIns="0" rIns="0" bIns="0" rtlCol="0" anchor="ctr"/>
          <a:lstStyle/>
          <a:p>
            <a:pPr marL="0" indent="0" algn="ctr">
              <a:buNone/>
            </a:pPr>
            <a:r>
              <a:rPr lang="en-US" sz="700" dirty="0">
                <a:solidFill>
                  <a:srgbClr val="FFFFFF"/>
                </a:solidFill>
                <a:latin typeface="Calibri" pitchFamily="34" charset="0"/>
                <a:ea typeface="Calibri" pitchFamily="34" charset="-122"/>
                <a:cs typeface="Calibri" pitchFamily="34" charset="-120"/>
              </a:rPr>
              <a:t>IoT / Sensor Feeds</a:t>
            </a:r>
            <a:endParaRPr lang="en-US" sz="700" dirty="0"/>
          </a:p>
        </p:txBody>
      </p:sp>
      <p:sp>
        <p:nvSpPr>
          <p:cNvPr id="75" name="Text 73"/>
          <p:cNvSpPr/>
          <p:nvPr/>
        </p:nvSpPr>
        <p:spPr>
          <a:xfrm>
            <a:off x="502920" y="987552"/>
            <a:ext cx="8321040" cy="256032"/>
          </a:xfrm>
          <a:prstGeom prst="rect">
            <a:avLst/>
          </a:prstGeom>
          <a:noFill/>
          <a:ln/>
        </p:spPr>
        <p:txBody>
          <a:bodyPr wrap="square" rtlCol="0" anchor="ctr"/>
          <a:lstStyle/>
          <a:p>
            <a:pPr marL="0" indent="0" algn="r">
              <a:buNone/>
            </a:pPr>
            <a:r>
              <a:rPr lang="en-US" sz="700" b="1" dirty="0">
                <a:solidFill>
                  <a:srgbClr val="D6E4F7"/>
                </a:solidFill>
                <a:latin typeface="Calibri" pitchFamily="34" charset="0"/>
                <a:ea typeface="Calibri" pitchFamily="34" charset="-122"/>
                <a:cs typeface="Calibri" pitchFamily="34" charset="-120"/>
              </a:rPr>
              <a:t>External Data Sources</a:t>
            </a:r>
            <a:endParaRPr lang="en-US" sz="700" dirty="0"/>
          </a:p>
        </p:txBody>
      </p:sp>
      <p:sp>
        <p:nvSpPr>
          <p:cNvPr id="76" name="Text 74"/>
          <p:cNvSpPr/>
          <p:nvPr/>
        </p:nvSpPr>
        <p:spPr>
          <a:xfrm>
            <a:off x="320040" y="4956048"/>
            <a:ext cx="8503920" cy="182880"/>
          </a:xfrm>
          <a:prstGeom prst="rect">
            <a:avLst/>
          </a:prstGeom>
          <a:noFill/>
          <a:ln/>
        </p:spPr>
        <p:txBody>
          <a:bodyPr wrap="square" lIns="0" tIns="0" rIns="0" bIns="0" rtlCol="0" anchor="ctr"/>
          <a:lstStyle/>
          <a:p>
            <a:pPr marL="0" indent="0">
              <a:buNone/>
            </a:pPr>
            <a:r>
              <a:rPr lang="en-US" sz="750" i="1" dirty="0">
                <a:latin typeface="Calibri" pitchFamily="34" charset="0"/>
                <a:ea typeface="Calibri" pitchFamily="34" charset="-122"/>
                <a:cs typeface="Calibri" pitchFamily="34" charset="-120"/>
              </a:rPr>
              <a:t>Source: Laudon &amp; Laudon (2022); Turban et al. (2018); Davenport (1998) — architecture diagram original to this presentation</a:t>
            </a:r>
            <a:endParaRPr lang="en-US" sz="7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Shape 0"/>
          <p:cNvSpPr/>
          <p:nvPr/>
        </p:nvSpPr>
        <p:spPr>
          <a:xfrm>
            <a:off x="6400800" y="-457200"/>
            <a:ext cx="4114800" cy="4114800"/>
          </a:xfrm>
          <a:prstGeom prst="ellipse">
            <a:avLst/>
          </a:prstGeom>
          <a:solidFill>
            <a:srgbClr val="C9A84C">
              <a:alpha val="18000"/>
            </a:srgbClr>
          </a:solidFill>
          <a:ln/>
        </p:spPr>
        <p:txBody>
          <a:bodyPr/>
          <a:lstStyle/>
          <a:p>
            <a:endParaRPr lang="en-GB"/>
          </a:p>
        </p:txBody>
      </p:sp>
      <p:sp>
        <p:nvSpPr>
          <p:cNvPr id="3" name="Text 1"/>
          <p:cNvSpPr/>
          <p:nvPr/>
        </p:nvSpPr>
        <p:spPr>
          <a:xfrm>
            <a:off x="914400" y="1371600"/>
            <a:ext cx="7315200" cy="411480"/>
          </a:xfrm>
          <a:prstGeom prst="rect">
            <a:avLst/>
          </a:prstGeom>
          <a:noFill/>
          <a:ln/>
        </p:spPr>
        <p:txBody>
          <a:bodyPr wrap="square" lIns="0" tIns="0" rIns="0" bIns="0" rtlCol="0" anchor="ctr"/>
          <a:lstStyle/>
          <a:p>
            <a:pPr marL="0" indent="0">
              <a:buNone/>
            </a:pPr>
            <a:r>
              <a:rPr lang="en-US" sz="1100" b="1" kern="0" spc="300" dirty="0">
                <a:solidFill>
                  <a:srgbClr val="C9A84C"/>
                </a:solidFill>
                <a:latin typeface="Calibri" pitchFamily="34" charset="0"/>
                <a:ea typeface="Calibri" pitchFamily="34" charset="-122"/>
                <a:cs typeface="Calibri" pitchFamily="34" charset="-120"/>
              </a:rPr>
              <a:t>SECTION 03</a:t>
            </a:r>
            <a:endParaRPr lang="en-US" sz="1100" dirty="0"/>
          </a:p>
        </p:txBody>
      </p:sp>
      <p:sp>
        <p:nvSpPr>
          <p:cNvPr id="4" name="Text 2"/>
          <p:cNvSpPr/>
          <p:nvPr/>
        </p:nvSpPr>
        <p:spPr>
          <a:xfrm>
            <a:off x="914400" y="1783080"/>
            <a:ext cx="7315200" cy="1463040"/>
          </a:xfrm>
          <a:prstGeom prst="rect">
            <a:avLst/>
          </a:prstGeom>
          <a:noFill/>
          <a:ln/>
        </p:spPr>
        <p:txBody>
          <a:bodyPr wrap="square" lIns="0" tIns="0" rIns="0" bIns="0" rtlCol="0" anchor="ctr"/>
          <a:lstStyle/>
          <a:p>
            <a:pPr marL="0" indent="0">
              <a:buNone/>
            </a:pPr>
            <a:r>
              <a:rPr lang="en-US" sz="3200" b="1" dirty="0">
                <a:solidFill>
                  <a:srgbClr val="FFFFFF"/>
                </a:solidFill>
                <a:latin typeface="Calibri" panose="020F0502020204030204" pitchFamily="34" charset="0"/>
                <a:ea typeface="Calibri" panose="020F0502020204030204" pitchFamily="34" charset="0"/>
                <a:cs typeface="Calibri" panose="020F0502020204030204" pitchFamily="34" charset="0"/>
              </a:rPr>
              <a:t>Ethical &amp; Governance</a:t>
            </a:r>
            <a:endParaRPr lang="en-US" sz="3200" dirty="0"/>
          </a:p>
          <a:p>
            <a:pPr marL="0" indent="0">
              <a:buNone/>
            </a:pPr>
            <a:r>
              <a:rPr lang="en-US" sz="3200" b="1" dirty="0">
                <a:solidFill>
                  <a:srgbClr val="FFFFFF"/>
                </a:solidFill>
                <a:latin typeface="Calibri" panose="020F0502020204030204" pitchFamily="34" charset="0"/>
                <a:ea typeface="Calibri" panose="020F0502020204030204" pitchFamily="34" charset="0"/>
                <a:cs typeface="Calibri" panose="020F0502020204030204" pitchFamily="34" charset="0"/>
              </a:rPr>
              <a:t>Considerations</a:t>
            </a:r>
            <a:endParaRPr lang="en-US" sz="3200" dirty="0"/>
          </a:p>
        </p:txBody>
      </p:sp>
      <p:sp>
        <p:nvSpPr>
          <p:cNvPr id="5" name="Text 3"/>
          <p:cNvSpPr/>
          <p:nvPr/>
        </p:nvSpPr>
        <p:spPr>
          <a:xfrm>
            <a:off x="914400" y="3337560"/>
            <a:ext cx="7315200" cy="457200"/>
          </a:xfrm>
          <a:prstGeom prst="rect">
            <a:avLst/>
          </a:prstGeom>
          <a:noFill/>
          <a:ln/>
        </p:spPr>
        <p:txBody>
          <a:bodyPr wrap="square" lIns="0" tIns="0" rIns="0" bIns="0" rtlCol="0" anchor="ctr"/>
          <a:lstStyle/>
          <a:p>
            <a:pPr marL="0" indent="0">
              <a:buNone/>
            </a:pPr>
            <a:r>
              <a:rPr lang="en-US" sz="1200" dirty="0">
                <a:solidFill>
                  <a:srgbClr val="D6E4F7"/>
                </a:solidFill>
                <a:latin typeface="Calibri" pitchFamily="34" charset="0"/>
                <a:ea typeface="Calibri" pitchFamily="34" charset="-122"/>
                <a:cs typeface="Calibri" pitchFamily="34" charset="-120"/>
              </a:rPr>
              <a:t>Data privacy · AI bias · Employee monitoring · Responsible IS deployment</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1B2A4A"/>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900" b="1" dirty="0">
                <a:solidFill>
                  <a:srgbClr val="FFFFFF"/>
                </a:solidFill>
                <a:latin typeface="Calibri" panose="020F0502020204030204" pitchFamily="34" charset="0"/>
                <a:ea typeface="Calibri" panose="020F0502020204030204" pitchFamily="34" charset="0"/>
                <a:cs typeface="Calibri" panose="020F0502020204030204" pitchFamily="34" charset="0"/>
              </a:rPr>
              <a:t>Ethical Dimensions of Business Information Systems</a:t>
            </a:r>
            <a:endParaRPr lang="en-US" sz="1900" dirty="0"/>
          </a:p>
        </p:txBody>
      </p:sp>
      <p:sp>
        <p:nvSpPr>
          <p:cNvPr id="4" name="Shape 2"/>
          <p:cNvSpPr/>
          <p:nvPr/>
        </p:nvSpPr>
        <p:spPr>
          <a:xfrm>
            <a:off x="320040" y="1005840"/>
            <a:ext cx="8503920" cy="1261872"/>
          </a:xfrm>
          <a:prstGeom prst="roundRect">
            <a:avLst>
              <a:gd name="adj" fmla="val 5072"/>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5" name="Shape 3"/>
          <p:cNvSpPr/>
          <p:nvPr/>
        </p:nvSpPr>
        <p:spPr>
          <a:xfrm>
            <a:off x="384048" y="1207008"/>
            <a:ext cx="822960" cy="822960"/>
          </a:xfrm>
          <a:prstGeom prst="ellipse">
            <a:avLst/>
          </a:prstGeom>
          <a:solidFill>
            <a:srgbClr val="1B2A4A"/>
          </a:solidFill>
          <a:ln/>
        </p:spPr>
        <p:txBody>
          <a:bodyPr/>
          <a:lstStyle/>
          <a:p>
            <a:endParaRPr lang="en-GB"/>
          </a:p>
        </p:txBody>
      </p:sp>
      <p:sp>
        <p:nvSpPr>
          <p:cNvPr id="6" name="Text 4"/>
          <p:cNvSpPr/>
          <p:nvPr/>
        </p:nvSpPr>
        <p:spPr>
          <a:xfrm>
            <a:off x="384048" y="1207008"/>
            <a:ext cx="822960" cy="822960"/>
          </a:xfrm>
          <a:prstGeom prst="rect">
            <a:avLst/>
          </a:prstGeom>
          <a:noFill/>
          <a:ln/>
        </p:spPr>
        <p:txBody>
          <a:bodyPr wrap="square" lIns="0" tIns="0" rIns="0" bIns="0" rtlCol="0" anchor="ctr"/>
          <a:lstStyle/>
          <a:p>
            <a:pPr marL="0" indent="0" algn="ctr">
              <a:buNone/>
            </a:pPr>
            <a:r>
              <a:rPr lang="en-US" sz="2200" dirty="0">
                <a:solidFill>
                  <a:srgbClr val="FFFFFF"/>
                </a:solidFill>
                <a:latin typeface="Calibri" pitchFamily="34" charset="0"/>
                <a:ea typeface="Calibri" pitchFamily="34" charset="-122"/>
                <a:cs typeface="Calibri" pitchFamily="34" charset="-120"/>
              </a:rPr>
              <a:t>🔒</a:t>
            </a:r>
            <a:endParaRPr lang="en-US" sz="2200" dirty="0"/>
          </a:p>
        </p:txBody>
      </p:sp>
      <p:sp>
        <p:nvSpPr>
          <p:cNvPr id="7" name="Shape 5"/>
          <p:cNvSpPr/>
          <p:nvPr/>
        </p:nvSpPr>
        <p:spPr>
          <a:xfrm>
            <a:off x="1325880" y="1097280"/>
            <a:ext cx="1371600" cy="219456"/>
          </a:xfrm>
          <a:prstGeom prst="roundRect">
            <a:avLst>
              <a:gd name="adj" fmla="val 16667"/>
            </a:avLst>
          </a:prstGeom>
          <a:solidFill>
            <a:srgbClr val="B91C1C"/>
          </a:solidFill>
          <a:ln/>
        </p:spPr>
        <p:txBody>
          <a:bodyPr/>
          <a:lstStyle/>
          <a:p>
            <a:endParaRPr lang="en-GB"/>
          </a:p>
        </p:txBody>
      </p:sp>
      <p:sp>
        <p:nvSpPr>
          <p:cNvPr id="8" name="Text 6"/>
          <p:cNvSpPr/>
          <p:nvPr/>
        </p:nvSpPr>
        <p:spPr>
          <a:xfrm>
            <a:off x="1325880" y="1097280"/>
            <a:ext cx="137160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HIGH RISK</a:t>
            </a:r>
            <a:endParaRPr lang="en-US" sz="700" dirty="0"/>
          </a:p>
        </p:txBody>
      </p:sp>
      <p:sp>
        <p:nvSpPr>
          <p:cNvPr id="9" name="Shape 7"/>
          <p:cNvSpPr/>
          <p:nvPr/>
        </p:nvSpPr>
        <p:spPr>
          <a:xfrm>
            <a:off x="2761488" y="1097280"/>
            <a:ext cx="1828800" cy="219456"/>
          </a:xfrm>
          <a:prstGeom prst="roundRect">
            <a:avLst>
              <a:gd name="adj" fmla="val 16667"/>
            </a:avLst>
          </a:prstGeom>
          <a:solidFill>
            <a:srgbClr val="EEF3FA"/>
          </a:solidFill>
          <a:ln/>
        </p:spPr>
        <p:txBody>
          <a:bodyPr/>
          <a:lstStyle/>
          <a:p>
            <a:endParaRPr lang="en-GB"/>
          </a:p>
        </p:txBody>
      </p:sp>
      <p:sp>
        <p:nvSpPr>
          <p:cNvPr id="10" name="Text 8"/>
          <p:cNvSpPr/>
          <p:nvPr/>
        </p:nvSpPr>
        <p:spPr>
          <a:xfrm>
            <a:off x="2761488" y="1097280"/>
            <a:ext cx="1828800" cy="219456"/>
          </a:xfrm>
          <a:prstGeom prst="rect">
            <a:avLst/>
          </a:prstGeom>
          <a:noFill/>
          <a:ln/>
        </p:spPr>
        <p:txBody>
          <a:bodyPr wrap="square" lIns="0" tIns="0" rIns="0" bIns="0" rtlCol="0" anchor="ctr"/>
          <a:lstStyle/>
          <a:p>
            <a:pPr marL="0" indent="0" algn="ctr">
              <a:buNone/>
            </a:pPr>
            <a:r>
              <a:rPr lang="en-US" sz="700" i="1" dirty="0">
                <a:solidFill>
                  <a:srgbClr val="1B2A4A"/>
                </a:solidFill>
                <a:latin typeface="Calibri" pitchFamily="34" charset="0"/>
                <a:ea typeface="Calibri" pitchFamily="34" charset="-122"/>
                <a:cs typeface="Calibri" pitchFamily="34" charset="-120"/>
              </a:rPr>
              <a:t>⚠  Up to £17.5m or 4% global turnover</a:t>
            </a:r>
            <a:endParaRPr lang="en-US" sz="700" dirty="0"/>
          </a:p>
        </p:txBody>
      </p:sp>
      <p:sp>
        <p:nvSpPr>
          <p:cNvPr id="11" name="Text 9"/>
          <p:cNvSpPr/>
          <p:nvPr/>
        </p:nvSpPr>
        <p:spPr>
          <a:xfrm>
            <a:off x="1325880" y="1353312"/>
            <a:ext cx="7242048" cy="237744"/>
          </a:xfrm>
          <a:prstGeom prst="rect">
            <a:avLst/>
          </a:prstGeom>
          <a:noFill/>
          <a:ln/>
        </p:spPr>
        <p:txBody>
          <a:bodyPr wrap="square" lIns="0" tIns="0" rIns="0" bIns="0" rtlCol="0" anchor="ctr"/>
          <a:lstStyle/>
          <a:p>
            <a:pPr marL="0" indent="0">
              <a:buNone/>
            </a:pPr>
            <a:r>
              <a:rPr lang="en-US" sz="1150" b="1" dirty="0">
                <a:solidFill>
                  <a:srgbClr val="1B2A4A"/>
                </a:solidFill>
                <a:latin typeface="Calibri" panose="020F0502020204030204" pitchFamily="34" charset="0"/>
                <a:ea typeface="Calibri" panose="020F0502020204030204" pitchFamily="34" charset="0"/>
                <a:cs typeface="Calibri" panose="020F0502020204030204" pitchFamily="34" charset="0"/>
              </a:rPr>
              <a:t>Data Privacy &amp; GDPR Compliance</a:t>
            </a:r>
            <a:endParaRPr lang="en-US" sz="1150" dirty="0"/>
          </a:p>
        </p:txBody>
      </p:sp>
      <p:sp>
        <p:nvSpPr>
          <p:cNvPr id="12" name="Text 10"/>
          <p:cNvSpPr/>
          <p:nvPr/>
        </p:nvSpPr>
        <p:spPr>
          <a:xfrm>
            <a:off x="1325880" y="1600200"/>
            <a:ext cx="7242048" cy="347472"/>
          </a:xfrm>
          <a:prstGeom prst="rect">
            <a:avLst/>
          </a:prstGeom>
          <a:noFill/>
          <a:ln/>
        </p:spPr>
        <p:txBody>
          <a:bodyPr wrap="square" lIns="0" tIns="0" rIns="0" bIns="0" rtlCol="0" anchor="ctr"/>
          <a:lstStyle/>
          <a:p>
            <a:pPr marL="0" indent="0">
              <a:buNone/>
            </a:pPr>
            <a:r>
              <a:rPr lang="en-US" sz="850" dirty="0">
                <a:solidFill>
                  <a:srgbClr val="1E2D3D"/>
                </a:solidFill>
                <a:latin typeface="Calibri" pitchFamily="34" charset="0"/>
                <a:ea typeface="Calibri" pitchFamily="34" charset="-122"/>
                <a:cs typeface="Calibri" pitchFamily="34" charset="-120"/>
              </a:rPr>
              <a:t>IS processing personal data must comply with UK GDPR and the Data Protection Act 2018. The ICO (2023) mandates data minimisation, purpose limitation, and the right to erasure, all requiring active IS configuration, not just policy statements.</a:t>
            </a:r>
            <a:endParaRPr lang="en-US" sz="850" dirty="0"/>
          </a:p>
        </p:txBody>
      </p:sp>
      <p:sp>
        <p:nvSpPr>
          <p:cNvPr id="13" name="Shape 11"/>
          <p:cNvSpPr/>
          <p:nvPr/>
        </p:nvSpPr>
        <p:spPr>
          <a:xfrm>
            <a:off x="1325880" y="1975104"/>
            <a:ext cx="7242048" cy="219456"/>
          </a:xfrm>
          <a:prstGeom prst="roundRect">
            <a:avLst>
              <a:gd name="adj" fmla="val 12500"/>
            </a:avLst>
          </a:prstGeom>
          <a:solidFill>
            <a:srgbClr val="F0FDF4"/>
          </a:solidFill>
          <a:ln/>
        </p:spPr>
        <p:txBody>
          <a:bodyPr/>
          <a:lstStyle/>
          <a:p>
            <a:endParaRPr lang="en-GB"/>
          </a:p>
        </p:txBody>
      </p:sp>
      <p:sp>
        <p:nvSpPr>
          <p:cNvPr id="14" name="Text 12"/>
          <p:cNvSpPr/>
          <p:nvPr/>
        </p:nvSpPr>
        <p:spPr>
          <a:xfrm>
            <a:off x="1371600" y="1975104"/>
            <a:ext cx="7150608" cy="219456"/>
          </a:xfrm>
          <a:prstGeom prst="rect">
            <a:avLst/>
          </a:prstGeom>
          <a:noFill/>
          <a:ln/>
        </p:spPr>
        <p:txBody>
          <a:bodyPr wrap="square" lIns="0" tIns="0" rIns="0" bIns="0" rtlCol="0" anchor="ctr"/>
          <a:lstStyle/>
          <a:p>
            <a:pPr marL="0" indent="0">
              <a:buNone/>
            </a:pPr>
            <a:r>
              <a:rPr lang="en-US" sz="780" i="1" dirty="0">
                <a:solidFill>
                  <a:srgbClr val="2E7D52"/>
                </a:solidFill>
                <a:latin typeface="Calibri" pitchFamily="34" charset="0"/>
                <a:ea typeface="Calibri" pitchFamily="34" charset="-122"/>
                <a:cs typeface="Calibri" pitchFamily="34" charset="-120"/>
              </a:rPr>
              <a:t>✓  Conduct a DPIA before IS implementation · Appoint a Data Protection Officer · Configure role-based data access controls</a:t>
            </a:r>
            <a:endParaRPr lang="en-US" sz="780" dirty="0"/>
          </a:p>
        </p:txBody>
      </p:sp>
      <p:sp>
        <p:nvSpPr>
          <p:cNvPr id="15" name="Shape 13"/>
          <p:cNvSpPr/>
          <p:nvPr/>
        </p:nvSpPr>
        <p:spPr>
          <a:xfrm>
            <a:off x="320040" y="2377440"/>
            <a:ext cx="8503920" cy="1261872"/>
          </a:xfrm>
          <a:prstGeom prst="roundRect">
            <a:avLst>
              <a:gd name="adj" fmla="val 5072"/>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6" name="Shape 14"/>
          <p:cNvSpPr/>
          <p:nvPr/>
        </p:nvSpPr>
        <p:spPr>
          <a:xfrm>
            <a:off x="384048" y="2578608"/>
            <a:ext cx="822960" cy="822960"/>
          </a:xfrm>
          <a:prstGeom prst="ellipse">
            <a:avLst/>
          </a:prstGeom>
          <a:solidFill>
            <a:srgbClr val="0D9488"/>
          </a:solidFill>
          <a:ln/>
        </p:spPr>
        <p:txBody>
          <a:bodyPr/>
          <a:lstStyle/>
          <a:p>
            <a:endParaRPr lang="en-GB"/>
          </a:p>
        </p:txBody>
      </p:sp>
      <p:sp>
        <p:nvSpPr>
          <p:cNvPr id="17" name="Text 15"/>
          <p:cNvSpPr/>
          <p:nvPr/>
        </p:nvSpPr>
        <p:spPr>
          <a:xfrm>
            <a:off x="384048" y="2578608"/>
            <a:ext cx="822960" cy="822960"/>
          </a:xfrm>
          <a:prstGeom prst="rect">
            <a:avLst/>
          </a:prstGeom>
          <a:noFill/>
          <a:ln/>
        </p:spPr>
        <p:txBody>
          <a:bodyPr wrap="square" lIns="0" tIns="0" rIns="0" bIns="0" rtlCol="0" anchor="ctr"/>
          <a:lstStyle/>
          <a:p>
            <a:pPr marL="0" indent="0" algn="ctr">
              <a:buNone/>
            </a:pPr>
            <a:r>
              <a:rPr lang="en-US" sz="2200" dirty="0">
                <a:solidFill>
                  <a:srgbClr val="FFFFFF"/>
                </a:solidFill>
                <a:latin typeface="Calibri" pitchFamily="34" charset="0"/>
                <a:ea typeface="Calibri" pitchFamily="34" charset="-122"/>
                <a:cs typeface="Calibri" pitchFamily="34" charset="-120"/>
              </a:rPr>
              <a:t>⚠</a:t>
            </a:r>
            <a:endParaRPr lang="en-US" sz="2200" dirty="0"/>
          </a:p>
        </p:txBody>
      </p:sp>
      <p:sp>
        <p:nvSpPr>
          <p:cNvPr id="18" name="Shape 16"/>
          <p:cNvSpPr/>
          <p:nvPr/>
        </p:nvSpPr>
        <p:spPr>
          <a:xfrm>
            <a:off x="1325880" y="2468880"/>
            <a:ext cx="1371600" cy="219456"/>
          </a:xfrm>
          <a:prstGeom prst="roundRect">
            <a:avLst>
              <a:gd name="adj" fmla="val 16667"/>
            </a:avLst>
          </a:prstGeom>
          <a:solidFill>
            <a:srgbClr val="B45309"/>
          </a:solidFill>
          <a:ln/>
        </p:spPr>
        <p:txBody>
          <a:bodyPr/>
          <a:lstStyle/>
          <a:p>
            <a:endParaRPr lang="en-GB"/>
          </a:p>
        </p:txBody>
      </p:sp>
      <p:sp>
        <p:nvSpPr>
          <p:cNvPr id="19" name="Text 17"/>
          <p:cNvSpPr/>
          <p:nvPr/>
        </p:nvSpPr>
        <p:spPr>
          <a:xfrm>
            <a:off x="1325880" y="2468880"/>
            <a:ext cx="137160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MEDIUM–HIGH RISK</a:t>
            </a:r>
            <a:endParaRPr lang="en-US" sz="700" dirty="0"/>
          </a:p>
        </p:txBody>
      </p:sp>
      <p:sp>
        <p:nvSpPr>
          <p:cNvPr id="20" name="Shape 18"/>
          <p:cNvSpPr/>
          <p:nvPr/>
        </p:nvSpPr>
        <p:spPr>
          <a:xfrm>
            <a:off x="2761488" y="2468880"/>
            <a:ext cx="1828800" cy="219456"/>
          </a:xfrm>
          <a:prstGeom prst="roundRect">
            <a:avLst>
              <a:gd name="adj" fmla="val 16667"/>
            </a:avLst>
          </a:prstGeom>
          <a:solidFill>
            <a:srgbClr val="EEF3FA"/>
          </a:solidFill>
          <a:ln/>
        </p:spPr>
        <p:txBody>
          <a:bodyPr/>
          <a:lstStyle/>
          <a:p>
            <a:endParaRPr lang="en-GB"/>
          </a:p>
        </p:txBody>
      </p:sp>
      <p:sp>
        <p:nvSpPr>
          <p:cNvPr id="21" name="Text 19"/>
          <p:cNvSpPr/>
          <p:nvPr/>
        </p:nvSpPr>
        <p:spPr>
          <a:xfrm>
            <a:off x="2761488" y="2468880"/>
            <a:ext cx="1828800" cy="219456"/>
          </a:xfrm>
          <a:prstGeom prst="rect">
            <a:avLst/>
          </a:prstGeom>
          <a:noFill/>
          <a:ln/>
        </p:spPr>
        <p:txBody>
          <a:bodyPr wrap="square" lIns="0" tIns="0" rIns="0" bIns="0" rtlCol="0" anchor="ctr"/>
          <a:lstStyle/>
          <a:p>
            <a:pPr marL="0" indent="0" algn="ctr">
              <a:buNone/>
            </a:pPr>
            <a:r>
              <a:rPr lang="en-US" sz="700" i="1" dirty="0">
                <a:solidFill>
                  <a:srgbClr val="1B2A4A"/>
                </a:solidFill>
                <a:latin typeface="Calibri" pitchFamily="34" charset="0"/>
                <a:ea typeface="Calibri" pitchFamily="34" charset="-122"/>
                <a:cs typeface="Calibri" pitchFamily="34" charset="-120"/>
              </a:rPr>
              <a:t>⚠  EU AI Act (2024) compliance required</a:t>
            </a:r>
            <a:endParaRPr lang="en-US" sz="700" dirty="0"/>
          </a:p>
        </p:txBody>
      </p:sp>
      <p:sp>
        <p:nvSpPr>
          <p:cNvPr id="22" name="Text 20"/>
          <p:cNvSpPr/>
          <p:nvPr/>
        </p:nvSpPr>
        <p:spPr>
          <a:xfrm>
            <a:off x="1325880" y="2724912"/>
            <a:ext cx="7242048" cy="237744"/>
          </a:xfrm>
          <a:prstGeom prst="rect">
            <a:avLst/>
          </a:prstGeom>
          <a:noFill/>
          <a:ln/>
        </p:spPr>
        <p:txBody>
          <a:bodyPr wrap="square" lIns="0" tIns="0" rIns="0" bIns="0" rtlCol="0" anchor="ctr"/>
          <a:lstStyle/>
          <a:p>
            <a:pPr marL="0" indent="0">
              <a:buNone/>
            </a:pPr>
            <a:r>
              <a:rPr lang="en-US" sz="1150" b="1" dirty="0">
                <a:solidFill>
                  <a:srgbClr val="0D9488"/>
                </a:solidFill>
                <a:latin typeface="Calibri" panose="020F0502020204030204" pitchFamily="34" charset="0"/>
                <a:ea typeface="Calibri" panose="020F0502020204030204" pitchFamily="34" charset="0"/>
                <a:cs typeface="Calibri" panose="020F0502020204030204" pitchFamily="34" charset="0"/>
              </a:rPr>
              <a:t>AI Decision-Making &amp; Algorithmic Bias</a:t>
            </a:r>
            <a:endParaRPr lang="en-US" sz="1150" dirty="0"/>
          </a:p>
        </p:txBody>
      </p:sp>
      <p:sp>
        <p:nvSpPr>
          <p:cNvPr id="23" name="Text 21"/>
          <p:cNvSpPr/>
          <p:nvPr/>
        </p:nvSpPr>
        <p:spPr>
          <a:xfrm>
            <a:off x="1325880" y="2971800"/>
            <a:ext cx="7242048" cy="347472"/>
          </a:xfrm>
          <a:prstGeom prst="rect">
            <a:avLst/>
          </a:prstGeom>
          <a:noFill/>
          <a:ln/>
        </p:spPr>
        <p:txBody>
          <a:bodyPr wrap="square" lIns="0" tIns="0" rIns="0" bIns="0" rtlCol="0" anchor="ctr"/>
          <a:lstStyle/>
          <a:p>
            <a:pPr marL="0" indent="0">
              <a:buNone/>
            </a:pPr>
            <a:r>
              <a:rPr lang="en-US" sz="850" dirty="0">
                <a:solidFill>
                  <a:srgbClr val="1E2D3D"/>
                </a:solidFill>
                <a:latin typeface="Calibri" pitchFamily="34" charset="0"/>
                <a:ea typeface="Calibri" pitchFamily="34" charset="-122"/>
                <a:cs typeface="Calibri" pitchFamily="34" charset="-120"/>
              </a:rPr>
              <a:t>AI-augmented DSS and CRM increasingly influence decisions affecting customers and employees. O'Neil (2016) warns that algorithms trained on biased historical data replicate and amplify discrimination in hiring, credit scoring and marketing.</a:t>
            </a:r>
            <a:endParaRPr lang="en-US" sz="850" dirty="0"/>
          </a:p>
        </p:txBody>
      </p:sp>
      <p:sp>
        <p:nvSpPr>
          <p:cNvPr id="24" name="Shape 22"/>
          <p:cNvSpPr/>
          <p:nvPr/>
        </p:nvSpPr>
        <p:spPr>
          <a:xfrm>
            <a:off x="1325880" y="3346704"/>
            <a:ext cx="7242048" cy="219456"/>
          </a:xfrm>
          <a:prstGeom prst="roundRect">
            <a:avLst>
              <a:gd name="adj" fmla="val 12500"/>
            </a:avLst>
          </a:prstGeom>
          <a:solidFill>
            <a:srgbClr val="F0FDF4"/>
          </a:solidFill>
          <a:ln/>
        </p:spPr>
        <p:txBody>
          <a:bodyPr/>
          <a:lstStyle/>
          <a:p>
            <a:endParaRPr lang="en-GB"/>
          </a:p>
        </p:txBody>
      </p:sp>
      <p:sp>
        <p:nvSpPr>
          <p:cNvPr id="25" name="Text 23"/>
          <p:cNvSpPr/>
          <p:nvPr/>
        </p:nvSpPr>
        <p:spPr>
          <a:xfrm>
            <a:off x="1371600" y="3346704"/>
            <a:ext cx="7150608" cy="219456"/>
          </a:xfrm>
          <a:prstGeom prst="rect">
            <a:avLst/>
          </a:prstGeom>
          <a:noFill/>
          <a:ln/>
        </p:spPr>
        <p:txBody>
          <a:bodyPr wrap="square" lIns="0" tIns="0" rIns="0" bIns="0" rtlCol="0" anchor="ctr"/>
          <a:lstStyle/>
          <a:p>
            <a:pPr marL="0" indent="0">
              <a:buNone/>
            </a:pPr>
            <a:r>
              <a:rPr lang="en-US" sz="780" i="1" dirty="0">
                <a:solidFill>
                  <a:srgbClr val="2E7D52"/>
                </a:solidFill>
                <a:latin typeface="Calibri" pitchFamily="34" charset="0"/>
                <a:ea typeface="Calibri" pitchFamily="34" charset="-122"/>
                <a:cs typeface="Calibri" pitchFamily="34" charset="-120"/>
              </a:rPr>
              <a:t>✓  Apply FAST principles (Leslie, 2019) · Conduct regular bias audits · Require XAI explainability for high-risk decisions</a:t>
            </a:r>
            <a:endParaRPr lang="en-US" sz="780" dirty="0"/>
          </a:p>
        </p:txBody>
      </p:sp>
      <p:sp>
        <p:nvSpPr>
          <p:cNvPr id="26" name="Shape 24"/>
          <p:cNvSpPr/>
          <p:nvPr/>
        </p:nvSpPr>
        <p:spPr>
          <a:xfrm>
            <a:off x="320040" y="3749040"/>
            <a:ext cx="8503920" cy="1261872"/>
          </a:xfrm>
          <a:prstGeom prst="roundRect">
            <a:avLst>
              <a:gd name="adj" fmla="val 5072"/>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7" name="Shape 25"/>
          <p:cNvSpPr/>
          <p:nvPr/>
        </p:nvSpPr>
        <p:spPr>
          <a:xfrm>
            <a:off x="384048" y="3950208"/>
            <a:ext cx="822960" cy="822960"/>
          </a:xfrm>
          <a:prstGeom prst="ellipse">
            <a:avLst/>
          </a:prstGeom>
          <a:solidFill>
            <a:srgbClr val="C9A84C"/>
          </a:solidFill>
          <a:ln/>
        </p:spPr>
        <p:txBody>
          <a:bodyPr/>
          <a:lstStyle/>
          <a:p>
            <a:endParaRPr lang="en-GB"/>
          </a:p>
        </p:txBody>
      </p:sp>
      <p:sp>
        <p:nvSpPr>
          <p:cNvPr id="28" name="Text 26"/>
          <p:cNvSpPr/>
          <p:nvPr/>
        </p:nvSpPr>
        <p:spPr>
          <a:xfrm>
            <a:off x="384048" y="3950208"/>
            <a:ext cx="822960" cy="822960"/>
          </a:xfrm>
          <a:prstGeom prst="rect">
            <a:avLst/>
          </a:prstGeom>
          <a:noFill/>
          <a:ln/>
        </p:spPr>
        <p:txBody>
          <a:bodyPr wrap="square" lIns="0" tIns="0" rIns="0" bIns="0" rtlCol="0" anchor="ctr"/>
          <a:lstStyle/>
          <a:p>
            <a:pPr marL="0" indent="0" algn="ctr">
              <a:buNone/>
            </a:pPr>
            <a:r>
              <a:rPr lang="en-US" sz="2200" dirty="0">
                <a:solidFill>
                  <a:srgbClr val="FFFFFF"/>
                </a:solidFill>
                <a:latin typeface="Calibri" pitchFamily="34" charset="0"/>
                <a:ea typeface="Calibri" pitchFamily="34" charset="-122"/>
                <a:cs typeface="Calibri" pitchFamily="34" charset="-120"/>
              </a:rPr>
              <a:t>👁</a:t>
            </a:r>
            <a:endParaRPr lang="en-US" sz="2200" dirty="0"/>
          </a:p>
        </p:txBody>
      </p:sp>
      <p:sp>
        <p:nvSpPr>
          <p:cNvPr id="29" name="Shape 27"/>
          <p:cNvSpPr/>
          <p:nvPr/>
        </p:nvSpPr>
        <p:spPr>
          <a:xfrm>
            <a:off x="1325880" y="3840480"/>
            <a:ext cx="1371600" cy="219456"/>
          </a:xfrm>
          <a:prstGeom prst="roundRect">
            <a:avLst>
              <a:gd name="adj" fmla="val 16667"/>
            </a:avLst>
          </a:prstGeom>
          <a:solidFill>
            <a:srgbClr val="C9A84C"/>
          </a:solidFill>
          <a:ln/>
        </p:spPr>
        <p:txBody>
          <a:bodyPr/>
          <a:lstStyle/>
          <a:p>
            <a:endParaRPr lang="en-GB"/>
          </a:p>
        </p:txBody>
      </p:sp>
      <p:sp>
        <p:nvSpPr>
          <p:cNvPr id="30" name="Text 28"/>
          <p:cNvSpPr/>
          <p:nvPr/>
        </p:nvSpPr>
        <p:spPr>
          <a:xfrm>
            <a:off x="1325880" y="3840480"/>
            <a:ext cx="137160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MEDIUM RISK</a:t>
            </a:r>
            <a:endParaRPr lang="en-US" sz="700" dirty="0"/>
          </a:p>
        </p:txBody>
      </p:sp>
      <p:sp>
        <p:nvSpPr>
          <p:cNvPr id="31" name="Shape 29"/>
          <p:cNvSpPr/>
          <p:nvPr/>
        </p:nvSpPr>
        <p:spPr>
          <a:xfrm>
            <a:off x="2761488" y="3840480"/>
            <a:ext cx="1828800" cy="219456"/>
          </a:xfrm>
          <a:prstGeom prst="roundRect">
            <a:avLst>
              <a:gd name="adj" fmla="val 16667"/>
            </a:avLst>
          </a:prstGeom>
          <a:solidFill>
            <a:srgbClr val="EEF3FA"/>
          </a:solidFill>
          <a:ln/>
        </p:spPr>
        <p:txBody>
          <a:bodyPr/>
          <a:lstStyle/>
          <a:p>
            <a:endParaRPr lang="en-GB"/>
          </a:p>
        </p:txBody>
      </p:sp>
      <p:sp>
        <p:nvSpPr>
          <p:cNvPr id="32" name="Text 30"/>
          <p:cNvSpPr/>
          <p:nvPr/>
        </p:nvSpPr>
        <p:spPr>
          <a:xfrm>
            <a:off x="2761488" y="3840480"/>
            <a:ext cx="1828800" cy="219456"/>
          </a:xfrm>
          <a:prstGeom prst="rect">
            <a:avLst/>
          </a:prstGeom>
          <a:noFill/>
          <a:ln/>
        </p:spPr>
        <p:txBody>
          <a:bodyPr wrap="square" lIns="0" tIns="0" rIns="0" bIns="0" rtlCol="0" anchor="ctr"/>
          <a:lstStyle/>
          <a:p>
            <a:pPr marL="0" indent="0" algn="ctr">
              <a:buNone/>
            </a:pPr>
            <a:r>
              <a:rPr lang="en-US" sz="700" i="1" dirty="0">
                <a:solidFill>
                  <a:srgbClr val="1B2A4A"/>
                </a:solidFill>
                <a:latin typeface="Calibri" pitchFamily="34" charset="0"/>
                <a:ea typeface="Calibri" pitchFamily="34" charset="-122"/>
                <a:cs typeface="Calibri" pitchFamily="34" charset="-120"/>
              </a:rPr>
              <a:t>⚠  Employment tribunal exposure</a:t>
            </a:r>
            <a:endParaRPr lang="en-US" sz="700" dirty="0"/>
          </a:p>
        </p:txBody>
      </p:sp>
      <p:sp>
        <p:nvSpPr>
          <p:cNvPr id="33" name="Text 31"/>
          <p:cNvSpPr/>
          <p:nvPr/>
        </p:nvSpPr>
        <p:spPr>
          <a:xfrm>
            <a:off x="1325880" y="4096512"/>
            <a:ext cx="7242048" cy="237744"/>
          </a:xfrm>
          <a:prstGeom prst="rect">
            <a:avLst/>
          </a:prstGeom>
          <a:noFill/>
          <a:ln/>
        </p:spPr>
        <p:txBody>
          <a:bodyPr wrap="square" lIns="0" tIns="0" rIns="0" bIns="0" rtlCol="0" anchor="ctr"/>
          <a:lstStyle/>
          <a:p>
            <a:pPr marL="0" indent="0">
              <a:buNone/>
            </a:pPr>
            <a:r>
              <a:rPr lang="en-US" sz="1150" b="1" dirty="0">
                <a:solidFill>
                  <a:srgbClr val="C9A84C"/>
                </a:solidFill>
                <a:latin typeface="Calibri" panose="020F0502020204030204" pitchFamily="34" charset="0"/>
                <a:ea typeface="Calibri" panose="020F0502020204030204" pitchFamily="34" charset="0"/>
                <a:cs typeface="Calibri" panose="020F0502020204030204" pitchFamily="34" charset="0"/>
              </a:rPr>
              <a:t>Employee Monitoring &amp; Workplace Surveillance</a:t>
            </a:r>
            <a:endParaRPr lang="en-US" sz="1150" dirty="0"/>
          </a:p>
        </p:txBody>
      </p:sp>
      <p:sp>
        <p:nvSpPr>
          <p:cNvPr id="34" name="Text 32"/>
          <p:cNvSpPr/>
          <p:nvPr/>
        </p:nvSpPr>
        <p:spPr>
          <a:xfrm>
            <a:off x="1325880" y="4343400"/>
            <a:ext cx="7242048" cy="347472"/>
          </a:xfrm>
          <a:prstGeom prst="rect">
            <a:avLst/>
          </a:prstGeom>
          <a:noFill/>
          <a:ln/>
        </p:spPr>
        <p:txBody>
          <a:bodyPr wrap="square" lIns="0" tIns="0" rIns="0" bIns="0" rtlCol="0" anchor="ctr"/>
          <a:lstStyle/>
          <a:p>
            <a:pPr marL="0" indent="0">
              <a:buNone/>
            </a:pPr>
            <a:r>
              <a:rPr lang="en-US" sz="850" dirty="0">
                <a:solidFill>
                  <a:srgbClr val="1E2D3D"/>
                </a:solidFill>
                <a:latin typeface="Calibri" pitchFamily="34" charset="0"/>
                <a:ea typeface="Calibri" pitchFamily="34" charset="-122"/>
                <a:cs typeface="Calibri" pitchFamily="34" charset="-120"/>
              </a:rPr>
              <a:t>ERP and workforce systems log granular employee behaviour, keystrokes, location, and productivity. Ball (2010) cautions that excessive monitoring undermines trust and psychological safety, creating net harm to organisational culture.</a:t>
            </a:r>
            <a:endParaRPr lang="en-US" sz="850" dirty="0"/>
          </a:p>
        </p:txBody>
      </p:sp>
      <p:sp>
        <p:nvSpPr>
          <p:cNvPr id="35" name="Shape 33"/>
          <p:cNvSpPr/>
          <p:nvPr/>
        </p:nvSpPr>
        <p:spPr>
          <a:xfrm>
            <a:off x="1325880" y="4718304"/>
            <a:ext cx="7242048" cy="219456"/>
          </a:xfrm>
          <a:prstGeom prst="roundRect">
            <a:avLst>
              <a:gd name="adj" fmla="val 12500"/>
            </a:avLst>
          </a:prstGeom>
          <a:solidFill>
            <a:srgbClr val="F0FDF4"/>
          </a:solidFill>
          <a:ln/>
        </p:spPr>
        <p:txBody>
          <a:bodyPr/>
          <a:lstStyle/>
          <a:p>
            <a:endParaRPr lang="en-GB"/>
          </a:p>
        </p:txBody>
      </p:sp>
      <p:sp>
        <p:nvSpPr>
          <p:cNvPr id="36" name="Text 34"/>
          <p:cNvSpPr/>
          <p:nvPr/>
        </p:nvSpPr>
        <p:spPr>
          <a:xfrm>
            <a:off x="1371600" y="4718304"/>
            <a:ext cx="7150608" cy="219456"/>
          </a:xfrm>
          <a:prstGeom prst="rect">
            <a:avLst/>
          </a:prstGeom>
          <a:noFill/>
          <a:ln/>
        </p:spPr>
        <p:txBody>
          <a:bodyPr wrap="square" lIns="0" tIns="0" rIns="0" bIns="0" rtlCol="0" anchor="ctr"/>
          <a:lstStyle/>
          <a:p>
            <a:pPr marL="0" indent="0">
              <a:buNone/>
            </a:pPr>
            <a:r>
              <a:rPr lang="en-US" sz="780" i="1" dirty="0">
                <a:solidFill>
                  <a:srgbClr val="2E7D52"/>
                </a:solidFill>
                <a:latin typeface="Calibri" pitchFamily="34" charset="0"/>
                <a:ea typeface="Calibri" pitchFamily="34" charset="-122"/>
                <a:cs typeface="Calibri" pitchFamily="34" charset="-120"/>
              </a:rPr>
              <a:t>✓  Co-design monitoring policy with employees · Ensure proportionality · Consult union/employee representatives before deployment</a:t>
            </a:r>
            <a:endParaRPr lang="en-US" sz="78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1B2A4A"/>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900" b="1" dirty="0">
                <a:solidFill>
                  <a:srgbClr val="FFFFFF"/>
                </a:solidFill>
                <a:latin typeface="Calibri" panose="020F0502020204030204" pitchFamily="34" charset="0"/>
                <a:ea typeface="Calibri" panose="020F0502020204030204" pitchFamily="34" charset="0"/>
                <a:cs typeface="Calibri" panose="020F0502020204030204" pitchFamily="34" charset="0"/>
              </a:rPr>
              <a:t>Building an Ethical IS Governance Framework</a:t>
            </a:r>
            <a:endParaRPr lang="en-US" sz="1900" dirty="0"/>
          </a:p>
        </p:txBody>
      </p:sp>
      <p:sp>
        <p:nvSpPr>
          <p:cNvPr id="4" name="Shape 2"/>
          <p:cNvSpPr/>
          <p:nvPr/>
        </p:nvSpPr>
        <p:spPr>
          <a:xfrm>
            <a:off x="320040" y="1005840"/>
            <a:ext cx="4160520" cy="1005840"/>
          </a:xfrm>
          <a:prstGeom prst="roundRect">
            <a:avLst>
              <a:gd name="adj" fmla="val 7273"/>
            </a:avLst>
          </a:prstGeom>
          <a:solidFill>
            <a:srgbClr val="1B2A4A"/>
          </a:solidFill>
          <a:ln/>
        </p:spPr>
        <p:txBody>
          <a:bodyPr/>
          <a:lstStyle/>
          <a:p>
            <a:endParaRPr lang="en-GB"/>
          </a:p>
        </p:txBody>
      </p:sp>
      <p:sp>
        <p:nvSpPr>
          <p:cNvPr id="5" name="Text 3"/>
          <p:cNvSpPr/>
          <p:nvPr/>
        </p:nvSpPr>
        <p:spPr>
          <a:xfrm>
            <a:off x="411480" y="1005840"/>
            <a:ext cx="3977640" cy="1005840"/>
          </a:xfrm>
          <a:prstGeom prst="rect">
            <a:avLst/>
          </a:prstGeom>
          <a:noFill/>
          <a:ln/>
        </p:spPr>
        <p:txBody>
          <a:bodyPr wrap="square" lIns="0" tIns="0" rIns="0" bIns="0" rtlCol="0" anchor="ctr"/>
          <a:lstStyle/>
          <a:p>
            <a:pPr marL="0" indent="0">
              <a:buNone/>
            </a:pPr>
            <a:r>
              <a:rPr lang="en-US" sz="1300" b="1" dirty="0">
                <a:solidFill>
                  <a:srgbClr val="FFFFFF"/>
                </a:solidFill>
                <a:latin typeface="Calibri" panose="020F0502020204030204" pitchFamily="34" charset="0"/>
                <a:ea typeface="Calibri" panose="020F0502020204030204" pitchFamily="34" charset="0"/>
                <a:cs typeface="Calibri" panose="020F0502020204030204" pitchFamily="34" charset="0"/>
              </a:rPr>
              <a:t>The FAST Principles for Ethical AI/IS</a:t>
            </a:r>
            <a:endParaRPr lang="en-US" sz="1300" dirty="0"/>
          </a:p>
        </p:txBody>
      </p:sp>
      <p:sp>
        <p:nvSpPr>
          <p:cNvPr id="6" name="Shape 4"/>
          <p:cNvSpPr/>
          <p:nvPr/>
        </p:nvSpPr>
        <p:spPr>
          <a:xfrm>
            <a:off x="320040" y="2103120"/>
            <a:ext cx="4160520" cy="640080"/>
          </a:xfrm>
          <a:prstGeom prst="roundRect">
            <a:avLst>
              <a:gd name="adj" fmla="val 7143"/>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7" name="Shape 5"/>
          <p:cNvSpPr/>
          <p:nvPr/>
        </p:nvSpPr>
        <p:spPr>
          <a:xfrm>
            <a:off x="384048" y="2212848"/>
            <a:ext cx="402336" cy="402336"/>
          </a:xfrm>
          <a:prstGeom prst="ellipse">
            <a:avLst/>
          </a:prstGeom>
          <a:solidFill>
            <a:srgbClr val="0D9488"/>
          </a:solidFill>
          <a:ln/>
        </p:spPr>
        <p:txBody>
          <a:bodyPr/>
          <a:lstStyle/>
          <a:p>
            <a:endParaRPr lang="en-GB"/>
          </a:p>
        </p:txBody>
      </p:sp>
      <p:sp>
        <p:nvSpPr>
          <p:cNvPr id="8" name="Text 6"/>
          <p:cNvSpPr/>
          <p:nvPr/>
        </p:nvSpPr>
        <p:spPr>
          <a:xfrm>
            <a:off x="384048" y="2212848"/>
            <a:ext cx="402336" cy="402336"/>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anose="020F0502020204030204" pitchFamily="34" charset="0"/>
                <a:ea typeface="Calibri" panose="020F0502020204030204" pitchFamily="34" charset="0"/>
                <a:cs typeface="Calibri" panose="020F0502020204030204" pitchFamily="34" charset="0"/>
              </a:rPr>
              <a:t>F</a:t>
            </a:r>
            <a:endParaRPr lang="en-US" sz="1400" dirty="0"/>
          </a:p>
        </p:txBody>
      </p:sp>
      <p:sp>
        <p:nvSpPr>
          <p:cNvPr id="9" name="Text 7"/>
          <p:cNvSpPr/>
          <p:nvPr/>
        </p:nvSpPr>
        <p:spPr>
          <a:xfrm>
            <a:off x="914400" y="2148840"/>
            <a:ext cx="1463040"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Fairness</a:t>
            </a:r>
            <a:endParaRPr lang="en-US" sz="1050" dirty="0"/>
          </a:p>
        </p:txBody>
      </p:sp>
      <p:sp>
        <p:nvSpPr>
          <p:cNvPr id="10" name="Text 8"/>
          <p:cNvSpPr/>
          <p:nvPr/>
        </p:nvSpPr>
        <p:spPr>
          <a:xfrm>
            <a:off x="914400" y="2432304"/>
            <a:ext cx="3474720" cy="256032"/>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Systems must not perpetuate bias or discrimination across protected characteristics</a:t>
            </a:r>
            <a:endParaRPr lang="en-US" sz="850" dirty="0"/>
          </a:p>
        </p:txBody>
      </p:sp>
      <p:sp>
        <p:nvSpPr>
          <p:cNvPr id="11" name="Shape 9"/>
          <p:cNvSpPr/>
          <p:nvPr/>
        </p:nvSpPr>
        <p:spPr>
          <a:xfrm>
            <a:off x="320040" y="2834640"/>
            <a:ext cx="4160520" cy="640080"/>
          </a:xfrm>
          <a:prstGeom prst="roundRect">
            <a:avLst>
              <a:gd name="adj" fmla="val 7143"/>
            </a:avLst>
          </a:prstGeom>
          <a:solidFill>
            <a:srgbClr val="EEF3FA"/>
          </a:solidFill>
          <a:ln/>
          <a:effectLst>
            <a:outerShdw blurRad="101600" dist="38100" dir="2700000" algn="bl" rotWithShape="0">
              <a:srgbClr val="000000">
                <a:alpha val="12000"/>
              </a:srgbClr>
            </a:outerShdw>
          </a:effectLst>
        </p:spPr>
        <p:txBody>
          <a:bodyPr/>
          <a:lstStyle/>
          <a:p>
            <a:endParaRPr lang="en-GB"/>
          </a:p>
        </p:txBody>
      </p:sp>
      <p:sp>
        <p:nvSpPr>
          <p:cNvPr id="12" name="Shape 10"/>
          <p:cNvSpPr/>
          <p:nvPr/>
        </p:nvSpPr>
        <p:spPr>
          <a:xfrm>
            <a:off x="384048" y="2944368"/>
            <a:ext cx="402336" cy="402336"/>
          </a:xfrm>
          <a:prstGeom prst="ellipse">
            <a:avLst/>
          </a:prstGeom>
          <a:solidFill>
            <a:srgbClr val="0D9488"/>
          </a:solidFill>
          <a:ln/>
        </p:spPr>
        <p:txBody>
          <a:bodyPr/>
          <a:lstStyle/>
          <a:p>
            <a:endParaRPr lang="en-GB"/>
          </a:p>
        </p:txBody>
      </p:sp>
      <p:sp>
        <p:nvSpPr>
          <p:cNvPr id="13" name="Text 11"/>
          <p:cNvSpPr/>
          <p:nvPr/>
        </p:nvSpPr>
        <p:spPr>
          <a:xfrm>
            <a:off x="384048" y="2944368"/>
            <a:ext cx="402336" cy="402336"/>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anose="020F0502020204030204" pitchFamily="34" charset="0"/>
                <a:ea typeface="Calibri" panose="020F0502020204030204" pitchFamily="34" charset="0"/>
                <a:cs typeface="Calibri" panose="020F0502020204030204" pitchFamily="34" charset="0"/>
              </a:rPr>
              <a:t>A</a:t>
            </a:r>
            <a:endParaRPr lang="en-US" sz="1400" dirty="0"/>
          </a:p>
        </p:txBody>
      </p:sp>
      <p:sp>
        <p:nvSpPr>
          <p:cNvPr id="14" name="Text 12"/>
          <p:cNvSpPr/>
          <p:nvPr/>
        </p:nvSpPr>
        <p:spPr>
          <a:xfrm>
            <a:off x="914400" y="2880360"/>
            <a:ext cx="1463040"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Accountability</a:t>
            </a:r>
            <a:endParaRPr lang="en-US" sz="1050" dirty="0"/>
          </a:p>
        </p:txBody>
      </p:sp>
      <p:sp>
        <p:nvSpPr>
          <p:cNvPr id="15" name="Text 13"/>
          <p:cNvSpPr/>
          <p:nvPr/>
        </p:nvSpPr>
        <p:spPr>
          <a:xfrm>
            <a:off x="914400" y="3163824"/>
            <a:ext cx="3474720" cy="256032"/>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Clear human responsibility for IS decisions, especially where AI is involved</a:t>
            </a:r>
            <a:endParaRPr lang="en-US" sz="850" dirty="0"/>
          </a:p>
        </p:txBody>
      </p:sp>
      <p:sp>
        <p:nvSpPr>
          <p:cNvPr id="16" name="Shape 14"/>
          <p:cNvSpPr/>
          <p:nvPr/>
        </p:nvSpPr>
        <p:spPr>
          <a:xfrm>
            <a:off x="320040" y="3566160"/>
            <a:ext cx="4160520" cy="640080"/>
          </a:xfrm>
          <a:prstGeom prst="roundRect">
            <a:avLst>
              <a:gd name="adj" fmla="val 7143"/>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7" name="Shape 15"/>
          <p:cNvSpPr/>
          <p:nvPr/>
        </p:nvSpPr>
        <p:spPr>
          <a:xfrm>
            <a:off x="384048" y="3675888"/>
            <a:ext cx="402336" cy="402336"/>
          </a:xfrm>
          <a:prstGeom prst="ellipse">
            <a:avLst/>
          </a:prstGeom>
          <a:solidFill>
            <a:srgbClr val="0D9488"/>
          </a:solidFill>
          <a:ln/>
        </p:spPr>
        <p:txBody>
          <a:bodyPr/>
          <a:lstStyle/>
          <a:p>
            <a:endParaRPr lang="en-GB"/>
          </a:p>
        </p:txBody>
      </p:sp>
      <p:sp>
        <p:nvSpPr>
          <p:cNvPr id="18" name="Text 16"/>
          <p:cNvSpPr/>
          <p:nvPr/>
        </p:nvSpPr>
        <p:spPr>
          <a:xfrm>
            <a:off x="384048" y="3675888"/>
            <a:ext cx="402336" cy="402336"/>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anose="020F0502020204030204" pitchFamily="34" charset="0"/>
                <a:ea typeface="Calibri" panose="020F0502020204030204" pitchFamily="34" charset="0"/>
                <a:cs typeface="Calibri" panose="020F0502020204030204" pitchFamily="34" charset="0"/>
              </a:rPr>
              <a:t>S</a:t>
            </a:r>
            <a:endParaRPr lang="en-US" sz="1400" dirty="0"/>
          </a:p>
        </p:txBody>
      </p:sp>
      <p:sp>
        <p:nvSpPr>
          <p:cNvPr id="19" name="Text 17"/>
          <p:cNvSpPr/>
          <p:nvPr/>
        </p:nvSpPr>
        <p:spPr>
          <a:xfrm>
            <a:off x="914400" y="3611880"/>
            <a:ext cx="1463040"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Sustainability</a:t>
            </a:r>
            <a:endParaRPr lang="en-US" sz="1050" dirty="0"/>
          </a:p>
        </p:txBody>
      </p:sp>
      <p:sp>
        <p:nvSpPr>
          <p:cNvPr id="20" name="Text 18"/>
          <p:cNvSpPr/>
          <p:nvPr/>
        </p:nvSpPr>
        <p:spPr>
          <a:xfrm>
            <a:off x="914400" y="3895344"/>
            <a:ext cx="3474720" cy="256032"/>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Long-term societal and environmental impact of IS deployment considered</a:t>
            </a:r>
            <a:endParaRPr lang="en-US" sz="850" dirty="0"/>
          </a:p>
        </p:txBody>
      </p:sp>
      <p:sp>
        <p:nvSpPr>
          <p:cNvPr id="21" name="Shape 19"/>
          <p:cNvSpPr/>
          <p:nvPr/>
        </p:nvSpPr>
        <p:spPr>
          <a:xfrm>
            <a:off x="320040" y="4297680"/>
            <a:ext cx="4160520" cy="640080"/>
          </a:xfrm>
          <a:prstGeom prst="roundRect">
            <a:avLst>
              <a:gd name="adj" fmla="val 7143"/>
            </a:avLst>
          </a:prstGeom>
          <a:solidFill>
            <a:srgbClr val="EEF3FA"/>
          </a:solidFill>
          <a:ln/>
          <a:effectLst>
            <a:outerShdw blurRad="101600" dist="38100" dir="2700000" algn="bl" rotWithShape="0">
              <a:srgbClr val="000000">
                <a:alpha val="12000"/>
              </a:srgbClr>
            </a:outerShdw>
          </a:effectLst>
        </p:spPr>
        <p:txBody>
          <a:bodyPr/>
          <a:lstStyle/>
          <a:p>
            <a:endParaRPr lang="en-GB"/>
          </a:p>
        </p:txBody>
      </p:sp>
      <p:sp>
        <p:nvSpPr>
          <p:cNvPr id="22" name="Shape 20"/>
          <p:cNvSpPr/>
          <p:nvPr/>
        </p:nvSpPr>
        <p:spPr>
          <a:xfrm>
            <a:off x="384048" y="4407408"/>
            <a:ext cx="402336" cy="402336"/>
          </a:xfrm>
          <a:prstGeom prst="ellipse">
            <a:avLst/>
          </a:prstGeom>
          <a:solidFill>
            <a:srgbClr val="0D9488"/>
          </a:solidFill>
          <a:ln/>
        </p:spPr>
        <p:txBody>
          <a:bodyPr/>
          <a:lstStyle/>
          <a:p>
            <a:endParaRPr lang="en-GB"/>
          </a:p>
        </p:txBody>
      </p:sp>
      <p:sp>
        <p:nvSpPr>
          <p:cNvPr id="23" name="Text 21"/>
          <p:cNvSpPr/>
          <p:nvPr/>
        </p:nvSpPr>
        <p:spPr>
          <a:xfrm>
            <a:off x="384048" y="4407408"/>
            <a:ext cx="402336" cy="402336"/>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anose="020F0502020204030204" pitchFamily="34" charset="0"/>
                <a:ea typeface="Calibri" panose="020F0502020204030204" pitchFamily="34" charset="0"/>
                <a:cs typeface="Calibri" panose="020F0502020204030204" pitchFamily="34" charset="0"/>
              </a:rPr>
              <a:t>T</a:t>
            </a:r>
            <a:endParaRPr lang="en-US" sz="1400" dirty="0"/>
          </a:p>
        </p:txBody>
      </p:sp>
      <p:sp>
        <p:nvSpPr>
          <p:cNvPr id="24" name="Text 22"/>
          <p:cNvSpPr/>
          <p:nvPr/>
        </p:nvSpPr>
        <p:spPr>
          <a:xfrm>
            <a:off x="914400" y="4343400"/>
            <a:ext cx="1463040" cy="256032"/>
          </a:xfrm>
          <a:prstGeom prst="rect">
            <a:avLst/>
          </a:prstGeom>
          <a:noFill/>
          <a:ln/>
        </p:spPr>
        <p:txBody>
          <a:bodyPr wrap="square" lIns="0" tIns="0" rIns="0" bIns="0" rtlCol="0" anchor="ctr"/>
          <a:lstStyle/>
          <a:p>
            <a:pPr marL="0" indent="0">
              <a:buNone/>
            </a:pPr>
            <a:r>
              <a:rPr lang="en-US" sz="1050" b="1" dirty="0">
                <a:solidFill>
                  <a:srgbClr val="1B2A4A"/>
                </a:solidFill>
                <a:latin typeface="Calibri" pitchFamily="34" charset="0"/>
                <a:ea typeface="Calibri" pitchFamily="34" charset="-122"/>
                <a:cs typeface="Calibri" pitchFamily="34" charset="-120"/>
              </a:rPr>
              <a:t>Transparency</a:t>
            </a:r>
            <a:endParaRPr lang="en-US" sz="1050" dirty="0"/>
          </a:p>
        </p:txBody>
      </p:sp>
      <p:sp>
        <p:nvSpPr>
          <p:cNvPr id="25" name="Text 23"/>
          <p:cNvSpPr/>
          <p:nvPr/>
        </p:nvSpPr>
        <p:spPr>
          <a:xfrm>
            <a:off x="914400" y="4626864"/>
            <a:ext cx="3474720" cy="256032"/>
          </a:xfrm>
          <a:prstGeom prst="rect">
            <a:avLst/>
          </a:prstGeom>
          <a:noFill/>
          <a:ln/>
        </p:spPr>
        <p:txBody>
          <a:bodyPr wrap="square" lIns="0" tIns="0" rIns="0" bIns="0" rtlCol="0" anchor="ctr"/>
          <a:lstStyle/>
          <a:p>
            <a:pPr marL="0" indent="0">
              <a:buNone/>
            </a:pPr>
            <a:r>
              <a:rPr lang="en-US" sz="850" dirty="0">
                <a:solidFill>
                  <a:srgbClr val="64748B"/>
                </a:solidFill>
                <a:latin typeface="Calibri" pitchFamily="34" charset="0"/>
                <a:ea typeface="Calibri" pitchFamily="34" charset="-122"/>
                <a:cs typeface="Calibri" pitchFamily="34" charset="-120"/>
              </a:rPr>
              <a:t>Stakeholders can understand how IS processes their data and what decisions result</a:t>
            </a:r>
            <a:endParaRPr lang="en-US" sz="850" dirty="0"/>
          </a:p>
        </p:txBody>
      </p:sp>
      <p:sp>
        <p:nvSpPr>
          <p:cNvPr id="26" name="Text 24"/>
          <p:cNvSpPr/>
          <p:nvPr/>
        </p:nvSpPr>
        <p:spPr>
          <a:xfrm>
            <a:off x="320040" y="4965192"/>
            <a:ext cx="4160520" cy="182880"/>
          </a:xfrm>
          <a:prstGeom prst="rect">
            <a:avLst/>
          </a:prstGeom>
          <a:noFill/>
          <a:ln/>
        </p:spPr>
        <p:txBody>
          <a:bodyPr wrap="square" lIns="0" tIns="0" rIns="0" bIns="0" rtlCol="0" anchor="ctr"/>
          <a:lstStyle/>
          <a:p>
            <a:pPr marL="0" indent="0">
              <a:buNone/>
            </a:pPr>
            <a:r>
              <a:rPr lang="en-US" sz="750" i="1" dirty="0">
                <a:latin typeface="Calibri" pitchFamily="34" charset="0"/>
                <a:ea typeface="Calibri" pitchFamily="34" charset="-122"/>
                <a:cs typeface="Calibri" pitchFamily="34" charset="-120"/>
              </a:rPr>
              <a:t>Source: Leslie (2019), Alan Turing Institute</a:t>
            </a:r>
            <a:endParaRPr lang="en-US" sz="750" dirty="0"/>
          </a:p>
        </p:txBody>
      </p:sp>
      <p:sp>
        <p:nvSpPr>
          <p:cNvPr id="27" name="Shape 25"/>
          <p:cNvSpPr/>
          <p:nvPr/>
        </p:nvSpPr>
        <p:spPr>
          <a:xfrm>
            <a:off x="4663440" y="1005840"/>
            <a:ext cx="4160520" cy="1005840"/>
          </a:xfrm>
          <a:prstGeom prst="roundRect">
            <a:avLst>
              <a:gd name="adj" fmla="val 7273"/>
            </a:avLst>
          </a:prstGeom>
          <a:solidFill>
            <a:srgbClr val="0D9488"/>
          </a:solidFill>
          <a:ln/>
        </p:spPr>
        <p:txBody>
          <a:bodyPr/>
          <a:lstStyle/>
          <a:p>
            <a:endParaRPr lang="en-GB"/>
          </a:p>
        </p:txBody>
      </p:sp>
      <p:sp>
        <p:nvSpPr>
          <p:cNvPr id="28" name="Text 26"/>
          <p:cNvSpPr/>
          <p:nvPr/>
        </p:nvSpPr>
        <p:spPr>
          <a:xfrm>
            <a:off x="4754880" y="1005840"/>
            <a:ext cx="3977640" cy="1005840"/>
          </a:xfrm>
          <a:prstGeom prst="rect">
            <a:avLst/>
          </a:prstGeom>
          <a:noFill/>
          <a:ln/>
        </p:spPr>
        <p:txBody>
          <a:bodyPr wrap="square" lIns="0" tIns="0" rIns="0" bIns="0" rtlCol="0" anchor="ctr"/>
          <a:lstStyle/>
          <a:p>
            <a:pPr marL="0" indent="0">
              <a:buNone/>
            </a:pPr>
            <a:r>
              <a:rPr lang="en-US" sz="1300" b="1" dirty="0">
                <a:solidFill>
                  <a:srgbClr val="FFFFFF"/>
                </a:solidFill>
                <a:latin typeface="Calibri" panose="020F0502020204030204" pitchFamily="34" charset="0"/>
                <a:ea typeface="Calibri" panose="020F0502020204030204" pitchFamily="34" charset="0"/>
                <a:cs typeface="Calibri" panose="020F0502020204030204" pitchFamily="34" charset="0"/>
              </a:rPr>
              <a:t>IS Governance Checklist for Leadership</a:t>
            </a:r>
            <a:endParaRPr lang="en-US" sz="1300" dirty="0"/>
          </a:p>
        </p:txBody>
      </p:sp>
      <p:sp>
        <p:nvSpPr>
          <p:cNvPr id="29" name="Shape 27"/>
          <p:cNvSpPr/>
          <p:nvPr/>
        </p:nvSpPr>
        <p:spPr>
          <a:xfrm>
            <a:off x="4663440" y="2203704"/>
            <a:ext cx="274320" cy="274320"/>
          </a:xfrm>
          <a:prstGeom prst="ellipse">
            <a:avLst/>
          </a:prstGeom>
          <a:solidFill>
            <a:srgbClr val="2E7D52"/>
          </a:solidFill>
          <a:ln/>
        </p:spPr>
        <p:txBody>
          <a:bodyPr/>
          <a:lstStyle/>
          <a:p>
            <a:endParaRPr lang="en-GB"/>
          </a:p>
        </p:txBody>
      </p:sp>
      <p:sp>
        <p:nvSpPr>
          <p:cNvPr id="30" name="Text 28"/>
          <p:cNvSpPr/>
          <p:nvPr/>
        </p:nvSpPr>
        <p:spPr>
          <a:xfrm>
            <a:off x="4663440" y="2203704"/>
            <a:ext cx="274320" cy="274320"/>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a:t>
            </a:r>
            <a:endParaRPr lang="en-US" sz="800" dirty="0"/>
          </a:p>
        </p:txBody>
      </p:sp>
      <p:sp>
        <p:nvSpPr>
          <p:cNvPr id="31" name="Text 29"/>
          <p:cNvSpPr/>
          <p:nvPr/>
        </p:nvSpPr>
        <p:spPr>
          <a:xfrm>
            <a:off x="5029200" y="2148840"/>
            <a:ext cx="3749040" cy="36576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Appoint an IS Ethics Champion at board level</a:t>
            </a:r>
            <a:endParaRPr lang="en-US" sz="950" dirty="0"/>
          </a:p>
        </p:txBody>
      </p:sp>
      <p:sp>
        <p:nvSpPr>
          <p:cNvPr id="32" name="Shape 30"/>
          <p:cNvSpPr/>
          <p:nvPr/>
        </p:nvSpPr>
        <p:spPr>
          <a:xfrm>
            <a:off x="4663440" y="2624328"/>
            <a:ext cx="274320" cy="274320"/>
          </a:xfrm>
          <a:prstGeom prst="ellipse">
            <a:avLst/>
          </a:prstGeom>
          <a:solidFill>
            <a:srgbClr val="2E7D52"/>
          </a:solidFill>
          <a:ln/>
        </p:spPr>
        <p:txBody>
          <a:bodyPr/>
          <a:lstStyle/>
          <a:p>
            <a:endParaRPr lang="en-GB"/>
          </a:p>
        </p:txBody>
      </p:sp>
      <p:sp>
        <p:nvSpPr>
          <p:cNvPr id="33" name="Text 31"/>
          <p:cNvSpPr/>
          <p:nvPr/>
        </p:nvSpPr>
        <p:spPr>
          <a:xfrm>
            <a:off x="4663440" y="2624328"/>
            <a:ext cx="274320" cy="274320"/>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a:t>
            </a:r>
            <a:endParaRPr lang="en-US" sz="800" dirty="0"/>
          </a:p>
        </p:txBody>
      </p:sp>
      <p:sp>
        <p:nvSpPr>
          <p:cNvPr id="34" name="Text 32"/>
          <p:cNvSpPr/>
          <p:nvPr/>
        </p:nvSpPr>
        <p:spPr>
          <a:xfrm>
            <a:off x="5029200" y="2569464"/>
            <a:ext cx="3749040" cy="36576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Conduct annual IS audits against GDPR obligations (ICO, 2023)</a:t>
            </a:r>
            <a:endParaRPr lang="en-US" sz="950" dirty="0"/>
          </a:p>
        </p:txBody>
      </p:sp>
      <p:sp>
        <p:nvSpPr>
          <p:cNvPr id="35" name="Shape 33"/>
          <p:cNvSpPr/>
          <p:nvPr/>
        </p:nvSpPr>
        <p:spPr>
          <a:xfrm>
            <a:off x="4663440" y="3044952"/>
            <a:ext cx="274320" cy="274320"/>
          </a:xfrm>
          <a:prstGeom prst="ellipse">
            <a:avLst/>
          </a:prstGeom>
          <a:solidFill>
            <a:srgbClr val="2E7D52"/>
          </a:solidFill>
          <a:ln/>
        </p:spPr>
        <p:txBody>
          <a:bodyPr/>
          <a:lstStyle/>
          <a:p>
            <a:endParaRPr lang="en-GB"/>
          </a:p>
        </p:txBody>
      </p:sp>
      <p:sp>
        <p:nvSpPr>
          <p:cNvPr id="36" name="Text 34"/>
          <p:cNvSpPr/>
          <p:nvPr/>
        </p:nvSpPr>
        <p:spPr>
          <a:xfrm>
            <a:off x="4663440" y="3044952"/>
            <a:ext cx="274320" cy="274320"/>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a:t>
            </a:r>
            <a:endParaRPr lang="en-US" sz="800" dirty="0"/>
          </a:p>
        </p:txBody>
      </p:sp>
      <p:sp>
        <p:nvSpPr>
          <p:cNvPr id="37" name="Text 35"/>
          <p:cNvSpPr/>
          <p:nvPr/>
        </p:nvSpPr>
        <p:spPr>
          <a:xfrm>
            <a:off x="5029200" y="2990088"/>
            <a:ext cx="3749040" cy="36576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Implement role-based access controls and data classification</a:t>
            </a:r>
            <a:endParaRPr lang="en-US" sz="950" dirty="0"/>
          </a:p>
        </p:txBody>
      </p:sp>
      <p:sp>
        <p:nvSpPr>
          <p:cNvPr id="38" name="Shape 36"/>
          <p:cNvSpPr/>
          <p:nvPr/>
        </p:nvSpPr>
        <p:spPr>
          <a:xfrm>
            <a:off x="4663440" y="3465576"/>
            <a:ext cx="274320" cy="274320"/>
          </a:xfrm>
          <a:prstGeom prst="ellipse">
            <a:avLst/>
          </a:prstGeom>
          <a:solidFill>
            <a:srgbClr val="2E7D52"/>
          </a:solidFill>
          <a:ln/>
        </p:spPr>
        <p:txBody>
          <a:bodyPr/>
          <a:lstStyle/>
          <a:p>
            <a:endParaRPr lang="en-GB"/>
          </a:p>
        </p:txBody>
      </p:sp>
      <p:sp>
        <p:nvSpPr>
          <p:cNvPr id="39" name="Text 37"/>
          <p:cNvSpPr/>
          <p:nvPr/>
        </p:nvSpPr>
        <p:spPr>
          <a:xfrm>
            <a:off x="4663440" y="3465576"/>
            <a:ext cx="274320" cy="274320"/>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a:t>
            </a:r>
            <a:endParaRPr lang="en-US" sz="800" dirty="0"/>
          </a:p>
        </p:txBody>
      </p:sp>
      <p:sp>
        <p:nvSpPr>
          <p:cNvPr id="40" name="Text 38"/>
          <p:cNvSpPr/>
          <p:nvPr/>
        </p:nvSpPr>
        <p:spPr>
          <a:xfrm>
            <a:off x="5029200" y="3410712"/>
            <a:ext cx="3749040" cy="36576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Establish a clear AI Acceptable Use Policy before deployment</a:t>
            </a:r>
            <a:endParaRPr lang="en-US" sz="950" dirty="0"/>
          </a:p>
        </p:txBody>
      </p:sp>
      <p:sp>
        <p:nvSpPr>
          <p:cNvPr id="41" name="Shape 39"/>
          <p:cNvSpPr/>
          <p:nvPr/>
        </p:nvSpPr>
        <p:spPr>
          <a:xfrm>
            <a:off x="4663440" y="3886200"/>
            <a:ext cx="274320" cy="274320"/>
          </a:xfrm>
          <a:prstGeom prst="ellipse">
            <a:avLst/>
          </a:prstGeom>
          <a:solidFill>
            <a:srgbClr val="2E7D52"/>
          </a:solidFill>
          <a:ln/>
        </p:spPr>
        <p:txBody>
          <a:bodyPr/>
          <a:lstStyle/>
          <a:p>
            <a:endParaRPr lang="en-GB"/>
          </a:p>
        </p:txBody>
      </p:sp>
      <p:sp>
        <p:nvSpPr>
          <p:cNvPr id="42" name="Text 40"/>
          <p:cNvSpPr/>
          <p:nvPr/>
        </p:nvSpPr>
        <p:spPr>
          <a:xfrm>
            <a:off x="4663440" y="3886200"/>
            <a:ext cx="274320" cy="274320"/>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a:t>
            </a:r>
            <a:endParaRPr lang="en-US" sz="800" dirty="0"/>
          </a:p>
        </p:txBody>
      </p:sp>
      <p:sp>
        <p:nvSpPr>
          <p:cNvPr id="43" name="Text 41"/>
          <p:cNvSpPr/>
          <p:nvPr/>
        </p:nvSpPr>
        <p:spPr>
          <a:xfrm>
            <a:off x="5029200" y="3831336"/>
            <a:ext cx="3749040" cy="36576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Create a whistleblowing mechanism for IS misuse concerns</a:t>
            </a:r>
            <a:endParaRPr lang="en-US" sz="950" dirty="0"/>
          </a:p>
        </p:txBody>
      </p:sp>
      <p:sp>
        <p:nvSpPr>
          <p:cNvPr id="44" name="Shape 42"/>
          <p:cNvSpPr/>
          <p:nvPr/>
        </p:nvSpPr>
        <p:spPr>
          <a:xfrm>
            <a:off x="4663440" y="4306824"/>
            <a:ext cx="274320" cy="274320"/>
          </a:xfrm>
          <a:prstGeom prst="ellipse">
            <a:avLst/>
          </a:prstGeom>
          <a:solidFill>
            <a:srgbClr val="2E7D52"/>
          </a:solidFill>
          <a:ln/>
        </p:spPr>
        <p:txBody>
          <a:bodyPr/>
          <a:lstStyle/>
          <a:p>
            <a:endParaRPr lang="en-GB"/>
          </a:p>
        </p:txBody>
      </p:sp>
      <p:sp>
        <p:nvSpPr>
          <p:cNvPr id="45" name="Text 43"/>
          <p:cNvSpPr/>
          <p:nvPr/>
        </p:nvSpPr>
        <p:spPr>
          <a:xfrm>
            <a:off x="4663440" y="4306824"/>
            <a:ext cx="274320" cy="274320"/>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a:t>
            </a:r>
            <a:endParaRPr lang="en-US" sz="800" dirty="0"/>
          </a:p>
        </p:txBody>
      </p:sp>
      <p:sp>
        <p:nvSpPr>
          <p:cNvPr id="46" name="Text 44"/>
          <p:cNvSpPr/>
          <p:nvPr/>
        </p:nvSpPr>
        <p:spPr>
          <a:xfrm>
            <a:off x="5029200" y="4251960"/>
            <a:ext cx="3749040" cy="36576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Review monitoring policies with HR and legal counsel before implementation</a:t>
            </a:r>
            <a:endParaRPr lang="en-US" sz="950" dirty="0"/>
          </a:p>
        </p:txBody>
      </p:sp>
      <p:sp>
        <p:nvSpPr>
          <p:cNvPr id="47" name="Shape 45"/>
          <p:cNvSpPr/>
          <p:nvPr/>
        </p:nvSpPr>
        <p:spPr>
          <a:xfrm>
            <a:off x="4663440" y="4727448"/>
            <a:ext cx="274320" cy="274320"/>
          </a:xfrm>
          <a:prstGeom prst="ellipse">
            <a:avLst/>
          </a:prstGeom>
          <a:solidFill>
            <a:srgbClr val="2E7D52"/>
          </a:solidFill>
          <a:ln/>
        </p:spPr>
        <p:txBody>
          <a:bodyPr/>
          <a:lstStyle/>
          <a:p>
            <a:endParaRPr lang="en-GB"/>
          </a:p>
        </p:txBody>
      </p:sp>
      <p:sp>
        <p:nvSpPr>
          <p:cNvPr id="48" name="Text 46"/>
          <p:cNvSpPr/>
          <p:nvPr/>
        </p:nvSpPr>
        <p:spPr>
          <a:xfrm>
            <a:off x="4663440" y="4727448"/>
            <a:ext cx="274320" cy="274320"/>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a:t>
            </a:r>
            <a:endParaRPr lang="en-US" sz="800" dirty="0"/>
          </a:p>
        </p:txBody>
      </p:sp>
      <p:sp>
        <p:nvSpPr>
          <p:cNvPr id="49" name="Text 47"/>
          <p:cNvSpPr/>
          <p:nvPr/>
        </p:nvSpPr>
        <p:spPr>
          <a:xfrm>
            <a:off x="5029200" y="4672584"/>
            <a:ext cx="3749040" cy="36576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Train all IS users on data handling responsibilities at onboarding</a:t>
            </a:r>
            <a:endParaRPr lang="en-US" sz="9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Shape 0"/>
          <p:cNvSpPr/>
          <p:nvPr/>
        </p:nvSpPr>
        <p:spPr>
          <a:xfrm>
            <a:off x="-914400" y="-914400"/>
            <a:ext cx="4572000" cy="4572000"/>
          </a:xfrm>
          <a:prstGeom prst="ellipse">
            <a:avLst/>
          </a:prstGeom>
          <a:solidFill>
            <a:srgbClr val="0D9488">
              <a:alpha val="18000"/>
            </a:srgbClr>
          </a:solidFill>
          <a:ln/>
        </p:spPr>
        <p:txBody>
          <a:bodyPr/>
          <a:lstStyle/>
          <a:p>
            <a:endParaRPr lang="en-GB"/>
          </a:p>
        </p:txBody>
      </p:sp>
      <p:sp>
        <p:nvSpPr>
          <p:cNvPr id="3" name="Shape 1"/>
          <p:cNvSpPr/>
          <p:nvPr/>
        </p:nvSpPr>
        <p:spPr>
          <a:xfrm>
            <a:off x="6858000" y="2743200"/>
            <a:ext cx="3200400" cy="3200400"/>
          </a:xfrm>
          <a:prstGeom prst="ellipse">
            <a:avLst/>
          </a:prstGeom>
          <a:solidFill>
            <a:srgbClr val="C9A84C">
              <a:alpha val="15000"/>
            </a:srgbClr>
          </a:solidFill>
          <a:ln/>
        </p:spPr>
        <p:txBody>
          <a:bodyPr/>
          <a:lstStyle/>
          <a:p>
            <a:endParaRPr lang="en-GB"/>
          </a:p>
        </p:txBody>
      </p:sp>
      <p:sp>
        <p:nvSpPr>
          <p:cNvPr id="4" name="Text 2"/>
          <p:cNvSpPr/>
          <p:nvPr/>
        </p:nvSpPr>
        <p:spPr>
          <a:xfrm>
            <a:off x="914400" y="1371600"/>
            <a:ext cx="7315200" cy="411480"/>
          </a:xfrm>
          <a:prstGeom prst="rect">
            <a:avLst/>
          </a:prstGeom>
          <a:noFill/>
          <a:ln/>
        </p:spPr>
        <p:txBody>
          <a:bodyPr wrap="square" lIns="0" tIns="0" rIns="0" bIns="0" rtlCol="0" anchor="ctr"/>
          <a:lstStyle/>
          <a:p>
            <a:pPr marL="0" indent="0">
              <a:buNone/>
            </a:pPr>
            <a:r>
              <a:rPr lang="en-US" sz="1100" b="1" kern="0" spc="300" dirty="0">
                <a:solidFill>
                  <a:srgbClr val="C9A84C"/>
                </a:solidFill>
                <a:latin typeface="Calibri" pitchFamily="34" charset="0"/>
                <a:ea typeface="Calibri" pitchFamily="34" charset="-122"/>
                <a:cs typeface="Calibri" pitchFamily="34" charset="-120"/>
              </a:rPr>
              <a:t>SECTION 04</a:t>
            </a:r>
            <a:endParaRPr lang="en-US" sz="1100" dirty="0"/>
          </a:p>
        </p:txBody>
      </p:sp>
      <p:sp>
        <p:nvSpPr>
          <p:cNvPr id="5" name="Text 3"/>
          <p:cNvSpPr/>
          <p:nvPr/>
        </p:nvSpPr>
        <p:spPr>
          <a:xfrm>
            <a:off x="914400" y="1783080"/>
            <a:ext cx="7315200" cy="1463040"/>
          </a:xfrm>
          <a:prstGeom prst="rect">
            <a:avLst/>
          </a:prstGeom>
          <a:noFill/>
          <a:ln/>
        </p:spPr>
        <p:txBody>
          <a:bodyPr wrap="square" lIns="0" tIns="0" rIns="0" bIns="0" rtlCol="0" anchor="ctr"/>
          <a:lstStyle/>
          <a:p>
            <a:pPr marL="0" indent="0">
              <a:buNone/>
            </a:pPr>
            <a:r>
              <a:rPr lang="en-US" sz="3600" b="1" dirty="0">
                <a:solidFill>
                  <a:srgbClr val="FFFFFF"/>
                </a:solidFill>
                <a:latin typeface="Calibri" panose="020F0502020204030204" pitchFamily="34" charset="0"/>
                <a:ea typeface="Calibri" panose="020F0502020204030204" pitchFamily="34" charset="0"/>
                <a:cs typeface="Calibri" panose="020F0502020204030204" pitchFamily="34" charset="0"/>
              </a:rPr>
              <a:t>Real-World</a:t>
            </a:r>
            <a:endParaRPr lang="en-US" sz="3600" dirty="0"/>
          </a:p>
          <a:p>
            <a:pPr marL="0" indent="0">
              <a:buNone/>
            </a:pPr>
            <a:r>
              <a:rPr lang="en-US" sz="3600" b="1" dirty="0">
                <a:solidFill>
                  <a:srgbClr val="FFFFFF"/>
                </a:solidFill>
                <a:latin typeface="Calibri" panose="020F0502020204030204" pitchFamily="34" charset="0"/>
                <a:ea typeface="Calibri" panose="020F0502020204030204" pitchFamily="34" charset="0"/>
                <a:cs typeface="Calibri" panose="020F0502020204030204" pitchFamily="34" charset="0"/>
              </a:rPr>
              <a:t>Case Studies</a:t>
            </a:r>
            <a:endParaRPr lang="en-US" sz="3600" dirty="0"/>
          </a:p>
        </p:txBody>
      </p:sp>
      <p:sp>
        <p:nvSpPr>
          <p:cNvPr id="6" name="Text 4"/>
          <p:cNvSpPr/>
          <p:nvPr/>
        </p:nvSpPr>
        <p:spPr>
          <a:xfrm>
            <a:off x="914400" y="3337560"/>
            <a:ext cx="6400800" cy="502920"/>
          </a:xfrm>
          <a:prstGeom prst="rect">
            <a:avLst/>
          </a:prstGeom>
          <a:noFill/>
          <a:ln/>
        </p:spPr>
        <p:txBody>
          <a:bodyPr wrap="square" lIns="0" tIns="0" rIns="0" bIns="0" rtlCol="0" anchor="ctr"/>
          <a:lstStyle/>
          <a:p>
            <a:pPr marL="0" indent="0">
              <a:buNone/>
            </a:pPr>
            <a:r>
              <a:rPr lang="en-US" sz="1800" dirty="0">
                <a:latin typeface="Calibri" panose="020F0502020204030204" pitchFamily="34" charset="0"/>
                <a:ea typeface="Calibri" panose="020F0502020204030204" pitchFamily="34" charset="0"/>
                <a:cs typeface="Calibri" panose="020F0502020204030204" pitchFamily="34" charset="0"/>
              </a:rPr>
              <a:t>Amazon  ·  Zara (Inditex)  ·  NHS</a:t>
            </a:r>
            <a:endParaRPr lang="en-US" sz="1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2E7D52"/>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800" b="1" dirty="0">
                <a:solidFill>
                  <a:srgbClr val="FFFFFF"/>
                </a:solidFill>
                <a:latin typeface="Calibri" panose="020F0502020204030204" pitchFamily="34" charset="0"/>
                <a:ea typeface="Calibri" panose="020F0502020204030204" pitchFamily="34" charset="0"/>
                <a:cs typeface="Calibri" panose="020F0502020204030204" pitchFamily="34" charset="0"/>
              </a:rPr>
              <a:t>Case Study 1  |  Amazon: IS-Driven Operational Excellence</a:t>
            </a:r>
            <a:endParaRPr lang="en-US" sz="1800" dirty="0"/>
          </a:p>
        </p:txBody>
      </p:sp>
      <p:sp>
        <p:nvSpPr>
          <p:cNvPr id="4" name="Shape 2"/>
          <p:cNvSpPr/>
          <p:nvPr/>
        </p:nvSpPr>
        <p:spPr>
          <a:xfrm>
            <a:off x="320040" y="1005840"/>
            <a:ext cx="5120640" cy="1188720"/>
          </a:xfrm>
          <a:prstGeom prst="roundRect">
            <a:avLst>
              <a:gd name="adj" fmla="val 538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02920" y="1078992"/>
            <a:ext cx="4754880" cy="256032"/>
          </a:xfrm>
          <a:prstGeom prst="rect">
            <a:avLst/>
          </a:prstGeom>
          <a:noFill/>
          <a:ln/>
        </p:spPr>
        <p:txBody>
          <a:bodyPr wrap="square" lIns="0" tIns="0" rIns="0" bIns="0" rtlCol="0" anchor="ctr"/>
          <a:lstStyle/>
          <a:p>
            <a:pPr marL="0" indent="0">
              <a:buNone/>
            </a:pPr>
            <a:r>
              <a:rPr lang="en-US" sz="1100" b="1" dirty="0">
                <a:solidFill>
                  <a:srgbClr val="2E7D52"/>
                </a:solidFill>
                <a:latin typeface="Calibri" panose="020F0502020204030204" pitchFamily="34" charset="0"/>
                <a:ea typeface="Calibri" panose="020F0502020204030204" pitchFamily="34" charset="0"/>
                <a:cs typeface="Calibri" panose="020F0502020204030204" pitchFamily="34" charset="0"/>
              </a:rPr>
              <a:t>Context</a:t>
            </a:r>
            <a:endParaRPr lang="en-US" sz="1100" dirty="0"/>
          </a:p>
        </p:txBody>
      </p:sp>
      <p:sp>
        <p:nvSpPr>
          <p:cNvPr id="6" name="Text 4"/>
          <p:cNvSpPr/>
          <p:nvPr/>
        </p:nvSpPr>
        <p:spPr>
          <a:xfrm>
            <a:off x="502920" y="1371600"/>
            <a:ext cx="4754880" cy="77724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Amazon operates one of the world's most complex retail and logistics ecosystems, processing over 66,000 orders per hour during peak periods (Amazon, 2023). Managing this at scale requires deeply integrated IS across fulfilment, pricing, customer service and supply chain.</a:t>
            </a:r>
            <a:endParaRPr lang="en-US" sz="950" dirty="0"/>
          </a:p>
        </p:txBody>
      </p:sp>
      <p:sp>
        <p:nvSpPr>
          <p:cNvPr id="7" name="Shape 5"/>
          <p:cNvSpPr/>
          <p:nvPr/>
        </p:nvSpPr>
        <p:spPr>
          <a:xfrm>
            <a:off x="320040" y="2313432"/>
            <a:ext cx="5120640" cy="1188720"/>
          </a:xfrm>
          <a:prstGeom prst="roundRect">
            <a:avLst>
              <a:gd name="adj" fmla="val 538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502920" y="2386584"/>
            <a:ext cx="4754880" cy="256032"/>
          </a:xfrm>
          <a:prstGeom prst="rect">
            <a:avLst/>
          </a:prstGeom>
          <a:noFill/>
          <a:ln/>
        </p:spPr>
        <p:txBody>
          <a:bodyPr wrap="square" lIns="0" tIns="0" rIns="0" bIns="0" rtlCol="0" anchor="ctr"/>
          <a:lstStyle/>
          <a:p>
            <a:pPr marL="0" indent="0">
              <a:buNone/>
            </a:pPr>
            <a:r>
              <a:rPr lang="en-US" sz="1100" b="1" dirty="0">
                <a:solidFill>
                  <a:srgbClr val="2E7D52"/>
                </a:solidFill>
                <a:latin typeface="Calibri" panose="020F0502020204030204" pitchFamily="34" charset="0"/>
                <a:ea typeface="Calibri" panose="020F0502020204030204" pitchFamily="34" charset="0"/>
                <a:cs typeface="Calibri" panose="020F0502020204030204" pitchFamily="34" charset="0"/>
              </a:rPr>
              <a:t>IS Solution</a:t>
            </a:r>
            <a:endParaRPr lang="en-US" sz="1100" dirty="0"/>
          </a:p>
        </p:txBody>
      </p:sp>
      <p:sp>
        <p:nvSpPr>
          <p:cNvPr id="9" name="Text 7"/>
          <p:cNvSpPr/>
          <p:nvPr/>
        </p:nvSpPr>
        <p:spPr>
          <a:xfrm>
            <a:off x="502920" y="2679192"/>
            <a:ext cx="4754880" cy="77724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Amazon employs a proprietary hybrid of ERP and DSS capabilities. Its Inventory Management System integrates with algorithmic pricing engines, automatically adjusting over 250 million product prices daily in response to demand signals a capability Brynjolfsson &amp; McAfee (2014) characterise as 'machine-speed management.'</a:t>
            </a:r>
            <a:endParaRPr lang="en-US" sz="950" dirty="0"/>
          </a:p>
        </p:txBody>
      </p:sp>
      <p:sp>
        <p:nvSpPr>
          <p:cNvPr id="10" name="Shape 8"/>
          <p:cNvSpPr/>
          <p:nvPr/>
        </p:nvSpPr>
        <p:spPr>
          <a:xfrm>
            <a:off x="320040" y="3621024"/>
            <a:ext cx="5120640" cy="1188720"/>
          </a:xfrm>
          <a:prstGeom prst="roundRect">
            <a:avLst>
              <a:gd name="adj" fmla="val 538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502920" y="3694176"/>
            <a:ext cx="4754880" cy="256032"/>
          </a:xfrm>
          <a:prstGeom prst="rect">
            <a:avLst/>
          </a:prstGeom>
          <a:noFill/>
          <a:ln/>
        </p:spPr>
        <p:txBody>
          <a:bodyPr wrap="square" lIns="0" tIns="0" rIns="0" bIns="0" rtlCol="0" anchor="ctr"/>
          <a:lstStyle/>
          <a:p>
            <a:pPr marL="0" indent="0">
              <a:buNone/>
            </a:pPr>
            <a:r>
              <a:rPr lang="en-US" sz="1100" b="1" dirty="0">
                <a:solidFill>
                  <a:srgbClr val="2E7D52"/>
                </a:solidFill>
                <a:latin typeface="Calibri" panose="020F0502020204030204" pitchFamily="34" charset="0"/>
                <a:ea typeface="Calibri" panose="020F0502020204030204" pitchFamily="34" charset="0"/>
                <a:cs typeface="Calibri" panose="020F0502020204030204" pitchFamily="34" charset="0"/>
              </a:rPr>
              <a:t>Outcomes</a:t>
            </a:r>
            <a:endParaRPr lang="en-US" sz="1100" dirty="0"/>
          </a:p>
        </p:txBody>
      </p:sp>
      <p:sp>
        <p:nvSpPr>
          <p:cNvPr id="12" name="Text 10"/>
          <p:cNvSpPr/>
          <p:nvPr/>
        </p:nvSpPr>
        <p:spPr>
          <a:xfrm>
            <a:off x="502920" y="3986784"/>
            <a:ext cx="4754880" cy="77724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The result is an operating cost structure that is structurally lower than traditional retailers Amazon's fulfilment cost per unit declined by 12% between 2019 and 2022 despite a doubling of order volume (Amazon Annual Report, 2022).</a:t>
            </a:r>
            <a:endParaRPr lang="en-US" sz="950" dirty="0"/>
          </a:p>
        </p:txBody>
      </p:sp>
      <p:sp>
        <p:nvSpPr>
          <p:cNvPr id="13" name="Shape 11"/>
          <p:cNvSpPr/>
          <p:nvPr/>
        </p:nvSpPr>
        <p:spPr>
          <a:xfrm>
            <a:off x="5577840" y="1005840"/>
            <a:ext cx="3246120" cy="2103120"/>
          </a:xfrm>
          <a:prstGeom prst="roundRect">
            <a:avLst>
              <a:gd name="adj" fmla="val 3478"/>
            </a:avLst>
          </a:prstGeom>
          <a:solidFill>
            <a:srgbClr val="1B2A4A"/>
          </a:solidFill>
          <a:ln/>
        </p:spPr>
        <p:txBody>
          <a:bodyPr/>
          <a:lstStyle/>
          <a:p>
            <a:endParaRPr lang="en-GB"/>
          </a:p>
        </p:txBody>
      </p:sp>
      <p:sp>
        <p:nvSpPr>
          <p:cNvPr id="14" name="Text 12"/>
          <p:cNvSpPr/>
          <p:nvPr/>
        </p:nvSpPr>
        <p:spPr>
          <a:xfrm>
            <a:off x="5715000" y="1097280"/>
            <a:ext cx="2971800" cy="347472"/>
          </a:xfrm>
          <a:prstGeom prst="rect">
            <a:avLst/>
          </a:prstGeom>
          <a:noFill/>
          <a:ln/>
        </p:spPr>
        <p:txBody>
          <a:bodyPr wrap="square" lIns="0" tIns="0" rIns="0" bIns="0" rtlCol="0" anchor="ctr"/>
          <a:lstStyle/>
          <a:p>
            <a:pPr marL="0" indent="0">
              <a:buNone/>
            </a:pPr>
            <a:r>
              <a:rPr lang="en-US" sz="1200" b="1" dirty="0">
                <a:solidFill>
                  <a:srgbClr val="C9A84C"/>
                </a:solidFill>
                <a:latin typeface="Calibri" panose="020F0502020204030204" pitchFamily="34" charset="0"/>
                <a:ea typeface="Calibri" panose="020F0502020204030204" pitchFamily="34" charset="0"/>
                <a:cs typeface="Calibri" panose="020F0502020204030204" pitchFamily="34" charset="0"/>
              </a:rPr>
              <a:t>Key Lessons for the Client</a:t>
            </a:r>
            <a:endParaRPr lang="en-US" sz="1200" dirty="0"/>
          </a:p>
        </p:txBody>
      </p:sp>
      <p:sp>
        <p:nvSpPr>
          <p:cNvPr id="15" name="Text 13"/>
          <p:cNvSpPr/>
          <p:nvPr/>
        </p:nvSpPr>
        <p:spPr>
          <a:xfrm>
            <a:off x="5715000" y="1554480"/>
            <a:ext cx="2971800" cy="438912"/>
          </a:xfrm>
          <a:prstGeom prst="rect">
            <a:avLst/>
          </a:prstGeom>
          <a:noFill/>
          <a:ln/>
        </p:spPr>
        <p:txBody>
          <a:bodyPr wrap="square" lIns="0" tIns="0" rIns="0" bIns="0" rtlCol="0" anchor="ctr"/>
          <a:lstStyle/>
          <a:p>
            <a:pPr marL="0" indent="0">
              <a:buNone/>
            </a:pPr>
            <a:r>
              <a:rPr lang="en-US" sz="950" b="1" dirty="0">
                <a:solidFill>
                  <a:srgbClr val="0D9488"/>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Integration between IS layers multiplies value siloed systems sub-optimise</a:t>
            </a:r>
            <a:endParaRPr lang="en-US" sz="950" dirty="0"/>
          </a:p>
        </p:txBody>
      </p:sp>
      <p:sp>
        <p:nvSpPr>
          <p:cNvPr id="16" name="Text 14"/>
          <p:cNvSpPr/>
          <p:nvPr/>
        </p:nvSpPr>
        <p:spPr>
          <a:xfrm>
            <a:off x="5715000" y="2057400"/>
            <a:ext cx="2971800" cy="438912"/>
          </a:xfrm>
          <a:prstGeom prst="rect">
            <a:avLst/>
          </a:prstGeom>
          <a:noFill/>
          <a:ln/>
        </p:spPr>
        <p:txBody>
          <a:bodyPr wrap="square" lIns="0" tIns="0" rIns="0" bIns="0" rtlCol="0" anchor="ctr"/>
          <a:lstStyle/>
          <a:p>
            <a:pPr marL="0" indent="0">
              <a:buNone/>
            </a:pPr>
            <a:r>
              <a:rPr lang="en-US" sz="950" b="1" dirty="0">
                <a:solidFill>
                  <a:srgbClr val="0D9488"/>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Algorithmic DSS enables real-time responsiveness that human managers cannot match at scale</a:t>
            </a:r>
            <a:endParaRPr lang="en-US" sz="950" dirty="0"/>
          </a:p>
        </p:txBody>
      </p:sp>
      <p:sp>
        <p:nvSpPr>
          <p:cNvPr id="17" name="Text 15"/>
          <p:cNvSpPr/>
          <p:nvPr/>
        </p:nvSpPr>
        <p:spPr>
          <a:xfrm>
            <a:off x="5715000" y="2560320"/>
            <a:ext cx="2971800" cy="438912"/>
          </a:xfrm>
          <a:prstGeom prst="rect">
            <a:avLst/>
          </a:prstGeom>
          <a:noFill/>
          <a:ln/>
        </p:spPr>
        <p:txBody>
          <a:bodyPr wrap="square" lIns="0" tIns="0" rIns="0" bIns="0" rtlCol="0" anchor="ctr"/>
          <a:lstStyle/>
          <a:p>
            <a:pPr marL="0" indent="0">
              <a:buNone/>
            </a:pPr>
            <a:r>
              <a:rPr lang="en-US" sz="950" b="1" dirty="0">
                <a:solidFill>
                  <a:srgbClr val="0D9488"/>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IS investment should be viewed as infrastructure, not cost</a:t>
            </a:r>
            <a:endParaRPr lang="en-US" sz="950" dirty="0"/>
          </a:p>
        </p:txBody>
      </p:sp>
      <p:sp>
        <p:nvSpPr>
          <p:cNvPr id="18" name="Shape 16"/>
          <p:cNvSpPr/>
          <p:nvPr/>
        </p:nvSpPr>
        <p:spPr>
          <a:xfrm>
            <a:off x="5577840" y="3246120"/>
            <a:ext cx="3246120" cy="1691640"/>
          </a:xfrm>
          <a:prstGeom prst="roundRect">
            <a:avLst>
              <a:gd name="adj" fmla="val 4324"/>
            </a:avLst>
          </a:prstGeom>
          <a:solidFill>
            <a:srgbClr val="FEF3C7"/>
          </a:solidFill>
          <a:ln/>
          <a:effectLst>
            <a:outerShdw blurRad="101600" dist="38100" dir="2700000" algn="bl" rotWithShape="0">
              <a:srgbClr val="000000">
                <a:alpha val="12000"/>
              </a:srgbClr>
            </a:outerShdw>
          </a:effectLst>
        </p:spPr>
        <p:txBody>
          <a:bodyPr/>
          <a:lstStyle/>
          <a:p>
            <a:endParaRPr lang="en-GB"/>
          </a:p>
        </p:txBody>
      </p:sp>
      <p:sp>
        <p:nvSpPr>
          <p:cNvPr id="19" name="Text 17"/>
          <p:cNvSpPr/>
          <p:nvPr/>
        </p:nvSpPr>
        <p:spPr>
          <a:xfrm>
            <a:off x="5715000" y="3337560"/>
            <a:ext cx="2971800" cy="274320"/>
          </a:xfrm>
          <a:prstGeom prst="rect">
            <a:avLst/>
          </a:prstGeom>
          <a:noFill/>
          <a:ln/>
        </p:spPr>
        <p:txBody>
          <a:bodyPr wrap="square" lIns="0" tIns="0" rIns="0" bIns="0" rtlCol="0" anchor="ctr"/>
          <a:lstStyle/>
          <a:p>
            <a:pPr marL="0" indent="0">
              <a:buNone/>
            </a:pPr>
            <a:r>
              <a:rPr lang="en-US" sz="1100" b="1" dirty="0">
                <a:solidFill>
                  <a:srgbClr val="B45309"/>
                </a:solidFill>
                <a:latin typeface="Calibri" panose="020F0502020204030204" pitchFamily="34" charset="0"/>
                <a:ea typeface="Calibri" panose="020F0502020204030204" pitchFamily="34" charset="0"/>
                <a:cs typeface="Calibri" panose="020F0502020204030204" pitchFamily="34" charset="0"/>
              </a:rPr>
              <a:t>⚠ Ethical Note</a:t>
            </a:r>
            <a:endParaRPr lang="en-US" sz="1100" dirty="0"/>
          </a:p>
        </p:txBody>
      </p:sp>
      <p:sp>
        <p:nvSpPr>
          <p:cNvPr id="20" name="Text 18"/>
          <p:cNvSpPr/>
          <p:nvPr/>
        </p:nvSpPr>
        <p:spPr>
          <a:xfrm>
            <a:off x="5715000" y="3657600"/>
            <a:ext cx="2971800" cy="1188720"/>
          </a:xfrm>
          <a:prstGeom prst="rect">
            <a:avLst/>
          </a:prstGeom>
          <a:noFill/>
          <a:ln/>
        </p:spPr>
        <p:txBody>
          <a:bodyPr wrap="square" lIns="0" tIns="0" rIns="0" bIns="0" rtlCol="0" anchor="ctr"/>
          <a:lstStyle/>
          <a:p>
            <a:r>
              <a:rPr lang="en-US" sz="850" dirty="0">
                <a:solidFill>
                  <a:srgbClr val="1E2D3D"/>
                </a:solidFill>
                <a:latin typeface="Calibri" pitchFamily="34" charset="0"/>
                <a:ea typeface="Calibri" pitchFamily="34" charset="-122"/>
                <a:cs typeface="Calibri" pitchFamily="34" charset="-120"/>
              </a:rPr>
              <a:t>Amazon's warehouse monitoring systems, which track worker movements and productivity in real time, have attracted significant criticism. An independent review found that algorithmic management contributed to injury rates 50% higher than the industry average (Strategic Organising Centre, 2021). This illustrates the importance of balancing IS efficiency gains against employee well-being.</a:t>
            </a:r>
            <a:endParaRPr lang="en-US" sz="8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7C3AED"/>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700" b="1" dirty="0">
                <a:solidFill>
                  <a:srgbClr val="FFFFFF"/>
                </a:solidFill>
                <a:latin typeface="Calibri" panose="020F0502020204030204" pitchFamily="34" charset="0"/>
                <a:ea typeface="Calibri" panose="020F0502020204030204" pitchFamily="34" charset="0"/>
                <a:cs typeface="Calibri" panose="020F0502020204030204" pitchFamily="34" charset="0"/>
              </a:rPr>
              <a:t>Case Study 2  |  Zara (Inditex): ERP-Driven Fast Fashion at Global Scale</a:t>
            </a:r>
            <a:endParaRPr lang="en-US" sz="1700" dirty="0"/>
          </a:p>
        </p:txBody>
      </p:sp>
      <p:sp>
        <p:nvSpPr>
          <p:cNvPr id="4" name="Shape 2"/>
          <p:cNvSpPr/>
          <p:nvPr/>
        </p:nvSpPr>
        <p:spPr>
          <a:xfrm>
            <a:off x="320040" y="1005840"/>
            <a:ext cx="5120640" cy="1188720"/>
          </a:xfrm>
          <a:prstGeom prst="roundRect">
            <a:avLst>
              <a:gd name="adj" fmla="val 538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02920" y="1078992"/>
            <a:ext cx="4754880" cy="256032"/>
          </a:xfrm>
          <a:prstGeom prst="rect">
            <a:avLst/>
          </a:prstGeom>
          <a:noFill/>
          <a:ln/>
        </p:spPr>
        <p:txBody>
          <a:bodyPr wrap="square" lIns="0" tIns="0" rIns="0" bIns="0" rtlCol="0" anchor="ctr"/>
          <a:lstStyle/>
          <a:p>
            <a:pPr marL="0" indent="0">
              <a:buNone/>
            </a:pPr>
            <a:r>
              <a:rPr lang="en-US" sz="1100" b="1" dirty="0">
                <a:solidFill>
                  <a:srgbClr val="7C3AED"/>
                </a:solidFill>
                <a:latin typeface="Calibri" panose="020F0502020204030204" pitchFamily="34" charset="0"/>
                <a:ea typeface="Calibri" panose="020F0502020204030204" pitchFamily="34" charset="0"/>
                <a:cs typeface="Calibri" panose="020F0502020204030204" pitchFamily="34" charset="0"/>
              </a:rPr>
              <a:t>Context</a:t>
            </a:r>
            <a:endParaRPr lang="en-US" sz="1100" dirty="0"/>
          </a:p>
        </p:txBody>
      </p:sp>
      <p:sp>
        <p:nvSpPr>
          <p:cNvPr id="6" name="Text 4"/>
          <p:cNvSpPr/>
          <p:nvPr/>
        </p:nvSpPr>
        <p:spPr>
          <a:xfrm>
            <a:off x="502920" y="1371600"/>
            <a:ext cx="4754880" cy="77724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Fast fashion demands 'design-to-floor' cycles of under two weeks across 96 countries a logistical challenge that cannot be managed through conventional inventory systems. Zara's competitive model depends entirely on near real-time IS integration across design, procurement, manufacturing and retail (Caro &amp; Martínez-de-Albéniz, 2015).</a:t>
            </a:r>
            <a:endParaRPr lang="en-US" sz="950" dirty="0"/>
          </a:p>
        </p:txBody>
      </p:sp>
      <p:sp>
        <p:nvSpPr>
          <p:cNvPr id="7" name="Shape 5"/>
          <p:cNvSpPr/>
          <p:nvPr/>
        </p:nvSpPr>
        <p:spPr>
          <a:xfrm>
            <a:off x="320040" y="2313432"/>
            <a:ext cx="5120640" cy="1188720"/>
          </a:xfrm>
          <a:prstGeom prst="roundRect">
            <a:avLst>
              <a:gd name="adj" fmla="val 538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502920" y="2386584"/>
            <a:ext cx="4754880" cy="256032"/>
          </a:xfrm>
          <a:prstGeom prst="rect">
            <a:avLst/>
          </a:prstGeom>
          <a:noFill/>
          <a:ln/>
        </p:spPr>
        <p:txBody>
          <a:bodyPr wrap="square" lIns="0" tIns="0" rIns="0" bIns="0" rtlCol="0" anchor="ctr"/>
          <a:lstStyle/>
          <a:p>
            <a:pPr marL="0" indent="0">
              <a:buNone/>
            </a:pPr>
            <a:r>
              <a:rPr lang="en-US" sz="1100" b="1" dirty="0">
                <a:solidFill>
                  <a:srgbClr val="7C3AED"/>
                </a:solidFill>
                <a:latin typeface="Calibri" panose="020F0502020204030204" pitchFamily="34" charset="0"/>
                <a:ea typeface="Calibri" panose="020F0502020204030204" pitchFamily="34" charset="0"/>
                <a:cs typeface="Calibri" panose="020F0502020204030204" pitchFamily="34" charset="0"/>
              </a:rPr>
              <a:t>IS Solution</a:t>
            </a:r>
            <a:endParaRPr lang="en-US" sz="1100" dirty="0"/>
          </a:p>
        </p:txBody>
      </p:sp>
      <p:sp>
        <p:nvSpPr>
          <p:cNvPr id="9" name="Text 7"/>
          <p:cNvSpPr/>
          <p:nvPr/>
        </p:nvSpPr>
        <p:spPr>
          <a:xfrm>
            <a:off x="502920" y="2679192"/>
            <a:ext cx="4754880" cy="77724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Zara's proprietary ERP integrates point-of-sale data from 6,500+ stores directly with 14 manufacturing hubs, enabling store managers to feed live demand signals daily. Unlike competitors who outsource production globally, Zara keeps 60% of manufacturing in Europe a deliberate strategy made viable only by its IS infrastructure (Gallino &amp; Moreno, 2022).</a:t>
            </a:r>
            <a:endParaRPr lang="en-US" sz="950" dirty="0"/>
          </a:p>
        </p:txBody>
      </p:sp>
      <p:sp>
        <p:nvSpPr>
          <p:cNvPr id="10" name="Shape 8"/>
          <p:cNvSpPr/>
          <p:nvPr/>
        </p:nvSpPr>
        <p:spPr>
          <a:xfrm>
            <a:off x="320040" y="3621024"/>
            <a:ext cx="5120640" cy="1188720"/>
          </a:xfrm>
          <a:prstGeom prst="roundRect">
            <a:avLst>
              <a:gd name="adj" fmla="val 538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502920" y="3694176"/>
            <a:ext cx="4754880" cy="256032"/>
          </a:xfrm>
          <a:prstGeom prst="rect">
            <a:avLst/>
          </a:prstGeom>
          <a:noFill/>
          <a:ln/>
        </p:spPr>
        <p:txBody>
          <a:bodyPr wrap="square" lIns="0" tIns="0" rIns="0" bIns="0" rtlCol="0" anchor="ctr"/>
          <a:lstStyle/>
          <a:p>
            <a:pPr marL="0" indent="0">
              <a:buNone/>
            </a:pPr>
            <a:r>
              <a:rPr lang="en-US" sz="1100" b="1" dirty="0">
                <a:solidFill>
                  <a:srgbClr val="7C3AED"/>
                </a:solidFill>
                <a:latin typeface="Calibri" panose="020F0502020204030204" pitchFamily="34" charset="0"/>
                <a:ea typeface="Calibri" panose="020F0502020204030204" pitchFamily="34" charset="0"/>
                <a:cs typeface="Calibri" panose="020F0502020204030204" pitchFamily="34" charset="0"/>
              </a:rPr>
              <a:t>Outcomes</a:t>
            </a:r>
            <a:endParaRPr lang="en-US" sz="1100" dirty="0"/>
          </a:p>
        </p:txBody>
      </p:sp>
      <p:sp>
        <p:nvSpPr>
          <p:cNvPr id="12" name="Text 10"/>
          <p:cNvSpPr/>
          <p:nvPr/>
        </p:nvSpPr>
        <p:spPr>
          <a:xfrm>
            <a:off x="502920" y="3986784"/>
            <a:ext cx="4754880" cy="77724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Inditex achieved €32.6 billion revenue in 2023, with industry-leading inventory turnover of 4x per year compared to a retail sector average of 2x. Harvard Business School cites Zara's IS-driven model as a paradigm for responsive supply chains. Critically, the system generates competitive advantage that competitors have found structurally difficult to replicate (Gallino &amp; Moreno, 2022).</a:t>
            </a:r>
            <a:endParaRPr lang="en-US" sz="950" dirty="0"/>
          </a:p>
        </p:txBody>
      </p:sp>
      <p:sp>
        <p:nvSpPr>
          <p:cNvPr id="13" name="Shape 11"/>
          <p:cNvSpPr/>
          <p:nvPr/>
        </p:nvSpPr>
        <p:spPr>
          <a:xfrm>
            <a:off x="5577840" y="1013460"/>
            <a:ext cx="3246120" cy="2103120"/>
          </a:xfrm>
          <a:prstGeom prst="roundRect">
            <a:avLst>
              <a:gd name="adj" fmla="val 3478"/>
            </a:avLst>
          </a:prstGeom>
          <a:solidFill>
            <a:srgbClr val="1B2A4A"/>
          </a:solidFill>
          <a:ln/>
        </p:spPr>
        <p:txBody>
          <a:bodyPr/>
          <a:lstStyle/>
          <a:p>
            <a:endParaRPr lang="en-GB"/>
          </a:p>
        </p:txBody>
      </p:sp>
      <p:sp>
        <p:nvSpPr>
          <p:cNvPr id="14" name="Text 12"/>
          <p:cNvSpPr/>
          <p:nvPr/>
        </p:nvSpPr>
        <p:spPr>
          <a:xfrm>
            <a:off x="5715000" y="1097280"/>
            <a:ext cx="2971800" cy="347472"/>
          </a:xfrm>
          <a:prstGeom prst="rect">
            <a:avLst/>
          </a:prstGeom>
          <a:noFill/>
          <a:ln/>
        </p:spPr>
        <p:txBody>
          <a:bodyPr wrap="square" lIns="0" tIns="0" rIns="0" bIns="0" rtlCol="0" anchor="ctr"/>
          <a:lstStyle/>
          <a:p>
            <a:pPr marL="0" indent="0">
              <a:buNone/>
            </a:pPr>
            <a:r>
              <a:rPr lang="en-US" sz="1200" b="1" dirty="0">
                <a:solidFill>
                  <a:srgbClr val="C9A84C"/>
                </a:solidFill>
                <a:latin typeface="Calibri" panose="020F0502020204030204" pitchFamily="34" charset="0"/>
                <a:ea typeface="Calibri" panose="020F0502020204030204" pitchFamily="34" charset="0"/>
                <a:cs typeface="Calibri" panose="020F0502020204030204" pitchFamily="34" charset="0"/>
              </a:rPr>
              <a:t>Key Lessons for the Client</a:t>
            </a:r>
            <a:endParaRPr lang="en-US" sz="1200" dirty="0"/>
          </a:p>
        </p:txBody>
      </p:sp>
      <p:sp>
        <p:nvSpPr>
          <p:cNvPr id="15" name="Text 13"/>
          <p:cNvSpPr/>
          <p:nvPr/>
        </p:nvSpPr>
        <p:spPr>
          <a:xfrm>
            <a:off x="5715000" y="1554480"/>
            <a:ext cx="2971800" cy="438912"/>
          </a:xfrm>
          <a:prstGeom prst="rect">
            <a:avLst/>
          </a:prstGeom>
          <a:noFill/>
          <a:ln/>
        </p:spPr>
        <p:txBody>
          <a:bodyPr wrap="square" lIns="0" tIns="0" rIns="0" bIns="0" rtlCol="0" anchor="ctr"/>
          <a:lstStyle/>
          <a:p>
            <a:pPr marL="0" indent="0">
              <a:buNone/>
            </a:pPr>
            <a:r>
              <a:rPr lang="en-US" sz="950" b="1" dirty="0">
                <a:solidFill>
                  <a:srgbClr val="0D9488"/>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IS-driven supply chain integration can become a structural competitive advantage competitors cannot easily copy</a:t>
            </a:r>
            <a:endParaRPr lang="en-US" sz="950" dirty="0"/>
          </a:p>
        </p:txBody>
      </p:sp>
      <p:sp>
        <p:nvSpPr>
          <p:cNvPr id="16" name="Text 14"/>
          <p:cNvSpPr/>
          <p:nvPr/>
        </p:nvSpPr>
        <p:spPr>
          <a:xfrm>
            <a:off x="5715000" y="2057400"/>
            <a:ext cx="2971800" cy="438912"/>
          </a:xfrm>
          <a:prstGeom prst="rect">
            <a:avLst/>
          </a:prstGeom>
          <a:noFill/>
          <a:ln/>
        </p:spPr>
        <p:txBody>
          <a:bodyPr wrap="square" lIns="0" tIns="0" rIns="0" bIns="0" rtlCol="0" anchor="ctr"/>
          <a:lstStyle/>
          <a:p>
            <a:pPr marL="0" indent="0">
              <a:buNone/>
            </a:pPr>
            <a:r>
              <a:rPr lang="en-US" sz="950" b="1" dirty="0">
                <a:solidFill>
                  <a:srgbClr val="0D9488"/>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Real-time POS-to-production data flows eliminate costly forecasting errors</a:t>
            </a:r>
            <a:endParaRPr lang="en-US" sz="950" dirty="0"/>
          </a:p>
        </p:txBody>
      </p:sp>
      <p:sp>
        <p:nvSpPr>
          <p:cNvPr id="17" name="Text 15"/>
          <p:cNvSpPr/>
          <p:nvPr/>
        </p:nvSpPr>
        <p:spPr>
          <a:xfrm>
            <a:off x="5715000" y="2560320"/>
            <a:ext cx="2971800" cy="438912"/>
          </a:xfrm>
          <a:prstGeom prst="rect">
            <a:avLst/>
          </a:prstGeom>
          <a:noFill/>
          <a:ln/>
        </p:spPr>
        <p:txBody>
          <a:bodyPr wrap="square" lIns="0" tIns="0" rIns="0" bIns="0" rtlCol="0" anchor="ctr"/>
          <a:lstStyle/>
          <a:p>
            <a:pPr marL="0" indent="0">
              <a:buNone/>
            </a:pPr>
            <a:r>
              <a:rPr lang="en-US" sz="950" b="1" dirty="0">
                <a:solidFill>
                  <a:srgbClr val="0D9488"/>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Proprietary IS built around the business model outperforms off-the-shelf solutions at scale</a:t>
            </a:r>
            <a:endParaRPr lang="en-US" sz="950" dirty="0"/>
          </a:p>
        </p:txBody>
      </p:sp>
      <p:sp>
        <p:nvSpPr>
          <p:cNvPr id="18" name="Shape 16"/>
          <p:cNvSpPr/>
          <p:nvPr/>
        </p:nvSpPr>
        <p:spPr>
          <a:xfrm>
            <a:off x="5577840" y="3246120"/>
            <a:ext cx="3246120" cy="1691640"/>
          </a:xfrm>
          <a:prstGeom prst="roundRect">
            <a:avLst>
              <a:gd name="adj" fmla="val 4324"/>
            </a:avLst>
          </a:prstGeom>
          <a:solidFill>
            <a:srgbClr val="FEF3C7"/>
          </a:solidFill>
          <a:ln/>
          <a:effectLst>
            <a:outerShdw blurRad="101600" dist="38100" dir="2700000" algn="bl" rotWithShape="0">
              <a:srgbClr val="000000">
                <a:alpha val="12000"/>
              </a:srgbClr>
            </a:outerShdw>
          </a:effectLst>
        </p:spPr>
        <p:txBody>
          <a:bodyPr/>
          <a:lstStyle/>
          <a:p>
            <a:endParaRPr lang="en-GB"/>
          </a:p>
        </p:txBody>
      </p:sp>
      <p:sp>
        <p:nvSpPr>
          <p:cNvPr id="19" name="Text 17"/>
          <p:cNvSpPr/>
          <p:nvPr/>
        </p:nvSpPr>
        <p:spPr>
          <a:xfrm>
            <a:off x="5715000" y="3337560"/>
            <a:ext cx="2971800" cy="274320"/>
          </a:xfrm>
          <a:prstGeom prst="rect">
            <a:avLst/>
          </a:prstGeom>
          <a:noFill/>
          <a:ln/>
        </p:spPr>
        <p:txBody>
          <a:bodyPr wrap="square" lIns="0" tIns="0" rIns="0" bIns="0" rtlCol="0" anchor="ctr"/>
          <a:lstStyle/>
          <a:p>
            <a:pPr marL="0" indent="0">
              <a:buNone/>
            </a:pPr>
            <a:r>
              <a:rPr lang="en-US" sz="1100" b="1" dirty="0">
                <a:solidFill>
                  <a:srgbClr val="B45309"/>
                </a:solidFill>
                <a:latin typeface="Calibri" panose="020F0502020204030204" pitchFamily="34" charset="0"/>
                <a:ea typeface="Calibri" panose="020F0502020204030204" pitchFamily="34" charset="0"/>
                <a:cs typeface="Calibri" panose="020F0502020204030204" pitchFamily="34" charset="0"/>
              </a:rPr>
              <a:t>⚠ Ethical Note</a:t>
            </a:r>
            <a:endParaRPr lang="en-US" sz="1100" dirty="0"/>
          </a:p>
        </p:txBody>
      </p:sp>
      <p:sp>
        <p:nvSpPr>
          <p:cNvPr id="20" name="Text 18"/>
          <p:cNvSpPr/>
          <p:nvPr/>
        </p:nvSpPr>
        <p:spPr>
          <a:xfrm>
            <a:off x="5715000" y="3657600"/>
            <a:ext cx="2971800" cy="1188720"/>
          </a:xfrm>
          <a:prstGeom prst="rect">
            <a:avLst/>
          </a:prstGeom>
          <a:noFill/>
          <a:ln/>
        </p:spPr>
        <p:txBody>
          <a:bodyPr wrap="square" lIns="0" tIns="0" rIns="0" bIns="0" rtlCol="0" anchor="ctr"/>
          <a:lstStyle/>
          <a:p>
            <a:pPr marL="0" indent="0">
              <a:buNone/>
            </a:pPr>
            <a:r>
              <a:rPr lang="en-US" sz="850" dirty="0">
                <a:solidFill>
                  <a:srgbClr val="1E2D3D"/>
                </a:solidFill>
                <a:latin typeface="Calibri" pitchFamily="34" charset="0"/>
                <a:ea typeface="Calibri" pitchFamily="34" charset="-122"/>
                <a:cs typeface="Calibri" pitchFamily="34" charset="-120"/>
              </a:rPr>
              <a:t>Despite sophisticated IS traceability tools, worker welfare concerns persist across Zara's Tier 2 and Tier 3 suppliers. The Business &amp; Human Rights Resource Centre (2022) found IS-generated supply chain visibility insufficient to prevent labour rights violations in sub-contracted facilities demonstrating that IS transparency does not automatically produce ethical outcomes without governance frameworks enforcing accountability.</a:t>
            </a:r>
            <a:endParaRPr lang="en-US" sz="8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1B2A4A"/>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700" b="1" dirty="0">
                <a:solidFill>
                  <a:srgbClr val="FFFFFF"/>
                </a:solidFill>
                <a:latin typeface="Calibri" panose="020F0502020204030204" pitchFamily="34" charset="0"/>
                <a:ea typeface="Calibri" panose="020F0502020204030204" pitchFamily="34" charset="0"/>
                <a:cs typeface="Calibri" panose="020F0502020204030204" pitchFamily="34" charset="0"/>
              </a:rPr>
              <a:t>Case Study 3  |  NHS: DSS in High-Stakes Decision Environments</a:t>
            </a:r>
            <a:endParaRPr lang="en-US" sz="1700" dirty="0"/>
          </a:p>
        </p:txBody>
      </p:sp>
      <p:sp>
        <p:nvSpPr>
          <p:cNvPr id="4" name="Shape 2"/>
          <p:cNvSpPr/>
          <p:nvPr/>
        </p:nvSpPr>
        <p:spPr>
          <a:xfrm>
            <a:off x="320040" y="1005840"/>
            <a:ext cx="5120640" cy="1188720"/>
          </a:xfrm>
          <a:prstGeom prst="roundRect">
            <a:avLst>
              <a:gd name="adj" fmla="val 538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02920" y="1078992"/>
            <a:ext cx="4754880" cy="256032"/>
          </a:xfrm>
          <a:prstGeom prst="rect">
            <a:avLst/>
          </a:prstGeom>
          <a:noFill/>
          <a:ln/>
        </p:spPr>
        <p:txBody>
          <a:bodyPr wrap="square" lIns="0" tIns="0" rIns="0" bIns="0" rtlCol="0" anchor="ctr"/>
          <a:lstStyle/>
          <a:p>
            <a:pPr marL="0" indent="0">
              <a:buNone/>
            </a:pPr>
            <a:r>
              <a:rPr lang="en-US" sz="1100" b="1" dirty="0">
                <a:solidFill>
                  <a:srgbClr val="1B2A4A"/>
                </a:solidFill>
                <a:latin typeface="Calibri" panose="020F0502020204030204" pitchFamily="34" charset="0"/>
                <a:ea typeface="Calibri" panose="020F0502020204030204" pitchFamily="34" charset="0"/>
                <a:cs typeface="Calibri" panose="020F0502020204030204" pitchFamily="34" charset="0"/>
              </a:rPr>
              <a:t>Context</a:t>
            </a:r>
            <a:endParaRPr lang="en-US" sz="1100" dirty="0"/>
          </a:p>
        </p:txBody>
      </p:sp>
      <p:sp>
        <p:nvSpPr>
          <p:cNvPr id="6" name="Text 4"/>
          <p:cNvSpPr/>
          <p:nvPr/>
        </p:nvSpPr>
        <p:spPr>
          <a:xfrm>
            <a:off x="502920" y="1371600"/>
            <a:ext cx="4754880" cy="77724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The NHS represents one of the most complex IS deployment environments in the world — combining clinical decision support, patient record management, resource planning and public health analytics across 1.2 million staff in England alone (NHS England, 2023). It provides a compelling case for both the transformative potential and governance risks of IS at scale.</a:t>
            </a:r>
            <a:endParaRPr lang="en-US" sz="950" dirty="0"/>
          </a:p>
        </p:txBody>
      </p:sp>
      <p:sp>
        <p:nvSpPr>
          <p:cNvPr id="7" name="Shape 5"/>
          <p:cNvSpPr/>
          <p:nvPr/>
        </p:nvSpPr>
        <p:spPr>
          <a:xfrm>
            <a:off x="320040" y="2313432"/>
            <a:ext cx="5120640" cy="1188720"/>
          </a:xfrm>
          <a:prstGeom prst="roundRect">
            <a:avLst>
              <a:gd name="adj" fmla="val 538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502920" y="2386584"/>
            <a:ext cx="4754880" cy="256032"/>
          </a:xfrm>
          <a:prstGeom prst="rect">
            <a:avLst/>
          </a:prstGeom>
          <a:noFill/>
          <a:ln/>
        </p:spPr>
        <p:txBody>
          <a:bodyPr wrap="square" lIns="0" tIns="0" rIns="0" bIns="0" rtlCol="0" anchor="ctr"/>
          <a:lstStyle/>
          <a:p>
            <a:pPr marL="0" indent="0">
              <a:buNone/>
            </a:pPr>
            <a:r>
              <a:rPr lang="en-US" sz="1100" b="1" dirty="0">
                <a:solidFill>
                  <a:srgbClr val="1B2A4A"/>
                </a:solidFill>
                <a:latin typeface="Calibri" panose="020F0502020204030204" pitchFamily="34" charset="0"/>
                <a:ea typeface="Calibri" panose="020F0502020204030204" pitchFamily="34" charset="0"/>
                <a:cs typeface="Calibri" panose="020F0502020204030204" pitchFamily="34" charset="0"/>
              </a:rPr>
              <a:t>IS Solution</a:t>
            </a:r>
            <a:endParaRPr lang="en-US" sz="1100" dirty="0"/>
          </a:p>
        </p:txBody>
      </p:sp>
      <p:sp>
        <p:nvSpPr>
          <p:cNvPr id="9" name="Text 7"/>
          <p:cNvSpPr/>
          <p:nvPr/>
        </p:nvSpPr>
        <p:spPr>
          <a:xfrm>
            <a:off x="502920" y="2679192"/>
            <a:ext cx="4754880" cy="77724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NHS Digital deployed a clinical DSS that integrates Electronic Health Records (EHR) with predictive risk stratification algorithms. These tools flag patients at high risk of hospital admission, enabling proactive community care interventions. The COVID-19 pandemic accelerated the adoption of real-time population health dashboards, effectively functioning as a national-scale DSS (NHSX, 2021).</a:t>
            </a:r>
            <a:endParaRPr lang="en-US" sz="950" dirty="0"/>
          </a:p>
        </p:txBody>
      </p:sp>
      <p:sp>
        <p:nvSpPr>
          <p:cNvPr id="10" name="Shape 8"/>
          <p:cNvSpPr/>
          <p:nvPr/>
        </p:nvSpPr>
        <p:spPr>
          <a:xfrm>
            <a:off x="320040" y="3621024"/>
            <a:ext cx="5120640" cy="1188720"/>
          </a:xfrm>
          <a:prstGeom prst="roundRect">
            <a:avLst>
              <a:gd name="adj" fmla="val 538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502920" y="3694176"/>
            <a:ext cx="4754880" cy="256032"/>
          </a:xfrm>
          <a:prstGeom prst="rect">
            <a:avLst/>
          </a:prstGeom>
          <a:noFill/>
          <a:ln/>
        </p:spPr>
        <p:txBody>
          <a:bodyPr wrap="square" lIns="0" tIns="0" rIns="0" bIns="0" rtlCol="0" anchor="ctr"/>
          <a:lstStyle/>
          <a:p>
            <a:pPr marL="0" indent="0">
              <a:buNone/>
            </a:pPr>
            <a:r>
              <a:rPr lang="en-US" sz="1100" b="1" dirty="0">
                <a:solidFill>
                  <a:srgbClr val="1B2A4A"/>
                </a:solidFill>
                <a:latin typeface="Calibri" panose="020F0502020204030204" pitchFamily="34" charset="0"/>
                <a:ea typeface="Calibri" panose="020F0502020204030204" pitchFamily="34" charset="0"/>
                <a:cs typeface="Calibri" panose="020F0502020204030204" pitchFamily="34" charset="0"/>
              </a:rPr>
              <a:t>Outcomes &amp; Challenges</a:t>
            </a:r>
            <a:endParaRPr lang="en-US" sz="1100" dirty="0"/>
          </a:p>
        </p:txBody>
      </p:sp>
      <p:sp>
        <p:nvSpPr>
          <p:cNvPr id="12" name="Text 10"/>
          <p:cNvSpPr/>
          <p:nvPr/>
        </p:nvSpPr>
        <p:spPr>
          <a:xfrm>
            <a:off x="502920" y="3986784"/>
            <a:ext cx="4754880" cy="777240"/>
          </a:xfrm>
          <a:prstGeom prst="rect">
            <a:avLst/>
          </a:prstGeom>
          <a:noFill/>
          <a:ln/>
        </p:spPr>
        <p:txBody>
          <a:bodyPr wrap="square" lIns="0" tIns="0" rIns="0" bIns="0" rtlCol="0" anchor="ctr"/>
          <a:lstStyle/>
          <a:p>
            <a:pPr marL="0" indent="0">
              <a:buNone/>
            </a:pPr>
            <a:r>
              <a:rPr lang="en-US" sz="950" dirty="0">
                <a:solidFill>
                  <a:srgbClr val="1E2D3D"/>
                </a:solidFill>
                <a:latin typeface="Calibri" pitchFamily="34" charset="0"/>
                <a:ea typeface="Calibri" pitchFamily="34" charset="-122"/>
                <a:cs typeface="Calibri" pitchFamily="34" charset="-120"/>
              </a:rPr>
              <a:t>A 2021 NHS evaluation found DSS-supported risk stratification reduced avoidable emergency admissions by 15% in pilot sites. However, the failed £11.4 billion National Programme for IT (NPfIT) — scrapped in 2011 — remains the UK's most cited IS governance failure, attributed to insufficient user involvement, over-centralisation and scope creep (National Audit Office, 2011).</a:t>
            </a:r>
            <a:endParaRPr lang="en-US" sz="950" dirty="0"/>
          </a:p>
        </p:txBody>
      </p:sp>
      <p:sp>
        <p:nvSpPr>
          <p:cNvPr id="13" name="Shape 11"/>
          <p:cNvSpPr/>
          <p:nvPr/>
        </p:nvSpPr>
        <p:spPr>
          <a:xfrm>
            <a:off x="5577840" y="1005840"/>
            <a:ext cx="3246120" cy="2103120"/>
          </a:xfrm>
          <a:prstGeom prst="roundRect">
            <a:avLst>
              <a:gd name="adj" fmla="val 3478"/>
            </a:avLst>
          </a:prstGeom>
          <a:solidFill>
            <a:srgbClr val="1B2A4A"/>
          </a:solidFill>
          <a:ln/>
        </p:spPr>
        <p:txBody>
          <a:bodyPr/>
          <a:lstStyle/>
          <a:p>
            <a:endParaRPr lang="en-GB"/>
          </a:p>
        </p:txBody>
      </p:sp>
      <p:sp>
        <p:nvSpPr>
          <p:cNvPr id="14" name="Text 12"/>
          <p:cNvSpPr/>
          <p:nvPr/>
        </p:nvSpPr>
        <p:spPr>
          <a:xfrm>
            <a:off x="5715000" y="1097280"/>
            <a:ext cx="2971800" cy="347472"/>
          </a:xfrm>
          <a:prstGeom prst="rect">
            <a:avLst/>
          </a:prstGeom>
          <a:noFill/>
          <a:ln/>
        </p:spPr>
        <p:txBody>
          <a:bodyPr wrap="square" lIns="0" tIns="0" rIns="0" bIns="0" rtlCol="0" anchor="ctr"/>
          <a:lstStyle/>
          <a:p>
            <a:pPr marL="0" indent="0">
              <a:buNone/>
            </a:pPr>
            <a:r>
              <a:rPr lang="en-US" sz="1200" b="1" dirty="0">
                <a:solidFill>
                  <a:srgbClr val="C9A84C"/>
                </a:solidFill>
                <a:latin typeface="Calibri" panose="020F0502020204030204" pitchFamily="34" charset="0"/>
                <a:ea typeface="Calibri" panose="020F0502020204030204" pitchFamily="34" charset="0"/>
                <a:cs typeface="Calibri" panose="020F0502020204030204" pitchFamily="34" charset="0"/>
              </a:rPr>
              <a:t>Key Lessons for the Client</a:t>
            </a:r>
            <a:endParaRPr lang="en-US" sz="1200" dirty="0"/>
          </a:p>
        </p:txBody>
      </p:sp>
      <p:sp>
        <p:nvSpPr>
          <p:cNvPr id="15" name="Text 13"/>
          <p:cNvSpPr/>
          <p:nvPr/>
        </p:nvSpPr>
        <p:spPr>
          <a:xfrm>
            <a:off x="5715000" y="1554480"/>
            <a:ext cx="2971800" cy="438912"/>
          </a:xfrm>
          <a:prstGeom prst="rect">
            <a:avLst/>
          </a:prstGeom>
          <a:noFill/>
          <a:ln/>
        </p:spPr>
        <p:txBody>
          <a:bodyPr wrap="square" lIns="0" tIns="0" rIns="0" bIns="0" rtlCol="0" anchor="ctr"/>
          <a:lstStyle/>
          <a:p>
            <a:pPr marL="0" indent="0">
              <a:buNone/>
            </a:pPr>
            <a:r>
              <a:rPr lang="en-US" sz="950" b="1" dirty="0">
                <a:solidFill>
                  <a:srgbClr val="0D9488"/>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User co-design is not optional — NPfIT failed because clinicians were not meaningfully involved</a:t>
            </a:r>
            <a:endParaRPr lang="en-US" sz="950" dirty="0"/>
          </a:p>
        </p:txBody>
      </p:sp>
      <p:sp>
        <p:nvSpPr>
          <p:cNvPr id="16" name="Text 14"/>
          <p:cNvSpPr/>
          <p:nvPr/>
        </p:nvSpPr>
        <p:spPr>
          <a:xfrm>
            <a:off x="5715000" y="2057400"/>
            <a:ext cx="2971800" cy="438912"/>
          </a:xfrm>
          <a:prstGeom prst="rect">
            <a:avLst/>
          </a:prstGeom>
          <a:noFill/>
          <a:ln/>
        </p:spPr>
        <p:txBody>
          <a:bodyPr wrap="square" lIns="0" tIns="0" rIns="0" bIns="0" rtlCol="0" anchor="ctr"/>
          <a:lstStyle/>
          <a:p>
            <a:pPr marL="0" indent="0">
              <a:buNone/>
            </a:pPr>
            <a:r>
              <a:rPr lang="en-US" sz="950" b="1" dirty="0">
                <a:solidFill>
                  <a:srgbClr val="0D9488"/>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Phased delivery and iterative testing reduces catastrophic IS failure risk</a:t>
            </a:r>
            <a:endParaRPr lang="en-US" sz="950" dirty="0"/>
          </a:p>
        </p:txBody>
      </p:sp>
      <p:sp>
        <p:nvSpPr>
          <p:cNvPr id="17" name="Text 15"/>
          <p:cNvSpPr/>
          <p:nvPr/>
        </p:nvSpPr>
        <p:spPr>
          <a:xfrm>
            <a:off x="5715000" y="2560320"/>
            <a:ext cx="2971800" cy="438912"/>
          </a:xfrm>
          <a:prstGeom prst="rect">
            <a:avLst/>
          </a:prstGeom>
          <a:noFill/>
          <a:ln/>
        </p:spPr>
        <p:txBody>
          <a:bodyPr wrap="square" lIns="0" tIns="0" rIns="0" bIns="0" rtlCol="0" anchor="ctr"/>
          <a:lstStyle/>
          <a:p>
            <a:pPr marL="0" indent="0">
              <a:buNone/>
            </a:pPr>
            <a:r>
              <a:rPr lang="en-US" sz="950" b="1" dirty="0">
                <a:solidFill>
                  <a:srgbClr val="0D9488"/>
                </a:solidFill>
                <a:latin typeface="Calibri" pitchFamily="34" charset="0"/>
                <a:ea typeface="Calibri" pitchFamily="34" charset="-122"/>
                <a:cs typeface="Calibri" pitchFamily="34" charset="-120"/>
              </a:rPr>
              <a:t>→  </a:t>
            </a:r>
            <a:r>
              <a:rPr lang="en-US" sz="950" dirty="0">
                <a:solidFill>
                  <a:srgbClr val="FFFFFF"/>
                </a:solidFill>
                <a:latin typeface="Calibri" pitchFamily="34" charset="0"/>
                <a:ea typeface="Calibri" pitchFamily="34" charset="-122"/>
                <a:cs typeface="Calibri" pitchFamily="34" charset="-120"/>
              </a:rPr>
              <a:t>DSS delivers highest value where human decisions are currently most inconsistent</a:t>
            </a:r>
            <a:endParaRPr lang="en-US" sz="950" dirty="0"/>
          </a:p>
        </p:txBody>
      </p:sp>
      <p:sp>
        <p:nvSpPr>
          <p:cNvPr id="18" name="Shape 16"/>
          <p:cNvSpPr/>
          <p:nvPr/>
        </p:nvSpPr>
        <p:spPr>
          <a:xfrm>
            <a:off x="5577840" y="3246120"/>
            <a:ext cx="3246120" cy="1691640"/>
          </a:xfrm>
          <a:prstGeom prst="roundRect">
            <a:avLst>
              <a:gd name="adj" fmla="val 4324"/>
            </a:avLst>
          </a:prstGeom>
          <a:solidFill>
            <a:srgbClr val="FEF3C7"/>
          </a:solidFill>
          <a:ln/>
          <a:effectLst>
            <a:outerShdw blurRad="101600" dist="38100" dir="2700000" algn="bl" rotWithShape="0">
              <a:srgbClr val="000000">
                <a:alpha val="12000"/>
              </a:srgbClr>
            </a:outerShdw>
          </a:effectLst>
        </p:spPr>
        <p:txBody>
          <a:bodyPr/>
          <a:lstStyle/>
          <a:p>
            <a:endParaRPr lang="en-GB"/>
          </a:p>
        </p:txBody>
      </p:sp>
      <p:sp>
        <p:nvSpPr>
          <p:cNvPr id="19" name="Text 17"/>
          <p:cNvSpPr/>
          <p:nvPr/>
        </p:nvSpPr>
        <p:spPr>
          <a:xfrm>
            <a:off x="5715000" y="3337560"/>
            <a:ext cx="2971800" cy="274320"/>
          </a:xfrm>
          <a:prstGeom prst="rect">
            <a:avLst/>
          </a:prstGeom>
          <a:noFill/>
          <a:ln/>
        </p:spPr>
        <p:txBody>
          <a:bodyPr wrap="square" lIns="0" tIns="0" rIns="0" bIns="0" rtlCol="0" anchor="ctr"/>
          <a:lstStyle/>
          <a:p>
            <a:pPr marL="0" indent="0">
              <a:buNone/>
            </a:pPr>
            <a:r>
              <a:rPr lang="en-US" sz="1100" b="1" dirty="0">
                <a:solidFill>
                  <a:srgbClr val="B45309"/>
                </a:solidFill>
                <a:latin typeface="Calibri" panose="020F0502020204030204" pitchFamily="34" charset="0"/>
                <a:ea typeface="Calibri" panose="020F0502020204030204" pitchFamily="34" charset="0"/>
                <a:cs typeface="Calibri" panose="020F0502020204030204" pitchFamily="34" charset="0"/>
              </a:rPr>
              <a:t>⚠ Ethical Note</a:t>
            </a:r>
            <a:endParaRPr lang="en-US" sz="1100" dirty="0"/>
          </a:p>
        </p:txBody>
      </p:sp>
      <p:sp>
        <p:nvSpPr>
          <p:cNvPr id="20" name="Text 18"/>
          <p:cNvSpPr/>
          <p:nvPr/>
        </p:nvSpPr>
        <p:spPr>
          <a:xfrm>
            <a:off x="5715000" y="3657600"/>
            <a:ext cx="2971800" cy="1188720"/>
          </a:xfrm>
          <a:prstGeom prst="rect">
            <a:avLst/>
          </a:prstGeom>
          <a:noFill/>
          <a:ln/>
        </p:spPr>
        <p:txBody>
          <a:bodyPr wrap="square" lIns="0" tIns="0" rIns="0" bIns="0" rtlCol="0" anchor="ctr"/>
          <a:lstStyle/>
          <a:p>
            <a:pPr marL="0" indent="0">
              <a:buNone/>
            </a:pPr>
            <a:r>
              <a:rPr lang="en-US" sz="850" dirty="0">
                <a:solidFill>
                  <a:srgbClr val="1E2D3D"/>
                </a:solidFill>
                <a:latin typeface="Calibri" pitchFamily="34" charset="0"/>
                <a:ea typeface="Calibri" pitchFamily="34" charset="-122"/>
                <a:cs typeface="Calibri" pitchFamily="34" charset="-120"/>
              </a:rPr>
              <a:t>The NHS DeepMind data-sharing agreement (2015–2017) saw 1.6 million patient records shared with Google without explicit patient consent. The ICO ruled this unlawful, demonstrating that even public-benefit IS deployments must satisfy data governance requirements. This case crystallised the UK debate on health data sovereignty.</a:t>
            </a:r>
            <a:endParaRPr lang="en-US" sz="8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0D9488"/>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800" b="1" dirty="0">
                <a:solidFill>
                  <a:srgbClr val="FFFFFF"/>
                </a:solidFill>
                <a:latin typeface="Calibri" panose="020F0502020204030204" pitchFamily="34" charset="0"/>
                <a:ea typeface="Calibri" panose="020F0502020204030204" pitchFamily="34" charset="0"/>
                <a:cs typeface="Calibri" panose="020F0502020204030204" pitchFamily="34" charset="0"/>
              </a:rPr>
              <a:t>Section 05  |  Strategic Recommendations: A Phased IS Roadmap</a:t>
            </a:r>
            <a:endParaRPr lang="en-US" sz="1800" dirty="0"/>
          </a:p>
        </p:txBody>
      </p:sp>
      <p:sp>
        <p:nvSpPr>
          <p:cNvPr id="4" name="Shape 2"/>
          <p:cNvSpPr/>
          <p:nvPr/>
        </p:nvSpPr>
        <p:spPr>
          <a:xfrm>
            <a:off x="457200" y="2359152"/>
            <a:ext cx="8229600" cy="73152"/>
          </a:xfrm>
          <a:prstGeom prst="rect">
            <a:avLst/>
          </a:prstGeom>
          <a:solidFill>
            <a:srgbClr val="D1D9E6"/>
          </a:solidFill>
          <a:ln/>
        </p:spPr>
        <p:txBody>
          <a:bodyPr/>
          <a:lstStyle/>
          <a:p>
            <a:endParaRPr lang="en-GB"/>
          </a:p>
        </p:txBody>
      </p:sp>
      <p:sp>
        <p:nvSpPr>
          <p:cNvPr id="5" name="Shape 3"/>
          <p:cNvSpPr/>
          <p:nvPr/>
        </p:nvSpPr>
        <p:spPr>
          <a:xfrm>
            <a:off x="438912" y="2286000"/>
            <a:ext cx="36576" cy="219456"/>
          </a:xfrm>
          <a:prstGeom prst="rect">
            <a:avLst/>
          </a:prstGeom>
          <a:solidFill>
            <a:srgbClr val="64748B"/>
          </a:solidFill>
          <a:ln/>
        </p:spPr>
        <p:txBody>
          <a:bodyPr/>
          <a:lstStyle/>
          <a:p>
            <a:endParaRPr lang="en-GB"/>
          </a:p>
        </p:txBody>
      </p:sp>
      <p:sp>
        <p:nvSpPr>
          <p:cNvPr id="6" name="Text 4"/>
          <p:cNvSpPr/>
          <p:nvPr/>
        </p:nvSpPr>
        <p:spPr>
          <a:xfrm>
            <a:off x="256032" y="2542032"/>
            <a:ext cx="402336" cy="182880"/>
          </a:xfrm>
          <a:prstGeom prst="rect">
            <a:avLst/>
          </a:prstGeom>
          <a:noFill/>
          <a:ln/>
        </p:spPr>
        <p:txBody>
          <a:bodyPr wrap="square" lIns="0" tIns="0" rIns="0" bIns="0" rtlCol="0" anchor="ctr"/>
          <a:lstStyle/>
          <a:p>
            <a:pPr marL="0" indent="0" algn="ctr">
              <a:buNone/>
            </a:pPr>
            <a:r>
              <a:rPr lang="en-US" sz="700" dirty="0">
                <a:solidFill>
                  <a:srgbClr val="64748B"/>
                </a:solidFill>
                <a:latin typeface="Calibri" pitchFamily="34" charset="0"/>
                <a:ea typeface="Calibri" pitchFamily="34" charset="-122"/>
                <a:cs typeface="Calibri" pitchFamily="34" charset="-120"/>
              </a:rPr>
              <a:t>M0</a:t>
            </a:r>
            <a:endParaRPr lang="en-US" sz="700" dirty="0"/>
          </a:p>
        </p:txBody>
      </p:sp>
      <p:sp>
        <p:nvSpPr>
          <p:cNvPr id="7" name="Shape 5"/>
          <p:cNvSpPr/>
          <p:nvPr/>
        </p:nvSpPr>
        <p:spPr>
          <a:xfrm>
            <a:off x="2084832" y="2286000"/>
            <a:ext cx="36576" cy="219456"/>
          </a:xfrm>
          <a:prstGeom prst="rect">
            <a:avLst/>
          </a:prstGeom>
          <a:solidFill>
            <a:srgbClr val="64748B"/>
          </a:solidFill>
          <a:ln/>
        </p:spPr>
        <p:txBody>
          <a:bodyPr/>
          <a:lstStyle/>
          <a:p>
            <a:endParaRPr lang="en-GB"/>
          </a:p>
        </p:txBody>
      </p:sp>
      <p:sp>
        <p:nvSpPr>
          <p:cNvPr id="8" name="Text 6"/>
          <p:cNvSpPr/>
          <p:nvPr/>
        </p:nvSpPr>
        <p:spPr>
          <a:xfrm>
            <a:off x="1901952" y="2542032"/>
            <a:ext cx="402336" cy="182880"/>
          </a:xfrm>
          <a:prstGeom prst="rect">
            <a:avLst/>
          </a:prstGeom>
          <a:noFill/>
          <a:ln/>
        </p:spPr>
        <p:txBody>
          <a:bodyPr wrap="square" lIns="0" tIns="0" rIns="0" bIns="0" rtlCol="0" anchor="ctr"/>
          <a:lstStyle/>
          <a:p>
            <a:pPr marL="0" indent="0" algn="ctr">
              <a:buNone/>
            </a:pPr>
            <a:r>
              <a:rPr lang="en-US" sz="700" dirty="0">
                <a:solidFill>
                  <a:srgbClr val="64748B"/>
                </a:solidFill>
                <a:latin typeface="Calibri" pitchFamily="34" charset="0"/>
                <a:ea typeface="Calibri" pitchFamily="34" charset="-122"/>
                <a:cs typeface="Calibri" pitchFamily="34" charset="-120"/>
              </a:rPr>
              <a:t>M6</a:t>
            </a:r>
            <a:endParaRPr lang="en-US" sz="700" dirty="0"/>
          </a:p>
        </p:txBody>
      </p:sp>
      <p:sp>
        <p:nvSpPr>
          <p:cNvPr id="9" name="Shape 7"/>
          <p:cNvSpPr/>
          <p:nvPr/>
        </p:nvSpPr>
        <p:spPr>
          <a:xfrm>
            <a:off x="3730752" y="2286000"/>
            <a:ext cx="36576" cy="219456"/>
          </a:xfrm>
          <a:prstGeom prst="rect">
            <a:avLst/>
          </a:prstGeom>
          <a:solidFill>
            <a:srgbClr val="64748B"/>
          </a:solidFill>
          <a:ln/>
        </p:spPr>
        <p:txBody>
          <a:bodyPr/>
          <a:lstStyle/>
          <a:p>
            <a:endParaRPr lang="en-GB"/>
          </a:p>
        </p:txBody>
      </p:sp>
      <p:sp>
        <p:nvSpPr>
          <p:cNvPr id="10" name="Text 8"/>
          <p:cNvSpPr/>
          <p:nvPr/>
        </p:nvSpPr>
        <p:spPr>
          <a:xfrm>
            <a:off x="3547872" y="2542032"/>
            <a:ext cx="402336" cy="182880"/>
          </a:xfrm>
          <a:prstGeom prst="rect">
            <a:avLst/>
          </a:prstGeom>
          <a:noFill/>
          <a:ln/>
        </p:spPr>
        <p:txBody>
          <a:bodyPr wrap="square" lIns="0" tIns="0" rIns="0" bIns="0" rtlCol="0" anchor="ctr"/>
          <a:lstStyle/>
          <a:p>
            <a:pPr marL="0" indent="0" algn="ctr">
              <a:buNone/>
            </a:pPr>
            <a:r>
              <a:rPr lang="en-US" sz="700" dirty="0">
                <a:solidFill>
                  <a:srgbClr val="64748B"/>
                </a:solidFill>
                <a:latin typeface="Calibri" pitchFamily="34" charset="0"/>
                <a:ea typeface="Calibri" pitchFamily="34" charset="-122"/>
                <a:cs typeface="Calibri" pitchFamily="34" charset="-120"/>
              </a:rPr>
              <a:t>M12</a:t>
            </a:r>
            <a:endParaRPr lang="en-US" sz="700" dirty="0"/>
          </a:p>
        </p:txBody>
      </p:sp>
      <p:sp>
        <p:nvSpPr>
          <p:cNvPr id="11" name="Shape 9"/>
          <p:cNvSpPr/>
          <p:nvPr/>
        </p:nvSpPr>
        <p:spPr>
          <a:xfrm>
            <a:off x="5376672" y="2286000"/>
            <a:ext cx="36576" cy="219456"/>
          </a:xfrm>
          <a:prstGeom prst="rect">
            <a:avLst/>
          </a:prstGeom>
          <a:solidFill>
            <a:srgbClr val="64748B"/>
          </a:solidFill>
          <a:ln/>
        </p:spPr>
        <p:txBody>
          <a:bodyPr/>
          <a:lstStyle/>
          <a:p>
            <a:endParaRPr lang="en-GB"/>
          </a:p>
        </p:txBody>
      </p:sp>
      <p:sp>
        <p:nvSpPr>
          <p:cNvPr id="12" name="Text 10"/>
          <p:cNvSpPr/>
          <p:nvPr/>
        </p:nvSpPr>
        <p:spPr>
          <a:xfrm>
            <a:off x="5193792" y="2542032"/>
            <a:ext cx="402336" cy="182880"/>
          </a:xfrm>
          <a:prstGeom prst="rect">
            <a:avLst/>
          </a:prstGeom>
          <a:noFill/>
          <a:ln/>
        </p:spPr>
        <p:txBody>
          <a:bodyPr wrap="square" lIns="0" tIns="0" rIns="0" bIns="0" rtlCol="0" anchor="ctr"/>
          <a:lstStyle/>
          <a:p>
            <a:pPr marL="0" indent="0" algn="ctr">
              <a:buNone/>
            </a:pPr>
            <a:r>
              <a:rPr lang="en-US" sz="700" dirty="0">
                <a:solidFill>
                  <a:srgbClr val="64748B"/>
                </a:solidFill>
                <a:latin typeface="Calibri" pitchFamily="34" charset="0"/>
                <a:ea typeface="Calibri" pitchFamily="34" charset="-122"/>
                <a:cs typeface="Calibri" pitchFamily="34" charset="-120"/>
              </a:rPr>
              <a:t>M18</a:t>
            </a:r>
            <a:endParaRPr lang="en-US" sz="700" dirty="0"/>
          </a:p>
        </p:txBody>
      </p:sp>
      <p:sp>
        <p:nvSpPr>
          <p:cNvPr id="13" name="Shape 11"/>
          <p:cNvSpPr/>
          <p:nvPr/>
        </p:nvSpPr>
        <p:spPr>
          <a:xfrm>
            <a:off x="7022592" y="2286000"/>
            <a:ext cx="36576" cy="219456"/>
          </a:xfrm>
          <a:prstGeom prst="rect">
            <a:avLst/>
          </a:prstGeom>
          <a:solidFill>
            <a:srgbClr val="64748B"/>
          </a:solidFill>
          <a:ln/>
        </p:spPr>
        <p:txBody>
          <a:bodyPr/>
          <a:lstStyle/>
          <a:p>
            <a:endParaRPr lang="en-GB"/>
          </a:p>
        </p:txBody>
      </p:sp>
      <p:sp>
        <p:nvSpPr>
          <p:cNvPr id="14" name="Text 12"/>
          <p:cNvSpPr/>
          <p:nvPr/>
        </p:nvSpPr>
        <p:spPr>
          <a:xfrm>
            <a:off x="6839712" y="2542032"/>
            <a:ext cx="402336" cy="182880"/>
          </a:xfrm>
          <a:prstGeom prst="rect">
            <a:avLst/>
          </a:prstGeom>
          <a:noFill/>
          <a:ln/>
        </p:spPr>
        <p:txBody>
          <a:bodyPr wrap="square" lIns="0" tIns="0" rIns="0" bIns="0" rtlCol="0" anchor="ctr"/>
          <a:lstStyle/>
          <a:p>
            <a:pPr marL="0" indent="0" algn="ctr">
              <a:buNone/>
            </a:pPr>
            <a:r>
              <a:rPr lang="en-US" sz="700" dirty="0">
                <a:solidFill>
                  <a:srgbClr val="64748B"/>
                </a:solidFill>
                <a:latin typeface="Calibri" pitchFamily="34" charset="0"/>
                <a:ea typeface="Calibri" pitchFamily="34" charset="-122"/>
                <a:cs typeface="Calibri" pitchFamily="34" charset="-120"/>
              </a:rPr>
              <a:t>M24</a:t>
            </a:r>
            <a:endParaRPr lang="en-US" sz="700" dirty="0"/>
          </a:p>
        </p:txBody>
      </p:sp>
      <p:sp>
        <p:nvSpPr>
          <p:cNvPr id="15" name="Shape 13"/>
          <p:cNvSpPr/>
          <p:nvPr/>
        </p:nvSpPr>
        <p:spPr>
          <a:xfrm>
            <a:off x="8668512" y="2286000"/>
            <a:ext cx="36576" cy="219456"/>
          </a:xfrm>
          <a:prstGeom prst="rect">
            <a:avLst/>
          </a:prstGeom>
          <a:solidFill>
            <a:srgbClr val="64748B"/>
          </a:solidFill>
          <a:ln/>
        </p:spPr>
        <p:txBody>
          <a:bodyPr/>
          <a:lstStyle/>
          <a:p>
            <a:endParaRPr lang="en-GB"/>
          </a:p>
        </p:txBody>
      </p:sp>
      <p:sp>
        <p:nvSpPr>
          <p:cNvPr id="16" name="Text 14"/>
          <p:cNvSpPr/>
          <p:nvPr/>
        </p:nvSpPr>
        <p:spPr>
          <a:xfrm>
            <a:off x="8485632" y="2542032"/>
            <a:ext cx="402336" cy="182880"/>
          </a:xfrm>
          <a:prstGeom prst="rect">
            <a:avLst/>
          </a:prstGeom>
          <a:noFill/>
          <a:ln/>
        </p:spPr>
        <p:txBody>
          <a:bodyPr wrap="square" lIns="0" tIns="0" rIns="0" bIns="0" rtlCol="0" anchor="ctr"/>
          <a:lstStyle/>
          <a:p>
            <a:pPr marL="0" indent="0" algn="ctr">
              <a:buNone/>
            </a:pPr>
            <a:r>
              <a:rPr lang="en-US" sz="700" dirty="0">
                <a:solidFill>
                  <a:srgbClr val="64748B"/>
                </a:solidFill>
                <a:latin typeface="Calibri" pitchFamily="34" charset="0"/>
                <a:ea typeface="Calibri" pitchFamily="34" charset="-122"/>
                <a:cs typeface="Calibri" pitchFamily="34" charset="-120"/>
              </a:rPr>
              <a:t>M30</a:t>
            </a:r>
            <a:endParaRPr lang="en-US" sz="700" dirty="0"/>
          </a:p>
        </p:txBody>
      </p:sp>
      <p:sp>
        <p:nvSpPr>
          <p:cNvPr id="17" name="Shape 15"/>
          <p:cNvSpPr/>
          <p:nvPr/>
        </p:nvSpPr>
        <p:spPr>
          <a:xfrm>
            <a:off x="457200" y="2231136"/>
            <a:ext cx="1645920" cy="329184"/>
          </a:xfrm>
          <a:prstGeom prst="roundRect">
            <a:avLst>
              <a:gd name="adj" fmla="val 11111"/>
            </a:avLst>
          </a:prstGeom>
          <a:solidFill>
            <a:srgbClr val="B45309"/>
          </a:solidFill>
          <a:ln/>
        </p:spPr>
        <p:txBody>
          <a:bodyPr/>
          <a:lstStyle/>
          <a:p>
            <a:endParaRPr lang="en-GB"/>
          </a:p>
        </p:txBody>
      </p:sp>
      <p:sp>
        <p:nvSpPr>
          <p:cNvPr id="18" name="Text 16"/>
          <p:cNvSpPr/>
          <p:nvPr/>
        </p:nvSpPr>
        <p:spPr>
          <a:xfrm>
            <a:off x="512064" y="2231136"/>
            <a:ext cx="1554480" cy="329184"/>
          </a:xfrm>
          <a:prstGeom prst="rect">
            <a:avLst/>
          </a:prstGeom>
          <a:noFill/>
          <a:ln/>
        </p:spPr>
        <p:txBody>
          <a:bodyPr wrap="square" lIns="0" tIns="0" rIns="0" bIns="0" rtlCol="0" anchor="ctr"/>
          <a:lstStyle/>
          <a:p>
            <a:pPr marL="0" indent="0">
              <a:buNone/>
            </a:pPr>
            <a:r>
              <a:rPr lang="en-US" sz="850" b="1" dirty="0">
                <a:solidFill>
                  <a:srgbClr val="FFFFFF"/>
                </a:solidFill>
                <a:latin typeface="Calibri" panose="020F0502020204030204" pitchFamily="34" charset="0"/>
                <a:ea typeface="Calibri" panose="020F0502020204030204" pitchFamily="34" charset="0"/>
                <a:cs typeface="Calibri" panose="020F0502020204030204" pitchFamily="34" charset="0"/>
              </a:rPr>
              <a:t>◉  Phase 1</a:t>
            </a:r>
            <a:endParaRPr lang="en-US" sz="850" dirty="0"/>
          </a:p>
        </p:txBody>
      </p:sp>
      <p:sp>
        <p:nvSpPr>
          <p:cNvPr id="19" name="Shape 17"/>
          <p:cNvSpPr/>
          <p:nvPr/>
        </p:nvSpPr>
        <p:spPr>
          <a:xfrm>
            <a:off x="1207008" y="2286000"/>
            <a:ext cx="146304" cy="146304"/>
          </a:xfrm>
          <a:prstGeom prst="ellipse">
            <a:avLst/>
          </a:prstGeom>
          <a:solidFill>
            <a:srgbClr val="B45309"/>
          </a:solidFill>
          <a:ln/>
        </p:spPr>
        <p:txBody>
          <a:bodyPr/>
          <a:lstStyle/>
          <a:p>
            <a:endParaRPr lang="en-GB"/>
          </a:p>
        </p:txBody>
      </p:sp>
      <p:sp>
        <p:nvSpPr>
          <p:cNvPr id="20" name="Shape 18"/>
          <p:cNvSpPr/>
          <p:nvPr/>
        </p:nvSpPr>
        <p:spPr>
          <a:xfrm>
            <a:off x="411480" y="987552"/>
            <a:ext cx="1737360" cy="1335024"/>
          </a:xfrm>
          <a:prstGeom prst="roundRect">
            <a:avLst>
              <a:gd name="adj" fmla="val 479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1" name="Shape 19"/>
          <p:cNvSpPr/>
          <p:nvPr/>
        </p:nvSpPr>
        <p:spPr>
          <a:xfrm>
            <a:off x="411480" y="987552"/>
            <a:ext cx="1737360" cy="274320"/>
          </a:xfrm>
          <a:prstGeom prst="roundRect">
            <a:avLst>
              <a:gd name="adj" fmla="val 20000"/>
            </a:avLst>
          </a:prstGeom>
          <a:solidFill>
            <a:srgbClr val="B45309"/>
          </a:solidFill>
          <a:ln/>
        </p:spPr>
        <p:txBody>
          <a:bodyPr/>
          <a:lstStyle/>
          <a:p>
            <a:endParaRPr lang="en-GB"/>
          </a:p>
        </p:txBody>
      </p:sp>
      <p:sp>
        <p:nvSpPr>
          <p:cNvPr id="22" name="Text 20"/>
          <p:cNvSpPr/>
          <p:nvPr/>
        </p:nvSpPr>
        <p:spPr>
          <a:xfrm>
            <a:off x="502920" y="987552"/>
            <a:ext cx="1600200" cy="274320"/>
          </a:xfrm>
          <a:prstGeom prst="rect">
            <a:avLst/>
          </a:prstGeom>
          <a:noFill/>
          <a:ln/>
        </p:spPr>
        <p:txBody>
          <a:bodyPr wrap="square" lIns="0" tIns="0" rIns="0" bIns="0" rtlCol="0" anchor="ctr"/>
          <a:lstStyle/>
          <a:p>
            <a:pPr marL="0" indent="0">
              <a:buNone/>
            </a:pPr>
            <a:r>
              <a:rPr lang="en-US" sz="950" b="1" dirty="0">
                <a:solidFill>
                  <a:srgbClr val="FFFFFF"/>
                </a:solidFill>
                <a:latin typeface="Calibri" panose="020F0502020204030204" pitchFamily="34" charset="0"/>
                <a:ea typeface="Calibri" panose="020F0502020204030204" pitchFamily="34" charset="0"/>
                <a:cs typeface="Calibri" panose="020F0502020204030204" pitchFamily="34" charset="0"/>
              </a:rPr>
              <a:t>CRM Implementation</a:t>
            </a:r>
            <a:endParaRPr lang="en-US" sz="950" dirty="0"/>
          </a:p>
        </p:txBody>
      </p:sp>
      <p:sp>
        <p:nvSpPr>
          <p:cNvPr id="23" name="Text 21"/>
          <p:cNvSpPr/>
          <p:nvPr/>
        </p:nvSpPr>
        <p:spPr>
          <a:xfrm>
            <a:off x="502920" y="1298448"/>
            <a:ext cx="1600200" cy="420624"/>
          </a:xfrm>
          <a:prstGeom prst="rect">
            <a:avLst/>
          </a:prstGeom>
          <a:noFill/>
          <a:ln/>
        </p:spPr>
        <p:txBody>
          <a:bodyPr wrap="square" lIns="0" tIns="0" rIns="0" bIns="0" rtlCol="0" anchor="ctr"/>
          <a:lstStyle/>
          <a:p>
            <a:pPr marL="0" indent="0">
              <a:buNone/>
            </a:pPr>
            <a:r>
              <a:rPr lang="en-US" sz="800" dirty="0">
                <a:solidFill>
                  <a:srgbClr val="1E2D3D"/>
                </a:solidFill>
                <a:latin typeface="Calibri" pitchFamily="34" charset="0"/>
                <a:ea typeface="Calibri" pitchFamily="34" charset="-122"/>
                <a:cs typeface="Calibri" pitchFamily="34" charset="-120"/>
              </a:rPr>
              <a:t>Customer relationships are the immediate revenue driver. Cloud CRM (HubSpot/Salesforce) delivers fastest time-to-value at lowest cost.</a:t>
            </a:r>
            <a:endParaRPr lang="en-US" sz="800" dirty="0"/>
          </a:p>
        </p:txBody>
      </p:sp>
      <p:sp>
        <p:nvSpPr>
          <p:cNvPr id="24" name="Text 22"/>
          <p:cNvSpPr/>
          <p:nvPr/>
        </p:nvSpPr>
        <p:spPr>
          <a:xfrm>
            <a:off x="502920" y="1737360"/>
            <a:ext cx="1554480" cy="128016"/>
          </a:xfrm>
          <a:prstGeom prst="rect">
            <a:avLst/>
          </a:prstGeom>
          <a:noFill/>
          <a:ln/>
        </p:spPr>
        <p:txBody>
          <a:bodyPr wrap="square" lIns="0" tIns="0" rIns="0" bIns="0" rtlCol="0" anchor="ctr"/>
          <a:lstStyle/>
          <a:p>
            <a:pPr marL="0" indent="0">
              <a:buNone/>
            </a:pPr>
            <a:r>
              <a:rPr lang="en-US" sz="700" dirty="0">
                <a:solidFill>
                  <a:srgbClr val="64748B"/>
                </a:solidFill>
                <a:latin typeface="Calibri" pitchFamily="34" charset="0"/>
                <a:ea typeface="Calibri" pitchFamily="34" charset="-122"/>
                <a:cs typeface="Calibri" pitchFamily="34" charset="-120"/>
              </a:rPr>
              <a:t>→ Map customer journey &amp; touchpoints</a:t>
            </a:r>
            <a:endParaRPr lang="en-US" sz="700" dirty="0"/>
          </a:p>
        </p:txBody>
      </p:sp>
      <p:sp>
        <p:nvSpPr>
          <p:cNvPr id="25" name="Text 23"/>
          <p:cNvSpPr/>
          <p:nvPr/>
        </p:nvSpPr>
        <p:spPr>
          <a:xfrm>
            <a:off x="502920" y="1865376"/>
            <a:ext cx="1554480" cy="128016"/>
          </a:xfrm>
          <a:prstGeom prst="rect">
            <a:avLst/>
          </a:prstGeom>
          <a:noFill/>
          <a:ln/>
        </p:spPr>
        <p:txBody>
          <a:bodyPr wrap="square" lIns="0" tIns="0" rIns="0" bIns="0" rtlCol="0" anchor="ctr"/>
          <a:lstStyle/>
          <a:p>
            <a:pPr marL="0" indent="0">
              <a:buNone/>
            </a:pPr>
            <a:r>
              <a:rPr lang="en-US" sz="700" dirty="0">
                <a:solidFill>
                  <a:srgbClr val="64748B"/>
                </a:solidFill>
                <a:latin typeface="Calibri" pitchFamily="34" charset="0"/>
                <a:ea typeface="Calibri" pitchFamily="34" charset="-122"/>
                <a:cs typeface="Calibri" pitchFamily="34" charset="-120"/>
              </a:rPr>
              <a:t>→ Select &amp; configure cloud CRM platform</a:t>
            </a:r>
            <a:endParaRPr lang="en-US" sz="700" dirty="0"/>
          </a:p>
        </p:txBody>
      </p:sp>
      <p:sp>
        <p:nvSpPr>
          <p:cNvPr id="26" name="Text 24"/>
          <p:cNvSpPr/>
          <p:nvPr/>
        </p:nvSpPr>
        <p:spPr>
          <a:xfrm>
            <a:off x="502920" y="1993392"/>
            <a:ext cx="1554480" cy="128016"/>
          </a:xfrm>
          <a:prstGeom prst="rect">
            <a:avLst/>
          </a:prstGeom>
          <a:noFill/>
          <a:ln/>
        </p:spPr>
        <p:txBody>
          <a:bodyPr wrap="square" lIns="0" tIns="0" rIns="0" bIns="0" rtlCol="0" anchor="ctr"/>
          <a:lstStyle/>
          <a:p>
            <a:pPr marL="0" indent="0">
              <a:buNone/>
            </a:pPr>
            <a:r>
              <a:rPr lang="en-US" sz="700" dirty="0">
                <a:solidFill>
                  <a:srgbClr val="64748B"/>
                </a:solidFill>
                <a:latin typeface="Calibri" pitchFamily="34" charset="0"/>
                <a:ea typeface="Calibri" pitchFamily="34" charset="-122"/>
                <a:cs typeface="Calibri" pitchFamily="34" charset="-120"/>
              </a:rPr>
              <a:t>→ Train sales &amp; service teams</a:t>
            </a:r>
            <a:endParaRPr lang="en-US" sz="700" dirty="0"/>
          </a:p>
        </p:txBody>
      </p:sp>
      <p:sp>
        <p:nvSpPr>
          <p:cNvPr id="27" name="Text 25"/>
          <p:cNvSpPr/>
          <p:nvPr/>
        </p:nvSpPr>
        <p:spPr>
          <a:xfrm>
            <a:off x="502920" y="2121408"/>
            <a:ext cx="1554480" cy="128016"/>
          </a:xfrm>
          <a:prstGeom prst="rect">
            <a:avLst/>
          </a:prstGeom>
          <a:noFill/>
          <a:ln/>
        </p:spPr>
        <p:txBody>
          <a:bodyPr wrap="square" lIns="0" tIns="0" rIns="0" bIns="0" rtlCol="0" anchor="ctr"/>
          <a:lstStyle/>
          <a:p>
            <a:pPr marL="0" indent="0">
              <a:buNone/>
            </a:pPr>
            <a:r>
              <a:rPr lang="en-US" sz="700" dirty="0">
                <a:solidFill>
                  <a:srgbClr val="64748B"/>
                </a:solidFill>
                <a:latin typeface="Calibri" pitchFamily="34" charset="0"/>
                <a:ea typeface="Calibri" pitchFamily="34" charset="-122"/>
                <a:cs typeface="Calibri" pitchFamily="34" charset="-120"/>
              </a:rPr>
              <a:t>→ Establish data governance policy</a:t>
            </a:r>
            <a:endParaRPr lang="en-US" sz="700" dirty="0"/>
          </a:p>
        </p:txBody>
      </p:sp>
      <p:sp>
        <p:nvSpPr>
          <p:cNvPr id="28" name="Shape 26"/>
          <p:cNvSpPr/>
          <p:nvPr/>
        </p:nvSpPr>
        <p:spPr>
          <a:xfrm>
            <a:off x="411480" y="2157984"/>
            <a:ext cx="1737360" cy="164592"/>
          </a:xfrm>
          <a:prstGeom prst="roundRect">
            <a:avLst>
              <a:gd name="adj" fmla="val 16667"/>
            </a:avLst>
          </a:prstGeom>
          <a:solidFill>
            <a:srgbClr val="B45309">
              <a:alpha val="12000"/>
            </a:srgbClr>
          </a:solidFill>
          <a:ln/>
        </p:spPr>
        <p:txBody>
          <a:bodyPr/>
          <a:lstStyle/>
          <a:p>
            <a:endParaRPr lang="en-GB"/>
          </a:p>
        </p:txBody>
      </p:sp>
      <p:sp>
        <p:nvSpPr>
          <p:cNvPr id="29" name="Text 27"/>
          <p:cNvSpPr/>
          <p:nvPr/>
        </p:nvSpPr>
        <p:spPr>
          <a:xfrm>
            <a:off x="420624" y="2615184"/>
            <a:ext cx="1645920" cy="164592"/>
          </a:xfrm>
          <a:prstGeom prst="rect">
            <a:avLst/>
          </a:prstGeom>
          <a:noFill/>
          <a:ln/>
        </p:spPr>
        <p:txBody>
          <a:bodyPr wrap="square" lIns="0" tIns="0" rIns="0" bIns="0" rtlCol="0" anchor="ctr"/>
          <a:lstStyle/>
          <a:p>
            <a:pPr marL="0" indent="0" algn="ctr">
              <a:buNone/>
            </a:pPr>
            <a:r>
              <a:rPr lang="en-US" sz="750" b="1" dirty="0">
                <a:solidFill>
                  <a:srgbClr val="B45309"/>
                </a:solidFill>
                <a:latin typeface="Calibri" pitchFamily="34" charset="0"/>
                <a:ea typeface="Calibri" pitchFamily="34" charset="-122"/>
                <a:cs typeface="Calibri" pitchFamily="34" charset="-120"/>
              </a:rPr>
              <a:t>ROI: £8.71/£1 · Payback: 8–12 months</a:t>
            </a:r>
            <a:endParaRPr lang="en-US" sz="750" dirty="0"/>
          </a:p>
        </p:txBody>
      </p:sp>
      <p:sp>
        <p:nvSpPr>
          <p:cNvPr id="30" name="Shape 28"/>
          <p:cNvSpPr/>
          <p:nvPr/>
        </p:nvSpPr>
        <p:spPr>
          <a:xfrm>
            <a:off x="2377440" y="2231136"/>
            <a:ext cx="3017520" cy="329184"/>
          </a:xfrm>
          <a:prstGeom prst="roundRect">
            <a:avLst>
              <a:gd name="adj" fmla="val 11111"/>
            </a:avLst>
          </a:prstGeom>
          <a:solidFill>
            <a:srgbClr val="2E7D52"/>
          </a:solidFill>
          <a:ln/>
        </p:spPr>
        <p:txBody>
          <a:bodyPr/>
          <a:lstStyle/>
          <a:p>
            <a:endParaRPr lang="en-GB"/>
          </a:p>
        </p:txBody>
      </p:sp>
      <p:sp>
        <p:nvSpPr>
          <p:cNvPr id="31" name="Text 29"/>
          <p:cNvSpPr/>
          <p:nvPr/>
        </p:nvSpPr>
        <p:spPr>
          <a:xfrm>
            <a:off x="2432304" y="2231136"/>
            <a:ext cx="2926080" cy="329184"/>
          </a:xfrm>
          <a:prstGeom prst="rect">
            <a:avLst/>
          </a:prstGeom>
          <a:noFill/>
          <a:ln/>
        </p:spPr>
        <p:txBody>
          <a:bodyPr wrap="square" lIns="0" tIns="0" rIns="0" bIns="0" rtlCol="0" anchor="ctr"/>
          <a:lstStyle/>
          <a:p>
            <a:pPr marL="0" indent="0">
              <a:buNone/>
            </a:pPr>
            <a:r>
              <a:rPr lang="en-US" sz="850" b="1" dirty="0">
                <a:solidFill>
                  <a:srgbClr val="FFFFFF"/>
                </a:solidFill>
                <a:latin typeface="Calibri" panose="020F0502020204030204" pitchFamily="34" charset="0"/>
                <a:ea typeface="Calibri" panose="020F0502020204030204" pitchFamily="34" charset="0"/>
                <a:cs typeface="Calibri" panose="020F0502020204030204" pitchFamily="34" charset="0"/>
              </a:rPr>
              <a:t>◈  Phase 2</a:t>
            </a:r>
            <a:endParaRPr lang="en-US" sz="850" dirty="0"/>
          </a:p>
        </p:txBody>
      </p:sp>
      <p:sp>
        <p:nvSpPr>
          <p:cNvPr id="32" name="Shape 30"/>
          <p:cNvSpPr/>
          <p:nvPr/>
        </p:nvSpPr>
        <p:spPr>
          <a:xfrm>
            <a:off x="3813048" y="2432304"/>
            <a:ext cx="146304" cy="146304"/>
          </a:xfrm>
          <a:prstGeom prst="ellipse">
            <a:avLst/>
          </a:prstGeom>
          <a:solidFill>
            <a:srgbClr val="2E7D52"/>
          </a:solidFill>
          <a:ln/>
        </p:spPr>
        <p:txBody>
          <a:bodyPr/>
          <a:lstStyle/>
          <a:p>
            <a:endParaRPr lang="en-GB"/>
          </a:p>
        </p:txBody>
      </p:sp>
      <p:sp>
        <p:nvSpPr>
          <p:cNvPr id="33" name="Shape 31"/>
          <p:cNvSpPr/>
          <p:nvPr/>
        </p:nvSpPr>
        <p:spPr>
          <a:xfrm>
            <a:off x="2331720" y="2907792"/>
            <a:ext cx="3108960" cy="1335024"/>
          </a:xfrm>
          <a:prstGeom prst="roundRect">
            <a:avLst>
              <a:gd name="adj" fmla="val 479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34" name="Shape 32"/>
          <p:cNvSpPr/>
          <p:nvPr/>
        </p:nvSpPr>
        <p:spPr>
          <a:xfrm>
            <a:off x="2331720" y="2907792"/>
            <a:ext cx="3108960" cy="274320"/>
          </a:xfrm>
          <a:prstGeom prst="roundRect">
            <a:avLst>
              <a:gd name="adj" fmla="val 20000"/>
            </a:avLst>
          </a:prstGeom>
          <a:solidFill>
            <a:srgbClr val="2E7D52"/>
          </a:solidFill>
          <a:ln/>
        </p:spPr>
        <p:txBody>
          <a:bodyPr/>
          <a:lstStyle/>
          <a:p>
            <a:endParaRPr lang="en-GB"/>
          </a:p>
        </p:txBody>
      </p:sp>
      <p:sp>
        <p:nvSpPr>
          <p:cNvPr id="35" name="Text 33"/>
          <p:cNvSpPr/>
          <p:nvPr/>
        </p:nvSpPr>
        <p:spPr>
          <a:xfrm>
            <a:off x="2423160" y="2907792"/>
            <a:ext cx="2971800" cy="274320"/>
          </a:xfrm>
          <a:prstGeom prst="rect">
            <a:avLst/>
          </a:prstGeom>
          <a:noFill/>
          <a:ln/>
        </p:spPr>
        <p:txBody>
          <a:bodyPr wrap="square" lIns="0" tIns="0" rIns="0" bIns="0" rtlCol="0" anchor="ctr"/>
          <a:lstStyle/>
          <a:p>
            <a:pPr marL="0" indent="0">
              <a:buNone/>
            </a:pPr>
            <a:r>
              <a:rPr lang="en-US" sz="950" b="1" dirty="0">
                <a:solidFill>
                  <a:srgbClr val="FFFFFF"/>
                </a:solidFill>
                <a:latin typeface="Calibri" panose="020F0502020204030204" pitchFamily="34" charset="0"/>
                <a:ea typeface="Calibri" panose="020F0502020204030204" pitchFamily="34" charset="0"/>
                <a:cs typeface="Calibri" panose="020F0502020204030204" pitchFamily="34" charset="0"/>
              </a:rPr>
              <a:t>Cloud ERP Integration</a:t>
            </a:r>
            <a:endParaRPr lang="en-US" sz="950" dirty="0"/>
          </a:p>
        </p:txBody>
      </p:sp>
      <p:sp>
        <p:nvSpPr>
          <p:cNvPr id="36" name="Text 34"/>
          <p:cNvSpPr/>
          <p:nvPr/>
        </p:nvSpPr>
        <p:spPr>
          <a:xfrm>
            <a:off x="2423160" y="3218688"/>
            <a:ext cx="2971800" cy="420624"/>
          </a:xfrm>
          <a:prstGeom prst="rect">
            <a:avLst/>
          </a:prstGeom>
          <a:noFill/>
          <a:ln/>
        </p:spPr>
        <p:txBody>
          <a:bodyPr wrap="square" lIns="0" tIns="0" rIns="0" bIns="0" rtlCol="0" anchor="ctr"/>
          <a:lstStyle/>
          <a:p>
            <a:pPr marL="0" indent="0">
              <a:buNone/>
            </a:pPr>
            <a:r>
              <a:rPr lang="en-US" sz="800" dirty="0">
                <a:solidFill>
                  <a:srgbClr val="1E2D3D"/>
                </a:solidFill>
                <a:latin typeface="Calibri" pitchFamily="34" charset="0"/>
                <a:ea typeface="Calibri" pitchFamily="34" charset="-122"/>
                <a:cs typeface="Calibri" pitchFamily="34" charset="-120"/>
              </a:rPr>
              <a:t>Scaling customer volume exposes operational fragmentation. Finance and inventory first integrate with CRM from day one.</a:t>
            </a:r>
            <a:endParaRPr lang="en-US" sz="800" dirty="0"/>
          </a:p>
        </p:txBody>
      </p:sp>
      <p:sp>
        <p:nvSpPr>
          <p:cNvPr id="37" name="Text 35"/>
          <p:cNvSpPr/>
          <p:nvPr/>
        </p:nvSpPr>
        <p:spPr>
          <a:xfrm>
            <a:off x="2423160" y="3657600"/>
            <a:ext cx="2926080" cy="128016"/>
          </a:xfrm>
          <a:prstGeom prst="rect">
            <a:avLst/>
          </a:prstGeom>
          <a:noFill/>
          <a:ln/>
        </p:spPr>
        <p:txBody>
          <a:bodyPr wrap="square" lIns="0" tIns="0" rIns="0" bIns="0" rtlCol="0" anchor="ctr"/>
          <a:lstStyle/>
          <a:p>
            <a:pPr marL="0" indent="0">
              <a:buNone/>
            </a:pPr>
            <a:r>
              <a:rPr lang="en-US" sz="700" dirty="0">
                <a:solidFill>
                  <a:srgbClr val="64748B"/>
                </a:solidFill>
                <a:latin typeface="Calibri" pitchFamily="34" charset="0"/>
                <a:ea typeface="Calibri" pitchFamily="34" charset="-122"/>
                <a:cs typeface="Calibri" pitchFamily="34" charset="-120"/>
              </a:rPr>
              <a:t>→ Business process review</a:t>
            </a:r>
            <a:endParaRPr lang="en-US" sz="700" dirty="0"/>
          </a:p>
        </p:txBody>
      </p:sp>
      <p:sp>
        <p:nvSpPr>
          <p:cNvPr id="38" name="Text 36"/>
          <p:cNvSpPr/>
          <p:nvPr/>
        </p:nvSpPr>
        <p:spPr>
          <a:xfrm>
            <a:off x="2423160" y="3785616"/>
            <a:ext cx="2926080" cy="128016"/>
          </a:xfrm>
          <a:prstGeom prst="rect">
            <a:avLst/>
          </a:prstGeom>
          <a:noFill/>
          <a:ln/>
        </p:spPr>
        <p:txBody>
          <a:bodyPr wrap="square" lIns="0" tIns="0" rIns="0" bIns="0" rtlCol="0" anchor="ctr"/>
          <a:lstStyle/>
          <a:p>
            <a:pPr marL="0" indent="0">
              <a:buNone/>
            </a:pPr>
            <a:r>
              <a:rPr lang="en-US" sz="700" dirty="0">
                <a:solidFill>
                  <a:srgbClr val="64748B"/>
                </a:solidFill>
                <a:latin typeface="Calibri" pitchFamily="34" charset="0"/>
                <a:ea typeface="Calibri" pitchFamily="34" charset="-122"/>
                <a:cs typeface="Calibri" pitchFamily="34" charset="-120"/>
              </a:rPr>
              <a:t>→ Select cloud ERP vendor</a:t>
            </a:r>
            <a:endParaRPr lang="en-US" sz="700" dirty="0"/>
          </a:p>
        </p:txBody>
      </p:sp>
      <p:sp>
        <p:nvSpPr>
          <p:cNvPr id="39" name="Text 37"/>
          <p:cNvSpPr/>
          <p:nvPr/>
        </p:nvSpPr>
        <p:spPr>
          <a:xfrm>
            <a:off x="2423160" y="3913632"/>
            <a:ext cx="2926080" cy="128016"/>
          </a:xfrm>
          <a:prstGeom prst="rect">
            <a:avLst/>
          </a:prstGeom>
          <a:noFill/>
          <a:ln/>
        </p:spPr>
        <p:txBody>
          <a:bodyPr wrap="square" lIns="0" tIns="0" rIns="0" bIns="0" rtlCol="0" anchor="ctr"/>
          <a:lstStyle/>
          <a:p>
            <a:pPr marL="0" indent="0">
              <a:buNone/>
            </a:pPr>
            <a:r>
              <a:rPr lang="en-US" sz="700" dirty="0">
                <a:solidFill>
                  <a:srgbClr val="64748B"/>
                </a:solidFill>
                <a:latin typeface="Calibri" pitchFamily="34" charset="0"/>
                <a:ea typeface="Calibri" pitchFamily="34" charset="-122"/>
                <a:cs typeface="Calibri" pitchFamily="34" charset="-120"/>
              </a:rPr>
              <a:t>→ Implement in modules (not big-bang)</a:t>
            </a:r>
            <a:endParaRPr lang="en-US" sz="700" dirty="0"/>
          </a:p>
        </p:txBody>
      </p:sp>
      <p:sp>
        <p:nvSpPr>
          <p:cNvPr id="40" name="Text 38"/>
          <p:cNvSpPr/>
          <p:nvPr/>
        </p:nvSpPr>
        <p:spPr>
          <a:xfrm>
            <a:off x="2423160" y="4041648"/>
            <a:ext cx="2926080" cy="128016"/>
          </a:xfrm>
          <a:prstGeom prst="rect">
            <a:avLst/>
          </a:prstGeom>
          <a:noFill/>
          <a:ln/>
        </p:spPr>
        <p:txBody>
          <a:bodyPr wrap="square" lIns="0" tIns="0" rIns="0" bIns="0" rtlCol="0" anchor="ctr"/>
          <a:lstStyle/>
          <a:p>
            <a:pPr marL="0" indent="0">
              <a:buNone/>
            </a:pPr>
            <a:r>
              <a:rPr lang="en-US" sz="700" dirty="0">
                <a:solidFill>
                  <a:srgbClr val="64748B"/>
                </a:solidFill>
                <a:latin typeface="Calibri" pitchFamily="34" charset="0"/>
                <a:ea typeface="Calibri" pitchFamily="34" charset="-122"/>
                <a:cs typeface="Calibri" pitchFamily="34" charset="-120"/>
              </a:rPr>
              <a:t>→ CRM–ERP data integration</a:t>
            </a:r>
            <a:endParaRPr lang="en-US" sz="700" dirty="0"/>
          </a:p>
        </p:txBody>
      </p:sp>
      <p:sp>
        <p:nvSpPr>
          <p:cNvPr id="41" name="Shape 39"/>
          <p:cNvSpPr/>
          <p:nvPr/>
        </p:nvSpPr>
        <p:spPr>
          <a:xfrm>
            <a:off x="2331720" y="4078224"/>
            <a:ext cx="3108960" cy="164592"/>
          </a:xfrm>
          <a:prstGeom prst="roundRect">
            <a:avLst>
              <a:gd name="adj" fmla="val 16667"/>
            </a:avLst>
          </a:prstGeom>
          <a:solidFill>
            <a:srgbClr val="2E7D52">
              <a:alpha val="12000"/>
            </a:srgbClr>
          </a:solidFill>
          <a:ln/>
        </p:spPr>
        <p:txBody>
          <a:bodyPr/>
          <a:lstStyle/>
          <a:p>
            <a:endParaRPr lang="en-GB"/>
          </a:p>
        </p:txBody>
      </p:sp>
      <p:sp>
        <p:nvSpPr>
          <p:cNvPr id="42" name="Text 40"/>
          <p:cNvSpPr/>
          <p:nvPr/>
        </p:nvSpPr>
        <p:spPr>
          <a:xfrm>
            <a:off x="1615440" y="4334256"/>
            <a:ext cx="3017520" cy="164592"/>
          </a:xfrm>
          <a:prstGeom prst="rect">
            <a:avLst/>
          </a:prstGeom>
          <a:noFill/>
          <a:ln/>
        </p:spPr>
        <p:txBody>
          <a:bodyPr wrap="square" lIns="0" tIns="0" rIns="0" bIns="0" rtlCol="0" anchor="ctr"/>
          <a:lstStyle/>
          <a:p>
            <a:pPr marL="0" indent="0" algn="ctr">
              <a:buNone/>
            </a:pPr>
            <a:r>
              <a:rPr lang="en-US" sz="750" b="1" dirty="0">
                <a:solidFill>
                  <a:srgbClr val="2E7D52"/>
                </a:solidFill>
                <a:latin typeface="Calibri" pitchFamily="34" charset="0"/>
                <a:ea typeface="Calibri" pitchFamily="34" charset="-122"/>
                <a:cs typeface="Calibri" pitchFamily="34" charset="-120"/>
              </a:rPr>
              <a:t>ROI: £7.23/£1 · Payback: 24–36 months</a:t>
            </a:r>
            <a:endParaRPr lang="en-US" sz="750" dirty="0"/>
          </a:p>
        </p:txBody>
      </p:sp>
      <p:sp>
        <p:nvSpPr>
          <p:cNvPr id="43" name="Shape 41"/>
          <p:cNvSpPr/>
          <p:nvPr/>
        </p:nvSpPr>
        <p:spPr>
          <a:xfrm>
            <a:off x="5669280" y="2231136"/>
            <a:ext cx="3017520" cy="329184"/>
          </a:xfrm>
          <a:prstGeom prst="roundRect">
            <a:avLst>
              <a:gd name="adj" fmla="val 11111"/>
            </a:avLst>
          </a:prstGeom>
          <a:solidFill>
            <a:srgbClr val="1B2A4A"/>
          </a:solidFill>
          <a:ln/>
        </p:spPr>
        <p:txBody>
          <a:bodyPr/>
          <a:lstStyle/>
          <a:p>
            <a:endParaRPr lang="en-GB"/>
          </a:p>
        </p:txBody>
      </p:sp>
      <p:sp>
        <p:nvSpPr>
          <p:cNvPr id="44" name="Text 42"/>
          <p:cNvSpPr/>
          <p:nvPr/>
        </p:nvSpPr>
        <p:spPr>
          <a:xfrm>
            <a:off x="5724144" y="2231136"/>
            <a:ext cx="2926080" cy="329184"/>
          </a:xfrm>
          <a:prstGeom prst="rect">
            <a:avLst/>
          </a:prstGeom>
          <a:noFill/>
          <a:ln/>
        </p:spPr>
        <p:txBody>
          <a:bodyPr wrap="square" lIns="0" tIns="0" rIns="0" bIns="0" rtlCol="0" anchor="ctr"/>
          <a:lstStyle/>
          <a:p>
            <a:pPr marL="0" indent="0">
              <a:buNone/>
            </a:pPr>
            <a:r>
              <a:rPr lang="en-US" sz="850" b="1" dirty="0">
                <a:solidFill>
                  <a:srgbClr val="FFFFFF"/>
                </a:solidFill>
                <a:latin typeface="Calibri" panose="020F0502020204030204" pitchFamily="34" charset="0"/>
                <a:ea typeface="Calibri" panose="020F0502020204030204" pitchFamily="34" charset="0"/>
                <a:cs typeface="Calibri" panose="020F0502020204030204" pitchFamily="34" charset="0"/>
              </a:rPr>
              <a:t>★  Phase 3</a:t>
            </a:r>
            <a:endParaRPr lang="en-US" sz="850" dirty="0"/>
          </a:p>
        </p:txBody>
      </p:sp>
      <p:sp>
        <p:nvSpPr>
          <p:cNvPr id="45" name="Shape 43"/>
          <p:cNvSpPr/>
          <p:nvPr/>
        </p:nvSpPr>
        <p:spPr>
          <a:xfrm>
            <a:off x="7104888" y="2286000"/>
            <a:ext cx="146304" cy="146304"/>
          </a:xfrm>
          <a:prstGeom prst="ellipse">
            <a:avLst/>
          </a:prstGeom>
          <a:solidFill>
            <a:srgbClr val="1B2A4A"/>
          </a:solidFill>
          <a:ln/>
        </p:spPr>
        <p:txBody>
          <a:bodyPr/>
          <a:lstStyle/>
          <a:p>
            <a:endParaRPr lang="en-GB"/>
          </a:p>
        </p:txBody>
      </p:sp>
      <p:sp>
        <p:nvSpPr>
          <p:cNvPr id="46" name="Shape 44"/>
          <p:cNvSpPr/>
          <p:nvPr/>
        </p:nvSpPr>
        <p:spPr>
          <a:xfrm>
            <a:off x="5641848" y="990600"/>
            <a:ext cx="3108960" cy="1335024"/>
          </a:xfrm>
          <a:prstGeom prst="roundRect">
            <a:avLst>
              <a:gd name="adj" fmla="val 479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47" name="Shape 45"/>
          <p:cNvSpPr/>
          <p:nvPr/>
        </p:nvSpPr>
        <p:spPr>
          <a:xfrm>
            <a:off x="5623560" y="987552"/>
            <a:ext cx="3108960" cy="274320"/>
          </a:xfrm>
          <a:prstGeom prst="roundRect">
            <a:avLst>
              <a:gd name="adj" fmla="val 20000"/>
            </a:avLst>
          </a:prstGeom>
          <a:solidFill>
            <a:srgbClr val="1B2A4A"/>
          </a:solidFill>
          <a:ln/>
        </p:spPr>
        <p:txBody>
          <a:bodyPr/>
          <a:lstStyle/>
          <a:p>
            <a:endParaRPr lang="en-GB"/>
          </a:p>
        </p:txBody>
      </p:sp>
      <p:sp>
        <p:nvSpPr>
          <p:cNvPr id="48" name="Text 46"/>
          <p:cNvSpPr/>
          <p:nvPr/>
        </p:nvSpPr>
        <p:spPr>
          <a:xfrm>
            <a:off x="5715000" y="987552"/>
            <a:ext cx="2971800" cy="274320"/>
          </a:xfrm>
          <a:prstGeom prst="rect">
            <a:avLst/>
          </a:prstGeom>
          <a:noFill/>
          <a:ln/>
        </p:spPr>
        <p:txBody>
          <a:bodyPr wrap="square" lIns="0" tIns="0" rIns="0" bIns="0" rtlCol="0" anchor="ctr"/>
          <a:lstStyle/>
          <a:p>
            <a:pPr marL="0" indent="0">
              <a:buNone/>
            </a:pPr>
            <a:r>
              <a:rPr lang="en-US" sz="950" b="1" dirty="0">
                <a:solidFill>
                  <a:srgbClr val="FFFFFF"/>
                </a:solidFill>
                <a:latin typeface="Calibri" panose="020F0502020204030204" pitchFamily="34" charset="0"/>
                <a:ea typeface="Calibri" panose="020F0502020204030204" pitchFamily="34" charset="0"/>
                <a:cs typeface="Calibri" panose="020F0502020204030204" pitchFamily="34" charset="0"/>
              </a:rPr>
              <a:t>DSS &amp; Analytics Layer</a:t>
            </a:r>
            <a:endParaRPr lang="en-US" sz="950" dirty="0"/>
          </a:p>
        </p:txBody>
      </p:sp>
      <p:sp>
        <p:nvSpPr>
          <p:cNvPr id="49" name="Text 47"/>
          <p:cNvSpPr/>
          <p:nvPr/>
        </p:nvSpPr>
        <p:spPr>
          <a:xfrm>
            <a:off x="5715000" y="1298448"/>
            <a:ext cx="2971800" cy="420624"/>
          </a:xfrm>
          <a:prstGeom prst="rect">
            <a:avLst/>
          </a:prstGeom>
          <a:noFill/>
          <a:ln/>
        </p:spPr>
        <p:txBody>
          <a:bodyPr wrap="square" lIns="0" tIns="0" rIns="0" bIns="0" rtlCol="0" anchor="ctr"/>
          <a:lstStyle/>
          <a:p>
            <a:pPr marL="0" indent="0">
              <a:buNone/>
            </a:pPr>
            <a:r>
              <a:rPr lang="en-US" sz="800" dirty="0">
                <a:solidFill>
                  <a:srgbClr val="1E2D3D"/>
                </a:solidFill>
                <a:latin typeface="Calibri" pitchFamily="34" charset="0"/>
                <a:ea typeface="Calibri" pitchFamily="34" charset="-122"/>
                <a:cs typeface="Calibri" pitchFamily="34" charset="-120"/>
              </a:rPr>
              <a:t>Clean integrated data from ERP &amp; CRM now powers evidence-based strategy. Deploy Power BI connected to both systems.</a:t>
            </a:r>
            <a:endParaRPr lang="en-US" sz="800" dirty="0"/>
          </a:p>
        </p:txBody>
      </p:sp>
      <p:sp>
        <p:nvSpPr>
          <p:cNvPr id="50" name="Text 48"/>
          <p:cNvSpPr/>
          <p:nvPr/>
        </p:nvSpPr>
        <p:spPr>
          <a:xfrm>
            <a:off x="5715000" y="1737360"/>
            <a:ext cx="2926080" cy="128016"/>
          </a:xfrm>
          <a:prstGeom prst="rect">
            <a:avLst/>
          </a:prstGeom>
          <a:noFill/>
          <a:ln/>
        </p:spPr>
        <p:txBody>
          <a:bodyPr wrap="square" lIns="0" tIns="0" rIns="0" bIns="0" rtlCol="0" anchor="ctr"/>
          <a:lstStyle/>
          <a:p>
            <a:pPr marL="0" indent="0">
              <a:buNone/>
            </a:pPr>
            <a:r>
              <a:rPr lang="en-US" sz="700" dirty="0">
                <a:solidFill>
                  <a:srgbClr val="64748B"/>
                </a:solidFill>
                <a:latin typeface="Calibri" pitchFamily="34" charset="0"/>
                <a:ea typeface="Calibri" pitchFamily="34" charset="-122"/>
                <a:cs typeface="Calibri" pitchFamily="34" charset="-120"/>
              </a:rPr>
              <a:t>→ Deploy BI dashboards</a:t>
            </a:r>
            <a:endParaRPr lang="en-US" sz="700" dirty="0"/>
          </a:p>
        </p:txBody>
      </p:sp>
      <p:sp>
        <p:nvSpPr>
          <p:cNvPr id="51" name="Text 49"/>
          <p:cNvSpPr/>
          <p:nvPr/>
        </p:nvSpPr>
        <p:spPr>
          <a:xfrm>
            <a:off x="5715000" y="1865376"/>
            <a:ext cx="2926080" cy="128016"/>
          </a:xfrm>
          <a:prstGeom prst="rect">
            <a:avLst/>
          </a:prstGeom>
          <a:noFill/>
          <a:ln/>
        </p:spPr>
        <p:txBody>
          <a:bodyPr wrap="square" lIns="0" tIns="0" rIns="0" bIns="0" rtlCol="0" anchor="ctr"/>
          <a:lstStyle/>
          <a:p>
            <a:pPr marL="0" indent="0">
              <a:buNone/>
            </a:pPr>
            <a:r>
              <a:rPr lang="en-US" sz="700" dirty="0">
                <a:solidFill>
                  <a:srgbClr val="64748B"/>
                </a:solidFill>
                <a:latin typeface="Calibri" pitchFamily="34" charset="0"/>
                <a:ea typeface="Calibri" pitchFamily="34" charset="-122"/>
                <a:cs typeface="Calibri" pitchFamily="34" charset="-120"/>
              </a:rPr>
              <a:t>→ Data literacy training for leadership</a:t>
            </a:r>
            <a:endParaRPr lang="en-US" sz="700" dirty="0"/>
          </a:p>
        </p:txBody>
      </p:sp>
      <p:sp>
        <p:nvSpPr>
          <p:cNvPr id="52" name="Text 50"/>
          <p:cNvSpPr/>
          <p:nvPr/>
        </p:nvSpPr>
        <p:spPr>
          <a:xfrm>
            <a:off x="5715000" y="1993392"/>
            <a:ext cx="2926080" cy="128016"/>
          </a:xfrm>
          <a:prstGeom prst="rect">
            <a:avLst/>
          </a:prstGeom>
          <a:noFill/>
          <a:ln/>
        </p:spPr>
        <p:txBody>
          <a:bodyPr wrap="square" lIns="0" tIns="0" rIns="0" bIns="0" rtlCol="0" anchor="ctr"/>
          <a:lstStyle/>
          <a:p>
            <a:pPr marL="0" indent="0">
              <a:buNone/>
            </a:pPr>
            <a:r>
              <a:rPr lang="en-US" sz="700" dirty="0">
                <a:solidFill>
                  <a:srgbClr val="64748B"/>
                </a:solidFill>
                <a:latin typeface="Calibri" pitchFamily="34" charset="0"/>
                <a:ea typeface="Calibri" pitchFamily="34" charset="-122"/>
                <a:cs typeface="Calibri" pitchFamily="34" charset="-120"/>
              </a:rPr>
              <a:t>→ AI-driven demand forecasting</a:t>
            </a:r>
            <a:endParaRPr lang="en-US" sz="700" dirty="0"/>
          </a:p>
        </p:txBody>
      </p:sp>
      <p:sp>
        <p:nvSpPr>
          <p:cNvPr id="53" name="Text 51"/>
          <p:cNvSpPr/>
          <p:nvPr/>
        </p:nvSpPr>
        <p:spPr>
          <a:xfrm>
            <a:off x="5715000" y="2121408"/>
            <a:ext cx="2926080" cy="128016"/>
          </a:xfrm>
          <a:prstGeom prst="rect">
            <a:avLst/>
          </a:prstGeom>
          <a:noFill/>
          <a:ln/>
        </p:spPr>
        <p:txBody>
          <a:bodyPr wrap="square" lIns="0" tIns="0" rIns="0" bIns="0" rtlCol="0" anchor="ctr"/>
          <a:lstStyle/>
          <a:p>
            <a:pPr marL="0" indent="0">
              <a:buNone/>
            </a:pPr>
            <a:r>
              <a:rPr lang="en-US" sz="700" dirty="0">
                <a:solidFill>
                  <a:srgbClr val="64748B"/>
                </a:solidFill>
                <a:latin typeface="Calibri" pitchFamily="34" charset="0"/>
                <a:ea typeface="Calibri" pitchFamily="34" charset="-122"/>
                <a:cs typeface="Calibri" pitchFamily="34" charset="-120"/>
              </a:rPr>
              <a:t>→ Quarterly IS review cadence</a:t>
            </a:r>
            <a:endParaRPr lang="en-US" sz="700" dirty="0"/>
          </a:p>
        </p:txBody>
      </p:sp>
      <p:sp>
        <p:nvSpPr>
          <p:cNvPr id="54" name="Shape 52"/>
          <p:cNvSpPr/>
          <p:nvPr/>
        </p:nvSpPr>
        <p:spPr>
          <a:xfrm>
            <a:off x="5623560" y="2157984"/>
            <a:ext cx="3108960" cy="164592"/>
          </a:xfrm>
          <a:prstGeom prst="roundRect">
            <a:avLst>
              <a:gd name="adj" fmla="val 16667"/>
            </a:avLst>
          </a:prstGeom>
          <a:solidFill>
            <a:srgbClr val="1B2A4A">
              <a:alpha val="12000"/>
            </a:srgbClr>
          </a:solidFill>
          <a:ln/>
        </p:spPr>
        <p:txBody>
          <a:bodyPr/>
          <a:lstStyle/>
          <a:p>
            <a:endParaRPr lang="en-GB"/>
          </a:p>
        </p:txBody>
      </p:sp>
      <p:sp>
        <p:nvSpPr>
          <p:cNvPr id="55" name="Text 53"/>
          <p:cNvSpPr/>
          <p:nvPr/>
        </p:nvSpPr>
        <p:spPr>
          <a:xfrm>
            <a:off x="4965192" y="2560320"/>
            <a:ext cx="3017520" cy="164592"/>
          </a:xfrm>
          <a:prstGeom prst="rect">
            <a:avLst/>
          </a:prstGeom>
          <a:noFill/>
          <a:ln/>
        </p:spPr>
        <p:txBody>
          <a:bodyPr wrap="square" lIns="0" tIns="0" rIns="0" bIns="0" rtlCol="0" anchor="ctr"/>
          <a:lstStyle/>
          <a:p>
            <a:pPr marL="0" indent="0" algn="ctr">
              <a:buNone/>
            </a:pPr>
            <a:r>
              <a:rPr lang="en-US" sz="750" b="1" dirty="0">
                <a:solidFill>
                  <a:srgbClr val="1B2A4A"/>
                </a:solidFill>
                <a:latin typeface="Calibri" pitchFamily="34" charset="0"/>
                <a:ea typeface="Calibri" pitchFamily="34" charset="-122"/>
                <a:cs typeface="Calibri" pitchFamily="34" charset="-120"/>
              </a:rPr>
              <a:t>ROI: £13.01/£1 · Payback: 12–18 months</a:t>
            </a:r>
            <a:endParaRPr lang="en-US" sz="750" dirty="0"/>
          </a:p>
        </p:txBody>
      </p:sp>
      <p:sp>
        <p:nvSpPr>
          <p:cNvPr id="56" name="Text 54"/>
          <p:cNvSpPr/>
          <p:nvPr/>
        </p:nvSpPr>
        <p:spPr>
          <a:xfrm>
            <a:off x="320040" y="4956048"/>
            <a:ext cx="8503920" cy="182880"/>
          </a:xfrm>
          <a:prstGeom prst="rect">
            <a:avLst/>
          </a:prstGeom>
          <a:noFill/>
          <a:ln/>
        </p:spPr>
        <p:txBody>
          <a:bodyPr wrap="square" lIns="0" tIns="0" rIns="0" bIns="0" rtlCol="0" anchor="ctr"/>
          <a:lstStyle/>
          <a:p>
            <a:pPr marL="0" indent="0">
              <a:buNone/>
            </a:pPr>
            <a:r>
              <a:rPr lang="en-US" sz="750" i="1" dirty="0">
                <a:solidFill>
                  <a:srgbClr val="64748B"/>
                </a:solidFill>
                <a:latin typeface="Calibri" pitchFamily="34" charset="0"/>
                <a:ea typeface="Calibri" pitchFamily="34" charset="-122"/>
                <a:cs typeface="Calibri" pitchFamily="34" charset="-120"/>
              </a:rPr>
              <a:t>Roadmap informed by: Panorama Consulting (2023); Nucleus Research (2023); Turban et al. (2018)</a:t>
            </a:r>
            <a:endParaRPr lang="en-US" sz="7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2E7D52"/>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900" b="1" dirty="0">
                <a:solidFill>
                  <a:srgbClr val="FFFFFF"/>
                </a:solidFill>
                <a:latin typeface="Calibri" panose="020F0502020204030204" pitchFamily="34" charset="0"/>
                <a:ea typeface="Calibri" panose="020F0502020204030204" pitchFamily="34" charset="0"/>
                <a:cs typeface="Calibri" panose="020F0502020204030204" pitchFamily="34" charset="0"/>
              </a:rPr>
              <a:t>The Financial Business Case: Costs, ROI &amp; Payback Periods</a:t>
            </a:r>
            <a:endParaRPr lang="en-US" sz="1900" dirty="0"/>
          </a:p>
        </p:txBody>
      </p:sp>
      <p:sp>
        <p:nvSpPr>
          <p:cNvPr id="4" name="Shape 2"/>
          <p:cNvSpPr/>
          <p:nvPr/>
        </p:nvSpPr>
        <p:spPr>
          <a:xfrm>
            <a:off x="320040" y="987552"/>
            <a:ext cx="8503920" cy="502920"/>
          </a:xfrm>
          <a:prstGeom prst="roundRect">
            <a:avLst>
              <a:gd name="adj" fmla="val 12727"/>
            </a:avLst>
          </a:prstGeom>
          <a:solidFill>
            <a:srgbClr val="1B2A4A"/>
          </a:solidFill>
          <a:ln/>
        </p:spPr>
        <p:txBody>
          <a:bodyPr/>
          <a:lstStyle/>
          <a:p>
            <a:endParaRPr lang="en-GB"/>
          </a:p>
        </p:txBody>
      </p:sp>
      <p:sp>
        <p:nvSpPr>
          <p:cNvPr id="5" name="Text 3"/>
          <p:cNvSpPr/>
          <p:nvPr/>
        </p:nvSpPr>
        <p:spPr>
          <a:xfrm>
            <a:off x="502920" y="1005840"/>
            <a:ext cx="8138160" cy="466344"/>
          </a:xfrm>
          <a:prstGeom prst="rect">
            <a:avLst/>
          </a:prstGeom>
          <a:noFill/>
          <a:ln/>
        </p:spPr>
        <p:txBody>
          <a:bodyPr wrap="square" lIns="0" tIns="0" rIns="0" bIns="0" rtlCol="0" anchor="ctr"/>
          <a:lstStyle/>
          <a:p>
            <a:pPr marL="0" indent="0">
              <a:buNone/>
            </a:pPr>
            <a:r>
              <a:rPr lang="en-US" sz="880" i="1" dirty="0">
                <a:solidFill>
                  <a:srgbClr val="D6E4F7"/>
                </a:solidFill>
                <a:latin typeface="Calibri" pitchFamily="34" charset="0"/>
                <a:ea typeface="Calibri" pitchFamily="34" charset="-122"/>
                <a:cs typeface="Calibri" pitchFamily="34" charset="-120"/>
              </a:rPr>
              <a:t>Figures below represent SME benchmarks (50–250 employees) drawn from Panorama Consulting (2023), Nucleus Research (2023) and Gartner (2022). Actual costs vary by vendor, sector and implementation complexity. These are indicative ranges for business case planning, not fixed quotes.</a:t>
            </a:r>
            <a:endParaRPr lang="en-US" sz="880" dirty="0"/>
          </a:p>
        </p:txBody>
      </p:sp>
      <p:sp>
        <p:nvSpPr>
          <p:cNvPr id="6" name="Shape 4"/>
          <p:cNvSpPr/>
          <p:nvPr/>
        </p:nvSpPr>
        <p:spPr>
          <a:xfrm>
            <a:off x="320040" y="1572768"/>
            <a:ext cx="2743200" cy="3383280"/>
          </a:xfrm>
          <a:prstGeom prst="roundRect">
            <a:avLst>
              <a:gd name="adj" fmla="val 2333"/>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7" name="Shape 5"/>
          <p:cNvSpPr/>
          <p:nvPr/>
        </p:nvSpPr>
        <p:spPr>
          <a:xfrm>
            <a:off x="320040" y="1572768"/>
            <a:ext cx="2743200" cy="438912"/>
          </a:xfrm>
          <a:prstGeom prst="rect">
            <a:avLst/>
          </a:prstGeom>
          <a:solidFill>
            <a:srgbClr val="B45309"/>
          </a:solidFill>
          <a:ln/>
        </p:spPr>
        <p:txBody>
          <a:bodyPr/>
          <a:lstStyle/>
          <a:p>
            <a:endParaRPr lang="en-GB"/>
          </a:p>
        </p:txBody>
      </p:sp>
      <p:sp>
        <p:nvSpPr>
          <p:cNvPr id="8" name="Text 6"/>
          <p:cNvSpPr/>
          <p:nvPr/>
        </p:nvSpPr>
        <p:spPr>
          <a:xfrm>
            <a:off x="411480" y="1572768"/>
            <a:ext cx="2560320" cy="438912"/>
          </a:xfrm>
          <a:prstGeom prst="rect">
            <a:avLst/>
          </a:prstGeom>
          <a:noFill/>
          <a:ln/>
        </p:spPr>
        <p:txBody>
          <a:bodyPr wrap="square" lIns="0" tIns="0" rIns="0" bIns="0" rtlCol="0" anchor="ctr"/>
          <a:lstStyle/>
          <a:p>
            <a:pPr marL="0" indent="0">
              <a:buNone/>
            </a:pPr>
            <a:r>
              <a:rPr lang="en-US" sz="950" b="1" dirty="0">
                <a:solidFill>
                  <a:srgbClr val="FFFFFF"/>
                </a:solidFill>
                <a:latin typeface="Calibri" panose="020F0502020204030204" pitchFamily="34" charset="0"/>
                <a:ea typeface="Calibri" panose="020F0502020204030204" pitchFamily="34" charset="0"/>
                <a:cs typeface="Calibri" panose="020F0502020204030204" pitchFamily="34" charset="0"/>
              </a:rPr>
              <a:t>Phase 1  |  CRM Implementation</a:t>
            </a:r>
            <a:endParaRPr lang="en-US" sz="950" dirty="0"/>
          </a:p>
        </p:txBody>
      </p:sp>
      <p:sp>
        <p:nvSpPr>
          <p:cNvPr id="9" name="Shape 7"/>
          <p:cNvSpPr/>
          <p:nvPr/>
        </p:nvSpPr>
        <p:spPr>
          <a:xfrm>
            <a:off x="393192" y="2066544"/>
            <a:ext cx="2596896" cy="621792"/>
          </a:xfrm>
          <a:prstGeom prst="roundRect">
            <a:avLst>
              <a:gd name="adj" fmla="val 5882"/>
            </a:avLst>
          </a:prstGeom>
          <a:solidFill>
            <a:srgbClr val="EEF3FA"/>
          </a:solidFill>
          <a:ln/>
        </p:spPr>
        <p:txBody>
          <a:bodyPr/>
          <a:lstStyle/>
          <a:p>
            <a:endParaRPr lang="en-GB"/>
          </a:p>
        </p:txBody>
      </p:sp>
      <p:sp>
        <p:nvSpPr>
          <p:cNvPr id="10" name="Text 8"/>
          <p:cNvSpPr/>
          <p:nvPr/>
        </p:nvSpPr>
        <p:spPr>
          <a:xfrm>
            <a:off x="429768" y="2093976"/>
            <a:ext cx="2523744" cy="146304"/>
          </a:xfrm>
          <a:prstGeom prst="rect">
            <a:avLst/>
          </a:prstGeom>
          <a:noFill/>
          <a:ln/>
        </p:spPr>
        <p:txBody>
          <a:bodyPr wrap="square" lIns="0" tIns="0" rIns="0" bIns="0" rtlCol="0" anchor="ctr"/>
          <a:lstStyle/>
          <a:p>
            <a:pPr marL="0" indent="0">
              <a:buNone/>
            </a:pPr>
            <a:r>
              <a:rPr lang="en-US" sz="650" b="1" kern="0" spc="100" dirty="0">
                <a:solidFill>
                  <a:srgbClr val="B45309"/>
                </a:solidFill>
                <a:latin typeface="Calibri" pitchFamily="34" charset="0"/>
                <a:ea typeface="Calibri" pitchFamily="34" charset="-122"/>
                <a:cs typeface="Calibri" pitchFamily="34" charset="-120"/>
              </a:rPr>
              <a:t>IMPLEMENTATION COST</a:t>
            </a:r>
            <a:endParaRPr lang="en-US" sz="650" dirty="0"/>
          </a:p>
        </p:txBody>
      </p:sp>
      <p:sp>
        <p:nvSpPr>
          <p:cNvPr id="11" name="Text 9"/>
          <p:cNvSpPr/>
          <p:nvPr/>
        </p:nvSpPr>
        <p:spPr>
          <a:xfrm>
            <a:off x="429768" y="2240280"/>
            <a:ext cx="2523744" cy="219456"/>
          </a:xfrm>
          <a:prstGeom prst="rect">
            <a:avLst/>
          </a:prstGeom>
          <a:noFill/>
          <a:ln/>
        </p:spPr>
        <p:txBody>
          <a:bodyPr wrap="square" lIns="0" tIns="0" rIns="0" bIns="0" rtlCol="0" anchor="ctr"/>
          <a:lstStyle/>
          <a:p>
            <a:pPr marL="0" indent="0">
              <a:buNone/>
            </a:pPr>
            <a:r>
              <a:rPr lang="en-US" sz="1250" b="1" dirty="0">
                <a:solidFill>
                  <a:srgbClr val="1B2A4A"/>
                </a:solidFill>
                <a:latin typeface="Calibri" panose="020F0502020204030204" pitchFamily="34" charset="0"/>
                <a:ea typeface="Calibri" panose="020F0502020204030204" pitchFamily="34" charset="0"/>
                <a:cs typeface="Calibri" panose="020F0502020204030204" pitchFamily="34" charset="0"/>
              </a:rPr>
              <a:t>£8,000 – £25,000</a:t>
            </a:r>
            <a:endParaRPr lang="en-US" sz="1250" dirty="0"/>
          </a:p>
        </p:txBody>
      </p:sp>
      <p:sp>
        <p:nvSpPr>
          <p:cNvPr id="12" name="Text 10"/>
          <p:cNvSpPr/>
          <p:nvPr/>
        </p:nvSpPr>
        <p:spPr>
          <a:xfrm>
            <a:off x="429768" y="2459736"/>
            <a:ext cx="2523744" cy="182880"/>
          </a:xfrm>
          <a:prstGeom prst="rect">
            <a:avLst/>
          </a:prstGeom>
          <a:noFill/>
          <a:ln/>
        </p:spPr>
        <p:txBody>
          <a:bodyPr wrap="square" lIns="0" tIns="0" rIns="0" bIns="0" rtlCol="0" anchor="ctr"/>
          <a:lstStyle/>
          <a:p>
            <a:pPr marL="0" indent="0">
              <a:buNone/>
            </a:pPr>
            <a:r>
              <a:rPr lang="en-US" sz="650" dirty="0">
                <a:solidFill>
                  <a:srgbClr val="64748B"/>
                </a:solidFill>
                <a:latin typeface="Calibri" pitchFamily="34" charset="0"/>
                <a:ea typeface="Calibri" pitchFamily="34" charset="-122"/>
                <a:cs typeface="Calibri" pitchFamily="34" charset="-120"/>
              </a:rPr>
              <a:t>SaaS CRM (HubSpot/Salesforce Essentials): £50–£150/user/month · Year 1 total including onboarding &amp; training</a:t>
            </a:r>
            <a:endParaRPr lang="en-US" sz="650" dirty="0"/>
          </a:p>
        </p:txBody>
      </p:sp>
      <p:sp>
        <p:nvSpPr>
          <p:cNvPr id="13" name="Shape 11"/>
          <p:cNvSpPr/>
          <p:nvPr/>
        </p:nvSpPr>
        <p:spPr>
          <a:xfrm>
            <a:off x="393192" y="2752344"/>
            <a:ext cx="1234440" cy="566928"/>
          </a:xfrm>
          <a:prstGeom prst="roundRect">
            <a:avLst>
              <a:gd name="adj" fmla="val 6452"/>
            </a:avLst>
          </a:prstGeom>
          <a:solidFill>
            <a:srgbClr val="FEF3C7"/>
          </a:solidFill>
          <a:ln/>
        </p:spPr>
        <p:txBody>
          <a:bodyPr/>
          <a:lstStyle/>
          <a:p>
            <a:endParaRPr lang="en-GB"/>
          </a:p>
        </p:txBody>
      </p:sp>
      <p:sp>
        <p:nvSpPr>
          <p:cNvPr id="14" name="Text 12"/>
          <p:cNvSpPr/>
          <p:nvPr/>
        </p:nvSpPr>
        <p:spPr>
          <a:xfrm>
            <a:off x="429768" y="2779776"/>
            <a:ext cx="1161288" cy="137160"/>
          </a:xfrm>
          <a:prstGeom prst="rect">
            <a:avLst/>
          </a:prstGeom>
          <a:noFill/>
          <a:ln/>
        </p:spPr>
        <p:txBody>
          <a:bodyPr wrap="square" lIns="0" tIns="0" rIns="0" bIns="0" rtlCol="0" anchor="ctr"/>
          <a:lstStyle/>
          <a:p>
            <a:pPr marL="0" indent="0">
              <a:buNone/>
            </a:pPr>
            <a:r>
              <a:rPr lang="en-US" sz="620" b="1" kern="0" spc="100" dirty="0">
                <a:solidFill>
                  <a:srgbClr val="B45309"/>
                </a:solidFill>
                <a:latin typeface="Calibri" pitchFamily="34" charset="0"/>
                <a:ea typeface="Calibri" pitchFamily="34" charset="-122"/>
                <a:cs typeface="Calibri" pitchFamily="34" charset="-120"/>
              </a:rPr>
              <a:t>PAYBACK</a:t>
            </a:r>
            <a:endParaRPr lang="en-US" sz="620" dirty="0"/>
          </a:p>
        </p:txBody>
      </p:sp>
      <p:sp>
        <p:nvSpPr>
          <p:cNvPr id="15" name="Text 13"/>
          <p:cNvSpPr/>
          <p:nvPr/>
        </p:nvSpPr>
        <p:spPr>
          <a:xfrm>
            <a:off x="429768" y="2916936"/>
            <a:ext cx="1161288" cy="201168"/>
          </a:xfrm>
          <a:prstGeom prst="rect">
            <a:avLst/>
          </a:prstGeom>
          <a:noFill/>
          <a:ln/>
        </p:spPr>
        <p:txBody>
          <a:bodyPr wrap="square" lIns="0" tIns="0" rIns="0" bIns="0" rtlCol="0" anchor="ctr"/>
          <a:lstStyle/>
          <a:p>
            <a:pPr marL="0" indent="0">
              <a:buNone/>
            </a:pPr>
            <a:r>
              <a:rPr lang="en-US" sz="950" b="1" dirty="0">
                <a:solidFill>
                  <a:srgbClr val="B45309"/>
                </a:solidFill>
                <a:latin typeface="Calibri" panose="020F0502020204030204" pitchFamily="34" charset="0"/>
                <a:ea typeface="Calibri" panose="020F0502020204030204" pitchFamily="34" charset="0"/>
                <a:cs typeface="Calibri" panose="020F0502020204030204" pitchFamily="34" charset="0"/>
              </a:rPr>
              <a:t>8 – 12 months</a:t>
            </a:r>
            <a:endParaRPr lang="en-US" sz="950" dirty="0"/>
          </a:p>
        </p:txBody>
      </p:sp>
      <p:sp>
        <p:nvSpPr>
          <p:cNvPr id="16" name="Text 14"/>
          <p:cNvSpPr/>
          <p:nvPr/>
        </p:nvSpPr>
        <p:spPr>
          <a:xfrm>
            <a:off x="429768" y="3118104"/>
            <a:ext cx="1161288" cy="146304"/>
          </a:xfrm>
          <a:prstGeom prst="rect">
            <a:avLst/>
          </a:prstGeom>
          <a:noFill/>
          <a:ln/>
        </p:spPr>
        <p:txBody>
          <a:bodyPr wrap="square" lIns="0" tIns="0" rIns="0" bIns="0" rtlCol="0" anchor="ctr"/>
          <a:lstStyle/>
          <a:p>
            <a:pPr marL="0" indent="0">
              <a:buNone/>
            </a:pPr>
            <a:r>
              <a:rPr lang="en-US" sz="600" i="1" dirty="0">
                <a:solidFill>
                  <a:srgbClr val="64748B"/>
                </a:solidFill>
                <a:latin typeface="Calibri" pitchFamily="34" charset="0"/>
                <a:ea typeface="Calibri" pitchFamily="34" charset="-122"/>
                <a:cs typeface="Calibri" pitchFamily="34" charset="-120"/>
              </a:rPr>
              <a:t>Nucleus Research (2023)</a:t>
            </a:r>
            <a:endParaRPr lang="en-US" sz="600" dirty="0"/>
          </a:p>
        </p:txBody>
      </p:sp>
      <p:sp>
        <p:nvSpPr>
          <p:cNvPr id="17" name="Shape 15"/>
          <p:cNvSpPr/>
          <p:nvPr/>
        </p:nvSpPr>
        <p:spPr>
          <a:xfrm>
            <a:off x="1737360" y="2752344"/>
            <a:ext cx="1252728" cy="566928"/>
          </a:xfrm>
          <a:prstGeom prst="roundRect">
            <a:avLst>
              <a:gd name="adj" fmla="val 6452"/>
            </a:avLst>
          </a:prstGeom>
          <a:solidFill>
            <a:srgbClr val="F0FDF4"/>
          </a:solidFill>
          <a:ln/>
        </p:spPr>
        <p:txBody>
          <a:bodyPr/>
          <a:lstStyle/>
          <a:p>
            <a:endParaRPr lang="en-GB"/>
          </a:p>
        </p:txBody>
      </p:sp>
      <p:sp>
        <p:nvSpPr>
          <p:cNvPr id="18" name="Text 16"/>
          <p:cNvSpPr/>
          <p:nvPr/>
        </p:nvSpPr>
        <p:spPr>
          <a:xfrm>
            <a:off x="1773936" y="2779776"/>
            <a:ext cx="1179576" cy="137160"/>
          </a:xfrm>
          <a:prstGeom prst="rect">
            <a:avLst/>
          </a:prstGeom>
          <a:noFill/>
          <a:ln/>
        </p:spPr>
        <p:txBody>
          <a:bodyPr wrap="square" lIns="0" tIns="0" rIns="0" bIns="0" rtlCol="0" anchor="ctr"/>
          <a:lstStyle/>
          <a:p>
            <a:pPr marL="0" indent="0">
              <a:buNone/>
            </a:pPr>
            <a:r>
              <a:rPr lang="en-US" sz="620" b="1" kern="0" spc="100" dirty="0">
                <a:solidFill>
                  <a:srgbClr val="2E7D52"/>
                </a:solidFill>
                <a:latin typeface="Calibri" pitchFamily="34" charset="0"/>
                <a:ea typeface="Calibri" pitchFamily="34" charset="-122"/>
                <a:cs typeface="Calibri" pitchFamily="34" charset="-120"/>
              </a:rPr>
              <a:t>AVG ROI</a:t>
            </a:r>
            <a:endParaRPr lang="en-US" sz="620" dirty="0"/>
          </a:p>
        </p:txBody>
      </p:sp>
      <p:sp>
        <p:nvSpPr>
          <p:cNvPr id="19" name="Text 17"/>
          <p:cNvSpPr/>
          <p:nvPr/>
        </p:nvSpPr>
        <p:spPr>
          <a:xfrm>
            <a:off x="1773936" y="2916936"/>
            <a:ext cx="1179576" cy="201168"/>
          </a:xfrm>
          <a:prstGeom prst="rect">
            <a:avLst/>
          </a:prstGeom>
          <a:noFill/>
          <a:ln/>
        </p:spPr>
        <p:txBody>
          <a:bodyPr wrap="square" lIns="0" tIns="0" rIns="0" bIns="0" rtlCol="0" anchor="ctr"/>
          <a:lstStyle/>
          <a:p>
            <a:pPr marL="0" indent="0">
              <a:buNone/>
            </a:pPr>
            <a:r>
              <a:rPr lang="en-US" sz="950" b="1" dirty="0">
                <a:solidFill>
                  <a:srgbClr val="2E7D52"/>
                </a:solidFill>
                <a:latin typeface="Calibri" panose="020F0502020204030204" pitchFamily="34" charset="0"/>
                <a:ea typeface="Calibri" panose="020F0502020204030204" pitchFamily="34" charset="0"/>
                <a:cs typeface="Calibri" panose="020F0502020204030204" pitchFamily="34" charset="0"/>
              </a:rPr>
              <a:t>£8.71</a:t>
            </a:r>
            <a:endParaRPr lang="en-US" sz="950" dirty="0"/>
          </a:p>
        </p:txBody>
      </p:sp>
      <p:sp>
        <p:nvSpPr>
          <p:cNvPr id="20" name="Text 18"/>
          <p:cNvSpPr/>
          <p:nvPr/>
        </p:nvSpPr>
        <p:spPr>
          <a:xfrm>
            <a:off x="1773936" y="3118104"/>
            <a:ext cx="1179576" cy="146304"/>
          </a:xfrm>
          <a:prstGeom prst="rect">
            <a:avLst/>
          </a:prstGeom>
          <a:noFill/>
          <a:ln/>
        </p:spPr>
        <p:txBody>
          <a:bodyPr wrap="square" lIns="0" tIns="0" rIns="0" bIns="0" rtlCol="0" anchor="ctr"/>
          <a:lstStyle/>
          <a:p>
            <a:pPr marL="0" indent="0">
              <a:buNone/>
            </a:pPr>
            <a:r>
              <a:rPr lang="en-US" sz="600" i="1" dirty="0">
                <a:solidFill>
                  <a:srgbClr val="64748B"/>
                </a:solidFill>
                <a:latin typeface="Calibri" pitchFamily="34" charset="0"/>
                <a:ea typeface="Calibri" pitchFamily="34" charset="-122"/>
                <a:cs typeface="Calibri" pitchFamily="34" charset="-120"/>
              </a:rPr>
              <a:t>Nucleus Research (2023): average CRM ROI across SME deployments</a:t>
            </a:r>
            <a:endParaRPr lang="en-US" sz="600" dirty="0"/>
          </a:p>
        </p:txBody>
      </p:sp>
      <p:sp>
        <p:nvSpPr>
          <p:cNvPr id="21" name="Text 19"/>
          <p:cNvSpPr/>
          <p:nvPr/>
        </p:nvSpPr>
        <p:spPr>
          <a:xfrm>
            <a:off x="429768" y="3392424"/>
            <a:ext cx="2523744" cy="146304"/>
          </a:xfrm>
          <a:prstGeom prst="rect">
            <a:avLst/>
          </a:prstGeom>
          <a:noFill/>
          <a:ln/>
        </p:spPr>
        <p:txBody>
          <a:bodyPr wrap="square" lIns="0" tIns="0" rIns="0" bIns="0" rtlCol="0" anchor="ctr"/>
          <a:lstStyle/>
          <a:p>
            <a:pPr marL="0" indent="0">
              <a:buNone/>
            </a:pPr>
            <a:r>
              <a:rPr lang="en-US" sz="650" b="1" kern="0" spc="100" dirty="0">
                <a:solidFill>
                  <a:srgbClr val="B45309"/>
                </a:solidFill>
                <a:latin typeface="Calibri" pitchFamily="34" charset="0"/>
                <a:ea typeface="Calibri" pitchFamily="34" charset="-122"/>
                <a:cs typeface="Calibri" pitchFamily="34" charset="-120"/>
              </a:rPr>
              <a:t>QUANTIFIED BENEFITS</a:t>
            </a:r>
            <a:endParaRPr lang="en-US" sz="650" dirty="0"/>
          </a:p>
        </p:txBody>
      </p:sp>
      <p:sp>
        <p:nvSpPr>
          <p:cNvPr id="22" name="Shape 20"/>
          <p:cNvSpPr/>
          <p:nvPr/>
        </p:nvSpPr>
        <p:spPr>
          <a:xfrm>
            <a:off x="393192" y="3566160"/>
            <a:ext cx="2596896" cy="384048"/>
          </a:xfrm>
          <a:prstGeom prst="roundRect">
            <a:avLst>
              <a:gd name="adj" fmla="val 7143"/>
            </a:avLst>
          </a:prstGeom>
          <a:solidFill>
            <a:srgbClr val="F4F7FB"/>
          </a:solidFill>
          <a:ln/>
        </p:spPr>
        <p:txBody>
          <a:bodyPr/>
          <a:lstStyle/>
          <a:p>
            <a:endParaRPr lang="en-GB"/>
          </a:p>
        </p:txBody>
      </p:sp>
      <p:sp>
        <p:nvSpPr>
          <p:cNvPr id="23" name="Text 21"/>
          <p:cNvSpPr/>
          <p:nvPr/>
        </p:nvSpPr>
        <p:spPr>
          <a:xfrm>
            <a:off x="448056" y="3593592"/>
            <a:ext cx="1005840" cy="146304"/>
          </a:xfrm>
          <a:prstGeom prst="rect">
            <a:avLst/>
          </a:prstGeom>
          <a:noFill/>
          <a:ln/>
        </p:spPr>
        <p:txBody>
          <a:bodyPr wrap="square" lIns="0" tIns="0" rIns="0" bIns="0" rtlCol="0" anchor="ctr"/>
          <a:lstStyle/>
          <a:p>
            <a:pPr marL="0" indent="0">
              <a:buNone/>
            </a:pPr>
            <a:r>
              <a:rPr lang="en-US" sz="680" b="1" dirty="0">
                <a:solidFill>
                  <a:srgbClr val="1B2A4A"/>
                </a:solidFill>
                <a:latin typeface="Calibri" pitchFamily="34" charset="0"/>
                <a:ea typeface="Calibri" pitchFamily="34" charset="-122"/>
                <a:cs typeface="Calibri" pitchFamily="34" charset="-120"/>
              </a:rPr>
              <a:t>Revenue uplift</a:t>
            </a:r>
            <a:endParaRPr lang="en-US" sz="680" dirty="0"/>
          </a:p>
        </p:txBody>
      </p:sp>
      <p:sp>
        <p:nvSpPr>
          <p:cNvPr id="24" name="Text 22"/>
          <p:cNvSpPr/>
          <p:nvPr/>
        </p:nvSpPr>
        <p:spPr>
          <a:xfrm>
            <a:off x="448056" y="3749040"/>
            <a:ext cx="1463040" cy="164592"/>
          </a:xfrm>
          <a:prstGeom prst="rect">
            <a:avLst/>
          </a:prstGeom>
          <a:noFill/>
          <a:ln/>
        </p:spPr>
        <p:txBody>
          <a:bodyPr wrap="square" lIns="0" tIns="0" rIns="0" bIns="0" rtlCol="0" anchor="ctr"/>
          <a:lstStyle/>
          <a:p>
            <a:pPr marL="0" indent="0">
              <a:buNone/>
            </a:pPr>
            <a:r>
              <a:rPr lang="en-US" sz="750" b="1" dirty="0">
                <a:solidFill>
                  <a:srgbClr val="B45309"/>
                </a:solidFill>
                <a:latin typeface="Calibri" panose="020F0502020204030204" pitchFamily="34" charset="0"/>
                <a:ea typeface="Calibri" panose="020F0502020204030204" pitchFamily="34" charset="0"/>
                <a:cs typeface="Calibri" panose="020F0502020204030204" pitchFamily="34" charset="0"/>
              </a:rPr>
              <a:t>↑ 15–27% sales revenue</a:t>
            </a:r>
            <a:endParaRPr lang="en-US" sz="750" dirty="0"/>
          </a:p>
        </p:txBody>
      </p:sp>
      <p:sp>
        <p:nvSpPr>
          <p:cNvPr id="25" name="Text 23"/>
          <p:cNvSpPr/>
          <p:nvPr/>
        </p:nvSpPr>
        <p:spPr>
          <a:xfrm>
            <a:off x="1965960" y="3749040"/>
            <a:ext cx="960120" cy="146304"/>
          </a:xfrm>
          <a:prstGeom prst="rect">
            <a:avLst/>
          </a:prstGeom>
          <a:noFill/>
          <a:ln/>
        </p:spPr>
        <p:txBody>
          <a:bodyPr wrap="square" lIns="0" tIns="0" rIns="0" bIns="0" rtlCol="0" anchor="ctr"/>
          <a:lstStyle/>
          <a:p>
            <a:pPr marL="0" indent="0" algn="r">
              <a:buNone/>
            </a:pPr>
            <a:r>
              <a:rPr lang="en-US" sz="600" i="1" dirty="0">
                <a:solidFill>
                  <a:srgbClr val="64748B"/>
                </a:solidFill>
                <a:latin typeface="Calibri" pitchFamily="34" charset="0"/>
                <a:ea typeface="Calibri" pitchFamily="34" charset="-122"/>
                <a:cs typeface="Calibri" pitchFamily="34" charset="-120"/>
              </a:rPr>
              <a:t>Payne &amp; Frow (2005)</a:t>
            </a:r>
            <a:endParaRPr lang="en-US" sz="600" dirty="0"/>
          </a:p>
        </p:txBody>
      </p:sp>
      <p:sp>
        <p:nvSpPr>
          <p:cNvPr id="26" name="Shape 24"/>
          <p:cNvSpPr/>
          <p:nvPr/>
        </p:nvSpPr>
        <p:spPr>
          <a:xfrm>
            <a:off x="393192" y="4005072"/>
            <a:ext cx="2596896" cy="384048"/>
          </a:xfrm>
          <a:prstGeom prst="roundRect">
            <a:avLst>
              <a:gd name="adj" fmla="val 7143"/>
            </a:avLst>
          </a:prstGeom>
          <a:solidFill>
            <a:srgbClr val="FFFFFF"/>
          </a:solidFill>
          <a:ln/>
        </p:spPr>
        <p:txBody>
          <a:bodyPr/>
          <a:lstStyle/>
          <a:p>
            <a:endParaRPr lang="en-GB"/>
          </a:p>
        </p:txBody>
      </p:sp>
      <p:sp>
        <p:nvSpPr>
          <p:cNvPr id="27" name="Text 25"/>
          <p:cNvSpPr/>
          <p:nvPr/>
        </p:nvSpPr>
        <p:spPr>
          <a:xfrm>
            <a:off x="448056" y="4032504"/>
            <a:ext cx="1005840" cy="146304"/>
          </a:xfrm>
          <a:prstGeom prst="rect">
            <a:avLst/>
          </a:prstGeom>
          <a:noFill/>
          <a:ln/>
        </p:spPr>
        <p:txBody>
          <a:bodyPr wrap="square" lIns="0" tIns="0" rIns="0" bIns="0" rtlCol="0" anchor="ctr"/>
          <a:lstStyle/>
          <a:p>
            <a:pPr marL="0" indent="0">
              <a:buNone/>
            </a:pPr>
            <a:r>
              <a:rPr lang="en-US" sz="680" b="1" dirty="0">
                <a:solidFill>
                  <a:srgbClr val="1B2A4A"/>
                </a:solidFill>
                <a:latin typeface="Calibri" pitchFamily="34" charset="0"/>
                <a:ea typeface="Calibri" pitchFamily="34" charset="-122"/>
                <a:cs typeface="Calibri" pitchFamily="34" charset="-120"/>
              </a:rPr>
              <a:t>Retention gain</a:t>
            </a:r>
            <a:endParaRPr lang="en-US" sz="680" dirty="0"/>
          </a:p>
        </p:txBody>
      </p:sp>
      <p:sp>
        <p:nvSpPr>
          <p:cNvPr id="28" name="Text 26"/>
          <p:cNvSpPr/>
          <p:nvPr/>
        </p:nvSpPr>
        <p:spPr>
          <a:xfrm>
            <a:off x="448056" y="4187952"/>
            <a:ext cx="1463040" cy="164592"/>
          </a:xfrm>
          <a:prstGeom prst="rect">
            <a:avLst/>
          </a:prstGeom>
          <a:noFill/>
          <a:ln/>
        </p:spPr>
        <p:txBody>
          <a:bodyPr wrap="square" lIns="0" tIns="0" rIns="0" bIns="0" rtlCol="0" anchor="ctr"/>
          <a:lstStyle/>
          <a:p>
            <a:pPr marL="0" indent="0">
              <a:buNone/>
            </a:pPr>
            <a:r>
              <a:rPr lang="en-US" sz="750" b="1" dirty="0">
                <a:solidFill>
                  <a:srgbClr val="B45309"/>
                </a:solidFill>
                <a:latin typeface="Calibri" panose="020F0502020204030204" pitchFamily="34" charset="0"/>
                <a:ea typeface="Calibri" panose="020F0502020204030204" pitchFamily="34" charset="0"/>
                <a:cs typeface="Calibri" panose="020F0502020204030204" pitchFamily="34" charset="0"/>
              </a:rPr>
              <a:t>5% retention = 25–95% profit increase</a:t>
            </a:r>
            <a:endParaRPr lang="en-US" sz="750" dirty="0"/>
          </a:p>
        </p:txBody>
      </p:sp>
      <p:sp>
        <p:nvSpPr>
          <p:cNvPr id="29" name="Text 27"/>
          <p:cNvSpPr/>
          <p:nvPr/>
        </p:nvSpPr>
        <p:spPr>
          <a:xfrm>
            <a:off x="1965960" y="4187952"/>
            <a:ext cx="960120" cy="146304"/>
          </a:xfrm>
          <a:prstGeom prst="rect">
            <a:avLst/>
          </a:prstGeom>
          <a:noFill/>
          <a:ln/>
        </p:spPr>
        <p:txBody>
          <a:bodyPr wrap="square" lIns="0" tIns="0" rIns="0" bIns="0" rtlCol="0" anchor="ctr"/>
          <a:lstStyle/>
          <a:p>
            <a:pPr marL="0" indent="0" algn="r">
              <a:buNone/>
            </a:pPr>
            <a:r>
              <a:rPr lang="en-US" sz="600" i="1" dirty="0">
                <a:solidFill>
                  <a:srgbClr val="64748B"/>
                </a:solidFill>
                <a:latin typeface="Calibri" pitchFamily="34" charset="0"/>
                <a:ea typeface="Calibri" pitchFamily="34" charset="-122"/>
                <a:cs typeface="Calibri" pitchFamily="34" charset="-120"/>
              </a:rPr>
              <a:t>Reichheld &amp; Sasser (1990)</a:t>
            </a:r>
            <a:endParaRPr lang="en-US" sz="600" dirty="0"/>
          </a:p>
        </p:txBody>
      </p:sp>
      <p:sp>
        <p:nvSpPr>
          <p:cNvPr id="30" name="Shape 28"/>
          <p:cNvSpPr/>
          <p:nvPr/>
        </p:nvSpPr>
        <p:spPr>
          <a:xfrm>
            <a:off x="393192" y="4443984"/>
            <a:ext cx="2596896" cy="384048"/>
          </a:xfrm>
          <a:prstGeom prst="roundRect">
            <a:avLst>
              <a:gd name="adj" fmla="val 7143"/>
            </a:avLst>
          </a:prstGeom>
          <a:solidFill>
            <a:srgbClr val="F4F7FB"/>
          </a:solidFill>
          <a:ln/>
        </p:spPr>
        <p:txBody>
          <a:bodyPr/>
          <a:lstStyle/>
          <a:p>
            <a:endParaRPr lang="en-GB"/>
          </a:p>
        </p:txBody>
      </p:sp>
      <p:sp>
        <p:nvSpPr>
          <p:cNvPr id="31" name="Text 29"/>
          <p:cNvSpPr/>
          <p:nvPr/>
        </p:nvSpPr>
        <p:spPr>
          <a:xfrm>
            <a:off x="448056" y="4471416"/>
            <a:ext cx="1005840" cy="146304"/>
          </a:xfrm>
          <a:prstGeom prst="rect">
            <a:avLst/>
          </a:prstGeom>
          <a:noFill/>
          <a:ln/>
        </p:spPr>
        <p:txBody>
          <a:bodyPr wrap="square" lIns="0" tIns="0" rIns="0" bIns="0" rtlCol="0" anchor="ctr"/>
          <a:lstStyle/>
          <a:p>
            <a:pPr marL="0" indent="0">
              <a:buNone/>
            </a:pPr>
            <a:r>
              <a:rPr lang="en-US" sz="680" b="1" dirty="0">
                <a:solidFill>
                  <a:srgbClr val="1B2A4A"/>
                </a:solidFill>
                <a:latin typeface="Calibri" pitchFamily="34" charset="0"/>
                <a:ea typeface="Calibri" pitchFamily="34" charset="-122"/>
                <a:cs typeface="Calibri" pitchFamily="34" charset="-120"/>
              </a:rPr>
              <a:t>Cost saving</a:t>
            </a:r>
            <a:endParaRPr lang="en-US" sz="680" dirty="0"/>
          </a:p>
        </p:txBody>
      </p:sp>
      <p:sp>
        <p:nvSpPr>
          <p:cNvPr id="32" name="Text 30"/>
          <p:cNvSpPr/>
          <p:nvPr/>
        </p:nvSpPr>
        <p:spPr>
          <a:xfrm>
            <a:off x="448056" y="4626864"/>
            <a:ext cx="1463040" cy="164592"/>
          </a:xfrm>
          <a:prstGeom prst="rect">
            <a:avLst/>
          </a:prstGeom>
          <a:noFill/>
          <a:ln/>
        </p:spPr>
        <p:txBody>
          <a:bodyPr wrap="square" lIns="0" tIns="0" rIns="0" bIns="0" rtlCol="0" anchor="ctr"/>
          <a:lstStyle/>
          <a:p>
            <a:pPr marL="0" indent="0">
              <a:buNone/>
            </a:pPr>
            <a:r>
              <a:rPr lang="en-US" sz="750" b="1" dirty="0">
                <a:solidFill>
                  <a:srgbClr val="B45309"/>
                </a:solidFill>
                <a:latin typeface="Calibri" panose="020F0502020204030204" pitchFamily="34" charset="0"/>
                <a:ea typeface="Calibri" panose="020F0502020204030204" pitchFamily="34" charset="0"/>
                <a:cs typeface="Calibri" panose="020F0502020204030204" pitchFamily="34" charset="0"/>
              </a:rPr>
              <a:t>↓ 23% customer acquisition cost</a:t>
            </a:r>
            <a:endParaRPr lang="en-US" sz="750" dirty="0"/>
          </a:p>
        </p:txBody>
      </p:sp>
      <p:sp>
        <p:nvSpPr>
          <p:cNvPr id="33" name="Text 31"/>
          <p:cNvSpPr/>
          <p:nvPr/>
        </p:nvSpPr>
        <p:spPr>
          <a:xfrm>
            <a:off x="1965960" y="4626864"/>
            <a:ext cx="960120" cy="146304"/>
          </a:xfrm>
          <a:prstGeom prst="rect">
            <a:avLst/>
          </a:prstGeom>
          <a:noFill/>
          <a:ln/>
        </p:spPr>
        <p:txBody>
          <a:bodyPr wrap="square" lIns="0" tIns="0" rIns="0" bIns="0" rtlCol="0" anchor="ctr"/>
          <a:lstStyle/>
          <a:p>
            <a:pPr marL="0" indent="0" algn="r">
              <a:buNone/>
            </a:pPr>
            <a:r>
              <a:rPr lang="en-US" sz="600" i="1" dirty="0">
                <a:solidFill>
                  <a:srgbClr val="64748B"/>
                </a:solidFill>
                <a:latin typeface="Calibri" pitchFamily="34" charset="0"/>
                <a:ea typeface="Calibri" pitchFamily="34" charset="-122"/>
                <a:cs typeface="Calibri" pitchFamily="34" charset="-120"/>
              </a:rPr>
              <a:t>Panorama Consulting (2023)</a:t>
            </a:r>
            <a:endParaRPr lang="en-US" sz="600" dirty="0"/>
          </a:p>
        </p:txBody>
      </p:sp>
      <p:sp>
        <p:nvSpPr>
          <p:cNvPr id="34" name="Shape 32"/>
          <p:cNvSpPr/>
          <p:nvPr/>
        </p:nvSpPr>
        <p:spPr>
          <a:xfrm>
            <a:off x="3227832" y="1572768"/>
            <a:ext cx="2743200" cy="3383280"/>
          </a:xfrm>
          <a:prstGeom prst="roundRect">
            <a:avLst>
              <a:gd name="adj" fmla="val 2333"/>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35" name="Shape 33"/>
          <p:cNvSpPr/>
          <p:nvPr/>
        </p:nvSpPr>
        <p:spPr>
          <a:xfrm>
            <a:off x="3227832" y="1572768"/>
            <a:ext cx="2743200" cy="438912"/>
          </a:xfrm>
          <a:prstGeom prst="rect">
            <a:avLst/>
          </a:prstGeom>
          <a:solidFill>
            <a:srgbClr val="2E7D52"/>
          </a:solidFill>
          <a:ln/>
        </p:spPr>
        <p:txBody>
          <a:bodyPr/>
          <a:lstStyle/>
          <a:p>
            <a:endParaRPr lang="en-GB"/>
          </a:p>
        </p:txBody>
      </p:sp>
      <p:sp>
        <p:nvSpPr>
          <p:cNvPr id="36" name="Text 34"/>
          <p:cNvSpPr/>
          <p:nvPr/>
        </p:nvSpPr>
        <p:spPr>
          <a:xfrm>
            <a:off x="3319272" y="1572768"/>
            <a:ext cx="2560320" cy="438912"/>
          </a:xfrm>
          <a:prstGeom prst="rect">
            <a:avLst/>
          </a:prstGeom>
          <a:noFill/>
          <a:ln/>
        </p:spPr>
        <p:txBody>
          <a:bodyPr wrap="square" lIns="0" tIns="0" rIns="0" bIns="0" rtlCol="0" anchor="ctr"/>
          <a:lstStyle/>
          <a:p>
            <a:pPr marL="0" indent="0">
              <a:buNone/>
            </a:pPr>
            <a:r>
              <a:rPr lang="en-US" sz="950" b="1" dirty="0">
                <a:solidFill>
                  <a:srgbClr val="FFFFFF"/>
                </a:solidFill>
                <a:latin typeface="Calibri" panose="020F0502020204030204" pitchFamily="34" charset="0"/>
                <a:ea typeface="Calibri" panose="020F0502020204030204" pitchFamily="34" charset="0"/>
                <a:cs typeface="Calibri" panose="020F0502020204030204" pitchFamily="34" charset="0"/>
              </a:rPr>
              <a:t>Phase 2  |  Cloud ERP Integration</a:t>
            </a:r>
            <a:endParaRPr lang="en-US" sz="950" dirty="0"/>
          </a:p>
        </p:txBody>
      </p:sp>
      <p:sp>
        <p:nvSpPr>
          <p:cNvPr id="37" name="Shape 35"/>
          <p:cNvSpPr/>
          <p:nvPr/>
        </p:nvSpPr>
        <p:spPr>
          <a:xfrm>
            <a:off x="3300984" y="2066544"/>
            <a:ext cx="2596896" cy="621792"/>
          </a:xfrm>
          <a:prstGeom prst="roundRect">
            <a:avLst>
              <a:gd name="adj" fmla="val 5882"/>
            </a:avLst>
          </a:prstGeom>
          <a:solidFill>
            <a:srgbClr val="EEF3FA"/>
          </a:solidFill>
          <a:ln/>
        </p:spPr>
        <p:txBody>
          <a:bodyPr/>
          <a:lstStyle/>
          <a:p>
            <a:endParaRPr lang="en-GB"/>
          </a:p>
        </p:txBody>
      </p:sp>
      <p:sp>
        <p:nvSpPr>
          <p:cNvPr id="38" name="Text 36"/>
          <p:cNvSpPr/>
          <p:nvPr/>
        </p:nvSpPr>
        <p:spPr>
          <a:xfrm>
            <a:off x="3337560" y="2093976"/>
            <a:ext cx="2523744" cy="146304"/>
          </a:xfrm>
          <a:prstGeom prst="rect">
            <a:avLst/>
          </a:prstGeom>
          <a:noFill/>
          <a:ln/>
        </p:spPr>
        <p:txBody>
          <a:bodyPr wrap="square" lIns="0" tIns="0" rIns="0" bIns="0" rtlCol="0" anchor="ctr"/>
          <a:lstStyle/>
          <a:p>
            <a:pPr marL="0" indent="0">
              <a:buNone/>
            </a:pPr>
            <a:r>
              <a:rPr lang="en-US" sz="650" b="1" kern="0" spc="100" dirty="0">
                <a:solidFill>
                  <a:srgbClr val="2E7D52"/>
                </a:solidFill>
                <a:latin typeface="Calibri" pitchFamily="34" charset="0"/>
                <a:ea typeface="Calibri" pitchFamily="34" charset="-122"/>
                <a:cs typeface="Calibri" pitchFamily="34" charset="-120"/>
              </a:rPr>
              <a:t>IMPLEMENTATION COST</a:t>
            </a:r>
            <a:endParaRPr lang="en-US" sz="650" dirty="0"/>
          </a:p>
        </p:txBody>
      </p:sp>
      <p:sp>
        <p:nvSpPr>
          <p:cNvPr id="39" name="Text 37"/>
          <p:cNvSpPr/>
          <p:nvPr/>
        </p:nvSpPr>
        <p:spPr>
          <a:xfrm>
            <a:off x="3337560" y="2240280"/>
            <a:ext cx="2523744" cy="219456"/>
          </a:xfrm>
          <a:prstGeom prst="rect">
            <a:avLst/>
          </a:prstGeom>
          <a:noFill/>
          <a:ln/>
        </p:spPr>
        <p:txBody>
          <a:bodyPr wrap="square" lIns="0" tIns="0" rIns="0" bIns="0" rtlCol="0" anchor="ctr"/>
          <a:lstStyle/>
          <a:p>
            <a:pPr marL="0" indent="0">
              <a:buNone/>
            </a:pPr>
            <a:r>
              <a:rPr lang="en-US" sz="1250" b="1" dirty="0">
                <a:solidFill>
                  <a:srgbClr val="1B2A4A"/>
                </a:solidFill>
                <a:latin typeface="Calibri" panose="020F0502020204030204" pitchFamily="34" charset="0"/>
                <a:ea typeface="Calibri" panose="020F0502020204030204" pitchFamily="34" charset="0"/>
                <a:cs typeface="Calibri" panose="020F0502020204030204" pitchFamily="34" charset="0"/>
              </a:rPr>
              <a:t>£30,000 – £120,000</a:t>
            </a:r>
            <a:endParaRPr lang="en-US" sz="1250" dirty="0"/>
          </a:p>
        </p:txBody>
      </p:sp>
      <p:sp>
        <p:nvSpPr>
          <p:cNvPr id="40" name="Text 38"/>
          <p:cNvSpPr/>
          <p:nvPr/>
        </p:nvSpPr>
        <p:spPr>
          <a:xfrm>
            <a:off x="3337560" y="2459736"/>
            <a:ext cx="2523744" cy="182880"/>
          </a:xfrm>
          <a:prstGeom prst="rect">
            <a:avLst/>
          </a:prstGeom>
          <a:noFill/>
          <a:ln/>
        </p:spPr>
        <p:txBody>
          <a:bodyPr wrap="square" lIns="0" tIns="0" rIns="0" bIns="0" rtlCol="0" anchor="ctr"/>
          <a:lstStyle/>
          <a:p>
            <a:pPr marL="0" indent="0">
              <a:buNone/>
            </a:pPr>
            <a:r>
              <a:rPr lang="en-US" sz="650" dirty="0">
                <a:solidFill>
                  <a:srgbClr val="64748B"/>
                </a:solidFill>
                <a:latin typeface="Calibri" pitchFamily="34" charset="0"/>
                <a:ea typeface="Calibri" pitchFamily="34" charset="-122"/>
                <a:cs typeface="Calibri" pitchFamily="34" charset="-120"/>
              </a:rPr>
              <a:t>Cloud ERP (NetSuite/Dynamics 365): £100–£300/user/month · Implementation, data migration &amp; change management included</a:t>
            </a:r>
            <a:endParaRPr lang="en-US" sz="650" dirty="0"/>
          </a:p>
        </p:txBody>
      </p:sp>
      <p:sp>
        <p:nvSpPr>
          <p:cNvPr id="41" name="Shape 39"/>
          <p:cNvSpPr/>
          <p:nvPr/>
        </p:nvSpPr>
        <p:spPr>
          <a:xfrm>
            <a:off x="3300984" y="2752344"/>
            <a:ext cx="1234440" cy="566928"/>
          </a:xfrm>
          <a:prstGeom prst="roundRect">
            <a:avLst>
              <a:gd name="adj" fmla="val 6452"/>
            </a:avLst>
          </a:prstGeom>
          <a:solidFill>
            <a:srgbClr val="FEF3C7"/>
          </a:solidFill>
          <a:ln/>
        </p:spPr>
        <p:txBody>
          <a:bodyPr/>
          <a:lstStyle/>
          <a:p>
            <a:endParaRPr lang="en-GB"/>
          </a:p>
        </p:txBody>
      </p:sp>
      <p:sp>
        <p:nvSpPr>
          <p:cNvPr id="42" name="Text 40"/>
          <p:cNvSpPr/>
          <p:nvPr/>
        </p:nvSpPr>
        <p:spPr>
          <a:xfrm>
            <a:off x="3337560" y="2779776"/>
            <a:ext cx="1161288" cy="137160"/>
          </a:xfrm>
          <a:prstGeom prst="rect">
            <a:avLst/>
          </a:prstGeom>
          <a:noFill/>
          <a:ln/>
        </p:spPr>
        <p:txBody>
          <a:bodyPr wrap="square" lIns="0" tIns="0" rIns="0" bIns="0" rtlCol="0" anchor="ctr"/>
          <a:lstStyle/>
          <a:p>
            <a:pPr marL="0" indent="0">
              <a:buNone/>
            </a:pPr>
            <a:r>
              <a:rPr lang="en-US" sz="620" b="1" kern="0" spc="100" dirty="0">
                <a:solidFill>
                  <a:srgbClr val="B45309"/>
                </a:solidFill>
                <a:latin typeface="Calibri" pitchFamily="34" charset="0"/>
                <a:ea typeface="Calibri" pitchFamily="34" charset="-122"/>
                <a:cs typeface="Calibri" pitchFamily="34" charset="-120"/>
              </a:rPr>
              <a:t>PAYBACK</a:t>
            </a:r>
            <a:endParaRPr lang="en-US" sz="620" dirty="0"/>
          </a:p>
        </p:txBody>
      </p:sp>
      <p:sp>
        <p:nvSpPr>
          <p:cNvPr id="43" name="Text 41"/>
          <p:cNvSpPr/>
          <p:nvPr/>
        </p:nvSpPr>
        <p:spPr>
          <a:xfrm>
            <a:off x="3337560" y="2916936"/>
            <a:ext cx="1161288" cy="201168"/>
          </a:xfrm>
          <a:prstGeom prst="rect">
            <a:avLst/>
          </a:prstGeom>
          <a:noFill/>
          <a:ln/>
        </p:spPr>
        <p:txBody>
          <a:bodyPr wrap="square" lIns="0" tIns="0" rIns="0" bIns="0" rtlCol="0" anchor="ctr"/>
          <a:lstStyle/>
          <a:p>
            <a:pPr marL="0" indent="0">
              <a:buNone/>
            </a:pPr>
            <a:r>
              <a:rPr lang="en-US" sz="950" b="1" dirty="0">
                <a:solidFill>
                  <a:srgbClr val="B45309"/>
                </a:solidFill>
                <a:latin typeface="Calibri" panose="020F0502020204030204" pitchFamily="34" charset="0"/>
                <a:ea typeface="Calibri" panose="020F0502020204030204" pitchFamily="34" charset="0"/>
                <a:cs typeface="Calibri" panose="020F0502020204030204" pitchFamily="34" charset="0"/>
              </a:rPr>
              <a:t>24 – 36 months</a:t>
            </a:r>
            <a:endParaRPr lang="en-US" sz="950" dirty="0"/>
          </a:p>
        </p:txBody>
      </p:sp>
      <p:sp>
        <p:nvSpPr>
          <p:cNvPr id="44" name="Text 42"/>
          <p:cNvSpPr/>
          <p:nvPr/>
        </p:nvSpPr>
        <p:spPr>
          <a:xfrm>
            <a:off x="3337560" y="3118104"/>
            <a:ext cx="1161288" cy="146304"/>
          </a:xfrm>
          <a:prstGeom prst="rect">
            <a:avLst/>
          </a:prstGeom>
          <a:noFill/>
          <a:ln/>
        </p:spPr>
        <p:txBody>
          <a:bodyPr wrap="square" lIns="0" tIns="0" rIns="0" bIns="0" rtlCol="0" anchor="ctr"/>
          <a:lstStyle/>
          <a:p>
            <a:pPr marL="0" indent="0">
              <a:buNone/>
            </a:pPr>
            <a:r>
              <a:rPr lang="en-US" sz="600" i="1" dirty="0">
                <a:solidFill>
                  <a:srgbClr val="64748B"/>
                </a:solidFill>
                <a:latin typeface="Calibri" pitchFamily="34" charset="0"/>
                <a:ea typeface="Calibri" pitchFamily="34" charset="-122"/>
                <a:cs typeface="Calibri" pitchFamily="34" charset="-120"/>
              </a:rPr>
              <a:t>Panorama Consulting (2023)</a:t>
            </a:r>
            <a:endParaRPr lang="en-US" sz="600" dirty="0"/>
          </a:p>
        </p:txBody>
      </p:sp>
      <p:sp>
        <p:nvSpPr>
          <p:cNvPr id="45" name="Shape 43"/>
          <p:cNvSpPr/>
          <p:nvPr/>
        </p:nvSpPr>
        <p:spPr>
          <a:xfrm>
            <a:off x="4645152" y="2752344"/>
            <a:ext cx="1252728" cy="566928"/>
          </a:xfrm>
          <a:prstGeom prst="roundRect">
            <a:avLst>
              <a:gd name="adj" fmla="val 6452"/>
            </a:avLst>
          </a:prstGeom>
          <a:solidFill>
            <a:srgbClr val="F0FDF4"/>
          </a:solidFill>
          <a:ln/>
        </p:spPr>
        <p:txBody>
          <a:bodyPr/>
          <a:lstStyle/>
          <a:p>
            <a:endParaRPr lang="en-GB"/>
          </a:p>
        </p:txBody>
      </p:sp>
      <p:sp>
        <p:nvSpPr>
          <p:cNvPr id="46" name="Text 44"/>
          <p:cNvSpPr/>
          <p:nvPr/>
        </p:nvSpPr>
        <p:spPr>
          <a:xfrm>
            <a:off x="4681728" y="2779776"/>
            <a:ext cx="1179576" cy="137160"/>
          </a:xfrm>
          <a:prstGeom prst="rect">
            <a:avLst/>
          </a:prstGeom>
          <a:noFill/>
          <a:ln/>
        </p:spPr>
        <p:txBody>
          <a:bodyPr wrap="square" lIns="0" tIns="0" rIns="0" bIns="0" rtlCol="0" anchor="ctr"/>
          <a:lstStyle/>
          <a:p>
            <a:pPr marL="0" indent="0">
              <a:buNone/>
            </a:pPr>
            <a:r>
              <a:rPr lang="en-US" sz="620" b="1" kern="0" spc="100" dirty="0">
                <a:solidFill>
                  <a:srgbClr val="2E7D52"/>
                </a:solidFill>
                <a:latin typeface="Calibri" pitchFamily="34" charset="0"/>
                <a:ea typeface="Calibri" pitchFamily="34" charset="-122"/>
                <a:cs typeface="Calibri" pitchFamily="34" charset="-120"/>
              </a:rPr>
              <a:t>AVG ROI</a:t>
            </a:r>
            <a:endParaRPr lang="en-US" sz="620" dirty="0"/>
          </a:p>
        </p:txBody>
      </p:sp>
      <p:sp>
        <p:nvSpPr>
          <p:cNvPr id="47" name="Text 45"/>
          <p:cNvSpPr/>
          <p:nvPr/>
        </p:nvSpPr>
        <p:spPr>
          <a:xfrm>
            <a:off x="4681728" y="2916936"/>
            <a:ext cx="1179576" cy="201168"/>
          </a:xfrm>
          <a:prstGeom prst="rect">
            <a:avLst/>
          </a:prstGeom>
          <a:noFill/>
          <a:ln/>
        </p:spPr>
        <p:txBody>
          <a:bodyPr wrap="square" lIns="0" tIns="0" rIns="0" bIns="0" rtlCol="0" anchor="ctr"/>
          <a:lstStyle/>
          <a:p>
            <a:pPr marL="0" indent="0">
              <a:buNone/>
            </a:pPr>
            <a:r>
              <a:rPr lang="en-US" sz="950" b="1" dirty="0">
                <a:solidFill>
                  <a:srgbClr val="2E7D52"/>
                </a:solidFill>
                <a:latin typeface="Calibri" panose="020F0502020204030204" pitchFamily="34" charset="0"/>
                <a:ea typeface="Calibri" panose="020F0502020204030204" pitchFamily="34" charset="0"/>
                <a:cs typeface="Calibri" panose="020F0502020204030204" pitchFamily="34" charset="0"/>
              </a:rPr>
              <a:t>£7.23</a:t>
            </a:r>
            <a:endParaRPr lang="en-US" sz="950" dirty="0"/>
          </a:p>
        </p:txBody>
      </p:sp>
      <p:sp>
        <p:nvSpPr>
          <p:cNvPr id="48" name="Text 46"/>
          <p:cNvSpPr/>
          <p:nvPr/>
        </p:nvSpPr>
        <p:spPr>
          <a:xfrm>
            <a:off x="4681728" y="3118104"/>
            <a:ext cx="1179576" cy="146304"/>
          </a:xfrm>
          <a:prstGeom prst="rect">
            <a:avLst/>
          </a:prstGeom>
          <a:noFill/>
          <a:ln/>
        </p:spPr>
        <p:txBody>
          <a:bodyPr wrap="square" lIns="0" tIns="0" rIns="0" bIns="0" rtlCol="0" anchor="ctr"/>
          <a:lstStyle/>
          <a:p>
            <a:pPr marL="0" indent="0">
              <a:buNone/>
            </a:pPr>
            <a:r>
              <a:rPr lang="en-US" sz="600" i="1" dirty="0">
                <a:solidFill>
                  <a:srgbClr val="64748B"/>
                </a:solidFill>
                <a:latin typeface="Calibri" pitchFamily="34" charset="0"/>
                <a:ea typeface="Calibri" pitchFamily="34" charset="-122"/>
                <a:cs typeface="Calibri" pitchFamily="34" charset="-120"/>
              </a:rPr>
              <a:t>Nucleus Research (2023): average ERP ROI, SME segment</a:t>
            </a:r>
            <a:endParaRPr lang="en-US" sz="600" dirty="0"/>
          </a:p>
        </p:txBody>
      </p:sp>
      <p:sp>
        <p:nvSpPr>
          <p:cNvPr id="49" name="Text 47"/>
          <p:cNvSpPr/>
          <p:nvPr/>
        </p:nvSpPr>
        <p:spPr>
          <a:xfrm>
            <a:off x="3337560" y="3392424"/>
            <a:ext cx="2523744" cy="146304"/>
          </a:xfrm>
          <a:prstGeom prst="rect">
            <a:avLst/>
          </a:prstGeom>
          <a:noFill/>
          <a:ln/>
        </p:spPr>
        <p:txBody>
          <a:bodyPr wrap="square" lIns="0" tIns="0" rIns="0" bIns="0" rtlCol="0" anchor="ctr"/>
          <a:lstStyle/>
          <a:p>
            <a:pPr marL="0" indent="0">
              <a:buNone/>
            </a:pPr>
            <a:r>
              <a:rPr lang="en-US" sz="650" b="1" kern="0" spc="100" dirty="0">
                <a:solidFill>
                  <a:srgbClr val="2E7D52"/>
                </a:solidFill>
                <a:latin typeface="Calibri" pitchFamily="34" charset="0"/>
                <a:ea typeface="Calibri" pitchFamily="34" charset="-122"/>
                <a:cs typeface="Calibri" pitchFamily="34" charset="-120"/>
              </a:rPr>
              <a:t>QUANTIFIED BENEFITS</a:t>
            </a:r>
            <a:endParaRPr lang="en-US" sz="650" dirty="0"/>
          </a:p>
        </p:txBody>
      </p:sp>
      <p:sp>
        <p:nvSpPr>
          <p:cNvPr id="50" name="Shape 48"/>
          <p:cNvSpPr/>
          <p:nvPr/>
        </p:nvSpPr>
        <p:spPr>
          <a:xfrm>
            <a:off x="3300984" y="3566160"/>
            <a:ext cx="2596896" cy="384048"/>
          </a:xfrm>
          <a:prstGeom prst="roundRect">
            <a:avLst>
              <a:gd name="adj" fmla="val 7143"/>
            </a:avLst>
          </a:prstGeom>
          <a:solidFill>
            <a:srgbClr val="F4F7FB"/>
          </a:solidFill>
          <a:ln/>
        </p:spPr>
        <p:txBody>
          <a:bodyPr/>
          <a:lstStyle/>
          <a:p>
            <a:endParaRPr lang="en-GB"/>
          </a:p>
        </p:txBody>
      </p:sp>
      <p:sp>
        <p:nvSpPr>
          <p:cNvPr id="51" name="Text 49"/>
          <p:cNvSpPr/>
          <p:nvPr/>
        </p:nvSpPr>
        <p:spPr>
          <a:xfrm>
            <a:off x="3355848" y="3593592"/>
            <a:ext cx="1005840" cy="146304"/>
          </a:xfrm>
          <a:prstGeom prst="rect">
            <a:avLst/>
          </a:prstGeom>
          <a:noFill/>
          <a:ln/>
        </p:spPr>
        <p:txBody>
          <a:bodyPr wrap="square" lIns="0" tIns="0" rIns="0" bIns="0" rtlCol="0" anchor="ctr"/>
          <a:lstStyle/>
          <a:p>
            <a:pPr marL="0" indent="0">
              <a:buNone/>
            </a:pPr>
            <a:r>
              <a:rPr lang="en-US" sz="680" b="1" dirty="0">
                <a:solidFill>
                  <a:srgbClr val="1B2A4A"/>
                </a:solidFill>
                <a:latin typeface="Calibri" pitchFamily="34" charset="0"/>
                <a:ea typeface="Calibri" pitchFamily="34" charset="-122"/>
                <a:cs typeface="Calibri" pitchFamily="34" charset="-120"/>
              </a:rPr>
              <a:t>Operational saving</a:t>
            </a:r>
            <a:endParaRPr lang="en-US" sz="680" dirty="0"/>
          </a:p>
        </p:txBody>
      </p:sp>
      <p:sp>
        <p:nvSpPr>
          <p:cNvPr id="52" name="Text 50"/>
          <p:cNvSpPr/>
          <p:nvPr/>
        </p:nvSpPr>
        <p:spPr>
          <a:xfrm>
            <a:off x="3355848" y="3749040"/>
            <a:ext cx="1463040" cy="164592"/>
          </a:xfrm>
          <a:prstGeom prst="rect">
            <a:avLst/>
          </a:prstGeom>
          <a:noFill/>
          <a:ln/>
        </p:spPr>
        <p:txBody>
          <a:bodyPr wrap="square" lIns="0" tIns="0" rIns="0" bIns="0" rtlCol="0" anchor="ctr"/>
          <a:lstStyle/>
          <a:p>
            <a:pPr marL="0" indent="0">
              <a:buNone/>
            </a:pPr>
            <a:r>
              <a:rPr lang="en-US" sz="750" b="1" dirty="0">
                <a:solidFill>
                  <a:srgbClr val="2E7D52"/>
                </a:solidFill>
                <a:latin typeface="Calibri" panose="020F0502020204030204" pitchFamily="34" charset="0"/>
                <a:ea typeface="Calibri" panose="020F0502020204030204" pitchFamily="34" charset="0"/>
                <a:cs typeface="Calibri" panose="020F0502020204030204" pitchFamily="34" charset="0"/>
              </a:rPr>
              <a:t>↓ 22% operational costs</a:t>
            </a:r>
            <a:endParaRPr lang="en-US" sz="750" dirty="0"/>
          </a:p>
        </p:txBody>
      </p:sp>
      <p:sp>
        <p:nvSpPr>
          <p:cNvPr id="53" name="Text 51"/>
          <p:cNvSpPr/>
          <p:nvPr/>
        </p:nvSpPr>
        <p:spPr>
          <a:xfrm>
            <a:off x="4873752" y="3749040"/>
            <a:ext cx="960120" cy="146304"/>
          </a:xfrm>
          <a:prstGeom prst="rect">
            <a:avLst/>
          </a:prstGeom>
          <a:noFill/>
          <a:ln/>
        </p:spPr>
        <p:txBody>
          <a:bodyPr wrap="square" lIns="0" tIns="0" rIns="0" bIns="0" rtlCol="0" anchor="ctr"/>
          <a:lstStyle/>
          <a:p>
            <a:pPr marL="0" indent="0" algn="r">
              <a:buNone/>
            </a:pPr>
            <a:r>
              <a:rPr lang="en-US" sz="600" i="1" dirty="0">
                <a:solidFill>
                  <a:srgbClr val="64748B"/>
                </a:solidFill>
                <a:latin typeface="Calibri" pitchFamily="34" charset="0"/>
                <a:ea typeface="Calibri" pitchFamily="34" charset="-122"/>
                <a:cs typeface="Calibri" pitchFamily="34" charset="-120"/>
              </a:rPr>
              <a:t>Shang &amp; Seddon (2002)</a:t>
            </a:r>
            <a:endParaRPr lang="en-US" sz="600" dirty="0"/>
          </a:p>
        </p:txBody>
      </p:sp>
      <p:sp>
        <p:nvSpPr>
          <p:cNvPr id="54" name="Shape 52"/>
          <p:cNvSpPr/>
          <p:nvPr/>
        </p:nvSpPr>
        <p:spPr>
          <a:xfrm>
            <a:off x="3300984" y="4005072"/>
            <a:ext cx="2596896" cy="384048"/>
          </a:xfrm>
          <a:prstGeom prst="roundRect">
            <a:avLst>
              <a:gd name="adj" fmla="val 7143"/>
            </a:avLst>
          </a:prstGeom>
          <a:solidFill>
            <a:srgbClr val="FFFFFF"/>
          </a:solidFill>
          <a:ln/>
        </p:spPr>
        <p:txBody>
          <a:bodyPr/>
          <a:lstStyle/>
          <a:p>
            <a:endParaRPr lang="en-GB"/>
          </a:p>
        </p:txBody>
      </p:sp>
      <p:sp>
        <p:nvSpPr>
          <p:cNvPr id="55" name="Text 53"/>
          <p:cNvSpPr/>
          <p:nvPr/>
        </p:nvSpPr>
        <p:spPr>
          <a:xfrm>
            <a:off x="3355848" y="4032504"/>
            <a:ext cx="1005840" cy="146304"/>
          </a:xfrm>
          <a:prstGeom prst="rect">
            <a:avLst/>
          </a:prstGeom>
          <a:noFill/>
          <a:ln/>
        </p:spPr>
        <p:txBody>
          <a:bodyPr wrap="square" lIns="0" tIns="0" rIns="0" bIns="0" rtlCol="0" anchor="ctr"/>
          <a:lstStyle/>
          <a:p>
            <a:pPr marL="0" indent="0">
              <a:buNone/>
            </a:pPr>
            <a:r>
              <a:rPr lang="en-US" sz="680" b="1" dirty="0">
                <a:solidFill>
                  <a:srgbClr val="1B2A4A"/>
                </a:solidFill>
                <a:latin typeface="Calibri" pitchFamily="34" charset="0"/>
                <a:ea typeface="Calibri" pitchFamily="34" charset="-122"/>
                <a:cs typeface="Calibri" pitchFamily="34" charset="-120"/>
              </a:rPr>
              <a:t>Productivity gain</a:t>
            </a:r>
            <a:endParaRPr lang="en-US" sz="680" dirty="0"/>
          </a:p>
        </p:txBody>
      </p:sp>
      <p:sp>
        <p:nvSpPr>
          <p:cNvPr id="56" name="Text 54"/>
          <p:cNvSpPr/>
          <p:nvPr/>
        </p:nvSpPr>
        <p:spPr>
          <a:xfrm>
            <a:off x="3355848" y="4187952"/>
            <a:ext cx="1463040" cy="164592"/>
          </a:xfrm>
          <a:prstGeom prst="rect">
            <a:avLst/>
          </a:prstGeom>
          <a:noFill/>
          <a:ln/>
        </p:spPr>
        <p:txBody>
          <a:bodyPr wrap="square" lIns="0" tIns="0" rIns="0" bIns="0" rtlCol="0" anchor="ctr"/>
          <a:lstStyle/>
          <a:p>
            <a:pPr marL="0" indent="0">
              <a:buNone/>
            </a:pPr>
            <a:r>
              <a:rPr lang="en-US" sz="750" b="1" dirty="0">
                <a:solidFill>
                  <a:srgbClr val="2E7D52"/>
                </a:solidFill>
                <a:latin typeface="Calibri" panose="020F0502020204030204" pitchFamily="34" charset="0"/>
                <a:ea typeface="Calibri" panose="020F0502020204030204" pitchFamily="34" charset="0"/>
                <a:cs typeface="Calibri" panose="020F0502020204030204" pitchFamily="34" charset="0"/>
              </a:rPr>
              <a:t>↑ 20–30% employee productivity</a:t>
            </a:r>
            <a:endParaRPr lang="en-US" sz="750" dirty="0"/>
          </a:p>
        </p:txBody>
      </p:sp>
      <p:sp>
        <p:nvSpPr>
          <p:cNvPr id="57" name="Text 55"/>
          <p:cNvSpPr/>
          <p:nvPr/>
        </p:nvSpPr>
        <p:spPr>
          <a:xfrm>
            <a:off x="4873752" y="4187952"/>
            <a:ext cx="960120" cy="146304"/>
          </a:xfrm>
          <a:prstGeom prst="rect">
            <a:avLst/>
          </a:prstGeom>
          <a:noFill/>
          <a:ln/>
        </p:spPr>
        <p:txBody>
          <a:bodyPr wrap="square" lIns="0" tIns="0" rIns="0" bIns="0" rtlCol="0" anchor="ctr"/>
          <a:lstStyle/>
          <a:p>
            <a:pPr marL="0" indent="0" algn="r">
              <a:buNone/>
            </a:pPr>
            <a:r>
              <a:rPr lang="en-US" sz="600" i="1" dirty="0">
                <a:solidFill>
                  <a:srgbClr val="64748B"/>
                </a:solidFill>
                <a:latin typeface="Calibri" pitchFamily="34" charset="0"/>
                <a:ea typeface="Calibri" pitchFamily="34" charset="-122"/>
                <a:cs typeface="Calibri" pitchFamily="34" charset="-120"/>
              </a:rPr>
              <a:t>Gartner (2022)</a:t>
            </a:r>
            <a:endParaRPr lang="en-US" sz="600" dirty="0"/>
          </a:p>
        </p:txBody>
      </p:sp>
      <p:sp>
        <p:nvSpPr>
          <p:cNvPr id="58" name="Shape 56"/>
          <p:cNvSpPr/>
          <p:nvPr/>
        </p:nvSpPr>
        <p:spPr>
          <a:xfrm>
            <a:off x="3300984" y="4443984"/>
            <a:ext cx="2596896" cy="384048"/>
          </a:xfrm>
          <a:prstGeom prst="roundRect">
            <a:avLst>
              <a:gd name="adj" fmla="val 7143"/>
            </a:avLst>
          </a:prstGeom>
          <a:solidFill>
            <a:srgbClr val="F4F7FB"/>
          </a:solidFill>
          <a:ln/>
        </p:spPr>
        <p:txBody>
          <a:bodyPr/>
          <a:lstStyle/>
          <a:p>
            <a:endParaRPr lang="en-GB"/>
          </a:p>
        </p:txBody>
      </p:sp>
      <p:sp>
        <p:nvSpPr>
          <p:cNvPr id="59" name="Text 57"/>
          <p:cNvSpPr/>
          <p:nvPr/>
        </p:nvSpPr>
        <p:spPr>
          <a:xfrm>
            <a:off x="3355848" y="4471416"/>
            <a:ext cx="1005840" cy="146304"/>
          </a:xfrm>
          <a:prstGeom prst="rect">
            <a:avLst/>
          </a:prstGeom>
          <a:noFill/>
          <a:ln/>
        </p:spPr>
        <p:txBody>
          <a:bodyPr wrap="square" lIns="0" tIns="0" rIns="0" bIns="0" rtlCol="0" anchor="ctr"/>
          <a:lstStyle/>
          <a:p>
            <a:pPr marL="0" indent="0">
              <a:buNone/>
            </a:pPr>
            <a:r>
              <a:rPr lang="en-US" sz="680" b="1" dirty="0">
                <a:solidFill>
                  <a:srgbClr val="1B2A4A"/>
                </a:solidFill>
                <a:latin typeface="Calibri" pitchFamily="34" charset="0"/>
                <a:ea typeface="Calibri" pitchFamily="34" charset="-122"/>
                <a:cs typeface="Calibri" pitchFamily="34" charset="-120"/>
              </a:rPr>
              <a:t>Error reduction</a:t>
            </a:r>
            <a:endParaRPr lang="en-US" sz="680" dirty="0"/>
          </a:p>
        </p:txBody>
      </p:sp>
      <p:sp>
        <p:nvSpPr>
          <p:cNvPr id="60" name="Text 58"/>
          <p:cNvSpPr/>
          <p:nvPr/>
        </p:nvSpPr>
        <p:spPr>
          <a:xfrm>
            <a:off x="3355848" y="4626864"/>
            <a:ext cx="1463040" cy="164592"/>
          </a:xfrm>
          <a:prstGeom prst="rect">
            <a:avLst/>
          </a:prstGeom>
          <a:noFill/>
          <a:ln/>
        </p:spPr>
        <p:txBody>
          <a:bodyPr wrap="square" lIns="0" tIns="0" rIns="0" bIns="0" rtlCol="0" anchor="ctr"/>
          <a:lstStyle/>
          <a:p>
            <a:pPr marL="0" indent="0">
              <a:buNone/>
            </a:pPr>
            <a:r>
              <a:rPr lang="en-US" sz="750" b="1" dirty="0">
                <a:solidFill>
                  <a:srgbClr val="2E7D52"/>
                </a:solidFill>
                <a:latin typeface="Calibri" panose="020F0502020204030204" pitchFamily="34" charset="0"/>
                <a:ea typeface="Calibri" panose="020F0502020204030204" pitchFamily="34" charset="0"/>
                <a:cs typeface="Calibri" panose="020F0502020204030204" pitchFamily="34" charset="0"/>
              </a:rPr>
              <a:t>↓ 80% manual data entry errors</a:t>
            </a:r>
            <a:endParaRPr lang="en-US" sz="750" dirty="0"/>
          </a:p>
        </p:txBody>
      </p:sp>
      <p:sp>
        <p:nvSpPr>
          <p:cNvPr id="61" name="Text 59"/>
          <p:cNvSpPr/>
          <p:nvPr/>
        </p:nvSpPr>
        <p:spPr>
          <a:xfrm>
            <a:off x="4873752" y="4626864"/>
            <a:ext cx="960120" cy="146304"/>
          </a:xfrm>
          <a:prstGeom prst="rect">
            <a:avLst/>
          </a:prstGeom>
          <a:noFill/>
          <a:ln/>
        </p:spPr>
        <p:txBody>
          <a:bodyPr wrap="square" lIns="0" tIns="0" rIns="0" bIns="0" rtlCol="0" anchor="ctr"/>
          <a:lstStyle/>
          <a:p>
            <a:pPr marL="0" indent="0" algn="r">
              <a:buNone/>
            </a:pPr>
            <a:r>
              <a:rPr lang="en-US" sz="600" i="1" dirty="0">
                <a:solidFill>
                  <a:srgbClr val="64748B"/>
                </a:solidFill>
                <a:latin typeface="Calibri" pitchFamily="34" charset="0"/>
                <a:ea typeface="Calibri" pitchFamily="34" charset="-122"/>
                <a:cs typeface="Calibri" pitchFamily="34" charset="-120"/>
              </a:rPr>
              <a:t>Panorama Consulting (2023)</a:t>
            </a:r>
            <a:endParaRPr lang="en-US" sz="600" dirty="0"/>
          </a:p>
        </p:txBody>
      </p:sp>
      <p:sp>
        <p:nvSpPr>
          <p:cNvPr id="62" name="Shape 60"/>
          <p:cNvSpPr/>
          <p:nvPr/>
        </p:nvSpPr>
        <p:spPr>
          <a:xfrm>
            <a:off x="6135624" y="1572768"/>
            <a:ext cx="2743200" cy="3383280"/>
          </a:xfrm>
          <a:prstGeom prst="roundRect">
            <a:avLst>
              <a:gd name="adj" fmla="val 2333"/>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63" name="Shape 61"/>
          <p:cNvSpPr/>
          <p:nvPr/>
        </p:nvSpPr>
        <p:spPr>
          <a:xfrm>
            <a:off x="6135624" y="1572768"/>
            <a:ext cx="2743200" cy="438912"/>
          </a:xfrm>
          <a:prstGeom prst="rect">
            <a:avLst/>
          </a:prstGeom>
          <a:solidFill>
            <a:srgbClr val="1B2A4A"/>
          </a:solidFill>
          <a:ln/>
        </p:spPr>
        <p:txBody>
          <a:bodyPr/>
          <a:lstStyle/>
          <a:p>
            <a:endParaRPr lang="en-GB"/>
          </a:p>
        </p:txBody>
      </p:sp>
      <p:sp>
        <p:nvSpPr>
          <p:cNvPr id="64" name="Text 62"/>
          <p:cNvSpPr/>
          <p:nvPr/>
        </p:nvSpPr>
        <p:spPr>
          <a:xfrm>
            <a:off x="6227064" y="1572768"/>
            <a:ext cx="2560320" cy="438912"/>
          </a:xfrm>
          <a:prstGeom prst="rect">
            <a:avLst/>
          </a:prstGeom>
          <a:noFill/>
          <a:ln/>
        </p:spPr>
        <p:txBody>
          <a:bodyPr wrap="square" lIns="0" tIns="0" rIns="0" bIns="0" rtlCol="0" anchor="ctr"/>
          <a:lstStyle/>
          <a:p>
            <a:pPr marL="0" indent="0">
              <a:buNone/>
            </a:pPr>
            <a:r>
              <a:rPr lang="en-US" sz="950" b="1" dirty="0">
                <a:solidFill>
                  <a:srgbClr val="FFFFFF"/>
                </a:solidFill>
                <a:latin typeface="Calibri" panose="020F0502020204030204" pitchFamily="34" charset="0"/>
                <a:ea typeface="Calibri" panose="020F0502020204030204" pitchFamily="34" charset="0"/>
                <a:cs typeface="Calibri" panose="020F0502020204030204" pitchFamily="34" charset="0"/>
              </a:rPr>
              <a:t>Phase 3  |  DSS &amp; Analytics Layer</a:t>
            </a:r>
            <a:endParaRPr lang="en-US" sz="950" dirty="0"/>
          </a:p>
        </p:txBody>
      </p:sp>
      <p:sp>
        <p:nvSpPr>
          <p:cNvPr id="65" name="Shape 63"/>
          <p:cNvSpPr/>
          <p:nvPr/>
        </p:nvSpPr>
        <p:spPr>
          <a:xfrm>
            <a:off x="6208776" y="2066544"/>
            <a:ext cx="2596896" cy="621792"/>
          </a:xfrm>
          <a:prstGeom prst="roundRect">
            <a:avLst>
              <a:gd name="adj" fmla="val 5882"/>
            </a:avLst>
          </a:prstGeom>
          <a:solidFill>
            <a:srgbClr val="EEF3FA"/>
          </a:solidFill>
          <a:ln/>
        </p:spPr>
        <p:txBody>
          <a:bodyPr/>
          <a:lstStyle/>
          <a:p>
            <a:endParaRPr lang="en-GB"/>
          </a:p>
        </p:txBody>
      </p:sp>
      <p:sp>
        <p:nvSpPr>
          <p:cNvPr id="66" name="Text 64"/>
          <p:cNvSpPr/>
          <p:nvPr/>
        </p:nvSpPr>
        <p:spPr>
          <a:xfrm>
            <a:off x="6245352" y="2093976"/>
            <a:ext cx="2523744" cy="146304"/>
          </a:xfrm>
          <a:prstGeom prst="rect">
            <a:avLst/>
          </a:prstGeom>
          <a:noFill/>
          <a:ln/>
        </p:spPr>
        <p:txBody>
          <a:bodyPr wrap="square" lIns="0" tIns="0" rIns="0" bIns="0" rtlCol="0" anchor="ctr"/>
          <a:lstStyle/>
          <a:p>
            <a:pPr marL="0" indent="0">
              <a:buNone/>
            </a:pPr>
            <a:r>
              <a:rPr lang="en-US" sz="650" b="1" kern="0" spc="100" dirty="0">
                <a:solidFill>
                  <a:srgbClr val="1B2A4A"/>
                </a:solidFill>
                <a:latin typeface="Calibri" pitchFamily="34" charset="0"/>
                <a:ea typeface="Calibri" pitchFamily="34" charset="-122"/>
                <a:cs typeface="Calibri" pitchFamily="34" charset="-120"/>
              </a:rPr>
              <a:t>IMPLEMENTATION COST</a:t>
            </a:r>
            <a:endParaRPr lang="en-US" sz="650" dirty="0"/>
          </a:p>
        </p:txBody>
      </p:sp>
      <p:sp>
        <p:nvSpPr>
          <p:cNvPr id="67" name="Text 65"/>
          <p:cNvSpPr/>
          <p:nvPr/>
        </p:nvSpPr>
        <p:spPr>
          <a:xfrm>
            <a:off x="6245352" y="2240280"/>
            <a:ext cx="2523744" cy="219456"/>
          </a:xfrm>
          <a:prstGeom prst="rect">
            <a:avLst/>
          </a:prstGeom>
          <a:noFill/>
          <a:ln/>
        </p:spPr>
        <p:txBody>
          <a:bodyPr wrap="square" lIns="0" tIns="0" rIns="0" bIns="0" rtlCol="0" anchor="ctr"/>
          <a:lstStyle/>
          <a:p>
            <a:pPr marL="0" indent="0">
              <a:buNone/>
            </a:pPr>
            <a:r>
              <a:rPr lang="en-US" sz="1250" b="1" dirty="0">
                <a:solidFill>
                  <a:srgbClr val="1B2A4A"/>
                </a:solidFill>
                <a:latin typeface="Calibri" panose="020F0502020204030204" pitchFamily="34" charset="0"/>
                <a:ea typeface="Calibri" panose="020F0502020204030204" pitchFamily="34" charset="0"/>
                <a:cs typeface="Calibri" panose="020F0502020204030204" pitchFamily="34" charset="0"/>
              </a:rPr>
              <a:t>£5,000 – £30,000</a:t>
            </a:r>
            <a:endParaRPr lang="en-US" sz="1250" dirty="0"/>
          </a:p>
        </p:txBody>
      </p:sp>
      <p:sp>
        <p:nvSpPr>
          <p:cNvPr id="68" name="Text 66"/>
          <p:cNvSpPr/>
          <p:nvPr/>
        </p:nvSpPr>
        <p:spPr>
          <a:xfrm>
            <a:off x="6245352" y="2459736"/>
            <a:ext cx="2523744" cy="182880"/>
          </a:xfrm>
          <a:prstGeom prst="rect">
            <a:avLst/>
          </a:prstGeom>
          <a:noFill/>
          <a:ln/>
        </p:spPr>
        <p:txBody>
          <a:bodyPr wrap="square" lIns="0" tIns="0" rIns="0" bIns="0" rtlCol="0" anchor="ctr"/>
          <a:lstStyle/>
          <a:p>
            <a:pPr marL="0" indent="0">
              <a:buNone/>
            </a:pPr>
            <a:r>
              <a:rPr lang="en-US" sz="650" dirty="0">
                <a:solidFill>
                  <a:srgbClr val="64748B"/>
                </a:solidFill>
                <a:latin typeface="Calibri" pitchFamily="34" charset="0"/>
                <a:ea typeface="Calibri" pitchFamily="34" charset="-122"/>
                <a:cs typeface="Calibri" pitchFamily="34" charset="-120"/>
              </a:rPr>
              <a:t>Power BI Premium: £16/user/month · Initial dashboard build, data modelling &amp; training · Lower cost as data infrastructure already exists</a:t>
            </a:r>
            <a:endParaRPr lang="en-US" sz="650" dirty="0"/>
          </a:p>
        </p:txBody>
      </p:sp>
      <p:sp>
        <p:nvSpPr>
          <p:cNvPr id="69" name="Shape 67"/>
          <p:cNvSpPr/>
          <p:nvPr/>
        </p:nvSpPr>
        <p:spPr>
          <a:xfrm>
            <a:off x="6208776" y="2752344"/>
            <a:ext cx="1234440" cy="566928"/>
          </a:xfrm>
          <a:prstGeom prst="roundRect">
            <a:avLst>
              <a:gd name="adj" fmla="val 6452"/>
            </a:avLst>
          </a:prstGeom>
          <a:solidFill>
            <a:srgbClr val="FEF3C7"/>
          </a:solidFill>
          <a:ln/>
        </p:spPr>
        <p:txBody>
          <a:bodyPr/>
          <a:lstStyle/>
          <a:p>
            <a:endParaRPr lang="en-GB"/>
          </a:p>
        </p:txBody>
      </p:sp>
      <p:sp>
        <p:nvSpPr>
          <p:cNvPr id="70" name="Text 68"/>
          <p:cNvSpPr/>
          <p:nvPr/>
        </p:nvSpPr>
        <p:spPr>
          <a:xfrm>
            <a:off x="6245352" y="2779776"/>
            <a:ext cx="1161288" cy="137160"/>
          </a:xfrm>
          <a:prstGeom prst="rect">
            <a:avLst/>
          </a:prstGeom>
          <a:noFill/>
          <a:ln/>
        </p:spPr>
        <p:txBody>
          <a:bodyPr wrap="square" lIns="0" tIns="0" rIns="0" bIns="0" rtlCol="0" anchor="ctr"/>
          <a:lstStyle/>
          <a:p>
            <a:pPr marL="0" indent="0">
              <a:buNone/>
            </a:pPr>
            <a:r>
              <a:rPr lang="en-US" sz="620" b="1" kern="0" spc="100" dirty="0">
                <a:solidFill>
                  <a:srgbClr val="B45309"/>
                </a:solidFill>
                <a:latin typeface="Calibri" pitchFamily="34" charset="0"/>
                <a:ea typeface="Calibri" pitchFamily="34" charset="-122"/>
                <a:cs typeface="Calibri" pitchFamily="34" charset="-120"/>
              </a:rPr>
              <a:t>PAYBACK</a:t>
            </a:r>
            <a:endParaRPr lang="en-US" sz="620" dirty="0"/>
          </a:p>
        </p:txBody>
      </p:sp>
      <p:sp>
        <p:nvSpPr>
          <p:cNvPr id="71" name="Text 69"/>
          <p:cNvSpPr/>
          <p:nvPr/>
        </p:nvSpPr>
        <p:spPr>
          <a:xfrm>
            <a:off x="6245352" y="2916936"/>
            <a:ext cx="1161288" cy="201168"/>
          </a:xfrm>
          <a:prstGeom prst="rect">
            <a:avLst/>
          </a:prstGeom>
          <a:noFill/>
          <a:ln/>
        </p:spPr>
        <p:txBody>
          <a:bodyPr wrap="square" lIns="0" tIns="0" rIns="0" bIns="0" rtlCol="0" anchor="ctr"/>
          <a:lstStyle/>
          <a:p>
            <a:pPr marL="0" indent="0">
              <a:buNone/>
            </a:pPr>
            <a:r>
              <a:rPr lang="en-US" sz="950" b="1" dirty="0">
                <a:solidFill>
                  <a:srgbClr val="B45309"/>
                </a:solidFill>
                <a:latin typeface="Calibri" panose="020F0502020204030204" pitchFamily="34" charset="0"/>
                <a:ea typeface="Calibri" panose="020F0502020204030204" pitchFamily="34" charset="0"/>
                <a:cs typeface="Calibri" panose="020F0502020204030204" pitchFamily="34" charset="0"/>
              </a:rPr>
              <a:t>12 – 18 months</a:t>
            </a:r>
            <a:endParaRPr lang="en-US" sz="950" dirty="0"/>
          </a:p>
        </p:txBody>
      </p:sp>
      <p:sp>
        <p:nvSpPr>
          <p:cNvPr id="72" name="Text 70"/>
          <p:cNvSpPr/>
          <p:nvPr/>
        </p:nvSpPr>
        <p:spPr>
          <a:xfrm>
            <a:off x="6245352" y="3118104"/>
            <a:ext cx="1161288" cy="146304"/>
          </a:xfrm>
          <a:prstGeom prst="rect">
            <a:avLst/>
          </a:prstGeom>
          <a:noFill/>
          <a:ln/>
        </p:spPr>
        <p:txBody>
          <a:bodyPr wrap="square" lIns="0" tIns="0" rIns="0" bIns="0" rtlCol="0" anchor="ctr"/>
          <a:lstStyle/>
          <a:p>
            <a:pPr marL="0" indent="0">
              <a:buNone/>
            </a:pPr>
            <a:r>
              <a:rPr lang="en-US" sz="600" i="1" dirty="0">
                <a:solidFill>
                  <a:srgbClr val="64748B"/>
                </a:solidFill>
                <a:latin typeface="Calibri" pitchFamily="34" charset="0"/>
                <a:ea typeface="Calibri" pitchFamily="34" charset="-122"/>
                <a:cs typeface="Calibri" pitchFamily="34" charset="-120"/>
              </a:rPr>
              <a:t>Gartner (2022)</a:t>
            </a:r>
            <a:endParaRPr lang="en-US" sz="600" dirty="0"/>
          </a:p>
        </p:txBody>
      </p:sp>
      <p:sp>
        <p:nvSpPr>
          <p:cNvPr id="73" name="Shape 71"/>
          <p:cNvSpPr/>
          <p:nvPr/>
        </p:nvSpPr>
        <p:spPr>
          <a:xfrm>
            <a:off x="7552944" y="2752344"/>
            <a:ext cx="1252728" cy="566928"/>
          </a:xfrm>
          <a:prstGeom prst="roundRect">
            <a:avLst>
              <a:gd name="adj" fmla="val 6452"/>
            </a:avLst>
          </a:prstGeom>
          <a:solidFill>
            <a:srgbClr val="F0FDF4"/>
          </a:solidFill>
          <a:ln/>
        </p:spPr>
        <p:txBody>
          <a:bodyPr/>
          <a:lstStyle/>
          <a:p>
            <a:endParaRPr lang="en-GB"/>
          </a:p>
        </p:txBody>
      </p:sp>
      <p:sp>
        <p:nvSpPr>
          <p:cNvPr id="74" name="Text 72"/>
          <p:cNvSpPr/>
          <p:nvPr/>
        </p:nvSpPr>
        <p:spPr>
          <a:xfrm>
            <a:off x="7589520" y="2779776"/>
            <a:ext cx="1179576" cy="137160"/>
          </a:xfrm>
          <a:prstGeom prst="rect">
            <a:avLst/>
          </a:prstGeom>
          <a:noFill/>
          <a:ln/>
        </p:spPr>
        <p:txBody>
          <a:bodyPr wrap="square" lIns="0" tIns="0" rIns="0" bIns="0" rtlCol="0" anchor="ctr"/>
          <a:lstStyle/>
          <a:p>
            <a:pPr marL="0" indent="0">
              <a:buNone/>
            </a:pPr>
            <a:r>
              <a:rPr lang="en-US" sz="620" b="1" kern="0" spc="100" dirty="0">
                <a:solidFill>
                  <a:srgbClr val="2E7D52"/>
                </a:solidFill>
                <a:latin typeface="Calibri" pitchFamily="34" charset="0"/>
                <a:ea typeface="Calibri" pitchFamily="34" charset="-122"/>
                <a:cs typeface="Calibri" pitchFamily="34" charset="-120"/>
              </a:rPr>
              <a:t>AVG ROI</a:t>
            </a:r>
            <a:endParaRPr lang="en-US" sz="620" dirty="0"/>
          </a:p>
        </p:txBody>
      </p:sp>
      <p:sp>
        <p:nvSpPr>
          <p:cNvPr id="75" name="Text 73"/>
          <p:cNvSpPr/>
          <p:nvPr/>
        </p:nvSpPr>
        <p:spPr>
          <a:xfrm>
            <a:off x="7589520" y="2916936"/>
            <a:ext cx="1179576" cy="201168"/>
          </a:xfrm>
          <a:prstGeom prst="rect">
            <a:avLst/>
          </a:prstGeom>
          <a:noFill/>
          <a:ln/>
        </p:spPr>
        <p:txBody>
          <a:bodyPr wrap="square" lIns="0" tIns="0" rIns="0" bIns="0" rtlCol="0" anchor="ctr"/>
          <a:lstStyle/>
          <a:p>
            <a:pPr marL="0" indent="0">
              <a:buNone/>
            </a:pPr>
            <a:r>
              <a:rPr lang="en-US" sz="950" b="1" dirty="0">
                <a:solidFill>
                  <a:srgbClr val="2E7D52"/>
                </a:solidFill>
                <a:latin typeface="Calibri" panose="020F0502020204030204" pitchFamily="34" charset="0"/>
                <a:ea typeface="Calibri" panose="020F0502020204030204" pitchFamily="34" charset="0"/>
                <a:cs typeface="Calibri" panose="020F0502020204030204" pitchFamily="34" charset="0"/>
              </a:rPr>
              <a:t>£13.01</a:t>
            </a:r>
            <a:endParaRPr lang="en-US" sz="950" dirty="0"/>
          </a:p>
        </p:txBody>
      </p:sp>
      <p:sp>
        <p:nvSpPr>
          <p:cNvPr id="76" name="Text 74"/>
          <p:cNvSpPr/>
          <p:nvPr/>
        </p:nvSpPr>
        <p:spPr>
          <a:xfrm>
            <a:off x="7589520" y="3118104"/>
            <a:ext cx="1179576" cy="146304"/>
          </a:xfrm>
          <a:prstGeom prst="rect">
            <a:avLst/>
          </a:prstGeom>
          <a:noFill/>
          <a:ln/>
        </p:spPr>
        <p:txBody>
          <a:bodyPr wrap="square" lIns="0" tIns="0" rIns="0" bIns="0" rtlCol="0" anchor="ctr"/>
          <a:lstStyle/>
          <a:p>
            <a:pPr marL="0" indent="0">
              <a:buNone/>
            </a:pPr>
            <a:r>
              <a:rPr lang="en-US" sz="600" i="1" dirty="0">
                <a:solidFill>
                  <a:srgbClr val="64748B"/>
                </a:solidFill>
                <a:latin typeface="Calibri" pitchFamily="34" charset="0"/>
                <a:ea typeface="Calibri" pitchFamily="34" charset="-122"/>
                <a:cs typeface="Calibri" pitchFamily="34" charset="-120"/>
              </a:rPr>
              <a:t>Nucleus Research (2023): analytics &amp; BI tools, highest ROI IS category</a:t>
            </a:r>
            <a:endParaRPr lang="en-US" sz="600" dirty="0"/>
          </a:p>
        </p:txBody>
      </p:sp>
      <p:sp>
        <p:nvSpPr>
          <p:cNvPr id="77" name="Text 75"/>
          <p:cNvSpPr/>
          <p:nvPr/>
        </p:nvSpPr>
        <p:spPr>
          <a:xfrm>
            <a:off x="6245352" y="3392424"/>
            <a:ext cx="2523744" cy="146304"/>
          </a:xfrm>
          <a:prstGeom prst="rect">
            <a:avLst/>
          </a:prstGeom>
          <a:noFill/>
          <a:ln/>
        </p:spPr>
        <p:txBody>
          <a:bodyPr wrap="square" lIns="0" tIns="0" rIns="0" bIns="0" rtlCol="0" anchor="ctr"/>
          <a:lstStyle/>
          <a:p>
            <a:pPr marL="0" indent="0">
              <a:buNone/>
            </a:pPr>
            <a:r>
              <a:rPr lang="en-US" sz="650" b="1" kern="0" spc="100" dirty="0">
                <a:solidFill>
                  <a:srgbClr val="1B2A4A"/>
                </a:solidFill>
                <a:latin typeface="Calibri" pitchFamily="34" charset="0"/>
                <a:ea typeface="Calibri" pitchFamily="34" charset="-122"/>
                <a:cs typeface="Calibri" pitchFamily="34" charset="-120"/>
              </a:rPr>
              <a:t>QUANTIFIED BENEFITS</a:t>
            </a:r>
            <a:endParaRPr lang="en-US" sz="650" dirty="0"/>
          </a:p>
        </p:txBody>
      </p:sp>
      <p:sp>
        <p:nvSpPr>
          <p:cNvPr id="78" name="Shape 76"/>
          <p:cNvSpPr/>
          <p:nvPr/>
        </p:nvSpPr>
        <p:spPr>
          <a:xfrm>
            <a:off x="6208776" y="3566160"/>
            <a:ext cx="2596896" cy="384048"/>
          </a:xfrm>
          <a:prstGeom prst="roundRect">
            <a:avLst>
              <a:gd name="adj" fmla="val 7143"/>
            </a:avLst>
          </a:prstGeom>
          <a:solidFill>
            <a:srgbClr val="F4F7FB"/>
          </a:solidFill>
          <a:ln/>
        </p:spPr>
        <p:txBody>
          <a:bodyPr/>
          <a:lstStyle/>
          <a:p>
            <a:endParaRPr lang="en-GB"/>
          </a:p>
        </p:txBody>
      </p:sp>
      <p:sp>
        <p:nvSpPr>
          <p:cNvPr id="79" name="Text 77"/>
          <p:cNvSpPr/>
          <p:nvPr/>
        </p:nvSpPr>
        <p:spPr>
          <a:xfrm>
            <a:off x="6263640" y="3593592"/>
            <a:ext cx="1005840" cy="146304"/>
          </a:xfrm>
          <a:prstGeom prst="rect">
            <a:avLst/>
          </a:prstGeom>
          <a:noFill/>
          <a:ln/>
        </p:spPr>
        <p:txBody>
          <a:bodyPr wrap="square" lIns="0" tIns="0" rIns="0" bIns="0" rtlCol="0" anchor="ctr"/>
          <a:lstStyle/>
          <a:p>
            <a:pPr marL="0" indent="0">
              <a:buNone/>
            </a:pPr>
            <a:r>
              <a:rPr lang="en-US" sz="680" b="1" dirty="0">
                <a:solidFill>
                  <a:srgbClr val="1B2A4A"/>
                </a:solidFill>
                <a:latin typeface="Calibri" pitchFamily="34" charset="0"/>
                <a:ea typeface="Calibri" pitchFamily="34" charset="-122"/>
                <a:cs typeface="Calibri" pitchFamily="34" charset="-120"/>
              </a:rPr>
              <a:t>Decision speed</a:t>
            </a:r>
            <a:endParaRPr lang="en-US" sz="680" dirty="0"/>
          </a:p>
        </p:txBody>
      </p:sp>
      <p:sp>
        <p:nvSpPr>
          <p:cNvPr id="80" name="Text 78"/>
          <p:cNvSpPr/>
          <p:nvPr/>
        </p:nvSpPr>
        <p:spPr>
          <a:xfrm>
            <a:off x="6263640" y="3749040"/>
            <a:ext cx="1463040" cy="164592"/>
          </a:xfrm>
          <a:prstGeom prst="rect">
            <a:avLst/>
          </a:prstGeom>
          <a:noFill/>
          <a:ln/>
        </p:spPr>
        <p:txBody>
          <a:bodyPr wrap="square" lIns="0" tIns="0" rIns="0" bIns="0" rtlCol="0" anchor="ctr"/>
          <a:lstStyle/>
          <a:p>
            <a:pPr marL="0" indent="0">
              <a:buNone/>
            </a:pPr>
            <a:r>
              <a:rPr lang="en-US" sz="750" b="1" dirty="0">
                <a:solidFill>
                  <a:srgbClr val="1B2A4A"/>
                </a:solidFill>
                <a:latin typeface="Calibri" panose="020F0502020204030204" pitchFamily="34" charset="0"/>
                <a:ea typeface="Calibri" panose="020F0502020204030204" pitchFamily="34" charset="0"/>
                <a:cs typeface="Calibri" panose="020F0502020204030204" pitchFamily="34" charset="0"/>
              </a:rPr>
              <a:t>↑ 5× faster strategic reporting</a:t>
            </a:r>
            <a:endParaRPr lang="en-US" sz="750" dirty="0"/>
          </a:p>
        </p:txBody>
      </p:sp>
      <p:sp>
        <p:nvSpPr>
          <p:cNvPr id="81" name="Text 79"/>
          <p:cNvSpPr/>
          <p:nvPr/>
        </p:nvSpPr>
        <p:spPr>
          <a:xfrm>
            <a:off x="7781544" y="3749040"/>
            <a:ext cx="960120" cy="146304"/>
          </a:xfrm>
          <a:prstGeom prst="rect">
            <a:avLst/>
          </a:prstGeom>
          <a:noFill/>
          <a:ln/>
        </p:spPr>
        <p:txBody>
          <a:bodyPr wrap="square" lIns="0" tIns="0" rIns="0" bIns="0" rtlCol="0" anchor="ctr"/>
          <a:lstStyle/>
          <a:p>
            <a:pPr marL="0" indent="0" algn="r">
              <a:buNone/>
            </a:pPr>
            <a:r>
              <a:rPr lang="en-US" sz="600" i="1" dirty="0">
                <a:solidFill>
                  <a:srgbClr val="64748B"/>
                </a:solidFill>
                <a:latin typeface="Calibri" pitchFamily="34" charset="0"/>
                <a:ea typeface="Calibri" pitchFamily="34" charset="-122"/>
                <a:cs typeface="Calibri" pitchFamily="34" charset="-120"/>
              </a:rPr>
              <a:t>Turban et al. (2018)</a:t>
            </a:r>
            <a:endParaRPr lang="en-US" sz="600" dirty="0"/>
          </a:p>
        </p:txBody>
      </p:sp>
      <p:sp>
        <p:nvSpPr>
          <p:cNvPr id="82" name="Shape 80"/>
          <p:cNvSpPr/>
          <p:nvPr/>
        </p:nvSpPr>
        <p:spPr>
          <a:xfrm>
            <a:off x="6208776" y="4005072"/>
            <a:ext cx="2596896" cy="384048"/>
          </a:xfrm>
          <a:prstGeom prst="roundRect">
            <a:avLst>
              <a:gd name="adj" fmla="val 7143"/>
            </a:avLst>
          </a:prstGeom>
          <a:solidFill>
            <a:srgbClr val="FFFFFF"/>
          </a:solidFill>
          <a:ln/>
        </p:spPr>
        <p:txBody>
          <a:bodyPr/>
          <a:lstStyle/>
          <a:p>
            <a:endParaRPr lang="en-GB"/>
          </a:p>
        </p:txBody>
      </p:sp>
      <p:sp>
        <p:nvSpPr>
          <p:cNvPr id="83" name="Text 81"/>
          <p:cNvSpPr/>
          <p:nvPr/>
        </p:nvSpPr>
        <p:spPr>
          <a:xfrm>
            <a:off x="6263640" y="4032504"/>
            <a:ext cx="1005840" cy="146304"/>
          </a:xfrm>
          <a:prstGeom prst="rect">
            <a:avLst/>
          </a:prstGeom>
          <a:noFill/>
          <a:ln/>
        </p:spPr>
        <p:txBody>
          <a:bodyPr wrap="square" lIns="0" tIns="0" rIns="0" bIns="0" rtlCol="0" anchor="ctr"/>
          <a:lstStyle/>
          <a:p>
            <a:pPr marL="0" indent="0">
              <a:buNone/>
            </a:pPr>
            <a:r>
              <a:rPr lang="en-US" sz="680" b="1" dirty="0">
                <a:solidFill>
                  <a:srgbClr val="1B2A4A"/>
                </a:solidFill>
                <a:latin typeface="Calibri" pitchFamily="34" charset="0"/>
                <a:ea typeface="Calibri" pitchFamily="34" charset="-122"/>
                <a:cs typeface="Calibri" pitchFamily="34" charset="-120"/>
              </a:rPr>
              <a:t>Forecast accuracy</a:t>
            </a:r>
            <a:endParaRPr lang="en-US" sz="680" dirty="0"/>
          </a:p>
        </p:txBody>
      </p:sp>
      <p:sp>
        <p:nvSpPr>
          <p:cNvPr id="84" name="Text 82"/>
          <p:cNvSpPr/>
          <p:nvPr/>
        </p:nvSpPr>
        <p:spPr>
          <a:xfrm>
            <a:off x="6263640" y="4187952"/>
            <a:ext cx="1463040" cy="164592"/>
          </a:xfrm>
          <a:prstGeom prst="rect">
            <a:avLst/>
          </a:prstGeom>
          <a:noFill/>
          <a:ln/>
        </p:spPr>
        <p:txBody>
          <a:bodyPr wrap="square" lIns="0" tIns="0" rIns="0" bIns="0" rtlCol="0" anchor="ctr"/>
          <a:lstStyle/>
          <a:p>
            <a:pPr marL="0" indent="0">
              <a:buNone/>
            </a:pPr>
            <a:r>
              <a:rPr lang="en-US" sz="750" b="1" dirty="0">
                <a:solidFill>
                  <a:srgbClr val="1B2A4A"/>
                </a:solidFill>
                <a:latin typeface="Calibri" panose="020F0502020204030204" pitchFamily="34" charset="0"/>
                <a:ea typeface="Calibri" panose="020F0502020204030204" pitchFamily="34" charset="0"/>
                <a:cs typeface="Calibri" panose="020F0502020204030204" pitchFamily="34" charset="0"/>
              </a:rPr>
              <a:t>↑ 30–40% demand forecast accuracy</a:t>
            </a:r>
            <a:endParaRPr lang="en-US" sz="750" dirty="0"/>
          </a:p>
        </p:txBody>
      </p:sp>
      <p:sp>
        <p:nvSpPr>
          <p:cNvPr id="85" name="Text 83"/>
          <p:cNvSpPr/>
          <p:nvPr/>
        </p:nvSpPr>
        <p:spPr>
          <a:xfrm>
            <a:off x="7781544" y="4187952"/>
            <a:ext cx="960120" cy="146304"/>
          </a:xfrm>
          <a:prstGeom prst="rect">
            <a:avLst/>
          </a:prstGeom>
          <a:noFill/>
          <a:ln/>
        </p:spPr>
        <p:txBody>
          <a:bodyPr wrap="square" lIns="0" tIns="0" rIns="0" bIns="0" rtlCol="0" anchor="ctr"/>
          <a:lstStyle/>
          <a:p>
            <a:pPr marL="0" indent="0" algn="r">
              <a:buNone/>
            </a:pPr>
            <a:r>
              <a:rPr lang="en-US" sz="600" i="1" dirty="0">
                <a:solidFill>
                  <a:srgbClr val="64748B"/>
                </a:solidFill>
                <a:latin typeface="Calibri" pitchFamily="34" charset="0"/>
                <a:ea typeface="Calibri" pitchFamily="34" charset="-122"/>
                <a:cs typeface="Calibri" pitchFamily="34" charset="-120"/>
              </a:rPr>
              <a:t>Sharda et al. (2024)</a:t>
            </a:r>
            <a:endParaRPr lang="en-US" sz="600" dirty="0"/>
          </a:p>
        </p:txBody>
      </p:sp>
      <p:sp>
        <p:nvSpPr>
          <p:cNvPr id="86" name="Shape 84"/>
          <p:cNvSpPr/>
          <p:nvPr/>
        </p:nvSpPr>
        <p:spPr>
          <a:xfrm>
            <a:off x="6208776" y="4443984"/>
            <a:ext cx="2596896" cy="384048"/>
          </a:xfrm>
          <a:prstGeom prst="roundRect">
            <a:avLst>
              <a:gd name="adj" fmla="val 7143"/>
            </a:avLst>
          </a:prstGeom>
          <a:solidFill>
            <a:srgbClr val="F4F7FB"/>
          </a:solidFill>
          <a:ln/>
        </p:spPr>
        <p:txBody>
          <a:bodyPr/>
          <a:lstStyle/>
          <a:p>
            <a:endParaRPr lang="en-GB"/>
          </a:p>
        </p:txBody>
      </p:sp>
      <p:sp>
        <p:nvSpPr>
          <p:cNvPr id="87" name="Text 85"/>
          <p:cNvSpPr/>
          <p:nvPr/>
        </p:nvSpPr>
        <p:spPr>
          <a:xfrm>
            <a:off x="6263640" y="4471416"/>
            <a:ext cx="1005840" cy="146304"/>
          </a:xfrm>
          <a:prstGeom prst="rect">
            <a:avLst/>
          </a:prstGeom>
          <a:noFill/>
          <a:ln/>
        </p:spPr>
        <p:txBody>
          <a:bodyPr wrap="square" lIns="0" tIns="0" rIns="0" bIns="0" rtlCol="0" anchor="ctr"/>
          <a:lstStyle/>
          <a:p>
            <a:pPr marL="0" indent="0">
              <a:buNone/>
            </a:pPr>
            <a:r>
              <a:rPr lang="en-US" sz="680" b="1" dirty="0">
                <a:solidFill>
                  <a:srgbClr val="1B2A4A"/>
                </a:solidFill>
                <a:latin typeface="Calibri" pitchFamily="34" charset="0"/>
                <a:ea typeface="Calibri" pitchFamily="34" charset="-122"/>
                <a:cs typeface="Calibri" pitchFamily="34" charset="-120"/>
              </a:rPr>
              <a:t>Cost avoidance</a:t>
            </a:r>
            <a:endParaRPr lang="en-US" sz="680" dirty="0"/>
          </a:p>
        </p:txBody>
      </p:sp>
      <p:sp>
        <p:nvSpPr>
          <p:cNvPr id="88" name="Text 86"/>
          <p:cNvSpPr/>
          <p:nvPr/>
        </p:nvSpPr>
        <p:spPr>
          <a:xfrm>
            <a:off x="6263640" y="4626864"/>
            <a:ext cx="1463040" cy="164592"/>
          </a:xfrm>
          <a:prstGeom prst="rect">
            <a:avLst/>
          </a:prstGeom>
          <a:noFill/>
          <a:ln/>
        </p:spPr>
        <p:txBody>
          <a:bodyPr wrap="square" lIns="0" tIns="0" rIns="0" bIns="0" rtlCol="0" anchor="ctr"/>
          <a:lstStyle/>
          <a:p>
            <a:pPr marL="0" indent="0">
              <a:buNone/>
            </a:pPr>
            <a:r>
              <a:rPr lang="en-US" sz="750" b="1" dirty="0">
                <a:solidFill>
                  <a:srgbClr val="1B2A4A"/>
                </a:solidFill>
                <a:latin typeface="Calibri" panose="020F0502020204030204" pitchFamily="34" charset="0"/>
                <a:ea typeface="Calibri" panose="020F0502020204030204" pitchFamily="34" charset="0"/>
                <a:cs typeface="Calibri" panose="020F0502020204030204" pitchFamily="34" charset="0"/>
              </a:rPr>
              <a:t>↓ 15% inventory overstock costs</a:t>
            </a:r>
            <a:endParaRPr lang="en-US" sz="750" dirty="0"/>
          </a:p>
        </p:txBody>
      </p:sp>
      <p:sp>
        <p:nvSpPr>
          <p:cNvPr id="89" name="Text 87"/>
          <p:cNvSpPr/>
          <p:nvPr/>
        </p:nvSpPr>
        <p:spPr>
          <a:xfrm>
            <a:off x="7781544" y="4626864"/>
            <a:ext cx="960120" cy="146304"/>
          </a:xfrm>
          <a:prstGeom prst="rect">
            <a:avLst/>
          </a:prstGeom>
          <a:noFill/>
          <a:ln/>
        </p:spPr>
        <p:txBody>
          <a:bodyPr wrap="square" lIns="0" tIns="0" rIns="0" bIns="0" rtlCol="0" anchor="ctr"/>
          <a:lstStyle/>
          <a:p>
            <a:pPr marL="0" indent="0" algn="r">
              <a:buNone/>
            </a:pPr>
            <a:r>
              <a:rPr lang="en-US" sz="600" i="1" dirty="0">
                <a:solidFill>
                  <a:srgbClr val="64748B"/>
                </a:solidFill>
                <a:latin typeface="Calibri" pitchFamily="34" charset="0"/>
                <a:ea typeface="Calibri" pitchFamily="34" charset="-122"/>
                <a:cs typeface="Calibri" pitchFamily="34" charset="-120"/>
              </a:rPr>
              <a:t>Gallino &amp; Moreno (2022)</a:t>
            </a:r>
            <a:endParaRPr lang="en-US" sz="600" dirty="0"/>
          </a:p>
        </p:txBody>
      </p:sp>
      <p:sp>
        <p:nvSpPr>
          <p:cNvPr id="90" name="Shape 88"/>
          <p:cNvSpPr/>
          <p:nvPr/>
        </p:nvSpPr>
        <p:spPr>
          <a:xfrm>
            <a:off x="347472" y="4919472"/>
            <a:ext cx="8503920" cy="237744"/>
          </a:xfrm>
          <a:prstGeom prst="roundRect">
            <a:avLst>
              <a:gd name="adj" fmla="val 15385"/>
            </a:avLst>
          </a:prstGeom>
          <a:solidFill>
            <a:srgbClr val="1B2A4A"/>
          </a:solidFill>
          <a:ln/>
        </p:spPr>
        <p:txBody>
          <a:bodyPr/>
          <a:lstStyle/>
          <a:p>
            <a:endParaRPr lang="en-GB"/>
          </a:p>
        </p:txBody>
      </p:sp>
      <p:sp>
        <p:nvSpPr>
          <p:cNvPr id="91" name="Text 89"/>
          <p:cNvSpPr/>
          <p:nvPr/>
        </p:nvSpPr>
        <p:spPr>
          <a:xfrm>
            <a:off x="411480" y="4951476"/>
            <a:ext cx="8321040" cy="237744"/>
          </a:xfrm>
          <a:prstGeom prst="rect">
            <a:avLst/>
          </a:prstGeom>
          <a:noFill/>
          <a:ln/>
        </p:spPr>
        <p:txBody>
          <a:bodyPr wrap="square" lIns="0" tIns="0" rIns="0" bIns="0" rtlCol="0" anchor="ctr"/>
          <a:lstStyle/>
          <a:p>
            <a:pPr marL="0" indent="0" algn="ctr">
              <a:buNone/>
            </a:pPr>
            <a:r>
              <a:rPr lang="en-US" sz="800" b="1" dirty="0">
                <a:solidFill>
                  <a:srgbClr val="C9A84C"/>
                </a:solidFill>
                <a:latin typeface="Calibri" pitchFamily="34" charset="0"/>
                <a:ea typeface="Calibri" pitchFamily="34" charset="-122"/>
                <a:cs typeface="Calibri" pitchFamily="34" charset="-120"/>
              </a:rPr>
              <a:t>Total 3-Phase Investment: £43,000 – £175,000  ·  Blended Payback: 18–24 months  ·  Combined ROI Potential: £9.65 per £1 invested  (Nucleus Research, 2023)</a:t>
            </a:r>
            <a:endParaRPr lang="en-US" sz="8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0D9488"/>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900" b="1" dirty="0">
                <a:solidFill>
                  <a:srgbClr val="FFFFFF"/>
                </a:solidFill>
                <a:latin typeface="Calibri" panose="020F0502020204030204" pitchFamily="34" charset="0"/>
                <a:ea typeface="Calibri" panose="020F0502020204030204" pitchFamily="34" charset="0"/>
                <a:cs typeface="Calibri" panose="020F0502020204030204" pitchFamily="34" charset="0"/>
              </a:rPr>
              <a:t>Measuring Success: KPI Gateways Between Each Phase</a:t>
            </a:r>
            <a:endParaRPr lang="en-US" sz="1900" dirty="0"/>
          </a:p>
        </p:txBody>
      </p:sp>
      <p:sp>
        <p:nvSpPr>
          <p:cNvPr id="4" name="Shape 2"/>
          <p:cNvSpPr/>
          <p:nvPr/>
        </p:nvSpPr>
        <p:spPr>
          <a:xfrm>
            <a:off x="320040" y="987552"/>
            <a:ext cx="8503920" cy="530352"/>
          </a:xfrm>
          <a:prstGeom prst="roundRect">
            <a:avLst>
              <a:gd name="adj" fmla="val 12069"/>
            </a:avLst>
          </a:prstGeom>
          <a:solidFill>
            <a:srgbClr val="1B2A4A"/>
          </a:solidFill>
          <a:ln/>
        </p:spPr>
        <p:txBody>
          <a:bodyPr/>
          <a:lstStyle/>
          <a:p>
            <a:endParaRPr lang="en-GB"/>
          </a:p>
        </p:txBody>
      </p:sp>
      <p:sp>
        <p:nvSpPr>
          <p:cNvPr id="5" name="Text 3"/>
          <p:cNvSpPr/>
          <p:nvPr/>
        </p:nvSpPr>
        <p:spPr>
          <a:xfrm>
            <a:off x="502920" y="1005840"/>
            <a:ext cx="8138160" cy="493776"/>
          </a:xfrm>
          <a:prstGeom prst="rect">
            <a:avLst/>
          </a:prstGeom>
          <a:noFill/>
          <a:ln/>
        </p:spPr>
        <p:txBody>
          <a:bodyPr wrap="square" lIns="0" tIns="0" rIns="0" bIns="0" rtlCol="0" anchor="ctr"/>
          <a:lstStyle/>
          <a:p>
            <a:pPr marL="0" indent="0">
              <a:buNone/>
            </a:pPr>
            <a:r>
              <a:rPr lang="en-US" sz="950" i="1" dirty="0">
                <a:solidFill>
                  <a:srgbClr val="D6E4F7"/>
                </a:solidFill>
                <a:latin typeface="Calibri" pitchFamily="34" charset="0"/>
                <a:ea typeface="Calibri" pitchFamily="34" charset="-122"/>
                <a:cs typeface="Calibri" pitchFamily="34" charset="-120"/>
              </a:rPr>
              <a:t>Each phase must satisfy defined quantitative thresholds before investment in the next phase is approved. This transforms the roadmap from a schedule into a governance framework aligning IS investment with measurable business outcomes (Kaplan &amp; Norton, 1996).</a:t>
            </a:r>
            <a:endParaRPr lang="en-US" sz="950" dirty="0"/>
          </a:p>
        </p:txBody>
      </p:sp>
      <p:sp>
        <p:nvSpPr>
          <p:cNvPr id="6" name="Shape 4"/>
          <p:cNvSpPr/>
          <p:nvPr/>
        </p:nvSpPr>
        <p:spPr>
          <a:xfrm>
            <a:off x="320040" y="1627632"/>
            <a:ext cx="4069080" cy="3246120"/>
          </a:xfrm>
          <a:prstGeom prst="roundRect">
            <a:avLst>
              <a:gd name="adj" fmla="val 2254"/>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7" name="Shape 5"/>
          <p:cNvSpPr/>
          <p:nvPr/>
        </p:nvSpPr>
        <p:spPr>
          <a:xfrm>
            <a:off x="320040" y="1627632"/>
            <a:ext cx="4069080" cy="420624"/>
          </a:xfrm>
          <a:prstGeom prst="rect">
            <a:avLst/>
          </a:prstGeom>
          <a:solidFill>
            <a:srgbClr val="B45309"/>
          </a:solidFill>
          <a:ln/>
        </p:spPr>
        <p:txBody>
          <a:bodyPr/>
          <a:lstStyle/>
          <a:p>
            <a:endParaRPr lang="en-GB"/>
          </a:p>
        </p:txBody>
      </p:sp>
      <p:sp>
        <p:nvSpPr>
          <p:cNvPr id="8" name="Text 6"/>
          <p:cNvSpPr/>
          <p:nvPr/>
        </p:nvSpPr>
        <p:spPr>
          <a:xfrm>
            <a:off x="411480" y="1627632"/>
            <a:ext cx="3886200" cy="420624"/>
          </a:xfrm>
          <a:prstGeom prst="rect">
            <a:avLst/>
          </a:prstGeom>
          <a:noFill/>
          <a:ln/>
        </p:spPr>
        <p:txBody>
          <a:bodyPr wrap="square" lIns="0" tIns="0" rIns="0" bIns="0" rtlCol="0" anchor="ctr"/>
          <a:lstStyle/>
          <a:p>
            <a:pPr marL="0" indent="0">
              <a:buNone/>
            </a:pPr>
            <a:r>
              <a:rPr 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rPr>
              <a:t>Phase 1 Gateway  |  CRM  →  ERP</a:t>
            </a:r>
            <a:endParaRPr lang="en-US" sz="1100" dirty="0"/>
          </a:p>
        </p:txBody>
      </p:sp>
      <p:sp>
        <p:nvSpPr>
          <p:cNvPr id="9" name="Text 7"/>
          <p:cNvSpPr/>
          <p:nvPr/>
        </p:nvSpPr>
        <p:spPr>
          <a:xfrm>
            <a:off x="411480" y="2103120"/>
            <a:ext cx="3840480" cy="228600"/>
          </a:xfrm>
          <a:prstGeom prst="rect">
            <a:avLst/>
          </a:prstGeom>
          <a:noFill/>
          <a:ln/>
        </p:spPr>
        <p:txBody>
          <a:bodyPr wrap="square" lIns="0" tIns="0" rIns="0" bIns="0" rtlCol="0" anchor="ctr"/>
          <a:lstStyle/>
          <a:p>
            <a:pPr marL="0" indent="0">
              <a:buNone/>
            </a:pPr>
            <a:r>
              <a:rPr lang="en-US" sz="850" i="1" dirty="0">
                <a:solidFill>
                  <a:srgbClr val="64748B"/>
                </a:solidFill>
                <a:latin typeface="Calibri" pitchFamily="34" charset="0"/>
                <a:ea typeface="Calibri" pitchFamily="34" charset="-122"/>
                <a:cs typeface="Calibri" pitchFamily="34" charset="-120"/>
              </a:rPr>
              <a:t>Trigger condition: all five KPIs met within 6 months</a:t>
            </a:r>
            <a:endParaRPr lang="en-US" sz="850" dirty="0"/>
          </a:p>
        </p:txBody>
      </p:sp>
      <p:sp>
        <p:nvSpPr>
          <p:cNvPr id="10" name="Shape 8"/>
          <p:cNvSpPr/>
          <p:nvPr/>
        </p:nvSpPr>
        <p:spPr>
          <a:xfrm>
            <a:off x="411480" y="2395728"/>
            <a:ext cx="3886200" cy="384048"/>
          </a:xfrm>
          <a:prstGeom prst="roundRect">
            <a:avLst>
              <a:gd name="adj" fmla="val 9524"/>
            </a:avLst>
          </a:prstGeom>
          <a:solidFill>
            <a:srgbClr val="F4F7FB"/>
          </a:solidFill>
          <a:ln/>
        </p:spPr>
        <p:txBody>
          <a:bodyPr/>
          <a:lstStyle/>
          <a:p>
            <a:endParaRPr lang="en-GB"/>
          </a:p>
        </p:txBody>
      </p:sp>
      <p:sp>
        <p:nvSpPr>
          <p:cNvPr id="11" name="Shape 9"/>
          <p:cNvSpPr/>
          <p:nvPr/>
        </p:nvSpPr>
        <p:spPr>
          <a:xfrm>
            <a:off x="475488" y="2487168"/>
            <a:ext cx="201168" cy="201168"/>
          </a:xfrm>
          <a:prstGeom prst="ellipse">
            <a:avLst/>
          </a:prstGeom>
          <a:solidFill>
            <a:srgbClr val="B45309"/>
          </a:solidFill>
          <a:ln/>
        </p:spPr>
        <p:txBody>
          <a:bodyPr/>
          <a:lstStyle/>
          <a:p>
            <a:endParaRPr lang="en-GB"/>
          </a:p>
        </p:txBody>
      </p:sp>
      <p:sp>
        <p:nvSpPr>
          <p:cNvPr id="12" name="Text 10"/>
          <p:cNvSpPr/>
          <p:nvPr/>
        </p:nvSpPr>
        <p:spPr>
          <a:xfrm>
            <a:off x="749808" y="2432304"/>
            <a:ext cx="1417320" cy="164592"/>
          </a:xfrm>
          <a:prstGeom prst="rect">
            <a:avLst/>
          </a:prstGeom>
          <a:noFill/>
          <a:ln/>
        </p:spPr>
        <p:txBody>
          <a:bodyPr wrap="square" lIns="0" tIns="0" rIns="0" bIns="0" rtlCol="0" anchor="ctr"/>
          <a:lstStyle/>
          <a:p>
            <a:pPr marL="0" indent="0">
              <a:buNone/>
            </a:pPr>
            <a:r>
              <a:rPr lang="en-US" sz="780" b="1" dirty="0">
                <a:solidFill>
                  <a:srgbClr val="1B2A4A"/>
                </a:solidFill>
                <a:latin typeface="Calibri" pitchFamily="34" charset="0"/>
                <a:ea typeface="Calibri" pitchFamily="34" charset="-122"/>
                <a:cs typeface="Calibri" pitchFamily="34" charset="-120"/>
              </a:rPr>
              <a:t>CRM user adoption rate</a:t>
            </a:r>
            <a:endParaRPr lang="en-US" sz="780" dirty="0"/>
          </a:p>
        </p:txBody>
      </p:sp>
      <p:sp>
        <p:nvSpPr>
          <p:cNvPr id="13" name="Text 11"/>
          <p:cNvSpPr/>
          <p:nvPr/>
        </p:nvSpPr>
        <p:spPr>
          <a:xfrm>
            <a:off x="749808" y="2596896"/>
            <a:ext cx="3474720" cy="146304"/>
          </a:xfrm>
          <a:prstGeom prst="rect">
            <a:avLst/>
          </a:prstGeom>
          <a:noFill/>
          <a:ln/>
        </p:spPr>
        <p:txBody>
          <a:bodyPr wrap="square" lIns="0" tIns="0" rIns="0" bIns="0" rtlCol="0" anchor="ctr"/>
          <a:lstStyle/>
          <a:p>
            <a:pPr marL="0" indent="0">
              <a:buNone/>
            </a:pPr>
            <a:r>
              <a:rPr lang="en-US" sz="750" dirty="0">
                <a:solidFill>
                  <a:srgbClr val="64748B"/>
                </a:solidFill>
                <a:latin typeface="Calibri" pitchFamily="34" charset="0"/>
                <a:ea typeface="Calibri" pitchFamily="34" charset="-122"/>
                <a:cs typeface="Calibri" pitchFamily="34" charset="-120"/>
              </a:rPr>
              <a:t>≥ 80% of sales/service staff logging activity weekly</a:t>
            </a:r>
            <a:endParaRPr lang="en-US" sz="750" dirty="0"/>
          </a:p>
        </p:txBody>
      </p:sp>
      <p:sp>
        <p:nvSpPr>
          <p:cNvPr id="14" name="Shape 12"/>
          <p:cNvSpPr/>
          <p:nvPr/>
        </p:nvSpPr>
        <p:spPr>
          <a:xfrm>
            <a:off x="411480" y="2834640"/>
            <a:ext cx="3886200" cy="384048"/>
          </a:xfrm>
          <a:prstGeom prst="roundRect">
            <a:avLst>
              <a:gd name="adj" fmla="val 9524"/>
            </a:avLst>
          </a:prstGeom>
          <a:solidFill>
            <a:srgbClr val="FFFFFF"/>
          </a:solidFill>
          <a:ln/>
        </p:spPr>
        <p:txBody>
          <a:bodyPr/>
          <a:lstStyle/>
          <a:p>
            <a:endParaRPr lang="en-GB"/>
          </a:p>
        </p:txBody>
      </p:sp>
      <p:sp>
        <p:nvSpPr>
          <p:cNvPr id="15" name="Shape 13"/>
          <p:cNvSpPr/>
          <p:nvPr/>
        </p:nvSpPr>
        <p:spPr>
          <a:xfrm>
            <a:off x="475488" y="2926080"/>
            <a:ext cx="201168" cy="201168"/>
          </a:xfrm>
          <a:prstGeom prst="ellipse">
            <a:avLst/>
          </a:prstGeom>
          <a:solidFill>
            <a:srgbClr val="B45309"/>
          </a:solidFill>
          <a:ln/>
        </p:spPr>
        <p:txBody>
          <a:bodyPr/>
          <a:lstStyle/>
          <a:p>
            <a:endParaRPr lang="en-GB"/>
          </a:p>
        </p:txBody>
      </p:sp>
      <p:sp>
        <p:nvSpPr>
          <p:cNvPr id="16" name="Text 14"/>
          <p:cNvSpPr/>
          <p:nvPr/>
        </p:nvSpPr>
        <p:spPr>
          <a:xfrm>
            <a:off x="749808" y="2871216"/>
            <a:ext cx="1417320" cy="164592"/>
          </a:xfrm>
          <a:prstGeom prst="rect">
            <a:avLst/>
          </a:prstGeom>
          <a:noFill/>
          <a:ln/>
        </p:spPr>
        <p:txBody>
          <a:bodyPr wrap="square" lIns="0" tIns="0" rIns="0" bIns="0" rtlCol="0" anchor="ctr"/>
          <a:lstStyle/>
          <a:p>
            <a:pPr marL="0" indent="0">
              <a:buNone/>
            </a:pPr>
            <a:r>
              <a:rPr lang="en-US" sz="780" b="1" dirty="0">
                <a:solidFill>
                  <a:srgbClr val="1B2A4A"/>
                </a:solidFill>
                <a:latin typeface="Calibri" pitchFamily="34" charset="0"/>
                <a:ea typeface="Calibri" pitchFamily="34" charset="-122"/>
                <a:cs typeface="Calibri" pitchFamily="34" charset="-120"/>
              </a:rPr>
              <a:t>Data completeness score</a:t>
            </a:r>
            <a:endParaRPr lang="en-US" sz="780" dirty="0"/>
          </a:p>
        </p:txBody>
      </p:sp>
      <p:sp>
        <p:nvSpPr>
          <p:cNvPr id="17" name="Text 15"/>
          <p:cNvSpPr/>
          <p:nvPr/>
        </p:nvSpPr>
        <p:spPr>
          <a:xfrm>
            <a:off x="749808" y="3035808"/>
            <a:ext cx="3474720" cy="146304"/>
          </a:xfrm>
          <a:prstGeom prst="rect">
            <a:avLst/>
          </a:prstGeom>
          <a:noFill/>
          <a:ln/>
        </p:spPr>
        <p:txBody>
          <a:bodyPr wrap="square" lIns="0" tIns="0" rIns="0" bIns="0" rtlCol="0" anchor="ctr"/>
          <a:lstStyle/>
          <a:p>
            <a:pPr marL="0" indent="0">
              <a:buNone/>
            </a:pPr>
            <a:r>
              <a:rPr lang="en-US" sz="750" dirty="0">
                <a:solidFill>
                  <a:srgbClr val="64748B"/>
                </a:solidFill>
                <a:latin typeface="Calibri" pitchFamily="34" charset="0"/>
                <a:ea typeface="Calibri" pitchFamily="34" charset="-122"/>
                <a:cs typeface="Calibri" pitchFamily="34" charset="-120"/>
              </a:rPr>
              <a:t>≥ 90% of customer records with complete contact + history fields</a:t>
            </a:r>
            <a:endParaRPr lang="en-US" sz="750" dirty="0"/>
          </a:p>
        </p:txBody>
      </p:sp>
      <p:sp>
        <p:nvSpPr>
          <p:cNvPr id="18" name="Shape 16"/>
          <p:cNvSpPr/>
          <p:nvPr/>
        </p:nvSpPr>
        <p:spPr>
          <a:xfrm>
            <a:off x="411480" y="3273552"/>
            <a:ext cx="3886200" cy="384048"/>
          </a:xfrm>
          <a:prstGeom prst="roundRect">
            <a:avLst>
              <a:gd name="adj" fmla="val 9524"/>
            </a:avLst>
          </a:prstGeom>
          <a:solidFill>
            <a:srgbClr val="F4F7FB"/>
          </a:solidFill>
          <a:ln/>
        </p:spPr>
        <p:txBody>
          <a:bodyPr/>
          <a:lstStyle/>
          <a:p>
            <a:endParaRPr lang="en-GB"/>
          </a:p>
        </p:txBody>
      </p:sp>
      <p:sp>
        <p:nvSpPr>
          <p:cNvPr id="19" name="Shape 17"/>
          <p:cNvSpPr/>
          <p:nvPr/>
        </p:nvSpPr>
        <p:spPr>
          <a:xfrm>
            <a:off x="475488" y="3364992"/>
            <a:ext cx="201168" cy="201168"/>
          </a:xfrm>
          <a:prstGeom prst="ellipse">
            <a:avLst/>
          </a:prstGeom>
          <a:solidFill>
            <a:srgbClr val="B45309"/>
          </a:solidFill>
          <a:ln/>
        </p:spPr>
        <p:txBody>
          <a:bodyPr/>
          <a:lstStyle/>
          <a:p>
            <a:endParaRPr lang="en-GB"/>
          </a:p>
        </p:txBody>
      </p:sp>
      <p:sp>
        <p:nvSpPr>
          <p:cNvPr id="20" name="Text 18"/>
          <p:cNvSpPr/>
          <p:nvPr/>
        </p:nvSpPr>
        <p:spPr>
          <a:xfrm>
            <a:off x="749808" y="3310128"/>
            <a:ext cx="1417320" cy="164592"/>
          </a:xfrm>
          <a:prstGeom prst="rect">
            <a:avLst/>
          </a:prstGeom>
          <a:noFill/>
          <a:ln/>
        </p:spPr>
        <p:txBody>
          <a:bodyPr wrap="square" lIns="0" tIns="0" rIns="0" bIns="0" rtlCol="0" anchor="ctr"/>
          <a:lstStyle/>
          <a:p>
            <a:pPr marL="0" indent="0">
              <a:buNone/>
            </a:pPr>
            <a:r>
              <a:rPr lang="en-US" sz="780" b="1" dirty="0">
                <a:solidFill>
                  <a:srgbClr val="1B2A4A"/>
                </a:solidFill>
                <a:latin typeface="Calibri" pitchFamily="34" charset="0"/>
                <a:ea typeface="Calibri" pitchFamily="34" charset="-122"/>
                <a:cs typeface="Calibri" pitchFamily="34" charset="-120"/>
              </a:rPr>
              <a:t>Customer retention rate</a:t>
            </a:r>
            <a:endParaRPr lang="en-US" sz="780" dirty="0"/>
          </a:p>
        </p:txBody>
      </p:sp>
      <p:sp>
        <p:nvSpPr>
          <p:cNvPr id="21" name="Text 19"/>
          <p:cNvSpPr/>
          <p:nvPr/>
        </p:nvSpPr>
        <p:spPr>
          <a:xfrm>
            <a:off x="749808" y="3474720"/>
            <a:ext cx="3474720" cy="146304"/>
          </a:xfrm>
          <a:prstGeom prst="rect">
            <a:avLst/>
          </a:prstGeom>
          <a:noFill/>
          <a:ln/>
        </p:spPr>
        <p:txBody>
          <a:bodyPr wrap="square" lIns="0" tIns="0" rIns="0" bIns="0" rtlCol="0" anchor="ctr"/>
          <a:lstStyle/>
          <a:p>
            <a:pPr marL="0" indent="0">
              <a:buNone/>
            </a:pPr>
            <a:r>
              <a:rPr lang="en-US" sz="750" dirty="0">
                <a:solidFill>
                  <a:srgbClr val="64748B"/>
                </a:solidFill>
                <a:latin typeface="Calibri" pitchFamily="34" charset="0"/>
                <a:ea typeface="Calibri" pitchFamily="34" charset="-122"/>
                <a:cs typeface="Calibri" pitchFamily="34" charset="-120"/>
              </a:rPr>
              <a:t>Measurable improvement of ≥ 5% vs pre-CRM baseline</a:t>
            </a:r>
            <a:endParaRPr lang="en-US" sz="750" dirty="0"/>
          </a:p>
        </p:txBody>
      </p:sp>
      <p:sp>
        <p:nvSpPr>
          <p:cNvPr id="22" name="Shape 20"/>
          <p:cNvSpPr/>
          <p:nvPr/>
        </p:nvSpPr>
        <p:spPr>
          <a:xfrm>
            <a:off x="411480" y="3712464"/>
            <a:ext cx="3886200" cy="384048"/>
          </a:xfrm>
          <a:prstGeom prst="roundRect">
            <a:avLst>
              <a:gd name="adj" fmla="val 9524"/>
            </a:avLst>
          </a:prstGeom>
          <a:solidFill>
            <a:srgbClr val="FFFFFF"/>
          </a:solidFill>
          <a:ln/>
        </p:spPr>
        <p:txBody>
          <a:bodyPr/>
          <a:lstStyle/>
          <a:p>
            <a:endParaRPr lang="en-GB"/>
          </a:p>
        </p:txBody>
      </p:sp>
      <p:sp>
        <p:nvSpPr>
          <p:cNvPr id="23" name="Shape 21"/>
          <p:cNvSpPr/>
          <p:nvPr/>
        </p:nvSpPr>
        <p:spPr>
          <a:xfrm>
            <a:off x="475488" y="3803904"/>
            <a:ext cx="201168" cy="201168"/>
          </a:xfrm>
          <a:prstGeom prst="ellipse">
            <a:avLst/>
          </a:prstGeom>
          <a:solidFill>
            <a:srgbClr val="B45309"/>
          </a:solidFill>
          <a:ln/>
        </p:spPr>
        <p:txBody>
          <a:bodyPr/>
          <a:lstStyle/>
          <a:p>
            <a:endParaRPr lang="en-GB"/>
          </a:p>
        </p:txBody>
      </p:sp>
      <p:sp>
        <p:nvSpPr>
          <p:cNvPr id="24" name="Text 22"/>
          <p:cNvSpPr/>
          <p:nvPr/>
        </p:nvSpPr>
        <p:spPr>
          <a:xfrm>
            <a:off x="749808" y="3749040"/>
            <a:ext cx="1417320" cy="164592"/>
          </a:xfrm>
          <a:prstGeom prst="rect">
            <a:avLst/>
          </a:prstGeom>
          <a:noFill/>
          <a:ln/>
        </p:spPr>
        <p:txBody>
          <a:bodyPr wrap="square" lIns="0" tIns="0" rIns="0" bIns="0" rtlCol="0" anchor="ctr"/>
          <a:lstStyle/>
          <a:p>
            <a:pPr marL="0" indent="0">
              <a:buNone/>
            </a:pPr>
            <a:r>
              <a:rPr lang="en-US" sz="780" b="1" dirty="0">
                <a:solidFill>
                  <a:srgbClr val="1B2A4A"/>
                </a:solidFill>
                <a:latin typeface="Calibri" pitchFamily="34" charset="0"/>
                <a:ea typeface="Calibri" pitchFamily="34" charset="-122"/>
                <a:cs typeface="Calibri" pitchFamily="34" charset="-120"/>
              </a:rPr>
              <a:t>Sales pipeline visibility</a:t>
            </a:r>
            <a:endParaRPr lang="en-US" sz="780" dirty="0"/>
          </a:p>
        </p:txBody>
      </p:sp>
      <p:sp>
        <p:nvSpPr>
          <p:cNvPr id="25" name="Text 23"/>
          <p:cNvSpPr/>
          <p:nvPr/>
        </p:nvSpPr>
        <p:spPr>
          <a:xfrm>
            <a:off x="749808" y="3913632"/>
            <a:ext cx="3474720" cy="146304"/>
          </a:xfrm>
          <a:prstGeom prst="rect">
            <a:avLst/>
          </a:prstGeom>
          <a:noFill/>
          <a:ln/>
        </p:spPr>
        <p:txBody>
          <a:bodyPr wrap="square" lIns="0" tIns="0" rIns="0" bIns="0" rtlCol="0" anchor="ctr"/>
          <a:lstStyle/>
          <a:p>
            <a:pPr marL="0" indent="0">
              <a:buNone/>
            </a:pPr>
            <a:r>
              <a:rPr lang="en-US" sz="750" dirty="0">
                <a:solidFill>
                  <a:srgbClr val="64748B"/>
                </a:solidFill>
                <a:latin typeface="Calibri" pitchFamily="34" charset="0"/>
                <a:ea typeface="Calibri" pitchFamily="34" charset="-122"/>
                <a:cs typeface="Calibri" pitchFamily="34" charset="-120"/>
              </a:rPr>
              <a:t>100% of active deals tracked in CRM; forecast accuracy within ±10%</a:t>
            </a:r>
            <a:endParaRPr lang="en-US" sz="750" dirty="0"/>
          </a:p>
        </p:txBody>
      </p:sp>
      <p:sp>
        <p:nvSpPr>
          <p:cNvPr id="26" name="Shape 24"/>
          <p:cNvSpPr/>
          <p:nvPr/>
        </p:nvSpPr>
        <p:spPr>
          <a:xfrm>
            <a:off x="411480" y="4151376"/>
            <a:ext cx="3886200" cy="384048"/>
          </a:xfrm>
          <a:prstGeom prst="roundRect">
            <a:avLst>
              <a:gd name="adj" fmla="val 9524"/>
            </a:avLst>
          </a:prstGeom>
          <a:solidFill>
            <a:srgbClr val="F4F7FB"/>
          </a:solidFill>
          <a:ln/>
        </p:spPr>
        <p:txBody>
          <a:bodyPr/>
          <a:lstStyle/>
          <a:p>
            <a:endParaRPr lang="en-GB"/>
          </a:p>
        </p:txBody>
      </p:sp>
      <p:sp>
        <p:nvSpPr>
          <p:cNvPr id="27" name="Shape 25"/>
          <p:cNvSpPr/>
          <p:nvPr/>
        </p:nvSpPr>
        <p:spPr>
          <a:xfrm>
            <a:off x="475488" y="4242816"/>
            <a:ext cx="201168" cy="201168"/>
          </a:xfrm>
          <a:prstGeom prst="ellipse">
            <a:avLst/>
          </a:prstGeom>
          <a:solidFill>
            <a:srgbClr val="B45309"/>
          </a:solidFill>
          <a:ln/>
        </p:spPr>
        <p:txBody>
          <a:bodyPr/>
          <a:lstStyle/>
          <a:p>
            <a:endParaRPr lang="en-GB"/>
          </a:p>
        </p:txBody>
      </p:sp>
      <p:sp>
        <p:nvSpPr>
          <p:cNvPr id="28" name="Text 26"/>
          <p:cNvSpPr/>
          <p:nvPr/>
        </p:nvSpPr>
        <p:spPr>
          <a:xfrm>
            <a:off x="749808" y="4187952"/>
            <a:ext cx="1417320" cy="164592"/>
          </a:xfrm>
          <a:prstGeom prst="rect">
            <a:avLst/>
          </a:prstGeom>
          <a:noFill/>
          <a:ln/>
        </p:spPr>
        <p:txBody>
          <a:bodyPr wrap="square" lIns="0" tIns="0" rIns="0" bIns="0" rtlCol="0" anchor="ctr"/>
          <a:lstStyle/>
          <a:p>
            <a:pPr marL="0" indent="0">
              <a:buNone/>
            </a:pPr>
            <a:r>
              <a:rPr lang="en-US" sz="780" b="1" dirty="0">
                <a:solidFill>
                  <a:srgbClr val="1B2A4A"/>
                </a:solidFill>
                <a:latin typeface="Calibri" pitchFamily="34" charset="0"/>
                <a:ea typeface="Calibri" pitchFamily="34" charset="-122"/>
                <a:cs typeface="Calibri" pitchFamily="34" charset="-120"/>
              </a:rPr>
              <a:t>Time-to-close reduction</a:t>
            </a:r>
            <a:endParaRPr lang="en-US" sz="780" dirty="0"/>
          </a:p>
        </p:txBody>
      </p:sp>
      <p:sp>
        <p:nvSpPr>
          <p:cNvPr id="29" name="Text 27"/>
          <p:cNvSpPr/>
          <p:nvPr/>
        </p:nvSpPr>
        <p:spPr>
          <a:xfrm>
            <a:off x="749808" y="4352544"/>
            <a:ext cx="3474720" cy="146304"/>
          </a:xfrm>
          <a:prstGeom prst="rect">
            <a:avLst/>
          </a:prstGeom>
          <a:noFill/>
          <a:ln/>
        </p:spPr>
        <p:txBody>
          <a:bodyPr wrap="square" lIns="0" tIns="0" rIns="0" bIns="0" rtlCol="0" anchor="ctr"/>
          <a:lstStyle/>
          <a:p>
            <a:pPr marL="0" indent="0">
              <a:buNone/>
            </a:pPr>
            <a:r>
              <a:rPr lang="en-US" sz="750" dirty="0">
                <a:solidFill>
                  <a:srgbClr val="64748B"/>
                </a:solidFill>
                <a:latin typeface="Calibri" pitchFamily="34" charset="0"/>
                <a:ea typeface="Calibri" pitchFamily="34" charset="-122"/>
                <a:cs typeface="Calibri" pitchFamily="34" charset="-120"/>
              </a:rPr>
              <a:t>≥ 10% reduction in average sales cycle length vs baseline</a:t>
            </a:r>
            <a:endParaRPr lang="en-US" sz="750" dirty="0"/>
          </a:p>
        </p:txBody>
      </p:sp>
      <p:sp>
        <p:nvSpPr>
          <p:cNvPr id="30" name="Shape 28"/>
          <p:cNvSpPr/>
          <p:nvPr/>
        </p:nvSpPr>
        <p:spPr>
          <a:xfrm>
            <a:off x="4754880" y="1627632"/>
            <a:ext cx="4069080" cy="3246120"/>
          </a:xfrm>
          <a:prstGeom prst="roundRect">
            <a:avLst>
              <a:gd name="adj" fmla="val 2254"/>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31" name="Shape 29"/>
          <p:cNvSpPr/>
          <p:nvPr/>
        </p:nvSpPr>
        <p:spPr>
          <a:xfrm>
            <a:off x="4754880" y="1627632"/>
            <a:ext cx="4069080" cy="420624"/>
          </a:xfrm>
          <a:prstGeom prst="rect">
            <a:avLst/>
          </a:prstGeom>
          <a:solidFill>
            <a:srgbClr val="2E7D52"/>
          </a:solidFill>
          <a:ln/>
        </p:spPr>
        <p:txBody>
          <a:bodyPr/>
          <a:lstStyle/>
          <a:p>
            <a:endParaRPr lang="en-GB"/>
          </a:p>
        </p:txBody>
      </p:sp>
      <p:sp>
        <p:nvSpPr>
          <p:cNvPr id="32" name="Text 30"/>
          <p:cNvSpPr/>
          <p:nvPr/>
        </p:nvSpPr>
        <p:spPr>
          <a:xfrm>
            <a:off x="4846320" y="1627632"/>
            <a:ext cx="3886200" cy="420624"/>
          </a:xfrm>
          <a:prstGeom prst="rect">
            <a:avLst/>
          </a:prstGeom>
          <a:noFill/>
          <a:ln/>
        </p:spPr>
        <p:txBody>
          <a:bodyPr wrap="square" lIns="0" tIns="0" rIns="0" bIns="0" rtlCol="0" anchor="ctr"/>
          <a:lstStyle/>
          <a:p>
            <a:pPr marL="0" indent="0">
              <a:buNone/>
            </a:pPr>
            <a:r>
              <a:rPr 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rPr>
              <a:t>Phase 2 Gateway  |  ERP  →  DSS</a:t>
            </a:r>
            <a:endParaRPr lang="en-US" sz="1100" dirty="0"/>
          </a:p>
        </p:txBody>
      </p:sp>
      <p:sp>
        <p:nvSpPr>
          <p:cNvPr id="33" name="Text 31"/>
          <p:cNvSpPr/>
          <p:nvPr/>
        </p:nvSpPr>
        <p:spPr>
          <a:xfrm>
            <a:off x="4846320" y="2103120"/>
            <a:ext cx="3840480" cy="228600"/>
          </a:xfrm>
          <a:prstGeom prst="rect">
            <a:avLst/>
          </a:prstGeom>
          <a:noFill/>
          <a:ln/>
        </p:spPr>
        <p:txBody>
          <a:bodyPr wrap="square" lIns="0" tIns="0" rIns="0" bIns="0" rtlCol="0" anchor="ctr"/>
          <a:lstStyle/>
          <a:p>
            <a:pPr marL="0" indent="0">
              <a:buNone/>
            </a:pPr>
            <a:r>
              <a:rPr lang="en-US" sz="850" i="1" dirty="0">
                <a:solidFill>
                  <a:srgbClr val="64748B"/>
                </a:solidFill>
                <a:latin typeface="Calibri" pitchFamily="34" charset="0"/>
                <a:ea typeface="Calibri" pitchFamily="34" charset="-122"/>
                <a:cs typeface="Calibri" pitchFamily="34" charset="-120"/>
              </a:rPr>
              <a:t>Trigger condition: all five KPIs met within 18 months</a:t>
            </a:r>
            <a:endParaRPr lang="en-US" sz="850" dirty="0"/>
          </a:p>
        </p:txBody>
      </p:sp>
      <p:sp>
        <p:nvSpPr>
          <p:cNvPr id="34" name="Shape 32"/>
          <p:cNvSpPr/>
          <p:nvPr/>
        </p:nvSpPr>
        <p:spPr>
          <a:xfrm>
            <a:off x="4846320" y="2395728"/>
            <a:ext cx="3886200" cy="384048"/>
          </a:xfrm>
          <a:prstGeom prst="roundRect">
            <a:avLst>
              <a:gd name="adj" fmla="val 9524"/>
            </a:avLst>
          </a:prstGeom>
          <a:solidFill>
            <a:srgbClr val="F4F7FB"/>
          </a:solidFill>
          <a:ln/>
        </p:spPr>
        <p:txBody>
          <a:bodyPr/>
          <a:lstStyle/>
          <a:p>
            <a:endParaRPr lang="en-GB"/>
          </a:p>
        </p:txBody>
      </p:sp>
      <p:sp>
        <p:nvSpPr>
          <p:cNvPr id="35" name="Shape 33"/>
          <p:cNvSpPr/>
          <p:nvPr/>
        </p:nvSpPr>
        <p:spPr>
          <a:xfrm>
            <a:off x="4910328" y="2487168"/>
            <a:ext cx="201168" cy="201168"/>
          </a:xfrm>
          <a:prstGeom prst="ellipse">
            <a:avLst/>
          </a:prstGeom>
          <a:solidFill>
            <a:srgbClr val="2E7D52"/>
          </a:solidFill>
          <a:ln/>
        </p:spPr>
        <p:txBody>
          <a:bodyPr/>
          <a:lstStyle/>
          <a:p>
            <a:endParaRPr lang="en-GB"/>
          </a:p>
        </p:txBody>
      </p:sp>
      <p:sp>
        <p:nvSpPr>
          <p:cNvPr id="36" name="Text 34"/>
          <p:cNvSpPr/>
          <p:nvPr/>
        </p:nvSpPr>
        <p:spPr>
          <a:xfrm>
            <a:off x="5184648" y="2432304"/>
            <a:ext cx="1417320" cy="164592"/>
          </a:xfrm>
          <a:prstGeom prst="rect">
            <a:avLst/>
          </a:prstGeom>
          <a:noFill/>
          <a:ln/>
        </p:spPr>
        <p:txBody>
          <a:bodyPr wrap="square" lIns="0" tIns="0" rIns="0" bIns="0" rtlCol="0" anchor="ctr"/>
          <a:lstStyle/>
          <a:p>
            <a:pPr marL="0" indent="0">
              <a:buNone/>
            </a:pPr>
            <a:r>
              <a:rPr lang="en-US" sz="780" b="1" dirty="0">
                <a:solidFill>
                  <a:srgbClr val="1B2A4A"/>
                </a:solidFill>
                <a:latin typeface="Calibri" pitchFamily="34" charset="0"/>
                <a:ea typeface="Calibri" pitchFamily="34" charset="-122"/>
                <a:cs typeface="Calibri" pitchFamily="34" charset="-120"/>
              </a:rPr>
              <a:t>Process integration coverage</a:t>
            </a:r>
            <a:endParaRPr lang="en-US" sz="780" dirty="0"/>
          </a:p>
        </p:txBody>
      </p:sp>
      <p:sp>
        <p:nvSpPr>
          <p:cNvPr id="37" name="Text 35"/>
          <p:cNvSpPr/>
          <p:nvPr/>
        </p:nvSpPr>
        <p:spPr>
          <a:xfrm>
            <a:off x="5184648" y="2596896"/>
            <a:ext cx="3429000" cy="146304"/>
          </a:xfrm>
          <a:prstGeom prst="rect">
            <a:avLst/>
          </a:prstGeom>
          <a:noFill/>
          <a:ln/>
        </p:spPr>
        <p:txBody>
          <a:bodyPr wrap="square" lIns="0" tIns="0" rIns="0" bIns="0" rtlCol="0" anchor="ctr"/>
          <a:lstStyle/>
          <a:p>
            <a:pPr marL="0" indent="0">
              <a:buNone/>
            </a:pPr>
            <a:r>
              <a:rPr lang="en-US" sz="750" dirty="0">
                <a:solidFill>
                  <a:srgbClr val="64748B"/>
                </a:solidFill>
                <a:latin typeface="Calibri" pitchFamily="34" charset="0"/>
                <a:ea typeface="Calibri" pitchFamily="34" charset="-122"/>
                <a:cs typeface="Calibri" pitchFamily="34" charset="-120"/>
              </a:rPr>
              <a:t>≥ 85% of core functions (finance, HR, inventory) live on ERP</a:t>
            </a:r>
            <a:endParaRPr lang="en-US" sz="750" dirty="0"/>
          </a:p>
        </p:txBody>
      </p:sp>
      <p:sp>
        <p:nvSpPr>
          <p:cNvPr id="38" name="Shape 36"/>
          <p:cNvSpPr/>
          <p:nvPr/>
        </p:nvSpPr>
        <p:spPr>
          <a:xfrm>
            <a:off x="4846320" y="2834640"/>
            <a:ext cx="3886200" cy="384048"/>
          </a:xfrm>
          <a:prstGeom prst="roundRect">
            <a:avLst>
              <a:gd name="adj" fmla="val 9524"/>
            </a:avLst>
          </a:prstGeom>
          <a:solidFill>
            <a:srgbClr val="FFFFFF"/>
          </a:solidFill>
          <a:ln/>
        </p:spPr>
        <p:txBody>
          <a:bodyPr/>
          <a:lstStyle/>
          <a:p>
            <a:endParaRPr lang="en-GB"/>
          </a:p>
        </p:txBody>
      </p:sp>
      <p:sp>
        <p:nvSpPr>
          <p:cNvPr id="39" name="Shape 37"/>
          <p:cNvSpPr/>
          <p:nvPr/>
        </p:nvSpPr>
        <p:spPr>
          <a:xfrm>
            <a:off x="4910328" y="2926080"/>
            <a:ext cx="201168" cy="201168"/>
          </a:xfrm>
          <a:prstGeom prst="ellipse">
            <a:avLst/>
          </a:prstGeom>
          <a:solidFill>
            <a:srgbClr val="2E7D52"/>
          </a:solidFill>
          <a:ln/>
        </p:spPr>
        <p:txBody>
          <a:bodyPr/>
          <a:lstStyle/>
          <a:p>
            <a:endParaRPr lang="en-GB"/>
          </a:p>
        </p:txBody>
      </p:sp>
      <p:sp>
        <p:nvSpPr>
          <p:cNvPr id="40" name="Text 38"/>
          <p:cNvSpPr/>
          <p:nvPr/>
        </p:nvSpPr>
        <p:spPr>
          <a:xfrm>
            <a:off x="5184648" y="2871216"/>
            <a:ext cx="1417320" cy="164592"/>
          </a:xfrm>
          <a:prstGeom prst="rect">
            <a:avLst/>
          </a:prstGeom>
          <a:noFill/>
          <a:ln/>
        </p:spPr>
        <p:txBody>
          <a:bodyPr wrap="square" lIns="0" tIns="0" rIns="0" bIns="0" rtlCol="0" anchor="ctr"/>
          <a:lstStyle/>
          <a:p>
            <a:pPr marL="0" indent="0">
              <a:buNone/>
            </a:pPr>
            <a:r>
              <a:rPr lang="en-US" sz="780" b="1" dirty="0">
                <a:solidFill>
                  <a:srgbClr val="1B2A4A"/>
                </a:solidFill>
                <a:latin typeface="Calibri" pitchFamily="34" charset="0"/>
                <a:ea typeface="Calibri" pitchFamily="34" charset="-122"/>
                <a:cs typeface="Calibri" pitchFamily="34" charset="-120"/>
              </a:rPr>
              <a:t>Data duplication rate</a:t>
            </a:r>
            <a:endParaRPr lang="en-US" sz="780" dirty="0"/>
          </a:p>
        </p:txBody>
      </p:sp>
      <p:sp>
        <p:nvSpPr>
          <p:cNvPr id="41" name="Text 39"/>
          <p:cNvSpPr/>
          <p:nvPr/>
        </p:nvSpPr>
        <p:spPr>
          <a:xfrm>
            <a:off x="5184648" y="3035808"/>
            <a:ext cx="3429000" cy="146304"/>
          </a:xfrm>
          <a:prstGeom prst="rect">
            <a:avLst/>
          </a:prstGeom>
          <a:noFill/>
          <a:ln/>
        </p:spPr>
        <p:txBody>
          <a:bodyPr wrap="square" lIns="0" tIns="0" rIns="0" bIns="0" rtlCol="0" anchor="ctr"/>
          <a:lstStyle/>
          <a:p>
            <a:pPr marL="0" indent="0">
              <a:buNone/>
            </a:pPr>
            <a:r>
              <a:rPr lang="en-US" sz="750" dirty="0">
                <a:solidFill>
                  <a:srgbClr val="64748B"/>
                </a:solidFill>
                <a:latin typeface="Calibri" pitchFamily="34" charset="0"/>
                <a:ea typeface="Calibri" pitchFamily="34" charset="-122"/>
                <a:cs typeface="Calibri" pitchFamily="34" charset="-120"/>
              </a:rPr>
              <a:t>&lt; 5% duplicate records across integrated modules</a:t>
            </a:r>
            <a:endParaRPr lang="en-US" sz="750" dirty="0"/>
          </a:p>
        </p:txBody>
      </p:sp>
      <p:sp>
        <p:nvSpPr>
          <p:cNvPr id="42" name="Shape 40"/>
          <p:cNvSpPr/>
          <p:nvPr/>
        </p:nvSpPr>
        <p:spPr>
          <a:xfrm>
            <a:off x="4846320" y="3273552"/>
            <a:ext cx="3886200" cy="384048"/>
          </a:xfrm>
          <a:prstGeom prst="roundRect">
            <a:avLst>
              <a:gd name="adj" fmla="val 9524"/>
            </a:avLst>
          </a:prstGeom>
          <a:solidFill>
            <a:srgbClr val="F4F7FB"/>
          </a:solidFill>
          <a:ln/>
        </p:spPr>
        <p:txBody>
          <a:bodyPr/>
          <a:lstStyle/>
          <a:p>
            <a:endParaRPr lang="en-GB"/>
          </a:p>
        </p:txBody>
      </p:sp>
      <p:sp>
        <p:nvSpPr>
          <p:cNvPr id="43" name="Shape 41"/>
          <p:cNvSpPr/>
          <p:nvPr/>
        </p:nvSpPr>
        <p:spPr>
          <a:xfrm>
            <a:off x="4910328" y="3364992"/>
            <a:ext cx="201168" cy="201168"/>
          </a:xfrm>
          <a:prstGeom prst="ellipse">
            <a:avLst/>
          </a:prstGeom>
          <a:solidFill>
            <a:srgbClr val="2E7D52"/>
          </a:solidFill>
          <a:ln/>
        </p:spPr>
        <p:txBody>
          <a:bodyPr/>
          <a:lstStyle/>
          <a:p>
            <a:endParaRPr lang="en-GB"/>
          </a:p>
        </p:txBody>
      </p:sp>
      <p:sp>
        <p:nvSpPr>
          <p:cNvPr id="44" name="Text 42"/>
          <p:cNvSpPr/>
          <p:nvPr/>
        </p:nvSpPr>
        <p:spPr>
          <a:xfrm>
            <a:off x="5184648" y="3310128"/>
            <a:ext cx="1417320" cy="164592"/>
          </a:xfrm>
          <a:prstGeom prst="rect">
            <a:avLst/>
          </a:prstGeom>
          <a:noFill/>
          <a:ln/>
        </p:spPr>
        <p:txBody>
          <a:bodyPr wrap="square" lIns="0" tIns="0" rIns="0" bIns="0" rtlCol="0" anchor="ctr"/>
          <a:lstStyle/>
          <a:p>
            <a:pPr marL="0" indent="0">
              <a:buNone/>
            </a:pPr>
            <a:r>
              <a:rPr lang="en-US" sz="780" b="1" dirty="0">
                <a:solidFill>
                  <a:srgbClr val="1B2A4A"/>
                </a:solidFill>
                <a:latin typeface="Calibri" pitchFamily="34" charset="0"/>
                <a:ea typeface="Calibri" pitchFamily="34" charset="-122"/>
                <a:cs typeface="Calibri" pitchFamily="34" charset="-120"/>
              </a:rPr>
              <a:t>Reporting cycle time</a:t>
            </a:r>
            <a:endParaRPr lang="en-US" sz="780" dirty="0"/>
          </a:p>
        </p:txBody>
      </p:sp>
      <p:sp>
        <p:nvSpPr>
          <p:cNvPr id="45" name="Text 43"/>
          <p:cNvSpPr/>
          <p:nvPr/>
        </p:nvSpPr>
        <p:spPr>
          <a:xfrm>
            <a:off x="5184648" y="3474720"/>
            <a:ext cx="3429000" cy="146304"/>
          </a:xfrm>
          <a:prstGeom prst="rect">
            <a:avLst/>
          </a:prstGeom>
          <a:noFill/>
          <a:ln/>
        </p:spPr>
        <p:txBody>
          <a:bodyPr wrap="square" lIns="0" tIns="0" rIns="0" bIns="0" rtlCol="0" anchor="ctr"/>
          <a:lstStyle/>
          <a:p>
            <a:pPr marL="0" indent="0">
              <a:buNone/>
            </a:pPr>
            <a:r>
              <a:rPr lang="en-US" sz="750" dirty="0">
                <a:solidFill>
                  <a:srgbClr val="64748B"/>
                </a:solidFill>
                <a:latin typeface="Calibri" pitchFamily="34" charset="0"/>
                <a:ea typeface="Calibri" pitchFamily="34" charset="-122"/>
                <a:cs typeface="Calibri" pitchFamily="34" charset="-120"/>
              </a:rPr>
              <a:t>Monthly close cycle reduced by ≥ 30% vs pre-ERP baseline</a:t>
            </a:r>
            <a:endParaRPr lang="en-US" sz="750" dirty="0"/>
          </a:p>
        </p:txBody>
      </p:sp>
      <p:sp>
        <p:nvSpPr>
          <p:cNvPr id="46" name="Shape 44"/>
          <p:cNvSpPr/>
          <p:nvPr/>
        </p:nvSpPr>
        <p:spPr>
          <a:xfrm>
            <a:off x="4846320" y="3712464"/>
            <a:ext cx="3886200" cy="384048"/>
          </a:xfrm>
          <a:prstGeom prst="roundRect">
            <a:avLst>
              <a:gd name="adj" fmla="val 9524"/>
            </a:avLst>
          </a:prstGeom>
          <a:solidFill>
            <a:srgbClr val="FFFFFF"/>
          </a:solidFill>
          <a:ln/>
        </p:spPr>
        <p:txBody>
          <a:bodyPr/>
          <a:lstStyle/>
          <a:p>
            <a:endParaRPr lang="en-GB"/>
          </a:p>
        </p:txBody>
      </p:sp>
      <p:sp>
        <p:nvSpPr>
          <p:cNvPr id="47" name="Shape 45"/>
          <p:cNvSpPr/>
          <p:nvPr/>
        </p:nvSpPr>
        <p:spPr>
          <a:xfrm>
            <a:off x="4910328" y="3803904"/>
            <a:ext cx="201168" cy="201168"/>
          </a:xfrm>
          <a:prstGeom prst="ellipse">
            <a:avLst/>
          </a:prstGeom>
          <a:solidFill>
            <a:srgbClr val="2E7D52"/>
          </a:solidFill>
          <a:ln/>
        </p:spPr>
        <p:txBody>
          <a:bodyPr/>
          <a:lstStyle/>
          <a:p>
            <a:endParaRPr lang="en-GB"/>
          </a:p>
        </p:txBody>
      </p:sp>
      <p:sp>
        <p:nvSpPr>
          <p:cNvPr id="48" name="Text 46"/>
          <p:cNvSpPr/>
          <p:nvPr/>
        </p:nvSpPr>
        <p:spPr>
          <a:xfrm>
            <a:off x="5184648" y="3749040"/>
            <a:ext cx="1417320" cy="164592"/>
          </a:xfrm>
          <a:prstGeom prst="rect">
            <a:avLst/>
          </a:prstGeom>
          <a:noFill/>
          <a:ln/>
        </p:spPr>
        <p:txBody>
          <a:bodyPr wrap="square" lIns="0" tIns="0" rIns="0" bIns="0" rtlCol="0" anchor="ctr"/>
          <a:lstStyle/>
          <a:p>
            <a:pPr marL="0" indent="0">
              <a:buNone/>
            </a:pPr>
            <a:r>
              <a:rPr lang="en-US" sz="780" b="1" dirty="0">
                <a:solidFill>
                  <a:srgbClr val="1B2A4A"/>
                </a:solidFill>
                <a:latin typeface="Calibri" pitchFamily="34" charset="0"/>
                <a:ea typeface="Calibri" pitchFamily="34" charset="-122"/>
                <a:cs typeface="Calibri" pitchFamily="34" charset="-120"/>
              </a:rPr>
              <a:t>Inventory accuracy</a:t>
            </a:r>
            <a:endParaRPr lang="en-US" sz="780" dirty="0"/>
          </a:p>
        </p:txBody>
      </p:sp>
      <p:sp>
        <p:nvSpPr>
          <p:cNvPr id="49" name="Text 47"/>
          <p:cNvSpPr/>
          <p:nvPr/>
        </p:nvSpPr>
        <p:spPr>
          <a:xfrm>
            <a:off x="5184648" y="3913632"/>
            <a:ext cx="3429000" cy="146304"/>
          </a:xfrm>
          <a:prstGeom prst="rect">
            <a:avLst/>
          </a:prstGeom>
          <a:noFill/>
          <a:ln/>
        </p:spPr>
        <p:txBody>
          <a:bodyPr wrap="square" lIns="0" tIns="0" rIns="0" bIns="0" rtlCol="0" anchor="ctr"/>
          <a:lstStyle/>
          <a:p>
            <a:pPr marL="0" indent="0">
              <a:buNone/>
            </a:pPr>
            <a:r>
              <a:rPr lang="en-US" sz="750" dirty="0">
                <a:solidFill>
                  <a:srgbClr val="64748B"/>
                </a:solidFill>
                <a:latin typeface="Calibri" pitchFamily="34" charset="0"/>
                <a:ea typeface="Calibri" pitchFamily="34" charset="-122"/>
                <a:cs typeface="Calibri" pitchFamily="34" charset="-120"/>
              </a:rPr>
              <a:t>≥ 98% stock accuracy verified by physical vs system count</a:t>
            </a:r>
            <a:endParaRPr lang="en-US" sz="750" dirty="0"/>
          </a:p>
        </p:txBody>
      </p:sp>
      <p:sp>
        <p:nvSpPr>
          <p:cNvPr id="50" name="Shape 48"/>
          <p:cNvSpPr/>
          <p:nvPr/>
        </p:nvSpPr>
        <p:spPr>
          <a:xfrm>
            <a:off x="4846320" y="4151376"/>
            <a:ext cx="3886200" cy="384048"/>
          </a:xfrm>
          <a:prstGeom prst="roundRect">
            <a:avLst>
              <a:gd name="adj" fmla="val 9524"/>
            </a:avLst>
          </a:prstGeom>
          <a:solidFill>
            <a:srgbClr val="F4F7FB"/>
          </a:solidFill>
          <a:ln/>
        </p:spPr>
        <p:txBody>
          <a:bodyPr/>
          <a:lstStyle/>
          <a:p>
            <a:endParaRPr lang="en-GB"/>
          </a:p>
        </p:txBody>
      </p:sp>
      <p:sp>
        <p:nvSpPr>
          <p:cNvPr id="51" name="Shape 49"/>
          <p:cNvSpPr/>
          <p:nvPr/>
        </p:nvSpPr>
        <p:spPr>
          <a:xfrm>
            <a:off x="4910328" y="4242816"/>
            <a:ext cx="201168" cy="201168"/>
          </a:xfrm>
          <a:prstGeom prst="ellipse">
            <a:avLst/>
          </a:prstGeom>
          <a:solidFill>
            <a:srgbClr val="2E7D52"/>
          </a:solidFill>
          <a:ln/>
        </p:spPr>
        <p:txBody>
          <a:bodyPr/>
          <a:lstStyle/>
          <a:p>
            <a:endParaRPr lang="en-GB"/>
          </a:p>
        </p:txBody>
      </p:sp>
      <p:sp>
        <p:nvSpPr>
          <p:cNvPr id="52" name="Text 50"/>
          <p:cNvSpPr/>
          <p:nvPr/>
        </p:nvSpPr>
        <p:spPr>
          <a:xfrm>
            <a:off x="5184648" y="4187952"/>
            <a:ext cx="1417320" cy="164592"/>
          </a:xfrm>
          <a:prstGeom prst="rect">
            <a:avLst/>
          </a:prstGeom>
          <a:noFill/>
          <a:ln/>
        </p:spPr>
        <p:txBody>
          <a:bodyPr wrap="square" lIns="0" tIns="0" rIns="0" bIns="0" rtlCol="0" anchor="ctr"/>
          <a:lstStyle/>
          <a:p>
            <a:pPr marL="0" indent="0">
              <a:buNone/>
            </a:pPr>
            <a:r>
              <a:rPr lang="en-US" sz="780" b="1" dirty="0">
                <a:solidFill>
                  <a:srgbClr val="1B2A4A"/>
                </a:solidFill>
                <a:latin typeface="Calibri" pitchFamily="34" charset="0"/>
                <a:ea typeface="Calibri" pitchFamily="34" charset="-122"/>
                <a:cs typeface="Calibri" pitchFamily="34" charset="-120"/>
              </a:rPr>
              <a:t>ERP user adoption rate</a:t>
            </a:r>
            <a:endParaRPr lang="en-US" sz="780" dirty="0"/>
          </a:p>
        </p:txBody>
      </p:sp>
      <p:sp>
        <p:nvSpPr>
          <p:cNvPr id="53" name="Text 51"/>
          <p:cNvSpPr/>
          <p:nvPr/>
        </p:nvSpPr>
        <p:spPr>
          <a:xfrm>
            <a:off x="5184648" y="4352544"/>
            <a:ext cx="3429000" cy="146304"/>
          </a:xfrm>
          <a:prstGeom prst="rect">
            <a:avLst/>
          </a:prstGeom>
          <a:noFill/>
          <a:ln/>
        </p:spPr>
        <p:txBody>
          <a:bodyPr wrap="square" lIns="0" tIns="0" rIns="0" bIns="0" rtlCol="0" anchor="ctr"/>
          <a:lstStyle/>
          <a:p>
            <a:pPr marL="0" indent="0">
              <a:buNone/>
            </a:pPr>
            <a:r>
              <a:rPr lang="en-US" sz="750" dirty="0">
                <a:solidFill>
                  <a:srgbClr val="64748B"/>
                </a:solidFill>
                <a:latin typeface="Calibri" pitchFamily="34" charset="0"/>
                <a:ea typeface="Calibri" pitchFamily="34" charset="-122"/>
                <a:cs typeface="Calibri" pitchFamily="34" charset="-120"/>
              </a:rPr>
              <a:t>≥ 85% of relevant staff completing mandatory ERP training</a:t>
            </a:r>
            <a:endParaRPr lang="en-US" sz="750" dirty="0"/>
          </a:p>
        </p:txBody>
      </p:sp>
      <p:sp>
        <p:nvSpPr>
          <p:cNvPr id="54" name="Shape 52"/>
          <p:cNvSpPr/>
          <p:nvPr/>
        </p:nvSpPr>
        <p:spPr>
          <a:xfrm>
            <a:off x="4407408" y="3063240"/>
            <a:ext cx="329184" cy="329184"/>
          </a:xfrm>
          <a:prstGeom prst="roundRect">
            <a:avLst>
              <a:gd name="adj" fmla="val 11111"/>
            </a:avLst>
          </a:prstGeom>
          <a:solidFill>
            <a:srgbClr val="1B2A4A"/>
          </a:solidFill>
          <a:ln/>
        </p:spPr>
        <p:txBody>
          <a:bodyPr/>
          <a:lstStyle/>
          <a:p>
            <a:endParaRPr lang="en-GB"/>
          </a:p>
        </p:txBody>
      </p:sp>
      <p:sp>
        <p:nvSpPr>
          <p:cNvPr id="55" name="Text 53"/>
          <p:cNvSpPr/>
          <p:nvPr/>
        </p:nvSpPr>
        <p:spPr>
          <a:xfrm>
            <a:off x="4407408" y="3063240"/>
            <a:ext cx="329184" cy="329184"/>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a:t>
            </a:r>
            <a:endParaRPr lang="en-US" sz="1400" dirty="0"/>
          </a:p>
        </p:txBody>
      </p:sp>
      <p:sp>
        <p:nvSpPr>
          <p:cNvPr id="56" name="Text 54"/>
          <p:cNvSpPr/>
          <p:nvPr/>
        </p:nvSpPr>
        <p:spPr>
          <a:xfrm>
            <a:off x="320040" y="4956048"/>
            <a:ext cx="8503920" cy="182880"/>
          </a:xfrm>
          <a:prstGeom prst="rect">
            <a:avLst/>
          </a:prstGeom>
          <a:noFill/>
          <a:ln/>
        </p:spPr>
        <p:txBody>
          <a:bodyPr wrap="square" lIns="0" tIns="0" rIns="0" bIns="0" rtlCol="0" anchor="ctr"/>
          <a:lstStyle/>
          <a:p>
            <a:pPr marL="0" indent="0">
              <a:buNone/>
            </a:pPr>
            <a:r>
              <a:rPr lang="en-US" sz="750" i="1" dirty="0">
                <a:solidFill>
                  <a:srgbClr val="64748B"/>
                </a:solidFill>
                <a:latin typeface="Calibri" pitchFamily="34" charset="0"/>
                <a:ea typeface="Calibri" pitchFamily="34" charset="-122"/>
                <a:cs typeface="Calibri" pitchFamily="34" charset="-120"/>
              </a:rPr>
              <a:t>Source: Kaplan &amp; Norton (1996) Balanced Scorecard framework; KPI targets informed by Panorama Consulting (2023) and Gartner (2022)</a:t>
            </a:r>
            <a:endParaRPr lang="en-US" sz="7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1B2A4A"/>
          </a:solidFill>
          <a:ln/>
        </p:spPr>
        <p:txBody>
          <a:bodyPr/>
          <a:lstStyle/>
          <a:p>
            <a:endParaRPr lang="en-GB"/>
          </a:p>
        </p:txBody>
      </p:sp>
      <p:sp>
        <p:nvSpPr>
          <p:cNvPr id="3" name="Text 1"/>
          <p:cNvSpPr/>
          <p:nvPr/>
        </p:nvSpPr>
        <p:spPr>
          <a:xfrm>
            <a:off x="365760" y="0"/>
            <a:ext cx="8412480" cy="868680"/>
          </a:xfrm>
          <a:prstGeom prst="rect">
            <a:avLst/>
          </a:prstGeom>
          <a:noFill/>
          <a:ln/>
        </p:spPr>
        <p:txBody>
          <a:bodyPr wrap="square" lIns="0" tIns="0" rIns="0" bIns="0" rtlCol="0" anchor="ctr"/>
          <a:lstStyle/>
          <a:p>
            <a:pPr marL="0" indent="0">
              <a:buNone/>
            </a:pPr>
            <a:r>
              <a:rPr lang="en-US" sz="1700" b="1" dirty="0">
                <a:solidFill>
                  <a:srgbClr val="FFFFFF"/>
                </a:solidFill>
                <a:latin typeface="Calibri" panose="020F0502020204030204" pitchFamily="34" charset="0"/>
                <a:ea typeface="Calibri" panose="020F0502020204030204" pitchFamily="34" charset="0"/>
                <a:cs typeface="Calibri" panose="020F0502020204030204" pitchFamily="34" charset="0"/>
              </a:rPr>
              <a:t>Managing the Human Side: Kotter's 8-Step Model Applied to IS Implementation</a:t>
            </a:r>
            <a:endParaRPr lang="en-US" sz="1700" dirty="0"/>
          </a:p>
        </p:txBody>
      </p:sp>
      <p:sp>
        <p:nvSpPr>
          <p:cNvPr id="4" name="Shape 2"/>
          <p:cNvSpPr/>
          <p:nvPr/>
        </p:nvSpPr>
        <p:spPr>
          <a:xfrm>
            <a:off x="320040" y="987552"/>
            <a:ext cx="8503920" cy="530352"/>
          </a:xfrm>
          <a:prstGeom prst="roundRect">
            <a:avLst>
              <a:gd name="adj" fmla="val 12069"/>
            </a:avLst>
          </a:prstGeom>
          <a:solidFill>
            <a:srgbClr val="1E2D3D"/>
          </a:solidFill>
          <a:ln/>
        </p:spPr>
        <p:txBody>
          <a:bodyPr/>
          <a:lstStyle/>
          <a:p>
            <a:endParaRPr lang="en-GB"/>
          </a:p>
        </p:txBody>
      </p:sp>
      <p:sp>
        <p:nvSpPr>
          <p:cNvPr id="5" name="Text 3"/>
          <p:cNvSpPr/>
          <p:nvPr/>
        </p:nvSpPr>
        <p:spPr>
          <a:xfrm>
            <a:off x="502920" y="1005840"/>
            <a:ext cx="8138160" cy="493776"/>
          </a:xfrm>
          <a:prstGeom prst="rect">
            <a:avLst/>
          </a:prstGeom>
          <a:noFill/>
          <a:ln/>
        </p:spPr>
        <p:txBody>
          <a:bodyPr wrap="square" lIns="0" tIns="0" rIns="0" bIns="0" rtlCol="0" anchor="ctr"/>
          <a:lstStyle/>
          <a:p>
            <a:pPr marL="0" indent="0">
              <a:buNone/>
            </a:pPr>
            <a:r>
              <a:rPr lang="en-US" sz="950" i="1" dirty="0">
                <a:solidFill>
                  <a:srgbClr val="D6E4F7"/>
                </a:solidFill>
                <a:latin typeface="Calibri" pitchFamily="34" charset="0"/>
                <a:ea typeface="Calibri" pitchFamily="34" charset="-122"/>
                <a:cs typeface="Calibri" pitchFamily="34" charset="-120"/>
              </a:rPr>
              <a:t>Foss et al. (2008) found that up to 70% of CRM failures are attributable to people, not technology. Somers &amp; Nelson (2004) report the same for ERP. Kotter's (1996) 8-Step Model provides a structured sequence for building the organisational readiness that IS investments require to deliver ROI.</a:t>
            </a:r>
            <a:endParaRPr lang="en-US" sz="950" dirty="0"/>
          </a:p>
        </p:txBody>
      </p:sp>
      <p:sp>
        <p:nvSpPr>
          <p:cNvPr id="6" name="Shape 4"/>
          <p:cNvSpPr/>
          <p:nvPr/>
        </p:nvSpPr>
        <p:spPr>
          <a:xfrm>
            <a:off x="320040" y="1600200"/>
            <a:ext cx="4297680" cy="749808"/>
          </a:xfrm>
          <a:prstGeom prst="roundRect">
            <a:avLst>
              <a:gd name="adj" fmla="val 731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7" name="Shape 5"/>
          <p:cNvSpPr/>
          <p:nvPr/>
        </p:nvSpPr>
        <p:spPr>
          <a:xfrm>
            <a:off x="393192" y="1764792"/>
            <a:ext cx="402336" cy="402336"/>
          </a:xfrm>
          <a:prstGeom prst="ellipse">
            <a:avLst/>
          </a:prstGeom>
          <a:solidFill>
            <a:srgbClr val="B45309"/>
          </a:solidFill>
          <a:ln/>
        </p:spPr>
        <p:txBody>
          <a:bodyPr/>
          <a:lstStyle/>
          <a:p>
            <a:endParaRPr lang="en-GB"/>
          </a:p>
        </p:txBody>
      </p:sp>
      <p:sp>
        <p:nvSpPr>
          <p:cNvPr id="8" name="Text 6"/>
          <p:cNvSpPr/>
          <p:nvPr/>
        </p:nvSpPr>
        <p:spPr>
          <a:xfrm>
            <a:off x="393192" y="1764792"/>
            <a:ext cx="402336" cy="402336"/>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rPr>
              <a:t>1</a:t>
            </a:r>
            <a:endParaRPr lang="en-US" sz="1100" dirty="0"/>
          </a:p>
        </p:txBody>
      </p:sp>
      <p:sp>
        <p:nvSpPr>
          <p:cNvPr id="9" name="Text 7"/>
          <p:cNvSpPr/>
          <p:nvPr/>
        </p:nvSpPr>
        <p:spPr>
          <a:xfrm>
            <a:off x="868680" y="1655064"/>
            <a:ext cx="2651760" cy="237744"/>
          </a:xfrm>
          <a:prstGeom prst="rect">
            <a:avLst/>
          </a:prstGeom>
          <a:noFill/>
          <a:ln/>
        </p:spPr>
        <p:txBody>
          <a:bodyPr wrap="square" lIns="0" tIns="0" rIns="0" bIns="0" rtlCol="0" anchor="ctr"/>
          <a:lstStyle/>
          <a:p>
            <a:pPr marL="0" indent="0">
              <a:buNone/>
            </a:pPr>
            <a:r>
              <a:rPr lang="en-US" sz="950" b="1" dirty="0">
                <a:solidFill>
                  <a:srgbClr val="1B2A4A"/>
                </a:solidFill>
                <a:latin typeface="Calibri" pitchFamily="34" charset="0"/>
                <a:ea typeface="Calibri" pitchFamily="34" charset="-122"/>
                <a:cs typeface="Calibri" pitchFamily="34" charset="-120"/>
              </a:rPr>
              <a:t>Create Urgency</a:t>
            </a:r>
            <a:endParaRPr lang="en-US" sz="950" dirty="0"/>
          </a:p>
        </p:txBody>
      </p:sp>
      <p:sp>
        <p:nvSpPr>
          <p:cNvPr id="10" name="Shape 8"/>
          <p:cNvSpPr/>
          <p:nvPr/>
        </p:nvSpPr>
        <p:spPr>
          <a:xfrm>
            <a:off x="3566160" y="1691640"/>
            <a:ext cx="960120" cy="201168"/>
          </a:xfrm>
          <a:prstGeom prst="roundRect">
            <a:avLst>
              <a:gd name="adj" fmla="val 18182"/>
            </a:avLst>
          </a:prstGeom>
          <a:solidFill>
            <a:srgbClr val="B45309"/>
          </a:solidFill>
          <a:ln/>
        </p:spPr>
        <p:txBody>
          <a:bodyPr/>
          <a:lstStyle/>
          <a:p>
            <a:endParaRPr lang="en-GB"/>
          </a:p>
        </p:txBody>
      </p:sp>
      <p:sp>
        <p:nvSpPr>
          <p:cNvPr id="11" name="Text 9"/>
          <p:cNvSpPr/>
          <p:nvPr/>
        </p:nvSpPr>
        <p:spPr>
          <a:xfrm>
            <a:off x="3566160" y="1691640"/>
            <a:ext cx="960120" cy="201168"/>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Phase 1</a:t>
            </a:r>
            <a:endParaRPr lang="en-US" sz="700" dirty="0"/>
          </a:p>
        </p:txBody>
      </p:sp>
      <p:sp>
        <p:nvSpPr>
          <p:cNvPr id="12" name="Text 10"/>
          <p:cNvSpPr/>
          <p:nvPr/>
        </p:nvSpPr>
        <p:spPr>
          <a:xfrm>
            <a:off x="868680" y="1920240"/>
            <a:ext cx="3657600" cy="384048"/>
          </a:xfrm>
          <a:prstGeom prst="rect">
            <a:avLst/>
          </a:prstGeom>
          <a:noFill/>
          <a:ln/>
        </p:spPr>
        <p:txBody>
          <a:bodyPr wrap="square" lIns="0" tIns="0" rIns="0" bIns="0" rtlCol="0" anchor="ctr"/>
          <a:lstStyle/>
          <a:p>
            <a:pPr marL="0" indent="0">
              <a:buNone/>
            </a:pPr>
            <a:r>
              <a:rPr lang="en-US" sz="820" dirty="0">
                <a:solidFill>
                  <a:srgbClr val="64748B"/>
                </a:solidFill>
                <a:latin typeface="Calibri" pitchFamily="34" charset="0"/>
                <a:ea typeface="Calibri" pitchFamily="34" charset="-122"/>
                <a:cs typeface="Calibri" pitchFamily="34" charset="-120"/>
              </a:rPr>
              <a:t>Present the cost of fragmented IS to leadership: lost revenue, duplicated effort, and poor customer data. Make the status quo feel riskier than change.</a:t>
            </a:r>
            <a:endParaRPr lang="en-US" sz="820" dirty="0"/>
          </a:p>
        </p:txBody>
      </p:sp>
      <p:sp>
        <p:nvSpPr>
          <p:cNvPr id="13" name="Shape 11"/>
          <p:cNvSpPr/>
          <p:nvPr/>
        </p:nvSpPr>
        <p:spPr>
          <a:xfrm>
            <a:off x="320040" y="2441448"/>
            <a:ext cx="4297680" cy="749808"/>
          </a:xfrm>
          <a:prstGeom prst="roundRect">
            <a:avLst>
              <a:gd name="adj" fmla="val 731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4" name="Shape 12"/>
          <p:cNvSpPr/>
          <p:nvPr/>
        </p:nvSpPr>
        <p:spPr>
          <a:xfrm>
            <a:off x="393192" y="2606040"/>
            <a:ext cx="402336" cy="402336"/>
          </a:xfrm>
          <a:prstGeom prst="ellipse">
            <a:avLst/>
          </a:prstGeom>
          <a:solidFill>
            <a:srgbClr val="B45309"/>
          </a:solidFill>
          <a:ln/>
        </p:spPr>
        <p:txBody>
          <a:bodyPr/>
          <a:lstStyle/>
          <a:p>
            <a:endParaRPr lang="en-GB"/>
          </a:p>
        </p:txBody>
      </p:sp>
      <p:sp>
        <p:nvSpPr>
          <p:cNvPr id="15" name="Text 13"/>
          <p:cNvSpPr/>
          <p:nvPr/>
        </p:nvSpPr>
        <p:spPr>
          <a:xfrm>
            <a:off x="393192" y="2606040"/>
            <a:ext cx="402336" cy="402336"/>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rPr>
              <a:t>2</a:t>
            </a:r>
            <a:endParaRPr lang="en-US" sz="1100" dirty="0"/>
          </a:p>
        </p:txBody>
      </p:sp>
      <p:sp>
        <p:nvSpPr>
          <p:cNvPr id="16" name="Text 14"/>
          <p:cNvSpPr/>
          <p:nvPr/>
        </p:nvSpPr>
        <p:spPr>
          <a:xfrm>
            <a:off x="868680" y="2496312"/>
            <a:ext cx="2651760" cy="237744"/>
          </a:xfrm>
          <a:prstGeom prst="rect">
            <a:avLst/>
          </a:prstGeom>
          <a:noFill/>
          <a:ln/>
        </p:spPr>
        <p:txBody>
          <a:bodyPr wrap="square" lIns="0" tIns="0" rIns="0" bIns="0" rtlCol="0" anchor="ctr"/>
          <a:lstStyle/>
          <a:p>
            <a:pPr marL="0" indent="0">
              <a:buNone/>
            </a:pPr>
            <a:r>
              <a:rPr lang="en-US" sz="950" b="1" dirty="0">
                <a:solidFill>
                  <a:srgbClr val="1B2A4A"/>
                </a:solidFill>
                <a:latin typeface="Calibri" pitchFamily="34" charset="0"/>
                <a:ea typeface="Calibri" pitchFamily="34" charset="-122"/>
                <a:cs typeface="Calibri" pitchFamily="34" charset="-120"/>
              </a:rPr>
              <a:t>Build a Guiding Coalition</a:t>
            </a:r>
            <a:endParaRPr lang="en-US" sz="950" dirty="0"/>
          </a:p>
        </p:txBody>
      </p:sp>
      <p:sp>
        <p:nvSpPr>
          <p:cNvPr id="17" name="Shape 15"/>
          <p:cNvSpPr/>
          <p:nvPr/>
        </p:nvSpPr>
        <p:spPr>
          <a:xfrm>
            <a:off x="3566160" y="2532888"/>
            <a:ext cx="960120" cy="201168"/>
          </a:xfrm>
          <a:prstGeom prst="roundRect">
            <a:avLst>
              <a:gd name="adj" fmla="val 18182"/>
            </a:avLst>
          </a:prstGeom>
          <a:solidFill>
            <a:srgbClr val="B45309"/>
          </a:solidFill>
          <a:ln/>
        </p:spPr>
        <p:txBody>
          <a:bodyPr/>
          <a:lstStyle/>
          <a:p>
            <a:endParaRPr lang="en-GB"/>
          </a:p>
        </p:txBody>
      </p:sp>
      <p:sp>
        <p:nvSpPr>
          <p:cNvPr id="18" name="Text 16"/>
          <p:cNvSpPr/>
          <p:nvPr/>
        </p:nvSpPr>
        <p:spPr>
          <a:xfrm>
            <a:off x="3566160" y="2532888"/>
            <a:ext cx="960120" cy="201168"/>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Phase 1</a:t>
            </a:r>
            <a:endParaRPr lang="en-US" sz="700" dirty="0"/>
          </a:p>
        </p:txBody>
      </p:sp>
      <p:sp>
        <p:nvSpPr>
          <p:cNvPr id="19" name="Text 17"/>
          <p:cNvSpPr/>
          <p:nvPr/>
        </p:nvSpPr>
        <p:spPr>
          <a:xfrm>
            <a:off x="868680" y="2761488"/>
            <a:ext cx="3657600" cy="384048"/>
          </a:xfrm>
          <a:prstGeom prst="rect">
            <a:avLst/>
          </a:prstGeom>
          <a:noFill/>
          <a:ln/>
        </p:spPr>
        <p:txBody>
          <a:bodyPr wrap="square" lIns="0" tIns="0" rIns="0" bIns="0" rtlCol="0" anchor="ctr"/>
          <a:lstStyle/>
          <a:p>
            <a:pPr marL="0" indent="0">
              <a:buNone/>
            </a:pPr>
            <a:r>
              <a:rPr lang="en-US" sz="820" dirty="0">
                <a:solidFill>
                  <a:srgbClr val="64748B"/>
                </a:solidFill>
                <a:latin typeface="Calibri" pitchFamily="34" charset="0"/>
                <a:ea typeface="Calibri" pitchFamily="34" charset="-122"/>
                <a:cs typeface="Calibri" pitchFamily="34" charset="-120"/>
              </a:rPr>
              <a:t>Appoint an IS Steering Group including the CEO, Finance Director, Head of Sales and a frontline CRM champion. Authority plus credibility.</a:t>
            </a:r>
            <a:endParaRPr lang="en-US" sz="820" dirty="0"/>
          </a:p>
        </p:txBody>
      </p:sp>
      <p:sp>
        <p:nvSpPr>
          <p:cNvPr id="20" name="Shape 18"/>
          <p:cNvSpPr/>
          <p:nvPr/>
        </p:nvSpPr>
        <p:spPr>
          <a:xfrm>
            <a:off x="320040" y="3282696"/>
            <a:ext cx="4297680" cy="749808"/>
          </a:xfrm>
          <a:prstGeom prst="roundRect">
            <a:avLst>
              <a:gd name="adj" fmla="val 731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1" name="Shape 19"/>
          <p:cNvSpPr/>
          <p:nvPr/>
        </p:nvSpPr>
        <p:spPr>
          <a:xfrm>
            <a:off x="393192" y="3447288"/>
            <a:ext cx="402336" cy="402336"/>
          </a:xfrm>
          <a:prstGeom prst="ellipse">
            <a:avLst/>
          </a:prstGeom>
          <a:solidFill>
            <a:srgbClr val="B45309"/>
          </a:solidFill>
          <a:ln/>
        </p:spPr>
        <p:txBody>
          <a:bodyPr/>
          <a:lstStyle/>
          <a:p>
            <a:endParaRPr lang="en-GB"/>
          </a:p>
        </p:txBody>
      </p:sp>
      <p:sp>
        <p:nvSpPr>
          <p:cNvPr id="22" name="Text 20"/>
          <p:cNvSpPr/>
          <p:nvPr/>
        </p:nvSpPr>
        <p:spPr>
          <a:xfrm>
            <a:off x="393192" y="3447288"/>
            <a:ext cx="402336" cy="402336"/>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rPr>
              <a:t>3</a:t>
            </a:r>
            <a:endParaRPr lang="en-US" sz="1100" dirty="0"/>
          </a:p>
        </p:txBody>
      </p:sp>
      <p:sp>
        <p:nvSpPr>
          <p:cNvPr id="23" name="Text 21"/>
          <p:cNvSpPr/>
          <p:nvPr/>
        </p:nvSpPr>
        <p:spPr>
          <a:xfrm>
            <a:off x="868680" y="3337560"/>
            <a:ext cx="2651760" cy="237744"/>
          </a:xfrm>
          <a:prstGeom prst="rect">
            <a:avLst/>
          </a:prstGeom>
          <a:noFill/>
          <a:ln/>
        </p:spPr>
        <p:txBody>
          <a:bodyPr wrap="square" lIns="0" tIns="0" rIns="0" bIns="0" rtlCol="0" anchor="ctr"/>
          <a:lstStyle/>
          <a:p>
            <a:pPr marL="0" indent="0">
              <a:buNone/>
            </a:pPr>
            <a:r>
              <a:rPr lang="en-US" sz="950" b="1" dirty="0">
                <a:solidFill>
                  <a:srgbClr val="1B2A4A"/>
                </a:solidFill>
                <a:latin typeface="Calibri" pitchFamily="34" charset="0"/>
                <a:ea typeface="Calibri" pitchFamily="34" charset="-122"/>
                <a:cs typeface="Calibri" pitchFamily="34" charset="-120"/>
              </a:rPr>
              <a:t>Form a Strategic Vision</a:t>
            </a:r>
            <a:endParaRPr lang="en-US" sz="950" dirty="0"/>
          </a:p>
        </p:txBody>
      </p:sp>
      <p:sp>
        <p:nvSpPr>
          <p:cNvPr id="24" name="Shape 22"/>
          <p:cNvSpPr/>
          <p:nvPr/>
        </p:nvSpPr>
        <p:spPr>
          <a:xfrm>
            <a:off x="3566160" y="3374136"/>
            <a:ext cx="960120" cy="201168"/>
          </a:xfrm>
          <a:prstGeom prst="roundRect">
            <a:avLst>
              <a:gd name="adj" fmla="val 18182"/>
            </a:avLst>
          </a:prstGeom>
          <a:solidFill>
            <a:srgbClr val="B45309"/>
          </a:solidFill>
          <a:ln/>
        </p:spPr>
        <p:txBody>
          <a:bodyPr/>
          <a:lstStyle/>
          <a:p>
            <a:endParaRPr lang="en-GB"/>
          </a:p>
        </p:txBody>
      </p:sp>
      <p:sp>
        <p:nvSpPr>
          <p:cNvPr id="25" name="Text 23"/>
          <p:cNvSpPr/>
          <p:nvPr/>
        </p:nvSpPr>
        <p:spPr>
          <a:xfrm>
            <a:off x="3566160" y="3374136"/>
            <a:ext cx="960120" cy="201168"/>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Phase 1</a:t>
            </a:r>
            <a:endParaRPr lang="en-US" sz="700" dirty="0"/>
          </a:p>
        </p:txBody>
      </p:sp>
      <p:sp>
        <p:nvSpPr>
          <p:cNvPr id="26" name="Text 24"/>
          <p:cNvSpPr/>
          <p:nvPr/>
        </p:nvSpPr>
        <p:spPr>
          <a:xfrm>
            <a:off x="868680" y="3602736"/>
            <a:ext cx="3657600" cy="384048"/>
          </a:xfrm>
          <a:prstGeom prst="rect">
            <a:avLst/>
          </a:prstGeom>
          <a:noFill/>
          <a:ln/>
        </p:spPr>
        <p:txBody>
          <a:bodyPr wrap="square" lIns="0" tIns="0" rIns="0" bIns="0" rtlCol="0" anchor="ctr"/>
          <a:lstStyle/>
          <a:p>
            <a:pPr marL="0" indent="0">
              <a:buNone/>
            </a:pPr>
            <a:r>
              <a:rPr lang="en-US" sz="820" dirty="0">
                <a:solidFill>
                  <a:srgbClr val="64748B"/>
                </a:solidFill>
                <a:latin typeface="Calibri" pitchFamily="34" charset="0"/>
                <a:ea typeface="Calibri" pitchFamily="34" charset="-122"/>
                <a:cs typeface="Calibri" pitchFamily="34" charset="-120"/>
              </a:rPr>
              <a:t>Translate the IS roadmap into a simple narrative: 'By month 6, every customer interaction is captured. By month 18, every department shares one version of the truth.'</a:t>
            </a:r>
            <a:endParaRPr lang="en-US" sz="820" dirty="0"/>
          </a:p>
        </p:txBody>
      </p:sp>
      <p:sp>
        <p:nvSpPr>
          <p:cNvPr id="27" name="Shape 25"/>
          <p:cNvSpPr/>
          <p:nvPr/>
        </p:nvSpPr>
        <p:spPr>
          <a:xfrm>
            <a:off x="320040" y="4123944"/>
            <a:ext cx="4297680" cy="749808"/>
          </a:xfrm>
          <a:prstGeom prst="roundRect">
            <a:avLst>
              <a:gd name="adj" fmla="val 731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8" name="Shape 26"/>
          <p:cNvSpPr/>
          <p:nvPr/>
        </p:nvSpPr>
        <p:spPr>
          <a:xfrm>
            <a:off x="393192" y="4288536"/>
            <a:ext cx="402336" cy="402336"/>
          </a:xfrm>
          <a:prstGeom prst="ellipse">
            <a:avLst/>
          </a:prstGeom>
          <a:solidFill>
            <a:srgbClr val="B45309"/>
          </a:solidFill>
          <a:ln/>
        </p:spPr>
        <p:txBody>
          <a:bodyPr/>
          <a:lstStyle/>
          <a:p>
            <a:endParaRPr lang="en-GB"/>
          </a:p>
        </p:txBody>
      </p:sp>
      <p:sp>
        <p:nvSpPr>
          <p:cNvPr id="29" name="Text 27"/>
          <p:cNvSpPr/>
          <p:nvPr/>
        </p:nvSpPr>
        <p:spPr>
          <a:xfrm>
            <a:off x="393192" y="4288536"/>
            <a:ext cx="402336" cy="402336"/>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rPr>
              <a:t>4</a:t>
            </a:r>
            <a:endParaRPr lang="en-US" sz="1100" dirty="0"/>
          </a:p>
        </p:txBody>
      </p:sp>
      <p:sp>
        <p:nvSpPr>
          <p:cNvPr id="30" name="Text 28"/>
          <p:cNvSpPr/>
          <p:nvPr/>
        </p:nvSpPr>
        <p:spPr>
          <a:xfrm>
            <a:off x="868680" y="4178808"/>
            <a:ext cx="2651760" cy="237744"/>
          </a:xfrm>
          <a:prstGeom prst="rect">
            <a:avLst/>
          </a:prstGeom>
          <a:noFill/>
          <a:ln/>
        </p:spPr>
        <p:txBody>
          <a:bodyPr wrap="square" lIns="0" tIns="0" rIns="0" bIns="0" rtlCol="0" anchor="ctr"/>
          <a:lstStyle/>
          <a:p>
            <a:pPr marL="0" indent="0">
              <a:buNone/>
            </a:pPr>
            <a:r>
              <a:rPr lang="en-US" sz="950" b="1" dirty="0">
                <a:solidFill>
                  <a:srgbClr val="1B2A4A"/>
                </a:solidFill>
                <a:latin typeface="Calibri" pitchFamily="34" charset="0"/>
                <a:ea typeface="Calibri" pitchFamily="34" charset="-122"/>
                <a:cs typeface="Calibri" pitchFamily="34" charset="-120"/>
              </a:rPr>
              <a:t>Communicate the Vision</a:t>
            </a:r>
            <a:endParaRPr lang="en-US" sz="950" dirty="0"/>
          </a:p>
        </p:txBody>
      </p:sp>
      <p:sp>
        <p:nvSpPr>
          <p:cNvPr id="31" name="Shape 29"/>
          <p:cNvSpPr/>
          <p:nvPr/>
        </p:nvSpPr>
        <p:spPr>
          <a:xfrm>
            <a:off x="3566160" y="4215384"/>
            <a:ext cx="960120" cy="201168"/>
          </a:xfrm>
          <a:prstGeom prst="roundRect">
            <a:avLst>
              <a:gd name="adj" fmla="val 18182"/>
            </a:avLst>
          </a:prstGeom>
          <a:solidFill>
            <a:srgbClr val="B45309"/>
          </a:solidFill>
          <a:ln/>
        </p:spPr>
        <p:txBody>
          <a:bodyPr/>
          <a:lstStyle/>
          <a:p>
            <a:endParaRPr lang="en-GB"/>
          </a:p>
        </p:txBody>
      </p:sp>
      <p:sp>
        <p:nvSpPr>
          <p:cNvPr id="32" name="Text 30"/>
          <p:cNvSpPr/>
          <p:nvPr/>
        </p:nvSpPr>
        <p:spPr>
          <a:xfrm>
            <a:off x="3566160" y="4215384"/>
            <a:ext cx="960120" cy="201168"/>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Phase 1</a:t>
            </a:r>
            <a:endParaRPr lang="en-US" sz="700" dirty="0"/>
          </a:p>
        </p:txBody>
      </p:sp>
      <p:sp>
        <p:nvSpPr>
          <p:cNvPr id="33" name="Text 31"/>
          <p:cNvSpPr/>
          <p:nvPr/>
        </p:nvSpPr>
        <p:spPr>
          <a:xfrm>
            <a:off x="868680" y="4443984"/>
            <a:ext cx="3657600" cy="384048"/>
          </a:xfrm>
          <a:prstGeom prst="rect">
            <a:avLst/>
          </a:prstGeom>
          <a:noFill/>
          <a:ln/>
        </p:spPr>
        <p:txBody>
          <a:bodyPr wrap="square" lIns="0" tIns="0" rIns="0" bIns="0" rtlCol="0" anchor="ctr"/>
          <a:lstStyle/>
          <a:p>
            <a:pPr marL="0" indent="0">
              <a:buNone/>
            </a:pPr>
            <a:r>
              <a:rPr lang="en-US" sz="820" dirty="0">
                <a:solidFill>
                  <a:srgbClr val="64748B"/>
                </a:solidFill>
                <a:latin typeface="Calibri" pitchFamily="34" charset="0"/>
                <a:ea typeface="Calibri" pitchFamily="34" charset="-122"/>
                <a:cs typeface="Calibri" pitchFamily="34" charset="-120"/>
              </a:rPr>
              <a:t>Town halls, team briefings and weekly IS update emails. Silence creates rumour; transparency creates buy-in (Kotter, 1996).</a:t>
            </a:r>
            <a:endParaRPr lang="en-US" sz="820" dirty="0"/>
          </a:p>
        </p:txBody>
      </p:sp>
      <p:sp>
        <p:nvSpPr>
          <p:cNvPr id="34" name="Shape 32"/>
          <p:cNvSpPr/>
          <p:nvPr/>
        </p:nvSpPr>
        <p:spPr>
          <a:xfrm>
            <a:off x="4800600" y="1600200"/>
            <a:ext cx="4297680" cy="749808"/>
          </a:xfrm>
          <a:prstGeom prst="roundRect">
            <a:avLst>
              <a:gd name="adj" fmla="val 731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35" name="Shape 33"/>
          <p:cNvSpPr/>
          <p:nvPr/>
        </p:nvSpPr>
        <p:spPr>
          <a:xfrm>
            <a:off x="4873752" y="1764792"/>
            <a:ext cx="402336" cy="402336"/>
          </a:xfrm>
          <a:prstGeom prst="ellipse">
            <a:avLst/>
          </a:prstGeom>
          <a:solidFill>
            <a:srgbClr val="2E7D52"/>
          </a:solidFill>
          <a:ln/>
        </p:spPr>
        <p:txBody>
          <a:bodyPr/>
          <a:lstStyle/>
          <a:p>
            <a:endParaRPr lang="en-GB"/>
          </a:p>
        </p:txBody>
      </p:sp>
      <p:sp>
        <p:nvSpPr>
          <p:cNvPr id="36" name="Text 34"/>
          <p:cNvSpPr/>
          <p:nvPr/>
        </p:nvSpPr>
        <p:spPr>
          <a:xfrm>
            <a:off x="4873752" y="1764792"/>
            <a:ext cx="402336" cy="402336"/>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rPr>
              <a:t>5</a:t>
            </a:r>
            <a:endParaRPr lang="en-US" sz="1100" dirty="0"/>
          </a:p>
        </p:txBody>
      </p:sp>
      <p:sp>
        <p:nvSpPr>
          <p:cNvPr id="37" name="Text 35"/>
          <p:cNvSpPr/>
          <p:nvPr/>
        </p:nvSpPr>
        <p:spPr>
          <a:xfrm>
            <a:off x="5349240" y="1655064"/>
            <a:ext cx="2651760" cy="237744"/>
          </a:xfrm>
          <a:prstGeom prst="rect">
            <a:avLst/>
          </a:prstGeom>
          <a:noFill/>
          <a:ln/>
        </p:spPr>
        <p:txBody>
          <a:bodyPr wrap="square" lIns="0" tIns="0" rIns="0" bIns="0" rtlCol="0" anchor="ctr"/>
          <a:lstStyle/>
          <a:p>
            <a:pPr marL="0" indent="0">
              <a:buNone/>
            </a:pPr>
            <a:r>
              <a:rPr lang="en-US" sz="950" b="1" dirty="0">
                <a:solidFill>
                  <a:srgbClr val="1B2A4A"/>
                </a:solidFill>
                <a:latin typeface="Calibri" pitchFamily="34" charset="0"/>
                <a:ea typeface="Calibri" pitchFamily="34" charset="-122"/>
                <a:cs typeface="Calibri" pitchFamily="34" charset="-120"/>
              </a:rPr>
              <a:t>Remove Obstacles</a:t>
            </a:r>
            <a:endParaRPr lang="en-US" sz="950" dirty="0"/>
          </a:p>
        </p:txBody>
      </p:sp>
      <p:sp>
        <p:nvSpPr>
          <p:cNvPr id="38" name="Shape 36"/>
          <p:cNvSpPr/>
          <p:nvPr/>
        </p:nvSpPr>
        <p:spPr>
          <a:xfrm>
            <a:off x="8046720" y="1691640"/>
            <a:ext cx="960120" cy="201168"/>
          </a:xfrm>
          <a:prstGeom prst="roundRect">
            <a:avLst>
              <a:gd name="adj" fmla="val 18182"/>
            </a:avLst>
          </a:prstGeom>
          <a:solidFill>
            <a:srgbClr val="2E7D52"/>
          </a:solidFill>
          <a:ln/>
        </p:spPr>
        <p:txBody>
          <a:bodyPr/>
          <a:lstStyle/>
          <a:p>
            <a:endParaRPr lang="en-GB"/>
          </a:p>
        </p:txBody>
      </p:sp>
      <p:sp>
        <p:nvSpPr>
          <p:cNvPr id="39" name="Text 37"/>
          <p:cNvSpPr/>
          <p:nvPr/>
        </p:nvSpPr>
        <p:spPr>
          <a:xfrm>
            <a:off x="8046720" y="1691640"/>
            <a:ext cx="960120" cy="201168"/>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Phase 2</a:t>
            </a:r>
            <a:endParaRPr lang="en-US" sz="700" dirty="0"/>
          </a:p>
        </p:txBody>
      </p:sp>
      <p:sp>
        <p:nvSpPr>
          <p:cNvPr id="40" name="Text 38"/>
          <p:cNvSpPr/>
          <p:nvPr/>
        </p:nvSpPr>
        <p:spPr>
          <a:xfrm>
            <a:off x="5349240" y="1920240"/>
            <a:ext cx="3657600" cy="384048"/>
          </a:xfrm>
          <a:prstGeom prst="rect">
            <a:avLst/>
          </a:prstGeom>
          <a:noFill/>
          <a:ln/>
        </p:spPr>
        <p:txBody>
          <a:bodyPr wrap="square" lIns="0" tIns="0" rIns="0" bIns="0" rtlCol="0" anchor="ctr"/>
          <a:lstStyle/>
          <a:p>
            <a:r>
              <a:rPr lang="en-US" sz="820" dirty="0">
                <a:solidFill>
                  <a:srgbClr val="64748B"/>
                </a:solidFill>
                <a:latin typeface="Calibri" pitchFamily="34" charset="0"/>
                <a:ea typeface="Calibri" pitchFamily="34" charset="-122"/>
                <a:cs typeface="Calibri" pitchFamily="34" charset="-120"/>
              </a:rPr>
              <a:t>Identify and address structural blockers, such as siloed teams, incompatible legacy tools, and managers who withhold data. Resistance is a symptom, not the cause.</a:t>
            </a:r>
            <a:endParaRPr lang="en-US" sz="820" dirty="0"/>
          </a:p>
        </p:txBody>
      </p:sp>
      <p:sp>
        <p:nvSpPr>
          <p:cNvPr id="41" name="Shape 39"/>
          <p:cNvSpPr/>
          <p:nvPr/>
        </p:nvSpPr>
        <p:spPr>
          <a:xfrm>
            <a:off x="4800600" y="2441448"/>
            <a:ext cx="4297680" cy="749808"/>
          </a:xfrm>
          <a:prstGeom prst="roundRect">
            <a:avLst>
              <a:gd name="adj" fmla="val 731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42" name="Shape 40"/>
          <p:cNvSpPr/>
          <p:nvPr/>
        </p:nvSpPr>
        <p:spPr>
          <a:xfrm>
            <a:off x="4873752" y="2606040"/>
            <a:ext cx="402336" cy="402336"/>
          </a:xfrm>
          <a:prstGeom prst="ellipse">
            <a:avLst/>
          </a:prstGeom>
          <a:solidFill>
            <a:srgbClr val="2E7D52"/>
          </a:solidFill>
          <a:ln/>
        </p:spPr>
        <p:txBody>
          <a:bodyPr/>
          <a:lstStyle/>
          <a:p>
            <a:endParaRPr lang="en-GB"/>
          </a:p>
        </p:txBody>
      </p:sp>
      <p:sp>
        <p:nvSpPr>
          <p:cNvPr id="43" name="Text 41"/>
          <p:cNvSpPr/>
          <p:nvPr/>
        </p:nvSpPr>
        <p:spPr>
          <a:xfrm>
            <a:off x="4873752" y="2606040"/>
            <a:ext cx="402336" cy="402336"/>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rPr>
              <a:t>6</a:t>
            </a:r>
            <a:endParaRPr lang="en-US" sz="1100" dirty="0"/>
          </a:p>
        </p:txBody>
      </p:sp>
      <p:sp>
        <p:nvSpPr>
          <p:cNvPr id="44" name="Text 42"/>
          <p:cNvSpPr/>
          <p:nvPr/>
        </p:nvSpPr>
        <p:spPr>
          <a:xfrm>
            <a:off x="5349240" y="2496312"/>
            <a:ext cx="2651760" cy="237744"/>
          </a:xfrm>
          <a:prstGeom prst="rect">
            <a:avLst/>
          </a:prstGeom>
          <a:noFill/>
          <a:ln/>
        </p:spPr>
        <p:txBody>
          <a:bodyPr wrap="square" lIns="0" tIns="0" rIns="0" bIns="0" rtlCol="0" anchor="ctr"/>
          <a:lstStyle/>
          <a:p>
            <a:pPr marL="0" indent="0">
              <a:buNone/>
            </a:pPr>
            <a:r>
              <a:rPr lang="en-US" sz="950" b="1" dirty="0">
                <a:solidFill>
                  <a:srgbClr val="1B2A4A"/>
                </a:solidFill>
                <a:latin typeface="Calibri" pitchFamily="34" charset="0"/>
                <a:ea typeface="Calibri" pitchFamily="34" charset="-122"/>
                <a:cs typeface="Calibri" pitchFamily="34" charset="-120"/>
              </a:rPr>
              <a:t>Generate Short-Term Wins</a:t>
            </a:r>
            <a:endParaRPr lang="en-US" sz="950" dirty="0"/>
          </a:p>
        </p:txBody>
      </p:sp>
      <p:sp>
        <p:nvSpPr>
          <p:cNvPr id="45" name="Shape 43"/>
          <p:cNvSpPr/>
          <p:nvPr/>
        </p:nvSpPr>
        <p:spPr>
          <a:xfrm>
            <a:off x="8046720" y="2532888"/>
            <a:ext cx="960120" cy="201168"/>
          </a:xfrm>
          <a:prstGeom prst="roundRect">
            <a:avLst>
              <a:gd name="adj" fmla="val 18182"/>
            </a:avLst>
          </a:prstGeom>
          <a:solidFill>
            <a:srgbClr val="2E7D52"/>
          </a:solidFill>
          <a:ln/>
        </p:spPr>
        <p:txBody>
          <a:bodyPr/>
          <a:lstStyle/>
          <a:p>
            <a:endParaRPr lang="en-GB"/>
          </a:p>
        </p:txBody>
      </p:sp>
      <p:sp>
        <p:nvSpPr>
          <p:cNvPr id="46" name="Text 44"/>
          <p:cNvSpPr/>
          <p:nvPr/>
        </p:nvSpPr>
        <p:spPr>
          <a:xfrm>
            <a:off x="8046720" y="2532888"/>
            <a:ext cx="960120" cy="201168"/>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Phase 2</a:t>
            </a:r>
            <a:endParaRPr lang="en-US" sz="700" dirty="0"/>
          </a:p>
        </p:txBody>
      </p:sp>
      <p:sp>
        <p:nvSpPr>
          <p:cNvPr id="47" name="Text 45"/>
          <p:cNvSpPr/>
          <p:nvPr/>
        </p:nvSpPr>
        <p:spPr>
          <a:xfrm>
            <a:off x="5349240" y="2761488"/>
            <a:ext cx="3657600" cy="384048"/>
          </a:xfrm>
          <a:prstGeom prst="rect">
            <a:avLst/>
          </a:prstGeom>
          <a:noFill/>
          <a:ln/>
        </p:spPr>
        <p:txBody>
          <a:bodyPr wrap="square" lIns="0" tIns="0" rIns="0" bIns="0" rtlCol="0" anchor="ctr"/>
          <a:lstStyle/>
          <a:p>
            <a:pPr marL="0" indent="0">
              <a:buNone/>
            </a:pPr>
            <a:r>
              <a:rPr lang="en-US" sz="820" dirty="0">
                <a:solidFill>
                  <a:srgbClr val="64748B"/>
                </a:solidFill>
                <a:latin typeface="Calibri" pitchFamily="34" charset="0"/>
                <a:ea typeface="Calibri" pitchFamily="34" charset="-122"/>
                <a:cs typeface="Calibri" pitchFamily="34" charset="-120"/>
              </a:rPr>
              <a:t>Publicise early KPI achievements first 1,000 CRM records completed, first automated sales report. Wins build momentum and silence sceptics.</a:t>
            </a:r>
            <a:endParaRPr lang="en-US" sz="820" dirty="0"/>
          </a:p>
        </p:txBody>
      </p:sp>
      <p:sp>
        <p:nvSpPr>
          <p:cNvPr id="48" name="Shape 46"/>
          <p:cNvSpPr/>
          <p:nvPr/>
        </p:nvSpPr>
        <p:spPr>
          <a:xfrm>
            <a:off x="4800600" y="3282696"/>
            <a:ext cx="4297680" cy="749808"/>
          </a:xfrm>
          <a:prstGeom prst="roundRect">
            <a:avLst>
              <a:gd name="adj" fmla="val 731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49" name="Shape 47"/>
          <p:cNvSpPr/>
          <p:nvPr/>
        </p:nvSpPr>
        <p:spPr>
          <a:xfrm>
            <a:off x="4873752" y="3447288"/>
            <a:ext cx="402336" cy="402336"/>
          </a:xfrm>
          <a:prstGeom prst="ellipse">
            <a:avLst/>
          </a:prstGeom>
          <a:solidFill>
            <a:srgbClr val="1B2A4A"/>
          </a:solidFill>
          <a:ln/>
        </p:spPr>
        <p:txBody>
          <a:bodyPr/>
          <a:lstStyle/>
          <a:p>
            <a:endParaRPr lang="en-GB"/>
          </a:p>
        </p:txBody>
      </p:sp>
      <p:sp>
        <p:nvSpPr>
          <p:cNvPr id="50" name="Text 48"/>
          <p:cNvSpPr/>
          <p:nvPr/>
        </p:nvSpPr>
        <p:spPr>
          <a:xfrm>
            <a:off x="4873752" y="3447288"/>
            <a:ext cx="402336" cy="402336"/>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rPr>
              <a:t>7</a:t>
            </a:r>
            <a:endParaRPr lang="en-US" sz="1100" dirty="0"/>
          </a:p>
        </p:txBody>
      </p:sp>
      <p:sp>
        <p:nvSpPr>
          <p:cNvPr id="51" name="Text 49"/>
          <p:cNvSpPr/>
          <p:nvPr/>
        </p:nvSpPr>
        <p:spPr>
          <a:xfrm>
            <a:off x="5349240" y="3337560"/>
            <a:ext cx="2651760" cy="237744"/>
          </a:xfrm>
          <a:prstGeom prst="rect">
            <a:avLst/>
          </a:prstGeom>
          <a:noFill/>
          <a:ln/>
        </p:spPr>
        <p:txBody>
          <a:bodyPr wrap="square" lIns="0" tIns="0" rIns="0" bIns="0" rtlCol="0" anchor="ctr"/>
          <a:lstStyle/>
          <a:p>
            <a:pPr marL="0" indent="0">
              <a:buNone/>
            </a:pPr>
            <a:r>
              <a:rPr lang="en-US" sz="950" b="1" dirty="0">
                <a:solidFill>
                  <a:srgbClr val="1B2A4A"/>
                </a:solidFill>
                <a:latin typeface="Calibri" pitchFamily="34" charset="0"/>
                <a:ea typeface="Calibri" pitchFamily="34" charset="-122"/>
                <a:cs typeface="Calibri" pitchFamily="34" charset="-120"/>
              </a:rPr>
              <a:t>Sustain Acceleration</a:t>
            </a:r>
            <a:endParaRPr lang="en-US" sz="950" dirty="0"/>
          </a:p>
        </p:txBody>
      </p:sp>
      <p:sp>
        <p:nvSpPr>
          <p:cNvPr id="52" name="Shape 50"/>
          <p:cNvSpPr/>
          <p:nvPr/>
        </p:nvSpPr>
        <p:spPr>
          <a:xfrm>
            <a:off x="8046720" y="3374136"/>
            <a:ext cx="960120" cy="201168"/>
          </a:xfrm>
          <a:prstGeom prst="roundRect">
            <a:avLst>
              <a:gd name="adj" fmla="val 18182"/>
            </a:avLst>
          </a:prstGeom>
          <a:solidFill>
            <a:srgbClr val="1B2A4A"/>
          </a:solidFill>
          <a:ln/>
        </p:spPr>
        <p:txBody>
          <a:bodyPr/>
          <a:lstStyle/>
          <a:p>
            <a:endParaRPr lang="en-GB"/>
          </a:p>
        </p:txBody>
      </p:sp>
      <p:sp>
        <p:nvSpPr>
          <p:cNvPr id="53" name="Text 51"/>
          <p:cNvSpPr/>
          <p:nvPr/>
        </p:nvSpPr>
        <p:spPr>
          <a:xfrm>
            <a:off x="8046720" y="3374136"/>
            <a:ext cx="960120" cy="201168"/>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Phase 3</a:t>
            </a:r>
            <a:endParaRPr lang="en-US" sz="700" dirty="0"/>
          </a:p>
        </p:txBody>
      </p:sp>
      <p:sp>
        <p:nvSpPr>
          <p:cNvPr id="54" name="Text 52"/>
          <p:cNvSpPr/>
          <p:nvPr/>
        </p:nvSpPr>
        <p:spPr>
          <a:xfrm>
            <a:off x="5349240" y="3602736"/>
            <a:ext cx="3657600" cy="384048"/>
          </a:xfrm>
          <a:prstGeom prst="rect">
            <a:avLst/>
          </a:prstGeom>
          <a:noFill/>
          <a:ln/>
        </p:spPr>
        <p:txBody>
          <a:bodyPr wrap="square" lIns="0" tIns="0" rIns="0" bIns="0" rtlCol="0" anchor="ctr"/>
          <a:lstStyle/>
          <a:p>
            <a:pPr marL="0" indent="0">
              <a:buNone/>
            </a:pPr>
            <a:r>
              <a:rPr lang="en-US" sz="820" dirty="0">
                <a:solidFill>
                  <a:srgbClr val="64748B"/>
                </a:solidFill>
                <a:latin typeface="Calibri" pitchFamily="34" charset="0"/>
                <a:ea typeface="Calibri" pitchFamily="34" charset="-122"/>
                <a:cs typeface="Calibri" pitchFamily="34" charset="-120"/>
              </a:rPr>
              <a:t>Use ERP integration success to legitimise the DSS investment. Each phase's win becomes the platform for the next ask.</a:t>
            </a:r>
            <a:endParaRPr lang="en-US" sz="820" dirty="0"/>
          </a:p>
        </p:txBody>
      </p:sp>
      <p:sp>
        <p:nvSpPr>
          <p:cNvPr id="55" name="Shape 53"/>
          <p:cNvSpPr/>
          <p:nvPr/>
        </p:nvSpPr>
        <p:spPr>
          <a:xfrm>
            <a:off x="4800600" y="4123944"/>
            <a:ext cx="4297680" cy="749808"/>
          </a:xfrm>
          <a:prstGeom prst="roundRect">
            <a:avLst>
              <a:gd name="adj" fmla="val 731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56" name="Shape 54"/>
          <p:cNvSpPr/>
          <p:nvPr/>
        </p:nvSpPr>
        <p:spPr>
          <a:xfrm>
            <a:off x="4873752" y="4288536"/>
            <a:ext cx="402336" cy="402336"/>
          </a:xfrm>
          <a:prstGeom prst="ellipse">
            <a:avLst/>
          </a:prstGeom>
          <a:solidFill>
            <a:srgbClr val="1B2A4A"/>
          </a:solidFill>
          <a:ln/>
        </p:spPr>
        <p:txBody>
          <a:bodyPr/>
          <a:lstStyle/>
          <a:p>
            <a:endParaRPr lang="en-GB"/>
          </a:p>
        </p:txBody>
      </p:sp>
      <p:sp>
        <p:nvSpPr>
          <p:cNvPr id="57" name="Text 55"/>
          <p:cNvSpPr/>
          <p:nvPr/>
        </p:nvSpPr>
        <p:spPr>
          <a:xfrm>
            <a:off x="4873752" y="4288536"/>
            <a:ext cx="402336" cy="402336"/>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anose="020F0502020204030204" pitchFamily="34" charset="0"/>
                <a:ea typeface="Calibri" panose="020F0502020204030204" pitchFamily="34" charset="0"/>
                <a:cs typeface="Calibri" panose="020F0502020204030204" pitchFamily="34" charset="0"/>
              </a:rPr>
              <a:t>8</a:t>
            </a:r>
            <a:endParaRPr lang="en-US" sz="1100" dirty="0"/>
          </a:p>
        </p:txBody>
      </p:sp>
      <p:sp>
        <p:nvSpPr>
          <p:cNvPr id="58" name="Text 56"/>
          <p:cNvSpPr/>
          <p:nvPr/>
        </p:nvSpPr>
        <p:spPr>
          <a:xfrm>
            <a:off x="5349240" y="4178808"/>
            <a:ext cx="2651760" cy="237744"/>
          </a:xfrm>
          <a:prstGeom prst="rect">
            <a:avLst/>
          </a:prstGeom>
          <a:noFill/>
          <a:ln/>
        </p:spPr>
        <p:txBody>
          <a:bodyPr wrap="square" lIns="0" tIns="0" rIns="0" bIns="0" rtlCol="0" anchor="ctr"/>
          <a:lstStyle/>
          <a:p>
            <a:pPr marL="0" indent="0">
              <a:buNone/>
            </a:pPr>
            <a:r>
              <a:rPr lang="en-US" sz="950" b="1" dirty="0">
                <a:solidFill>
                  <a:srgbClr val="1B2A4A"/>
                </a:solidFill>
                <a:latin typeface="Calibri" pitchFamily="34" charset="0"/>
                <a:ea typeface="Calibri" pitchFamily="34" charset="-122"/>
                <a:cs typeface="Calibri" pitchFamily="34" charset="-120"/>
              </a:rPr>
              <a:t>Anchor in Culture</a:t>
            </a:r>
            <a:endParaRPr lang="en-US" sz="950" dirty="0"/>
          </a:p>
        </p:txBody>
      </p:sp>
      <p:sp>
        <p:nvSpPr>
          <p:cNvPr id="59" name="Shape 57"/>
          <p:cNvSpPr/>
          <p:nvPr/>
        </p:nvSpPr>
        <p:spPr>
          <a:xfrm>
            <a:off x="8046720" y="4215384"/>
            <a:ext cx="960120" cy="201168"/>
          </a:xfrm>
          <a:prstGeom prst="roundRect">
            <a:avLst>
              <a:gd name="adj" fmla="val 18182"/>
            </a:avLst>
          </a:prstGeom>
          <a:solidFill>
            <a:srgbClr val="1B2A4A"/>
          </a:solidFill>
          <a:ln/>
        </p:spPr>
        <p:txBody>
          <a:bodyPr/>
          <a:lstStyle/>
          <a:p>
            <a:endParaRPr lang="en-GB"/>
          </a:p>
        </p:txBody>
      </p:sp>
      <p:sp>
        <p:nvSpPr>
          <p:cNvPr id="60" name="Text 58"/>
          <p:cNvSpPr/>
          <p:nvPr/>
        </p:nvSpPr>
        <p:spPr>
          <a:xfrm>
            <a:off x="8046720" y="4215384"/>
            <a:ext cx="960120" cy="201168"/>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Phase 3</a:t>
            </a:r>
            <a:endParaRPr lang="en-US" sz="700" dirty="0"/>
          </a:p>
        </p:txBody>
      </p:sp>
      <p:sp>
        <p:nvSpPr>
          <p:cNvPr id="61" name="Text 59"/>
          <p:cNvSpPr/>
          <p:nvPr/>
        </p:nvSpPr>
        <p:spPr>
          <a:xfrm>
            <a:off x="5349240" y="4443984"/>
            <a:ext cx="3657600" cy="384048"/>
          </a:xfrm>
          <a:prstGeom prst="rect">
            <a:avLst/>
          </a:prstGeom>
          <a:noFill/>
          <a:ln/>
        </p:spPr>
        <p:txBody>
          <a:bodyPr wrap="square" lIns="0" tIns="0" rIns="0" bIns="0" rtlCol="0" anchor="ctr"/>
          <a:lstStyle/>
          <a:p>
            <a:pPr marL="0" indent="0">
              <a:buNone/>
            </a:pPr>
            <a:r>
              <a:rPr lang="en-US" sz="820" dirty="0">
                <a:solidFill>
                  <a:srgbClr val="64748B"/>
                </a:solidFill>
                <a:latin typeface="Calibri" pitchFamily="34" charset="0"/>
                <a:ea typeface="Calibri" pitchFamily="34" charset="-122"/>
                <a:cs typeface="Calibri" pitchFamily="34" charset="-120"/>
              </a:rPr>
              <a:t>Embed IS usage in performance reviews, onboarding and team KPIs. Systems survive only when using them becomes 'how we work here' (Laudon &amp; Laudon, 2022).</a:t>
            </a:r>
            <a:endParaRPr lang="en-US" sz="820" dirty="0"/>
          </a:p>
        </p:txBody>
      </p:sp>
      <p:sp>
        <p:nvSpPr>
          <p:cNvPr id="62" name="Text 60"/>
          <p:cNvSpPr/>
          <p:nvPr/>
        </p:nvSpPr>
        <p:spPr>
          <a:xfrm>
            <a:off x="320040" y="4956048"/>
            <a:ext cx="8503920" cy="182880"/>
          </a:xfrm>
          <a:prstGeom prst="rect">
            <a:avLst/>
          </a:prstGeom>
          <a:noFill/>
          <a:ln/>
        </p:spPr>
        <p:txBody>
          <a:bodyPr wrap="square" lIns="0" tIns="0" rIns="0" bIns="0" rtlCol="0" anchor="ctr"/>
          <a:lstStyle/>
          <a:p>
            <a:pPr marL="0" indent="0">
              <a:buNone/>
            </a:pPr>
            <a:r>
              <a:rPr lang="en-US" sz="750" i="1" dirty="0">
                <a:solidFill>
                  <a:srgbClr val="64748B"/>
                </a:solidFill>
                <a:latin typeface="Calibri" pitchFamily="34" charset="0"/>
                <a:ea typeface="Calibri" pitchFamily="34" charset="-122"/>
                <a:cs typeface="Calibri" pitchFamily="34" charset="-120"/>
              </a:rPr>
              <a:t>Source: Kotter (1996); applied to IS context via Foss et al. (2008), Somers &amp; Nelson (2004) and Laudon &amp; Laudon (2022)</a:t>
            </a:r>
            <a:endParaRPr lang="en-US" sz="7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Shape 0"/>
          <p:cNvSpPr/>
          <p:nvPr/>
        </p:nvSpPr>
        <p:spPr>
          <a:xfrm>
            <a:off x="6217920" y="-1097280"/>
            <a:ext cx="5029200" cy="5029200"/>
          </a:xfrm>
          <a:prstGeom prst="ellipse">
            <a:avLst/>
          </a:prstGeom>
          <a:solidFill>
            <a:srgbClr val="0D9488">
              <a:alpha val="12000"/>
            </a:srgbClr>
          </a:solidFill>
          <a:ln/>
        </p:spPr>
        <p:txBody>
          <a:bodyPr/>
          <a:lstStyle/>
          <a:p>
            <a:endParaRPr lang="en-GB"/>
          </a:p>
        </p:txBody>
      </p:sp>
      <p:sp>
        <p:nvSpPr>
          <p:cNvPr id="3" name="Shape 1"/>
          <p:cNvSpPr/>
          <p:nvPr/>
        </p:nvSpPr>
        <p:spPr>
          <a:xfrm>
            <a:off x="-1371600" y="3200400"/>
            <a:ext cx="4114800" cy="4114800"/>
          </a:xfrm>
          <a:prstGeom prst="ellipse">
            <a:avLst/>
          </a:prstGeom>
          <a:solidFill>
            <a:srgbClr val="C9A84C">
              <a:alpha val="10000"/>
            </a:srgbClr>
          </a:solidFill>
          <a:ln/>
        </p:spPr>
        <p:txBody>
          <a:bodyPr/>
          <a:lstStyle/>
          <a:p>
            <a:endParaRPr lang="en-GB"/>
          </a:p>
        </p:txBody>
      </p:sp>
      <p:sp>
        <p:nvSpPr>
          <p:cNvPr id="4" name="Text 2"/>
          <p:cNvSpPr/>
          <p:nvPr/>
        </p:nvSpPr>
        <p:spPr>
          <a:xfrm>
            <a:off x="365760" y="274320"/>
            <a:ext cx="8412480" cy="548640"/>
          </a:xfrm>
          <a:prstGeom prst="rect">
            <a:avLst/>
          </a:prstGeom>
          <a:noFill/>
          <a:ln/>
        </p:spPr>
        <p:txBody>
          <a:bodyPr wrap="square" lIns="0" tIns="0" rIns="0" bIns="0" rtlCol="0" anchor="ctr"/>
          <a:lstStyle/>
          <a:p>
            <a:pPr marL="0" indent="0">
              <a:buNone/>
            </a:pPr>
            <a:r>
              <a:rPr lang="en-US" sz="2400" b="1" dirty="0">
                <a:solidFill>
                  <a:srgbClr val="FFFFFF"/>
                </a:solidFill>
                <a:latin typeface="Calibri" panose="020F0502020204030204" pitchFamily="34" charset="0"/>
                <a:ea typeface="Calibri" panose="020F0502020204030204" pitchFamily="34" charset="0"/>
                <a:cs typeface="Calibri" panose="020F0502020204030204" pitchFamily="34" charset="0"/>
              </a:rPr>
              <a:t>Conclusion: The Case for Integrated IS</a:t>
            </a:r>
            <a:endParaRPr lang="en-US" sz="2400" dirty="0"/>
          </a:p>
        </p:txBody>
      </p:sp>
      <p:sp>
        <p:nvSpPr>
          <p:cNvPr id="5" name="Shape 3"/>
          <p:cNvSpPr/>
          <p:nvPr/>
        </p:nvSpPr>
        <p:spPr>
          <a:xfrm>
            <a:off x="1188720" y="932688"/>
            <a:ext cx="1508760" cy="1508760"/>
          </a:xfrm>
          <a:prstGeom prst="ellipse">
            <a:avLst/>
          </a:prstGeom>
          <a:solidFill>
            <a:srgbClr val="0D9488">
              <a:alpha val="85000"/>
            </a:srgbClr>
          </a:solidFill>
          <a:ln/>
          <a:effectLst>
            <a:outerShdw blurRad="101600" dist="38100" dir="2700000" algn="bl" rotWithShape="0">
              <a:srgbClr val="000000">
                <a:alpha val="12000"/>
              </a:srgbClr>
            </a:outerShdw>
          </a:effectLst>
        </p:spPr>
        <p:txBody>
          <a:bodyPr/>
          <a:lstStyle/>
          <a:p>
            <a:endParaRPr lang="en-GB"/>
          </a:p>
        </p:txBody>
      </p:sp>
      <p:sp>
        <p:nvSpPr>
          <p:cNvPr id="6" name="Shape 4"/>
          <p:cNvSpPr/>
          <p:nvPr/>
        </p:nvSpPr>
        <p:spPr>
          <a:xfrm>
            <a:off x="1261872" y="1005840"/>
            <a:ext cx="1362456" cy="1362456"/>
          </a:xfrm>
          <a:prstGeom prst="ellipse">
            <a:avLst/>
          </a:prstGeom>
          <a:solidFill>
            <a:srgbClr val="0D9488"/>
          </a:solidFill>
          <a:ln/>
        </p:spPr>
        <p:txBody>
          <a:bodyPr/>
          <a:lstStyle/>
          <a:p>
            <a:endParaRPr lang="en-GB"/>
          </a:p>
        </p:txBody>
      </p:sp>
      <p:sp>
        <p:nvSpPr>
          <p:cNvPr id="7" name="Text 5"/>
          <p:cNvSpPr/>
          <p:nvPr/>
        </p:nvSpPr>
        <p:spPr>
          <a:xfrm>
            <a:off x="1261872" y="1005840"/>
            <a:ext cx="1362456" cy="621792"/>
          </a:xfrm>
          <a:prstGeom prst="rect">
            <a:avLst/>
          </a:prstGeom>
          <a:noFill/>
          <a:ln/>
        </p:spPr>
        <p:txBody>
          <a:bodyPr wrap="square" lIns="0" tIns="0" rIns="0" bIns="0" rtlCol="0" anchor="b"/>
          <a:lstStyle/>
          <a:p>
            <a:pPr marL="0" indent="0" algn="ctr">
              <a:buNone/>
            </a:pPr>
            <a:r>
              <a:rPr lang="en-US" sz="2200" b="1" dirty="0">
                <a:solidFill>
                  <a:srgbClr val="FFFFFF"/>
                </a:solidFill>
                <a:latin typeface="Calibri" panose="020F0502020204030204" pitchFamily="34" charset="0"/>
                <a:ea typeface="Calibri" panose="020F0502020204030204" pitchFamily="34" charset="0"/>
                <a:cs typeface="Calibri" panose="020F0502020204030204" pitchFamily="34" charset="0"/>
              </a:rPr>
              <a:t>£9.65</a:t>
            </a:r>
            <a:endParaRPr lang="en-US" sz="2200" dirty="0"/>
          </a:p>
        </p:txBody>
      </p:sp>
      <p:sp>
        <p:nvSpPr>
          <p:cNvPr id="8" name="Text 6"/>
          <p:cNvSpPr/>
          <p:nvPr/>
        </p:nvSpPr>
        <p:spPr>
          <a:xfrm>
            <a:off x="1261872" y="1627632"/>
            <a:ext cx="1362456" cy="493776"/>
          </a:xfrm>
          <a:prstGeom prst="rect">
            <a:avLst/>
          </a:prstGeom>
          <a:noFill/>
          <a:ln/>
        </p:spPr>
        <p:txBody>
          <a:bodyPr wrap="square" lIns="0" tIns="0" rIns="0" bIns="0" rtlCol="0" anchor="ctr"/>
          <a:lstStyle/>
          <a:p>
            <a:pPr marL="0" indent="0" algn="ctr">
              <a:buNone/>
            </a:pPr>
            <a:r>
              <a:rPr lang="en-US" sz="720" dirty="0">
                <a:solidFill>
                  <a:srgbClr val="E0F2EF"/>
                </a:solidFill>
                <a:latin typeface="Calibri" pitchFamily="34" charset="0"/>
                <a:ea typeface="Calibri" pitchFamily="34" charset="-122"/>
                <a:cs typeface="Calibri" pitchFamily="34" charset="-120"/>
              </a:rPr>
              <a:t>avg. return per</a:t>
            </a:r>
            <a:endParaRPr lang="en-US" sz="720" dirty="0"/>
          </a:p>
          <a:p>
            <a:pPr marL="0" indent="0" algn="ctr">
              <a:buNone/>
            </a:pPr>
            <a:r>
              <a:rPr lang="en-US" sz="720" dirty="0">
                <a:solidFill>
                  <a:srgbClr val="E0F2EF"/>
                </a:solidFill>
                <a:latin typeface="Calibri" pitchFamily="34" charset="0"/>
                <a:ea typeface="Calibri" pitchFamily="34" charset="-122"/>
                <a:cs typeface="Calibri" pitchFamily="34" charset="-120"/>
              </a:rPr>
              <a:t>£1 invested</a:t>
            </a:r>
            <a:endParaRPr lang="en-US" sz="720" dirty="0"/>
          </a:p>
        </p:txBody>
      </p:sp>
      <p:sp>
        <p:nvSpPr>
          <p:cNvPr id="9" name="Text 7"/>
          <p:cNvSpPr/>
          <p:nvPr/>
        </p:nvSpPr>
        <p:spPr>
          <a:xfrm>
            <a:off x="1188720" y="2487168"/>
            <a:ext cx="1508760" cy="201168"/>
          </a:xfrm>
          <a:prstGeom prst="rect">
            <a:avLst/>
          </a:prstGeom>
          <a:noFill/>
          <a:ln/>
        </p:spPr>
        <p:txBody>
          <a:bodyPr wrap="square" lIns="0" tIns="0" rIns="0" bIns="0" rtlCol="0" anchor="ctr"/>
          <a:lstStyle/>
          <a:p>
            <a:pPr marL="0" indent="0" algn="ctr">
              <a:buNone/>
            </a:pPr>
            <a:r>
              <a:rPr lang="en-US" sz="680" i="1" dirty="0">
                <a:solidFill>
                  <a:srgbClr val="64748B"/>
                </a:solidFill>
                <a:latin typeface="Calibri" pitchFamily="34" charset="0"/>
                <a:ea typeface="Calibri" pitchFamily="34" charset="-122"/>
                <a:cs typeface="Calibri" pitchFamily="34" charset="-120"/>
              </a:rPr>
              <a:t>Nucleus Research (2023)</a:t>
            </a:r>
            <a:endParaRPr lang="en-US" sz="680" dirty="0"/>
          </a:p>
        </p:txBody>
      </p:sp>
      <p:sp>
        <p:nvSpPr>
          <p:cNvPr id="10" name="Shape 8"/>
          <p:cNvSpPr/>
          <p:nvPr/>
        </p:nvSpPr>
        <p:spPr>
          <a:xfrm>
            <a:off x="3364992" y="932688"/>
            <a:ext cx="1508760" cy="1508760"/>
          </a:xfrm>
          <a:prstGeom prst="ellipse">
            <a:avLst/>
          </a:prstGeom>
          <a:solidFill>
            <a:srgbClr val="B45309">
              <a:alpha val="85000"/>
            </a:srgbClr>
          </a:solidFill>
          <a:ln/>
          <a:effectLst>
            <a:outerShdw blurRad="101600" dist="38100" dir="2700000" algn="bl" rotWithShape="0">
              <a:srgbClr val="000000">
                <a:alpha val="12000"/>
              </a:srgbClr>
            </a:outerShdw>
          </a:effectLst>
        </p:spPr>
        <p:txBody>
          <a:bodyPr/>
          <a:lstStyle/>
          <a:p>
            <a:endParaRPr lang="en-GB"/>
          </a:p>
        </p:txBody>
      </p:sp>
      <p:sp>
        <p:nvSpPr>
          <p:cNvPr id="11" name="Shape 9"/>
          <p:cNvSpPr/>
          <p:nvPr/>
        </p:nvSpPr>
        <p:spPr>
          <a:xfrm>
            <a:off x="3438144" y="1005840"/>
            <a:ext cx="1362456" cy="1362456"/>
          </a:xfrm>
          <a:prstGeom prst="ellipse">
            <a:avLst/>
          </a:prstGeom>
          <a:solidFill>
            <a:srgbClr val="B45309"/>
          </a:solidFill>
          <a:ln/>
        </p:spPr>
        <p:txBody>
          <a:bodyPr/>
          <a:lstStyle/>
          <a:p>
            <a:endParaRPr lang="en-GB"/>
          </a:p>
        </p:txBody>
      </p:sp>
      <p:sp>
        <p:nvSpPr>
          <p:cNvPr id="12" name="Text 10"/>
          <p:cNvSpPr/>
          <p:nvPr/>
        </p:nvSpPr>
        <p:spPr>
          <a:xfrm>
            <a:off x="3438144" y="1005840"/>
            <a:ext cx="1362456" cy="621792"/>
          </a:xfrm>
          <a:prstGeom prst="rect">
            <a:avLst/>
          </a:prstGeom>
          <a:noFill/>
          <a:ln/>
        </p:spPr>
        <p:txBody>
          <a:bodyPr wrap="square" lIns="0" tIns="0" rIns="0" bIns="0" rtlCol="0" anchor="b"/>
          <a:lstStyle/>
          <a:p>
            <a:pPr marL="0" indent="0" algn="ctr">
              <a:buNone/>
            </a:pPr>
            <a:r>
              <a:rPr lang="en-US" sz="2200" b="1" dirty="0">
                <a:solidFill>
                  <a:srgbClr val="FFFFFF"/>
                </a:solidFill>
                <a:latin typeface="Calibri" panose="020F0502020204030204" pitchFamily="34" charset="0"/>
                <a:ea typeface="Calibri" panose="020F0502020204030204" pitchFamily="34" charset="0"/>
                <a:cs typeface="Calibri" panose="020F0502020204030204" pitchFamily="34" charset="0"/>
              </a:rPr>
              <a:t>70%</a:t>
            </a:r>
            <a:endParaRPr lang="en-US" sz="2200" dirty="0"/>
          </a:p>
        </p:txBody>
      </p:sp>
      <p:sp>
        <p:nvSpPr>
          <p:cNvPr id="13" name="Text 11"/>
          <p:cNvSpPr/>
          <p:nvPr/>
        </p:nvSpPr>
        <p:spPr>
          <a:xfrm>
            <a:off x="3438144" y="1627632"/>
            <a:ext cx="1362456" cy="493776"/>
          </a:xfrm>
          <a:prstGeom prst="rect">
            <a:avLst/>
          </a:prstGeom>
          <a:noFill/>
          <a:ln/>
        </p:spPr>
        <p:txBody>
          <a:bodyPr wrap="square" lIns="0" tIns="0" rIns="0" bIns="0" rtlCol="0" anchor="ctr"/>
          <a:lstStyle/>
          <a:p>
            <a:pPr marL="0" indent="0" algn="ctr">
              <a:buNone/>
            </a:pPr>
            <a:r>
              <a:rPr lang="en-US" sz="720" dirty="0">
                <a:solidFill>
                  <a:srgbClr val="E0F2EF"/>
                </a:solidFill>
                <a:latin typeface="Calibri" pitchFamily="34" charset="0"/>
                <a:ea typeface="Calibri" pitchFamily="34" charset="-122"/>
                <a:cs typeface="Calibri" pitchFamily="34" charset="-120"/>
              </a:rPr>
              <a:t>IS failures caused</a:t>
            </a:r>
            <a:endParaRPr lang="en-US" sz="720" dirty="0"/>
          </a:p>
          <a:p>
            <a:pPr marL="0" indent="0" algn="ctr">
              <a:buNone/>
            </a:pPr>
            <a:r>
              <a:rPr lang="en-US" sz="720" dirty="0">
                <a:solidFill>
                  <a:srgbClr val="E0F2EF"/>
                </a:solidFill>
                <a:latin typeface="Calibri" pitchFamily="34" charset="0"/>
                <a:ea typeface="Calibri" pitchFamily="34" charset="-122"/>
                <a:cs typeface="Calibri" pitchFamily="34" charset="-120"/>
              </a:rPr>
              <a:t>by people, not tech</a:t>
            </a:r>
            <a:endParaRPr lang="en-US" sz="720" dirty="0"/>
          </a:p>
        </p:txBody>
      </p:sp>
      <p:sp>
        <p:nvSpPr>
          <p:cNvPr id="14" name="Text 12"/>
          <p:cNvSpPr/>
          <p:nvPr/>
        </p:nvSpPr>
        <p:spPr>
          <a:xfrm>
            <a:off x="3364992" y="2487168"/>
            <a:ext cx="1508760" cy="201168"/>
          </a:xfrm>
          <a:prstGeom prst="rect">
            <a:avLst/>
          </a:prstGeom>
          <a:noFill/>
          <a:ln/>
        </p:spPr>
        <p:txBody>
          <a:bodyPr wrap="square" lIns="0" tIns="0" rIns="0" bIns="0" rtlCol="0" anchor="ctr"/>
          <a:lstStyle/>
          <a:p>
            <a:pPr marL="0" indent="0" algn="ctr">
              <a:buNone/>
            </a:pPr>
            <a:r>
              <a:rPr lang="en-US" sz="680" i="1" dirty="0">
                <a:solidFill>
                  <a:srgbClr val="64748B"/>
                </a:solidFill>
                <a:latin typeface="Calibri" pitchFamily="34" charset="0"/>
                <a:ea typeface="Calibri" pitchFamily="34" charset="-122"/>
                <a:cs typeface="Calibri" pitchFamily="34" charset="-120"/>
              </a:rPr>
              <a:t>Foss et al. (2008)</a:t>
            </a:r>
            <a:endParaRPr lang="en-US" sz="680" dirty="0"/>
          </a:p>
        </p:txBody>
      </p:sp>
      <p:sp>
        <p:nvSpPr>
          <p:cNvPr id="15" name="Shape 13"/>
          <p:cNvSpPr/>
          <p:nvPr/>
        </p:nvSpPr>
        <p:spPr>
          <a:xfrm>
            <a:off x="5541264" y="932688"/>
            <a:ext cx="1508760" cy="1508760"/>
          </a:xfrm>
          <a:prstGeom prst="ellipse">
            <a:avLst/>
          </a:prstGeom>
          <a:solidFill>
            <a:srgbClr val="2E7D52">
              <a:alpha val="85000"/>
            </a:srgbClr>
          </a:solidFill>
          <a:ln/>
          <a:effectLst>
            <a:outerShdw blurRad="101600" dist="38100" dir="2700000" algn="bl" rotWithShape="0">
              <a:srgbClr val="000000">
                <a:alpha val="12000"/>
              </a:srgbClr>
            </a:outerShdw>
          </a:effectLst>
        </p:spPr>
        <p:txBody>
          <a:bodyPr/>
          <a:lstStyle/>
          <a:p>
            <a:endParaRPr lang="en-GB"/>
          </a:p>
        </p:txBody>
      </p:sp>
      <p:sp>
        <p:nvSpPr>
          <p:cNvPr id="16" name="Shape 14"/>
          <p:cNvSpPr/>
          <p:nvPr/>
        </p:nvSpPr>
        <p:spPr>
          <a:xfrm>
            <a:off x="5614416" y="1005840"/>
            <a:ext cx="1362456" cy="1362456"/>
          </a:xfrm>
          <a:prstGeom prst="ellipse">
            <a:avLst/>
          </a:prstGeom>
          <a:solidFill>
            <a:srgbClr val="2E7D52"/>
          </a:solidFill>
          <a:ln/>
        </p:spPr>
        <p:txBody>
          <a:bodyPr/>
          <a:lstStyle/>
          <a:p>
            <a:endParaRPr lang="en-GB"/>
          </a:p>
        </p:txBody>
      </p:sp>
      <p:sp>
        <p:nvSpPr>
          <p:cNvPr id="17" name="Text 15"/>
          <p:cNvSpPr/>
          <p:nvPr/>
        </p:nvSpPr>
        <p:spPr>
          <a:xfrm>
            <a:off x="5614416" y="1005840"/>
            <a:ext cx="1362456" cy="621792"/>
          </a:xfrm>
          <a:prstGeom prst="rect">
            <a:avLst/>
          </a:prstGeom>
          <a:noFill/>
          <a:ln/>
        </p:spPr>
        <p:txBody>
          <a:bodyPr wrap="square" lIns="0" tIns="0" rIns="0" bIns="0" rtlCol="0" anchor="b"/>
          <a:lstStyle/>
          <a:p>
            <a:pPr marL="0" indent="0" algn="ctr">
              <a:buNone/>
            </a:pPr>
            <a:r>
              <a:rPr lang="en-US" sz="2200" b="1" dirty="0">
                <a:solidFill>
                  <a:srgbClr val="FFFFFF"/>
                </a:solidFill>
                <a:latin typeface="Calibri" panose="020F0502020204030204" pitchFamily="34" charset="0"/>
                <a:ea typeface="Calibri" panose="020F0502020204030204" pitchFamily="34" charset="0"/>
                <a:cs typeface="Calibri" panose="020F0502020204030204" pitchFamily="34" charset="0"/>
              </a:rPr>
              <a:t>30 mo</a:t>
            </a:r>
            <a:endParaRPr lang="en-US" sz="2200" dirty="0"/>
          </a:p>
        </p:txBody>
      </p:sp>
      <p:sp>
        <p:nvSpPr>
          <p:cNvPr id="18" name="Text 16"/>
          <p:cNvSpPr/>
          <p:nvPr/>
        </p:nvSpPr>
        <p:spPr>
          <a:xfrm>
            <a:off x="5614416" y="1627632"/>
            <a:ext cx="1362456" cy="493776"/>
          </a:xfrm>
          <a:prstGeom prst="rect">
            <a:avLst/>
          </a:prstGeom>
          <a:noFill/>
          <a:ln/>
        </p:spPr>
        <p:txBody>
          <a:bodyPr wrap="square" lIns="0" tIns="0" rIns="0" bIns="0" rtlCol="0" anchor="ctr"/>
          <a:lstStyle/>
          <a:p>
            <a:pPr marL="0" indent="0" algn="ctr">
              <a:buNone/>
            </a:pPr>
            <a:r>
              <a:rPr lang="en-US" sz="720" dirty="0">
                <a:solidFill>
                  <a:srgbClr val="E0F2EF"/>
                </a:solidFill>
                <a:latin typeface="Calibri" pitchFamily="34" charset="0"/>
                <a:ea typeface="Calibri" pitchFamily="34" charset="-122"/>
                <a:cs typeface="Calibri" pitchFamily="34" charset="-120"/>
              </a:rPr>
              <a:t>CRM→ERP→DSS</a:t>
            </a:r>
            <a:endParaRPr lang="en-US" sz="720" dirty="0"/>
          </a:p>
          <a:p>
            <a:pPr marL="0" indent="0" algn="ctr">
              <a:buNone/>
            </a:pPr>
            <a:r>
              <a:rPr lang="en-US" sz="720" dirty="0">
                <a:solidFill>
                  <a:srgbClr val="E0F2EF"/>
                </a:solidFill>
                <a:latin typeface="Calibri" pitchFamily="34" charset="0"/>
                <a:ea typeface="Calibri" pitchFamily="34" charset="-122"/>
                <a:cs typeface="Calibri" pitchFamily="34" charset="-120"/>
              </a:rPr>
              <a:t>full integration</a:t>
            </a:r>
            <a:endParaRPr lang="en-US" sz="720" dirty="0"/>
          </a:p>
        </p:txBody>
      </p:sp>
      <p:sp>
        <p:nvSpPr>
          <p:cNvPr id="19" name="Text 17"/>
          <p:cNvSpPr/>
          <p:nvPr/>
        </p:nvSpPr>
        <p:spPr>
          <a:xfrm>
            <a:off x="5541264" y="2487168"/>
            <a:ext cx="1508760" cy="201168"/>
          </a:xfrm>
          <a:prstGeom prst="rect">
            <a:avLst/>
          </a:prstGeom>
          <a:noFill/>
          <a:ln/>
        </p:spPr>
        <p:txBody>
          <a:bodyPr wrap="square" lIns="0" tIns="0" rIns="0" bIns="0" rtlCol="0" anchor="ctr"/>
          <a:lstStyle/>
          <a:p>
            <a:pPr marL="0" indent="0" algn="ctr">
              <a:buNone/>
            </a:pPr>
            <a:r>
              <a:rPr lang="en-US" sz="680" i="1" dirty="0">
                <a:solidFill>
                  <a:srgbClr val="64748B"/>
                </a:solidFill>
                <a:latin typeface="Calibri" pitchFamily="34" charset="0"/>
                <a:ea typeface="Calibri" pitchFamily="34" charset="-122"/>
                <a:cs typeface="Calibri" pitchFamily="34" charset="-120"/>
              </a:rPr>
              <a:t>Phased roadmap</a:t>
            </a:r>
            <a:endParaRPr lang="en-US" sz="680" dirty="0"/>
          </a:p>
        </p:txBody>
      </p:sp>
      <p:sp>
        <p:nvSpPr>
          <p:cNvPr id="20" name="Shape 18"/>
          <p:cNvSpPr/>
          <p:nvPr/>
        </p:nvSpPr>
        <p:spPr>
          <a:xfrm>
            <a:off x="7717536" y="932688"/>
            <a:ext cx="1508760" cy="1508760"/>
          </a:xfrm>
          <a:prstGeom prst="ellipse">
            <a:avLst/>
          </a:prstGeom>
          <a:solidFill>
            <a:srgbClr val="7C3AED">
              <a:alpha val="85000"/>
            </a:srgbClr>
          </a:solidFill>
          <a:ln/>
          <a:effectLst>
            <a:outerShdw blurRad="101600" dist="38100" dir="2700000" algn="bl" rotWithShape="0">
              <a:srgbClr val="000000">
                <a:alpha val="12000"/>
              </a:srgbClr>
            </a:outerShdw>
          </a:effectLst>
        </p:spPr>
        <p:txBody>
          <a:bodyPr/>
          <a:lstStyle/>
          <a:p>
            <a:endParaRPr lang="en-GB"/>
          </a:p>
        </p:txBody>
      </p:sp>
      <p:sp>
        <p:nvSpPr>
          <p:cNvPr id="21" name="Shape 19"/>
          <p:cNvSpPr/>
          <p:nvPr/>
        </p:nvSpPr>
        <p:spPr>
          <a:xfrm>
            <a:off x="7790688" y="1005840"/>
            <a:ext cx="1362456" cy="1362456"/>
          </a:xfrm>
          <a:prstGeom prst="ellipse">
            <a:avLst/>
          </a:prstGeom>
          <a:solidFill>
            <a:srgbClr val="7C3AED"/>
          </a:solidFill>
          <a:ln/>
        </p:spPr>
        <p:txBody>
          <a:bodyPr/>
          <a:lstStyle/>
          <a:p>
            <a:endParaRPr lang="en-GB"/>
          </a:p>
        </p:txBody>
      </p:sp>
      <p:sp>
        <p:nvSpPr>
          <p:cNvPr id="22" name="Text 20"/>
          <p:cNvSpPr/>
          <p:nvPr/>
        </p:nvSpPr>
        <p:spPr>
          <a:xfrm>
            <a:off x="7790688" y="1005840"/>
            <a:ext cx="1362456" cy="621792"/>
          </a:xfrm>
          <a:prstGeom prst="rect">
            <a:avLst/>
          </a:prstGeom>
          <a:noFill/>
          <a:ln/>
        </p:spPr>
        <p:txBody>
          <a:bodyPr wrap="square" lIns="0" tIns="0" rIns="0" bIns="0" rtlCol="0" anchor="b"/>
          <a:lstStyle/>
          <a:p>
            <a:pPr marL="0" indent="0" algn="ctr">
              <a:buNone/>
            </a:pPr>
            <a:r>
              <a:rPr lang="en-US" sz="2200" b="1" dirty="0">
                <a:solidFill>
                  <a:srgbClr val="FFFFFF"/>
                </a:solidFill>
                <a:latin typeface="Calibri" panose="020F0502020204030204" pitchFamily="34" charset="0"/>
                <a:ea typeface="Calibri" panose="020F0502020204030204" pitchFamily="34" charset="0"/>
                <a:cs typeface="Calibri" panose="020F0502020204030204" pitchFamily="34" charset="0"/>
              </a:rPr>
              <a:t>3×</a:t>
            </a:r>
            <a:endParaRPr lang="en-US" sz="2200" dirty="0"/>
          </a:p>
        </p:txBody>
      </p:sp>
      <p:sp>
        <p:nvSpPr>
          <p:cNvPr id="23" name="Text 21"/>
          <p:cNvSpPr/>
          <p:nvPr/>
        </p:nvSpPr>
        <p:spPr>
          <a:xfrm>
            <a:off x="7790688" y="1627632"/>
            <a:ext cx="1362456" cy="493776"/>
          </a:xfrm>
          <a:prstGeom prst="rect">
            <a:avLst/>
          </a:prstGeom>
          <a:noFill/>
          <a:ln/>
        </p:spPr>
        <p:txBody>
          <a:bodyPr wrap="square" lIns="0" tIns="0" rIns="0" bIns="0" rtlCol="0" anchor="ctr"/>
          <a:lstStyle/>
          <a:p>
            <a:pPr marL="0" indent="0" algn="ctr">
              <a:buNone/>
            </a:pPr>
            <a:r>
              <a:rPr lang="en-US" sz="720" dirty="0">
                <a:solidFill>
                  <a:srgbClr val="E0F2EF"/>
                </a:solidFill>
                <a:latin typeface="Calibri" pitchFamily="34" charset="0"/>
                <a:ea typeface="Calibri" pitchFamily="34" charset="-122"/>
                <a:cs typeface="Calibri" pitchFamily="34" charset="-120"/>
              </a:rPr>
              <a:t>case studies confirm</a:t>
            </a:r>
            <a:endParaRPr lang="en-US" sz="720" dirty="0"/>
          </a:p>
          <a:p>
            <a:pPr marL="0" indent="0" algn="ctr">
              <a:buNone/>
            </a:pPr>
            <a:r>
              <a:rPr lang="en-US" sz="720" dirty="0">
                <a:solidFill>
                  <a:srgbClr val="E0F2EF"/>
                </a:solidFill>
                <a:latin typeface="Calibri" pitchFamily="34" charset="0"/>
                <a:ea typeface="Calibri" pitchFamily="34" charset="-122"/>
                <a:cs typeface="Calibri" pitchFamily="34" charset="-120"/>
              </a:rPr>
              <a:t>phased IS success</a:t>
            </a:r>
            <a:endParaRPr lang="en-US" sz="720" dirty="0"/>
          </a:p>
        </p:txBody>
      </p:sp>
      <p:sp>
        <p:nvSpPr>
          <p:cNvPr id="24" name="Text 22"/>
          <p:cNvSpPr/>
          <p:nvPr/>
        </p:nvSpPr>
        <p:spPr>
          <a:xfrm>
            <a:off x="7717536" y="2487168"/>
            <a:ext cx="1508760" cy="201168"/>
          </a:xfrm>
          <a:prstGeom prst="rect">
            <a:avLst/>
          </a:prstGeom>
          <a:noFill/>
          <a:ln/>
        </p:spPr>
        <p:txBody>
          <a:bodyPr wrap="square" lIns="0" tIns="0" rIns="0" bIns="0" rtlCol="0" anchor="ctr"/>
          <a:lstStyle/>
          <a:p>
            <a:pPr marL="0" indent="0" algn="ctr">
              <a:buNone/>
            </a:pPr>
            <a:r>
              <a:rPr lang="en-US" sz="680" i="1" dirty="0">
                <a:solidFill>
                  <a:srgbClr val="64748B"/>
                </a:solidFill>
                <a:latin typeface="Calibri" pitchFamily="34" charset="0"/>
                <a:ea typeface="Calibri" pitchFamily="34" charset="-122"/>
                <a:cs typeface="Calibri" pitchFamily="34" charset="-120"/>
              </a:rPr>
              <a:t>Amazon, Zara, NHS</a:t>
            </a:r>
            <a:endParaRPr lang="en-US" sz="680" dirty="0"/>
          </a:p>
        </p:txBody>
      </p:sp>
      <p:sp>
        <p:nvSpPr>
          <p:cNvPr id="25" name="Shape 23"/>
          <p:cNvSpPr/>
          <p:nvPr/>
        </p:nvSpPr>
        <p:spPr>
          <a:xfrm>
            <a:off x="320040" y="2798064"/>
            <a:ext cx="2057400" cy="2011680"/>
          </a:xfrm>
          <a:prstGeom prst="roundRect">
            <a:avLst>
              <a:gd name="adj" fmla="val 3636"/>
            </a:avLst>
          </a:prstGeom>
          <a:solidFill>
            <a:srgbClr val="FFFFFF">
              <a:alpha val="8000"/>
            </a:srgbClr>
          </a:solidFill>
          <a:ln/>
          <a:effectLst>
            <a:outerShdw blurRad="76200" dist="25400" dir="2700000" algn="bl" rotWithShape="0">
              <a:srgbClr val="000000">
                <a:alpha val="20000"/>
              </a:srgbClr>
            </a:outerShdw>
          </a:effectLst>
        </p:spPr>
        <p:txBody>
          <a:bodyPr/>
          <a:lstStyle/>
          <a:p>
            <a:endParaRPr lang="en-GB"/>
          </a:p>
        </p:txBody>
      </p:sp>
      <p:sp>
        <p:nvSpPr>
          <p:cNvPr id="26" name="Shape 24"/>
          <p:cNvSpPr/>
          <p:nvPr/>
        </p:nvSpPr>
        <p:spPr>
          <a:xfrm>
            <a:off x="320040" y="2798064"/>
            <a:ext cx="2057400" cy="292608"/>
          </a:xfrm>
          <a:prstGeom prst="rect">
            <a:avLst/>
          </a:prstGeom>
          <a:solidFill>
            <a:srgbClr val="0D9488"/>
          </a:solidFill>
          <a:ln/>
        </p:spPr>
        <p:txBody>
          <a:bodyPr/>
          <a:lstStyle/>
          <a:p>
            <a:endParaRPr lang="en-GB"/>
          </a:p>
        </p:txBody>
      </p:sp>
      <p:sp>
        <p:nvSpPr>
          <p:cNvPr id="27" name="Text 25"/>
          <p:cNvSpPr/>
          <p:nvPr/>
        </p:nvSpPr>
        <p:spPr>
          <a:xfrm>
            <a:off x="393192" y="2798064"/>
            <a:ext cx="1911096" cy="292608"/>
          </a:xfrm>
          <a:prstGeom prst="rect">
            <a:avLst/>
          </a:prstGeom>
          <a:noFill/>
          <a:ln/>
        </p:spPr>
        <p:txBody>
          <a:bodyPr wrap="square" lIns="0" tIns="0" rIns="0" bIns="0" rtlCol="0" anchor="ctr"/>
          <a:lstStyle/>
          <a:p>
            <a:pPr marL="0" indent="0">
              <a:buNone/>
            </a:pPr>
            <a:r>
              <a:rPr lang="en-US" sz="900" b="1" dirty="0">
                <a:solidFill>
                  <a:srgbClr val="FFFFFF"/>
                </a:solidFill>
                <a:latin typeface="Calibri" panose="020F0502020204030204" pitchFamily="34" charset="0"/>
                <a:ea typeface="Calibri" panose="020F0502020204030204" pitchFamily="34" charset="0"/>
                <a:cs typeface="Calibri" panose="020F0502020204030204" pitchFamily="34" charset="0"/>
              </a:rPr>
              <a:t>◈  IS are strategic assets</a:t>
            </a:r>
            <a:endParaRPr lang="en-US" sz="900" dirty="0"/>
          </a:p>
        </p:txBody>
      </p:sp>
      <p:sp>
        <p:nvSpPr>
          <p:cNvPr id="28" name="Text 26"/>
          <p:cNvSpPr/>
          <p:nvPr/>
        </p:nvSpPr>
        <p:spPr>
          <a:xfrm>
            <a:off x="411480" y="3127248"/>
            <a:ext cx="1874520" cy="1627632"/>
          </a:xfrm>
          <a:prstGeom prst="rect">
            <a:avLst/>
          </a:prstGeom>
          <a:noFill/>
          <a:ln/>
        </p:spPr>
        <p:txBody>
          <a:bodyPr wrap="square" lIns="0" tIns="0" rIns="0" bIns="0" rtlCol="0" anchor="ctr"/>
          <a:lstStyle/>
          <a:p>
            <a:pPr marL="0" indent="0">
              <a:buNone/>
            </a:pPr>
            <a:r>
              <a:rPr lang="en-US" sz="850" dirty="0">
                <a:solidFill>
                  <a:srgbClr val="D6E4F7"/>
                </a:solidFill>
                <a:latin typeface="Calibri" pitchFamily="34" charset="0"/>
                <a:ea typeface="Calibri" pitchFamily="34" charset="-122"/>
                <a:cs typeface="Calibri" pitchFamily="34" charset="-120"/>
              </a:rPr>
              <a:t>Not operational costs. Organisations that treat them otherwise cede competitive ground (Porter, 2001).</a:t>
            </a:r>
            <a:endParaRPr lang="en-US" sz="850" dirty="0"/>
          </a:p>
        </p:txBody>
      </p:sp>
      <p:sp>
        <p:nvSpPr>
          <p:cNvPr id="29" name="Shape 27"/>
          <p:cNvSpPr/>
          <p:nvPr/>
        </p:nvSpPr>
        <p:spPr>
          <a:xfrm>
            <a:off x="2496312" y="2798064"/>
            <a:ext cx="2057400" cy="2011680"/>
          </a:xfrm>
          <a:prstGeom prst="roundRect">
            <a:avLst>
              <a:gd name="adj" fmla="val 3636"/>
            </a:avLst>
          </a:prstGeom>
          <a:solidFill>
            <a:srgbClr val="FFFFFF">
              <a:alpha val="8000"/>
            </a:srgbClr>
          </a:solidFill>
          <a:ln/>
          <a:effectLst>
            <a:outerShdw blurRad="76200" dist="25400" dir="2700000" algn="bl" rotWithShape="0">
              <a:srgbClr val="000000">
                <a:alpha val="20000"/>
              </a:srgbClr>
            </a:outerShdw>
          </a:effectLst>
        </p:spPr>
        <p:txBody>
          <a:bodyPr/>
          <a:lstStyle/>
          <a:p>
            <a:endParaRPr lang="en-GB"/>
          </a:p>
        </p:txBody>
      </p:sp>
      <p:sp>
        <p:nvSpPr>
          <p:cNvPr id="30" name="Shape 28"/>
          <p:cNvSpPr/>
          <p:nvPr/>
        </p:nvSpPr>
        <p:spPr>
          <a:xfrm>
            <a:off x="2496312" y="2798064"/>
            <a:ext cx="2057400" cy="292608"/>
          </a:xfrm>
          <a:prstGeom prst="rect">
            <a:avLst/>
          </a:prstGeom>
          <a:solidFill>
            <a:srgbClr val="2E7D52"/>
          </a:solidFill>
          <a:ln/>
        </p:spPr>
        <p:txBody>
          <a:bodyPr/>
          <a:lstStyle/>
          <a:p>
            <a:endParaRPr lang="en-GB"/>
          </a:p>
        </p:txBody>
      </p:sp>
      <p:sp>
        <p:nvSpPr>
          <p:cNvPr id="31" name="Text 29"/>
          <p:cNvSpPr/>
          <p:nvPr/>
        </p:nvSpPr>
        <p:spPr>
          <a:xfrm>
            <a:off x="2569464" y="2798064"/>
            <a:ext cx="1911096" cy="292608"/>
          </a:xfrm>
          <a:prstGeom prst="rect">
            <a:avLst/>
          </a:prstGeom>
          <a:noFill/>
          <a:ln/>
        </p:spPr>
        <p:txBody>
          <a:bodyPr wrap="square" lIns="0" tIns="0" rIns="0" bIns="0" rtlCol="0" anchor="ctr"/>
          <a:lstStyle/>
          <a:p>
            <a:pPr marL="0" indent="0">
              <a:buNone/>
            </a:pPr>
            <a:r>
              <a:rPr lang="en-US" sz="900" b="1" dirty="0">
                <a:solidFill>
                  <a:srgbClr val="FFFFFF"/>
                </a:solidFill>
                <a:latin typeface="Calibri" panose="020F0502020204030204" pitchFamily="34" charset="0"/>
                <a:ea typeface="Calibri" panose="020F0502020204030204" pitchFamily="34" charset="0"/>
                <a:cs typeface="Calibri" panose="020F0502020204030204" pitchFamily="34" charset="0"/>
              </a:rPr>
              <a:t>⟳  Integration beats isolation</a:t>
            </a:r>
            <a:endParaRPr lang="en-US" sz="900" dirty="0"/>
          </a:p>
        </p:txBody>
      </p:sp>
      <p:sp>
        <p:nvSpPr>
          <p:cNvPr id="32" name="Text 30"/>
          <p:cNvSpPr/>
          <p:nvPr/>
        </p:nvSpPr>
        <p:spPr>
          <a:xfrm>
            <a:off x="2587752" y="3127248"/>
            <a:ext cx="1874520" cy="1627632"/>
          </a:xfrm>
          <a:prstGeom prst="rect">
            <a:avLst/>
          </a:prstGeom>
          <a:noFill/>
          <a:ln/>
        </p:spPr>
        <p:txBody>
          <a:bodyPr wrap="square" lIns="0" tIns="0" rIns="0" bIns="0" rtlCol="0" anchor="ctr"/>
          <a:lstStyle/>
          <a:p>
            <a:pPr marL="0" indent="0">
              <a:buNone/>
            </a:pPr>
            <a:r>
              <a:rPr lang="en-US" sz="850" dirty="0">
                <a:solidFill>
                  <a:srgbClr val="D6E4F7"/>
                </a:solidFill>
                <a:latin typeface="Calibri" pitchFamily="34" charset="0"/>
                <a:ea typeface="Calibri" pitchFamily="34" charset="-122"/>
                <a:cs typeface="Calibri" pitchFamily="34" charset="-120"/>
              </a:rPr>
              <a:t>ERP + CRM + DSS as an architecture delivers far greater value than any system deployed in isolation (Davenport, 1998).</a:t>
            </a:r>
            <a:endParaRPr lang="en-US" sz="850" dirty="0"/>
          </a:p>
        </p:txBody>
      </p:sp>
      <p:sp>
        <p:nvSpPr>
          <p:cNvPr id="33" name="Shape 31"/>
          <p:cNvSpPr/>
          <p:nvPr/>
        </p:nvSpPr>
        <p:spPr>
          <a:xfrm>
            <a:off x="4672584" y="2798064"/>
            <a:ext cx="2057400" cy="2011680"/>
          </a:xfrm>
          <a:prstGeom prst="roundRect">
            <a:avLst>
              <a:gd name="adj" fmla="val 3636"/>
            </a:avLst>
          </a:prstGeom>
          <a:solidFill>
            <a:srgbClr val="FFFFFF">
              <a:alpha val="8000"/>
            </a:srgbClr>
          </a:solidFill>
          <a:ln/>
          <a:effectLst>
            <a:outerShdw blurRad="76200" dist="25400" dir="2700000" algn="bl" rotWithShape="0">
              <a:srgbClr val="000000">
                <a:alpha val="20000"/>
              </a:srgbClr>
            </a:outerShdw>
          </a:effectLst>
        </p:spPr>
        <p:txBody>
          <a:bodyPr/>
          <a:lstStyle/>
          <a:p>
            <a:endParaRPr lang="en-GB"/>
          </a:p>
        </p:txBody>
      </p:sp>
      <p:sp>
        <p:nvSpPr>
          <p:cNvPr id="34" name="Shape 32"/>
          <p:cNvSpPr/>
          <p:nvPr/>
        </p:nvSpPr>
        <p:spPr>
          <a:xfrm>
            <a:off x="4672584" y="2798064"/>
            <a:ext cx="2057400" cy="292608"/>
          </a:xfrm>
          <a:prstGeom prst="rect">
            <a:avLst/>
          </a:prstGeom>
          <a:solidFill>
            <a:srgbClr val="B45309"/>
          </a:solidFill>
          <a:ln/>
        </p:spPr>
        <p:txBody>
          <a:bodyPr/>
          <a:lstStyle/>
          <a:p>
            <a:endParaRPr lang="en-GB"/>
          </a:p>
        </p:txBody>
      </p:sp>
      <p:sp>
        <p:nvSpPr>
          <p:cNvPr id="35" name="Text 33"/>
          <p:cNvSpPr/>
          <p:nvPr/>
        </p:nvSpPr>
        <p:spPr>
          <a:xfrm>
            <a:off x="4745736" y="2798064"/>
            <a:ext cx="1911096" cy="292608"/>
          </a:xfrm>
          <a:prstGeom prst="rect">
            <a:avLst/>
          </a:prstGeom>
          <a:noFill/>
          <a:ln/>
        </p:spPr>
        <p:txBody>
          <a:bodyPr wrap="square" lIns="0" tIns="0" rIns="0" bIns="0" rtlCol="0" anchor="ctr"/>
          <a:lstStyle/>
          <a:p>
            <a:pPr marL="0" indent="0">
              <a:buNone/>
            </a:pPr>
            <a:r>
              <a:rPr lang="en-US" sz="900" b="1" dirty="0">
                <a:solidFill>
                  <a:srgbClr val="FFFFFF"/>
                </a:solidFill>
                <a:latin typeface="Calibri" panose="020F0502020204030204" pitchFamily="34" charset="0"/>
                <a:ea typeface="Calibri" panose="020F0502020204030204" pitchFamily="34" charset="0"/>
                <a:cs typeface="Calibri" panose="020F0502020204030204" pitchFamily="34" charset="0"/>
              </a:rPr>
              <a:t>⚖  Ethics is non-negotiable</a:t>
            </a:r>
            <a:endParaRPr lang="en-US" sz="900" dirty="0"/>
          </a:p>
        </p:txBody>
      </p:sp>
      <p:sp>
        <p:nvSpPr>
          <p:cNvPr id="36" name="Text 34"/>
          <p:cNvSpPr/>
          <p:nvPr/>
        </p:nvSpPr>
        <p:spPr>
          <a:xfrm>
            <a:off x="4764024" y="3127248"/>
            <a:ext cx="1874520" cy="1627632"/>
          </a:xfrm>
          <a:prstGeom prst="rect">
            <a:avLst/>
          </a:prstGeom>
          <a:noFill/>
          <a:ln/>
        </p:spPr>
        <p:txBody>
          <a:bodyPr wrap="square" lIns="0" tIns="0" rIns="0" bIns="0" rtlCol="0" anchor="ctr"/>
          <a:lstStyle/>
          <a:p>
            <a:pPr marL="0" indent="0">
              <a:buNone/>
            </a:pPr>
            <a:r>
              <a:rPr lang="en-US" sz="850" dirty="0">
                <a:solidFill>
                  <a:srgbClr val="D6E4F7"/>
                </a:solidFill>
                <a:latin typeface="Calibri" pitchFamily="34" charset="0"/>
                <a:ea typeface="Calibri" pitchFamily="34" charset="-122"/>
                <a:cs typeface="Calibri" pitchFamily="34" charset="-120"/>
              </a:rPr>
              <a:t>GDPR, the EU AI Act and the FAST principles are governance requirements — not optional extras (ICO, 2023; Leslie, 2019).</a:t>
            </a:r>
            <a:endParaRPr lang="en-US" sz="850" dirty="0"/>
          </a:p>
        </p:txBody>
      </p:sp>
      <p:sp>
        <p:nvSpPr>
          <p:cNvPr id="37" name="Shape 35"/>
          <p:cNvSpPr/>
          <p:nvPr/>
        </p:nvSpPr>
        <p:spPr>
          <a:xfrm>
            <a:off x="6848856" y="2798064"/>
            <a:ext cx="2057400" cy="2011680"/>
          </a:xfrm>
          <a:prstGeom prst="roundRect">
            <a:avLst>
              <a:gd name="adj" fmla="val 3636"/>
            </a:avLst>
          </a:prstGeom>
          <a:solidFill>
            <a:srgbClr val="FFFFFF">
              <a:alpha val="8000"/>
            </a:srgbClr>
          </a:solidFill>
          <a:ln/>
          <a:effectLst>
            <a:outerShdw blurRad="76200" dist="25400" dir="2700000" algn="bl" rotWithShape="0">
              <a:srgbClr val="000000">
                <a:alpha val="20000"/>
              </a:srgbClr>
            </a:outerShdw>
          </a:effectLst>
        </p:spPr>
        <p:txBody>
          <a:bodyPr/>
          <a:lstStyle/>
          <a:p>
            <a:endParaRPr lang="en-GB"/>
          </a:p>
        </p:txBody>
      </p:sp>
      <p:sp>
        <p:nvSpPr>
          <p:cNvPr id="38" name="Shape 36"/>
          <p:cNvSpPr/>
          <p:nvPr/>
        </p:nvSpPr>
        <p:spPr>
          <a:xfrm>
            <a:off x="6848856" y="2798064"/>
            <a:ext cx="2057400" cy="292608"/>
          </a:xfrm>
          <a:prstGeom prst="rect">
            <a:avLst/>
          </a:prstGeom>
          <a:solidFill>
            <a:srgbClr val="C9A84C"/>
          </a:solidFill>
          <a:ln/>
        </p:spPr>
        <p:txBody>
          <a:bodyPr/>
          <a:lstStyle/>
          <a:p>
            <a:endParaRPr lang="en-GB"/>
          </a:p>
        </p:txBody>
      </p:sp>
      <p:sp>
        <p:nvSpPr>
          <p:cNvPr id="39" name="Text 37"/>
          <p:cNvSpPr/>
          <p:nvPr/>
        </p:nvSpPr>
        <p:spPr>
          <a:xfrm>
            <a:off x="6922008" y="2798064"/>
            <a:ext cx="1911096" cy="292608"/>
          </a:xfrm>
          <a:prstGeom prst="rect">
            <a:avLst/>
          </a:prstGeom>
          <a:noFill/>
          <a:ln/>
        </p:spPr>
        <p:txBody>
          <a:bodyPr wrap="square" lIns="0" tIns="0" rIns="0" bIns="0" rtlCol="0" anchor="ctr"/>
          <a:lstStyle/>
          <a:p>
            <a:pPr marL="0" indent="0">
              <a:buNone/>
            </a:pPr>
            <a:r>
              <a:rPr lang="en-US" sz="900" b="1" dirty="0">
                <a:solidFill>
                  <a:srgbClr val="FFFFFF"/>
                </a:solidFill>
                <a:latin typeface="Calibri" panose="020F0502020204030204" pitchFamily="34" charset="0"/>
                <a:ea typeface="Calibri" panose="020F0502020204030204" pitchFamily="34" charset="0"/>
                <a:cs typeface="Calibri" panose="020F0502020204030204" pitchFamily="34" charset="0"/>
              </a:rPr>
              <a:t>★  Phase it. Measure it.</a:t>
            </a:r>
            <a:endParaRPr lang="en-US" sz="900" dirty="0"/>
          </a:p>
        </p:txBody>
      </p:sp>
      <p:sp>
        <p:nvSpPr>
          <p:cNvPr id="40" name="Text 38"/>
          <p:cNvSpPr/>
          <p:nvPr/>
        </p:nvSpPr>
        <p:spPr>
          <a:xfrm>
            <a:off x="6940296" y="3127248"/>
            <a:ext cx="1874520" cy="1627632"/>
          </a:xfrm>
          <a:prstGeom prst="rect">
            <a:avLst/>
          </a:prstGeom>
          <a:noFill/>
          <a:ln/>
        </p:spPr>
        <p:txBody>
          <a:bodyPr wrap="square" lIns="0" tIns="0" rIns="0" bIns="0" rtlCol="0" anchor="ctr"/>
          <a:lstStyle/>
          <a:p>
            <a:pPr marL="0" indent="0">
              <a:buNone/>
            </a:pPr>
            <a:r>
              <a:rPr lang="en-US" sz="850" dirty="0">
                <a:solidFill>
                  <a:srgbClr val="D6E4F7"/>
                </a:solidFill>
                <a:latin typeface="Calibri" pitchFamily="34" charset="0"/>
                <a:ea typeface="Calibri" pitchFamily="34" charset="-122"/>
                <a:cs typeface="Calibri" pitchFamily="34" charset="-120"/>
              </a:rPr>
              <a:t>Begin CRM in Q1. Gate each phase behind KPI thresholds. Build towards integrated analytics within 30 months.</a:t>
            </a:r>
            <a:endParaRPr lang="en-US" sz="850" dirty="0"/>
          </a:p>
        </p:txBody>
      </p:sp>
      <p:sp>
        <p:nvSpPr>
          <p:cNvPr id="41" name="Shape 39"/>
          <p:cNvSpPr/>
          <p:nvPr/>
        </p:nvSpPr>
        <p:spPr>
          <a:xfrm>
            <a:off x="320040" y="4846320"/>
            <a:ext cx="8503920" cy="256032"/>
          </a:xfrm>
          <a:prstGeom prst="roundRect">
            <a:avLst>
              <a:gd name="adj" fmla="val 14286"/>
            </a:avLst>
          </a:prstGeom>
          <a:solidFill>
            <a:srgbClr val="C9A84C">
              <a:alpha val="85000"/>
            </a:srgbClr>
          </a:solidFill>
          <a:ln/>
        </p:spPr>
        <p:txBody>
          <a:bodyPr/>
          <a:lstStyle/>
          <a:p>
            <a:endParaRPr lang="en-GB"/>
          </a:p>
        </p:txBody>
      </p:sp>
      <p:sp>
        <p:nvSpPr>
          <p:cNvPr id="42" name="Text 40"/>
          <p:cNvSpPr/>
          <p:nvPr/>
        </p:nvSpPr>
        <p:spPr>
          <a:xfrm>
            <a:off x="411480" y="4846320"/>
            <a:ext cx="8321040" cy="256032"/>
          </a:xfrm>
          <a:prstGeom prst="rect">
            <a:avLst/>
          </a:prstGeom>
          <a:noFill/>
          <a:ln/>
        </p:spPr>
        <p:txBody>
          <a:bodyPr wrap="square" lIns="0" tIns="0" rIns="0" bIns="0" rtlCol="0" anchor="ctr"/>
          <a:lstStyle/>
          <a:p>
            <a:pPr marL="0" indent="0" algn="ctr">
              <a:buNone/>
            </a:pPr>
            <a:r>
              <a:rPr lang="en-US" sz="900" b="1" i="1" dirty="0">
                <a:solidFill>
                  <a:srgbClr val="C9A84C"/>
                </a:solidFill>
                <a:latin typeface="Calibri" panose="020F0502020204030204" pitchFamily="34" charset="0"/>
                <a:ea typeface="Calibri" panose="020F0502020204030204" pitchFamily="34" charset="0"/>
                <a:cs typeface="Calibri" panose="020F0502020204030204" pitchFamily="34" charset="0"/>
              </a:rPr>
              <a:t>We recommend the client adopts the phased IS roadmap, beginning with CRM in Q1 and building towards integrated analytics within 30 months.</a:t>
            </a:r>
            <a:endParaRPr lang="en-US" sz="9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FD5ED-D79E-BC56-485B-2A68318E6E0D}"/>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761B2223-568E-172E-32DC-A2F59A105FEE}"/>
              </a:ext>
            </a:extLst>
          </p:cNvPr>
          <p:cNvSpPr/>
          <p:nvPr/>
        </p:nvSpPr>
        <p:spPr>
          <a:xfrm>
            <a:off x="0" y="0"/>
            <a:ext cx="9144000" cy="777240"/>
          </a:xfrm>
          <a:prstGeom prst="rect">
            <a:avLst/>
          </a:prstGeom>
          <a:solidFill>
            <a:srgbClr val="1B2A4A"/>
          </a:solidFill>
          <a:ln/>
        </p:spPr>
        <p:txBody>
          <a:bodyPr/>
          <a:lstStyle/>
          <a:p>
            <a:endParaRPr lang="en-GB"/>
          </a:p>
        </p:txBody>
      </p:sp>
      <p:sp>
        <p:nvSpPr>
          <p:cNvPr id="3" name="Text 1">
            <a:extLst>
              <a:ext uri="{FF2B5EF4-FFF2-40B4-BE49-F238E27FC236}">
                <a16:creationId xmlns:a16="http://schemas.microsoft.com/office/drawing/2014/main" id="{7A06D03B-870A-4004-8740-A26EEC0A442A}"/>
              </a:ext>
            </a:extLst>
          </p:cNvPr>
          <p:cNvSpPr/>
          <p:nvPr/>
        </p:nvSpPr>
        <p:spPr>
          <a:xfrm>
            <a:off x="365760" y="0"/>
            <a:ext cx="8412480" cy="777240"/>
          </a:xfrm>
          <a:prstGeom prst="rect">
            <a:avLst/>
          </a:prstGeom>
          <a:noFill/>
          <a:ln/>
        </p:spPr>
        <p:txBody>
          <a:bodyPr wrap="square" lIns="0" tIns="0" rIns="0" bIns="0" rtlCol="0" anchor="ctr"/>
          <a:lstStyle/>
          <a:p>
            <a:pPr marL="0" indent="0">
              <a:buNone/>
            </a:pPr>
            <a:r>
              <a:rPr lang="en-US" sz="2200" b="1" dirty="0">
                <a:solidFill>
                  <a:srgbClr val="FFFFFF"/>
                </a:solidFill>
                <a:latin typeface="Calibri" panose="020F0502020204030204" pitchFamily="34" charset="0"/>
                <a:ea typeface="Calibri" panose="020F0502020204030204" pitchFamily="34" charset="0"/>
                <a:cs typeface="Calibri" panose="020F0502020204030204" pitchFamily="34" charset="0"/>
              </a:rPr>
              <a:t>References</a:t>
            </a:r>
            <a:endParaRPr lang="en-US" sz="2200" dirty="0"/>
          </a:p>
        </p:txBody>
      </p:sp>
      <p:pic>
        <p:nvPicPr>
          <p:cNvPr id="50" name="Picture 49">
            <a:extLst>
              <a:ext uri="{FF2B5EF4-FFF2-40B4-BE49-F238E27FC236}">
                <a16:creationId xmlns:a16="http://schemas.microsoft.com/office/drawing/2014/main" id="{ADB2A3D6-8615-915F-658A-E245FC259ADD}"/>
              </a:ext>
            </a:extLst>
          </p:cNvPr>
          <p:cNvPicPr>
            <a:picLocks noChangeAspect="1"/>
          </p:cNvPicPr>
          <p:nvPr/>
        </p:nvPicPr>
        <p:blipFill>
          <a:blip r:embed="rId3"/>
          <a:stretch>
            <a:fillRect/>
          </a:stretch>
        </p:blipFill>
        <p:spPr>
          <a:xfrm>
            <a:off x="510540" y="691513"/>
            <a:ext cx="7719060" cy="5757842"/>
          </a:xfrm>
          <a:prstGeom prst="rect">
            <a:avLst/>
          </a:prstGeom>
        </p:spPr>
      </p:pic>
    </p:spTree>
    <p:extLst>
      <p:ext uri="{BB962C8B-B14F-4D97-AF65-F5344CB8AC3E}">
        <p14:creationId xmlns:p14="http://schemas.microsoft.com/office/powerpoint/2010/main" val="2262743982"/>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77</TotalTime>
  <Words>6758</Words>
  <Application>Microsoft Office PowerPoint</Application>
  <PresentationFormat>On-screen Show (16:9)</PresentationFormat>
  <Paragraphs>660</Paragraphs>
  <Slides>26</Slides>
  <Notes>26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Calibri Light</vt:lpstr>
      <vt:lpstr>Office 2013 - 2022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Information Systems: Driving Competitive Advantage</dc:title>
  <dc:subject>PptxGenJS Presentation</dc:subject>
  <dc:creator>Consulting Team</dc:creator>
  <cp:lastModifiedBy>T2 DABIZZLE</cp:lastModifiedBy>
  <cp:revision>1</cp:revision>
  <dcterms:created xsi:type="dcterms:W3CDTF">2026-06-22T03:16:45Z</dcterms:created>
  <dcterms:modified xsi:type="dcterms:W3CDTF">2026-06-22T04:35:51Z</dcterms:modified>
</cp:coreProperties>
</file>