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0" r:id="rId4"/>
    <p:sldId id="259" r:id="rId5"/>
    <p:sldId id="261" r:id="rId6"/>
    <p:sldId id="263" r:id="rId7"/>
    <p:sldId id="262" r:id="rId8"/>
    <p:sldId id="258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6" y="7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5/12/2019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5/12/2019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cft.vanderbilt.edu/guides-sub-pages/teaching-sustainability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2A64-C45F-4229-B0D9-CA2AFBE9D78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Wellbeing of Future Generations Act (Wales), 2015</a:t>
            </a:r>
          </a:p>
        </p:txBody>
      </p:sp>
    </p:spTree>
    <p:extLst>
      <p:ext uri="{BB962C8B-B14F-4D97-AF65-F5344CB8AC3E}">
        <p14:creationId xmlns:p14="http://schemas.microsoft.com/office/powerpoint/2010/main" val="37746515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C8AC7-2966-44EF-ABB6-749554B7E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FGA?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64DEE-50D1-42F9-96F6-51AEE4B6E78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First legislature in the world to enshrine in law a duty, falling on public bodies, to safeguard the well-being of future generations</a:t>
            </a:r>
            <a:r>
              <a:rPr lang="en-GB" dirty="0"/>
              <a:t>” (Davies, 2016)</a:t>
            </a:r>
          </a:p>
          <a:p>
            <a:r>
              <a:rPr lang="en-GB" dirty="0"/>
              <a:t>Sustainable Development “</a:t>
            </a:r>
            <a:r>
              <a:rPr lang="en-GB" i="1" dirty="0"/>
              <a:t>central organising principle</a:t>
            </a:r>
            <a:r>
              <a:rPr lang="en-GB" dirty="0"/>
              <a:t>” of governance in Wales (principle in One Wales: One Planet)</a:t>
            </a:r>
          </a:p>
          <a:p>
            <a:r>
              <a:rPr lang="en-GB" dirty="0"/>
              <a:t>Aims to create a secure, sustainable future for Wales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640032-C96A-4CDC-93DB-77EAE876FC2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However, the Act is essentially aspirational – no measurable outcomes</a:t>
            </a:r>
          </a:p>
          <a:p>
            <a:r>
              <a:rPr lang="en-GB" dirty="0"/>
              <a:t>“</a:t>
            </a:r>
            <a:r>
              <a:rPr lang="en-GB" i="1" dirty="0"/>
              <a:t>change needs to go beyond the duties and towards behaviours” </a:t>
            </a:r>
            <a:r>
              <a:rPr lang="en-GB" dirty="0"/>
              <a:t>WAO (2018, p. 11)</a:t>
            </a:r>
          </a:p>
          <a:p>
            <a:r>
              <a:rPr lang="en-GB" i="1" dirty="0"/>
              <a:t>“a few also saw it as ‘unnecessary’, predominantly because they felt the Act legislates for things they were already doing or seeking to do” WAO (2018, p.12)</a:t>
            </a:r>
          </a:p>
        </p:txBody>
      </p:sp>
    </p:spTree>
    <p:extLst>
      <p:ext uri="{BB962C8B-B14F-4D97-AF65-F5344CB8AC3E}">
        <p14:creationId xmlns:p14="http://schemas.microsoft.com/office/powerpoint/2010/main" val="8573208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86F49-2380-4B1E-8A51-D9626396FF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436034"/>
            <a:ext cx="7766936" cy="1646302"/>
          </a:xfrm>
        </p:spPr>
        <p:txBody>
          <a:bodyPr/>
          <a:lstStyle/>
          <a:p>
            <a:pPr algn="l"/>
            <a:r>
              <a:rPr lang="en-GB" sz="4000" dirty="0"/>
              <a:t>What is the FGA </a:t>
            </a:r>
            <a:r>
              <a:rPr lang="en-GB" sz="4000" dirty="0" err="1"/>
              <a:t>cont</a:t>
            </a:r>
            <a:r>
              <a:rPr lang="en-GB" sz="4000" dirty="0"/>
              <a:t>…?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561BF7-4AFF-4628-9BBC-3149FF7162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2628433"/>
            <a:ext cx="7766936" cy="1096899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GB" dirty="0"/>
              <a:t>Seven Wellbeing Goals (long term)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GB" dirty="0"/>
              <a:t>Five ways of working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GB" dirty="0"/>
              <a:t>Guide for young people BUT, how involved are young people…?</a:t>
            </a:r>
          </a:p>
        </p:txBody>
      </p:sp>
    </p:spTree>
    <p:extLst>
      <p:ext uri="{BB962C8B-B14F-4D97-AF65-F5344CB8AC3E}">
        <p14:creationId xmlns:p14="http://schemas.microsoft.com/office/powerpoint/2010/main" val="10695496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3F440-223F-4F17-8D9A-CFF07F9597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has the FGA done for us?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E628EF-2A25-48F1-821B-1505EA18783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FG commissioner found </a:t>
            </a:r>
            <a:r>
              <a:rPr lang="en-GB" i="1" dirty="0"/>
              <a:t>Good examples of working differently </a:t>
            </a:r>
            <a:r>
              <a:rPr lang="en-GB" dirty="0"/>
              <a:t>(</a:t>
            </a:r>
            <a:r>
              <a:rPr lang="en-GB" dirty="0" err="1"/>
              <a:t>Bron</a:t>
            </a:r>
            <a:r>
              <a:rPr lang="en-GB" dirty="0"/>
              <a:t> </a:t>
            </a:r>
            <a:r>
              <a:rPr lang="en-GB" dirty="0" err="1"/>
              <a:t>Afon</a:t>
            </a:r>
            <a:r>
              <a:rPr lang="en-GB" dirty="0"/>
              <a:t>/Action in </a:t>
            </a:r>
            <a:r>
              <a:rPr lang="en-GB" dirty="0" err="1"/>
              <a:t>Caerau</a:t>
            </a:r>
            <a:r>
              <a:rPr lang="en-GB" dirty="0"/>
              <a:t> and Ely (ACE)</a:t>
            </a:r>
          </a:p>
          <a:p>
            <a:r>
              <a:rPr lang="en-GB" dirty="0"/>
              <a:t>Commissioner can carry out a review and make recommendations</a:t>
            </a:r>
          </a:p>
          <a:p>
            <a:r>
              <a:rPr lang="en-GB" dirty="0"/>
              <a:t>However, Commissioner does not have power to stop things happening or to make things happen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3C86F0-AF07-463A-A56C-1CDDBD56146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change needs to go beyond the duties and towards behaviours” </a:t>
            </a:r>
            <a:r>
              <a:rPr lang="en-GB" dirty="0"/>
              <a:t>WAO (2018, p. 11)</a:t>
            </a:r>
          </a:p>
          <a:p>
            <a:r>
              <a:rPr lang="en-GB" i="1" dirty="0"/>
              <a:t>“a few also saw it as ‘unnecessary’, predominantly because they felt the Act legislates for things they were already doing or seeking to do” WAO (2018, p.12)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83653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833BB-F5C9-45CD-9FE5-C441C9054D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035" y="262468"/>
            <a:ext cx="8596668" cy="860400"/>
          </a:xfrm>
        </p:spPr>
        <p:txBody>
          <a:bodyPr>
            <a:normAutofit/>
          </a:bodyPr>
          <a:lstStyle/>
          <a:p>
            <a:r>
              <a:rPr lang="en-GB" dirty="0"/>
              <a:t>Inclusive Practice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A29ED9-80EC-4ADD-BA03-40C4C9CF7E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3035" y="1504848"/>
            <a:ext cx="8596668" cy="4311752"/>
          </a:xfrm>
        </p:spPr>
        <p:txBody>
          <a:bodyPr>
            <a:normAutofit fontScale="92500" lnSpcReduction="10000"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Grassroots – city centre (open access) drop-in facility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SD must be integral to practice, not project based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Being realistic - very vulnerable &amp; disengaged young people (is sustainability high on their agenda?)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How?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dirty="0"/>
              <a:t>Making the subject relevant and interesting (will it improve their lives/What is their role?) 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dirty="0"/>
              <a:t>Do we need to consider work on empathy first? Future generations (young parents)?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Is the best method via stealth? Ecological footprints…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Field trips? Avoid negative messages (doom and gloom) (Vanderbilt University, 2018)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58496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5EB9F-EC26-4F85-B293-C0B5B9D84D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95967" y="887117"/>
            <a:ext cx="7766936" cy="1646302"/>
          </a:xfrm>
        </p:spPr>
        <p:txBody>
          <a:bodyPr/>
          <a:lstStyle/>
          <a:p>
            <a:pPr algn="ctr"/>
            <a:r>
              <a:rPr lang="en-GB" sz="4000" dirty="0"/>
              <a:t>Promoting a more sustainable and equal community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84016F-C4FF-4A52-A155-0C6C1F3E8F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95967" y="2880550"/>
            <a:ext cx="7766936" cy="1805750"/>
          </a:xfrm>
        </p:spPr>
        <p:txBody>
          <a:bodyPr>
            <a:normAutofit/>
          </a:bodyPr>
          <a:lstStyle/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GB" dirty="0"/>
              <a:t>High level commitment to joint work – how is this cascaded?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GB" dirty="0"/>
              <a:t>Will only be effective if properly embedded in practice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GB" dirty="0"/>
              <a:t>Needs always remain as priority, not just because it’s enshrined in law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GB" dirty="0"/>
              <a:t>Recognise that the hard work starts now…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 algn="l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73151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BE5C2-5EC0-41DA-864F-AF1384B9AF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76300"/>
          </a:xfrm>
        </p:spPr>
        <p:txBody>
          <a:bodyPr/>
          <a:lstStyle/>
          <a:p>
            <a:r>
              <a:rPr lang="en-GB" dirty="0"/>
              <a:t>Future Generations…oh, the irony…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285678-55EC-41CA-9E06-6E46802B3E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FGA &amp; current profile of </a:t>
            </a:r>
            <a:r>
              <a:rPr lang="en-GB" sz="2800" dirty="0" err="1"/>
              <a:t>c&amp;yp</a:t>
            </a:r>
            <a:r>
              <a:rPr lang="en-GB" sz="2800" dirty="0"/>
              <a:t> issues</a:t>
            </a:r>
          </a:p>
          <a:p>
            <a:r>
              <a:rPr lang="en-GB" sz="2800" dirty="0"/>
              <a:t>CYPP’s</a:t>
            </a:r>
          </a:p>
          <a:p>
            <a:r>
              <a:rPr lang="en-GB" sz="2800" dirty="0"/>
              <a:t>Young People’s Voice/Influence – PSB’s/Scrutiny etc.</a:t>
            </a:r>
          </a:p>
        </p:txBody>
      </p:sp>
    </p:spTree>
    <p:extLst>
      <p:ext uri="{BB962C8B-B14F-4D97-AF65-F5344CB8AC3E}">
        <p14:creationId xmlns:p14="http://schemas.microsoft.com/office/powerpoint/2010/main" val="5113448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F35BF-9269-4207-9E1B-ED05853F6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499100"/>
          </a:xfrm>
        </p:spPr>
        <p:txBody>
          <a:bodyPr>
            <a:normAutofit/>
          </a:bodyPr>
          <a:lstStyle/>
          <a:p>
            <a:r>
              <a:rPr lang="en-GB">
                <a:ea typeface="+mj-lt"/>
                <a:cs typeface="+mj-lt"/>
              </a:rPr>
              <a:t>References</a:t>
            </a:r>
            <a:r>
              <a:rPr lang="en-GB"/>
              <a:t>:</a:t>
            </a:r>
            <a:br>
              <a:rPr lang="en-GB" dirty="0"/>
            </a:br>
            <a:r>
              <a:rPr lang="en-GB" sz="1800"/>
              <a:t>Haydn Davies (2016) </a:t>
            </a:r>
            <a:r>
              <a:rPr lang="en-GB" sz="1800" i="1" dirty="0"/>
              <a:t>The Well-being of Future Generations (Wales) Act 2015: Duties or Aspirations?</a:t>
            </a:r>
            <a:r>
              <a:rPr lang="en-GB" sz="1800" dirty="0"/>
              <a:t> Environmental Law Review Vol. 18(1) 41-46. SAGE.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Wales Audit Office (2018) </a:t>
            </a:r>
            <a:r>
              <a:rPr lang="en-GB" sz="1800" i="1" dirty="0"/>
              <a:t>Reflecting on Year One: How Have Public Bodies</a:t>
            </a:r>
            <a:br>
              <a:rPr lang="en-GB" sz="1800" i="1" dirty="0"/>
            </a:br>
            <a:r>
              <a:rPr lang="en-GB" sz="1800" i="1" dirty="0"/>
              <a:t>Responded to the Well-being of Future Generations (Wales) Act 2015? </a:t>
            </a:r>
            <a:br>
              <a:rPr lang="en-GB" sz="1800" i="1" dirty="0"/>
            </a:br>
            <a:br>
              <a:rPr lang="en-GB" sz="1800" dirty="0"/>
            </a:br>
            <a:r>
              <a:rPr lang="en-GB" sz="1800" i="1" dirty="0"/>
              <a:t>Teaching Sustainability</a:t>
            </a:r>
            <a:r>
              <a:rPr lang="en-GB" sz="1800" dirty="0"/>
              <a:t>. &lt;</a:t>
            </a:r>
            <a:r>
              <a:rPr lang="en-GB" sz="1800" dirty="0">
                <a:hlinkClick r:id="rId2"/>
              </a:rPr>
              <a:t>https://cft.vanderbilt.edu/guides-sub-pages/teaching-sustainability/</a:t>
            </a:r>
            <a:r>
              <a:rPr lang="en-GB" sz="1800" dirty="0"/>
              <a:t>&gt; (Viewed 9</a:t>
            </a:r>
            <a:r>
              <a:rPr lang="en-GB" sz="1800" baseline="30000" dirty="0"/>
              <a:t>th</a:t>
            </a:r>
            <a:r>
              <a:rPr lang="en-GB" sz="1800" dirty="0"/>
              <a:t> May, 2019)</a:t>
            </a:r>
            <a:br>
              <a:rPr lang="en-GB" sz="1800" dirty="0"/>
            </a:br>
            <a:br>
              <a:rPr lang="en-GB" sz="1800" dirty="0"/>
            </a:br>
            <a:r>
              <a:rPr lang="en-GB" sz="1800" i="1" dirty="0"/>
              <a:t>One Wales, One Planet The Sustainable Development Scheme of the Welsh</a:t>
            </a:r>
            <a:br>
              <a:rPr lang="en-GB" sz="1800" i="1" dirty="0"/>
            </a:br>
            <a:r>
              <a:rPr lang="en-GB" sz="1800" i="1" dirty="0"/>
              <a:t>Assembly Government </a:t>
            </a:r>
            <a:r>
              <a:rPr lang="en-GB" sz="1800" dirty="0"/>
              <a:t>(2009)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343754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401</TotalTime>
  <Words>462</Words>
  <Application>Microsoft Office PowerPoint</Application>
  <PresentationFormat>Widescreen</PresentationFormat>
  <Paragraphs>38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Facet</vt:lpstr>
      <vt:lpstr>Wellbeing of Future Generations Act (Wales), 2015</vt:lpstr>
      <vt:lpstr>What is the FGA?</vt:lpstr>
      <vt:lpstr>What is the FGA cont…?</vt:lpstr>
      <vt:lpstr>What has the FGA done for us?</vt:lpstr>
      <vt:lpstr>Inclusive Practice</vt:lpstr>
      <vt:lpstr>Promoting a more sustainable and equal community</vt:lpstr>
      <vt:lpstr>Future Generations…oh, the irony…</vt:lpstr>
      <vt:lpstr>References: Haydn Davies (2016) The Well-being of Future Generations (Wales) Act 2015: Duties or Aspirations? Environmental Law Review Vol. 18(1) 41-46. SAGE.  Wales Audit Office (2018) Reflecting on Year One: How Have Public Bodies Responded to the Well-being of Future Generations (Wales) Act 2015?   Teaching Sustainability. &lt;https://cft.vanderbilt.edu/guides-sub-pages/teaching-sustainability/&gt; (Viewed 9th May, 2019)  One Wales, One Planet The Sustainable Development Scheme of the Welsh Assembly Government (2009)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Wellbeing of Future Generations Act (Wales)</dc:title>
  <dc:creator>Tim Opie</dc:creator>
  <cp:lastModifiedBy>Tim Opie</cp:lastModifiedBy>
  <cp:revision>40</cp:revision>
  <dcterms:created xsi:type="dcterms:W3CDTF">2019-05-09T07:42:28Z</dcterms:created>
  <dcterms:modified xsi:type="dcterms:W3CDTF">2019-05-12T20:00:05Z</dcterms:modified>
</cp:coreProperties>
</file>