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7" r:id="rId2"/>
    <p:sldId id="274" r:id="rId3"/>
    <p:sldId id="277" r:id="rId4"/>
    <p:sldId id="272" r:id="rId5"/>
    <p:sldId id="285" r:id="rId6"/>
    <p:sldId id="286" r:id="rId7"/>
    <p:sldId id="287" r:id="rId8"/>
    <p:sldId id="288" r:id="rId9"/>
    <p:sldId id="289" r:id="rId10"/>
    <p:sldId id="290" r:id="rId11"/>
    <p:sldId id="282" r:id="rId12"/>
    <p:sldId id="284" r:id="rId13"/>
    <p:sldId id="281" r:id="rId14"/>
    <p:sldId id="259" r:id="rId15"/>
    <p:sldId id="262" r:id="rId16"/>
    <p:sldId id="265" r:id="rId17"/>
    <p:sldId id="25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1"/>
    <p:restoredTop sz="94654"/>
  </p:normalViewPr>
  <p:slideViewPr>
    <p:cSldViewPr snapToGrid="0" snapToObjects="1">
      <p:cViewPr varScale="1">
        <p:scale>
          <a:sx n="108" d="100"/>
          <a:sy n="108" d="100"/>
        </p:scale>
        <p:origin x="4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826A1-5F14-DF4A-A279-A156E62F7233}" type="datetimeFigureOut">
              <a:rPr lang="en-US" smtClean="0"/>
              <a:t>11/18/20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70DDD-37E7-8642-A42D-AA65E520EE32}" type="slidenum">
              <a:rPr lang="en-US" smtClean="0"/>
              <a:t>‹#›</a:t>
            </a:fld>
            <a:endParaRPr lang="en-US"/>
          </a:p>
        </p:txBody>
      </p:sp>
    </p:spTree>
    <p:extLst>
      <p:ext uri="{BB962C8B-B14F-4D97-AF65-F5344CB8AC3E}">
        <p14:creationId xmlns:p14="http://schemas.microsoft.com/office/powerpoint/2010/main" val="2574516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otjustalabel.com/editorial/fashion-revolution-real" TargetMode="External"/><Relationship Id="rId4" Type="http://schemas.openxmlformats.org/officeDocument/2006/relationships/hyperlink" Target="http://www.ethicaltrade.org/sites/default/files/resources/corporate_approaches_to_addressing_modern_slavery.pdf" TargetMode="External"/><Relationship Id="rId5" Type="http://schemas.openxmlformats.org/officeDocument/2006/relationships/hyperlink" Target="http://www.abc.net.au/cm/lb/6398294/data/fashion-report-data.pdf" TargetMode="External"/><Relationship Id="rId6" Type="http://schemas.openxmlformats.org/officeDocument/2006/relationships/hyperlink" Target="http://www.indianet.nl/pdf/UnfreeAndUnfair.pdf" TargetMode="External"/><Relationship Id="rId7" Type="http://schemas.openxmlformats.org/officeDocument/2006/relationships/hyperlink" Target="http://www.made-by.org/" TargetMode="External"/><Relationship Id="rId8" Type="http://schemas.openxmlformats.org/officeDocument/2006/relationships/hyperlink" Target="https://www.notjustalabel.com/designer/kinsfolk" TargetMode="External"/><Relationship Id="rId9" Type="http://schemas.openxmlformats.org/officeDocument/2006/relationships/hyperlink" Target="http://rallier.com/" TargetMode="External"/><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https://www.notjustalabel.com/editorial/fashion-revolution-real</a:t>
            </a:r>
            <a:endParaRPr lang="en-US" dirty="0"/>
          </a:p>
          <a:p>
            <a:endParaRPr lang="en-US" dirty="0"/>
          </a:p>
          <a:p>
            <a:r>
              <a:rPr lang="en-US" sz="1200" b="0" kern="1200" dirty="0">
                <a:solidFill>
                  <a:schemeClr val="tx1"/>
                </a:solidFill>
                <a:effectLst/>
                <a:latin typeface="+mn-lt"/>
                <a:ea typeface="+mn-ea"/>
                <a:cs typeface="+mn-cs"/>
              </a:rPr>
              <a:t>Recent research shows 71% of companies believe there is still a likelihood of modern slavery occurring at </a:t>
            </a:r>
            <a:r>
              <a:rPr lang="en-US" sz="1200" b="0" u="sng" kern="1200" dirty="0">
                <a:solidFill>
                  <a:schemeClr val="tx1"/>
                </a:solidFill>
                <a:effectLst/>
                <a:latin typeface="+mn-lt"/>
                <a:ea typeface="+mn-ea"/>
                <a:cs typeface="+mn-cs"/>
                <a:hlinkClick r:id="rId4"/>
              </a:rPr>
              <a:t>some point within their supply chains</a:t>
            </a:r>
            <a:r>
              <a:rPr lang="en-US" sz="1200" b="0" kern="1200" dirty="0">
                <a:solidFill>
                  <a:schemeClr val="tx1"/>
                </a:solidFill>
                <a:effectLst/>
                <a:latin typeface="+mn-lt"/>
                <a:ea typeface="+mn-ea"/>
                <a:cs typeface="+mn-cs"/>
              </a:rPr>
              <a:t>. It’s hardly surprising when 48% of brands haven’t traced the factories where their garments are made, 75% don’t know where their fabrics come from and 91% don’t know the source of raw materials (</a:t>
            </a:r>
            <a:r>
              <a:rPr lang="en-US" sz="1200" b="0" u="sng" kern="1200" dirty="0">
                <a:solidFill>
                  <a:schemeClr val="tx1"/>
                </a:solidFill>
                <a:effectLst/>
                <a:latin typeface="+mn-lt"/>
                <a:ea typeface="+mn-ea"/>
                <a:cs typeface="+mn-cs"/>
                <a:hlinkClick r:id="rId5"/>
              </a:rPr>
              <a:t>Behind the Barcode</a:t>
            </a:r>
            <a:r>
              <a:rPr lang="en-US" sz="1200" b="0" kern="1200" dirty="0">
                <a:solidFill>
                  <a:schemeClr val="tx1"/>
                </a:solidFill>
                <a:effectLst/>
                <a:latin typeface="+mn-lt"/>
                <a:ea typeface="+mn-ea"/>
                <a:cs typeface="+mn-cs"/>
              </a:rPr>
              <a:t>).</a:t>
            </a:r>
          </a:p>
          <a:p>
            <a:r>
              <a:rPr lang="en-US" sz="1200" b="0" kern="1200" dirty="0">
                <a:solidFill>
                  <a:schemeClr val="tx1"/>
                </a:solidFill>
                <a:effectLst/>
                <a:latin typeface="+mn-lt"/>
                <a:ea typeface="+mn-ea"/>
                <a:cs typeface="+mn-cs"/>
              </a:rPr>
              <a:t>Despite these findings, the speed and volume of clothing production seems to be increasing as high street brands remain set on international expansion and meeting the demand for fast fashion’s ever-quickening pace. Mango began 2016 with an announcement it would be introducing new products in-store every two weeks. While H&amp;M, apparently one of the most pro-active companies in the sustainability movement, plans to open more than one new store every day this year (425 in total).</a:t>
            </a:r>
          </a:p>
          <a:p>
            <a:r>
              <a:rPr lang="en-US" sz="1200" b="0" kern="1200" dirty="0">
                <a:solidFill>
                  <a:schemeClr val="tx1"/>
                </a:solidFill>
                <a:effectLst/>
                <a:latin typeface="+mn-lt"/>
                <a:ea typeface="+mn-ea"/>
                <a:cs typeface="+mn-cs"/>
              </a:rPr>
              <a:t>Surely such moves only add pressure to the supply chain and make regulating it even harder? Already this year some of fashion’s biggest retailers have faced the consequences of supply chain oversights with revelations ranging from Syrian refugee children working in Turkish factories to the poor living conditions in factory-run hostels in Bangalore (</a:t>
            </a:r>
            <a:r>
              <a:rPr lang="en-US" sz="1200" b="0" u="sng" kern="1200" dirty="0">
                <a:solidFill>
                  <a:schemeClr val="tx1"/>
                </a:solidFill>
                <a:effectLst/>
                <a:latin typeface="+mn-lt"/>
                <a:ea typeface="+mn-ea"/>
                <a:cs typeface="+mn-cs"/>
                <a:hlinkClick r:id="rId6"/>
              </a:rPr>
              <a:t>Unfree and Unfair Report</a:t>
            </a:r>
            <a:r>
              <a:rPr lang="en-US" sz="1200" b="0" kern="1200" dirty="0">
                <a:solidFill>
                  <a:schemeClr val="tx1"/>
                </a:solidFill>
                <a:effectLst/>
                <a:latin typeface="+mn-lt"/>
                <a:ea typeface="+mn-ea"/>
                <a:cs typeface="+mn-cs"/>
              </a:rPr>
              <a:t>).</a:t>
            </a:r>
          </a:p>
          <a:p>
            <a:r>
              <a:rPr lang="en-US" sz="1200" b="0" kern="1200" dirty="0">
                <a:solidFill>
                  <a:schemeClr val="tx1"/>
                </a:solidFill>
                <a:effectLst/>
                <a:latin typeface="+mn-lt"/>
                <a:ea typeface="+mn-ea"/>
                <a:cs typeface="+mn-cs"/>
              </a:rPr>
              <a:t>Perhaps the most worrying issue though is the continuing health and safety concerns in garment factories. While businesses are still putting global expansion and profit before people’s lives, the revolution has yet to be won. Over two hundred companies committed to improving standards by signing the Accord on Fire and Building Safety, </a:t>
            </a:r>
            <a:r>
              <a:rPr lang="en-US" sz="1200" b="0" kern="1200" dirty="0" err="1">
                <a:solidFill>
                  <a:schemeClr val="tx1"/>
                </a:solidFill>
                <a:effectLst/>
                <a:latin typeface="+mn-lt"/>
                <a:ea typeface="+mn-ea"/>
                <a:cs typeface="+mn-cs"/>
              </a:rPr>
              <a:t>organised</a:t>
            </a:r>
            <a:r>
              <a:rPr lang="en-US" sz="1200" b="0" kern="1200" dirty="0">
                <a:solidFill>
                  <a:schemeClr val="tx1"/>
                </a:solidFill>
                <a:effectLst/>
                <a:latin typeface="+mn-lt"/>
                <a:ea typeface="+mn-ea"/>
                <a:cs typeface="+mn-cs"/>
              </a:rPr>
              <a:t> in the wake of Rana Plaza, but more than three-quarters of suppliers are still behind on their corrective action plans.</a:t>
            </a:r>
          </a:p>
          <a:p>
            <a:r>
              <a:rPr lang="en-US" sz="1200" b="0" kern="1200" dirty="0">
                <a:solidFill>
                  <a:schemeClr val="tx1"/>
                </a:solidFill>
                <a:effectLst/>
                <a:latin typeface="+mn-lt"/>
                <a:ea typeface="+mn-ea"/>
                <a:cs typeface="+mn-cs"/>
              </a:rPr>
              <a:t>In the case of H&amp;M, apparently missing fire doors and sprinklers in its factories were due to "import delays since none of these products are available in Bangladesh." If a billion dollar conglomerate cannot ensure fire doors are installed within the space of over two and a half years though, it doesn’t have its priorities sorted. On 2nd February, just a couple of months after these delays were revealed, a massive fire broke out in one of H&amp;M’s (and J.C. Penney’s) factories. Four people were injured but another major tragedy was only avoided because the other 6,000 employees had yet to start work.</a:t>
            </a:r>
          </a:p>
          <a:p>
            <a:r>
              <a:rPr lang="en-US" sz="1200" b="0" kern="1200" dirty="0">
                <a:solidFill>
                  <a:schemeClr val="tx1"/>
                </a:solidFill>
                <a:effectLst/>
                <a:latin typeface="+mn-lt"/>
                <a:ea typeface="+mn-ea"/>
                <a:cs typeface="+mn-cs"/>
              </a:rPr>
              <a:t>Nevertheless, it is becoming increasingly difficult for companies to avoid accountability as global awareness for worker’s rights violations grows. Significantly this includes at governmental level. Under the Modern Slavery Act, introduced in the UK last year, demonstrating progress is now a legal requirement. All </a:t>
            </a:r>
            <a:r>
              <a:rPr lang="en-US" sz="1200" b="0" kern="1200" dirty="0" err="1">
                <a:solidFill>
                  <a:schemeClr val="tx1"/>
                </a:solidFill>
                <a:effectLst/>
                <a:latin typeface="+mn-lt"/>
                <a:ea typeface="+mn-ea"/>
                <a:cs typeface="+mn-cs"/>
              </a:rPr>
              <a:t>organisations</a:t>
            </a:r>
            <a:r>
              <a:rPr lang="en-US" sz="1200" b="0" kern="1200" dirty="0">
                <a:solidFill>
                  <a:schemeClr val="tx1"/>
                </a:solidFill>
                <a:effectLst/>
                <a:latin typeface="+mn-lt"/>
                <a:ea typeface="+mn-ea"/>
                <a:cs typeface="+mn-cs"/>
              </a:rPr>
              <a:t> carrying on a business in the country and with an annual turnover over £36 million must publish a yearly statement explaining what they have done to ensure slavery and human trafficking are not operating within their supply chains.</a:t>
            </a:r>
          </a:p>
          <a:p>
            <a:r>
              <a:rPr lang="en-US" sz="1200" b="0" kern="1200" dirty="0">
                <a:solidFill>
                  <a:schemeClr val="tx1"/>
                </a:solidFill>
                <a:effectLst/>
                <a:latin typeface="+mn-lt"/>
                <a:ea typeface="+mn-ea"/>
                <a:cs typeface="+mn-cs"/>
              </a:rPr>
              <a:t>Fashion Revolution certainly played its part in </a:t>
            </a:r>
            <a:r>
              <a:rPr lang="en-US" sz="1200" b="0" kern="1200" dirty="0" err="1">
                <a:solidFill>
                  <a:schemeClr val="tx1"/>
                </a:solidFill>
                <a:effectLst/>
                <a:latin typeface="+mn-lt"/>
                <a:ea typeface="+mn-ea"/>
                <a:cs typeface="+mn-cs"/>
              </a:rPr>
              <a:t>politicising</a:t>
            </a:r>
            <a:r>
              <a:rPr lang="en-US" sz="1200" b="0" kern="1200" dirty="0">
                <a:solidFill>
                  <a:schemeClr val="tx1"/>
                </a:solidFill>
                <a:effectLst/>
                <a:latin typeface="+mn-lt"/>
                <a:ea typeface="+mn-ea"/>
                <a:cs typeface="+mn-cs"/>
              </a:rPr>
              <a:t> supply chain issues. Last year the </a:t>
            </a:r>
            <a:r>
              <a:rPr lang="en-US" sz="1200" b="0" kern="1200" dirty="0" err="1">
                <a:solidFill>
                  <a:schemeClr val="tx1"/>
                </a:solidFill>
                <a:effectLst/>
                <a:latin typeface="+mn-lt"/>
                <a:ea typeface="+mn-ea"/>
                <a:cs typeface="+mn-cs"/>
              </a:rPr>
              <a:t>organisation</a:t>
            </a:r>
            <a:r>
              <a:rPr lang="en-US" sz="1200" b="0" kern="1200" dirty="0">
                <a:solidFill>
                  <a:schemeClr val="tx1"/>
                </a:solidFill>
                <a:effectLst/>
                <a:latin typeface="+mn-lt"/>
                <a:ea typeface="+mn-ea"/>
                <a:cs typeface="+mn-cs"/>
              </a:rPr>
              <a:t> participated in high level EU, G7, UN and COP21 events and has collaborated as a key stakeholder in the European Commission’s Garment Initiative, which will launch this spring. The program will aim to support governments in producing nations and strengthen global management of supply chains.</a:t>
            </a:r>
          </a:p>
          <a:p>
            <a:r>
              <a:rPr lang="en-US" sz="1200" b="0" kern="1200" dirty="0">
                <a:solidFill>
                  <a:schemeClr val="tx1"/>
                </a:solidFill>
                <a:effectLst/>
                <a:latin typeface="+mn-lt"/>
                <a:ea typeface="+mn-ea"/>
                <a:cs typeface="+mn-cs"/>
              </a:rPr>
              <a:t>While many campaigners fear loopholes in legislation, retailers are beginning to understand it is commercially senseless as well as unethical to avoid taking action. They face increasing pressure from consumers, particularly the Aspirational sector, who hold more influence than we often think. “Brands and retailers may not be paying attention to what the people in their supply chain are saying but they are most certainly paying attention to what their customers are,” Somers points out.</a:t>
            </a:r>
          </a:p>
          <a:p>
            <a:r>
              <a:rPr lang="en-US" sz="1200" b="0" kern="1200" dirty="0">
                <a:solidFill>
                  <a:schemeClr val="tx1"/>
                </a:solidFill>
                <a:effectLst/>
                <a:latin typeface="+mn-lt"/>
                <a:ea typeface="+mn-ea"/>
                <a:cs typeface="+mn-cs"/>
              </a:rPr>
              <a:t>This month Fashion Revolution (in partnership with Ethical Consumer) will also release a Transparency Index ranking 40 top-selling UK brands. It’s just one in a number of guides popping up that certify, evaluate and rate brand ethics. They demonstrate a rising consumer demand for making more informed purchasing decisions while encouraging the adoption of best practice.</a:t>
            </a:r>
          </a:p>
          <a:p>
            <a:r>
              <a:rPr lang="en-US" sz="1200" b="0" kern="1200" dirty="0">
                <a:solidFill>
                  <a:schemeClr val="tx1"/>
                </a:solidFill>
                <a:effectLst/>
                <a:latin typeface="+mn-lt"/>
                <a:ea typeface="+mn-ea"/>
                <a:cs typeface="+mn-cs"/>
              </a:rPr>
              <a:t>Meanwhile European not-for-profit </a:t>
            </a:r>
            <a:r>
              <a:rPr lang="en-US" sz="1200" b="0" kern="1200" dirty="0" err="1">
                <a:solidFill>
                  <a:schemeClr val="tx1"/>
                </a:solidFill>
                <a:effectLst/>
                <a:latin typeface="+mn-lt"/>
                <a:ea typeface="+mn-ea"/>
                <a:cs typeface="+mn-cs"/>
              </a:rPr>
              <a:t>organisation</a:t>
            </a:r>
            <a:r>
              <a:rPr lang="en-US" sz="1200" b="0" kern="1200" dirty="0">
                <a:solidFill>
                  <a:schemeClr val="tx1"/>
                </a:solidFill>
                <a:effectLst/>
                <a:latin typeface="+mn-lt"/>
                <a:ea typeface="+mn-ea"/>
                <a:cs typeface="+mn-cs"/>
              </a:rPr>
              <a:t> </a:t>
            </a:r>
            <a:r>
              <a:rPr lang="en-US" sz="1200" b="0" u="sng" kern="1200" dirty="0">
                <a:solidFill>
                  <a:schemeClr val="tx1"/>
                </a:solidFill>
                <a:effectLst/>
                <a:latin typeface="+mn-lt"/>
                <a:ea typeface="+mn-ea"/>
                <a:cs typeface="+mn-cs"/>
                <a:hlinkClick r:id="rId7"/>
              </a:rPr>
              <a:t>MADE-BY</a:t>
            </a:r>
            <a:r>
              <a:rPr lang="en-US" sz="1200" b="0" kern="1200" dirty="0">
                <a:solidFill>
                  <a:schemeClr val="tx1"/>
                </a:solidFill>
                <a:effectLst/>
                <a:latin typeface="+mn-lt"/>
                <a:ea typeface="+mn-ea"/>
                <a:cs typeface="+mn-cs"/>
              </a:rPr>
              <a:t> has just launched a tracking tool that works with brands to evaluate their ‘engagement’ with 8 key areas such as people, manufacturing, transparency and durability year-on-year. Four retailers (including Ted Baker and G Star) have already piloted MODE Tracker and at least five more will publish their results next year.</a:t>
            </a:r>
          </a:p>
          <a:p>
            <a:r>
              <a:rPr lang="en-US" sz="1200" b="0" kern="1200" dirty="0">
                <a:solidFill>
                  <a:schemeClr val="tx1"/>
                </a:solidFill>
                <a:effectLst/>
                <a:latin typeface="+mn-lt"/>
                <a:ea typeface="+mn-ea"/>
                <a:cs typeface="+mn-cs"/>
              </a:rPr>
              <a:t>“The very fact that companies are now reporting their results in this way – independently verified, transparently and publicly – is the biggest proof of how much attitudes are shifting,” MADE-BY’s CEO </a:t>
            </a:r>
            <a:r>
              <a:rPr lang="en-US" sz="1200" b="0" kern="1200" dirty="0" err="1">
                <a:solidFill>
                  <a:schemeClr val="tx1"/>
                </a:solidFill>
                <a:effectLst/>
                <a:latin typeface="+mn-lt"/>
                <a:ea typeface="+mn-ea"/>
                <a:cs typeface="+mn-cs"/>
              </a:rPr>
              <a:t>Allanna</a:t>
            </a:r>
            <a:r>
              <a:rPr lang="en-US" sz="1200" b="0" kern="1200" dirty="0">
                <a:solidFill>
                  <a:schemeClr val="tx1"/>
                </a:solidFill>
                <a:effectLst/>
                <a:latin typeface="+mn-lt"/>
                <a:ea typeface="+mn-ea"/>
                <a:cs typeface="+mn-cs"/>
              </a:rPr>
              <a:t> </a:t>
            </a:r>
            <a:r>
              <a:rPr lang="en-US" sz="1200" b="0" kern="1200" dirty="0" err="1">
                <a:solidFill>
                  <a:schemeClr val="tx1"/>
                </a:solidFill>
                <a:effectLst/>
                <a:latin typeface="+mn-lt"/>
                <a:ea typeface="+mn-ea"/>
                <a:cs typeface="+mn-cs"/>
              </a:rPr>
              <a:t>McAspurn</a:t>
            </a:r>
            <a:r>
              <a:rPr lang="en-US" sz="1200" b="0" kern="1200" dirty="0">
                <a:solidFill>
                  <a:schemeClr val="tx1"/>
                </a:solidFill>
                <a:effectLst/>
                <a:latin typeface="+mn-lt"/>
                <a:ea typeface="+mn-ea"/>
                <a:cs typeface="+mn-cs"/>
              </a:rPr>
              <a:t> says. “It would not have happened even five years ago.” Indeed two thirds of brands interviewed in the 2015 Beyond the Barcode report had improved their </a:t>
            </a:r>
            <a:r>
              <a:rPr lang="en-US" sz="1200" b="0" kern="1200" dirty="0" err="1">
                <a:solidFill>
                  <a:schemeClr val="tx1"/>
                </a:solidFill>
                <a:effectLst/>
                <a:latin typeface="+mn-lt"/>
                <a:ea typeface="+mn-ea"/>
                <a:cs typeface="+mn-cs"/>
              </a:rPr>
              <a:t>labour</a:t>
            </a:r>
            <a:r>
              <a:rPr lang="en-US" sz="1200" b="0" kern="1200" dirty="0">
                <a:solidFill>
                  <a:schemeClr val="tx1"/>
                </a:solidFill>
                <a:effectLst/>
                <a:latin typeface="+mn-lt"/>
                <a:ea typeface="+mn-ea"/>
                <a:cs typeface="+mn-cs"/>
              </a:rPr>
              <a:t> rights management systems since the 2013 report and active engagement with the research process increased from 54% to 94%. </a:t>
            </a:r>
          </a:p>
          <a:p>
            <a:r>
              <a:rPr lang="en-US" sz="1200" b="0" kern="1200" dirty="0">
                <a:solidFill>
                  <a:schemeClr val="tx1"/>
                </a:solidFill>
                <a:effectLst/>
                <a:latin typeface="+mn-lt"/>
                <a:ea typeface="+mn-ea"/>
                <a:cs typeface="+mn-cs"/>
              </a:rPr>
              <a:t>Perhaps the biggest shift in attitude though has come from the next generation of fashion producers. Emerging designers are increasingly turning their backs on fast fashion in </a:t>
            </a:r>
            <a:r>
              <a:rPr lang="en-US" sz="1200" b="0" kern="1200" dirty="0" err="1">
                <a:solidFill>
                  <a:schemeClr val="tx1"/>
                </a:solidFill>
                <a:effectLst/>
                <a:latin typeface="+mn-lt"/>
                <a:ea typeface="+mn-ea"/>
                <a:cs typeface="+mn-cs"/>
              </a:rPr>
              <a:t>favour</a:t>
            </a:r>
            <a:r>
              <a:rPr lang="en-US" sz="1200" b="0" kern="1200" dirty="0">
                <a:solidFill>
                  <a:schemeClr val="tx1"/>
                </a:solidFill>
                <a:effectLst/>
                <a:latin typeface="+mn-lt"/>
                <a:ea typeface="+mn-ea"/>
                <a:cs typeface="+mn-cs"/>
              </a:rPr>
              <a:t> of producing high quality pieces where social consciousness is not only incorporated into the business but becomes the USP.</a:t>
            </a:r>
          </a:p>
          <a:p>
            <a:r>
              <a:rPr lang="en-US" sz="1200" b="0" kern="1200" dirty="0">
                <a:solidFill>
                  <a:schemeClr val="tx1"/>
                </a:solidFill>
                <a:effectLst/>
                <a:latin typeface="+mn-lt"/>
                <a:ea typeface="+mn-ea"/>
                <a:cs typeface="+mn-cs"/>
              </a:rPr>
              <a:t>Many, such as Not Just a Label’s </a:t>
            </a:r>
            <a:r>
              <a:rPr lang="en-US" sz="1200" b="0" u="sng" kern="1200" dirty="0">
                <a:solidFill>
                  <a:schemeClr val="tx1"/>
                </a:solidFill>
                <a:effectLst/>
                <a:latin typeface="+mn-lt"/>
                <a:ea typeface="+mn-ea"/>
                <a:cs typeface="+mn-cs"/>
                <a:hlinkClick r:id="rId8"/>
              </a:rPr>
              <a:t>Kinsfolk</a:t>
            </a:r>
            <a:r>
              <a:rPr lang="en-US" sz="1200" b="0" kern="1200" dirty="0">
                <a:solidFill>
                  <a:schemeClr val="tx1"/>
                </a:solidFill>
                <a:effectLst/>
                <a:latin typeface="+mn-lt"/>
                <a:ea typeface="+mn-ea"/>
                <a:cs typeface="+mn-cs"/>
              </a:rPr>
              <a:t>, are collaborating with artisans around the world to create unique garments celebrating craftsmanship. While for every dress sold at </a:t>
            </a:r>
            <a:r>
              <a:rPr lang="en-US" sz="1200" b="0" u="sng" kern="1200" dirty="0">
                <a:solidFill>
                  <a:schemeClr val="tx1"/>
                </a:solidFill>
                <a:effectLst/>
                <a:latin typeface="+mn-lt"/>
                <a:ea typeface="+mn-ea"/>
                <a:cs typeface="+mn-cs"/>
                <a:hlinkClick r:id="rId9"/>
              </a:rPr>
              <a:t>Rallier</a:t>
            </a:r>
            <a:r>
              <a:rPr lang="en-US" sz="1200" b="0" kern="1200" dirty="0">
                <a:solidFill>
                  <a:schemeClr val="tx1"/>
                </a:solidFill>
                <a:effectLst/>
                <a:latin typeface="+mn-lt"/>
                <a:ea typeface="+mn-ea"/>
                <a:cs typeface="+mn-cs"/>
              </a:rPr>
              <a:t> for example, school uniforms are sourced for local schoolgirls in areas where gender inequality is rife. This newfound approach may in part come from the growing number of fashion schools choosing to teach the importance of responsible manufacturing as part of the curriculum. Most importantly the new wave of ethical clothing meets the consumer demand for ethical alternatives thus providing increasing competition for established brands.</a:t>
            </a:r>
          </a:p>
          <a:p>
            <a:r>
              <a:rPr lang="en-US" sz="1200" b="0" kern="1200" dirty="0">
                <a:solidFill>
                  <a:schemeClr val="tx1"/>
                </a:solidFill>
                <a:effectLst/>
                <a:latin typeface="+mn-lt"/>
                <a:ea typeface="+mn-ea"/>
                <a:cs typeface="+mn-cs"/>
              </a:rPr>
              <a:t>And this is why we must stay positive – the revolution has a long way to go but the future is bright. Why was the discussion at Fashion Question Time, held at the Houses of Parliament to mark the start of Fashion Revolution Week yesterday, still </a:t>
            </a:r>
            <a:r>
              <a:rPr lang="en-US" sz="1200" b="0" kern="1200" dirty="0" err="1">
                <a:solidFill>
                  <a:schemeClr val="tx1"/>
                </a:solidFill>
                <a:effectLst/>
                <a:latin typeface="+mn-lt"/>
                <a:ea typeface="+mn-ea"/>
                <a:cs typeface="+mn-cs"/>
              </a:rPr>
              <a:t>centred</a:t>
            </a:r>
            <a:r>
              <a:rPr lang="en-US" sz="1200" b="0" kern="1200" dirty="0">
                <a:solidFill>
                  <a:schemeClr val="tx1"/>
                </a:solidFill>
                <a:effectLst/>
                <a:latin typeface="+mn-lt"/>
                <a:ea typeface="+mn-ea"/>
                <a:cs typeface="+mn-cs"/>
              </a:rPr>
              <a:t> on how to “create revolutionary change”? Because the revolutionary path has never run smooth and fashion faces new as well as old challenges. How do we reduce greenwashing? Solve the issue of hidden </a:t>
            </a:r>
            <a:r>
              <a:rPr lang="en-US" sz="1200" b="0" kern="1200" dirty="0" err="1">
                <a:solidFill>
                  <a:schemeClr val="tx1"/>
                </a:solidFill>
                <a:effectLst/>
                <a:latin typeface="+mn-lt"/>
                <a:ea typeface="+mn-ea"/>
                <a:cs typeface="+mn-cs"/>
              </a:rPr>
              <a:t>labour</a:t>
            </a:r>
            <a:r>
              <a:rPr lang="en-US" sz="1200" b="0" kern="1200" dirty="0">
                <a:solidFill>
                  <a:schemeClr val="tx1"/>
                </a:solidFill>
                <a:effectLst/>
                <a:latin typeface="+mn-lt"/>
                <a:ea typeface="+mn-ea"/>
                <a:cs typeface="+mn-cs"/>
              </a:rPr>
              <a:t> in the supply chain? Prevent employees from facing intimidation for forming trade unions?</a:t>
            </a:r>
          </a:p>
          <a:p>
            <a:r>
              <a:rPr lang="en-US" sz="1200" b="0" kern="1200" dirty="0">
                <a:solidFill>
                  <a:schemeClr val="tx1"/>
                </a:solidFill>
                <a:effectLst/>
                <a:latin typeface="+mn-lt"/>
                <a:ea typeface="+mn-ea"/>
                <a:cs typeface="+mn-cs"/>
              </a:rPr>
              <a:t>Yet for every consumer still addicted to fast fashion, another is beginning to ask questions. For every brand putting profit before people, another is rising up to put them at its heart. For every crack that remains in the fashion industry, another has been fixed.</a:t>
            </a:r>
          </a:p>
          <a:p>
            <a:r>
              <a:rPr lang="en-US" sz="1200" b="0" i="1" kern="1200" dirty="0">
                <a:solidFill>
                  <a:schemeClr val="tx1"/>
                </a:solidFill>
                <a:effectLst/>
                <a:latin typeface="+mn-lt"/>
                <a:ea typeface="+mn-ea"/>
                <a:cs typeface="+mn-cs"/>
              </a:rPr>
              <a:t>Images courtesy of Fashion Revolution, The True Cost, Athena </a:t>
            </a:r>
            <a:r>
              <a:rPr lang="en-US" sz="1200" b="0" i="1" kern="1200" dirty="0" err="1">
                <a:solidFill>
                  <a:schemeClr val="tx1"/>
                </a:solidFill>
                <a:effectLst/>
                <a:latin typeface="+mn-lt"/>
                <a:ea typeface="+mn-ea"/>
                <a:cs typeface="+mn-cs"/>
              </a:rPr>
              <a:t>Korda</a:t>
            </a:r>
            <a:r>
              <a:rPr lang="en-US" sz="1200" b="0" i="1" kern="1200" dirty="0">
                <a:solidFill>
                  <a:schemeClr val="tx1"/>
                </a:solidFill>
                <a:effectLst/>
                <a:latin typeface="+mn-lt"/>
                <a:ea typeface="+mn-ea"/>
                <a:cs typeface="+mn-cs"/>
              </a:rPr>
              <a:t> and Kinsfolk.</a:t>
            </a:r>
            <a:endParaRPr lang="en-US" sz="1200" b="0" kern="1200" dirty="0">
              <a:solidFill>
                <a:schemeClr val="tx1"/>
              </a:solidFill>
              <a:effectLst/>
              <a:latin typeface="+mn-lt"/>
              <a:ea typeface="+mn-ea"/>
              <a:cs typeface="+mn-cs"/>
            </a:endParaRPr>
          </a:p>
          <a:p>
            <a:r>
              <a:rPr lang="en-US" sz="1200" b="0" i="0" kern="1200" cap="all" dirty="0">
                <a:solidFill>
                  <a:schemeClr val="tx1"/>
                </a:solidFill>
                <a:effectLst/>
                <a:latin typeface="+mn-lt"/>
                <a:ea typeface="+mn-ea"/>
                <a:cs typeface="+mn-cs"/>
              </a:rPr>
              <a:t>19 APRIL 2016</a:t>
            </a:r>
          </a:p>
          <a:p>
            <a:r>
              <a:rPr lang="en-US" sz="1200" b="0" i="0" kern="1200" cap="all" dirty="0">
                <a:solidFill>
                  <a:schemeClr val="tx1"/>
                </a:solidFill>
                <a:effectLst/>
                <a:latin typeface="+mn-lt"/>
                <a:ea typeface="+mn-ea"/>
                <a:cs typeface="+mn-cs"/>
              </a:rPr>
              <a:t>FI ANDERSON</a:t>
            </a:r>
          </a:p>
          <a:p>
            <a:r>
              <a:rPr lang="en-US" sz="1200" b="0" i="0" kern="1200" dirty="0">
                <a:solidFill>
                  <a:schemeClr val="tx1"/>
                </a:solidFill>
                <a:effectLst/>
                <a:latin typeface="+mn-lt"/>
                <a:ea typeface="+mn-ea"/>
                <a:cs typeface="+mn-cs"/>
              </a:rPr>
              <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DC7570-5C67-F347-B59C-5D4817FA5833}" type="slidenum">
              <a:rPr lang="en-US" smtClean="0"/>
              <a:t>2</a:t>
            </a:fld>
            <a:endParaRPr lang="en-US"/>
          </a:p>
        </p:txBody>
      </p:sp>
    </p:spTree>
    <p:extLst>
      <p:ext uri="{BB962C8B-B14F-4D97-AF65-F5344CB8AC3E}">
        <p14:creationId xmlns:p14="http://schemas.microsoft.com/office/powerpoint/2010/main" val="237276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6B6969"/>
                </a:solidFill>
                <a:latin typeface="Big Caslon" charset="0"/>
              </a:rPr>
              <a:t>“I am fascinated by dots, lines and contours, by their rhythmical movements but also by the empty space they confine. Instead of drawing on paper, I draw in space by using textile as a material. I work with thread, fabric and horsehair, materials that are soft, light, flexible and open to endless development. The suppleness of textiles gives me the greatest possible freedom to achieve my goal: the discovery of new forms.</a:t>
            </a:r>
          </a:p>
          <a:p>
            <a:r>
              <a:rPr lang="en-US" dirty="0">
                <a:solidFill>
                  <a:srgbClr val="6B6969"/>
                </a:solidFill>
                <a:latin typeface="Big Caslon" charset="0"/>
              </a:rPr>
              <a:t>Leaving space between the structure and the wall the object is freed from its background and interacts with the white wall. It becomes what I call a ‘Spatial Drawing’.”</a:t>
            </a:r>
            <a:endParaRPr lang="en-US" b="0" i="0" dirty="0">
              <a:solidFill>
                <a:srgbClr val="6B6969"/>
              </a:solidFill>
              <a:effectLst/>
              <a:latin typeface="Big Caslon" charset="0"/>
            </a:endParaRPr>
          </a:p>
          <a:p>
            <a:endParaRPr lang="en-US" dirty="0"/>
          </a:p>
        </p:txBody>
      </p:sp>
      <p:sp>
        <p:nvSpPr>
          <p:cNvPr id="4" name="Slide Number Placeholder 3"/>
          <p:cNvSpPr>
            <a:spLocks noGrp="1"/>
          </p:cNvSpPr>
          <p:nvPr>
            <p:ph type="sldNum" sz="quarter" idx="10"/>
          </p:nvPr>
        </p:nvSpPr>
        <p:spPr/>
        <p:txBody>
          <a:bodyPr/>
          <a:lstStyle/>
          <a:p>
            <a:fld id="{CFDC7570-5C67-F347-B59C-5D4817FA5833}" type="slidenum">
              <a:rPr lang="en-US" smtClean="0"/>
              <a:t>3</a:t>
            </a:fld>
            <a:endParaRPr lang="en-US"/>
          </a:p>
        </p:txBody>
      </p:sp>
    </p:spTree>
    <p:extLst>
      <p:ext uri="{BB962C8B-B14F-4D97-AF65-F5344CB8AC3E}">
        <p14:creationId xmlns:p14="http://schemas.microsoft.com/office/powerpoint/2010/main" val="337309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DC7570-5C67-F347-B59C-5D4817FA5833}" type="slidenum">
              <a:rPr lang="en-US" smtClean="0"/>
              <a:t>4</a:t>
            </a:fld>
            <a:endParaRPr lang="en-US"/>
          </a:p>
        </p:txBody>
      </p:sp>
    </p:spTree>
    <p:extLst>
      <p:ext uri="{BB962C8B-B14F-4D97-AF65-F5344CB8AC3E}">
        <p14:creationId xmlns:p14="http://schemas.microsoft.com/office/powerpoint/2010/main" val="3417345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0197EE-9000-9644-A48A-FDFFE0A98D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C8B8F9B9-1188-4142-8C14-9CA4E249E3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F1303990-7219-C546-9C19-566217B41E2B}"/>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C8BCCDDD-B10D-2045-800E-8FA58CC03D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56A0C6E-22BC-5B4D-AE55-B8CB5BD45299}"/>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3419245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C746AFC-4A54-6142-9EE4-394C5F3558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987E2D8A-2B77-6140-AB2D-AA8317FAA61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3B2F8667-6FF0-FA47-A47F-5C80FA02EA4B}"/>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50E036E0-9C6B-6841-9BCF-61AF5A10F4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53C2E275-5BFE-AA46-B50B-D5C1453123CB}"/>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640685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5C0D638-155E-7D44-9DB1-E9FDD52D0E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4A39C32D-7B4E-B446-BE2D-EF04EF06AB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1EBEA082-B087-FE44-BE46-BC74461FAC92}"/>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B4828E93-293C-5D42-BB76-1F4D98FAAB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9B3EE04-833B-BB41-984B-2AA17C12096F}"/>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66862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110FBB-2BD5-8748-8B43-75F4FB6BD5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AF8C91A4-E4A7-364B-8AAE-E51092EA448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9102571D-F5A2-0A4E-8D8C-37E7FBDC521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5E69D314-F79F-C84D-8C4E-98117C02DD7B}"/>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6" name="Footer Placeholder 5">
            <a:extLst>
              <a:ext uri="{FF2B5EF4-FFF2-40B4-BE49-F238E27FC236}">
                <a16:creationId xmlns="" xmlns:a16="http://schemas.microsoft.com/office/drawing/2014/main" id="{C7D32595-D408-0341-9E3D-B7D2060068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C128D695-0329-1640-A967-5F8F455C34DC}"/>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44667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ED354B1-B8CA-7244-BF7A-7484375BB7B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BBB2BD74-9BC7-2F48-85BB-2FB678FC7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1A005063-C2C6-5E4B-8D0C-18449BA7352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A16F15D0-7D5A-C04A-8202-2BBD87DCB2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67012C90-BA57-4642-AFC4-2B6D025411E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BB207714-0185-0E41-AC44-13BC1DD84999}"/>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8" name="Footer Placeholder 7">
            <a:extLst>
              <a:ext uri="{FF2B5EF4-FFF2-40B4-BE49-F238E27FC236}">
                <a16:creationId xmlns="" xmlns:a16="http://schemas.microsoft.com/office/drawing/2014/main" id="{E68B430E-75D0-FA4F-8116-866EBD6F75F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32CA628C-E7C9-8F4A-BFCB-5EE726120839}"/>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566008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7AB6AA-4F8C-8E4D-8F51-C320C9D6912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F710E0A5-E7FD-714A-B63A-ADEB7F1356E1}"/>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4" name="Footer Placeholder 3">
            <a:extLst>
              <a:ext uri="{FF2B5EF4-FFF2-40B4-BE49-F238E27FC236}">
                <a16:creationId xmlns="" xmlns:a16="http://schemas.microsoft.com/office/drawing/2014/main" id="{2F3343B6-923C-4D40-BDA8-FD83AFFDD02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AD2AF76-190C-9A47-8F9E-812AACFF6B75}"/>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3166952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4E9D76E7-CA10-0245-B46D-59ED0653CE51}"/>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3" name="Footer Placeholder 2">
            <a:extLst>
              <a:ext uri="{FF2B5EF4-FFF2-40B4-BE49-F238E27FC236}">
                <a16:creationId xmlns="" xmlns:a16="http://schemas.microsoft.com/office/drawing/2014/main" id="{A2D77EA3-A82F-4B42-982F-E86164AABB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795EE090-E06F-264B-8026-9F66234669B1}"/>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4211874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F8D06C-EE3F-094E-B43A-800E1DC8B4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754CD4F7-DE3E-044D-8D40-859C313915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92B74266-C80C-2444-9F68-BDC95643C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F3F5DFDA-96DE-4843-8DB2-8DEFFA09EBF0}"/>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6" name="Footer Placeholder 5">
            <a:extLst>
              <a:ext uri="{FF2B5EF4-FFF2-40B4-BE49-F238E27FC236}">
                <a16:creationId xmlns="" xmlns:a16="http://schemas.microsoft.com/office/drawing/2014/main" id="{BD1BDB8A-AB77-EA4C-93EE-EE2454811D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5F41B829-D736-DC49-A277-92B72FA8DDA1}"/>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702555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A12FDAD-90F1-A847-83AB-FD4678377E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14CBE66F-21C1-674C-970F-C74B71B91C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A869B965-0D5F-0041-BCE0-F4DF09386C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206628BC-EA84-3D40-8674-2A61151BCAB9}"/>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6" name="Footer Placeholder 5">
            <a:extLst>
              <a:ext uri="{FF2B5EF4-FFF2-40B4-BE49-F238E27FC236}">
                <a16:creationId xmlns="" xmlns:a16="http://schemas.microsoft.com/office/drawing/2014/main" id="{1AD756E4-1F57-DB40-B893-E655068085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6693A13F-1919-BA47-90BF-54FCDC42F0D7}"/>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2459205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E68CD6E-75A2-9A45-880F-29B69D3B750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9ED9216B-72A1-054E-A7B9-274423687D3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7563C06D-5261-A94A-A8F1-0877E408839F}"/>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8231C821-ABA5-6549-9107-5B74096C03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D45C-5F4E-E549-B33B-B4BB7ABD05EF}"/>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3774582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6B8808FF-C31B-AC46-8C45-FB2D0A56E5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383598DE-F156-004F-9D6E-538996D7C7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6C3BAF36-1FFC-0B48-A8BF-69C8F3087897}"/>
              </a:ext>
            </a:extLst>
          </p:cNvPr>
          <p:cNvSpPr>
            <a:spLocks noGrp="1"/>
          </p:cNvSpPr>
          <p:nvPr>
            <p:ph type="dt" sz="half" idx="10"/>
          </p:nvPr>
        </p:nvSpPr>
        <p:spPr/>
        <p:txBody>
          <a:body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9A5A6A76-EAAA-7745-943F-7B14E6DAE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E5E28CD-D66A-4648-9F63-A8C116309AAB}"/>
              </a:ext>
            </a:extLst>
          </p:cNvPr>
          <p:cNvSpPr>
            <a:spLocks noGrp="1"/>
          </p:cNvSpPr>
          <p:nvPr>
            <p:ph type="sldNum" sz="quarter" idx="12"/>
          </p:nvPr>
        </p:nvSpPr>
        <p:spPr/>
        <p:txBody>
          <a:bodyPr/>
          <a:lstStyle/>
          <a:p>
            <a:fld id="{D146476B-303C-1748-8660-90EBC3F4C874}" type="slidenum">
              <a:rPr lang="en-US" smtClean="0"/>
              <a:t>‹#›</a:t>
            </a:fld>
            <a:endParaRPr lang="en-US"/>
          </a:p>
        </p:txBody>
      </p:sp>
    </p:spTree>
    <p:extLst>
      <p:ext uri="{BB962C8B-B14F-4D97-AF65-F5344CB8AC3E}">
        <p14:creationId xmlns:p14="http://schemas.microsoft.com/office/powerpoint/2010/main" val="30321502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C22C87DB-C32E-1847-B667-5E0A445C79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3756FD6F-3AA6-C549-A08D-684A4EFC8F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389C2D0-023C-6742-861D-8999C5BE37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5CD4F8-2BC9-8249-AC93-71C80183CA54}" type="datetimeFigureOut">
              <a:rPr lang="en-US" smtClean="0"/>
              <a:t>11/18/20</a:t>
            </a:fld>
            <a:endParaRPr lang="en-US"/>
          </a:p>
        </p:txBody>
      </p:sp>
      <p:sp>
        <p:nvSpPr>
          <p:cNvPr id="5" name="Footer Placeholder 4">
            <a:extLst>
              <a:ext uri="{FF2B5EF4-FFF2-40B4-BE49-F238E27FC236}">
                <a16:creationId xmlns="" xmlns:a16="http://schemas.microsoft.com/office/drawing/2014/main" id="{354B629D-4917-9341-ABF3-306BC0A958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CE475214-AAA1-FE46-B9D1-638D2DC2F0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46476B-303C-1748-8660-90EBC3F4C874}" type="slidenum">
              <a:rPr lang="en-US" smtClean="0"/>
              <a:t>‹#›</a:t>
            </a:fld>
            <a:endParaRPr lang="en-US"/>
          </a:p>
        </p:txBody>
      </p:sp>
    </p:spTree>
    <p:extLst>
      <p:ext uri="{BB962C8B-B14F-4D97-AF65-F5344CB8AC3E}">
        <p14:creationId xmlns:p14="http://schemas.microsoft.com/office/powerpoint/2010/main" val="612230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1" Type="http://schemas.openxmlformats.org/officeDocument/2006/relationships/image" Target="../media/image8.tiff"/><Relationship Id="rId12" Type="http://schemas.openxmlformats.org/officeDocument/2006/relationships/image" Target="../media/image9.tiff"/><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tiff"/><Relationship Id="rId4" Type="http://schemas.openxmlformats.org/officeDocument/2006/relationships/image" Target="../media/image2.tiff"/><Relationship Id="rId5" Type="http://schemas.openxmlformats.org/officeDocument/2006/relationships/image" Target="../media/image3.tiff"/><Relationship Id="rId6" Type="http://schemas.openxmlformats.org/officeDocument/2006/relationships/hyperlink" Target="https://www.notjustalabel.com/editorial/anti-fashion" TargetMode="External"/><Relationship Id="rId7" Type="http://schemas.openxmlformats.org/officeDocument/2006/relationships/image" Target="../media/image4.tiff"/><Relationship Id="rId8" Type="http://schemas.openxmlformats.org/officeDocument/2006/relationships/image" Target="../media/image5.tiff"/><Relationship Id="rId9" Type="http://schemas.openxmlformats.org/officeDocument/2006/relationships/image" Target="../media/image6.tiff"/><Relationship Id="rId10" Type="http://schemas.openxmlformats.org/officeDocument/2006/relationships/image" Target="../media/image7.tiff"/></Relationships>
</file>

<file path=ppt/slides/_rels/slide3.xml.rels><?xml version="1.0" encoding="UTF-8" standalone="yes"?>
<Relationships xmlns="http://schemas.openxmlformats.org/package/2006/relationships"><Relationship Id="rId3" Type="http://schemas.openxmlformats.org/officeDocument/2006/relationships/hyperlink" Target="https://www.tate.org.uk/node/320307" TargetMode="External"/><Relationship Id="rId4" Type="http://schemas.openxmlformats.org/officeDocument/2006/relationships/image" Target="../media/image10.png"/><Relationship Id="rId5" Type="http://schemas.openxmlformats.org/officeDocument/2006/relationships/image" Target="../media/image11.tiff"/><Relationship Id="rId6" Type="http://schemas.openxmlformats.org/officeDocument/2006/relationships/image" Target="../media/image12.tiff"/><Relationship Id="rId7" Type="http://schemas.openxmlformats.org/officeDocument/2006/relationships/image" Target="../media/image13.jpeg"/><Relationship Id="rId8" Type="http://schemas.openxmlformats.org/officeDocument/2006/relationships/hyperlink" Target="http://annewilsonartist.com/artist-statement.html" TargetMode="Externa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tiff"/><Relationship Id="rId6" Type="http://schemas.openxmlformats.org/officeDocument/2006/relationships/image" Target="../media/image17.tiff"/><Relationship Id="rId7" Type="http://schemas.openxmlformats.org/officeDocument/2006/relationships/image" Target="../media/image18.jpeg"/><Relationship Id="rId8" Type="http://schemas.openxmlformats.org/officeDocument/2006/relationships/image" Target="../media/image19.tiff"/><Relationship Id="rId9" Type="http://schemas.openxmlformats.org/officeDocument/2006/relationships/image" Target="../media/image20.tiff"/><Relationship Id="rId10" Type="http://schemas.openxmlformats.org/officeDocument/2006/relationships/image" Target="../media/image21.tiff"/><Relationship Id="rId11" Type="http://schemas.openxmlformats.org/officeDocument/2006/relationships/image" Target="../media/image22.tiff"/><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3.jpg"/><Relationship Id="rId3" Type="http://schemas.openxmlformats.org/officeDocument/2006/relationships/image" Target="../media/image2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eg"/><Relationship Id="rId3" Type="http://schemas.openxmlformats.org/officeDocument/2006/relationships/image" Target="../media/image2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 Id="rId3" Type="http://schemas.openxmlformats.org/officeDocument/2006/relationships/image" Target="../media/image2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jpg"/><Relationship Id="rId3" Type="http://schemas.openxmlformats.org/officeDocument/2006/relationships/image" Target="../media/image3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tiff"/><Relationship Id="rId3" Type="http://schemas.openxmlformats.org/officeDocument/2006/relationships/image" Target="../media/image38.tiff"/></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4" Type="http://schemas.openxmlformats.org/officeDocument/2006/relationships/image" Target="../media/image41.jpeg"/><Relationship Id="rId1" Type="http://schemas.openxmlformats.org/officeDocument/2006/relationships/slideLayout" Target="../slideLayouts/slideLayout1.xml"/><Relationship Id="rId2" Type="http://schemas.openxmlformats.org/officeDocument/2006/relationships/image" Target="../media/image3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636EA4A4-4F65-874A-92D1-84E94A80A744}"/>
              </a:ext>
            </a:extLst>
          </p:cNvPr>
          <p:cNvSpPr>
            <a:spLocks noGrp="1"/>
          </p:cNvSpPr>
          <p:nvPr>
            <p:ph idx="1"/>
          </p:nvPr>
        </p:nvSpPr>
        <p:spPr/>
        <p:txBody>
          <a:bodyPr>
            <a:normAutofit/>
          </a:bodyPr>
          <a:lstStyle/>
          <a:p>
            <a:pPr marL="0" indent="0" algn="ctr">
              <a:buNone/>
            </a:pPr>
            <a:r>
              <a:rPr lang="en-US" sz="8000" dirty="0"/>
              <a:t>m</a:t>
            </a:r>
            <a:r>
              <a:rPr lang="en-US" sz="8000" dirty="0" smtClean="0"/>
              <a:t>e me me </a:t>
            </a:r>
            <a:endParaRPr lang="en-US" sz="8000" dirty="0"/>
          </a:p>
        </p:txBody>
      </p:sp>
    </p:spTree>
    <p:extLst>
      <p:ext uri="{BB962C8B-B14F-4D97-AF65-F5344CB8AC3E}">
        <p14:creationId xmlns:p14="http://schemas.microsoft.com/office/powerpoint/2010/main" val="168364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1" y="2951850"/>
            <a:ext cx="4642502" cy="3085898"/>
          </a:xfrm>
          <a:prstGeom prst="rect">
            <a:avLst/>
          </a:prstGeom>
          <a:ln>
            <a:solidFill>
              <a:schemeClr val="accent1"/>
            </a:solidFill>
          </a:ln>
        </p:spPr>
      </p:pic>
      <p:pic>
        <p:nvPicPr>
          <p:cNvPr id="5" name="Picture 4"/>
          <p:cNvPicPr>
            <a:picLocks noChangeAspect="1"/>
          </p:cNvPicPr>
          <p:nvPr/>
        </p:nvPicPr>
        <p:blipFill>
          <a:blip r:embed="rId4"/>
          <a:stretch>
            <a:fillRect/>
          </a:stretch>
        </p:blipFill>
        <p:spPr>
          <a:xfrm>
            <a:off x="4325178" y="3881778"/>
            <a:ext cx="4643239" cy="3095493"/>
          </a:xfrm>
          <a:prstGeom prst="rect">
            <a:avLst/>
          </a:prstGeom>
        </p:spPr>
      </p:pic>
      <p:pic>
        <p:nvPicPr>
          <p:cNvPr id="6" name="Picture 5"/>
          <p:cNvPicPr>
            <a:picLocks noChangeAspect="1"/>
          </p:cNvPicPr>
          <p:nvPr/>
        </p:nvPicPr>
        <p:blipFill>
          <a:blip r:embed="rId5"/>
          <a:stretch>
            <a:fillRect/>
          </a:stretch>
        </p:blipFill>
        <p:spPr>
          <a:xfrm>
            <a:off x="553376" y="-11293"/>
            <a:ext cx="4970157" cy="3313438"/>
          </a:xfrm>
          <a:prstGeom prst="rect">
            <a:avLst/>
          </a:prstGeom>
        </p:spPr>
      </p:pic>
      <p:sp>
        <p:nvSpPr>
          <p:cNvPr id="8" name="TextBox 7"/>
          <p:cNvSpPr txBox="1"/>
          <p:nvPr/>
        </p:nvSpPr>
        <p:spPr>
          <a:xfrm>
            <a:off x="6993397" y="415637"/>
            <a:ext cx="5198603" cy="369332"/>
          </a:xfrm>
          <a:prstGeom prst="rect">
            <a:avLst/>
          </a:prstGeom>
          <a:noFill/>
        </p:spPr>
        <p:txBody>
          <a:bodyPr wrap="none" rtlCol="0">
            <a:spAutoFit/>
          </a:bodyPr>
          <a:lstStyle/>
          <a:p>
            <a:r>
              <a:rPr lang="en-US" dirty="0">
                <a:hlinkClick r:id="rId6"/>
              </a:rPr>
              <a:t>https://www.notjustalabel.com/editorial/anti-fashion</a:t>
            </a:r>
            <a:endParaRPr lang="en-US" dirty="0"/>
          </a:p>
        </p:txBody>
      </p:sp>
      <p:pic>
        <p:nvPicPr>
          <p:cNvPr id="9" name="Picture 8"/>
          <p:cNvPicPr>
            <a:picLocks noChangeAspect="1"/>
          </p:cNvPicPr>
          <p:nvPr/>
        </p:nvPicPr>
        <p:blipFill>
          <a:blip r:embed="rId7"/>
          <a:stretch>
            <a:fillRect/>
          </a:stretch>
        </p:blipFill>
        <p:spPr>
          <a:xfrm>
            <a:off x="3190785" y="2535041"/>
            <a:ext cx="1952516" cy="2934108"/>
          </a:xfrm>
          <a:prstGeom prst="rect">
            <a:avLst/>
          </a:prstGeom>
        </p:spPr>
      </p:pic>
      <p:pic>
        <p:nvPicPr>
          <p:cNvPr id="2" name="Picture 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034870" y="4270983"/>
            <a:ext cx="4122923" cy="2613933"/>
          </a:xfrm>
          <a:prstGeom prst="rect">
            <a:avLst/>
          </a:prstGeom>
        </p:spPr>
      </p:pic>
      <p:sp>
        <p:nvSpPr>
          <p:cNvPr id="3" name="TextBox 2"/>
          <p:cNvSpPr txBox="1"/>
          <p:nvPr/>
        </p:nvSpPr>
        <p:spPr>
          <a:xfrm>
            <a:off x="5523533" y="35349"/>
            <a:ext cx="1177566" cy="369332"/>
          </a:xfrm>
          <a:prstGeom prst="rect">
            <a:avLst/>
          </a:prstGeom>
          <a:noFill/>
        </p:spPr>
        <p:txBody>
          <a:bodyPr wrap="none" rtlCol="0">
            <a:spAutoFit/>
          </a:bodyPr>
          <a:lstStyle/>
          <a:p>
            <a:r>
              <a:rPr lang="en-US" dirty="0">
                <a:solidFill>
                  <a:srgbClr val="FF0000"/>
                </a:solidFill>
              </a:rPr>
              <a:t>Craftivism</a:t>
            </a:r>
            <a:r>
              <a:rPr lang="en-US" dirty="0"/>
              <a:t> </a:t>
            </a:r>
          </a:p>
        </p:txBody>
      </p:sp>
      <p:sp>
        <p:nvSpPr>
          <p:cNvPr id="12" name="TextBox 11"/>
          <p:cNvSpPr txBox="1"/>
          <p:nvPr/>
        </p:nvSpPr>
        <p:spPr>
          <a:xfrm>
            <a:off x="3240258" y="5020512"/>
            <a:ext cx="1462195" cy="369332"/>
          </a:xfrm>
          <a:prstGeom prst="rect">
            <a:avLst/>
          </a:prstGeom>
          <a:noFill/>
        </p:spPr>
        <p:txBody>
          <a:bodyPr wrap="none" rtlCol="0">
            <a:spAutoFit/>
          </a:bodyPr>
          <a:lstStyle/>
          <a:p>
            <a:r>
              <a:rPr lang="en-US" dirty="0">
                <a:solidFill>
                  <a:srgbClr val="FF0000"/>
                </a:solidFill>
              </a:rPr>
              <a:t>Anti - Fashion</a:t>
            </a:r>
          </a:p>
        </p:txBody>
      </p:sp>
      <p:sp>
        <p:nvSpPr>
          <p:cNvPr id="13" name="TextBox 12"/>
          <p:cNvSpPr txBox="1"/>
          <p:nvPr/>
        </p:nvSpPr>
        <p:spPr>
          <a:xfrm>
            <a:off x="10637120" y="4290116"/>
            <a:ext cx="1520673" cy="369332"/>
          </a:xfrm>
          <a:prstGeom prst="rect">
            <a:avLst/>
          </a:prstGeom>
          <a:noFill/>
        </p:spPr>
        <p:txBody>
          <a:bodyPr wrap="none" rtlCol="0">
            <a:spAutoFit/>
          </a:bodyPr>
          <a:lstStyle/>
          <a:p>
            <a:r>
              <a:rPr lang="en-US" dirty="0">
                <a:solidFill>
                  <a:srgbClr val="FF0000"/>
                </a:solidFill>
              </a:rPr>
              <a:t>Textile Landfill</a:t>
            </a:r>
          </a:p>
        </p:txBody>
      </p:sp>
      <p:pic>
        <p:nvPicPr>
          <p:cNvPr id="16" name="Picture 15"/>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63586" y="3660783"/>
            <a:ext cx="2059192" cy="3088789"/>
          </a:xfrm>
          <a:prstGeom prst="rect">
            <a:avLst/>
          </a:prstGeom>
        </p:spPr>
      </p:pic>
      <p:pic>
        <p:nvPicPr>
          <p:cNvPr id="17" name="Picture 16"/>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8766144" y="868726"/>
            <a:ext cx="3419840" cy="2564880"/>
          </a:xfrm>
          <a:prstGeom prst="rect">
            <a:avLst/>
          </a:prstGeom>
        </p:spPr>
      </p:pic>
      <p:pic>
        <p:nvPicPr>
          <p:cNvPr id="18" name="Picture 17"/>
          <p:cNvPicPr>
            <a:picLocks noChangeAspect="1"/>
          </p:cNvPicPr>
          <p:nvPr/>
        </p:nvPicPr>
        <p:blipFill>
          <a:blip r:embed="rId11"/>
          <a:stretch>
            <a:fillRect/>
          </a:stretch>
        </p:blipFill>
        <p:spPr>
          <a:xfrm>
            <a:off x="5347690" y="822625"/>
            <a:ext cx="3056784" cy="2034672"/>
          </a:xfrm>
          <a:prstGeom prst="rect">
            <a:avLst/>
          </a:prstGeom>
        </p:spPr>
      </p:pic>
      <p:pic>
        <p:nvPicPr>
          <p:cNvPr id="19" name="Picture 18"/>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7109488" y="1938879"/>
            <a:ext cx="2522791" cy="2374392"/>
          </a:xfrm>
          <a:prstGeom prst="rect">
            <a:avLst/>
          </a:prstGeom>
        </p:spPr>
      </p:pic>
      <p:sp>
        <p:nvSpPr>
          <p:cNvPr id="20" name="TextBox 19"/>
          <p:cNvSpPr txBox="1"/>
          <p:nvPr/>
        </p:nvSpPr>
        <p:spPr>
          <a:xfrm>
            <a:off x="5746979" y="3187074"/>
            <a:ext cx="2226187" cy="369332"/>
          </a:xfrm>
          <a:prstGeom prst="rect">
            <a:avLst/>
          </a:prstGeom>
          <a:noFill/>
        </p:spPr>
        <p:txBody>
          <a:bodyPr wrap="none" rtlCol="0">
            <a:spAutoFit/>
          </a:bodyPr>
          <a:lstStyle/>
          <a:p>
            <a:r>
              <a:rPr lang="en-US" dirty="0">
                <a:solidFill>
                  <a:srgbClr val="FF0000"/>
                </a:solidFill>
              </a:rPr>
              <a:t>Authentic Radicalism </a:t>
            </a:r>
          </a:p>
        </p:txBody>
      </p:sp>
      <p:sp>
        <p:nvSpPr>
          <p:cNvPr id="21" name="TextBox 20"/>
          <p:cNvSpPr txBox="1"/>
          <p:nvPr/>
        </p:nvSpPr>
        <p:spPr>
          <a:xfrm>
            <a:off x="248901" y="6324142"/>
            <a:ext cx="1509644" cy="369332"/>
          </a:xfrm>
          <a:prstGeom prst="rect">
            <a:avLst/>
          </a:prstGeom>
          <a:noFill/>
        </p:spPr>
        <p:txBody>
          <a:bodyPr wrap="none" rtlCol="0">
            <a:spAutoFit/>
          </a:bodyPr>
          <a:lstStyle/>
          <a:p>
            <a:r>
              <a:rPr lang="en-US" dirty="0">
                <a:solidFill>
                  <a:srgbClr val="FF0000"/>
                </a:solidFill>
              </a:rPr>
              <a:t>Visible Repair</a:t>
            </a:r>
          </a:p>
        </p:txBody>
      </p:sp>
      <p:sp>
        <p:nvSpPr>
          <p:cNvPr id="22" name="TextBox 21"/>
          <p:cNvSpPr txBox="1"/>
          <p:nvPr/>
        </p:nvSpPr>
        <p:spPr>
          <a:xfrm>
            <a:off x="10598924" y="3083407"/>
            <a:ext cx="1453539" cy="369332"/>
          </a:xfrm>
          <a:prstGeom prst="rect">
            <a:avLst/>
          </a:prstGeom>
          <a:noFill/>
        </p:spPr>
        <p:txBody>
          <a:bodyPr wrap="none" rtlCol="0">
            <a:spAutoFit/>
          </a:bodyPr>
          <a:lstStyle/>
          <a:p>
            <a:r>
              <a:rPr lang="en-US" dirty="0">
                <a:solidFill>
                  <a:srgbClr val="FF0000"/>
                </a:solidFill>
              </a:rPr>
              <a:t>Slow Making </a:t>
            </a:r>
          </a:p>
        </p:txBody>
      </p:sp>
    </p:spTree>
    <p:extLst>
      <p:ext uri="{BB962C8B-B14F-4D97-AF65-F5344CB8AC3E}">
        <p14:creationId xmlns:p14="http://schemas.microsoft.com/office/powerpoint/2010/main" val="607291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05328"/>
            <a:ext cx="11949545" cy="2862322"/>
          </a:xfrm>
          <a:prstGeom prst="rect">
            <a:avLst/>
          </a:prstGeom>
        </p:spPr>
        <p:txBody>
          <a:bodyPr wrap="square">
            <a:spAutoFit/>
          </a:bodyPr>
          <a:lstStyle/>
          <a:p>
            <a:r>
              <a:rPr lang="en-US" b="1" dirty="0">
                <a:latin typeface="+mj-lt"/>
              </a:rPr>
              <a:t>Marian </a:t>
            </a:r>
            <a:r>
              <a:rPr lang="en-US" b="1" dirty="0" err="1">
                <a:latin typeface="+mj-lt"/>
              </a:rPr>
              <a:t>Bijlenga</a:t>
            </a:r>
            <a:r>
              <a:rPr lang="en-US" dirty="0">
                <a:latin typeface="+mj-lt"/>
              </a:rPr>
              <a:t>, Textile Artist, creates wall sculptures from delicately worked elements of horse hair, viscose, paper, glass and fish scales, using a technique that she developed herself while studying at the Rietveld Art Academy in the late 1970s and early 1980s.</a:t>
            </a:r>
          </a:p>
          <a:p>
            <a:r>
              <a:rPr lang="en-US" b="1" dirty="0">
                <a:latin typeface="+mj-lt"/>
              </a:rPr>
              <a:t>El </a:t>
            </a:r>
            <a:r>
              <a:rPr lang="en-US" b="1" dirty="0" err="1">
                <a:latin typeface="+mj-lt"/>
              </a:rPr>
              <a:t>Anatsui</a:t>
            </a:r>
            <a:r>
              <a:rPr lang="en-US" b="1" dirty="0">
                <a:latin typeface="+mj-lt"/>
              </a:rPr>
              <a:t> </a:t>
            </a:r>
            <a:r>
              <a:rPr lang="en-US" dirty="0">
                <a:latin typeface="+mj-lt"/>
              </a:rPr>
              <a:t>is a sculptor from Ghana who currently lives and works in Nigeria. He transforms simple, everyday materials into striking large-scale installations. His work raises questions about ethnic identity by combining traditional African techniques and imagery with abstraction (which arguably is rooted within Western art). His interest in African craft led him to be associated with the 1970s art movement </a:t>
            </a:r>
            <a:r>
              <a:rPr lang="en-US" dirty="0">
                <a:latin typeface="+mj-lt"/>
                <a:hlinkClick r:id="rId3"/>
              </a:rPr>
              <a:t>Nsukka group</a:t>
            </a:r>
            <a:r>
              <a:rPr lang="en-US" dirty="0">
                <a:latin typeface="+mj-lt"/>
              </a:rPr>
              <a:t>.</a:t>
            </a:r>
          </a:p>
          <a:p>
            <a:endParaRPr lang="en-US" dirty="0">
              <a:latin typeface="+mj-lt"/>
            </a:endParaRPr>
          </a:p>
          <a:p>
            <a:endParaRPr lang="en-US" dirty="0">
              <a:latin typeface="+mj-lt"/>
            </a:endParaRPr>
          </a:p>
          <a:p>
            <a:endParaRPr lang="en-US" dirty="0">
              <a:latin typeface="+mj-lt"/>
            </a:endParaRPr>
          </a:p>
        </p:txBody>
      </p:sp>
      <p:pic>
        <p:nvPicPr>
          <p:cNvPr id="7" name="Picture 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665521" y="2269672"/>
            <a:ext cx="4526479" cy="2720414"/>
          </a:xfrm>
          <a:prstGeom prst="rect">
            <a:avLst/>
          </a:prstGeom>
        </p:spPr>
      </p:pic>
      <p:pic>
        <p:nvPicPr>
          <p:cNvPr id="3" name="Picture 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740727" y="2253506"/>
            <a:ext cx="4204813" cy="2805546"/>
          </a:xfrm>
          <a:prstGeom prst="rect">
            <a:avLst/>
          </a:prstGeom>
        </p:spPr>
      </p:pic>
      <p:pic>
        <p:nvPicPr>
          <p:cNvPr id="10" name="Picture 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2253506"/>
            <a:ext cx="3740727" cy="2805546"/>
          </a:xfrm>
          <a:prstGeom prst="rect">
            <a:avLst/>
          </a:prstGeom>
        </p:spPr>
      </p:pic>
      <p:pic>
        <p:nvPicPr>
          <p:cNvPr id="11" name="Picture 10" descr="01.jpg"/>
          <p:cNvPicPr>
            <a:picLocks noChangeAspect="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185564" y="5109596"/>
            <a:ext cx="3006436" cy="1703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0" y="5103674"/>
            <a:ext cx="8820876" cy="1754326"/>
          </a:xfrm>
          <a:prstGeom prst="rect">
            <a:avLst/>
          </a:prstGeom>
          <a:noFill/>
        </p:spPr>
        <p:txBody>
          <a:bodyPr wrap="none" rtlCol="0">
            <a:spAutoFit/>
          </a:bodyPr>
          <a:lstStyle/>
          <a:p>
            <a:r>
              <a:rPr lang="en-US" altLang="en-US" b="1" dirty="0">
                <a:latin typeface="+mj-lt"/>
              </a:rPr>
              <a:t>Anne Wilson </a:t>
            </a:r>
            <a:r>
              <a:rPr lang="en-US" altLang="en-US" dirty="0">
                <a:latin typeface="+mj-lt"/>
              </a:rPr>
              <a:t>(b.1949) Visual Artist  </a:t>
            </a:r>
          </a:p>
          <a:p>
            <a:r>
              <a:rPr lang="en-US" altLang="en-US" dirty="0">
                <a:latin typeface="+mj-lt"/>
              </a:rPr>
              <a:t>Topologies, Out of the Ordinary, 2005, V&amp;A</a:t>
            </a:r>
          </a:p>
          <a:p>
            <a:r>
              <a:rPr lang="en-US" altLang="en-US" dirty="0">
                <a:latin typeface="+mj-lt"/>
              </a:rPr>
              <a:t>My work evolves in a conceptual space. Extrapolating from personal subjective rituals to </a:t>
            </a:r>
          </a:p>
          <a:p>
            <a:r>
              <a:rPr lang="en-US" altLang="en-US" dirty="0">
                <a:latin typeface="+mj-lt"/>
              </a:rPr>
              <a:t>observations of larger systems within the built environment, I investigate the micro- and </a:t>
            </a:r>
          </a:p>
          <a:p>
            <a:r>
              <a:rPr lang="en-US" altLang="en-US" dirty="0">
                <a:latin typeface="+mj-lt"/>
              </a:rPr>
              <a:t>macrocosms of networks and matrices through weave, stitch, crochet, knot, net, animation, </a:t>
            </a:r>
          </a:p>
          <a:p>
            <a:r>
              <a:rPr lang="en-US" altLang="en-US" dirty="0">
                <a:latin typeface="+mj-lt"/>
              </a:rPr>
              <a:t>and sound </a:t>
            </a:r>
            <a:r>
              <a:rPr lang="en-US" altLang="en-US" sz="900" dirty="0">
                <a:latin typeface="+mj-lt"/>
                <a:hlinkClick r:id="rId8"/>
              </a:rPr>
              <a:t>http://annewilsonartist.com/artist-statement.html</a:t>
            </a:r>
            <a:endParaRPr lang="en-US" altLang="en-US" sz="900" dirty="0">
              <a:latin typeface="+mj-lt"/>
            </a:endParaRPr>
          </a:p>
        </p:txBody>
      </p:sp>
    </p:spTree>
    <p:extLst>
      <p:ext uri="{BB962C8B-B14F-4D97-AF65-F5344CB8AC3E}">
        <p14:creationId xmlns:p14="http://schemas.microsoft.com/office/powerpoint/2010/main" val="2751397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1764" y="1704109"/>
            <a:ext cx="184731" cy="369332"/>
          </a:xfrm>
          <a:prstGeom prst="rect">
            <a:avLst/>
          </a:prstGeom>
          <a:noFill/>
        </p:spPr>
        <p:txBody>
          <a:bodyPr wrap="none" rtlCol="0">
            <a:spAutoFit/>
          </a:bodyPr>
          <a:lstStyle/>
          <a:p>
            <a:endParaRPr lang="en-US" dirty="0"/>
          </a:p>
        </p:txBody>
      </p:sp>
      <p:pic>
        <p:nvPicPr>
          <p:cNvPr id="8" name="Picture 4" descr="mage result for louise bourgeois appliqu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100840" y="613530"/>
            <a:ext cx="2213644" cy="31878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354499" y="4215932"/>
            <a:ext cx="4562068" cy="2566163"/>
          </a:xfrm>
          <a:prstGeom prst="rect">
            <a:avLst/>
          </a:prstGeom>
        </p:spPr>
      </p:pic>
      <p:pic>
        <p:nvPicPr>
          <p:cNvPr id="13" name="Picture 1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561522" y="0"/>
            <a:ext cx="3425571" cy="2567910"/>
          </a:xfrm>
          <a:prstGeom prst="rect">
            <a:avLst/>
          </a:prstGeom>
        </p:spPr>
      </p:pic>
      <p:pic>
        <p:nvPicPr>
          <p:cNvPr id="14" name="Picture 13"/>
          <p:cNvPicPr>
            <a:picLocks noChangeAspect="1"/>
          </p:cNvPicPr>
          <p:nvPr/>
        </p:nvPicPr>
        <p:blipFill>
          <a:blip r:embed="rId6"/>
          <a:stretch>
            <a:fillRect/>
          </a:stretch>
        </p:blipFill>
        <p:spPr>
          <a:xfrm>
            <a:off x="47015" y="355667"/>
            <a:ext cx="2413000" cy="3398448"/>
          </a:xfrm>
          <a:prstGeom prst="rect">
            <a:avLst/>
          </a:prstGeom>
        </p:spPr>
      </p:pic>
      <p:pic>
        <p:nvPicPr>
          <p:cNvPr id="15" name="Picture 14"/>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449166" y="34904"/>
            <a:ext cx="3742834" cy="2172557"/>
          </a:xfrm>
          <a:prstGeom prst="rect">
            <a:avLst/>
          </a:prstGeom>
        </p:spPr>
      </p:pic>
      <p:pic>
        <p:nvPicPr>
          <p:cNvPr id="3" name="Picture 2"/>
          <p:cNvPicPr>
            <a:picLocks noChangeAspect="1"/>
          </p:cNvPicPr>
          <p:nvPr/>
        </p:nvPicPr>
        <p:blipFill>
          <a:blip r:embed="rId8"/>
          <a:stretch>
            <a:fillRect/>
          </a:stretch>
        </p:blipFill>
        <p:spPr>
          <a:xfrm>
            <a:off x="287421" y="4098876"/>
            <a:ext cx="3492500" cy="2324100"/>
          </a:xfrm>
          <a:prstGeom prst="rect">
            <a:avLst/>
          </a:prstGeom>
        </p:spPr>
      </p:pic>
      <p:pic>
        <p:nvPicPr>
          <p:cNvPr id="17" name="Picture 16"/>
          <p:cNvPicPr>
            <a:picLocks noChangeAspect="1"/>
          </p:cNvPicPr>
          <p:nvPr/>
        </p:nvPicPr>
        <p:blipFill>
          <a:blip r:embed="rId9"/>
          <a:stretch>
            <a:fillRect/>
          </a:stretch>
        </p:blipFill>
        <p:spPr>
          <a:xfrm>
            <a:off x="4826394" y="3252447"/>
            <a:ext cx="2321397" cy="3444209"/>
          </a:xfrm>
          <a:prstGeom prst="rect">
            <a:avLst/>
          </a:prstGeom>
        </p:spPr>
      </p:pic>
      <p:pic>
        <p:nvPicPr>
          <p:cNvPr id="21" name="Picture 20"/>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8891765" y="2343234"/>
            <a:ext cx="2661541" cy="1774360"/>
          </a:xfrm>
          <a:prstGeom prst="rect">
            <a:avLst/>
          </a:prstGeom>
        </p:spPr>
      </p:pic>
      <p:pic>
        <p:nvPicPr>
          <p:cNvPr id="22" name="Picture 21"/>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2761904" y="2536721"/>
            <a:ext cx="2171250" cy="2648074"/>
          </a:xfrm>
          <a:prstGeom prst="rect">
            <a:avLst/>
          </a:prstGeom>
        </p:spPr>
      </p:pic>
    </p:spTree>
    <p:extLst>
      <p:ext uri="{BB962C8B-B14F-4D97-AF65-F5344CB8AC3E}">
        <p14:creationId xmlns:p14="http://schemas.microsoft.com/office/powerpoint/2010/main" val="80355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2CC4D233-530D-4D10-B7BD-52E1D1B441F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6225" y="737648"/>
            <a:ext cx="4205440" cy="5495372"/>
          </a:xfrm>
          <a:prstGeom prst="rect">
            <a:avLst/>
          </a:prstGeom>
        </p:spPr>
      </p:pic>
      <p:pic>
        <p:nvPicPr>
          <p:cNvPr id="7" name="Picture 6">
            <a:extLst>
              <a:ext uri="{FF2B5EF4-FFF2-40B4-BE49-F238E27FC236}">
                <a16:creationId xmlns="" xmlns:a16="http://schemas.microsoft.com/office/drawing/2014/main" id="{CE54113F-0C2E-4E28-B079-4D22656B9F6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865615" y="737648"/>
            <a:ext cx="6895136" cy="5495372"/>
          </a:xfrm>
          <a:prstGeom prst="rect">
            <a:avLst/>
          </a:prstGeom>
        </p:spPr>
      </p:pic>
      <p:sp>
        <p:nvSpPr>
          <p:cNvPr id="8" name="TextBox 7">
            <a:extLst>
              <a:ext uri="{FF2B5EF4-FFF2-40B4-BE49-F238E27FC236}">
                <a16:creationId xmlns="" xmlns:a16="http://schemas.microsoft.com/office/drawing/2014/main" id="{B81F72BA-5A45-4495-8EC9-DAFDEBDE196F}"/>
              </a:ext>
            </a:extLst>
          </p:cNvPr>
          <p:cNvSpPr txBox="1"/>
          <p:nvPr/>
        </p:nvSpPr>
        <p:spPr>
          <a:xfrm>
            <a:off x="345557" y="359927"/>
            <a:ext cx="3102318" cy="369332"/>
          </a:xfrm>
          <a:prstGeom prst="rect">
            <a:avLst/>
          </a:prstGeom>
          <a:noFill/>
        </p:spPr>
        <p:txBody>
          <a:bodyPr wrap="square" rtlCol="0">
            <a:spAutoFit/>
          </a:bodyPr>
          <a:lstStyle/>
          <a:p>
            <a:r>
              <a:rPr lang="en-GB" dirty="0"/>
              <a:t>David Hockney</a:t>
            </a:r>
          </a:p>
        </p:txBody>
      </p:sp>
    </p:spTree>
    <p:extLst>
      <p:ext uri="{BB962C8B-B14F-4D97-AF65-F5344CB8AC3E}">
        <p14:creationId xmlns:p14="http://schemas.microsoft.com/office/powerpoint/2010/main" val="1510363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EEB3F542-3CD1-4D33-BD91-4505E923CF9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9057" y="393483"/>
            <a:ext cx="11763637" cy="6511465"/>
          </a:xfrm>
          <a:prstGeom prst="rect">
            <a:avLst/>
          </a:prstGeom>
        </p:spPr>
      </p:pic>
      <p:sp>
        <p:nvSpPr>
          <p:cNvPr id="6" name="TextBox 5">
            <a:extLst>
              <a:ext uri="{FF2B5EF4-FFF2-40B4-BE49-F238E27FC236}">
                <a16:creationId xmlns="" xmlns:a16="http://schemas.microsoft.com/office/drawing/2014/main" id="{1624D22E-A1D0-44D1-8B6B-19CAA9CAABB4}"/>
              </a:ext>
            </a:extLst>
          </p:cNvPr>
          <p:cNvSpPr txBox="1"/>
          <p:nvPr/>
        </p:nvSpPr>
        <p:spPr>
          <a:xfrm>
            <a:off x="345557" y="359927"/>
            <a:ext cx="3102318" cy="369332"/>
          </a:xfrm>
          <a:prstGeom prst="rect">
            <a:avLst/>
          </a:prstGeom>
          <a:noFill/>
        </p:spPr>
        <p:txBody>
          <a:bodyPr wrap="square" rtlCol="0">
            <a:spAutoFit/>
          </a:bodyPr>
          <a:lstStyle/>
          <a:p>
            <a:r>
              <a:rPr lang="en-GB" dirty="0"/>
              <a:t>Sophie Calle</a:t>
            </a:r>
          </a:p>
        </p:txBody>
      </p:sp>
    </p:spTree>
    <p:extLst>
      <p:ext uri="{BB962C8B-B14F-4D97-AF65-F5344CB8AC3E}">
        <p14:creationId xmlns:p14="http://schemas.microsoft.com/office/powerpoint/2010/main" val="1682559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7075CDD9-5F12-4515-B7E0-482211DB56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6230" y="729091"/>
            <a:ext cx="4269994" cy="5422976"/>
          </a:xfrm>
          <a:prstGeom prst="rect">
            <a:avLst/>
          </a:prstGeom>
        </p:spPr>
      </p:pic>
      <p:pic>
        <p:nvPicPr>
          <p:cNvPr id="6" name="Picture 5">
            <a:extLst>
              <a:ext uri="{FF2B5EF4-FFF2-40B4-BE49-F238E27FC236}">
                <a16:creationId xmlns="" xmlns:a16="http://schemas.microsoft.com/office/drawing/2014/main" id="{A3E9F52A-29B3-4555-BCFE-C20803C427D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33056" y="722874"/>
            <a:ext cx="6838827" cy="5422976"/>
          </a:xfrm>
          <a:prstGeom prst="rect">
            <a:avLst/>
          </a:prstGeom>
        </p:spPr>
      </p:pic>
      <p:sp>
        <p:nvSpPr>
          <p:cNvPr id="7" name="TextBox 6">
            <a:extLst>
              <a:ext uri="{FF2B5EF4-FFF2-40B4-BE49-F238E27FC236}">
                <a16:creationId xmlns="" xmlns:a16="http://schemas.microsoft.com/office/drawing/2014/main" id="{12DB2781-75BC-4E06-8DC4-0B5843BE41AD}"/>
              </a:ext>
            </a:extLst>
          </p:cNvPr>
          <p:cNvSpPr txBox="1"/>
          <p:nvPr/>
        </p:nvSpPr>
        <p:spPr>
          <a:xfrm>
            <a:off x="345557" y="359927"/>
            <a:ext cx="3102318" cy="369332"/>
          </a:xfrm>
          <a:prstGeom prst="rect">
            <a:avLst/>
          </a:prstGeom>
          <a:noFill/>
        </p:spPr>
        <p:txBody>
          <a:bodyPr wrap="square" rtlCol="0">
            <a:spAutoFit/>
          </a:bodyPr>
          <a:lstStyle/>
          <a:p>
            <a:r>
              <a:rPr lang="en-GB" dirty="0"/>
              <a:t>Vanessa Beecroft </a:t>
            </a:r>
          </a:p>
        </p:txBody>
      </p:sp>
    </p:spTree>
    <p:extLst>
      <p:ext uri="{BB962C8B-B14F-4D97-AF65-F5344CB8AC3E}">
        <p14:creationId xmlns:p14="http://schemas.microsoft.com/office/powerpoint/2010/main" val="1443059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7075CDD9-5F12-4515-B7E0-482211DB56F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54330" y="675472"/>
            <a:ext cx="7955280" cy="5562210"/>
          </a:xfrm>
          <a:prstGeom prst="rect">
            <a:avLst/>
          </a:prstGeom>
        </p:spPr>
      </p:pic>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602084" y="688257"/>
            <a:ext cx="3239396" cy="5584017"/>
          </a:xfrm>
          <a:prstGeom prst="rect">
            <a:avLst/>
          </a:prstGeom>
        </p:spPr>
      </p:pic>
    </p:spTree>
    <p:extLst>
      <p:ext uri="{BB962C8B-B14F-4D97-AF65-F5344CB8AC3E}">
        <p14:creationId xmlns:p14="http://schemas.microsoft.com/office/powerpoint/2010/main" val="3994193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181225" y="1087867"/>
            <a:ext cx="7749540" cy="4108642"/>
          </a:xfrm>
          <a:prstGeom prst="rect">
            <a:avLst/>
          </a:prstGeom>
        </p:spPr>
      </p:pic>
    </p:spTree>
    <p:extLst>
      <p:ext uri="{BB962C8B-B14F-4D97-AF65-F5344CB8AC3E}">
        <p14:creationId xmlns:p14="http://schemas.microsoft.com/office/powerpoint/2010/main" val="2986166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 Graphic Designer </a:t>
            </a:r>
            <a:endParaRPr lang="en-US" dirty="0"/>
          </a:p>
        </p:txBody>
      </p:sp>
    </p:spTree>
    <p:extLst>
      <p:ext uri="{BB962C8B-B14F-4D97-AF65-F5344CB8AC3E}">
        <p14:creationId xmlns:p14="http://schemas.microsoft.com/office/powerpoint/2010/main" val="331723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indy Sherman.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11164" y="0"/>
            <a:ext cx="5429922" cy="6858000"/>
          </a:xfrm>
          <a:prstGeom prst="rect">
            <a:avLst/>
          </a:prstGeom>
        </p:spPr>
      </p:pic>
      <p:sp>
        <p:nvSpPr>
          <p:cNvPr id="2" name="TextBox 1"/>
          <p:cNvSpPr txBox="1"/>
          <p:nvPr/>
        </p:nvSpPr>
        <p:spPr>
          <a:xfrm>
            <a:off x="8726659" y="984738"/>
            <a:ext cx="1601721" cy="369332"/>
          </a:xfrm>
          <a:prstGeom prst="rect">
            <a:avLst/>
          </a:prstGeom>
          <a:noFill/>
        </p:spPr>
        <p:txBody>
          <a:bodyPr wrap="none" rtlCol="0">
            <a:spAutoFit/>
          </a:bodyPr>
          <a:lstStyle/>
          <a:p>
            <a:r>
              <a:rPr lang="en-US" dirty="0"/>
              <a:t>Cindy Sherman</a:t>
            </a:r>
          </a:p>
        </p:txBody>
      </p:sp>
    </p:spTree>
    <p:extLst>
      <p:ext uri="{BB962C8B-B14F-4D97-AF65-F5344CB8AC3E}">
        <p14:creationId xmlns:p14="http://schemas.microsoft.com/office/powerpoint/2010/main" val="1856265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rish Morrisey.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78205" y="673979"/>
            <a:ext cx="6291072" cy="4937760"/>
          </a:xfrm>
          <a:prstGeom prst="rect">
            <a:avLst/>
          </a:prstGeom>
        </p:spPr>
      </p:pic>
      <p:sp>
        <p:nvSpPr>
          <p:cNvPr id="2" name="TextBox 1"/>
          <p:cNvSpPr txBox="1"/>
          <p:nvPr/>
        </p:nvSpPr>
        <p:spPr>
          <a:xfrm>
            <a:off x="8431237" y="886265"/>
            <a:ext cx="1520288" cy="369332"/>
          </a:xfrm>
          <a:prstGeom prst="rect">
            <a:avLst/>
          </a:prstGeom>
          <a:noFill/>
        </p:spPr>
        <p:txBody>
          <a:bodyPr wrap="none" rtlCol="0">
            <a:spAutoFit/>
          </a:bodyPr>
          <a:lstStyle/>
          <a:p>
            <a:r>
              <a:rPr lang="en-US" dirty="0"/>
              <a:t>Trish </a:t>
            </a:r>
            <a:r>
              <a:rPr lang="en-US" dirty="0" err="1"/>
              <a:t>Morrisey</a:t>
            </a:r>
            <a:endParaRPr lang="en-US" dirty="0"/>
          </a:p>
        </p:txBody>
      </p:sp>
    </p:spTree>
    <p:extLst>
      <p:ext uri="{BB962C8B-B14F-4D97-AF65-F5344CB8AC3E}">
        <p14:creationId xmlns:p14="http://schemas.microsoft.com/office/powerpoint/2010/main" val="3217631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rancesca Woodman.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642517" y="0"/>
            <a:ext cx="6573163" cy="6858000"/>
          </a:xfrm>
          <a:prstGeom prst="rect">
            <a:avLst/>
          </a:prstGeom>
        </p:spPr>
      </p:pic>
      <p:sp>
        <p:nvSpPr>
          <p:cNvPr id="3" name="TextBox 2"/>
          <p:cNvSpPr txBox="1"/>
          <p:nvPr/>
        </p:nvSpPr>
        <p:spPr>
          <a:xfrm>
            <a:off x="8431238" y="1012874"/>
            <a:ext cx="2138791" cy="369332"/>
          </a:xfrm>
          <a:prstGeom prst="rect">
            <a:avLst/>
          </a:prstGeom>
          <a:noFill/>
        </p:spPr>
        <p:txBody>
          <a:bodyPr wrap="none" rtlCol="0">
            <a:spAutoFit/>
          </a:bodyPr>
          <a:lstStyle/>
          <a:p>
            <a:r>
              <a:rPr lang="en-US" dirty="0"/>
              <a:t>Francesca Woodman</a:t>
            </a:r>
          </a:p>
        </p:txBody>
      </p:sp>
    </p:spTree>
    <p:extLst>
      <p:ext uri="{BB962C8B-B14F-4D97-AF65-F5344CB8AC3E}">
        <p14:creationId xmlns:p14="http://schemas.microsoft.com/office/powerpoint/2010/main" val="33009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1020" y="6488668"/>
            <a:ext cx="1757211" cy="369332"/>
          </a:xfrm>
          <a:prstGeom prst="rect">
            <a:avLst/>
          </a:prstGeom>
        </p:spPr>
        <p:txBody>
          <a:bodyPr wrap="none">
            <a:spAutoFit/>
          </a:bodyPr>
          <a:lstStyle/>
          <a:p>
            <a:pPr algn="ctr"/>
            <a:r>
              <a:rPr lang="en-US" dirty="0"/>
              <a:t>Martino </a:t>
            </a:r>
            <a:r>
              <a:rPr lang="en-US" dirty="0" err="1"/>
              <a:t>Gamper</a:t>
            </a:r>
            <a:endParaRPr lang="en-US" dirty="0"/>
          </a:p>
        </p:txBody>
      </p:sp>
      <p:pic>
        <p:nvPicPr>
          <p:cNvPr id="6" name="Content Placeholder 13">
            <a:extLst>
              <a:ext uri="{FF2B5EF4-FFF2-40B4-BE49-F238E27FC236}">
                <a16:creationId xmlns="" xmlns:a16="http://schemas.microsoft.com/office/drawing/2014/main" id="{D30F8CA7-F5A4-6D4F-94B5-61A793AF443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56061" y="374700"/>
            <a:ext cx="10570038" cy="5919221"/>
          </a:xfrm>
          <a:prstGeom prst="rect">
            <a:avLst/>
          </a:prstGeom>
        </p:spPr>
      </p:pic>
    </p:spTree>
    <p:extLst>
      <p:ext uri="{BB962C8B-B14F-4D97-AF65-F5344CB8AC3E}">
        <p14:creationId xmlns:p14="http://schemas.microsoft.com/office/powerpoint/2010/main" val="1809160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 xmlns:a16="http://schemas.microsoft.com/office/drawing/2014/main" id="{481B3517-9617-D04F-8227-E6ADD1E32BE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7528956" y="1108018"/>
            <a:ext cx="3943703" cy="4728661"/>
          </a:xfrm>
        </p:spPr>
      </p:pic>
      <p:pic>
        <p:nvPicPr>
          <p:cNvPr id="7" name="Picture 6">
            <a:extLst>
              <a:ext uri="{FF2B5EF4-FFF2-40B4-BE49-F238E27FC236}">
                <a16:creationId xmlns="" xmlns:a16="http://schemas.microsoft.com/office/drawing/2014/main" id="{D3865DC7-AE81-2142-A260-B4F79A564B47}"/>
              </a:ext>
            </a:extLst>
          </p:cNvPr>
          <p:cNvPicPr>
            <a:picLocks noChangeAspect="1"/>
          </p:cNvPicPr>
          <p:nvPr/>
        </p:nvPicPr>
        <p:blipFill>
          <a:blip r:embed="rId3"/>
          <a:stretch>
            <a:fillRect/>
          </a:stretch>
        </p:blipFill>
        <p:spPr>
          <a:xfrm>
            <a:off x="653143" y="1108017"/>
            <a:ext cx="6452926" cy="4728661"/>
          </a:xfrm>
          <a:prstGeom prst="rect">
            <a:avLst/>
          </a:prstGeom>
        </p:spPr>
      </p:pic>
    </p:spTree>
    <p:extLst>
      <p:ext uri="{BB962C8B-B14F-4D97-AF65-F5344CB8AC3E}">
        <p14:creationId xmlns:p14="http://schemas.microsoft.com/office/powerpoint/2010/main" val="3184692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 xmlns:a16="http://schemas.microsoft.com/office/drawing/2014/main" id="{F1232155-C756-8C4D-B091-A72F47B9EA2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149561" y="1358473"/>
            <a:ext cx="9147338" cy="4351338"/>
          </a:xfrm>
          <a:prstGeom prst="rect">
            <a:avLst/>
          </a:prstGeom>
        </p:spPr>
      </p:pic>
      <p:pic>
        <p:nvPicPr>
          <p:cNvPr id="7" name="Picture 6">
            <a:extLst>
              <a:ext uri="{FF2B5EF4-FFF2-40B4-BE49-F238E27FC236}">
                <a16:creationId xmlns="" xmlns:a16="http://schemas.microsoft.com/office/drawing/2014/main" id="{84D5F8BC-F1A1-7444-B29B-B4482083CA5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87230" y="365125"/>
            <a:ext cx="14328983" cy="6338035"/>
          </a:xfrm>
          <a:prstGeom prst="rect">
            <a:avLst/>
          </a:prstGeom>
        </p:spPr>
      </p:pic>
      <p:sp>
        <p:nvSpPr>
          <p:cNvPr id="3" name="Rectangle 2"/>
          <p:cNvSpPr/>
          <p:nvPr/>
        </p:nvSpPr>
        <p:spPr>
          <a:xfrm>
            <a:off x="7253395" y="6333828"/>
            <a:ext cx="1627818" cy="369332"/>
          </a:xfrm>
          <a:prstGeom prst="rect">
            <a:avLst/>
          </a:prstGeom>
        </p:spPr>
        <p:txBody>
          <a:bodyPr wrap="none">
            <a:spAutoFit/>
          </a:bodyPr>
          <a:lstStyle/>
          <a:p>
            <a:pPr algn="ctr"/>
            <a:r>
              <a:rPr lang="en-US"/>
              <a:t>Mary Mattingly</a:t>
            </a:r>
            <a:endParaRPr lang="en-US" dirty="0"/>
          </a:p>
        </p:txBody>
      </p:sp>
    </p:spTree>
    <p:extLst>
      <p:ext uri="{BB962C8B-B14F-4D97-AF65-F5344CB8AC3E}">
        <p14:creationId xmlns:p14="http://schemas.microsoft.com/office/powerpoint/2010/main" val="2126851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003CB0-2168-364D-B7C7-2E684F4DBD1A}"/>
              </a:ext>
            </a:extLst>
          </p:cNvPr>
          <p:cNvSpPr>
            <a:spLocks noGrp="1"/>
          </p:cNvSpPr>
          <p:nvPr>
            <p:ph type="ctrTitle"/>
          </p:nvPr>
        </p:nvSpPr>
        <p:spPr/>
        <p:txBody>
          <a:bodyPr/>
          <a:lstStyle/>
          <a:p>
            <a:endParaRPr lang="en-US" dirty="0"/>
          </a:p>
        </p:txBody>
      </p:sp>
      <p:sp>
        <p:nvSpPr>
          <p:cNvPr id="3" name="Subtitle 2">
            <a:extLst>
              <a:ext uri="{FF2B5EF4-FFF2-40B4-BE49-F238E27FC236}">
                <a16:creationId xmlns="" xmlns:a16="http://schemas.microsoft.com/office/drawing/2014/main" id="{97C9AB57-1855-E645-99AE-398E80DF8CDC}"/>
              </a:ext>
            </a:extLst>
          </p:cNvPr>
          <p:cNvSpPr>
            <a:spLocks noGrp="1"/>
          </p:cNvSpPr>
          <p:nvPr>
            <p:ph type="subTitle" idx="1"/>
          </p:nvPr>
        </p:nvSpPr>
        <p:spPr/>
        <p:txBody>
          <a:bodyPr/>
          <a:lstStyle/>
          <a:p>
            <a:endParaRPr lang="en-US"/>
          </a:p>
        </p:txBody>
      </p:sp>
      <p:pic>
        <p:nvPicPr>
          <p:cNvPr id="5" name="Picture 4">
            <a:extLst>
              <a:ext uri="{FF2B5EF4-FFF2-40B4-BE49-F238E27FC236}">
                <a16:creationId xmlns="" xmlns:a16="http://schemas.microsoft.com/office/drawing/2014/main" id="{4B92F6B8-9342-1549-AD0E-FE1E48BC58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94608" y="875805"/>
            <a:ext cx="3478209" cy="4381995"/>
          </a:xfrm>
          <a:prstGeom prst="rect">
            <a:avLst/>
          </a:prstGeom>
        </p:spPr>
      </p:pic>
      <p:pic>
        <p:nvPicPr>
          <p:cNvPr id="7" name="Picture 6">
            <a:extLst>
              <a:ext uri="{FF2B5EF4-FFF2-40B4-BE49-F238E27FC236}">
                <a16:creationId xmlns="" xmlns:a16="http://schemas.microsoft.com/office/drawing/2014/main" id="{031ADC54-22D3-CD4E-80F9-331AFC7EE60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72817" y="879619"/>
            <a:ext cx="3322393" cy="4384189"/>
          </a:xfrm>
          <a:prstGeom prst="rect">
            <a:avLst/>
          </a:prstGeom>
        </p:spPr>
      </p:pic>
      <p:pic>
        <p:nvPicPr>
          <p:cNvPr id="9" name="Picture 8">
            <a:extLst>
              <a:ext uri="{FF2B5EF4-FFF2-40B4-BE49-F238E27FC236}">
                <a16:creationId xmlns="" xmlns:a16="http://schemas.microsoft.com/office/drawing/2014/main" id="{34F15989-48BE-6141-AEFB-5A1668FB0AD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695210" y="789709"/>
            <a:ext cx="3289465" cy="4469762"/>
          </a:xfrm>
          <a:prstGeom prst="rect">
            <a:avLst/>
          </a:prstGeom>
        </p:spPr>
      </p:pic>
      <p:sp>
        <p:nvSpPr>
          <p:cNvPr id="10" name="TextBox 9">
            <a:extLst>
              <a:ext uri="{FF2B5EF4-FFF2-40B4-BE49-F238E27FC236}">
                <a16:creationId xmlns="" xmlns:a16="http://schemas.microsoft.com/office/drawing/2014/main" id="{A8344A77-F6FE-234C-B840-084E4A21FB82}"/>
              </a:ext>
            </a:extLst>
          </p:cNvPr>
          <p:cNvSpPr txBox="1"/>
          <p:nvPr/>
        </p:nvSpPr>
        <p:spPr>
          <a:xfrm>
            <a:off x="894608" y="5664530"/>
            <a:ext cx="10090067" cy="646331"/>
          </a:xfrm>
          <a:prstGeom prst="rect">
            <a:avLst/>
          </a:prstGeom>
          <a:noFill/>
        </p:spPr>
        <p:txBody>
          <a:bodyPr wrap="square" rtlCol="0">
            <a:spAutoFit/>
          </a:bodyPr>
          <a:lstStyle/>
          <a:p>
            <a:r>
              <a:rPr lang="en-US" dirty="0"/>
              <a:t>                      Self 1991                                                   Self  1996                                              Self  2001</a:t>
            </a:r>
          </a:p>
          <a:p>
            <a:endParaRPr lang="en-US" dirty="0"/>
          </a:p>
        </p:txBody>
      </p:sp>
      <p:sp>
        <p:nvSpPr>
          <p:cNvPr id="4" name="Rectangle 3"/>
          <p:cNvSpPr/>
          <p:nvPr/>
        </p:nvSpPr>
        <p:spPr>
          <a:xfrm>
            <a:off x="877028" y="6342251"/>
            <a:ext cx="1293944" cy="369332"/>
          </a:xfrm>
          <a:prstGeom prst="rect">
            <a:avLst/>
          </a:prstGeom>
        </p:spPr>
        <p:txBody>
          <a:bodyPr wrap="none">
            <a:spAutoFit/>
          </a:bodyPr>
          <a:lstStyle/>
          <a:p>
            <a:pPr algn="ctr"/>
            <a:r>
              <a:rPr lang="en-US"/>
              <a:t>Marc Quinn</a:t>
            </a:r>
            <a:endParaRPr lang="en-US" dirty="0"/>
          </a:p>
        </p:txBody>
      </p:sp>
    </p:spTree>
    <p:extLst>
      <p:ext uri="{BB962C8B-B14F-4D97-AF65-F5344CB8AC3E}">
        <p14:creationId xmlns:p14="http://schemas.microsoft.com/office/powerpoint/2010/main" val="3704270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TotalTime>
  <Words>327</Words>
  <Application>Microsoft Macintosh PowerPoint</Application>
  <PresentationFormat>Widescreen</PresentationFormat>
  <Paragraphs>54</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Big Caslon</vt:lpstr>
      <vt:lpstr>Calibri</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Ant Graphic Designer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 QUINN                SELF</dc:title>
  <dc:creator>Katherine Clewett</dc:creator>
  <cp:lastModifiedBy>Shellie Holden</cp:lastModifiedBy>
  <cp:revision>17</cp:revision>
  <dcterms:created xsi:type="dcterms:W3CDTF">2019-11-20T12:12:49Z</dcterms:created>
  <dcterms:modified xsi:type="dcterms:W3CDTF">2020-11-18T13:07:20Z</dcterms:modified>
</cp:coreProperties>
</file>