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294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9512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274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3951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48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795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99534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964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7262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669314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473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21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44755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6900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8871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8868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2560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4AD1392-3E30-40BF-BD61-42CBFFC470EA}" type="datetimeFigureOut">
              <a:rPr lang="cy-GB" smtClean="0"/>
              <a:t>16/10/2019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986D99-2A63-4122-9163-748F48EB092D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55465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omplantcymru.org.uk/ccuhp-hawliau-plant/ccuhp/" TargetMode="External"/><Relationship Id="rId3" Type="http://schemas.openxmlformats.org/officeDocument/2006/relationships/hyperlink" Target="https://careinspectorate.wales/about-us/what-we-do" TargetMode="External"/><Relationship Id="rId7" Type="http://schemas.openxmlformats.org/officeDocument/2006/relationships/hyperlink" Target="https://newsroom.unsw.edu.au/news/social-affairs/being-able-adapt-classroom-improves-teachers-well-being" TargetMode="External"/><Relationship Id="rId2" Type="http://schemas.openxmlformats.org/officeDocument/2006/relationships/hyperlink" Target="https://www.beststart.org/OnTrack_English/1-importanc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searchgate.net/publication/299592012_Adaptability_An_Important_Capacity_for_Effective_Teachers" TargetMode="External"/><Relationship Id="rId5" Type="http://schemas.openxmlformats.org/officeDocument/2006/relationships/hyperlink" Target="https://www.ccrcca.org/parents/your-childs-growth-and-development" TargetMode="External"/><Relationship Id="rId4" Type="http://schemas.openxmlformats.org/officeDocument/2006/relationships/hyperlink" Target="https://cpl.asn.au/course/managing-difficult-situations-in-school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yn.llyw.cymru/amdanom-ni" TargetMode="External"/><Relationship Id="rId7" Type="http://schemas.openxmlformats.org/officeDocument/2006/relationships/hyperlink" Target="http://www.hawliauplant.cymru/index.php/hawliau" TargetMode="External"/><Relationship Id="rId2" Type="http://schemas.openxmlformats.org/officeDocument/2006/relationships/hyperlink" Target="https://www.eduexcellence.org/blog/292/teaching-strategies-why-preparation-and-planning-is-importa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ov.wales/sites/default/files/publications/2018-03/succesful-futures-a-summary-of-professor-graham-donaldsons-report.pdf" TargetMode="External"/><Relationship Id="rId5" Type="http://schemas.openxmlformats.org/officeDocument/2006/relationships/hyperlink" Target="https://www.ledbury.hereford.sch.uk/values-based-education/" TargetMode="External"/><Relationship Id="rId4" Type="http://schemas.openxmlformats.org/officeDocument/2006/relationships/hyperlink" Target="https://dera.ioe.ac.uk/6826/1/Curriculum%20Flexibility.pd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ju.net/en/dossier/how-self-determination-and-goals-boost-motivation-evidence-based-management-approach" TargetMode="External"/><Relationship Id="rId7" Type="http://schemas.openxmlformats.org/officeDocument/2006/relationships/hyperlink" Target="http://www.ascd.org/publications/books/sf114049/chapters/The-Importance-of-a-Positive-Classroom.aspx" TargetMode="External"/><Relationship Id="rId2" Type="http://schemas.openxmlformats.org/officeDocument/2006/relationships/hyperlink" Target="http://www.simplypsychology.org/maslow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cas.com/ucas/after-gcses/find-career-ideas/explore-jobs/job-profile/primary-school-teacher" TargetMode="External"/><Relationship Id="rId5" Type="http://schemas.openxmlformats.org/officeDocument/2006/relationships/hyperlink" Target="https://www.skillsportal.co.za/content/understanding-your-job-description-and-roles" TargetMode="External"/><Relationship Id="rId4" Type="http://schemas.openxmlformats.org/officeDocument/2006/relationships/hyperlink" Target="https://www.open.edu/openlearn/languages/understanding-language-and-learning/content-section-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Athrawes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 </a:t>
            </a:r>
            <a:r>
              <a:rPr lang="en-GB" dirty="0" err="1" smtClean="0"/>
              <a:t>Cynradd</a:t>
            </a:r>
            <a:endParaRPr lang="cy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62646"/>
            <a:ext cx="9144000" cy="1655762"/>
          </a:xfrm>
        </p:spPr>
        <p:txBody>
          <a:bodyPr/>
          <a:lstStyle/>
          <a:p>
            <a:r>
              <a:rPr lang="en-GB" dirty="0" err="1" smtClean="0"/>
              <a:t>Cyflwyniad</a:t>
            </a:r>
            <a:r>
              <a:rPr lang="en-GB" dirty="0" smtClean="0"/>
              <a:t> </a:t>
            </a:r>
            <a:r>
              <a:rPr lang="en-GB" dirty="0" err="1" smtClean="0"/>
              <a:t>gan</a:t>
            </a:r>
            <a:r>
              <a:rPr lang="en-GB" dirty="0" smtClean="0"/>
              <a:t>: Beca Richards</a:t>
            </a:r>
          </a:p>
        </p:txBody>
      </p:sp>
    </p:spTree>
    <p:extLst>
      <p:ext uri="{BB962C8B-B14F-4D97-AF65-F5344CB8AC3E}">
        <p14:creationId xmlns:p14="http://schemas.microsoft.com/office/powerpoint/2010/main" val="3589425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Profiadau</a:t>
            </a:r>
            <a:r>
              <a:rPr lang="en-GB" dirty="0" smtClean="0"/>
              <a:t> </a:t>
            </a:r>
            <a:r>
              <a:rPr lang="en-GB" dirty="0" err="1" smtClean="0"/>
              <a:t>Personol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Lefel</a:t>
            </a:r>
            <a:r>
              <a:rPr lang="en-GB" dirty="0" smtClean="0"/>
              <a:t> 3 </a:t>
            </a:r>
            <a:r>
              <a:rPr lang="en-GB" dirty="0" err="1" smtClean="0"/>
              <a:t>Gofal</a:t>
            </a:r>
            <a:r>
              <a:rPr lang="en-GB" dirty="0" smtClean="0"/>
              <a:t> Plant Diploma </a:t>
            </a:r>
            <a:r>
              <a:rPr lang="en-GB" dirty="0" err="1" smtClean="0"/>
              <a:t>Estynedig</a:t>
            </a:r>
            <a:endParaRPr lang="en-GB" dirty="0" smtClean="0"/>
          </a:p>
          <a:p>
            <a:pPr marL="0" indent="0">
              <a:buNone/>
            </a:pPr>
            <a:r>
              <a:rPr lang="en-GB" sz="2400" dirty="0" smtClean="0"/>
              <a:t>-800 o </a:t>
            </a:r>
            <a:r>
              <a:rPr lang="en-GB" sz="2400" dirty="0" err="1" smtClean="0"/>
              <a:t>oriau</a:t>
            </a:r>
            <a:r>
              <a:rPr lang="en-GB" sz="2400" dirty="0" smtClean="0"/>
              <a:t> (</a:t>
            </a:r>
            <a:r>
              <a:rPr lang="en-GB" sz="2400" dirty="0" err="1" smtClean="0"/>
              <a:t>lleoliadau</a:t>
            </a:r>
            <a:r>
              <a:rPr lang="en-GB" sz="2400" dirty="0" smtClean="0"/>
              <a:t> </a:t>
            </a:r>
            <a:r>
              <a:rPr lang="en-GB" sz="2400" dirty="0" err="1" smtClean="0"/>
              <a:t>Blynyddoedd</a:t>
            </a:r>
            <a:r>
              <a:rPr lang="en-GB" sz="2400" dirty="0" smtClean="0"/>
              <a:t> </a:t>
            </a:r>
            <a:r>
              <a:rPr lang="en-GB" sz="2400" dirty="0" err="1" smtClean="0"/>
              <a:t>Cynnar</a:t>
            </a:r>
            <a:r>
              <a:rPr lang="en-GB" sz="2400" dirty="0" smtClean="0"/>
              <a:t>).</a:t>
            </a:r>
          </a:p>
          <a:p>
            <a:pPr marL="0" indent="0">
              <a:buNone/>
            </a:pPr>
            <a:r>
              <a:rPr lang="en-GB" sz="2400" dirty="0" smtClean="0"/>
              <a:t>-</a:t>
            </a:r>
            <a:r>
              <a:rPr lang="en-GB" sz="2400" dirty="0" err="1" smtClean="0"/>
              <a:t>Profiad</a:t>
            </a:r>
            <a:r>
              <a:rPr lang="en-GB" sz="2400" dirty="0" smtClean="0"/>
              <a:t> o </a:t>
            </a:r>
            <a:r>
              <a:rPr lang="en-GB" sz="2400" dirty="0" err="1" smtClean="0"/>
              <a:t>weithio</a:t>
            </a:r>
            <a:r>
              <a:rPr lang="en-GB" sz="2400" dirty="0" smtClean="0"/>
              <a:t> </a:t>
            </a:r>
            <a:r>
              <a:rPr lang="en-GB" sz="2400" dirty="0" err="1" smtClean="0"/>
              <a:t>mewn</a:t>
            </a:r>
            <a:r>
              <a:rPr lang="en-GB" sz="2400" dirty="0" smtClean="0"/>
              <a:t> </a:t>
            </a:r>
            <a:r>
              <a:rPr lang="en-GB" sz="2400" dirty="0" err="1" smtClean="0"/>
              <a:t>ysgolion</a:t>
            </a:r>
            <a:r>
              <a:rPr lang="en-GB" sz="2400" dirty="0" smtClean="0"/>
              <a:t> a </a:t>
            </a:r>
            <a:r>
              <a:rPr lang="en-GB" sz="2400" dirty="0" err="1" smtClean="0"/>
              <a:t>meithrynfeydd</a:t>
            </a:r>
            <a:r>
              <a:rPr lang="en-GB" sz="2400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BA </a:t>
            </a:r>
            <a:r>
              <a:rPr lang="en-GB" dirty="0" err="1" smtClean="0"/>
              <a:t>Addysg</a:t>
            </a:r>
            <a:r>
              <a:rPr lang="en-GB" dirty="0" smtClean="0"/>
              <a:t> a </a:t>
            </a:r>
            <a:r>
              <a:rPr lang="en-GB" dirty="0" err="1" smtClean="0"/>
              <a:t>Gofal</a:t>
            </a:r>
            <a:r>
              <a:rPr lang="en-GB" dirty="0" smtClean="0"/>
              <a:t> y </a:t>
            </a:r>
            <a:r>
              <a:rPr lang="en-GB" dirty="0" err="1" smtClean="0"/>
              <a:t>Blynyddoedd</a:t>
            </a:r>
            <a:r>
              <a:rPr lang="en-GB" dirty="0" smtClean="0"/>
              <a:t> </a:t>
            </a:r>
            <a:r>
              <a:rPr lang="en-GB" dirty="0" err="1" smtClean="0"/>
              <a:t>Cynnar</a:t>
            </a:r>
            <a:endParaRPr lang="en-GB" dirty="0" smtClean="0"/>
          </a:p>
          <a:p>
            <a:pPr marL="0" indent="0">
              <a:buNone/>
            </a:pPr>
            <a:r>
              <a:rPr lang="en-GB" sz="2400" dirty="0" smtClean="0"/>
              <a:t>-700 o </a:t>
            </a:r>
            <a:r>
              <a:rPr lang="en-GB" sz="2400" dirty="0" err="1" smtClean="0"/>
              <a:t>oriau</a:t>
            </a:r>
            <a:r>
              <a:rPr lang="en-GB" sz="2400" dirty="0" smtClean="0"/>
              <a:t> (</a:t>
            </a:r>
            <a:r>
              <a:rPr lang="en-GB" sz="2400" dirty="0" err="1" smtClean="0"/>
              <a:t>lleoliadau</a:t>
            </a:r>
            <a:r>
              <a:rPr lang="en-GB" sz="2400" dirty="0" smtClean="0"/>
              <a:t> </a:t>
            </a:r>
            <a:r>
              <a:rPr lang="en-GB" sz="2400" dirty="0" err="1" smtClean="0"/>
              <a:t>Blynyddoedd</a:t>
            </a:r>
            <a:r>
              <a:rPr lang="en-GB" sz="2400" dirty="0" smtClean="0"/>
              <a:t> </a:t>
            </a:r>
            <a:r>
              <a:rPr lang="en-GB" sz="2400" dirty="0" err="1" smtClean="0"/>
              <a:t>Cynnar</a:t>
            </a:r>
            <a:r>
              <a:rPr lang="en-GB" sz="2400" dirty="0" smtClean="0"/>
              <a:t>).</a:t>
            </a:r>
          </a:p>
          <a:p>
            <a:pPr marL="0" indent="0">
              <a:buNone/>
            </a:pPr>
            <a:r>
              <a:rPr lang="en-GB" sz="2400" dirty="0" smtClean="0"/>
              <a:t>-</a:t>
            </a:r>
            <a:r>
              <a:rPr lang="en-GB" sz="2400" dirty="0" err="1" smtClean="0"/>
              <a:t>Adeiladu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fy</a:t>
            </a:r>
            <a:r>
              <a:rPr lang="en-GB" sz="2400" dirty="0" smtClean="0"/>
              <a:t> </a:t>
            </a:r>
            <a:r>
              <a:rPr lang="en-GB" sz="2400" dirty="0" err="1" smtClean="0"/>
              <a:t>nhealltwriaeth</a:t>
            </a:r>
            <a:r>
              <a:rPr lang="en-GB" sz="2400" dirty="0" smtClean="0"/>
              <a:t> o </a:t>
            </a:r>
            <a:r>
              <a:rPr lang="en-GB" sz="2400" dirty="0" err="1" smtClean="0"/>
              <a:t>sut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ddysgu</a:t>
            </a:r>
            <a:r>
              <a:rPr lang="en-GB" sz="2400" dirty="0" smtClean="0"/>
              <a:t> a </a:t>
            </a:r>
            <a:r>
              <a:rPr lang="en-GB" sz="2400" dirty="0" err="1" smtClean="0"/>
              <a:t>weithio</a:t>
            </a:r>
            <a:r>
              <a:rPr lang="en-GB" sz="2400" dirty="0" smtClean="0"/>
              <a:t> </a:t>
            </a:r>
            <a:r>
              <a:rPr lang="en-GB" sz="2400" dirty="0" err="1" smtClean="0"/>
              <a:t>gyda</a:t>
            </a:r>
            <a:r>
              <a:rPr lang="en-GB" sz="2400" dirty="0" smtClean="0"/>
              <a:t> </a:t>
            </a:r>
            <a:r>
              <a:rPr lang="en-GB" sz="2400" dirty="0" err="1" smtClean="0"/>
              <a:t>phlant</a:t>
            </a:r>
            <a:r>
              <a:rPr lang="en-GB" sz="2400" dirty="0" smtClean="0"/>
              <a:t>.</a:t>
            </a:r>
            <a:endParaRPr lang="cy-GB" sz="2400" dirty="0"/>
          </a:p>
        </p:txBody>
      </p:sp>
    </p:spTree>
    <p:extLst>
      <p:ext uri="{BB962C8B-B14F-4D97-AF65-F5344CB8AC3E}">
        <p14:creationId xmlns:p14="http://schemas.microsoft.com/office/powerpoint/2010/main" val="387618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Bwriad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mhwriad</a:t>
            </a:r>
            <a:r>
              <a:rPr lang="en-GB" dirty="0" smtClean="0"/>
              <a:t> </a:t>
            </a:r>
            <a:r>
              <a:rPr lang="en-GB" dirty="0" err="1" smtClean="0"/>
              <a:t>yw</a:t>
            </a:r>
            <a:r>
              <a:rPr lang="en-GB" dirty="0" smtClean="0"/>
              <a:t> i:</a:t>
            </a:r>
          </a:p>
          <a:p>
            <a:r>
              <a:rPr lang="en-GB" sz="2400" dirty="0" err="1"/>
              <a:t>R</a:t>
            </a:r>
            <a:r>
              <a:rPr lang="en-GB" sz="2400" dirty="0" err="1" smtClean="0"/>
              <a:t>addio</a:t>
            </a:r>
            <a:r>
              <a:rPr lang="en-GB" sz="2400" dirty="0" smtClean="0"/>
              <a:t> a </a:t>
            </a:r>
            <a:r>
              <a:rPr lang="en-GB" sz="2400" dirty="0" err="1" smtClean="0"/>
              <a:t>chwblau</a:t>
            </a:r>
            <a:r>
              <a:rPr lang="en-GB" sz="2400" dirty="0" smtClean="0"/>
              <a:t> </a:t>
            </a:r>
            <a:r>
              <a:rPr lang="en-GB" sz="2400" dirty="0" err="1" smtClean="0"/>
              <a:t>cwrs</a:t>
            </a:r>
            <a:r>
              <a:rPr lang="en-GB" sz="2400" dirty="0" smtClean="0"/>
              <a:t> TAR</a:t>
            </a:r>
          </a:p>
          <a:p>
            <a:r>
              <a:rPr lang="en-GB" sz="2400" dirty="0" err="1" smtClean="0"/>
              <a:t>Fod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ddylanwad</a:t>
            </a:r>
            <a:r>
              <a:rPr lang="en-GB" sz="2400" dirty="0" smtClean="0"/>
              <a:t> </a:t>
            </a:r>
            <a:r>
              <a:rPr lang="en-GB" sz="2400" dirty="0" err="1" smtClean="0"/>
              <a:t>gadarnhaol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blant</a:t>
            </a:r>
            <a:endParaRPr lang="en-GB" sz="2400" dirty="0" smtClean="0"/>
          </a:p>
          <a:p>
            <a:r>
              <a:rPr lang="en-GB" sz="2400" dirty="0" err="1" smtClean="0"/>
              <a:t>Cynorthwyo</a:t>
            </a:r>
            <a:r>
              <a:rPr lang="en-GB" sz="2400" dirty="0" smtClean="0"/>
              <a:t> plant</a:t>
            </a:r>
          </a:p>
          <a:p>
            <a:r>
              <a:rPr lang="en-GB" sz="2400" dirty="0" err="1" smtClean="0"/>
              <a:t>Sicrhau</a:t>
            </a:r>
            <a:r>
              <a:rPr lang="en-GB" sz="2400" dirty="0" smtClean="0"/>
              <a:t> </a:t>
            </a:r>
            <a:r>
              <a:rPr lang="en-GB" sz="2400" dirty="0" err="1" smtClean="0"/>
              <a:t>fy</a:t>
            </a:r>
            <a:r>
              <a:rPr lang="en-GB" sz="2400" dirty="0" smtClean="0"/>
              <a:t> mod </a:t>
            </a:r>
            <a:r>
              <a:rPr lang="en-GB" sz="2400" dirty="0" err="1" smtClean="0"/>
              <a:t>gennyf</a:t>
            </a:r>
            <a:r>
              <a:rPr lang="en-GB" sz="2400" dirty="0" smtClean="0"/>
              <a:t> </a:t>
            </a:r>
            <a:r>
              <a:rPr lang="en-GB" sz="2400" dirty="0" err="1" smtClean="0"/>
              <a:t>dealltwriaeth</a:t>
            </a:r>
            <a:r>
              <a:rPr lang="en-GB" sz="2400" dirty="0" smtClean="0"/>
              <a:t> da o </a:t>
            </a:r>
            <a:r>
              <a:rPr lang="en-GB" sz="2400" dirty="0" err="1" smtClean="0"/>
              <a:t>blant</a:t>
            </a:r>
            <a:endParaRPr lang="en-GB" sz="2400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Pam?</a:t>
            </a:r>
          </a:p>
          <a:p>
            <a:r>
              <a:rPr lang="en-GB" sz="2400" dirty="0" err="1" smtClean="0"/>
              <a:t>Er</a:t>
            </a:r>
            <a:r>
              <a:rPr lang="en-GB" sz="2400" dirty="0" smtClean="0"/>
              <a:t> </a:t>
            </a:r>
            <a:r>
              <a:rPr lang="en-GB" sz="2400" dirty="0" err="1" smtClean="0"/>
              <a:t>mwyn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blant</a:t>
            </a:r>
            <a:r>
              <a:rPr lang="en-GB" sz="2400" dirty="0" smtClean="0"/>
              <a:t> </a:t>
            </a:r>
            <a:r>
              <a:rPr lang="en-GB" sz="2400" dirty="0" err="1" smtClean="0"/>
              <a:t>cwrdd</a:t>
            </a:r>
            <a:r>
              <a:rPr lang="en-GB" sz="2400" dirty="0" smtClean="0"/>
              <a:t> </a:t>
            </a:r>
            <a:r>
              <a:rPr lang="en-GB" sz="2400" dirty="0" err="1" smtClean="0"/>
              <a:t>a’u</a:t>
            </a:r>
            <a:r>
              <a:rPr lang="en-GB" sz="2400" dirty="0" smtClean="0"/>
              <a:t> </a:t>
            </a:r>
            <a:r>
              <a:rPr lang="en-GB" sz="2400" dirty="0" err="1" smtClean="0"/>
              <a:t>potensial</a:t>
            </a:r>
            <a:r>
              <a:rPr lang="en-GB" sz="2400" dirty="0" smtClean="0"/>
              <a:t> </a:t>
            </a:r>
            <a:r>
              <a:rPr lang="en-GB" sz="2400" dirty="0" err="1" smtClean="0"/>
              <a:t>llawn</a:t>
            </a:r>
            <a:r>
              <a:rPr lang="en-GB" sz="2400" dirty="0" smtClean="0"/>
              <a:t>.</a:t>
            </a:r>
          </a:p>
          <a:p>
            <a:endParaRPr lang="en-GB" dirty="0" smtClean="0"/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02840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Sgiliau</a:t>
            </a:r>
            <a:r>
              <a:rPr lang="en-GB" dirty="0" smtClean="0"/>
              <a:t> </a:t>
            </a:r>
            <a:r>
              <a:rPr lang="en-GB" dirty="0" err="1" smtClean="0"/>
              <a:t>Rhyngbersonol</a:t>
            </a:r>
            <a:endParaRPr lang="cy-GB" dirty="0"/>
          </a:p>
        </p:txBody>
      </p:sp>
      <p:sp>
        <p:nvSpPr>
          <p:cNvPr id="5" name="TextBox 4"/>
          <p:cNvSpPr txBox="1"/>
          <p:nvPr/>
        </p:nvSpPr>
        <p:spPr>
          <a:xfrm>
            <a:off x="4479701" y="2556932"/>
            <a:ext cx="30210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Paratoi</a:t>
            </a:r>
            <a:r>
              <a:rPr lang="en-GB" sz="2400" dirty="0" smtClean="0"/>
              <a:t> a </a:t>
            </a:r>
            <a:r>
              <a:rPr lang="en-GB" sz="2400" dirty="0" err="1"/>
              <a:t>c</a:t>
            </a:r>
            <a:r>
              <a:rPr lang="en-GB" sz="2400" dirty="0" err="1" smtClean="0"/>
              <a:t>hynllunio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-</a:t>
            </a:r>
            <a:r>
              <a:rPr lang="en-GB" sz="2400" dirty="0" err="1" smtClean="0"/>
              <a:t>Ystyried</a:t>
            </a:r>
            <a:r>
              <a:rPr lang="en-GB" sz="2400" dirty="0" smtClean="0"/>
              <a:t> </a:t>
            </a:r>
            <a:r>
              <a:rPr lang="en-GB" sz="2400" dirty="0" err="1" smtClean="0"/>
              <a:t>lefeloedd</a:t>
            </a:r>
            <a:r>
              <a:rPr lang="en-GB" sz="2400" dirty="0" smtClean="0"/>
              <a:t> </a:t>
            </a:r>
            <a:r>
              <a:rPr lang="en-GB" sz="2400" dirty="0" err="1" smtClean="0"/>
              <a:t>datblygiadol</a:t>
            </a:r>
            <a:r>
              <a:rPr lang="en-GB" sz="2400" dirty="0" smtClean="0"/>
              <a:t> y plant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-</a:t>
            </a:r>
            <a:r>
              <a:rPr lang="en-GB" sz="2400" dirty="0" err="1" smtClean="0"/>
              <a:t>Cwrdd</a:t>
            </a:r>
            <a:r>
              <a:rPr lang="en-GB" sz="2400" dirty="0" smtClean="0"/>
              <a:t> a </a:t>
            </a:r>
            <a:r>
              <a:rPr lang="en-GB" sz="2400" dirty="0" err="1" smtClean="0"/>
              <a:t>gofynion</a:t>
            </a:r>
            <a:r>
              <a:rPr lang="en-GB" sz="2400" dirty="0" smtClean="0"/>
              <a:t> plant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95402" y="2556932"/>
            <a:ext cx="252825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Cyfathrebu</a:t>
            </a:r>
            <a:endParaRPr lang="en-GB" sz="24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-Plant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Rhieni</a:t>
            </a:r>
            <a:r>
              <a:rPr lang="en-GB" sz="2400" dirty="0" smtClean="0"/>
              <a:t>/</a:t>
            </a:r>
            <a:r>
              <a:rPr lang="en-GB" sz="2400" dirty="0" err="1" smtClean="0"/>
              <a:t>Gofalwyr</a:t>
            </a:r>
            <a:endParaRPr lang="en-GB" sz="24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Cyd-weithwyr</a:t>
            </a:r>
            <a:endParaRPr lang="cy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7712298" y="2556932"/>
            <a:ext cx="3184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Hyblygrwydd</a:t>
            </a:r>
            <a:r>
              <a:rPr lang="en-GB" sz="2400" dirty="0" smtClean="0"/>
              <a:t> a bod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agored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/>
              <a:t>n</a:t>
            </a:r>
            <a:r>
              <a:rPr lang="en-GB" sz="2400" dirty="0" err="1" smtClean="0"/>
              <a:t>ewid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-</a:t>
            </a:r>
            <a:r>
              <a:rPr lang="en-GB" sz="2400" dirty="0" err="1" smtClean="0"/>
              <a:t>Newidiadau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y </a:t>
            </a:r>
            <a:r>
              <a:rPr lang="en-GB" sz="2400" dirty="0" err="1"/>
              <a:t>c</a:t>
            </a:r>
            <a:r>
              <a:rPr lang="en-GB" sz="2400" dirty="0" err="1" smtClean="0"/>
              <a:t>wricwlwm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-</a:t>
            </a:r>
            <a:r>
              <a:rPr lang="en-GB" sz="2400" dirty="0" err="1" smtClean="0"/>
              <a:t>Newidiadau</a:t>
            </a:r>
            <a:r>
              <a:rPr lang="en-GB" sz="2400" dirty="0" smtClean="0"/>
              <a:t> </a:t>
            </a:r>
            <a:r>
              <a:rPr lang="en-GB" sz="2400" dirty="0" err="1" smtClean="0"/>
              <a:t>dyddiol</a:t>
            </a:r>
            <a:endParaRPr lang="cy-GB" sz="2400" dirty="0"/>
          </a:p>
        </p:txBody>
      </p:sp>
    </p:spTree>
    <p:extLst>
      <p:ext uri="{BB962C8B-B14F-4D97-AF65-F5344CB8AC3E}">
        <p14:creationId xmlns:p14="http://schemas.microsoft.com/office/powerpoint/2010/main" val="1359469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Rhestr</a:t>
            </a:r>
            <a:r>
              <a:rPr lang="en-GB" dirty="0" smtClean="0"/>
              <a:t> </a:t>
            </a:r>
            <a:r>
              <a:rPr lang="en-GB" dirty="0" err="1" smtClean="0"/>
              <a:t>Cyfeirnodi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53477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y-GB" dirty="0"/>
              <a:t>Abbott, L. a Moylett, H. (1999). </a:t>
            </a:r>
            <a:r>
              <a:rPr lang="cy-GB" i="1" dirty="0"/>
              <a:t>Early Education Reformed. </a:t>
            </a:r>
            <a:r>
              <a:rPr lang="cy-GB" dirty="0"/>
              <a:t>Routledge Falmer: London.</a:t>
            </a:r>
          </a:p>
          <a:p>
            <a:pPr marL="0" indent="0">
              <a:buNone/>
            </a:pPr>
            <a:r>
              <a:rPr lang="cy-GB" dirty="0"/>
              <a:t>Arthur, J., Grainger, T. a Wray, D. (2006). </a:t>
            </a:r>
            <a:r>
              <a:rPr lang="cy-GB" i="1" dirty="0"/>
              <a:t>Learning To Teach In The Primary School. </a:t>
            </a:r>
            <a:r>
              <a:rPr lang="cy-GB" dirty="0"/>
              <a:t>Routledge: Abington.</a:t>
            </a:r>
          </a:p>
          <a:p>
            <a:pPr marL="0" indent="0">
              <a:buNone/>
            </a:pPr>
            <a:r>
              <a:rPr lang="cy-GB" dirty="0"/>
              <a:t>Best Start. (dim dyddiad). </a:t>
            </a:r>
            <a:r>
              <a:rPr lang="cy-GB" u="sng" dirty="0">
                <a:hlinkClick r:id="rId2"/>
              </a:rPr>
              <a:t>https://www.beststart.org/OnTrack_English/1-importance.html</a:t>
            </a:r>
            <a:r>
              <a:rPr lang="cy-GB" dirty="0"/>
              <a:t> [Darllenwyd: 14eg o Hydref 2019].</a:t>
            </a:r>
          </a:p>
          <a:p>
            <a:pPr marL="0" indent="0">
              <a:buNone/>
            </a:pPr>
            <a:r>
              <a:rPr lang="cy-GB" dirty="0"/>
              <a:t>Bretherton, I. (1992). ‘The Origins Of Attachment Theory: John Bowlby And Mary Ainsworth’. </a:t>
            </a:r>
            <a:r>
              <a:rPr lang="cy-GB" i="1" dirty="0"/>
              <a:t>Developmental Psychology. </a:t>
            </a:r>
            <a:r>
              <a:rPr lang="cy-GB" dirty="0"/>
              <a:t>28, tud. 759-775. </a:t>
            </a:r>
          </a:p>
          <a:p>
            <a:pPr marL="0" indent="0">
              <a:buNone/>
            </a:pPr>
            <a:r>
              <a:rPr lang="cy-GB" dirty="0"/>
              <a:t>Care Inspectorate Wales. (2019). </a:t>
            </a:r>
            <a:r>
              <a:rPr lang="cy-GB" u="sng" dirty="0">
                <a:hlinkClick r:id="rId3"/>
              </a:rPr>
              <a:t>https://careinspectorate.wales/about-us/what-we-do</a:t>
            </a:r>
            <a:r>
              <a:rPr lang="cy-GB" dirty="0"/>
              <a:t> [Darllenwyd: 11eg o Hydref 2019].</a:t>
            </a:r>
          </a:p>
          <a:p>
            <a:pPr marL="0" indent="0">
              <a:buNone/>
            </a:pPr>
            <a:r>
              <a:rPr lang="cy-GB" dirty="0"/>
              <a:t>Centre For Professional Learning. (2019). ‘Managing Difficult Situations In Schools’. </a:t>
            </a:r>
            <a:r>
              <a:rPr lang="cy-GB" u="sng" dirty="0">
                <a:hlinkClick r:id="rId4"/>
              </a:rPr>
              <a:t>https://cpl.asn.au/course/managing-difficult-situations-in-schools</a:t>
            </a:r>
            <a:r>
              <a:rPr lang="cy-GB" dirty="0"/>
              <a:t> [Darllenwyd: 16eg o Hydref 2019].</a:t>
            </a:r>
          </a:p>
          <a:p>
            <a:pPr marL="0" indent="0">
              <a:buNone/>
            </a:pPr>
            <a:r>
              <a:rPr lang="cy-GB" dirty="0"/>
              <a:t>Child Care Resource Center. (dim dyddiad). ‘Ages And Stages Child Development’. Child Care Resource Center: Chatsworth. </a:t>
            </a:r>
            <a:r>
              <a:rPr lang="cy-GB" u="sng" dirty="0">
                <a:hlinkClick r:id="rId5"/>
              </a:rPr>
              <a:t>https://www.ccrcca.org/parents/your-childs-growth-and-development</a:t>
            </a:r>
            <a:r>
              <a:rPr lang="cy-GB" dirty="0"/>
              <a:t> [Darllenwyd: 14eg o Hydref 2019].</a:t>
            </a:r>
          </a:p>
          <a:p>
            <a:pPr marL="0" indent="0">
              <a:buNone/>
            </a:pPr>
            <a:r>
              <a:rPr lang="cy-GB" dirty="0"/>
              <a:t>Collie, R. J. a Martin, A. J. (2016). ‘Adaptability: An Important Capacity For Effective Teachers’. 38,(1). tud 27-39. </a:t>
            </a:r>
            <a:r>
              <a:rPr lang="cy-GB" u="sng" dirty="0">
                <a:hlinkClick r:id="rId6"/>
              </a:rPr>
              <a:t>https://www.researchgate.net/publication/299592012_Adaptability_An_Important_Capacity_for_Effective_Teachers</a:t>
            </a:r>
            <a:r>
              <a:rPr lang="cy-GB" dirty="0"/>
              <a:t> [Darllenwyd: 14eg o Hydref].</a:t>
            </a:r>
          </a:p>
          <a:p>
            <a:pPr marL="0" indent="0">
              <a:buNone/>
            </a:pPr>
            <a:r>
              <a:rPr lang="cy-GB" dirty="0"/>
              <a:t>Collie, R. J., Martin, A. J. a Granziera, H. (2018). ‘Being Able To Adapt In The Classroom Improves Teachers’ Well-Being’. </a:t>
            </a:r>
            <a:r>
              <a:rPr lang="cy-GB" u="sng" dirty="0">
                <a:hlinkClick r:id="rId7"/>
              </a:rPr>
              <a:t>https://newsroom.unsw.edu.au/news/social-affairs/being-able-adapt-classroom-improves-teachers-well-being</a:t>
            </a:r>
            <a:r>
              <a:rPr lang="cy-GB" dirty="0"/>
              <a:t> [Darllenwyd: 14eg o Hydref 2019]. </a:t>
            </a:r>
          </a:p>
          <a:p>
            <a:pPr marL="0" indent="0">
              <a:buNone/>
            </a:pPr>
            <a:r>
              <a:rPr lang="en-GB" dirty="0" err="1"/>
              <a:t>Comisiynnydd</a:t>
            </a:r>
            <a:r>
              <a:rPr lang="en-GB" dirty="0"/>
              <a:t> Plant </a:t>
            </a:r>
            <a:r>
              <a:rPr lang="en-GB" dirty="0" err="1"/>
              <a:t>Cymru</a:t>
            </a:r>
            <a:r>
              <a:rPr lang="en-GB" dirty="0"/>
              <a:t>. (2019). </a:t>
            </a:r>
            <a:r>
              <a:rPr lang="cy-GB" u="sng" dirty="0">
                <a:hlinkClick r:id="rId8"/>
              </a:rPr>
              <a:t>https://www.complantcymru.org.uk/ccuhp-hawliau-plant/ccuhp/</a:t>
            </a:r>
            <a:r>
              <a:rPr lang="cy-GB" dirty="0"/>
              <a:t> [Darllenwyd ar: 10fed o Hydref 2019].</a:t>
            </a:r>
          </a:p>
          <a:p>
            <a:pPr marL="0" indent="0">
              <a:buNone/>
            </a:pPr>
            <a:r>
              <a:rPr lang="en-GB" dirty="0" err="1"/>
              <a:t>Cullingford</a:t>
            </a:r>
            <a:r>
              <a:rPr lang="en-GB" dirty="0"/>
              <a:t>, C. (1989). </a:t>
            </a:r>
            <a:r>
              <a:rPr lang="en-GB" i="1" dirty="0"/>
              <a:t>The Primary Teacher: The Role Of The Educator And The Purpose Of Primary Education. </a:t>
            </a:r>
            <a:r>
              <a:rPr lang="en-GB" dirty="0" err="1"/>
              <a:t>Cassell</a:t>
            </a:r>
            <a:r>
              <a:rPr lang="en-GB" dirty="0"/>
              <a:t> Educational Limited: London.</a:t>
            </a:r>
            <a:endParaRPr lang="cy-GB" dirty="0"/>
          </a:p>
          <a:p>
            <a:pPr marL="0" indent="0">
              <a:buNone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603882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030310"/>
            <a:ext cx="9601196" cy="510003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y-GB" dirty="0"/>
              <a:t>Department For Education. (2010). ‘The Importance Of Teaching’. Open Government License: London.</a:t>
            </a:r>
          </a:p>
          <a:p>
            <a:pPr marL="0" indent="0">
              <a:buNone/>
            </a:pPr>
            <a:r>
              <a:rPr lang="cy-GB" dirty="0"/>
              <a:t>Driscoll, P, Lambrinth, A. a Roden, J. (2015). </a:t>
            </a:r>
            <a:r>
              <a:rPr lang="cy-GB" i="1" dirty="0"/>
              <a:t>The Primary Curriculum: A Creative Approach.</a:t>
            </a:r>
            <a:r>
              <a:rPr lang="cy-GB" dirty="0"/>
              <a:t> 2il ag. Sage: London.</a:t>
            </a:r>
          </a:p>
          <a:p>
            <a:pPr marL="0" indent="0">
              <a:buNone/>
            </a:pPr>
            <a:r>
              <a:rPr lang="cy-GB" dirty="0"/>
              <a:t>EduExellence.org. (2017). </a:t>
            </a:r>
            <a:r>
              <a:rPr lang="cy-GB" u="sng" dirty="0">
                <a:hlinkClick r:id="rId2"/>
              </a:rPr>
              <a:t>https://www.eduexcellence.org/blog/292/teaching-strategies-why-preparation-and-planning-is-important</a:t>
            </a:r>
            <a:r>
              <a:rPr lang="cy-GB" dirty="0"/>
              <a:t> [Darllenwyd: 7fed o Hydref 2019].</a:t>
            </a:r>
          </a:p>
          <a:p>
            <a:pPr marL="0" indent="0">
              <a:buNone/>
            </a:pPr>
            <a:r>
              <a:rPr lang="cy-GB" dirty="0"/>
              <a:t>Estyn. (2017). ‘Amdanom Ni’. </a:t>
            </a:r>
            <a:r>
              <a:rPr lang="cy-GB" u="sng" dirty="0">
                <a:hlinkClick r:id="rId3"/>
              </a:rPr>
              <a:t>https://www.estyn.llyw.cymru/amdanom-ni</a:t>
            </a:r>
            <a:r>
              <a:rPr lang="cy-GB" dirty="0"/>
              <a:t> [Darllenwyd: 10fed o Hydref 2019].</a:t>
            </a:r>
          </a:p>
          <a:p>
            <a:pPr marL="0" indent="0">
              <a:buNone/>
            </a:pPr>
            <a:r>
              <a:rPr lang="en-GB" dirty="0"/>
              <a:t>Gipps, C., McCallum, B. a Hargreaves, E. (2000). </a:t>
            </a:r>
            <a:r>
              <a:rPr lang="en-GB" i="1" dirty="0"/>
              <a:t>What Makes A Good Primary School Teacher?. </a:t>
            </a:r>
            <a:r>
              <a:rPr lang="en-GB" dirty="0"/>
              <a:t>Routledge </a:t>
            </a:r>
            <a:r>
              <a:rPr lang="en-GB" dirty="0" err="1"/>
              <a:t>Falmer</a:t>
            </a:r>
            <a:r>
              <a:rPr lang="en-GB" dirty="0"/>
              <a:t>: London.</a:t>
            </a:r>
            <a:endParaRPr lang="cy-GB" dirty="0"/>
          </a:p>
          <a:p>
            <a:pPr marL="0" indent="0">
              <a:buNone/>
            </a:pPr>
            <a:r>
              <a:rPr lang="cy-GB" dirty="0"/>
              <a:t>Gov.uk. (2002). ‘Education Act’. Open Licence Government: London.</a:t>
            </a:r>
          </a:p>
          <a:p>
            <a:pPr marL="0" indent="0">
              <a:buNone/>
            </a:pPr>
            <a:r>
              <a:rPr lang="cy-GB" dirty="0"/>
              <a:t>Graham, P. a Arshad-Ayaz, A. (2016). ‘Learned Unsustainability: Bandura’s Bobo Doll Revisited’. </a:t>
            </a:r>
            <a:r>
              <a:rPr lang="cy-GB" i="1" dirty="0"/>
              <a:t>Journal Of Education For Sustainable Development.</a:t>
            </a:r>
            <a:endParaRPr lang="cy-GB" dirty="0"/>
          </a:p>
          <a:p>
            <a:pPr marL="0" indent="0">
              <a:buNone/>
            </a:pPr>
            <a:r>
              <a:rPr lang="cy-GB" dirty="0"/>
              <a:t>Hayes, D. (2008). </a:t>
            </a:r>
            <a:r>
              <a:rPr lang="cy-GB" i="1" dirty="0"/>
              <a:t>Foundations Of Primary Teaching. </a:t>
            </a:r>
            <a:r>
              <a:rPr lang="cy-GB" dirty="0"/>
              <a:t>4ydd ag. Routledge: Abingdon.</a:t>
            </a:r>
          </a:p>
          <a:p>
            <a:pPr marL="0" indent="0">
              <a:buNone/>
            </a:pPr>
            <a:r>
              <a:rPr lang="cy-GB" dirty="0"/>
              <a:t>Her Majesty’s Inspectorate of Education. (2007). </a:t>
            </a:r>
            <a:r>
              <a:rPr lang="cy-GB" u="sng" dirty="0">
                <a:hlinkClick r:id="rId4"/>
              </a:rPr>
              <a:t>https://dera.ioe.ac.uk/6826/1/Curriculum%20Flexibility.pdf</a:t>
            </a:r>
            <a:r>
              <a:rPr lang="cy-GB" dirty="0"/>
              <a:t> [Darllenwyd: 14eg o Hydref 2019].</a:t>
            </a:r>
          </a:p>
          <a:p>
            <a:pPr marL="0" indent="0">
              <a:buNone/>
            </a:pPr>
            <a:r>
              <a:rPr lang="cy-GB" dirty="0"/>
              <a:t>Ledbury Primary School (dim dyddiad). ‘Values-Based Education’. </a:t>
            </a:r>
            <a:r>
              <a:rPr lang="cy-GB" u="sng" dirty="0">
                <a:hlinkClick r:id="rId5"/>
              </a:rPr>
              <a:t>https://www.ledbury.hereford.sch.uk/values-based-education/</a:t>
            </a:r>
            <a:r>
              <a:rPr lang="cy-GB" dirty="0"/>
              <a:t> [Darllenwyd: 14eg o Hydref 2019].</a:t>
            </a:r>
          </a:p>
          <a:p>
            <a:pPr marL="0" indent="0">
              <a:buNone/>
            </a:pPr>
            <a:r>
              <a:rPr lang="cy-GB" dirty="0"/>
              <a:t>Llywodraeth Cymru. (2012). ‘Practical Approaches To Behaviour Management In The Classroom: A Handbook For Classroom Teachers In Primary Schools’. Llywodraeth Cynulliad Cymru: Caerdydd. </a:t>
            </a:r>
          </a:p>
          <a:p>
            <a:pPr marL="0" indent="0">
              <a:buNone/>
            </a:pPr>
            <a:r>
              <a:rPr lang="cy-GB" dirty="0"/>
              <a:t>Llywodraeth Cymru. (2015 a). ‘Foundation Phase Framework’. Open License Government: Cardiff. </a:t>
            </a:r>
          </a:p>
          <a:p>
            <a:pPr marL="0" indent="0">
              <a:buNone/>
            </a:pPr>
            <a:r>
              <a:rPr lang="cy-GB" dirty="0"/>
              <a:t>Llywodraeth Cymru. (2015 b). ‘Successful Futures: Looking At The Curriculum And Assessment Arrangements In Wales’. </a:t>
            </a:r>
            <a:r>
              <a:rPr lang="cy-GB" u="sng" dirty="0">
                <a:hlinkClick r:id="rId6"/>
              </a:rPr>
              <a:t>https://gov.wales/sites/default/files/publications/2018-03/succesful-futures-a-summary-of-professor-graham-donaldsons-report.pdf</a:t>
            </a:r>
            <a:r>
              <a:rPr lang="cy-GB" dirty="0"/>
              <a:t> [Darllenwyd: 11eg o Hydref].</a:t>
            </a:r>
          </a:p>
          <a:p>
            <a:pPr marL="0" indent="0">
              <a:buNone/>
            </a:pPr>
            <a:r>
              <a:rPr lang="cy-GB" dirty="0"/>
              <a:t>Llywodraeth Cymru. (2019). </a:t>
            </a:r>
            <a:r>
              <a:rPr lang="cy-GB" u="sng" dirty="0">
                <a:hlinkClick r:id="rId7"/>
              </a:rPr>
              <a:t>http://www.hawliauplant.cymru/index.php/hawliau</a:t>
            </a:r>
            <a:r>
              <a:rPr lang="cy-GB" dirty="0"/>
              <a:t> [Darllenwyd: 11eg o Hydref 2019</a:t>
            </a:r>
            <a:r>
              <a:rPr lang="cy-GB" dirty="0" smtClean="0"/>
              <a:t>].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359211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991673"/>
            <a:ext cx="9601196" cy="488419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y-GB" dirty="0"/>
              <a:t>McLeod, S. A. (2007). ‘Maslow’s Hierarchy Of Needs’. </a:t>
            </a:r>
            <a:r>
              <a:rPr lang="cy-GB" u="sng" dirty="0">
                <a:hlinkClick r:id="rId2"/>
              </a:rPr>
              <a:t>http://www.simplypsychology.org/maslow.html</a:t>
            </a:r>
            <a:r>
              <a:rPr lang="cy-GB" dirty="0"/>
              <a:t> [Darllenwyd: 10fed o Hydref 2019].</a:t>
            </a:r>
          </a:p>
          <a:p>
            <a:pPr marL="0" indent="0">
              <a:buNone/>
            </a:pPr>
            <a:r>
              <a:rPr lang="cy-GB" dirty="0"/>
              <a:t>Nini, M. (2019). ‘How Self Determination And Goals Boost Motivation: An Evidence-Based Management Approach’. </a:t>
            </a:r>
            <a:r>
              <a:rPr lang="cy-GB" u="sng" dirty="0">
                <a:hlinkClick r:id="rId3"/>
              </a:rPr>
              <a:t>https://www.ckju.net/en/dossier/how-self-determination-and-goals-boost-motivation-evidence-based-management-approach</a:t>
            </a:r>
            <a:r>
              <a:rPr lang="cy-GB" dirty="0"/>
              <a:t> [Darllenwyd: 15fed o Hydref 2019].</a:t>
            </a:r>
          </a:p>
          <a:p>
            <a:pPr marL="0" indent="0">
              <a:buNone/>
            </a:pPr>
            <a:r>
              <a:rPr lang="cy-GB" dirty="0"/>
              <a:t>Singh, A. (2015). ‘The Importance Of Understanding Child Development’. World Economic Forum: Oxford.</a:t>
            </a:r>
          </a:p>
          <a:p>
            <a:pPr marL="0" indent="0">
              <a:buNone/>
            </a:pPr>
            <a:r>
              <a:rPr lang="cy-GB" dirty="0"/>
              <a:t>The Open University. (2019). ‘The Zone Of Proximal Development (ZPD)’. </a:t>
            </a:r>
            <a:r>
              <a:rPr lang="cy-GB" u="sng" dirty="0">
                <a:hlinkClick r:id="rId4"/>
              </a:rPr>
              <a:t>https://www.open.edu/openlearn/languages/understanding-language-and-learning/content-section-6</a:t>
            </a:r>
            <a:r>
              <a:rPr lang="cy-GB" dirty="0"/>
              <a:t> [Darllenwyd: 10fed o Hydref 2019].</a:t>
            </a:r>
          </a:p>
          <a:p>
            <a:pPr marL="0" indent="0">
              <a:buNone/>
            </a:pPr>
            <a:r>
              <a:rPr lang="cy-GB" dirty="0"/>
              <a:t>The Skills Portal. (2008). ‘Understanding Your Job Description And Roles’. </a:t>
            </a:r>
            <a:r>
              <a:rPr lang="cy-GB" u="sng" dirty="0">
                <a:hlinkClick r:id="rId5"/>
              </a:rPr>
              <a:t>https://www.skillsportal.co.za/content/understanding-your-job-description-and-roles</a:t>
            </a:r>
            <a:r>
              <a:rPr lang="cy-GB" dirty="0"/>
              <a:t> [Darllenwyd: 11eg o Hydref 2019].</a:t>
            </a:r>
          </a:p>
          <a:p>
            <a:pPr marL="0" indent="0">
              <a:buNone/>
            </a:pPr>
            <a:r>
              <a:rPr lang="cy-GB" dirty="0"/>
              <a:t>UCAS. (2019). </a:t>
            </a:r>
            <a:r>
              <a:rPr lang="cy-GB" u="sng" dirty="0">
                <a:hlinkClick r:id="rId6"/>
              </a:rPr>
              <a:t>https://www.ucas.com/ucas/after-gcses/find-career-ideas/explore-jobs/job-profile/primary-school-teacher</a:t>
            </a:r>
            <a:r>
              <a:rPr lang="cy-GB" dirty="0"/>
              <a:t> [Darllenwyd: 7fed o Hydref].</a:t>
            </a:r>
          </a:p>
          <a:p>
            <a:pPr marL="0" indent="0">
              <a:buNone/>
            </a:pPr>
            <a:r>
              <a:rPr lang="en-GB" dirty="0" err="1"/>
              <a:t>Wragg</a:t>
            </a:r>
            <a:r>
              <a:rPr lang="en-GB" dirty="0"/>
              <a:t>, E. C. (1993). </a:t>
            </a:r>
            <a:r>
              <a:rPr lang="en-GB" i="1" dirty="0"/>
              <a:t>Primary Teaching Skills. </a:t>
            </a:r>
            <a:r>
              <a:rPr lang="en-GB" dirty="0"/>
              <a:t>Routledge: London.</a:t>
            </a:r>
            <a:endParaRPr lang="cy-GB" dirty="0"/>
          </a:p>
          <a:p>
            <a:pPr marL="0" indent="0">
              <a:buNone/>
            </a:pPr>
            <a:r>
              <a:rPr lang="en-GB" dirty="0"/>
              <a:t>Wyse, D. (2002). </a:t>
            </a:r>
            <a:r>
              <a:rPr lang="en-GB" i="1" dirty="0"/>
              <a:t>Becoming A Primary School Teacher. </a:t>
            </a:r>
            <a:r>
              <a:rPr lang="en-GB" dirty="0"/>
              <a:t>Routledge </a:t>
            </a:r>
            <a:r>
              <a:rPr lang="en-GB" dirty="0" err="1"/>
              <a:t>Falmer</a:t>
            </a:r>
            <a:r>
              <a:rPr lang="en-GB" dirty="0"/>
              <a:t>: London.</a:t>
            </a:r>
            <a:endParaRPr lang="cy-GB" dirty="0"/>
          </a:p>
          <a:p>
            <a:pPr marL="0" indent="0">
              <a:buNone/>
            </a:pPr>
            <a:r>
              <a:rPr lang="cy-GB" dirty="0"/>
              <a:t>Young, J. (2019). ‘Encouragement In The Classroom’. ASCD: Alexandria. </a:t>
            </a:r>
            <a:r>
              <a:rPr lang="cy-GB" u="sng" dirty="0">
                <a:hlinkClick r:id="rId7"/>
              </a:rPr>
              <a:t>http://www.ascd.org/publications/books/sf114049/chapters/The-Importance-of-a-Positive-Classroom.aspx</a:t>
            </a:r>
            <a:r>
              <a:rPr lang="cy-GB" dirty="0"/>
              <a:t> [Darllenwyd: 16eg o Hydref 2019</a:t>
            </a:r>
            <a:r>
              <a:rPr lang="cy-GB" dirty="0" smtClean="0"/>
              <a:t>].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7324905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228</TotalTime>
  <Words>977</Words>
  <Application>Microsoft Office PowerPoint</Application>
  <PresentationFormat>Widescreen</PresentationFormat>
  <Paragraphs>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Athrawes Ysgol Cynradd</vt:lpstr>
      <vt:lpstr>Profiadau Personol</vt:lpstr>
      <vt:lpstr>Bwriad</vt:lpstr>
      <vt:lpstr>Sgiliau Rhyngbersonol</vt:lpstr>
      <vt:lpstr>Rhestr Cyfeirnodi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Beca Richards (1701621)</dc:creator>
  <cp:lastModifiedBy>Beca Richards (1701621)</cp:lastModifiedBy>
  <cp:revision>6</cp:revision>
  <dcterms:created xsi:type="dcterms:W3CDTF">2019-10-11T15:12:07Z</dcterms:created>
  <dcterms:modified xsi:type="dcterms:W3CDTF">2019-10-16T22:57:13Z</dcterms:modified>
</cp:coreProperties>
</file>