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Carlito" panose="020B0604020202020204" charset="0"/>
      <p:regular r:id="rId15"/>
    </p:embeddedFont>
    <p:embeddedFont>
      <p:font typeface="Calibri" panose="020F0502020204030204" pitchFamily="34" charset="0"/>
      <p:regular r:id="rId16"/>
      <p:bold r:id="rId17"/>
      <p:italic r:id="rId18"/>
      <p:boldItalic r:id="rId19"/>
    </p:embeddedFont>
    <p:embeddedFont>
      <p:font typeface="Radley Italics" panose="020B0604020202020204" charset="0"/>
      <p:regular r:id="rId20"/>
    </p:embeddedFont>
    <p:embeddedFont>
      <p:font typeface="Radley"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4" d="100"/>
          <a:sy n="54" d="100"/>
        </p:scale>
        <p:origin x="-27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Hello, everyone. Today, I am going to present my research on food waste management in the hotel and hospitality sector. Food waste is a burning sustainability concern, which impacts the environmental performance, operational effectiveness, and financial performance (Bhatia and Sarangi, 2023). This presentation will highlight the issues and problems that face the hotels, overview related literature and theories, highlight my methodological approach based on a PESTLE analysis, review the effects of the food waste strategies, and present realistic recommendations to the hotels of all sizes. The presented insights rely on the existing research and practical examples in the industry and emphasize the need to balance sustainability objectives and financial realities.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is mounting pressure on sustainability in the hospitality industry by regulators, guests and society (Khatter, 2023). Food waste is one of them, as it is determined by excessive production, buffet style and unreliable number of guests. The poor management does not only damage the environment, but also impacts profitability and image. This study was focused on critically analyzing food waste minimization techniques and their effects on sustainability and financial performance. The paper conducts a literature review, uses a PESTLE analysis, and discusses examples in the industry to provide valuable conclusions and effective recommendations.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Hotel food waste can be described as edible food that is discarded at different levels of operation such as the kitchen, buffets and banquets (Lévesque and Mikhaylin, 2022). Some of the causes are overproduction, menu design, staff behaviour and management decisions. Waste minimisation is advantageous to the environment by reducing emissions and resource waste, and enhancing financial performance by reducing procurement and disposal costs (Mostaghimi and Behnamian, 2023). A serious contradiction is brought out in literature: hotels have to strike a balance between their sustainability practices and profitability, particularly in situations where they have to invest in technology and training.</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Although studies highlight not only the environmental and reputational advantages of the food waste reduction, efficient and successful strategies may be costly. The cost and technological restrictions of smaller hotels are major, but large chains frequently include sustainability in the corporate strategy (Gunduz Songur and Cobanoglu, 2023). The gaps in the current literature are also evident: most studies refer to Europe and North America, and little longitudinal research has been performed determining the long-term effectiveness of the interventions. It is this gap that makes context-scaled-down food waste reduction strategies important.</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methodology taken by the research was secondary as it reviewed existing literature, industry reports and sustainability frameworks. The PESTLE analysis was also carried out to analyze both political, economic, social, technological, legal, and environmental factors that could affect food waste management (Uztürk and Büyüközkan, 2023). Although secondary research enables an evidence-based point of view in a usual and broad way, it has limitations. Results are descriptive, and are based on the quality and scope of available literature and they might not be able to fully explain the difference in operations among various hotel segments (Buhagiar and Dingli, 2024). However, this method is a solid base of trend and best practice assessment.</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sustainability practices of hotels are strongly affected by political factors. The EU Circular Economy Action Plan and the UK Courtauld Commitment regulations are some of the regulations that promote the use of food waste reduction strategies by hotels (Bradshaw and McLeod-Kilmurray, 2025). Such policies establish responsibility and motivation towards the environment. Nonetheless, this differs according to regions implying that some hotels are depending on voluntary adherence (Chaker, 2023). Political pressure is hence a significant driver that might not ensure a uniform implementation throughout the industry (Johnson and Frank, 2023).</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economic impact of food waste minimization is that it lowers the procurement and disposal costs, although investment in technology and training may be high, especially to the small hotels (Omar and Omar, 2024). The social aspect is also a contributing factor: the guests are becoming more interested in sustainable activities and can evaluate hotels according to their ecological commitment (Khalil and Hamid, 2024). Waste minimization and brand perception can be achieved with the involvement of guests and the promotion of their products by means of awareness campaigns or opportunities to have a flexible portion. These are the economic and social factors, which should be balanced in order to make implementation practical.</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Technology also helps with efficient food management, AI-based inventory management and predictive analytics to enhance the accuracy of procurement and waste management (Nweje and Taiwo, 2025). Legal issues demand hotels to fulfill food safety and reporting requirements that put an extra burden on operations but lead to a systematic waste cut (Amicarelli and Bux, 2022). The environmental effects are also huge: food waste can be reduced, which leads to decreased greenhouse emission and resource conservation. The effective plans combine technology, compliance, and operational changes in order to provide quantifiable sustainability benefits.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Marriott International applies AI in kitchen management to minimize overproduction by predicting demand and minimizing it, as well as donating excess food to local charities (Perera, 2024). Small and mid hotels which might be less technologically advanced have cost saving tools, including portion control and periodically changing menus and training of staff (Bendesa and Sarjana, 2022). These two approaches have their advantages and disadvantages: large chains are able to scale and build impact measurability, and small hotels can use behavioural changes and flexibility.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sum it up, food waste has been one of the critical issues concerning the environment and cost. Appropriate strategies, which blend technology, employee education, and operational changes could help to improve the sustainability and at the same time remain profitable. Individual solutions are needed because big chains and small hotels have various operating and financial limitations. After all, balancing between sustainability objectives and business facts will help to guarantee the efficiency of long-term operations and reputation maintenance (Zakaria, 2025).</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industry recommendations are that it should invest in technology and official policies of large chains, and smaller hotels must concentrate on low-cost, pragmatic interventions (Kahveci, 2023). Employee participation and education is important in creating a sustainability culture (Sethumadhavan and Gupta, 2025). Guest education and feedback assists in setting operational goals in line with the expectations (Wilson, 2025). Continuous monitoring allows to maintain effectiveness and scalability of strategies between environmental responsibility and financial performance.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industry recommendations are that it should invest in technology and official policies of large chains, and smaller hotels must concentrate on low-cost, pragmatic interventions (Kahveci, 2023). Employee participation and education is important in creating a sustainability culture (Sethumadhavan and Gupta, 2025). Guest education and feedback assists in setting operational goals in line with the expectations (Wilson, 2025). Continuous monitoring allows to maintain effectiveness and scalability of strategies between environmental responsibility and financial performance.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grpSp>
        <p:nvGrpSpPr>
          <p:cNvPr id="2" name="Group 2"/>
          <p:cNvGrpSpPr/>
          <p:nvPr/>
        </p:nvGrpSpPr>
        <p:grpSpPr>
          <a:xfrm>
            <a:off x="4981575" y="3352800"/>
            <a:ext cx="8324850" cy="6934200"/>
            <a:chOff x="0" y="0"/>
            <a:chExt cx="1289737" cy="1074289"/>
          </a:xfrm>
        </p:grpSpPr>
        <p:sp>
          <p:nvSpPr>
            <p:cNvPr id="3" name="Freeform 3"/>
            <p:cNvSpPr/>
            <p:nvPr/>
          </p:nvSpPr>
          <p:spPr>
            <a:xfrm>
              <a:off x="0" y="0"/>
              <a:ext cx="1289737" cy="1074289"/>
            </a:xfrm>
            <a:custGeom>
              <a:avLst/>
              <a:gdLst/>
              <a:ahLst/>
              <a:cxnLst/>
              <a:rect l="l" t="t" r="r" b="b"/>
              <a:pathLst>
                <a:path w="1289737" h="1074289">
                  <a:moveTo>
                    <a:pt x="0" y="0"/>
                  </a:moveTo>
                  <a:lnTo>
                    <a:pt x="1289737" y="0"/>
                  </a:lnTo>
                  <a:lnTo>
                    <a:pt x="1289737" y="1074289"/>
                  </a:lnTo>
                  <a:lnTo>
                    <a:pt x="0" y="1074289"/>
                  </a:lnTo>
                  <a:close/>
                </a:path>
              </a:pathLst>
            </a:custGeom>
            <a:blipFill>
              <a:blip r:embed="rId3"/>
              <a:stretch>
                <a:fillRect l="-329" r="-329"/>
              </a:stretch>
            </a:blipFill>
          </p:spPr>
        </p:sp>
      </p:grpSp>
      <p:grpSp>
        <p:nvGrpSpPr>
          <p:cNvPr id="4" name="Group 4"/>
          <p:cNvGrpSpPr/>
          <p:nvPr/>
        </p:nvGrpSpPr>
        <p:grpSpPr>
          <a:xfrm>
            <a:off x="666750" y="666750"/>
            <a:ext cx="16954500" cy="2560349"/>
            <a:chOff x="0" y="0"/>
            <a:chExt cx="22606000" cy="3413799"/>
          </a:xfrm>
        </p:grpSpPr>
        <p:sp>
          <p:nvSpPr>
            <p:cNvPr id="5" name="AutoShape 5"/>
            <p:cNvSpPr/>
            <p:nvPr/>
          </p:nvSpPr>
          <p:spPr>
            <a:xfrm>
              <a:off x="0" y="2884574"/>
              <a:ext cx="22606000" cy="0"/>
            </a:xfrm>
            <a:prstGeom prst="line">
              <a:avLst/>
            </a:prstGeom>
            <a:ln w="25400" cap="flat">
              <a:solidFill>
                <a:srgbClr val="F9FAFB"/>
              </a:solidFill>
              <a:prstDash val="solid"/>
              <a:headEnd type="none" w="sm" len="sm"/>
              <a:tailEnd type="none" w="sm" len="sm"/>
            </a:ln>
          </p:spPr>
        </p:sp>
        <p:sp>
          <p:nvSpPr>
            <p:cNvPr id="6" name="TextBox 6"/>
            <p:cNvSpPr txBox="1"/>
            <p:nvPr/>
          </p:nvSpPr>
          <p:spPr>
            <a:xfrm>
              <a:off x="0" y="114300"/>
              <a:ext cx="22606000" cy="3299499"/>
            </a:xfrm>
            <a:prstGeom prst="rect">
              <a:avLst/>
            </a:prstGeom>
          </p:spPr>
          <p:txBody>
            <a:bodyPr lIns="0" tIns="0" rIns="0" bIns="0" rtlCol="0" anchor="t">
              <a:spAutoFit/>
            </a:bodyPr>
            <a:lstStyle/>
            <a:p>
              <a:pPr algn="ctr">
                <a:lnSpc>
                  <a:spcPts val="6301"/>
                </a:lnSpc>
              </a:pPr>
              <a:r>
                <a:rPr lang="en-US" sz="6301" u="none" spc="-126">
                  <a:solidFill>
                    <a:srgbClr val="F9FAFB"/>
                  </a:solidFill>
                  <a:latin typeface="Radley"/>
                  <a:ea typeface="Radley"/>
                  <a:cs typeface="Radley"/>
                  <a:sym typeface="Radley"/>
                </a:rPr>
                <a:t>Food Waste Reduction Strategies in Hotels: Balancing Sustainability and Profitability</a:t>
              </a:r>
            </a:p>
            <a:p>
              <a:pPr algn="ctr">
                <a:lnSpc>
                  <a:spcPts val="6301"/>
                </a:lnSpc>
              </a:pPr>
              <a:endParaRPr lang="en-US" sz="6301" u="none" spc="-126">
                <a:solidFill>
                  <a:srgbClr val="F9FAFB"/>
                </a:solidFill>
                <a:latin typeface="Radley"/>
                <a:ea typeface="Radley"/>
                <a:cs typeface="Radley"/>
                <a:sym typeface="Radley"/>
              </a:endParaRPr>
            </a:p>
          </p:txBody>
        </p:sp>
      </p:grpSp>
      <p:sp>
        <p:nvSpPr>
          <p:cNvPr id="7" name="TextBox 7"/>
          <p:cNvSpPr txBox="1"/>
          <p:nvPr/>
        </p:nvSpPr>
        <p:spPr>
          <a:xfrm>
            <a:off x="13487400" y="3382108"/>
            <a:ext cx="4647467" cy="3249608"/>
          </a:xfrm>
          <a:prstGeom prst="rect">
            <a:avLst/>
          </a:prstGeom>
        </p:spPr>
        <p:txBody>
          <a:bodyPr wrap="square" lIns="0" tIns="0" rIns="0" bIns="0" rtlCol="0" anchor="t">
            <a:spAutoFit/>
          </a:bodyPr>
          <a:lstStyle/>
          <a:p>
            <a:r>
              <a:rPr lang="en-US" sz="2400" b="1" dirty="0" smtClean="0">
                <a:solidFill>
                  <a:schemeClr val="bg1"/>
                </a:solidFill>
              </a:rPr>
              <a:t>Module </a:t>
            </a:r>
            <a:r>
              <a:rPr lang="en-US" sz="2400" b="1" dirty="0">
                <a:solidFill>
                  <a:schemeClr val="bg1"/>
                </a:solidFill>
              </a:rPr>
              <a:t>Name: Contemporary Themes in the Hotel and Hospitality Sector </a:t>
            </a:r>
            <a:endParaRPr lang="en-GB" sz="2400" dirty="0">
              <a:solidFill>
                <a:schemeClr val="bg1"/>
              </a:solidFill>
            </a:endParaRPr>
          </a:p>
          <a:p>
            <a:r>
              <a:rPr lang="en-US" sz="2400" b="1" dirty="0">
                <a:solidFill>
                  <a:schemeClr val="bg1"/>
                </a:solidFill>
              </a:rPr>
              <a:t>Module Code: BMIH6001</a:t>
            </a:r>
            <a:endParaRPr lang="en-GB" sz="2400" dirty="0">
              <a:solidFill>
                <a:schemeClr val="bg1"/>
              </a:solidFill>
            </a:endParaRPr>
          </a:p>
          <a:p>
            <a:r>
              <a:rPr lang="en-US" sz="2400" b="1" dirty="0">
                <a:solidFill>
                  <a:schemeClr val="bg1"/>
                </a:solidFill>
              </a:rPr>
              <a:t>Lecturer Name: </a:t>
            </a:r>
            <a:r>
              <a:rPr lang="en-US" sz="2400" b="1" dirty="0" err="1">
                <a:solidFill>
                  <a:schemeClr val="bg1"/>
                </a:solidFill>
              </a:rPr>
              <a:t>Dr</a:t>
            </a:r>
            <a:r>
              <a:rPr lang="en-US" sz="2400" b="1" dirty="0">
                <a:solidFill>
                  <a:schemeClr val="bg1"/>
                </a:solidFill>
              </a:rPr>
              <a:t> Ernest </a:t>
            </a:r>
            <a:r>
              <a:rPr lang="en-US" sz="2400" b="1" dirty="0" err="1">
                <a:solidFill>
                  <a:schemeClr val="bg1"/>
                </a:solidFill>
              </a:rPr>
              <a:t>Balutie</a:t>
            </a:r>
            <a:r>
              <a:rPr lang="en-US" sz="2400" b="1" dirty="0">
                <a:solidFill>
                  <a:schemeClr val="bg1"/>
                </a:solidFill>
              </a:rPr>
              <a:t> </a:t>
            </a:r>
            <a:r>
              <a:rPr lang="en-US" sz="2400" b="1" dirty="0" err="1">
                <a:solidFill>
                  <a:schemeClr val="bg1"/>
                </a:solidFill>
              </a:rPr>
              <a:t>Wavei</a:t>
            </a:r>
            <a:endParaRPr lang="en-GB" sz="2400" dirty="0">
              <a:solidFill>
                <a:schemeClr val="bg1"/>
              </a:solidFill>
            </a:endParaRPr>
          </a:p>
          <a:p>
            <a:r>
              <a:rPr lang="en-US" sz="2400" b="1" dirty="0">
                <a:solidFill>
                  <a:schemeClr val="bg1"/>
                </a:solidFill>
              </a:rPr>
              <a:t>Student Name: </a:t>
            </a:r>
            <a:r>
              <a:rPr lang="en-US" sz="2400" b="1" dirty="0" err="1">
                <a:solidFill>
                  <a:schemeClr val="bg1"/>
                </a:solidFill>
              </a:rPr>
              <a:t>Sorin</a:t>
            </a:r>
            <a:r>
              <a:rPr lang="en-US" sz="2400" b="1" dirty="0">
                <a:solidFill>
                  <a:schemeClr val="bg1"/>
                </a:solidFill>
              </a:rPr>
              <a:t> </a:t>
            </a:r>
            <a:r>
              <a:rPr lang="en-US" sz="2400" b="1" dirty="0" err="1">
                <a:solidFill>
                  <a:schemeClr val="bg1"/>
                </a:solidFill>
              </a:rPr>
              <a:t>Bindea</a:t>
            </a:r>
            <a:endParaRPr lang="en-GB" sz="2400" dirty="0">
              <a:solidFill>
                <a:schemeClr val="bg1"/>
              </a:solidFill>
            </a:endParaRPr>
          </a:p>
          <a:p>
            <a:r>
              <a:rPr lang="en-US" sz="2400" b="1" dirty="0">
                <a:solidFill>
                  <a:schemeClr val="bg1"/>
                </a:solidFill>
              </a:rPr>
              <a:t>Student ID: 2246420</a:t>
            </a:r>
            <a:endParaRPr lang="en-GB" sz="2400" dirty="0">
              <a:solidFill>
                <a:schemeClr val="bg1"/>
              </a:solidFill>
            </a:endParaRPr>
          </a:p>
          <a:p>
            <a:pPr marL="0" lvl="0" indent="0" algn="l">
              <a:lnSpc>
                <a:spcPts val="2299"/>
              </a:lnSpc>
            </a:pPr>
            <a:endParaRPr lang="en-US" sz="2299" i="1" dirty="0">
              <a:solidFill>
                <a:schemeClr val="bg1"/>
              </a:solidFill>
              <a:latin typeface="Radley Italics"/>
              <a:ea typeface="Radley Italics"/>
              <a:cs typeface="Radley Italics"/>
              <a:sym typeface="Radley Itali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grpSp>
        <p:nvGrpSpPr>
          <p:cNvPr id="2" name="Group 2"/>
          <p:cNvGrpSpPr/>
          <p:nvPr/>
        </p:nvGrpSpPr>
        <p:grpSpPr>
          <a:xfrm>
            <a:off x="10429875" y="0"/>
            <a:ext cx="7858125" cy="10287000"/>
            <a:chOff x="0" y="0"/>
            <a:chExt cx="1217429" cy="1593725"/>
          </a:xfrm>
        </p:grpSpPr>
        <p:sp>
          <p:nvSpPr>
            <p:cNvPr id="3" name="Freeform 3"/>
            <p:cNvSpPr/>
            <p:nvPr/>
          </p:nvSpPr>
          <p:spPr>
            <a:xfrm>
              <a:off x="0" y="0"/>
              <a:ext cx="1217429" cy="1593725"/>
            </a:xfrm>
            <a:custGeom>
              <a:avLst/>
              <a:gdLst/>
              <a:ahLst/>
              <a:cxnLst/>
              <a:rect l="l" t="t" r="r" b="b"/>
              <a:pathLst>
                <a:path w="1217429" h="1593725">
                  <a:moveTo>
                    <a:pt x="0" y="0"/>
                  </a:moveTo>
                  <a:lnTo>
                    <a:pt x="1217429" y="0"/>
                  </a:lnTo>
                  <a:lnTo>
                    <a:pt x="1217429" y="1593725"/>
                  </a:lnTo>
                  <a:lnTo>
                    <a:pt x="0" y="1593725"/>
                  </a:lnTo>
                  <a:close/>
                </a:path>
              </a:pathLst>
            </a:custGeom>
            <a:blipFill>
              <a:blip r:embed="rId3"/>
              <a:stretch>
                <a:fillRect t="-255" b="-255"/>
              </a:stretch>
            </a:blipFill>
          </p:spPr>
        </p:sp>
      </p:grpSp>
      <p:grpSp>
        <p:nvGrpSpPr>
          <p:cNvPr id="4" name="Group 4"/>
          <p:cNvGrpSpPr/>
          <p:nvPr/>
        </p:nvGrpSpPr>
        <p:grpSpPr>
          <a:xfrm>
            <a:off x="666750" y="723286"/>
            <a:ext cx="7230865" cy="8943975"/>
            <a:chOff x="0" y="0"/>
            <a:chExt cx="9641153" cy="11925300"/>
          </a:xfrm>
        </p:grpSpPr>
        <p:sp>
          <p:nvSpPr>
            <p:cNvPr id="5" name="TextBox 5"/>
            <p:cNvSpPr txBox="1"/>
            <p:nvPr/>
          </p:nvSpPr>
          <p:spPr>
            <a:xfrm>
              <a:off x="26326" y="57150"/>
              <a:ext cx="9614826" cy="2679279"/>
            </a:xfrm>
            <a:prstGeom prst="rect">
              <a:avLst/>
            </a:prstGeom>
          </p:spPr>
          <p:txBody>
            <a:bodyPr lIns="0" tIns="0" rIns="0" bIns="0" rtlCol="0" anchor="t">
              <a:spAutoFit/>
            </a:bodyPr>
            <a:lstStyle/>
            <a:p>
              <a:pPr marL="0" lvl="0" indent="0" algn="l">
                <a:lnSpc>
                  <a:spcPts val="7840"/>
                </a:lnSpc>
                <a:spcBef>
                  <a:spcPct val="0"/>
                </a:spcBef>
              </a:pPr>
              <a:r>
                <a:rPr lang="en-US" sz="7000" i="1">
                  <a:solidFill>
                    <a:srgbClr val="F9FAFB"/>
                  </a:solidFill>
                  <a:latin typeface="Radley Italics"/>
                  <a:ea typeface="Radley Italics"/>
                  <a:cs typeface="Radley Italics"/>
                  <a:sym typeface="Radley Italics"/>
                </a:rPr>
                <a:t>Introduction</a:t>
              </a:r>
            </a:p>
            <a:p>
              <a:pPr marL="0" lvl="0" indent="0" algn="l">
                <a:lnSpc>
                  <a:spcPts val="7840"/>
                </a:lnSpc>
                <a:spcBef>
                  <a:spcPct val="0"/>
                </a:spcBef>
              </a:pPr>
              <a:endParaRPr lang="en-US" sz="7000" i="1">
                <a:solidFill>
                  <a:srgbClr val="F9FAFB"/>
                </a:solidFill>
                <a:latin typeface="Radley Italics"/>
                <a:ea typeface="Radley Italics"/>
                <a:cs typeface="Radley Italics"/>
                <a:sym typeface="Radley Italics"/>
              </a:endParaRPr>
            </a:p>
          </p:txBody>
        </p:sp>
        <p:sp>
          <p:nvSpPr>
            <p:cNvPr id="6" name="AutoShape 6"/>
            <p:cNvSpPr/>
            <p:nvPr/>
          </p:nvSpPr>
          <p:spPr>
            <a:xfrm>
              <a:off x="0" y="3222414"/>
              <a:ext cx="9614826" cy="0"/>
            </a:xfrm>
            <a:prstGeom prst="line">
              <a:avLst/>
            </a:prstGeom>
            <a:ln w="25400" cap="flat">
              <a:solidFill>
                <a:srgbClr val="F9FAFB"/>
              </a:solidFill>
              <a:prstDash val="solid"/>
              <a:headEnd type="none" w="sm" len="sm"/>
              <a:tailEnd type="none" w="sm" len="sm"/>
            </a:ln>
          </p:spPr>
        </p:sp>
        <p:sp>
          <p:nvSpPr>
            <p:cNvPr id="7" name="TextBox 7"/>
            <p:cNvSpPr txBox="1"/>
            <p:nvPr/>
          </p:nvSpPr>
          <p:spPr>
            <a:xfrm>
              <a:off x="26326" y="5711825"/>
              <a:ext cx="9588500" cy="6213475"/>
            </a:xfrm>
            <a:prstGeom prst="rect">
              <a:avLst/>
            </a:prstGeom>
          </p:spPr>
          <p:txBody>
            <a:bodyPr lIns="0" tIns="0" rIns="0" bIns="0" rtlCol="0" anchor="t">
              <a:spAutoFit/>
            </a:bodyPr>
            <a:lstStyle/>
            <a:p>
              <a:pPr marL="0" lvl="0" indent="0" algn="l">
                <a:lnSpc>
                  <a:spcPts val="3359"/>
                </a:lnSpc>
              </a:pPr>
              <a:r>
                <a:rPr lang="en-US" sz="2799">
                  <a:solidFill>
                    <a:srgbClr val="F9FAFB"/>
                  </a:solidFill>
                  <a:latin typeface="Carlito"/>
                  <a:ea typeface="Carlito"/>
                  <a:cs typeface="Carlito"/>
                  <a:sym typeface="Carlito"/>
                </a:rPr>
                <a:t>·Sustainability challenges in hospitality</a:t>
              </a:r>
            </a:p>
            <a:p>
              <a:pPr marL="0" lvl="0" indent="0" algn="l">
                <a:lnSpc>
                  <a:spcPts val="3359"/>
                </a:lnSpc>
              </a:pPr>
              <a:r>
                <a:rPr lang="en-US" sz="2799">
                  <a:solidFill>
                    <a:srgbClr val="F9FAFB"/>
                  </a:solidFill>
                  <a:latin typeface="Carlito"/>
                  <a:ea typeface="Carlito"/>
                  <a:cs typeface="Carlito"/>
                  <a:sym typeface="Carlito"/>
                </a:rPr>
                <a:t>·Food waste as a pressing contemporary issue</a:t>
              </a:r>
            </a:p>
            <a:p>
              <a:pPr marL="0" lvl="0" indent="0" algn="l">
                <a:lnSpc>
                  <a:spcPts val="3359"/>
                </a:lnSpc>
              </a:pPr>
              <a:r>
                <a:rPr lang="en-US" sz="2799">
                  <a:solidFill>
                    <a:srgbClr val="F9FAFB"/>
                  </a:solidFill>
                  <a:latin typeface="Carlito"/>
                  <a:ea typeface="Carlito"/>
                  <a:cs typeface="Carlito"/>
                  <a:sym typeface="Carlito"/>
                </a:rPr>
                <a:t>·Relevance to hotels: buffets, overproduction, guest expectations</a:t>
              </a:r>
            </a:p>
            <a:p>
              <a:pPr marL="0" lvl="0" indent="0" algn="l">
                <a:lnSpc>
                  <a:spcPts val="3359"/>
                </a:lnSpc>
              </a:pPr>
              <a:r>
                <a:rPr lang="en-US" sz="2799">
                  <a:solidFill>
                    <a:srgbClr val="F9FAFB"/>
                  </a:solidFill>
                  <a:latin typeface="Carlito"/>
                  <a:ea typeface="Carlito"/>
                  <a:cs typeface="Carlito"/>
                  <a:sym typeface="Carlito"/>
                </a:rPr>
                <a:t>·Aim: To evaluate food waste reduction strategies in hotels and their impact on sustainability and profitability</a:t>
              </a:r>
            </a:p>
            <a:p>
              <a:pPr marL="0" lvl="0" indent="0" algn="l">
                <a:lnSpc>
                  <a:spcPts val="3359"/>
                </a:lnSpc>
              </a:pPr>
              <a:r>
                <a:rPr lang="en-US" sz="2799">
                  <a:solidFill>
                    <a:srgbClr val="F9FAFB"/>
                  </a:solidFill>
                  <a:latin typeface="Carlito"/>
                  <a:ea typeface="Carlito"/>
                  <a:cs typeface="Carlito"/>
                  <a:sym typeface="Carlito"/>
                </a:rPr>
                <a:t>·Structure: Literature review, methodology, impact analysis, conclusions, and recommendations</a:t>
              </a:r>
            </a:p>
            <a:p>
              <a:pPr marL="0" lvl="0" indent="0" algn="l">
                <a:lnSpc>
                  <a:spcPts val="3359"/>
                </a:lnSpc>
              </a:pPr>
              <a:endParaRPr lang="en-US" sz="2799">
                <a:solidFill>
                  <a:srgbClr val="F9FAFB"/>
                </a:solidFill>
                <a:latin typeface="Carlito"/>
                <a:ea typeface="Carlito"/>
                <a:cs typeface="Carlito"/>
                <a:sym typeface="Carlito"/>
              </a:endParaRPr>
            </a:p>
          </p:txBody>
        </p:sp>
      </p:grpSp>
      <p:grpSp>
        <p:nvGrpSpPr>
          <p:cNvPr id="8" name="Group 8"/>
          <p:cNvGrpSpPr/>
          <p:nvPr/>
        </p:nvGrpSpPr>
        <p:grpSpPr>
          <a:xfrm>
            <a:off x="666750" y="9184102"/>
            <a:ext cx="2171730" cy="2205796"/>
            <a:chOff x="0" y="0"/>
            <a:chExt cx="812800" cy="825500"/>
          </a:xfrm>
        </p:grpSpPr>
        <p:sp>
          <p:nvSpPr>
            <p:cNvPr id="9" name="Freeform 9"/>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F9FAFB"/>
            </a:solidFill>
          </p:spPr>
        </p:sp>
        <p:sp>
          <p:nvSpPr>
            <p:cNvPr id="10" name="TextBox 10"/>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sp>
        <p:nvSpPr>
          <p:cNvPr id="2" name="TextBox 2"/>
          <p:cNvSpPr txBox="1"/>
          <p:nvPr/>
        </p:nvSpPr>
        <p:spPr>
          <a:xfrm>
            <a:off x="3917322" y="3569416"/>
            <a:ext cx="8816866" cy="5203985"/>
          </a:xfrm>
          <a:prstGeom prst="rect">
            <a:avLst/>
          </a:prstGeom>
        </p:spPr>
        <p:txBody>
          <a:bodyPr lIns="0" tIns="0" rIns="0" bIns="0" rtlCol="0" anchor="t">
            <a:spAutoFit/>
          </a:bodyPr>
          <a:lstStyle/>
          <a:p>
            <a:pPr marL="752932" lvl="1" indent="-376466" algn="l">
              <a:lnSpc>
                <a:spcPts val="4533"/>
              </a:lnSpc>
              <a:spcBef>
                <a:spcPct val="0"/>
              </a:spcBef>
              <a:buFont typeface="Arial"/>
              <a:buChar char="•"/>
            </a:pPr>
            <a:r>
              <a:rPr lang="en-US" sz="3487" u="none" strike="noStrike">
                <a:solidFill>
                  <a:srgbClr val="F9FAFB"/>
                </a:solidFill>
                <a:latin typeface="Carlito"/>
                <a:ea typeface="Carlito"/>
                <a:cs typeface="Carlito"/>
                <a:sym typeface="Carlito"/>
              </a:rPr>
              <a:t>Reducing food waste supports sustainability but can increase costs.</a:t>
            </a:r>
          </a:p>
          <a:p>
            <a:pPr marL="752932" lvl="1" indent="-376466" algn="l">
              <a:lnSpc>
                <a:spcPts val="4533"/>
              </a:lnSpc>
              <a:spcBef>
                <a:spcPct val="0"/>
              </a:spcBef>
              <a:buFont typeface="Arial"/>
              <a:buChar char="•"/>
            </a:pPr>
            <a:r>
              <a:rPr lang="en-US" sz="3487" u="none" strike="noStrike">
                <a:solidFill>
                  <a:srgbClr val="F9FAFB"/>
                </a:solidFill>
                <a:latin typeface="Carlito"/>
                <a:ea typeface="Carlito"/>
                <a:cs typeface="Carlito"/>
                <a:sym typeface="Carlito"/>
              </a:rPr>
              <a:t>Smaller hotels face resource and technological constraints.</a:t>
            </a:r>
          </a:p>
          <a:p>
            <a:pPr marL="752932" lvl="1" indent="-376466" algn="l">
              <a:lnSpc>
                <a:spcPts val="4533"/>
              </a:lnSpc>
              <a:spcBef>
                <a:spcPct val="0"/>
              </a:spcBef>
              <a:buFont typeface="Arial"/>
              <a:buChar char="•"/>
            </a:pPr>
            <a:r>
              <a:rPr lang="en-US" sz="3487" u="none" strike="noStrike">
                <a:solidFill>
                  <a:srgbClr val="F9FAFB"/>
                </a:solidFill>
                <a:latin typeface="Carlito"/>
                <a:ea typeface="Carlito"/>
                <a:cs typeface="Carlito"/>
                <a:sym typeface="Carlito"/>
              </a:rPr>
              <a:t>Most research focuses on Europe/North America, leaving gaps in emerging markets.</a:t>
            </a:r>
          </a:p>
          <a:p>
            <a:pPr marL="752932" lvl="1" indent="-376466" algn="l">
              <a:lnSpc>
                <a:spcPts val="4533"/>
              </a:lnSpc>
              <a:spcBef>
                <a:spcPct val="0"/>
              </a:spcBef>
              <a:buFont typeface="Arial"/>
              <a:buChar char="•"/>
            </a:pPr>
            <a:r>
              <a:rPr lang="en-US" sz="3487" u="none" strike="noStrike">
                <a:solidFill>
                  <a:srgbClr val="F9FAFB"/>
                </a:solidFill>
                <a:latin typeface="Carlito"/>
                <a:ea typeface="Carlito"/>
                <a:cs typeface="Carlito"/>
                <a:sym typeface="Carlito"/>
              </a:rPr>
              <a:t>Long-term effectiveness of strategies is still underexplored.</a:t>
            </a:r>
          </a:p>
          <a:p>
            <a:pPr marL="0" lvl="0" indent="0" algn="l">
              <a:lnSpc>
                <a:spcPts val="4533"/>
              </a:lnSpc>
              <a:spcBef>
                <a:spcPct val="0"/>
              </a:spcBef>
            </a:pPr>
            <a:endParaRPr lang="en-US" sz="3487" u="none" strike="noStrike">
              <a:solidFill>
                <a:srgbClr val="F9FAFB"/>
              </a:solidFill>
              <a:latin typeface="Carlito"/>
              <a:ea typeface="Carlito"/>
              <a:cs typeface="Carlito"/>
              <a:sym typeface="Carlito"/>
            </a:endParaRPr>
          </a:p>
        </p:txBody>
      </p:sp>
      <p:sp>
        <p:nvSpPr>
          <p:cNvPr id="3" name="TextBox 3"/>
          <p:cNvSpPr txBox="1"/>
          <p:nvPr/>
        </p:nvSpPr>
        <p:spPr>
          <a:xfrm>
            <a:off x="666750" y="794931"/>
            <a:ext cx="12502413" cy="2605099"/>
          </a:xfrm>
          <a:prstGeom prst="rect">
            <a:avLst/>
          </a:prstGeom>
        </p:spPr>
        <p:txBody>
          <a:bodyPr lIns="0" tIns="0" rIns="0" bIns="0" rtlCol="0" anchor="t">
            <a:spAutoFit/>
          </a:bodyPr>
          <a:lstStyle/>
          <a:p>
            <a:pPr marL="0" lvl="0" indent="0" algn="l">
              <a:lnSpc>
                <a:spcPts val="6760"/>
              </a:lnSpc>
            </a:pPr>
            <a:r>
              <a:rPr lang="en-US" sz="6760">
                <a:solidFill>
                  <a:srgbClr val="F9FAFB"/>
                </a:solidFill>
                <a:latin typeface="Radley"/>
                <a:ea typeface="Radley"/>
                <a:cs typeface="Radley"/>
                <a:sym typeface="Radley"/>
              </a:rPr>
              <a:t>Literature Review – Key Concepts</a:t>
            </a:r>
          </a:p>
          <a:p>
            <a:pPr marL="0" lvl="0" indent="0" algn="l">
              <a:lnSpc>
                <a:spcPts val="6760"/>
              </a:lnSpc>
            </a:pPr>
            <a:endParaRPr lang="en-US" sz="6760">
              <a:solidFill>
                <a:srgbClr val="F9FAFB"/>
              </a:solidFill>
              <a:latin typeface="Radley"/>
              <a:ea typeface="Radley"/>
              <a:cs typeface="Radley"/>
              <a:sym typeface="Radley"/>
            </a:endParaRPr>
          </a:p>
        </p:txBody>
      </p:sp>
      <p:grpSp>
        <p:nvGrpSpPr>
          <p:cNvPr id="4" name="Group 4"/>
          <p:cNvGrpSpPr/>
          <p:nvPr/>
        </p:nvGrpSpPr>
        <p:grpSpPr>
          <a:xfrm>
            <a:off x="17202135" y="459202"/>
            <a:ext cx="2171730" cy="2205796"/>
            <a:chOff x="0" y="0"/>
            <a:chExt cx="812800" cy="825500"/>
          </a:xfrm>
        </p:grpSpPr>
        <p:sp>
          <p:nvSpPr>
            <p:cNvPr id="5" name="Freeform 5"/>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F9FAFB"/>
            </a:solidFill>
          </p:spPr>
        </p:sp>
        <p:sp>
          <p:nvSpPr>
            <p:cNvPr id="6" name="TextBox 6"/>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sp>
        <p:nvSpPr>
          <p:cNvPr id="2" name="TextBox 2"/>
          <p:cNvSpPr txBox="1"/>
          <p:nvPr/>
        </p:nvSpPr>
        <p:spPr>
          <a:xfrm>
            <a:off x="666750" y="723900"/>
            <a:ext cx="16954500" cy="1995172"/>
          </a:xfrm>
          <a:prstGeom prst="rect">
            <a:avLst/>
          </a:prstGeom>
        </p:spPr>
        <p:txBody>
          <a:bodyPr lIns="0" tIns="0" rIns="0" bIns="0" rtlCol="0" anchor="t">
            <a:spAutoFit/>
          </a:bodyPr>
          <a:lstStyle/>
          <a:p>
            <a:pPr marL="0" lvl="0" indent="0" algn="ctr">
              <a:lnSpc>
                <a:spcPts val="7840"/>
              </a:lnSpc>
              <a:spcBef>
                <a:spcPct val="0"/>
              </a:spcBef>
            </a:pPr>
            <a:r>
              <a:rPr lang="en-US" sz="7000">
                <a:solidFill>
                  <a:srgbClr val="F9FAFB"/>
                </a:solidFill>
                <a:latin typeface="Radley"/>
                <a:ea typeface="Radley"/>
                <a:cs typeface="Radley"/>
                <a:sym typeface="Radley"/>
              </a:rPr>
              <a:t>Literature Review – Critical Debate</a:t>
            </a:r>
          </a:p>
          <a:p>
            <a:pPr marL="0" lvl="0" indent="0" algn="ctr">
              <a:lnSpc>
                <a:spcPts val="7840"/>
              </a:lnSpc>
              <a:spcBef>
                <a:spcPct val="0"/>
              </a:spcBef>
            </a:pPr>
            <a:endParaRPr lang="en-US" sz="7000">
              <a:solidFill>
                <a:srgbClr val="F9FAFB"/>
              </a:solidFill>
              <a:latin typeface="Radley"/>
              <a:ea typeface="Radley"/>
              <a:cs typeface="Radley"/>
              <a:sym typeface="Radley"/>
            </a:endParaRPr>
          </a:p>
        </p:txBody>
      </p:sp>
      <p:sp>
        <p:nvSpPr>
          <p:cNvPr id="3" name="TextBox 3"/>
          <p:cNvSpPr txBox="1"/>
          <p:nvPr/>
        </p:nvSpPr>
        <p:spPr>
          <a:xfrm>
            <a:off x="1199158" y="2315605"/>
            <a:ext cx="6732169" cy="6942695"/>
          </a:xfrm>
          <a:prstGeom prst="rect">
            <a:avLst/>
          </a:prstGeom>
        </p:spPr>
        <p:txBody>
          <a:bodyPr lIns="0" tIns="0" rIns="0" bIns="0" rtlCol="0" anchor="t">
            <a:spAutoFit/>
          </a:bodyPr>
          <a:lstStyle/>
          <a:p>
            <a:pPr marL="0" lvl="0" indent="0" algn="l">
              <a:lnSpc>
                <a:spcPts val="5040"/>
              </a:lnSpc>
              <a:spcBef>
                <a:spcPct val="0"/>
              </a:spcBef>
            </a:pPr>
            <a:r>
              <a:rPr lang="en-US" sz="3600">
                <a:solidFill>
                  <a:srgbClr val="F9FAFB"/>
                </a:solidFill>
                <a:latin typeface="Radley"/>
                <a:ea typeface="Radley"/>
                <a:cs typeface="Radley"/>
                <a:sym typeface="Radley"/>
              </a:rPr>
              <a:t>·Reducing food waste supports sustainability but can increase costs.</a:t>
            </a:r>
          </a:p>
          <a:p>
            <a:pPr marL="0" lvl="0" indent="0" algn="l">
              <a:lnSpc>
                <a:spcPts val="5040"/>
              </a:lnSpc>
              <a:spcBef>
                <a:spcPct val="0"/>
              </a:spcBef>
            </a:pPr>
            <a:r>
              <a:rPr lang="en-US" sz="3600">
                <a:solidFill>
                  <a:srgbClr val="F9FAFB"/>
                </a:solidFill>
                <a:latin typeface="Radley"/>
                <a:ea typeface="Radley"/>
                <a:cs typeface="Radley"/>
                <a:sym typeface="Radley"/>
              </a:rPr>
              <a:t>·Smaller hotels face resource and technological constraints.</a:t>
            </a:r>
          </a:p>
          <a:p>
            <a:pPr marL="0" lvl="0" indent="0" algn="l">
              <a:lnSpc>
                <a:spcPts val="5040"/>
              </a:lnSpc>
              <a:spcBef>
                <a:spcPct val="0"/>
              </a:spcBef>
            </a:pPr>
            <a:r>
              <a:rPr lang="en-US" sz="3600">
                <a:solidFill>
                  <a:srgbClr val="F9FAFB"/>
                </a:solidFill>
                <a:latin typeface="Radley"/>
                <a:ea typeface="Radley"/>
                <a:cs typeface="Radley"/>
                <a:sym typeface="Radley"/>
              </a:rPr>
              <a:t>·Most research focuses on Europe/North America, leaving gaps in emerging markets.</a:t>
            </a:r>
          </a:p>
          <a:p>
            <a:pPr marL="0" lvl="0" indent="0" algn="l">
              <a:lnSpc>
                <a:spcPts val="5040"/>
              </a:lnSpc>
              <a:spcBef>
                <a:spcPct val="0"/>
              </a:spcBef>
            </a:pPr>
            <a:r>
              <a:rPr lang="en-US" sz="3600">
                <a:solidFill>
                  <a:srgbClr val="F9FAFB"/>
                </a:solidFill>
                <a:latin typeface="Radley"/>
                <a:ea typeface="Radley"/>
                <a:cs typeface="Radley"/>
                <a:sym typeface="Radley"/>
              </a:rPr>
              <a:t>·Long-term effectiveness of strategies is still underexplored.</a:t>
            </a:r>
          </a:p>
          <a:p>
            <a:pPr marL="0" lvl="0" indent="0" algn="l">
              <a:lnSpc>
                <a:spcPts val="5040"/>
              </a:lnSpc>
              <a:spcBef>
                <a:spcPct val="0"/>
              </a:spcBef>
            </a:pPr>
            <a:endParaRPr lang="en-US" sz="3600">
              <a:solidFill>
                <a:srgbClr val="F9FAFB"/>
              </a:solidFill>
              <a:latin typeface="Radley"/>
              <a:ea typeface="Radley"/>
              <a:cs typeface="Radley"/>
              <a:sym typeface="Radley"/>
            </a:endParaRPr>
          </a:p>
        </p:txBody>
      </p:sp>
      <p:grpSp>
        <p:nvGrpSpPr>
          <p:cNvPr id="4" name="Group 4"/>
          <p:cNvGrpSpPr/>
          <p:nvPr/>
        </p:nvGrpSpPr>
        <p:grpSpPr>
          <a:xfrm>
            <a:off x="9324666" y="5143500"/>
            <a:ext cx="4010025" cy="4697730"/>
            <a:chOff x="0" y="0"/>
            <a:chExt cx="1391532" cy="1630175"/>
          </a:xfrm>
        </p:grpSpPr>
        <p:sp>
          <p:nvSpPr>
            <p:cNvPr id="5" name="Freeform 5"/>
            <p:cNvSpPr/>
            <p:nvPr/>
          </p:nvSpPr>
          <p:spPr>
            <a:xfrm>
              <a:off x="0" y="0"/>
              <a:ext cx="1391532" cy="1630175"/>
            </a:xfrm>
            <a:custGeom>
              <a:avLst/>
              <a:gdLst/>
              <a:ahLst/>
              <a:cxnLst/>
              <a:rect l="l" t="t" r="r" b="b"/>
              <a:pathLst>
                <a:path w="1391532" h="1630175">
                  <a:moveTo>
                    <a:pt x="0" y="0"/>
                  </a:moveTo>
                  <a:lnTo>
                    <a:pt x="1391532" y="0"/>
                  </a:lnTo>
                  <a:lnTo>
                    <a:pt x="1391532" y="1630175"/>
                  </a:lnTo>
                  <a:lnTo>
                    <a:pt x="0" y="1630175"/>
                  </a:lnTo>
                  <a:close/>
                </a:path>
              </a:pathLst>
            </a:custGeom>
            <a:blipFill>
              <a:blip r:embed="rId3"/>
              <a:stretch>
                <a:fillRect t="-138" b="-138"/>
              </a:stretch>
            </a:blipFill>
          </p:spPr>
        </p:sp>
      </p:grpSp>
      <p:grpSp>
        <p:nvGrpSpPr>
          <p:cNvPr id="6" name="Group 6"/>
          <p:cNvGrpSpPr/>
          <p:nvPr/>
        </p:nvGrpSpPr>
        <p:grpSpPr>
          <a:xfrm>
            <a:off x="13611225" y="2067670"/>
            <a:ext cx="4010025" cy="4697730"/>
            <a:chOff x="0" y="0"/>
            <a:chExt cx="1391532" cy="1630175"/>
          </a:xfrm>
        </p:grpSpPr>
        <p:sp>
          <p:nvSpPr>
            <p:cNvPr id="7" name="Freeform 7"/>
            <p:cNvSpPr/>
            <p:nvPr/>
          </p:nvSpPr>
          <p:spPr>
            <a:xfrm>
              <a:off x="0" y="0"/>
              <a:ext cx="1391532" cy="1630175"/>
            </a:xfrm>
            <a:custGeom>
              <a:avLst/>
              <a:gdLst/>
              <a:ahLst/>
              <a:cxnLst/>
              <a:rect l="l" t="t" r="r" b="b"/>
              <a:pathLst>
                <a:path w="1391532" h="1630175">
                  <a:moveTo>
                    <a:pt x="0" y="0"/>
                  </a:moveTo>
                  <a:lnTo>
                    <a:pt x="1391532" y="0"/>
                  </a:lnTo>
                  <a:lnTo>
                    <a:pt x="1391532" y="1630175"/>
                  </a:lnTo>
                  <a:lnTo>
                    <a:pt x="0" y="1630175"/>
                  </a:lnTo>
                  <a:close/>
                </a:path>
              </a:pathLst>
            </a:custGeom>
            <a:blipFill>
              <a:blip r:embed="rId4"/>
              <a:stretch>
                <a:fillRect t="-138" b="-138"/>
              </a:stretch>
            </a:blipFill>
          </p:spPr>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grpSp>
        <p:nvGrpSpPr>
          <p:cNvPr id="2" name="Group 2"/>
          <p:cNvGrpSpPr/>
          <p:nvPr/>
        </p:nvGrpSpPr>
        <p:grpSpPr>
          <a:xfrm>
            <a:off x="666750" y="666750"/>
            <a:ext cx="6057900" cy="2327204"/>
            <a:chOff x="0" y="0"/>
            <a:chExt cx="8077200" cy="3102939"/>
          </a:xfrm>
        </p:grpSpPr>
        <p:sp>
          <p:nvSpPr>
            <p:cNvPr id="3" name="TextBox 3"/>
            <p:cNvSpPr txBox="1"/>
            <p:nvPr/>
          </p:nvSpPr>
          <p:spPr>
            <a:xfrm>
              <a:off x="0" y="142875"/>
              <a:ext cx="8077200" cy="2456392"/>
            </a:xfrm>
            <a:prstGeom prst="rect">
              <a:avLst/>
            </a:prstGeom>
          </p:spPr>
          <p:txBody>
            <a:bodyPr lIns="0" tIns="0" rIns="0" bIns="0" rtlCol="0" anchor="t">
              <a:spAutoFit/>
            </a:bodyPr>
            <a:lstStyle/>
            <a:p>
              <a:pPr marL="0" lvl="0" indent="0" algn="l">
                <a:lnSpc>
                  <a:spcPts val="6999"/>
                </a:lnSpc>
              </a:pPr>
              <a:r>
                <a:rPr lang="en-US" sz="6999">
                  <a:solidFill>
                    <a:srgbClr val="F9FAFB"/>
                  </a:solidFill>
                  <a:latin typeface="Radley"/>
                  <a:ea typeface="Radley"/>
                  <a:cs typeface="Radley"/>
                  <a:sym typeface="Radley"/>
                </a:rPr>
                <a:t>Methodology</a:t>
              </a:r>
            </a:p>
            <a:p>
              <a:pPr marL="0" lvl="0" indent="0" algn="l">
                <a:lnSpc>
                  <a:spcPts val="6999"/>
                </a:lnSpc>
              </a:pPr>
              <a:endParaRPr lang="en-US" sz="6999">
                <a:solidFill>
                  <a:srgbClr val="F9FAFB"/>
                </a:solidFill>
                <a:latin typeface="Radley"/>
                <a:ea typeface="Radley"/>
                <a:cs typeface="Radley"/>
                <a:sym typeface="Radley"/>
              </a:endParaRPr>
            </a:p>
          </p:txBody>
        </p:sp>
        <p:sp>
          <p:nvSpPr>
            <p:cNvPr id="4" name="AutoShape 4"/>
            <p:cNvSpPr/>
            <p:nvPr/>
          </p:nvSpPr>
          <p:spPr>
            <a:xfrm>
              <a:off x="0" y="3090239"/>
              <a:ext cx="8077200" cy="0"/>
            </a:xfrm>
            <a:prstGeom prst="line">
              <a:avLst/>
            </a:prstGeom>
            <a:ln w="25400" cap="flat">
              <a:solidFill>
                <a:srgbClr val="F9FAFB"/>
              </a:solidFill>
              <a:prstDash val="solid"/>
              <a:headEnd type="none" w="sm" len="sm"/>
              <a:tailEnd type="none" w="sm" len="sm"/>
            </a:ln>
          </p:spPr>
        </p:sp>
      </p:grpSp>
      <p:sp>
        <p:nvSpPr>
          <p:cNvPr id="5" name="TextBox 5"/>
          <p:cNvSpPr txBox="1"/>
          <p:nvPr/>
        </p:nvSpPr>
        <p:spPr>
          <a:xfrm>
            <a:off x="1028700" y="3285389"/>
            <a:ext cx="6886575" cy="4140200"/>
          </a:xfrm>
          <a:prstGeom prst="rect">
            <a:avLst/>
          </a:prstGeom>
        </p:spPr>
        <p:txBody>
          <a:bodyPr lIns="0" tIns="0" rIns="0" bIns="0" rtlCol="0" anchor="t">
            <a:spAutoFit/>
          </a:bodyPr>
          <a:lstStyle/>
          <a:p>
            <a:pPr marL="0" lvl="0" indent="0" algn="l">
              <a:lnSpc>
                <a:spcPts val="3249"/>
              </a:lnSpc>
            </a:pPr>
            <a:r>
              <a:rPr lang="en-US" sz="2499">
                <a:solidFill>
                  <a:srgbClr val="F9FAFB"/>
                </a:solidFill>
                <a:latin typeface="Carlito"/>
                <a:ea typeface="Carlito"/>
                <a:cs typeface="Carlito"/>
                <a:sym typeface="Carlito"/>
              </a:rPr>
              <a:t>·Study based on secondary research from journals and industry reports.</a:t>
            </a:r>
          </a:p>
          <a:p>
            <a:pPr marL="0" lvl="0" indent="0" algn="l">
              <a:lnSpc>
                <a:spcPts val="3249"/>
              </a:lnSpc>
            </a:pPr>
            <a:r>
              <a:rPr lang="en-US" sz="2499">
                <a:solidFill>
                  <a:srgbClr val="F9FAFB"/>
                </a:solidFill>
                <a:latin typeface="Carlito"/>
                <a:ea typeface="Carlito"/>
                <a:cs typeface="Carlito"/>
                <a:sym typeface="Carlito"/>
              </a:rPr>
              <a:t>·PESTLE framework used to assess external factors influencing food waste.</a:t>
            </a:r>
          </a:p>
          <a:p>
            <a:pPr marL="0" lvl="0" indent="0" algn="l">
              <a:lnSpc>
                <a:spcPts val="3249"/>
              </a:lnSpc>
            </a:pPr>
            <a:r>
              <a:rPr lang="en-US" sz="2499">
                <a:solidFill>
                  <a:srgbClr val="F9FAFB"/>
                </a:solidFill>
                <a:latin typeface="Carlito"/>
                <a:ea typeface="Carlito"/>
                <a:cs typeface="Carlito"/>
                <a:sym typeface="Carlito"/>
              </a:rPr>
              <a:t>·Allows holistic evaluation of political, economic, social, technological, legal, and environmental impacts.</a:t>
            </a:r>
          </a:p>
          <a:p>
            <a:pPr marL="0" lvl="0" indent="0" algn="l">
              <a:lnSpc>
                <a:spcPts val="3249"/>
              </a:lnSpc>
            </a:pPr>
            <a:r>
              <a:rPr lang="en-US" sz="2499">
                <a:solidFill>
                  <a:srgbClr val="F9FAFB"/>
                </a:solidFill>
                <a:latin typeface="Carlito"/>
                <a:ea typeface="Carlito"/>
                <a:cs typeface="Carlito"/>
                <a:sym typeface="Carlito"/>
              </a:rPr>
              <a:t>·Limited by reliance on published data and lack of primary empirical evidence.</a:t>
            </a:r>
          </a:p>
          <a:p>
            <a:pPr marL="0" lvl="0" indent="0" algn="l">
              <a:lnSpc>
                <a:spcPts val="3249"/>
              </a:lnSpc>
            </a:pPr>
            <a:endParaRPr lang="en-US" sz="2499">
              <a:solidFill>
                <a:srgbClr val="F9FAFB"/>
              </a:solidFill>
              <a:latin typeface="Carlito"/>
              <a:ea typeface="Carlito"/>
              <a:cs typeface="Carlito"/>
              <a:sym typeface="Carlito"/>
            </a:endParaRPr>
          </a:p>
        </p:txBody>
      </p:sp>
      <p:grpSp>
        <p:nvGrpSpPr>
          <p:cNvPr id="6" name="Group 6"/>
          <p:cNvGrpSpPr/>
          <p:nvPr/>
        </p:nvGrpSpPr>
        <p:grpSpPr>
          <a:xfrm>
            <a:off x="9296400" y="666750"/>
            <a:ext cx="4010025" cy="8953500"/>
            <a:chOff x="0" y="0"/>
            <a:chExt cx="1479244" cy="3302824"/>
          </a:xfrm>
        </p:grpSpPr>
        <p:sp>
          <p:nvSpPr>
            <p:cNvPr id="7" name="Freeform 7"/>
            <p:cNvSpPr/>
            <p:nvPr/>
          </p:nvSpPr>
          <p:spPr>
            <a:xfrm>
              <a:off x="0" y="0"/>
              <a:ext cx="1479244" cy="3302824"/>
            </a:xfrm>
            <a:custGeom>
              <a:avLst/>
              <a:gdLst/>
              <a:ahLst/>
              <a:cxnLst/>
              <a:rect l="l" t="t" r="r" b="b"/>
              <a:pathLst>
                <a:path w="1479244" h="3302824">
                  <a:moveTo>
                    <a:pt x="0" y="0"/>
                  </a:moveTo>
                  <a:lnTo>
                    <a:pt x="1479244" y="0"/>
                  </a:lnTo>
                  <a:lnTo>
                    <a:pt x="1479244" y="3302824"/>
                  </a:lnTo>
                  <a:lnTo>
                    <a:pt x="0" y="3302824"/>
                  </a:lnTo>
                  <a:close/>
                </a:path>
              </a:pathLst>
            </a:custGeom>
            <a:blipFill>
              <a:blip r:embed="rId3"/>
              <a:stretch>
                <a:fillRect t="-322" b="-322"/>
              </a:stretch>
            </a:blipFill>
          </p:spPr>
        </p:sp>
      </p:grpSp>
      <p:grpSp>
        <p:nvGrpSpPr>
          <p:cNvPr id="8" name="Group 8"/>
          <p:cNvGrpSpPr/>
          <p:nvPr/>
        </p:nvGrpSpPr>
        <p:grpSpPr>
          <a:xfrm>
            <a:off x="13611225" y="666750"/>
            <a:ext cx="4676775" cy="8953500"/>
            <a:chOff x="0" y="0"/>
            <a:chExt cx="1725199" cy="3302824"/>
          </a:xfrm>
        </p:grpSpPr>
        <p:sp>
          <p:nvSpPr>
            <p:cNvPr id="9" name="Freeform 9"/>
            <p:cNvSpPr/>
            <p:nvPr/>
          </p:nvSpPr>
          <p:spPr>
            <a:xfrm>
              <a:off x="0" y="0"/>
              <a:ext cx="1725199" cy="3302824"/>
            </a:xfrm>
            <a:custGeom>
              <a:avLst/>
              <a:gdLst/>
              <a:ahLst/>
              <a:cxnLst/>
              <a:rect l="l" t="t" r="r" b="b"/>
              <a:pathLst>
                <a:path w="1725199" h="3302824">
                  <a:moveTo>
                    <a:pt x="0" y="0"/>
                  </a:moveTo>
                  <a:lnTo>
                    <a:pt x="1725199" y="0"/>
                  </a:lnTo>
                  <a:lnTo>
                    <a:pt x="1725199" y="3302824"/>
                  </a:lnTo>
                  <a:lnTo>
                    <a:pt x="0" y="3302824"/>
                  </a:lnTo>
                  <a:close/>
                </a:path>
              </a:pathLst>
            </a:custGeom>
            <a:blipFill>
              <a:blip r:embed="rId4"/>
              <a:stretch>
                <a:fillRect t="-225" b="-225"/>
              </a:stretch>
            </a:blipFill>
          </p:spPr>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grpSp>
        <p:nvGrpSpPr>
          <p:cNvPr id="2" name="Group 2"/>
          <p:cNvGrpSpPr/>
          <p:nvPr/>
        </p:nvGrpSpPr>
        <p:grpSpPr>
          <a:xfrm>
            <a:off x="14504632" y="666750"/>
            <a:ext cx="3126143" cy="4768453"/>
            <a:chOff x="0" y="0"/>
            <a:chExt cx="1076712" cy="1642359"/>
          </a:xfrm>
        </p:grpSpPr>
        <p:sp>
          <p:nvSpPr>
            <p:cNvPr id="3" name="Freeform 3"/>
            <p:cNvSpPr/>
            <p:nvPr/>
          </p:nvSpPr>
          <p:spPr>
            <a:xfrm>
              <a:off x="0" y="0"/>
              <a:ext cx="1076712" cy="1642359"/>
            </a:xfrm>
            <a:custGeom>
              <a:avLst/>
              <a:gdLst/>
              <a:ahLst/>
              <a:cxnLst/>
              <a:rect l="l" t="t" r="r" b="b"/>
              <a:pathLst>
                <a:path w="1076712" h="1642359">
                  <a:moveTo>
                    <a:pt x="0" y="0"/>
                  </a:moveTo>
                  <a:lnTo>
                    <a:pt x="1076712" y="0"/>
                  </a:lnTo>
                  <a:lnTo>
                    <a:pt x="1076712" y="1642359"/>
                  </a:lnTo>
                  <a:lnTo>
                    <a:pt x="0" y="1642359"/>
                  </a:lnTo>
                  <a:close/>
                </a:path>
              </a:pathLst>
            </a:custGeom>
            <a:blipFill>
              <a:blip r:embed="rId3"/>
              <a:stretch>
                <a:fillRect t="-333" b="-333"/>
              </a:stretch>
            </a:blipFill>
          </p:spPr>
        </p:sp>
      </p:grpSp>
      <p:grpSp>
        <p:nvGrpSpPr>
          <p:cNvPr id="4" name="Group 4"/>
          <p:cNvGrpSpPr/>
          <p:nvPr/>
        </p:nvGrpSpPr>
        <p:grpSpPr>
          <a:xfrm>
            <a:off x="11048446" y="666750"/>
            <a:ext cx="3126143" cy="4768453"/>
            <a:chOff x="0" y="0"/>
            <a:chExt cx="1076712" cy="1642359"/>
          </a:xfrm>
        </p:grpSpPr>
        <p:sp>
          <p:nvSpPr>
            <p:cNvPr id="5" name="Freeform 5"/>
            <p:cNvSpPr/>
            <p:nvPr/>
          </p:nvSpPr>
          <p:spPr>
            <a:xfrm>
              <a:off x="0" y="0"/>
              <a:ext cx="1076712" cy="1642359"/>
            </a:xfrm>
            <a:custGeom>
              <a:avLst/>
              <a:gdLst/>
              <a:ahLst/>
              <a:cxnLst/>
              <a:rect l="l" t="t" r="r" b="b"/>
              <a:pathLst>
                <a:path w="1076712" h="1642359">
                  <a:moveTo>
                    <a:pt x="0" y="0"/>
                  </a:moveTo>
                  <a:lnTo>
                    <a:pt x="1076712" y="0"/>
                  </a:lnTo>
                  <a:lnTo>
                    <a:pt x="1076712" y="1642359"/>
                  </a:lnTo>
                  <a:lnTo>
                    <a:pt x="0" y="1642359"/>
                  </a:lnTo>
                  <a:close/>
                </a:path>
              </a:pathLst>
            </a:custGeom>
            <a:blipFill>
              <a:blip r:embed="rId4"/>
              <a:stretch>
                <a:fillRect t="-333" b="-333"/>
              </a:stretch>
            </a:blipFill>
          </p:spPr>
        </p:sp>
      </p:grpSp>
      <p:grpSp>
        <p:nvGrpSpPr>
          <p:cNvPr id="6" name="Group 6"/>
          <p:cNvGrpSpPr/>
          <p:nvPr/>
        </p:nvGrpSpPr>
        <p:grpSpPr>
          <a:xfrm>
            <a:off x="7562850" y="666750"/>
            <a:ext cx="3126143" cy="4768453"/>
            <a:chOff x="0" y="0"/>
            <a:chExt cx="1076712" cy="1642359"/>
          </a:xfrm>
        </p:grpSpPr>
        <p:sp>
          <p:nvSpPr>
            <p:cNvPr id="7" name="Freeform 7"/>
            <p:cNvSpPr/>
            <p:nvPr/>
          </p:nvSpPr>
          <p:spPr>
            <a:xfrm>
              <a:off x="0" y="0"/>
              <a:ext cx="1076712" cy="1642359"/>
            </a:xfrm>
            <a:custGeom>
              <a:avLst/>
              <a:gdLst/>
              <a:ahLst/>
              <a:cxnLst/>
              <a:rect l="l" t="t" r="r" b="b"/>
              <a:pathLst>
                <a:path w="1076712" h="1642359">
                  <a:moveTo>
                    <a:pt x="0" y="0"/>
                  </a:moveTo>
                  <a:lnTo>
                    <a:pt x="1076712" y="0"/>
                  </a:lnTo>
                  <a:lnTo>
                    <a:pt x="1076712" y="1642359"/>
                  </a:lnTo>
                  <a:lnTo>
                    <a:pt x="0" y="1642359"/>
                  </a:lnTo>
                  <a:close/>
                </a:path>
              </a:pathLst>
            </a:custGeom>
            <a:blipFill>
              <a:blip r:embed="rId5"/>
              <a:stretch>
                <a:fillRect t="-333" b="-333"/>
              </a:stretch>
            </a:blipFill>
          </p:spPr>
        </p:sp>
      </p:grpSp>
      <p:grpSp>
        <p:nvGrpSpPr>
          <p:cNvPr id="8" name="Group 8"/>
          <p:cNvGrpSpPr/>
          <p:nvPr/>
        </p:nvGrpSpPr>
        <p:grpSpPr>
          <a:xfrm>
            <a:off x="4133665" y="666750"/>
            <a:ext cx="3126143" cy="4768453"/>
            <a:chOff x="0" y="0"/>
            <a:chExt cx="1076712" cy="1642359"/>
          </a:xfrm>
        </p:grpSpPr>
        <p:sp>
          <p:nvSpPr>
            <p:cNvPr id="9" name="Freeform 9"/>
            <p:cNvSpPr/>
            <p:nvPr/>
          </p:nvSpPr>
          <p:spPr>
            <a:xfrm>
              <a:off x="0" y="0"/>
              <a:ext cx="1076712" cy="1642359"/>
            </a:xfrm>
            <a:custGeom>
              <a:avLst/>
              <a:gdLst/>
              <a:ahLst/>
              <a:cxnLst/>
              <a:rect l="l" t="t" r="r" b="b"/>
              <a:pathLst>
                <a:path w="1076712" h="1642359">
                  <a:moveTo>
                    <a:pt x="0" y="0"/>
                  </a:moveTo>
                  <a:lnTo>
                    <a:pt x="1076712" y="0"/>
                  </a:lnTo>
                  <a:lnTo>
                    <a:pt x="1076712" y="1642359"/>
                  </a:lnTo>
                  <a:lnTo>
                    <a:pt x="0" y="1642359"/>
                  </a:lnTo>
                  <a:close/>
                </a:path>
              </a:pathLst>
            </a:custGeom>
            <a:blipFill>
              <a:blip r:embed="rId6"/>
              <a:stretch>
                <a:fillRect t="-333" b="-333"/>
              </a:stretch>
            </a:blipFill>
          </p:spPr>
        </p:sp>
      </p:grpSp>
      <p:grpSp>
        <p:nvGrpSpPr>
          <p:cNvPr id="10" name="Group 10"/>
          <p:cNvGrpSpPr/>
          <p:nvPr/>
        </p:nvGrpSpPr>
        <p:grpSpPr>
          <a:xfrm>
            <a:off x="666750" y="666750"/>
            <a:ext cx="3126143" cy="4768453"/>
            <a:chOff x="0" y="0"/>
            <a:chExt cx="1076712" cy="1642359"/>
          </a:xfrm>
        </p:grpSpPr>
        <p:sp>
          <p:nvSpPr>
            <p:cNvPr id="11" name="Freeform 11"/>
            <p:cNvSpPr/>
            <p:nvPr/>
          </p:nvSpPr>
          <p:spPr>
            <a:xfrm>
              <a:off x="0" y="0"/>
              <a:ext cx="1076712" cy="1642359"/>
            </a:xfrm>
            <a:custGeom>
              <a:avLst/>
              <a:gdLst/>
              <a:ahLst/>
              <a:cxnLst/>
              <a:rect l="l" t="t" r="r" b="b"/>
              <a:pathLst>
                <a:path w="1076712" h="1642359">
                  <a:moveTo>
                    <a:pt x="0" y="0"/>
                  </a:moveTo>
                  <a:lnTo>
                    <a:pt x="1076712" y="0"/>
                  </a:lnTo>
                  <a:lnTo>
                    <a:pt x="1076712" y="1642359"/>
                  </a:lnTo>
                  <a:lnTo>
                    <a:pt x="0" y="1642359"/>
                  </a:lnTo>
                  <a:close/>
                </a:path>
              </a:pathLst>
            </a:custGeom>
            <a:blipFill>
              <a:blip r:embed="rId7"/>
              <a:stretch>
                <a:fillRect t="-333" b="-333"/>
              </a:stretch>
            </a:blipFill>
          </p:spPr>
        </p:sp>
      </p:grpSp>
      <p:sp>
        <p:nvSpPr>
          <p:cNvPr id="12" name="TextBox 12"/>
          <p:cNvSpPr txBox="1"/>
          <p:nvPr/>
        </p:nvSpPr>
        <p:spPr>
          <a:xfrm>
            <a:off x="12347938" y="5969746"/>
            <a:ext cx="5282837" cy="3843085"/>
          </a:xfrm>
          <a:prstGeom prst="rect">
            <a:avLst/>
          </a:prstGeom>
        </p:spPr>
        <p:txBody>
          <a:bodyPr lIns="0" tIns="0" rIns="0" bIns="0" rtlCol="0" anchor="t">
            <a:spAutoFit/>
          </a:bodyPr>
          <a:lstStyle/>
          <a:p>
            <a:pPr marL="0" lvl="0" indent="0" algn="l">
              <a:lnSpc>
                <a:spcPts val="3426"/>
              </a:lnSpc>
              <a:spcBef>
                <a:spcPct val="0"/>
              </a:spcBef>
            </a:pPr>
            <a:r>
              <a:rPr lang="en-US" sz="2447">
                <a:solidFill>
                  <a:srgbClr val="F9FAFB"/>
                </a:solidFill>
                <a:latin typeface="Radley"/>
                <a:ea typeface="Radley"/>
                <a:cs typeface="Radley"/>
                <a:sym typeface="Radley"/>
              </a:rPr>
              <a:t>·Regulations and sustainability policies drive hotels to reduce food waste.</a:t>
            </a:r>
          </a:p>
          <a:p>
            <a:pPr marL="0" lvl="0" indent="0" algn="l">
              <a:lnSpc>
                <a:spcPts val="3426"/>
              </a:lnSpc>
              <a:spcBef>
                <a:spcPct val="0"/>
              </a:spcBef>
            </a:pPr>
            <a:r>
              <a:rPr lang="en-US" sz="2447">
                <a:solidFill>
                  <a:srgbClr val="F9FAFB"/>
                </a:solidFill>
                <a:latin typeface="Radley"/>
                <a:ea typeface="Radley"/>
                <a:cs typeface="Radley"/>
                <a:sym typeface="Radley"/>
              </a:rPr>
              <a:t>·EU Circular Economy and UK Courtauld Commitment set industry benchmarks.</a:t>
            </a:r>
          </a:p>
          <a:p>
            <a:pPr marL="0" lvl="0" indent="0" algn="l">
              <a:lnSpc>
                <a:spcPts val="3426"/>
              </a:lnSpc>
              <a:spcBef>
                <a:spcPct val="0"/>
              </a:spcBef>
            </a:pPr>
            <a:r>
              <a:rPr lang="en-US" sz="2447">
                <a:solidFill>
                  <a:srgbClr val="F9FAFB"/>
                </a:solidFill>
                <a:latin typeface="Radley"/>
                <a:ea typeface="Radley"/>
                <a:cs typeface="Radley"/>
                <a:sym typeface="Radley"/>
              </a:rPr>
              <a:t>·Enforcement varies, requiring voluntary compliance in some regions.</a:t>
            </a:r>
          </a:p>
          <a:p>
            <a:pPr marL="0" lvl="0" indent="0" algn="l">
              <a:lnSpc>
                <a:spcPts val="3426"/>
              </a:lnSpc>
              <a:spcBef>
                <a:spcPct val="0"/>
              </a:spcBef>
            </a:pPr>
            <a:endParaRPr lang="en-US" sz="2447">
              <a:solidFill>
                <a:srgbClr val="F9FAFB"/>
              </a:solidFill>
              <a:latin typeface="Radley"/>
              <a:ea typeface="Radley"/>
              <a:cs typeface="Radley"/>
              <a:sym typeface="Radley"/>
            </a:endParaRPr>
          </a:p>
        </p:txBody>
      </p:sp>
      <p:sp>
        <p:nvSpPr>
          <p:cNvPr id="13" name="TextBox 13"/>
          <p:cNvSpPr txBox="1"/>
          <p:nvPr/>
        </p:nvSpPr>
        <p:spPr>
          <a:xfrm>
            <a:off x="17806" y="6669975"/>
            <a:ext cx="11357863" cy="2965833"/>
          </a:xfrm>
          <a:prstGeom prst="rect">
            <a:avLst/>
          </a:prstGeom>
        </p:spPr>
        <p:txBody>
          <a:bodyPr lIns="0" tIns="0" rIns="0" bIns="0" rtlCol="0" anchor="t">
            <a:spAutoFit/>
          </a:bodyPr>
          <a:lstStyle/>
          <a:p>
            <a:pPr marL="0" lvl="0" indent="0" algn="ctr">
              <a:lnSpc>
                <a:spcPts val="7742"/>
              </a:lnSpc>
              <a:spcBef>
                <a:spcPct val="0"/>
              </a:spcBef>
            </a:pPr>
            <a:r>
              <a:rPr lang="en-US" sz="6912">
                <a:solidFill>
                  <a:srgbClr val="F9FAFB"/>
                </a:solidFill>
                <a:latin typeface="Radley"/>
                <a:ea typeface="Radley"/>
                <a:cs typeface="Radley"/>
                <a:sym typeface="Radley"/>
              </a:rPr>
              <a:t>Theme Impact Analysis – Political</a:t>
            </a:r>
          </a:p>
          <a:p>
            <a:pPr marL="0" lvl="0" indent="0" algn="ctr">
              <a:lnSpc>
                <a:spcPts val="7742"/>
              </a:lnSpc>
              <a:spcBef>
                <a:spcPct val="0"/>
              </a:spcBef>
            </a:pPr>
            <a:endParaRPr lang="en-US" sz="6912">
              <a:solidFill>
                <a:srgbClr val="F9FAFB"/>
              </a:solidFill>
              <a:latin typeface="Radley"/>
              <a:ea typeface="Radley"/>
              <a:cs typeface="Radley"/>
              <a:sym typeface="Radley"/>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grpSp>
        <p:nvGrpSpPr>
          <p:cNvPr id="2" name="Group 2"/>
          <p:cNvGrpSpPr/>
          <p:nvPr/>
        </p:nvGrpSpPr>
        <p:grpSpPr>
          <a:xfrm>
            <a:off x="10734675" y="0"/>
            <a:ext cx="7553325" cy="6934200"/>
            <a:chOff x="0" y="0"/>
            <a:chExt cx="2442972" cy="2242728"/>
          </a:xfrm>
        </p:grpSpPr>
        <p:sp>
          <p:nvSpPr>
            <p:cNvPr id="3" name="Freeform 3"/>
            <p:cNvSpPr/>
            <p:nvPr/>
          </p:nvSpPr>
          <p:spPr>
            <a:xfrm>
              <a:off x="0" y="0"/>
              <a:ext cx="2442972" cy="2242728"/>
            </a:xfrm>
            <a:custGeom>
              <a:avLst/>
              <a:gdLst/>
              <a:ahLst/>
              <a:cxnLst/>
              <a:rect l="l" t="t" r="r" b="b"/>
              <a:pathLst>
                <a:path w="2442972" h="2242728">
                  <a:moveTo>
                    <a:pt x="0" y="0"/>
                  </a:moveTo>
                  <a:lnTo>
                    <a:pt x="2442972" y="0"/>
                  </a:lnTo>
                  <a:lnTo>
                    <a:pt x="2442972" y="2242728"/>
                  </a:lnTo>
                  <a:lnTo>
                    <a:pt x="0" y="2242728"/>
                  </a:lnTo>
                  <a:close/>
                </a:path>
              </a:pathLst>
            </a:custGeom>
            <a:blipFill>
              <a:blip r:embed="rId3"/>
              <a:stretch>
                <a:fillRect l="-234" r="-234"/>
              </a:stretch>
            </a:blipFill>
          </p:spPr>
        </p:sp>
      </p:grpSp>
      <p:grpSp>
        <p:nvGrpSpPr>
          <p:cNvPr id="4" name="Group 4"/>
          <p:cNvGrpSpPr/>
          <p:nvPr/>
        </p:nvGrpSpPr>
        <p:grpSpPr>
          <a:xfrm>
            <a:off x="0" y="5143500"/>
            <a:ext cx="9296400" cy="5143500"/>
            <a:chOff x="0" y="0"/>
            <a:chExt cx="3882322" cy="2148006"/>
          </a:xfrm>
        </p:grpSpPr>
        <p:sp>
          <p:nvSpPr>
            <p:cNvPr id="5" name="Freeform 5"/>
            <p:cNvSpPr/>
            <p:nvPr/>
          </p:nvSpPr>
          <p:spPr>
            <a:xfrm>
              <a:off x="0" y="0"/>
              <a:ext cx="3882322" cy="2148006"/>
            </a:xfrm>
            <a:custGeom>
              <a:avLst/>
              <a:gdLst/>
              <a:ahLst/>
              <a:cxnLst/>
              <a:rect l="l" t="t" r="r" b="b"/>
              <a:pathLst>
                <a:path w="3882322" h="2148006">
                  <a:moveTo>
                    <a:pt x="0" y="0"/>
                  </a:moveTo>
                  <a:lnTo>
                    <a:pt x="3882322" y="0"/>
                  </a:lnTo>
                  <a:lnTo>
                    <a:pt x="3882322" y="2148006"/>
                  </a:lnTo>
                  <a:lnTo>
                    <a:pt x="0" y="2148006"/>
                  </a:lnTo>
                  <a:close/>
                </a:path>
              </a:pathLst>
            </a:custGeom>
            <a:blipFill>
              <a:blip r:embed="rId4"/>
              <a:stretch>
                <a:fillRect l="-527" r="-527"/>
              </a:stretch>
            </a:blipFill>
          </p:spPr>
        </p:sp>
      </p:grpSp>
      <p:sp>
        <p:nvSpPr>
          <p:cNvPr id="6" name="TextBox 6"/>
          <p:cNvSpPr txBox="1"/>
          <p:nvPr/>
        </p:nvSpPr>
        <p:spPr>
          <a:xfrm>
            <a:off x="666750" y="723900"/>
            <a:ext cx="8629650" cy="3976372"/>
          </a:xfrm>
          <a:prstGeom prst="rect">
            <a:avLst/>
          </a:prstGeom>
        </p:spPr>
        <p:txBody>
          <a:bodyPr lIns="0" tIns="0" rIns="0" bIns="0" rtlCol="0" anchor="t">
            <a:spAutoFit/>
          </a:bodyPr>
          <a:lstStyle/>
          <a:p>
            <a:pPr marL="0" lvl="0" indent="0" algn="l">
              <a:lnSpc>
                <a:spcPts val="7840"/>
              </a:lnSpc>
              <a:spcBef>
                <a:spcPct val="0"/>
              </a:spcBef>
            </a:pPr>
            <a:r>
              <a:rPr lang="en-US" sz="7000">
                <a:solidFill>
                  <a:srgbClr val="F9FAFB"/>
                </a:solidFill>
                <a:latin typeface="Radley"/>
                <a:ea typeface="Radley"/>
                <a:cs typeface="Radley"/>
                <a:sym typeface="Radley"/>
              </a:rPr>
              <a:t>Theme Impact Analysis – Economic &amp; Social</a:t>
            </a:r>
          </a:p>
          <a:p>
            <a:pPr marL="0" lvl="0" indent="0" algn="l">
              <a:lnSpc>
                <a:spcPts val="7840"/>
              </a:lnSpc>
              <a:spcBef>
                <a:spcPct val="0"/>
              </a:spcBef>
            </a:pPr>
            <a:endParaRPr lang="en-US" sz="7000">
              <a:solidFill>
                <a:srgbClr val="F9FAFB"/>
              </a:solidFill>
              <a:latin typeface="Radley"/>
              <a:ea typeface="Radley"/>
              <a:cs typeface="Radley"/>
              <a:sym typeface="Radley"/>
            </a:endParaRPr>
          </a:p>
        </p:txBody>
      </p:sp>
      <p:sp>
        <p:nvSpPr>
          <p:cNvPr id="7" name="TextBox 7"/>
          <p:cNvSpPr txBox="1"/>
          <p:nvPr/>
        </p:nvSpPr>
        <p:spPr>
          <a:xfrm>
            <a:off x="9709317" y="7223490"/>
            <a:ext cx="7852239" cy="3063510"/>
          </a:xfrm>
          <a:prstGeom prst="rect">
            <a:avLst/>
          </a:prstGeom>
        </p:spPr>
        <p:txBody>
          <a:bodyPr lIns="0" tIns="0" rIns="0" bIns="0" rtlCol="0" anchor="t">
            <a:spAutoFit/>
          </a:bodyPr>
          <a:lstStyle/>
          <a:p>
            <a:pPr marL="536857" lvl="1" indent="-268429" algn="l">
              <a:lnSpc>
                <a:spcPts val="3481"/>
              </a:lnSpc>
              <a:spcBef>
                <a:spcPct val="0"/>
              </a:spcBef>
              <a:buFont typeface="Arial"/>
              <a:buChar char="•"/>
            </a:pPr>
            <a:r>
              <a:rPr lang="en-US" sz="2486">
                <a:solidFill>
                  <a:srgbClr val="F9FAFB"/>
                </a:solidFill>
                <a:latin typeface="Radley"/>
                <a:ea typeface="Radley"/>
                <a:cs typeface="Radley"/>
                <a:sym typeface="Radley"/>
              </a:rPr>
              <a:t>Waste reduction lowers procurement and disposal costs but may require upfront investment.</a:t>
            </a:r>
          </a:p>
          <a:p>
            <a:pPr marL="536857" lvl="1" indent="-268429" algn="l">
              <a:lnSpc>
                <a:spcPts val="3481"/>
              </a:lnSpc>
              <a:spcBef>
                <a:spcPct val="0"/>
              </a:spcBef>
              <a:buFont typeface="Arial"/>
              <a:buChar char="•"/>
            </a:pPr>
            <a:r>
              <a:rPr lang="en-US" sz="2486">
                <a:solidFill>
                  <a:srgbClr val="F9FAFB"/>
                </a:solidFill>
                <a:latin typeface="Radley"/>
                <a:ea typeface="Radley"/>
                <a:cs typeface="Radley"/>
                <a:sym typeface="Radley"/>
              </a:rPr>
              <a:t>Guests increasingly expect ethical and sustainable practices.</a:t>
            </a:r>
          </a:p>
          <a:p>
            <a:pPr marL="536857" lvl="1" indent="-268429" algn="l">
              <a:lnSpc>
                <a:spcPts val="3481"/>
              </a:lnSpc>
              <a:spcBef>
                <a:spcPct val="0"/>
              </a:spcBef>
              <a:buFont typeface="Arial"/>
              <a:buChar char="•"/>
            </a:pPr>
            <a:r>
              <a:rPr lang="en-US" sz="2486">
                <a:solidFill>
                  <a:srgbClr val="F9FAFB"/>
                </a:solidFill>
                <a:latin typeface="Radley"/>
                <a:ea typeface="Radley"/>
                <a:cs typeface="Radley"/>
                <a:sym typeface="Radley"/>
              </a:rPr>
              <a:t>Positive brand perception supports loyalty, but overproduction can persist.</a:t>
            </a:r>
          </a:p>
          <a:p>
            <a:pPr marL="0" lvl="0" indent="0" algn="l">
              <a:lnSpc>
                <a:spcPts val="3481"/>
              </a:lnSpc>
              <a:spcBef>
                <a:spcPct val="0"/>
              </a:spcBef>
            </a:pPr>
            <a:endParaRPr lang="en-US" sz="2486">
              <a:solidFill>
                <a:srgbClr val="F9FAFB"/>
              </a:solidFill>
              <a:latin typeface="Radley"/>
              <a:ea typeface="Radley"/>
              <a:cs typeface="Radley"/>
              <a:sym typeface="Radley"/>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grpSp>
        <p:nvGrpSpPr>
          <p:cNvPr id="2" name="Group 2"/>
          <p:cNvGrpSpPr/>
          <p:nvPr/>
        </p:nvGrpSpPr>
        <p:grpSpPr>
          <a:xfrm>
            <a:off x="7553325" y="0"/>
            <a:ext cx="10734675" cy="6934200"/>
            <a:chOff x="0" y="0"/>
            <a:chExt cx="3111331" cy="2009804"/>
          </a:xfrm>
        </p:grpSpPr>
        <p:sp>
          <p:nvSpPr>
            <p:cNvPr id="3" name="Freeform 3"/>
            <p:cNvSpPr/>
            <p:nvPr/>
          </p:nvSpPr>
          <p:spPr>
            <a:xfrm>
              <a:off x="0" y="0"/>
              <a:ext cx="3111331" cy="2009804"/>
            </a:xfrm>
            <a:custGeom>
              <a:avLst/>
              <a:gdLst/>
              <a:ahLst/>
              <a:cxnLst/>
              <a:rect l="l" t="t" r="r" b="b"/>
              <a:pathLst>
                <a:path w="3111331" h="2009804">
                  <a:moveTo>
                    <a:pt x="0" y="0"/>
                  </a:moveTo>
                  <a:lnTo>
                    <a:pt x="3111331" y="0"/>
                  </a:lnTo>
                  <a:lnTo>
                    <a:pt x="3111331" y="2009804"/>
                  </a:lnTo>
                  <a:lnTo>
                    <a:pt x="0" y="2009804"/>
                  </a:lnTo>
                  <a:close/>
                </a:path>
              </a:pathLst>
            </a:custGeom>
            <a:blipFill>
              <a:blip r:embed="rId3"/>
              <a:stretch>
                <a:fillRect l="-74" r="-74"/>
              </a:stretch>
            </a:blipFill>
          </p:spPr>
        </p:sp>
      </p:grpSp>
      <p:sp>
        <p:nvSpPr>
          <p:cNvPr id="4" name="TextBox 4"/>
          <p:cNvSpPr txBox="1"/>
          <p:nvPr/>
        </p:nvSpPr>
        <p:spPr>
          <a:xfrm>
            <a:off x="666750" y="723900"/>
            <a:ext cx="4619625" cy="6948172"/>
          </a:xfrm>
          <a:prstGeom prst="rect">
            <a:avLst/>
          </a:prstGeom>
        </p:spPr>
        <p:txBody>
          <a:bodyPr lIns="0" tIns="0" rIns="0" bIns="0" rtlCol="0" anchor="t">
            <a:spAutoFit/>
          </a:bodyPr>
          <a:lstStyle/>
          <a:p>
            <a:pPr marL="0" lvl="0" indent="0" algn="l">
              <a:lnSpc>
                <a:spcPts val="7840"/>
              </a:lnSpc>
              <a:spcBef>
                <a:spcPct val="0"/>
              </a:spcBef>
            </a:pPr>
            <a:r>
              <a:rPr lang="en-US" sz="7000">
                <a:solidFill>
                  <a:srgbClr val="F9FAFB"/>
                </a:solidFill>
                <a:latin typeface="Radley"/>
                <a:ea typeface="Radley"/>
                <a:cs typeface="Radley"/>
                <a:sym typeface="Radley"/>
              </a:rPr>
              <a:t>Theme Impact Analysis – Technological, Legal, Environmental</a:t>
            </a:r>
          </a:p>
        </p:txBody>
      </p:sp>
      <p:sp>
        <p:nvSpPr>
          <p:cNvPr id="5" name="TextBox 5"/>
          <p:cNvSpPr txBox="1"/>
          <p:nvPr/>
        </p:nvSpPr>
        <p:spPr>
          <a:xfrm>
            <a:off x="6597226" y="7357937"/>
            <a:ext cx="9733644" cy="2220270"/>
          </a:xfrm>
          <a:prstGeom prst="rect">
            <a:avLst/>
          </a:prstGeom>
        </p:spPr>
        <p:txBody>
          <a:bodyPr lIns="0" tIns="0" rIns="0" bIns="0" rtlCol="0" anchor="t">
            <a:spAutoFit/>
          </a:bodyPr>
          <a:lstStyle/>
          <a:p>
            <a:pPr marL="0" lvl="0" indent="0" algn="l">
              <a:lnSpc>
                <a:spcPts val="3540"/>
              </a:lnSpc>
              <a:spcBef>
                <a:spcPct val="0"/>
              </a:spcBef>
            </a:pPr>
            <a:r>
              <a:rPr lang="en-US" sz="2529">
                <a:solidFill>
                  <a:srgbClr val="F9FAFB"/>
                </a:solidFill>
                <a:latin typeface="Radley"/>
                <a:ea typeface="Radley"/>
                <a:cs typeface="Radley"/>
                <a:sym typeface="Radley"/>
              </a:rPr>
              <a:t>·AI and smart inventory improve forecasting and reduce overproduction.</a:t>
            </a:r>
          </a:p>
          <a:p>
            <a:pPr marL="0" lvl="0" indent="0" algn="l">
              <a:lnSpc>
                <a:spcPts val="3540"/>
              </a:lnSpc>
              <a:spcBef>
                <a:spcPct val="0"/>
              </a:spcBef>
            </a:pPr>
            <a:r>
              <a:rPr lang="en-US" sz="2529">
                <a:solidFill>
                  <a:srgbClr val="F9FAFB"/>
                </a:solidFill>
                <a:latin typeface="Radley"/>
                <a:ea typeface="Radley"/>
                <a:cs typeface="Radley"/>
                <a:sym typeface="Radley"/>
              </a:rPr>
              <a:t>·Legal compliance ensures safe disposal and accurate reporting.</a:t>
            </a:r>
          </a:p>
          <a:p>
            <a:pPr marL="0" lvl="0" indent="0" algn="l">
              <a:lnSpc>
                <a:spcPts val="3540"/>
              </a:lnSpc>
              <a:spcBef>
                <a:spcPct val="0"/>
              </a:spcBef>
            </a:pPr>
            <a:r>
              <a:rPr lang="en-US" sz="2529">
                <a:solidFill>
                  <a:srgbClr val="F9FAFB"/>
                </a:solidFill>
                <a:latin typeface="Radley"/>
                <a:ea typeface="Radley"/>
                <a:cs typeface="Radley"/>
                <a:sym typeface="Radley"/>
              </a:rPr>
              <a:t>·Reducing waste cuts emissions, landfill use, and conserves resources.</a:t>
            </a:r>
          </a:p>
          <a:p>
            <a:pPr marL="0" lvl="0" indent="0" algn="l">
              <a:lnSpc>
                <a:spcPts val="3540"/>
              </a:lnSpc>
              <a:spcBef>
                <a:spcPct val="0"/>
              </a:spcBef>
            </a:pPr>
            <a:endParaRPr lang="en-US" sz="2529">
              <a:solidFill>
                <a:srgbClr val="F9FAFB"/>
              </a:solidFill>
              <a:latin typeface="Radley"/>
              <a:ea typeface="Radley"/>
              <a:cs typeface="Radley"/>
              <a:sym typeface="Radley"/>
            </a:endParaRPr>
          </a:p>
        </p:txBody>
      </p:sp>
      <p:grpSp>
        <p:nvGrpSpPr>
          <p:cNvPr id="6" name="Group 6"/>
          <p:cNvGrpSpPr/>
          <p:nvPr/>
        </p:nvGrpSpPr>
        <p:grpSpPr>
          <a:xfrm>
            <a:off x="666750" y="9184102"/>
            <a:ext cx="2171730" cy="2205796"/>
            <a:chOff x="0" y="0"/>
            <a:chExt cx="812800" cy="825500"/>
          </a:xfrm>
        </p:grpSpPr>
        <p:sp>
          <p:nvSpPr>
            <p:cNvPr id="7" name="Freeform 7"/>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F9FAFB"/>
            </a:solidFill>
          </p:spPr>
        </p:sp>
        <p:sp>
          <p:nvSpPr>
            <p:cNvPr id="8" name="TextBox 8"/>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sp>
        <p:nvSpPr>
          <p:cNvPr id="2" name="TextBox 2"/>
          <p:cNvSpPr txBox="1"/>
          <p:nvPr/>
        </p:nvSpPr>
        <p:spPr>
          <a:xfrm>
            <a:off x="1232067" y="3601760"/>
            <a:ext cx="6773953" cy="3457575"/>
          </a:xfrm>
          <a:prstGeom prst="rect">
            <a:avLst/>
          </a:prstGeom>
        </p:spPr>
        <p:txBody>
          <a:bodyPr lIns="0" tIns="0" rIns="0" bIns="0" rtlCol="0" anchor="t">
            <a:spAutoFit/>
          </a:bodyPr>
          <a:lstStyle/>
          <a:p>
            <a:pPr algn="l">
              <a:lnSpc>
                <a:spcPts val="3840"/>
              </a:lnSpc>
            </a:pPr>
            <a:r>
              <a:rPr lang="en-US" sz="3200">
                <a:solidFill>
                  <a:srgbClr val="F9FAFB"/>
                </a:solidFill>
                <a:latin typeface="Carlito"/>
                <a:ea typeface="Carlito"/>
                <a:cs typeface="Carlito"/>
                <a:sym typeface="Carlito"/>
              </a:rPr>
              <a:t>·Marriott: AI inventory systems and food donation programs.</a:t>
            </a:r>
          </a:p>
          <a:p>
            <a:pPr marL="0" lvl="0" indent="0" algn="l">
              <a:lnSpc>
                <a:spcPts val="3840"/>
              </a:lnSpc>
              <a:spcBef>
                <a:spcPct val="0"/>
              </a:spcBef>
            </a:pPr>
            <a:r>
              <a:rPr lang="en-US" sz="3200">
                <a:solidFill>
                  <a:srgbClr val="F9FAFB"/>
                </a:solidFill>
                <a:latin typeface="Carlito"/>
                <a:ea typeface="Carlito"/>
                <a:cs typeface="Carlito"/>
                <a:sym typeface="Carlito"/>
              </a:rPr>
              <a:t>·Small hotels: portion control, menu rotat</a:t>
            </a:r>
            <a:r>
              <a:rPr lang="en-US" sz="3200" u="none" strike="noStrike">
                <a:solidFill>
                  <a:srgbClr val="F9FAFB"/>
                </a:solidFill>
                <a:latin typeface="Carlito"/>
                <a:ea typeface="Carlito"/>
                <a:cs typeface="Carlito"/>
                <a:sym typeface="Carlito"/>
              </a:rPr>
              <a:t>ion, and staff training.</a:t>
            </a:r>
          </a:p>
          <a:p>
            <a:pPr marL="0" lvl="0" indent="0" algn="l">
              <a:lnSpc>
                <a:spcPts val="3840"/>
              </a:lnSpc>
              <a:spcBef>
                <a:spcPct val="0"/>
              </a:spcBef>
            </a:pPr>
            <a:r>
              <a:rPr lang="en-US" sz="3200" u="none" strike="noStrike">
                <a:solidFill>
                  <a:srgbClr val="F9FAFB"/>
                </a:solidFill>
                <a:latin typeface="Carlito"/>
                <a:ea typeface="Carlito"/>
                <a:cs typeface="Carlito"/>
                <a:sym typeface="Carlito"/>
              </a:rPr>
              <a:t>·Large chains benefit from scale; smaller hotels rely on behavioural change.</a:t>
            </a:r>
          </a:p>
          <a:p>
            <a:pPr marL="0" lvl="0" indent="0" algn="l">
              <a:lnSpc>
                <a:spcPts val="3840"/>
              </a:lnSpc>
              <a:spcBef>
                <a:spcPct val="0"/>
              </a:spcBef>
            </a:pPr>
            <a:endParaRPr lang="en-US" sz="3200" u="none" strike="noStrike">
              <a:solidFill>
                <a:srgbClr val="F9FAFB"/>
              </a:solidFill>
              <a:latin typeface="Carlito"/>
              <a:ea typeface="Carlito"/>
              <a:cs typeface="Carlito"/>
              <a:sym typeface="Carlito"/>
            </a:endParaRPr>
          </a:p>
        </p:txBody>
      </p:sp>
      <p:sp>
        <p:nvSpPr>
          <p:cNvPr id="3" name="TextBox 3"/>
          <p:cNvSpPr txBox="1"/>
          <p:nvPr/>
        </p:nvSpPr>
        <p:spPr>
          <a:xfrm>
            <a:off x="666750" y="809625"/>
            <a:ext cx="12944475" cy="1806575"/>
          </a:xfrm>
          <a:prstGeom prst="rect">
            <a:avLst/>
          </a:prstGeom>
        </p:spPr>
        <p:txBody>
          <a:bodyPr lIns="0" tIns="0" rIns="0" bIns="0" rtlCol="0" anchor="t">
            <a:spAutoFit/>
          </a:bodyPr>
          <a:lstStyle/>
          <a:p>
            <a:pPr marL="0" lvl="0" indent="0" algn="l">
              <a:lnSpc>
                <a:spcPts val="6999"/>
              </a:lnSpc>
            </a:pPr>
            <a:r>
              <a:rPr lang="en-US" sz="6999">
                <a:solidFill>
                  <a:srgbClr val="F9FAFB"/>
                </a:solidFill>
                <a:latin typeface="Radley"/>
                <a:ea typeface="Radley"/>
                <a:cs typeface="Radley"/>
                <a:sym typeface="Radley"/>
              </a:rPr>
              <a:t>Case Study Examples</a:t>
            </a:r>
          </a:p>
          <a:p>
            <a:pPr marL="0" lvl="0" indent="0" algn="l">
              <a:lnSpc>
                <a:spcPts val="6999"/>
              </a:lnSpc>
            </a:pPr>
            <a:endParaRPr lang="en-US" sz="6999">
              <a:solidFill>
                <a:srgbClr val="F9FAFB"/>
              </a:solidFill>
              <a:latin typeface="Radley"/>
              <a:ea typeface="Radley"/>
              <a:cs typeface="Radley"/>
              <a:sym typeface="Radley"/>
            </a:endParaRPr>
          </a:p>
        </p:txBody>
      </p:sp>
      <p:grpSp>
        <p:nvGrpSpPr>
          <p:cNvPr id="4" name="Group 4"/>
          <p:cNvGrpSpPr/>
          <p:nvPr/>
        </p:nvGrpSpPr>
        <p:grpSpPr>
          <a:xfrm>
            <a:off x="17202135" y="459202"/>
            <a:ext cx="2171730" cy="2205796"/>
            <a:chOff x="0" y="0"/>
            <a:chExt cx="812800" cy="825500"/>
          </a:xfrm>
        </p:grpSpPr>
        <p:sp>
          <p:nvSpPr>
            <p:cNvPr id="5" name="Freeform 5"/>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F9FAFB"/>
            </a:solidFill>
          </p:spPr>
        </p:sp>
        <p:sp>
          <p:nvSpPr>
            <p:cNvPr id="6" name="TextBox 6"/>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grpSp>
        <p:nvGrpSpPr>
          <p:cNvPr id="7" name="Group 7"/>
          <p:cNvGrpSpPr/>
          <p:nvPr/>
        </p:nvGrpSpPr>
        <p:grpSpPr>
          <a:xfrm>
            <a:off x="11547819" y="2174319"/>
            <a:ext cx="5019955" cy="6177201"/>
            <a:chOff x="0" y="0"/>
            <a:chExt cx="1728981" cy="2127562"/>
          </a:xfrm>
        </p:grpSpPr>
        <p:sp>
          <p:nvSpPr>
            <p:cNvPr id="8" name="Freeform 8"/>
            <p:cNvSpPr/>
            <p:nvPr/>
          </p:nvSpPr>
          <p:spPr>
            <a:xfrm>
              <a:off x="0" y="0"/>
              <a:ext cx="1728981" cy="2127562"/>
            </a:xfrm>
            <a:custGeom>
              <a:avLst/>
              <a:gdLst/>
              <a:ahLst/>
              <a:cxnLst/>
              <a:rect l="l" t="t" r="r" b="b"/>
              <a:pathLst>
                <a:path w="1728981" h="2127562">
                  <a:moveTo>
                    <a:pt x="0" y="0"/>
                  </a:moveTo>
                  <a:lnTo>
                    <a:pt x="1728981" y="0"/>
                  </a:lnTo>
                  <a:lnTo>
                    <a:pt x="1728981" y="2127562"/>
                  </a:lnTo>
                  <a:lnTo>
                    <a:pt x="0" y="2127562"/>
                  </a:lnTo>
                  <a:close/>
                </a:path>
              </a:pathLst>
            </a:custGeom>
            <a:blipFill>
              <a:blip r:embed="rId3"/>
              <a:stretch>
                <a:fillRect t="-12392" b="-12392"/>
              </a:stretch>
            </a:blipFill>
          </p:spPr>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sp>
        <p:nvSpPr>
          <p:cNvPr id="2" name="TextBox 2"/>
          <p:cNvSpPr txBox="1"/>
          <p:nvPr/>
        </p:nvSpPr>
        <p:spPr>
          <a:xfrm>
            <a:off x="1232067" y="3601760"/>
            <a:ext cx="6773953" cy="3943350"/>
          </a:xfrm>
          <a:prstGeom prst="rect">
            <a:avLst/>
          </a:prstGeom>
        </p:spPr>
        <p:txBody>
          <a:bodyPr lIns="0" tIns="0" rIns="0" bIns="0" rtlCol="0" anchor="t">
            <a:spAutoFit/>
          </a:bodyPr>
          <a:lstStyle/>
          <a:p>
            <a:pPr algn="l">
              <a:lnSpc>
                <a:spcPts val="3840"/>
              </a:lnSpc>
            </a:pPr>
            <a:r>
              <a:rPr lang="en-US" sz="3200">
                <a:solidFill>
                  <a:srgbClr val="F9FAFB"/>
                </a:solidFill>
                <a:latin typeface="Carlito"/>
                <a:ea typeface="Carlito"/>
                <a:cs typeface="Carlito"/>
                <a:sym typeface="Carlito"/>
              </a:rPr>
              <a:t>·Food waste impacts both sustainability and profitability.</a:t>
            </a:r>
          </a:p>
          <a:p>
            <a:pPr marL="0" lvl="0" indent="0" algn="l">
              <a:lnSpc>
                <a:spcPts val="3840"/>
              </a:lnSpc>
              <a:spcBef>
                <a:spcPct val="0"/>
              </a:spcBef>
            </a:pPr>
            <a:r>
              <a:rPr lang="en-US" sz="3200">
                <a:solidFill>
                  <a:srgbClr val="F9FAFB"/>
                </a:solidFill>
                <a:latin typeface="Carlito"/>
                <a:ea typeface="Carlito"/>
                <a:cs typeface="Carlito"/>
                <a:sym typeface="Carlito"/>
              </a:rPr>
              <a:t>·Effective strategies integrate technology, staff engagement, and operat</a:t>
            </a:r>
            <a:r>
              <a:rPr lang="en-US" sz="3200" u="none" strike="noStrike">
                <a:solidFill>
                  <a:srgbClr val="F9FAFB"/>
                </a:solidFill>
                <a:latin typeface="Carlito"/>
                <a:ea typeface="Carlito"/>
                <a:cs typeface="Carlito"/>
                <a:sym typeface="Carlito"/>
              </a:rPr>
              <a:t>ional adjustments.</a:t>
            </a:r>
          </a:p>
          <a:p>
            <a:pPr marL="0" lvl="0" indent="0" algn="l">
              <a:lnSpc>
                <a:spcPts val="3840"/>
              </a:lnSpc>
              <a:spcBef>
                <a:spcPct val="0"/>
              </a:spcBef>
            </a:pPr>
            <a:r>
              <a:rPr lang="en-US" sz="3200" u="none" strike="noStrike">
                <a:solidFill>
                  <a:srgbClr val="F9FAFB"/>
                </a:solidFill>
                <a:latin typeface="Carlito"/>
                <a:ea typeface="Carlito"/>
                <a:cs typeface="Carlito"/>
                <a:sym typeface="Carlito"/>
              </a:rPr>
              <a:t>·Tailored approaches are essential based on hotel size and resources.</a:t>
            </a:r>
          </a:p>
          <a:p>
            <a:pPr marL="0" lvl="0" indent="0" algn="l">
              <a:lnSpc>
                <a:spcPts val="3840"/>
              </a:lnSpc>
              <a:spcBef>
                <a:spcPct val="0"/>
              </a:spcBef>
            </a:pPr>
            <a:endParaRPr lang="en-US" sz="3200" u="none" strike="noStrike">
              <a:solidFill>
                <a:srgbClr val="F9FAFB"/>
              </a:solidFill>
              <a:latin typeface="Carlito"/>
              <a:ea typeface="Carlito"/>
              <a:cs typeface="Carlito"/>
              <a:sym typeface="Carlito"/>
            </a:endParaRPr>
          </a:p>
        </p:txBody>
      </p:sp>
      <p:sp>
        <p:nvSpPr>
          <p:cNvPr id="3" name="TextBox 3"/>
          <p:cNvSpPr txBox="1"/>
          <p:nvPr/>
        </p:nvSpPr>
        <p:spPr>
          <a:xfrm>
            <a:off x="666750" y="809625"/>
            <a:ext cx="12944475" cy="920750"/>
          </a:xfrm>
          <a:prstGeom prst="rect">
            <a:avLst/>
          </a:prstGeom>
        </p:spPr>
        <p:txBody>
          <a:bodyPr lIns="0" tIns="0" rIns="0" bIns="0" rtlCol="0" anchor="t">
            <a:spAutoFit/>
          </a:bodyPr>
          <a:lstStyle/>
          <a:p>
            <a:pPr marL="0" lvl="0" indent="0" algn="l">
              <a:lnSpc>
                <a:spcPts val="6999"/>
              </a:lnSpc>
            </a:pPr>
            <a:r>
              <a:rPr lang="en-US" sz="6999">
                <a:solidFill>
                  <a:srgbClr val="F9FAFB"/>
                </a:solidFill>
                <a:latin typeface="Radley"/>
                <a:ea typeface="Radley"/>
                <a:cs typeface="Radley"/>
                <a:sym typeface="Radley"/>
              </a:rPr>
              <a:t>Conclusions</a:t>
            </a:r>
          </a:p>
        </p:txBody>
      </p:sp>
      <p:grpSp>
        <p:nvGrpSpPr>
          <p:cNvPr id="4" name="Group 4"/>
          <p:cNvGrpSpPr/>
          <p:nvPr/>
        </p:nvGrpSpPr>
        <p:grpSpPr>
          <a:xfrm>
            <a:off x="17202135" y="459202"/>
            <a:ext cx="2171730" cy="2205796"/>
            <a:chOff x="0" y="0"/>
            <a:chExt cx="812800" cy="825500"/>
          </a:xfrm>
        </p:grpSpPr>
        <p:sp>
          <p:nvSpPr>
            <p:cNvPr id="5" name="Freeform 5"/>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F9FAFB"/>
            </a:solidFill>
          </p:spPr>
        </p:sp>
        <p:sp>
          <p:nvSpPr>
            <p:cNvPr id="6" name="TextBox 6"/>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grpSp>
        <p:nvGrpSpPr>
          <p:cNvPr id="7" name="Group 7"/>
          <p:cNvGrpSpPr/>
          <p:nvPr/>
        </p:nvGrpSpPr>
        <p:grpSpPr>
          <a:xfrm>
            <a:off x="11338857" y="1562100"/>
            <a:ext cx="5104752" cy="6642100"/>
            <a:chOff x="0" y="0"/>
            <a:chExt cx="1758187" cy="2287683"/>
          </a:xfrm>
        </p:grpSpPr>
        <p:sp>
          <p:nvSpPr>
            <p:cNvPr id="8" name="Freeform 8"/>
            <p:cNvSpPr/>
            <p:nvPr/>
          </p:nvSpPr>
          <p:spPr>
            <a:xfrm>
              <a:off x="0" y="0"/>
              <a:ext cx="1758187" cy="2287683"/>
            </a:xfrm>
            <a:custGeom>
              <a:avLst/>
              <a:gdLst/>
              <a:ahLst/>
              <a:cxnLst/>
              <a:rect l="l" t="t" r="r" b="b"/>
              <a:pathLst>
                <a:path w="1758187" h="2287683">
                  <a:moveTo>
                    <a:pt x="0" y="0"/>
                  </a:moveTo>
                  <a:lnTo>
                    <a:pt x="1758187" y="0"/>
                  </a:lnTo>
                  <a:lnTo>
                    <a:pt x="1758187" y="2287683"/>
                  </a:lnTo>
                  <a:lnTo>
                    <a:pt x="0" y="2287683"/>
                  </a:lnTo>
                  <a:close/>
                </a:path>
              </a:pathLst>
            </a:custGeom>
            <a:blipFill>
              <a:blip r:embed="rId3"/>
              <a:stretch>
                <a:fillRect t="-9005" b="-9005"/>
              </a:stretch>
            </a:blipFill>
          </p:spPr>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grpSp>
        <p:nvGrpSpPr>
          <p:cNvPr id="2" name="Group 2"/>
          <p:cNvGrpSpPr/>
          <p:nvPr/>
        </p:nvGrpSpPr>
        <p:grpSpPr>
          <a:xfrm>
            <a:off x="412297" y="2727899"/>
            <a:ext cx="8477310" cy="4429974"/>
            <a:chOff x="0" y="0"/>
            <a:chExt cx="11303080" cy="5906633"/>
          </a:xfrm>
        </p:grpSpPr>
        <p:sp>
          <p:nvSpPr>
            <p:cNvPr id="3" name="TextBox 3"/>
            <p:cNvSpPr txBox="1"/>
            <p:nvPr/>
          </p:nvSpPr>
          <p:spPr>
            <a:xfrm>
              <a:off x="0" y="57150"/>
              <a:ext cx="11050689" cy="1358479"/>
            </a:xfrm>
            <a:prstGeom prst="rect">
              <a:avLst/>
            </a:prstGeom>
          </p:spPr>
          <p:txBody>
            <a:bodyPr lIns="0" tIns="0" rIns="0" bIns="0" rtlCol="0" anchor="t">
              <a:spAutoFit/>
            </a:bodyPr>
            <a:lstStyle/>
            <a:p>
              <a:pPr marL="0" lvl="0" indent="0" algn="l">
                <a:lnSpc>
                  <a:spcPts val="7840"/>
                </a:lnSpc>
              </a:pPr>
              <a:r>
                <a:rPr lang="en-US" sz="7000">
                  <a:solidFill>
                    <a:srgbClr val="F9FAFB"/>
                  </a:solidFill>
                  <a:latin typeface="Radley"/>
                  <a:ea typeface="Radley"/>
                  <a:cs typeface="Radley"/>
                  <a:sym typeface="Radley"/>
                </a:rPr>
                <a:t>Recommendations</a:t>
              </a:r>
            </a:p>
          </p:txBody>
        </p:sp>
        <p:sp>
          <p:nvSpPr>
            <p:cNvPr id="4" name="TextBox 4"/>
            <p:cNvSpPr txBox="1"/>
            <p:nvPr/>
          </p:nvSpPr>
          <p:spPr>
            <a:xfrm>
              <a:off x="252391" y="1755849"/>
              <a:ext cx="11050689" cy="4150783"/>
            </a:xfrm>
            <a:prstGeom prst="rect">
              <a:avLst/>
            </a:prstGeom>
          </p:spPr>
          <p:txBody>
            <a:bodyPr lIns="0" tIns="0" rIns="0" bIns="0" rtlCol="0" anchor="t">
              <a:spAutoFit/>
            </a:bodyPr>
            <a:lstStyle/>
            <a:p>
              <a:pPr algn="l">
                <a:lnSpc>
                  <a:spcPts val="3500"/>
                </a:lnSpc>
              </a:pPr>
              <a:r>
                <a:rPr lang="en-US" sz="3500" i="1">
                  <a:solidFill>
                    <a:srgbClr val="F9FAFB"/>
                  </a:solidFill>
                  <a:latin typeface="Radley Italics"/>
                  <a:ea typeface="Radley Italics"/>
                  <a:cs typeface="Radley Italics"/>
                  <a:sym typeface="Radley Italics"/>
                </a:rPr>
                <a:t>·Large hotels: invest in technology, formal policies, and partnerships.</a:t>
              </a:r>
            </a:p>
            <a:p>
              <a:pPr marL="0" lvl="0" indent="0" algn="l">
                <a:lnSpc>
                  <a:spcPts val="3500"/>
                </a:lnSpc>
              </a:pPr>
              <a:r>
                <a:rPr lang="en-US" sz="3500" i="1">
                  <a:solidFill>
                    <a:srgbClr val="F9FAFB"/>
                  </a:solidFill>
                  <a:latin typeface="Radley Italics"/>
                  <a:ea typeface="Radley Italics"/>
                  <a:cs typeface="Radley Italics"/>
                  <a:sym typeface="Radley Italics"/>
                </a:rPr>
                <a:t>·Small hotels: focus on cost-effective strategies a</a:t>
              </a:r>
              <a:r>
                <a:rPr lang="en-US" sz="3500" i="1" u="none">
                  <a:solidFill>
                    <a:srgbClr val="F9FAFB"/>
                  </a:solidFill>
                  <a:latin typeface="Radley Italics"/>
                  <a:ea typeface="Radley Italics"/>
                  <a:cs typeface="Radley Italics"/>
                  <a:sym typeface="Radley Italics"/>
                </a:rPr>
                <a:t>nd staff training.</a:t>
              </a:r>
            </a:p>
            <a:p>
              <a:pPr marL="0" lvl="0" indent="0" algn="l">
                <a:lnSpc>
                  <a:spcPts val="3500"/>
                </a:lnSpc>
              </a:pPr>
              <a:r>
                <a:rPr lang="en-US" sz="3500" i="1" u="none">
                  <a:solidFill>
                    <a:srgbClr val="F9FAFB"/>
                  </a:solidFill>
                  <a:latin typeface="Radley Italics"/>
                  <a:ea typeface="Radley Italics"/>
                  <a:cs typeface="Radley Italics"/>
                  <a:sym typeface="Radley Italics"/>
                </a:rPr>
                <a:t>·Engage guests, monitor progress, and balance sustainability with financial goals.</a:t>
              </a:r>
            </a:p>
            <a:p>
              <a:pPr marL="0" lvl="0" indent="0" algn="l">
                <a:lnSpc>
                  <a:spcPts val="3500"/>
                </a:lnSpc>
              </a:pPr>
              <a:endParaRPr lang="en-US" sz="3500" i="1" u="none">
                <a:solidFill>
                  <a:srgbClr val="F9FAFB"/>
                </a:solidFill>
                <a:latin typeface="Radley Italics"/>
                <a:ea typeface="Radley Italics"/>
                <a:cs typeface="Radley Italics"/>
                <a:sym typeface="Radley Italics"/>
              </a:endParaRPr>
            </a:p>
          </p:txBody>
        </p:sp>
      </p:grpSp>
      <p:grpSp>
        <p:nvGrpSpPr>
          <p:cNvPr id="5" name="Group 5"/>
          <p:cNvGrpSpPr/>
          <p:nvPr/>
        </p:nvGrpSpPr>
        <p:grpSpPr>
          <a:xfrm>
            <a:off x="10246368" y="1028700"/>
            <a:ext cx="6237889" cy="7828372"/>
            <a:chOff x="0" y="0"/>
            <a:chExt cx="2148464" cy="2696261"/>
          </a:xfrm>
        </p:grpSpPr>
        <p:sp>
          <p:nvSpPr>
            <p:cNvPr id="6" name="Freeform 6"/>
            <p:cNvSpPr/>
            <p:nvPr/>
          </p:nvSpPr>
          <p:spPr>
            <a:xfrm>
              <a:off x="0" y="0"/>
              <a:ext cx="2148464" cy="2696261"/>
            </a:xfrm>
            <a:custGeom>
              <a:avLst/>
              <a:gdLst/>
              <a:ahLst/>
              <a:cxnLst/>
              <a:rect l="l" t="t" r="r" b="b"/>
              <a:pathLst>
                <a:path w="2148464" h="2696261">
                  <a:moveTo>
                    <a:pt x="0" y="0"/>
                  </a:moveTo>
                  <a:lnTo>
                    <a:pt x="2148464" y="0"/>
                  </a:lnTo>
                  <a:lnTo>
                    <a:pt x="2148464" y="2696261"/>
                  </a:lnTo>
                  <a:lnTo>
                    <a:pt x="0" y="2696261"/>
                  </a:lnTo>
                  <a:close/>
                </a:path>
              </a:pathLst>
            </a:custGeom>
            <a:blipFill>
              <a:blip r:embed="rId3"/>
              <a:stretch>
                <a:fillRect t="-11177" b="-11177"/>
              </a:stretch>
            </a:blipFill>
          </p:spPr>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F2937"/>
        </a:solidFill>
        <a:effectLst/>
      </p:bgPr>
    </p:bg>
    <p:spTree>
      <p:nvGrpSpPr>
        <p:cNvPr id="1" name=""/>
        <p:cNvGrpSpPr/>
        <p:nvPr/>
      </p:nvGrpSpPr>
      <p:grpSpPr>
        <a:xfrm>
          <a:off x="0" y="0"/>
          <a:ext cx="0" cy="0"/>
          <a:chOff x="0" y="0"/>
          <a:chExt cx="0" cy="0"/>
        </a:xfrm>
      </p:grpSpPr>
      <p:sp>
        <p:nvSpPr>
          <p:cNvPr id="2" name="TextBox 2"/>
          <p:cNvSpPr txBox="1"/>
          <p:nvPr/>
        </p:nvSpPr>
        <p:spPr>
          <a:xfrm>
            <a:off x="855983" y="1085850"/>
            <a:ext cx="8288017" cy="1004572"/>
          </a:xfrm>
          <a:prstGeom prst="rect">
            <a:avLst/>
          </a:prstGeom>
        </p:spPr>
        <p:txBody>
          <a:bodyPr lIns="0" tIns="0" rIns="0" bIns="0" rtlCol="0" anchor="t">
            <a:spAutoFit/>
          </a:bodyPr>
          <a:lstStyle/>
          <a:p>
            <a:pPr marL="0" lvl="0" indent="0" algn="l">
              <a:lnSpc>
                <a:spcPts val="7840"/>
              </a:lnSpc>
            </a:pPr>
            <a:r>
              <a:rPr lang="en-US" sz="7000">
                <a:solidFill>
                  <a:srgbClr val="F9FAFB"/>
                </a:solidFill>
                <a:latin typeface="Radley"/>
                <a:ea typeface="Radley"/>
                <a:cs typeface="Radley"/>
                <a:sym typeface="Radley"/>
              </a:rPr>
              <a:t>References</a:t>
            </a:r>
          </a:p>
        </p:txBody>
      </p:sp>
      <p:grpSp>
        <p:nvGrpSpPr>
          <p:cNvPr id="3" name="Group 3"/>
          <p:cNvGrpSpPr/>
          <p:nvPr/>
        </p:nvGrpSpPr>
        <p:grpSpPr>
          <a:xfrm>
            <a:off x="11302839" y="2090422"/>
            <a:ext cx="5274347" cy="7167878"/>
            <a:chOff x="0" y="0"/>
            <a:chExt cx="1816600" cy="2468773"/>
          </a:xfrm>
        </p:grpSpPr>
        <p:sp>
          <p:nvSpPr>
            <p:cNvPr id="4" name="Freeform 4"/>
            <p:cNvSpPr/>
            <p:nvPr/>
          </p:nvSpPr>
          <p:spPr>
            <a:xfrm>
              <a:off x="0" y="0"/>
              <a:ext cx="1816600" cy="2468773"/>
            </a:xfrm>
            <a:custGeom>
              <a:avLst/>
              <a:gdLst/>
              <a:ahLst/>
              <a:cxnLst/>
              <a:rect l="l" t="t" r="r" b="b"/>
              <a:pathLst>
                <a:path w="1816600" h="2468773">
                  <a:moveTo>
                    <a:pt x="0" y="0"/>
                  </a:moveTo>
                  <a:lnTo>
                    <a:pt x="1816600" y="0"/>
                  </a:lnTo>
                  <a:lnTo>
                    <a:pt x="1816600" y="2468773"/>
                  </a:lnTo>
                  <a:lnTo>
                    <a:pt x="0" y="2468773"/>
                  </a:lnTo>
                  <a:close/>
                </a:path>
              </a:pathLst>
            </a:custGeom>
            <a:blipFill>
              <a:blip r:embed="rId3"/>
              <a:stretch>
                <a:fillRect t="-6493" b="-6493"/>
              </a:stretch>
            </a:blipFill>
          </p:spPr>
        </p:sp>
      </p:grpSp>
      <p:sp>
        <p:nvSpPr>
          <p:cNvPr id="5" name="TextBox 5"/>
          <p:cNvSpPr txBox="1"/>
          <p:nvPr/>
        </p:nvSpPr>
        <p:spPr>
          <a:xfrm>
            <a:off x="1554621" y="3705317"/>
            <a:ext cx="9387684" cy="5108905"/>
          </a:xfrm>
          <a:prstGeom prst="rect">
            <a:avLst/>
          </a:prstGeom>
        </p:spPr>
        <p:txBody>
          <a:bodyPr lIns="0" tIns="0" rIns="0" bIns="0" rtlCol="0" anchor="t">
            <a:spAutoFit/>
          </a:bodyPr>
          <a:lstStyle/>
          <a:p>
            <a:pPr algn="just">
              <a:lnSpc>
                <a:spcPts val="1030"/>
              </a:lnSpc>
            </a:pPr>
            <a:r>
              <a:rPr lang="en-US" sz="1030">
                <a:solidFill>
                  <a:srgbClr val="F9FAFB"/>
                </a:solidFill>
                <a:latin typeface="Radley"/>
                <a:ea typeface="Radley"/>
                <a:cs typeface="Radley"/>
                <a:sym typeface="Radley"/>
              </a:rPr>
              <a:t>Bhatia, L., Jha, H., Sarkar, T. and Sarangi, P.K., 2023. Food waste utilization for reducing carbon footprints towards sustainable and cleaner environment: a review. International journal of environmental research and public health, 20(3), p.2318.</a:t>
            </a:r>
          </a:p>
          <a:p>
            <a:pPr algn="just">
              <a:lnSpc>
                <a:spcPts val="1030"/>
              </a:lnSpc>
            </a:pPr>
            <a:r>
              <a:rPr lang="en-US" sz="1030">
                <a:solidFill>
                  <a:srgbClr val="F9FAFB"/>
                </a:solidFill>
                <a:latin typeface="Radley"/>
                <a:ea typeface="Radley"/>
                <a:cs typeface="Radley"/>
                <a:sym typeface="Radley"/>
              </a:rPr>
              <a:t>Khatter, A., 2023. Challenges and solutions for environmental sustainability in the hospitality sector. Sustainability, 15(15), p.11491.</a:t>
            </a:r>
          </a:p>
          <a:p>
            <a:pPr algn="just">
              <a:lnSpc>
                <a:spcPts val="1030"/>
              </a:lnSpc>
            </a:pPr>
            <a:r>
              <a:rPr lang="en-US" sz="1030">
                <a:solidFill>
                  <a:srgbClr val="F9FAFB"/>
                </a:solidFill>
                <a:latin typeface="Radley"/>
                <a:ea typeface="Radley"/>
                <a:cs typeface="Radley"/>
                <a:sym typeface="Radley"/>
              </a:rPr>
              <a:t>Lévesque, J., Perreault, V., Bazinet, L. and Mikhaylin, S., 2022. Food waste in a hotel foodservice: A case study identifying hot spots and strategies to prioritize towards a reduction. International Journal of Gastronomy and Food Science, 30, p.100600.</a:t>
            </a:r>
          </a:p>
          <a:p>
            <a:pPr algn="just">
              <a:lnSpc>
                <a:spcPts val="1030"/>
              </a:lnSpc>
            </a:pPr>
            <a:r>
              <a:rPr lang="en-US" sz="1030">
                <a:solidFill>
                  <a:srgbClr val="F9FAFB"/>
                </a:solidFill>
                <a:latin typeface="Radley"/>
                <a:ea typeface="Radley"/>
                <a:cs typeface="Radley"/>
                <a:sym typeface="Radley"/>
              </a:rPr>
              <a:t>Mostaghimi, K. and Behnamian, J., 2023. Waste minimization towards waste management and cleaner production strategies: a literature review. Environment, Development and Sustainability, 25(11), pp.12119-12166.</a:t>
            </a:r>
          </a:p>
          <a:p>
            <a:pPr algn="just">
              <a:lnSpc>
                <a:spcPts val="1030"/>
              </a:lnSpc>
            </a:pPr>
            <a:r>
              <a:rPr lang="en-US" sz="1030">
                <a:solidFill>
                  <a:srgbClr val="F9FAFB"/>
                </a:solidFill>
                <a:latin typeface="Radley"/>
                <a:ea typeface="Radley"/>
                <a:cs typeface="Radley"/>
                <a:sym typeface="Radley"/>
              </a:rPr>
              <a:t>Gunduz Songur, A., Turktarhan, G. and Cobanoglu, C., 2023. Progress on green technology research in hotels: a literature review. Journal of Hospitality and Tourism Insights, 6(5), pp.2052-2072.</a:t>
            </a:r>
          </a:p>
          <a:p>
            <a:pPr algn="just">
              <a:lnSpc>
                <a:spcPts val="1030"/>
              </a:lnSpc>
            </a:pPr>
            <a:r>
              <a:rPr lang="en-US" sz="1030">
                <a:solidFill>
                  <a:srgbClr val="F9FAFB"/>
                </a:solidFill>
                <a:latin typeface="Radley"/>
                <a:ea typeface="Radley"/>
                <a:cs typeface="Radley"/>
                <a:sym typeface="Radley"/>
              </a:rPr>
              <a:t>Uztürk, D. and Büyüközkan, G., 2023. Strategic analysis for advancing smart agriculture with the analytic SWOT/PESTLE framework: A case for Turkey. Agriculture, 13(12), p.2275.</a:t>
            </a:r>
          </a:p>
          <a:p>
            <a:pPr algn="just">
              <a:lnSpc>
                <a:spcPts val="1030"/>
              </a:lnSpc>
            </a:pPr>
            <a:r>
              <a:rPr lang="en-US" sz="1030">
                <a:solidFill>
                  <a:srgbClr val="F9FAFB"/>
                </a:solidFill>
                <a:latin typeface="Radley"/>
                <a:ea typeface="Radley"/>
                <a:cs typeface="Radley"/>
                <a:sym typeface="Radley"/>
              </a:rPr>
              <a:t>Buhagiar, K., Pace, L.A. and Dingli, S.M., 2024. Defining attributes of boutique hotels: a systematic literature review. Journal of Hospitality and Tourism Insights, 7(1), pp.207-226.</a:t>
            </a:r>
          </a:p>
          <a:p>
            <a:pPr algn="just">
              <a:lnSpc>
                <a:spcPts val="1030"/>
              </a:lnSpc>
            </a:pPr>
            <a:r>
              <a:rPr lang="en-US" sz="1030">
                <a:solidFill>
                  <a:srgbClr val="F9FAFB"/>
                </a:solidFill>
                <a:latin typeface="Radley"/>
                <a:ea typeface="Radley"/>
                <a:cs typeface="Radley"/>
                <a:sym typeface="Radley"/>
              </a:rPr>
              <a:t>Bradshaw, C., Galvão-Ferreira, P. and McLeod-Kilmurray, H., 2025. Comparative food waste law and policy. In Comparative Environmental Law (pp. 416-447). Edward Elgar Publishing.</a:t>
            </a:r>
          </a:p>
          <a:p>
            <a:pPr algn="just">
              <a:lnSpc>
                <a:spcPts val="1030"/>
              </a:lnSpc>
            </a:pPr>
            <a:r>
              <a:rPr lang="en-US" sz="1030">
                <a:solidFill>
                  <a:srgbClr val="F9FAFB"/>
                </a:solidFill>
                <a:latin typeface="Radley"/>
                <a:ea typeface="Radley"/>
                <a:cs typeface="Radley"/>
                <a:sym typeface="Radley"/>
              </a:rPr>
              <a:t>Chaker, H., 2023. Guests’ Perceptions and Hotels’ Approaches as to CSR in the Hotel Industry: A Comparative Study Between Tunisia And Hungary (Doctoral dissertation, Budapesti Corvinus Egyetem).</a:t>
            </a:r>
          </a:p>
          <a:p>
            <a:pPr algn="just">
              <a:lnSpc>
                <a:spcPts val="1030"/>
              </a:lnSpc>
            </a:pPr>
            <a:r>
              <a:rPr lang="en-US" sz="1030">
                <a:solidFill>
                  <a:srgbClr val="F9FAFB"/>
                </a:solidFill>
                <a:latin typeface="Radley"/>
                <a:ea typeface="Radley"/>
                <a:cs typeface="Radley"/>
                <a:sym typeface="Radley"/>
              </a:rPr>
              <a:t>Johnson, M.P., Rötzel, T.S. and Frank, B., 2023. Beyond conventional corporate responses to climate change towards deep decarbonization: a systematic literature review. Management Review Quarterly, 73(2), pp.921-954.</a:t>
            </a:r>
          </a:p>
          <a:p>
            <a:pPr algn="just">
              <a:lnSpc>
                <a:spcPts val="1030"/>
              </a:lnSpc>
            </a:pPr>
            <a:r>
              <a:rPr lang="en-US" sz="1030">
                <a:solidFill>
                  <a:srgbClr val="F9FAFB"/>
                </a:solidFill>
                <a:latin typeface="Radley"/>
                <a:ea typeface="Radley"/>
                <a:cs typeface="Radley"/>
                <a:sym typeface="Radley"/>
              </a:rPr>
              <a:t>Omar, I.A., Hasan, H.R., Jayaraman, R., Salah, K. and Omar, M., 2024. Using blockchain technology to achieve sustainability in the hospitality industry by reducing food waste. Computers &amp; Industrial Engineering, 197, p.110586.</a:t>
            </a:r>
          </a:p>
          <a:p>
            <a:pPr algn="just">
              <a:lnSpc>
                <a:spcPts val="1030"/>
              </a:lnSpc>
              <a:spcBef>
                <a:spcPct val="0"/>
              </a:spcBef>
            </a:pPr>
            <a:r>
              <a:rPr lang="en-US" sz="1030">
                <a:solidFill>
                  <a:srgbClr val="F9FAFB"/>
                </a:solidFill>
                <a:latin typeface="Radley"/>
                <a:ea typeface="Radley"/>
                <a:cs typeface="Radley"/>
                <a:sym typeface="Radley"/>
              </a:rPr>
              <a:t>Khalil, N., Che Abdullah, S.N., Haron, S.N. and Hamid, M.Y., 2024. A review of green practices and initiatives from stakeholder’s perspectives towards sustainable hotel operations and performance impact. Journal of Facilities Management, 22(4), pp.653-682.</a:t>
            </a:r>
          </a:p>
          <a:p>
            <a:pPr algn="just">
              <a:lnSpc>
                <a:spcPts val="1030"/>
              </a:lnSpc>
              <a:spcBef>
                <a:spcPct val="0"/>
              </a:spcBef>
            </a:pPr>
            <a:r>
              <a:rPr lang="en-US" sz="1030">
                <a:solidFill>
                  <a:srgbClr val="F9FAFB"/>
                </a:solidFill>
                <a:latin typeface="Radley"/>
                <a:ea typeface="Radley"/>
                <a:cs typeface="Radley"/>
                <a:sym typeface="Radley"/>
              </a:rPr>
              <a:t>Nweje, U. and Taiwo, M., 2025. Leveraging Artificial Intelligence for predictive supply chain management, focus on how AI-driven tools are revolutionizing demand forecasting and inventory optimization. International Journal of Science and Research Archive, 14(1), pp.230-250.</a:t>
            </a:r>
          </a:p>
          <a:p>
            <a:pPr algn="just">
              <a:lnSpc>
                <a:spcPts val="1030"/>
              </a:lnSpc>
              <a:spcBef>
                <a:spcPct val="0"/>
              </a:spcBef>
            </a:pPr>
            <a:r>
              <a:rPr lang="en-US" sz="1030">
                <a:solidFill>
                  <a:srgbClr val="F9FAFB"/>
                </a:solidFill>
                <a:latin typeface="Radley"/>
                <a:ea typeface="Radley"/>
                <a:cs typeface="Radley"/>
                <a:sym typeface="Radley"/>
              </a:rPr>
              <a:t>Amicarelli, V., Aluculesei, A.C., Lagioia, G., Pamfilie, R. and Bux, C., 2022. How to manage and minimize food waste in the hotel industry: An exploratory research. International Journal of Culture, Tourism and Hospitality Research, 16(1), pp.152-167.</a:t>
            </a:r>
          </a:p>
          <a:p>
            <a:pPr algn="just">
              <a:lnSpc>
                <a:spcPts val="1030"/>
              </a:lnSpc>
              <a:spcBef>
                <a:spcPct val="0"/>
              </a:spcBef>
            </a:pPr>
            <a:r>
              <a:rPr lang="en-US" sz="1030">
                <a:solidFill>
                  <a:srgbClr val="F9FAFB"/>
                </a:solidFill>
                <a:latin typeface="Radley"/>
                <a:ea typeface="Radley"/>
                <a:cs typeface="Radley"/>
                <a:sym typeface="Radley"/>
              </a:rPr>
              <a:t>Perera, M., 2024. Exploring the role of AI in enhancing sustainability within New Zealand's hospitality industry: A study on knowledge, applicability, and perception in reducing food waste.</a:t>
            </a:r>
          </a:p>
          <a:p>
            <a:pPr algn="just">
              <a:lnSpc>
                <a:spcPts val="1030"/>
              </a:lnSpc>
              <a:spcBef>
                <a:spcPct val="0"/>
              </a:spcBef>
            </a:pPr>
            <a:r>
              <a:rPr lang="en-US" sz="1030">
                <a:solidFill>
                  <a:srgbClr val="F9FAFB"/>
                </a:solidFill>
                <a:latin typeface="Radley"/>
                <a:ea typeface="Radley"/>
                <a:cs typeface="Radley"/>
                <a:sym typeface="Radley"/>
              </a:rPr>
              <a:t>Bendesa, A.O., Astuti, N.N.S., Astawa, I.K., Susanto, B. and Sarjana, I.M.B., 2022. Optimizing food costs through menu engineering, portion control, supplier negotiations, waste reduction, and technology integration. Journal of Commerce, Management, and Tourism Studies, 1(1), pp.1-13.</a:t>
            </a:r>
          </a:p>
          <a:p>
            <a:pPr algn="just">
              <a:lnSpc>
                <a:spcPts val="1030"/>
              </a:lnSpc>
              <a:spcBef>
                <a:spcPct val="0"/>
              </a:spcBef>
            </a:pPr>
            <a:r>
              <a:rPr lang="en-US" sz="1030">
                <a:solidFill>
                  <a:srgbClr val="F9FAFB"/>
                </a:solidFill>
                <a:latin typeface="Radley"/>
                <a:ea typeface="Radley"/>
                <a:cs typeface="Radley"/>
                <a:sym typeface="Radley"/>
              </a:rPr>
              <a:t>Zakaria, Z., 2025. Evaluation of Ethical Dilemmas and Business Sustainability in Maintaining a Company's Reputation in Global Markets. Paradoks: Jurnal Ilmu Ekonomi, 8(3), pp.837-851.</a:t>
            </a:r>
          </a:p>
          <a:p>
            <a:pPr algn="just">
              <a:lnSpc>
                <a:spcPts val="1030"/>
              </a:lnSpc>
              <a:spcBef>
                <a:spcPct val="0"/>
              </a:spcBef>
            </a:pPr>
            <a:r>
              <a:rPr lang="en-US" sz="1030">
                <a:solidFill>
                  <a:srgbClr val="F9FAFB"/>
                </a:solidFill>
                <a:latin typeface="Radley"/>
                <a:ea typeface="Radley"/>
                <a:cs typeface="Radley"/>
                <a:sym typeface="Radley"/>
              </a:rPr>
              <a:t>Kahveci, E., 2023. Business strategies for small-and medium-sized tourism enterprises during COVID-19: a developing country case. Journal of Hospitality and Tourism Insights, 6(4), pp.1569-1593.</a:t>
            </a:r>
          </a:p>
          <a:p>
            <a:pPr algn="just">
              <a:lnSpc>
                <a:spcPts val="1030"/>
              </a:lnSpc>
              <a:spcBef>
                <a:spcPct val="0"/>
              </a:spcBef>
            </a:pPr>
            <a:r>
              <a:rPr lang="en-US" sz="1030">
                <a:solidFill>
                  <a:srgbClr val="F9FAFB"/>
                </a:solidFill>
                <a:latin typeface="Radley"/>
                <a:ea typeface="Radley"/>
                <a:cs typeface="Radley"/>
                <a:sym typeface="Radley"/>
              </a:rPr>
              <a:t>Sethumadhavan, R., Sajimon, P.P., Selvakumar, P., Kadu, S.G., Chandel, P.S. and Gupta, S., 2025. Environmental Sustainability and Employee Participation. In Green Leadership Strategies for Increased Employee Engagement and Performance (pp. 275-298). IGI Global Scientific Publishing.</a:t>
            </a:r>
          </a:p>
          <a:p>
            <a:pPr algn="just">
              <a:lnSpc>
                <a:spcPts val="1030"/>
              </a:lnSpc>
              <a:spcBef>
                <a:spcPct val="0"/>
              </a:spcBef>
            </a:pPr>
            <a:r>
              <a:rPr lang="en-US" sz="1030">
                <a:solidFill>
                  <a:srgbClr val="F9FAFB"/>
                </a:solidFill>
                <a:latin typeface="Radley"/>
                <a:ea typeface="Radley"/>
                <a:cs typeface="Radley"/>
                <a:sym typeface="Radley"/>
              </a:rPr>
              <a:t>Wilson, O., 2025. Enhancing Operational Efficiency and Guest Satisfaction in Hotel Management: A Strategic Approach. OTS Canadian Journal, 4(5), pp.72-81.</a:t>
            </a:r>
          </a:p>
          <a:p>
            <a:pPr algn="just">
              <a:lnSpc>
                <a:spcPts val="1030"/>
              </a:lnSpc>
              <a:spcBef>
                <a:spcPct val="0"/>
              </a:spcBef>
            </a:pPr>
            <a:endParaRPr lang="en-US" sz="1030">
              <a:solidFill>
                <a:srgbClr val="F9FAFB"/>
              </a:solidFill>
              <a:latin typeface="Radley"/>
              <a:ea typeface="Radley"/>
              <a:cs typeface="Radley"/>
              <a:sym typeface="Radley"/>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TotalTime>
  <Words>2585</Words>
  <Application>Microsoft Office PowerPoint</Application>
  <PresentationFormat>Custom</PresentationFormat>
  <Paragraphs>108</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Carlito</vt:lpstr>
      <vt:lpstr>Calibri</vt:lpstr>
      <vt:lpstr>Radley Italics</vt:lpstr>
      <vt:lpstr>Radley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Food Waste</dc:title>
  <dc:description>Presentation - Food Waste</dc:description>
  <cp:lastModifiedBy>sorinc</cp:lastModifiedBy>
  <cp:revision>2</cp:revision>
  <dcterms:created xsi:type="dcterms:W3CDTF">2006-08-16T00:00:00Z</dcterms:created>
  <dcterms:modified xsi:type="dcterms:W3CDTF">2026-02-09T09:53:52Z</dcterms:modified>
  <dc:identifier>DAG-1K8smMU</dc:identifier>
</cp:coreProperties>
</file>