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8" autoAdjust="0"/>
    <p:restoredTop sz="94660"/>
  </p:normalViewPr>
  <p:slideViewPr>
    <p:cSldViewPr snapToGrid="0">
      <p:cViewPr varScale="1">
        <p:scale>
          <a:sx n="87" d="100"/>
          <a:sy n="87" d="100"/>
        </p:scale>
        <p:origin x="121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2D28FE-8F5E-4C58-9AF3-0566E438CF48}" type="doc">
      <dgm:prSet loTypeId="urn:microsoft.com/office/officeart/2005/8/layout/default" loCatId="Inbox" qsTypeId="urn:microsoft.com/office/officeart/2005/8/quickstyle/simple4" qsCatId="simple" csTypeId="urn:microsoft.com/office/officeart/2005/8/colors/ColorSchemeForSuggestions" csCatId="other"/>
      <dgm:spPr/>
      <dgm:t>
        <a:bodyPr/>
        <a:lstStyle/>
        <a:p>
          <a:endParaRPr lang="en-US"/>
        </a:p>
      </dgm:t>
    </dgm:pt>
    <dgm:pt modelId="{E5FC1B1C-3543-455D-BA97-5E158C423189}">
      <dgm:prSet/>
      <dgm:spPr/>
      <dgm:t>
        <a:bodyPr/>
        <a:lstStyle/>
        <a:p>
          <a:r>
            <a:rPr lang="en-GB"/>
            <a:t>Directive 2003/87/EC on greenhouse gas emission trading</a:t>
          </a:r>
          <a:endParaRPr lang="en-US"/>
        </a:p>
      </dgm:t>
    </dgm:pt>
    <dgm:pt modelId="{45C447B8-59AF-494C-87AF-647929091DEC}" type="parTrans" cxnId="{074A2378-82D7-4856-9204-E223DC39CCE4}">
      <dgm:prSet/>
      <dgm:spPr/>
      <dgm:t>
        <a:bodyPr/>
        <a:lstStyle/>
        <a:p>
          <a:endParaRPr lang="en-US"/>
        </a:p>
      </dgm:t>
    </dgm:pt>
    <dgm:pt modelId="{01831C66-59FE-44BF-9AD2-04824B97130D}" type="sibTrans" cxnId="{074A2378-82D7-4856-9204-E223DC39CCE4}">
      <dgm:prSet/>
      <dgm:spPr/>
      <dgm:t>
        <a:bodyPr/>
        <a:lstStyle/>
        <a:p>
          <a:endParaRPr lang="en-US"/>
        </a:p>
      </dgm:t>
    </dgm:pt>
    <dgm:pt modelId="{FF5951C2-B1A5-4D44-A962-F66169DBE0D5}">
      <dgm:prSet/>
      <dgm:spPr/>
      <dgm:t>
        <a:bodyPr/>
        <a:lstStyle/>
        <a:p>
          <a:r>
            <a:rPr lang="en-GB"/>
            <a:t>Directive 2008/98/EC on waste</a:t>
          </a:r>
          <a:endParaRPr lang="en-US"/>
        </a:p>
      </dgm:t>
    </dgm:pt>
    <dgm:pt modelId="{917851F5-65A4-494B-9326-9390136C85CA}" type="parTrans" cxnId="{633CA028-B3AA-40A8-9435-1497C2F90FF4}">
      <dgm:prSet/>
      <dgm:spPr/>
      <dgm:t>
        <a:bodyPr/>
        <a:lstStyle/>
        <a:p>
          <a:endParaRPr lang="en-US"/>
        </a:p>
      </dgm:t>
    </dgm:pt>
    <dgm:pt modelId="{A052DCB9-B3D4-4718-9F53-306E578E4E5D}" type="sibTrans" cxnId="{633CA028-B3AA-40A8-9435-1497C2F90FF4}">
      <dgm:prSet/>
      <dgm:spPr/>
      <dgm:t>
        <a:bodyPr/>
        <a:lstStyle/>
        <a:p>
          <a:endParaRPr lang="en-US"/>
        </a:p>
      </dgm:t>
    </dgm:pt>
    <dgm:pt modelId="{DA410738-BA4A-435A-A19B-E69CC6555A50}">
      <dgm:prSet/>
      <dgm:spPr/>
      <dgm:t>
        <a:bodyPr/>
        <a:lstStyle/>
        <a:p>
          <a:r>
            <a:rPr lang="en-GB"/>
            <a:t>Directive 2000/60/EC in water policy</a:t>
          </a:r>
          <a:endParaRPr lang="en-US"/>
        </a:p>
      </dgm:t>
    </dgm:pt>
    <dgm:pt modelId="{1CECA5D3-A99F-41D8-81FD-BBEB259FD069}" type="parTrans" cxnId="{72E18EF3-F264-4088-B7D9-58789D1D4C0D}">
      <dgm:prSet/>
      <dgm:spPr/>
      <dgm:t>
        <a:bodyPr/>
        <a:lstStyle/>
        <a:p>
          <a:endParaRPr lang="en-US"/>
        </a:p>
      </dgm:t>
    </dgm:pt>
    <dgm:pt modelId="{0C5C06AA-4BB2-49F5-B5C4-62FF14258C19}" type="sibTrans" cxnId="{72E18EF3-F264-4088-B7D9-58789D1D4C0D}">
      <dgm:prSet/>
      <dgm:spPr/>
      <dgm:t>
        <a:bodyPr/>
        <a:lstStyle/>
        <a:p>
          <a:endParaRPr lang="en-US"/>
        </a:p>
      </dgm:t>
    </dgm:pt>
    <dgm:pt modelId="{7A1437A1-0B98-46A1-9D45-C60EFC16DB3E}">
      <dgm:prSet/>
      <dgm:spPr/>
      <dgm:t>
        <a:bodyPr/>
        <a:lstStyle/>
        <a:p>
          <a:r>
            <a:rPr lang="en-GB"/>
            <a:t>Directive 2008/50/EC on ambient air quality</a:t>
          </a:r>
          <a:endParaRPr lang="en-US"/>
        </a:p>
      </dgm:t>
    </dgm:pt>
    <dgm:pt modelId="{7349E47F-2281-4E21-9320-0C87873B6EC8}" type="parTrans" cxnId="{1EE52659-19E6-4AF0-BF0D-6A52D32D5477}">
      <dgm:prSet/>
      <dgm:spPr/>
      <dgm:t>
        <a:bodyPr/>
        <a:lstStyle/>
        <a:p>
          <a:endParaRPr lang="en-US"/>
        </a:p>
      </dgm:t>
    </dgm:pt>
    <dgm:pt modelId="{3693DA42-0372-40EF-A2DE-9F3C6FD5838B}" type="sibTrans" cxnId="{1EE52659-19E6-4AF0-BF0D-6A52D32D5477}">
      <dgm:prSet/>
      <dgm:spPr/>
      <dgm:t>
        <a:bodyPr/>
        <a:lstStyle/>
        <a:p>
          <a:endParaRPr lang="en-US"/>
        </a:p>
      </dgm:t>
    </dgm:pt>
    <dgm:pt modelId="{44DC6AC8-9EE7-40B8-9F3F-F80D93B6703A}">
      <dgm:prSet/>
      <dgm:spPr/>
      <dgm:t>
        <a:bodyPr/>
        <a:lstStyle/>
        <a:p>
          <a:r>
            <a:rPr lang="en-GB"/>
            <a:t>Directive 2008/1/EC on integrated pollution prevention &amp; control</a:t>
          </a:r>
          <a:endParaRPr lang="en-US"/>
        </a:p>
      </dgm:t>
    </dgm:pt>
    <dgm:pt modelId="{C716A317-E448-4DE6-A014-A29D92CDE1C4}" type="parTrans" cxnId="{309DF08D-D6CD-40CB-AFF5-D74C08DF9207}">
      <dgm:prSet/>
      <dgm:spPr/>
      <dgm:t>
        <a:bodyPr/>
        <a:lstStyle/>
        <a:p>
          <a:endParaRPr lang="en-US"/>
        </a:p>
      </dgm:t>
    </dgm:pt>
    <dgm:pt modelId="{8CE56709-0D3E-4CEA-B605-918572B2BAC5}" type="sibTrans" cxnId="{309DF08D-D6CD-40CB-AFF5-D74C08DF9207}">
      <dgm:prSet/>
      <dgm:spPr/>
      <dgm:t>
        <a:bodyPr/>
        <a:lstStyle/>
        <a:p>
          <a:endParaRPr lang="en-US"/>
        </a:p>
      </dgm:t>
    </dgm:pt>
    <dgm:pt modelId="{9727B6E1-A190-4075-BE87-F0532EDE098B}" type="pres">
      <dgm:prSet presAssocID="{9A2D28FE-8F5E-4C58-9AF3-0566E438CF48}" presName="diagram" presStyleCnt="0">
        <dgm:presLayoutVars>
          <dgm:dir/>
          <dgm:resizeHandles val="exact"/>
        </dgm:presLayoutVars>
      </dgm:prSet>
      <dgm:spPr/>
    </dgm:pt>
    <dgm:pt modelId="{106F745F-1970-4742-8568-1C89DA8196A5}" type="pres">
      <dgm:prSet presAssocID="{E5FC1B1C-3543-455D-BA97-5E158C423189}" presName="node" presStyleLbl="node1" presStyleIdx="0" presStyleCnt="5">
        <dgm:presLayoutVars>
          <dgm:bulletEnabled val="1"/>
        </dgm:presLayoutVars>
      </dgm:prSet>
      <dgm:spPr/>
    </dgm:pt>
    <dgm:pt modelId="{49E08EFF-FBA9-4AE2-BA23-CA95F264DE3F}" type="pres">
      <dgm:prSet presAssocID="{01831C66-59FE-44BF-9AD2-04824B97130D}" presName="sibTrans" presStyleCnt="0"/>
      <dgm:spPr/>
    </dgm:pt>
    <dgm:pt modelId="{29E31411-295B-4642-823F-902D91D562E3}" type="pres">
      <dgm:prSet presAssocID="{FF5951C2-B1A5-4D44-A962-F66169DBE0D5}" presName="node" presStyleLbl="node1" presStyleIdx="1" presStyleCnt="5">
        <dgm:presLayoutVars>
          <dgm:bulletEnabled val="1"/>
        </dgm:presLayoutVars>
      </dgm:prSet>
      <dgm:spPr/>
    </dgm:pt>
    <dgm:pt modelId="{E9403AF8-7A0A-43A4-A73B-9C6E39725327}" type="pres">
      <dgm:prSet presAssocID="{A052DCB9-B3D4-4718-9F53-306E578E4E5D}" presName="sibTrans" presStyleCnt="0"/>
      <dgm:spPr/>
    </dgm:pt>
    <dgm:pt modelId="{4EC2D3E1-51ED-43D0-B93B-8C4546CC1E37}" type="pres">
      <dgm:prSet presAssocID="{DA410738-BA4A-435A-A19B-E69CC6555A50}" presName="node" presStyleLbl="node1" presStyleIdx="2" presStyleCnt="5">
        <dgm:presLayoutVars>
          <dgm:bulletEnabled val="1"/>
        </dgm:presLayoutVars>
      </dgm:prSet>
      <dgm:spPr/>
    </dgm:pt>
    <dgm:pt modelId="{0A3332BC-DE1F-4A56-B9DC-2BD547EE63D7}" type="pres">
      <dgm:prSet presAssocID="{0C5C06AA-4BB2-49F5-B5C4-62FF14258C19}" presName="sibTrans" presStyleCnt="0"/>
      <dgm:spPr/>
    </dgm:pt>
    <dgm:pt modelId="{5A9B7873-868F-472C-92E2-5C99883BECC7}" type="pres">
      <dgm:prSet presAssocID="{7A1437A1-0B98-46A1-9D45-C60EFC16DB3E}" presName="node" presStyleLbl="node1" presStyleIdx="3" presStyleCnt="5">
        <dgm:presLayoutVars>
          <dgm:bulletEnabled val="1"/>
        </dgm:presLayoutVars>
      </dgm:prSet>
      <dgm:spPr/>
    </dgm:pt>
    <dgm:pt modelId="{BB32687F-D1CA-4EF3-865C-2D68A2E2B0BE}" type="pres">
      <dgm:prSet presAssocID="{3693DA42-0372-40EF-A2DE-9F3C6FD5838B}" presName="sibTrans" presStyleCnt="0"/>
      <dgm:spPr/>
    </dgm:pt>
    <dgm:pt modelId="{17C56738-28AA-4D7B-8816-60195AC5910E}" type="pres">
      <dgm:prSet presAssocID="{44DC6AC8-9EE7-40B8-9F3F-F80D93B6703A}" presName="node" presStyleLbl="node1" presStyleIdx="4" presStyleCnt="5">
        <dgm:presLayoutVars>
          <dgm:bulletEnabled val="1"/>
        </dgm:presLayoutVars>
      </dgm:prSet>
      <dgm:spPr/>
    </dgm:pt>
  </dgm:ptLst>
  <dgm:cxnLst>
    <dgm:cxn modelId="{52CB7C0D-1F6D-4AF6-AA49-0B2D87864DDE}" type="presOf" srcId="{E5FC1B1C-3543-455D-BA97-5E158C423189}" destId="{106F745F-1970-4742-8568-1C89DA8196A5}" srcOrd="0" destOrd="0" presId="urn:microsoft.com/office/officeart/2005/8/layout/default"/>
    <dgm:cxn modelId="{085CE31F-A8D6-4324-95E1-2FF4A66732AA}" type="presOf" srcId="{44DC6AC8-9EE7-40B8-9F3F-F80D93B6703A}" destId="{17C56738-28AA-4D7B-8816-60195AC5910E}" srcOrd="0" destOrd="0" presId="urn:microsoft.com/office/officeart/2005/8/layout/default"/>
    <dgm:cxn modelId="{FE075021-B0A1-478F-9552-00E04F8E179A}" type="presOf" srcId="{DA410738-BA4A-435A-A19B-E69CC6555A50}" destId="{4EC2D3E1-51ED-43D0-B93B-8C4546CC1E37}" srcOrd="0" destOrd="0" presId="urn:microsoft.com/office/officeart/2005/8/layout/default"/>
    <dgm:cxn modelId="{633CA028-B3AA-40A8-9435-1497C2F90FF4}" srcId="{9A2D28FE-8F5E-4C58-9AF3-0566E438CF48}" destId="{FF5951C2-B1A5-4D44-A962-F66169DBE0D5}" srcOrd="1" destOrd="0" parTransId="{917851F5-65A4-494B-9326-9390136C85CA}" sibTransId="{A052DCB9-B3D4-4718-9F53-306E578E4E5D}"/>
    <dgm:cxn modelId="{074A2378-82D7-4856-9204-E223DC39CCE4}" srcId="{9A2D28FE-8F5E-4C58-9AF3-0566E438CF48}" destId="{E5FC1B1C-3543-455D-BA97-5E158C423189}" srcOrd="0" destOrd="0" parTransId="{45C447B8-59AF-494C-87AF-647929091DEC}" sibTransId="{01831C66-59FE-44BF-9AD2-04824B97130D}"/>
    <dgm:cxn modelId="{1EE52659-19E6-4AF0-BF0D-6A52D32D5477}" srcId="{9A2D28FE-8F5E-4C58-9AF3-0566E438CF48}" destId="{7A1437A1-0B98-46A1-9D45-C60EFC16DB3E}" srcOrd="3" destOrd="0" parTransId="{7349E47F-2281-4E21-9320-0C87873B6EC8}" sibTransId="{3693DA42-0372-40EF-A2DE-9F3C6FD5838B}"/>
    <dgm:cxn modelId="{309DF08D-D6CD-40CB-AFF5-D74C08DF9207}" srcId="{9A2D28FE-8F5E-4C58-9AF3-0566E438CF48}" destId="{44DC6AC8-9EE7-40B8-9F3F-F80D93B6703A}" srcOrd="4" destOrd="0" parTransId="{C716A317-E448-4DE6-A014-A29D92CDE1C4}" sibTransId="{8CE56709-0D3E-4CEA-B605-918572B2BAC5}"/>
    <dgm:cxn modelId="{02B56F91-6752-40F5-8DF2-7B3B3E2EEB71}" type="presOf" srcId="{7A1437A1-0B98-46A1-9D45-C60EFC16DB3E}" destId="{5A9B7873-868F-472C-92E2-5C99883BECC7}" srcOrd="0" destOrd="0" presId="urn:microsoft.com/office/officeart/2005/8/layout/default"/>
    <dgm:cxn modelId="{E23B1DB7-6CCA-462C-82B2-B6EF748C2B46}" type="presOf" srcId="{FF5951C2-B1A5-4D44-A962-F66169DBE0D5}" destId="{29E31411-295B-4642-823F-902D91D562E3}" srcOrd="0" destOrd="0" presId="urn:microsoft.com/office/officeart/2005/8/layout/default"/>
    <dgm:cxn modelId="{A4F97DE1-3A65-46E0-B517-519110D5C073}" type="presOf" srcId="{9A2D28FE-8F5E-4C58-9AF3-0566E438CF48}" destId="{9727B6E1-A190-4075-BE87-F0532EDE098B}" srcOrd="0" destOrd="0" presId="urn:microsoft.com/office/officeart/2005/8/layout/default"/>
    <dgm:cxn modelId="{72E18EF3-F264-4088-B7D9-58789D1D4C0D}" srcId="{9A2D28FE-8F5E-4C58-9AF3-0566E438CF48}" destId="{DA410738-BA4A-435A-A19B-E69CC6555A50}" srcOrd="2" destOrd="0" parTransId="{1CECA5D3-A99F-41D8-81FD-BBEB259FD069}" sibTransId="{0C5C06AA-4BB2-49F5-B5C4-62FF14258C19}"/>
    <dgm:cxn modelId="{F6CB2A11-09F9-4C8E-A835-48CE4AADDE61}" type="presParOf" srcId="{9727B6E1-A190-4075-BE87-F0532EDE098B}" destId="{106F745F-1970-4742-8568-1C89DA8196A5}" srcOrd="0" destOrd="0" presId="urn:microsoft.com/office/officeart/2005/8/layout/default"/>
    <dgm:cxn modelId="{8DB06374-FAA9-4394-914F-33529396C21C}" type="presParOf" srcId="{9727B6E1-A190-4075-BE87-F0532EDE098B}" destId="{49E08EFF-FBA9-4AE2-BA23-CA95F264DE3F}" srcOrd="1" destOrd="0" presId="urn:microsoft.com/office/officeart/2005/8/layout/default"/>
    <dgm:cxn modelId="{3088CD15-205A-4D1B-957A-214C2996F921}" type="presParOf" srcId="{9727B6E1-A190-4075-BE87-F0532EDE098B}" destId="{29E31411-295B-4642-823F-902D91D562E3}" srcOrd="2" destOrd="0" presId="urn:microsoft.com/office/officeart/2005/8/layout/default"/>
    <dgm:cxn modelId="{0FA59C7A-8A14-44BB-B58E-AEC1C8FD750C}" type="presParOf" srcId="{9727B6E1-A190-4075-BE87-F0532EDE098B}" destId="{E9403AF8-7A0A-43A4-A73B-9C6E39725327}" srcOrd="3" destOrd="0" presId="urn:microsoft.com/office/officeart/2005/8/layout/default"/>
    <dgm:cxn modelId="{B46797E5-1FA8-4823-8261-E9784ADA248D}" type="presParOf" srcId="{9727B6E1-A190-4075-BE87-F0532EDE098B}" destId="{4EC2D3E1-51ED-43D0-B93B-8C4546CC1E37}" srcOrd="4" destOrd="0" presId="urn:microsoft.com/office/officeart/2005/8/layout/default"/>
    <dgm:cxn modelId="{EFCD1BD4-46CB-469E-9C49-48BFB61B6A6F}" type="presParOf" srcId="{9727B6E1-A190-4075-BE87-F0532EDE098B}" destId="{0A3332BC-DE1F-4A56-B9DC-2BD547EE63D7}" srcOrd="5" destOrd="0" presId="urn:microsoft.com/office/officeart/2005/8/layout/default"/>
    <dgm:cxn modelId="{932479CD-E93F-49B5-9C97-4A04A953F2D5}" type="presParOf" srcId="{9727B6E1-A190-4075-BE87-F0532EDE098B}" destId="{5A9B7873-868F-472C-92E2-5C99883BECC7}" srcOrd="6" destOrd="0" presId="urn:microsoft.com/office/officeart/2005/8/layout/default"/>
    <dgm:cxn modelId="{73FFF4A0-F966-48A3-92A4-296839D469FB}" type="presParOf" srcId="{9727B6E1-A190-4075-BE87-F0532EDE098B}" destId="{BB32687F-D1CA-4EF3-865C-2D68A2E2B0BE}" srcOrd="7" destOrd="0" presId="urn:microsoft.com/office/officeart/2005/8/layout/default"/>
    <dgm:cxn modelId="{FDF46B2C-F990-45E9-8922-422AF5A69798}" type="presParOf" srcId="{9727B6E1-A190-4075-BE87-F0532EDE098B}" destId="{17C56738-28AA-4D7B-8816-60195AC5910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6F745F-1970-4742-8568-1C89DA8196A5}">
      <dsp:nvSpPr>
        <dsp:cNvPr id="0" name=""/>
        <dsp:cNvSpPr/>
      </dsp:nvSpPr>
      <dsp:spPr>
        <a:xfrm>
          <a:off x="0" y="199080"/>
          <a:ext cx="2251025" cy="135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Directive 2003/87/EC on greenhouse gas emission trading</a:t>
          </a:r>
          <a:endParaRPr lang="en-US" sz="2000" kern="1200"/>
        </a:p>
      </dsp:txBody>
      <dsp:txXfrm>
        <a:off x="0" y="199080"/>
        <a:ext cx="2251025" cy="1350615"/>
      </dsp:txXfrm>
    </dsp:sp>
    <dsp:sp modelId="{29E31411-295B-4642-823F-902D91D562E3}">
      <dsp:nvSpPr>
        <dsp:cNvPr id="0" name=""/>
        <dsp:cNvSpPr/>
      </dsp:nvSpPr>
      <dsp:spPr>
        <a:xfrm>
          <a:off x="2476127" y="199080"/>
          <a:ext cx="2251025" cy="135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Directive 2008/98/EC on waste</a:t>
          </a:r>
          <a:endParaRPr lang="en-US" sz="2000" kern="1200"/>
        </a:p>
      </dsp:txBody>
      <dsp:txXfrm>
        <a:off x="2476127" y="199080"/>
        <a:ext cx="2251025" cy="1350615"/>
      </dsp:txXfrm>
    </dsp:sp>
    <dsp:sp modelId="{4EC2D3E1-51ED-43D0-B93B-8C4546CC1E37}">
      <dsp:nvSpPr>
        <dsp:cNvPr id="0" name=""/>
        <dsp:cNvSpPr/>
      </dsp:nvSpPr>
      <dsp:spPr>
        <a:xfrm>
          <a:off x="4952255" y="199080"/>
          <a:ext cx="2251025" cy="135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Directive 2000/60/EC in water policy</a:t>
          </a:r>
          <a:endParaRPr lang="en-US" sz="2000" kern="1200"/>
        </a:p>
      </dsp:txBody>
      <dsp:txXfrm>
        <a:off x="4952255" y="199080"/>
        <a:ext cx="2251025" cy="1350615"/>
      </dsp:txXfrm>
    </dsp:sp>
    <dsp:sp modelId="{5A9B7873-868F-472C-92E2-5C99883BECC7}">
      <dsp:nvSpPr>
        <dsp:cNvPr id="0" name=""/>
        <dsp:cNvSpPr/>
      </dsp:nvSpPr>
      <dsp:spPr>
        <a:xfrm>
          <a:off x="1238063" y="1774798"/>
          <a:ext cx="2251025" cy="135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Directive 2008/50/EC on ambient air quality</a:t>
          </a:r>
          <a:endParaRPr lang="en-US" sz="2000" kern="1200"/>
        </a:p>
      </dsp:txBody>
      <dsp:txXfrm>
        <a:off x="1238063" y="1774798"/>
        <a:ext cx="2251025" cy="1350615"/>
      </dsp:txXfrm>
    </dsp:sp>
    <dsp:sp modelId="{17C56738-28AA-4D7B-8816-60195AC5910E}">
      <dsp:nvSpPr>
        <dsp:cNvPr id="0" name=""/>
        <dsp:cNvSpPr/>
      </dsp:nvSpPr>
      <dsp:spPr>
        <a:xfrm>
          <a:off x="3714191" y="1774798"/>
          <a:ext cx="2251025" cy="135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Directive 2008/1/EC on integrated pollution prevention &amp; control</a:t>
          </a:r>
          <a:endParaRPr lang="en-US" sz="2000" kern="1200"/>
        </a:p>
      </dsp:txBody>
      <dsp:txXfrm>
        <a:off x="3714191" y="1774798"/>
        <a:ext cx="2251025" cy="1350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45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184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1292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6107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68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835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23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5238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6865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54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6968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04A22C-E6AF-4399-A94E-770EC658AEDD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0A7AA99-6C08-4B02-B1DA-D6AB6FA4F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563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veminutehistory.com/" TargetMode="External"/><Relationship Id="rId2" Type="http://schemas.openxmlformats.org/officeDocument/2006/relationships/hyperlink" Target="http://www.ukel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istor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Background to environmental law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M6X01894 – Environmental law &amp; policy</a:t>
            </a:r>
          </a:p>
          <a:p>
            <a:r>
              <a:rPr lang="en-GB" dirty="0"/>
              <a:t>BSc Renewable energy &amp; the Built environment</a:t>
            </a:r>
          </a:p>
        </p:txBody>
      </p:sp>
    </p:spTree>
    <p:extLst>
      <p:ext uri="{BB962C8B-B14F-4D97-AF65-F5344CB8AC3E}">
        <p14:creationId xmlns:p14="http://schemas.microsoft.com/office/powerpoint/2010/main" val="470122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Beginnings of environmental law</a:t>
            </a:r>
          </a:p>
          <a:p>
            <a:r>
              <a:rPr lang="en-GB" dirty="0"/>
              <a:t>Significant developments</a:t>
            </a:r>
          </a:p>
          <a:p>
            <a:r>
              <a:rPr lang="en-GB" dirty="0"/>
              <a:t>Key environmental statutes</a:t>
            </a:r>
          </a:p>
          <a:p>
            <a:r>
              <a:rPr lang="en-GB" dirty="0"/>
              <a:t>European influence</a:t>
            </a:r>
          </a:p>
          <a:p>
            <a:r>
              <a:rPr lang="en-GB" dirty="0"/>
              <a:t>Reflections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0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did it start?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Laws aimed at protecting / improving the environment since Old Testament times (Deuteronomy 23: 12-13)</a:t>
            </a:r>
          </a:p>
          <a:p>
            <a:r>
              <a:rPr lang="en-GB" dirty="0"/>
              <a:t>Developed incrementally</a:t>
            </a:r>
          </a:p>
          <a:p>
            <a:r>
              <a:rPr lang="en-GB" dirty="0"/>
              <a:t>Often haphazardly</a:t>
            </a:r>
          </a:p>
          <a:p>
            <a:r>
              <a:rPr lang="en-GB" dirty="0"/>
              <a:t>Regulation as thrown up challenges &amp; lessons have been learnt</a:t>
            </a:r>
          </a:p>
        </p:txBody>
      </p:sp>
    </p:spTree>
    <p:extLst>
      <p:ext uri="{BB962C8B-B14F-4D97-AF65-F5344CB8AC3E}">
        <p14:creationId xmlns:p14="http://schemas.microsoft.com/office/powerpoint/2010/main" val="2597973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– Industrial revolution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89077" y="2223812"/>
            <a:ext cx="5280169" cy="324933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488668"/>
            <a:ext cx="2071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History.com</a:t>
            </a:r>
          </a:p>
        </p:txBody>
      </p:sp>
    </p:spTree>
    <p:extLst>
      <p:ext uri="{BB962C8B-B14F-4D97-AF65-F5344CB8AC3E}">
        <p14:creationId xmlns:p14="http://schemas.microsoft.com/office/powerpoint/2010/main" val="1552072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developments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Public controls to environmental problems</a:t>
            </a:r>
          </a:p>
          <a:p>
            <a:r>
              <a:rPr lang="en-GB" dirty="0"/>
              <a:t>However….. </a:t>
            </a:r>
          </a:p>
          <a:p>
            <a:pPr lvl="1"/>
            <a:r>
              <a:rPr lang="en-GB" dirty="0"/>
              <a:t>Individual pieces of legislation concerning individual problems</a:t>
            </a:r>
          </a:p>
          <a:p>
            <a:r>
              <a:rPr lang="en-GB" dirty="0"/>
              <a:t>Developed in relation to public health problems</a:t>
            </a:r>
          </a:p>
          <a:p>
            <a:pPr lvl="1"/>
            <a:r>
              <a:rPr lang="en-GB" dirty="0"/>
              <a:t>E.g. cholera, typhoid</a:t>
            </a:r>
          </a:p>
          <a:p>
            <a:r>
              <a:rPr lang="en-GB" dirty="0"/>
              <a:t>Development of Public Health Act 1875</a:t>
            </a:r>
          </a:p>
        </p:txBody>
      </p:sp>
    </p:spTree>
    <p:extLst>
      <p:ext uri="{BB962C8B-B14F-4D97-AF65-F5344CB8AC3E}">
        <p14:creationId xmlns:p14="http://schemas.microsoft.com/office/powerpoint/2010/main" val="3467190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2860"/>
            <a:ext cx="9144000" cy="69037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612835"/>
            <a:ext cx="2107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Punch cartoon, 1858</a:t>
            </a:r>
          </a:p>
        </p:txBody>
      </p:sp>
    </p:spTree>
    <p:extLst>
      <p:ext uri="{BB962C8B-B14F-4D97-AF65-F5344CB8AC3E}">
        <p14:creationId xmlns:p14="http://schemas.microsoft.com/office/powerpoint/2010/main" val="281985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082" y="647964"/>
            <a:ext cx="6571343" cy="1049235"/>
          </a:xfrm>
        </p:spPr>
        <p:txBody>
          <a:bodyPr/>
          <a:lstStyle/>
          <a:p>
            <a:r>
              <a:rPr lang="en-GB" dirty="0"/>
              <a:t>Michael faraday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84" y="2042237"/>
            <a:ext cx="3857378" cy="3762215"/>
          </a:xfrm>
        </p:spPr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Near the bridges the feculence rolled up in clouds so dense that they were visible at the surface…the whole river was for the time a real sewer</a:t>
            </a:r>
            <a:r>
              <a:rPr lang="en-GB" dirty="0"/>
              <a:t>”</a:t>
            </a:r>
          </a:p>
          <a:p>
            <a:r>
              <a:rPr lang="en-GB" dirty="0"/>
              <a:t>The Times, 1855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5009" y="302926"/>
            <a:ext cx="4360800" cy="6323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90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Rivers Pollution prevention act 1876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 London’s water pollution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Maintaining and restoring the wholesomeness of the rivers</a:t>
            </a:r>
            <a:r>
              <a:rPr lang="en-GB" dirty="0"/>
              <a:t>”</a:t>
            </a:r>
          </a:p>
          <a:p>
            <a:r>
              <a:rPr lang="en-GB" dirty="0"/>
              <a:t>All forms of pollution prohibited</a:t>
            </a:r>
          </a:p>
          <a:p>
            <a:r>
              <a:rPr lang="en-GB" dirty="0"/>
              <a:t>Introduced ‘best practicable means’ of pollution control</a:t>
            </a:r>
          </a:p>
          <a:p>
            <a:r>
              <a:rPr lang="en-GB" dirty="0"/>
              <a:t>Also introduced enforcement</a:t>
            </a:r>
          </a:p>
          <a:p>
            <a:pPr lvl="1"/>
            <a:r>
              <a:rPr lang="en-GB" dirty="0"/>
              <a:t>Highlighted a reluctance to use enforcement…</a:t>
            </a:r>
          </a:p>
        </p:txBody>
      </p:sp>
    </p:spTree>
    <p:extLst>
      <p:ext uri="{BB962C8B-B14F-4D97-AF65-F5344CB8AC3E}">
        <p14:creationId xmlns:p14="http://schemas.microsoft.com/office/powerpoint/2010/main" val="3866580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alkali act 1863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Established Worlds first national public pollution control agency</a:t>
            </a:r>
          </a:p>
          <a:p>
            <a:r>
              <a:rPr lang="en-GB" dirty="0"/>
              <a:t>Alkali Inspectorate (first Inspector – Dr Robert Angus Smith)</a:t>
            </a:r>
          </a:p>
          <a:p>
            <a:r>
              <a:rPr lang="en-GB" dirty="0"/>
              <a:t>Control of noxious fumes from alkali works</a:t>
            </a:r>
          </a:p>
          <a:p>
            <a:pPr lvl="1"/>
            <a:r>
              <a:rPr lang="en-GB" dirty="0"/>
              <a:t>Set limits for reduction of acidic emissions per plant</a:t>
            </a:r>
          </a:p>
          <a:p>
            <a:pPr lvl="1"/>
            <a:r>
              <a:rPr lang="en-GB" dirty="0"/>
              <a:t>Emissions rose as number of plants increased</a:t>
            </a:r>
          </a:p>
          <a:p>
            <a:pPr lvl="1"/>
            <a:r>
              <a:rPr lang="en-GB" dirty="0"/>
              <a:t>Led to worsening of water quality</a:t>
            </a:r>
          </a:p>
        </p:txBody>
      </p:sp>
    </p:spTree>
    <p:extLst>
      <p:ext uri="{BB962C8B-B14F-4D97-AF65-F5344CB8AC3E}">
        <p14:creationId xmlns:p14="http://schemas.microsoft.com/office/powerpoint/2010/main" val="3308886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3255E-68F9-493F-A70E-4DD9D2C1F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Fast forward to 1970s…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4162F-AB41-4AF1-AA05-3048635D9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state had taken a more active role</a:t>
            </a:r>
          </a:p>
          <a:p>
            <a:r>
              <a:rPr lang="en-GB" dirty="0"/>
              <a:t>1970 – development of Department of Environment</a:t>
            </a:r>
          </a:p>
          <a:p>
            <a:r>
              <a:rPr lang="en-GB" dirty="0"/>
              <a:t>Number of explanations:</a:t>
            </a:r>
          </a:p>
          <a:p>
            <a:pPr lvl="1"/>
            <a:r>
              <a:rPr lang="en-GB" dirty="0"/>
              <a:t>Theoretical</a:t>
            </a:r>
          </a:p>
          <a:p>
            <a:pPr lvl="1"/>
            <a:r>
              <a:rPr lang="en-GB" dirty="0"/>
              <a:t>Pragmatic &amp; political</a:t>
            </a:r>
          </a:p>
          <a:p>
            <a:r>
              <a:rPr lang="en-GB" dirty="0"/>
              <a:t>Passing of laws / frameworks</a:t>
            </a:r>
          </a:p>
          <a:p>
            <a:r>
              <a:rPr lang="en-GB" dirty="0"/>
              <a:t>Based upon “command and control”</a:t>
            </a:r>
          </a:p>
        </p:txBody>
      </p:sp>
    </p:spTree>
    <p:extLst>
      <p:ext uri="{BB962C8B-B14F-4D97-AF65-F5344CB8AC3E}">
        <p14:creationId xmlns:p14="http://schemas.microsoft.com/office/powerpoint/2010/main" val="3109789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AA45E-8099-4CDA-88E6-E01CE6079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Landmarks in history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F9E3F56-B7CE-4383-A8B1-DD242362FF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6271816"/>
              </p:ext>
            </p:extLst>
          </p:nvPr>
        </p:nvGraphicFramePr>
        <p:xfrm>
          <a:off x="1443038" y="2194755"/>
          <a:ext cx="657225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0016">
                  <a:extLst>
                    <a:ext uri="{9D8B030D-6E8A-4147-A177-3AD203B41FA5}">
                      <a16:colId xmlns:a16="http://schemas.microsoft.com/office/drawing/2014/main" val="240256961"/>
                    </a:ext>
                  </a:extLst>
                </a:gridCol>
                <a:gridCol w="5562234">
                  <a:extLst>
                    <a:ext uri="{9D8B030D-6E8A-4147-A177-3AD203B41FA5}">
                      <a16:colId xmlns:a16="http://schemas.microsoft.com/office/drawing/2014/main" val="38140172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Issue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968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Apollo 8 sends back photos of the Earth from space – coinciding with concerns about human impacts on the 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9148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 Conference on the Human Environment (Stockholm)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73107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Development of first EEC Environmental Action Programme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7512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1974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 of Pollution Act / establishment of Health &amp; Safety Executive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36342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Ozone Treaty agreed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57631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First definition of ‘sustainable development’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1335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Intergovernmental Panel on Climate Change (IPCC) established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48174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1989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National Rivers Authority established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1284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 Protection 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32698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9533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6063B-2DEB-4CBB-BA40-7647DE93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Landmarks in history (</a:t>
            </a:r>
            <a:r>
              <a:rPr lang="en-GB" dirty="0" err="1"/>
              <a:t>contd</a:t>
            </a:r>
            <a:r>
              <a:rPr lang="en-GB" dirty="0"/>
              <a:t>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8F2E45-B392-44E7-A8E7-4E01BFBF5E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0293063"/>
              </p:ext>
            </p:extLst>
          </p:nvPr>
        </p:nvGraphicFramePr>
        <p:xfrm>
          <a:off x="1443038" y="2016125"/>
          <a:ext cx="6572250" cy="272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0016">
                  <a:extLst>
                    <a:ext uri="{9D8B030D-6E8A-4147-A177-3AD203B41FA5}">
                      <a16:colId xmlns:a16="http://schemas.microsoft.com/office/drawing/2014/main" val="2555264320"/>
                    </a:ext>
                  </a:extLst>
                </a:gridCol>
                <a:gridCol w="5562234">
                  <a:extLst>
                    <a:ext uri="{9D8B030D-6E8A-4147-A177-3AD203B41FA5}">
                      <a16:colId xmlns:a16="http://schemas.microsoft.com/office/drawing/2014/main" val="24672264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Issue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05794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1992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 Conference on the Environment and Development (RIO)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9505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1995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 Act and development of the Environment Agency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8050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</a:t>
                      </a:r>
                      <a:r>
                        <a:rPr lang="en-GB" dirty="0" err="1"/>
                        <a:t>Aarhaus</a:t>
                      </a:r>
                      <a:r>
                        <a:rPr lang="en-GB" dirty="0"/>
                        <a:t> Convention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04699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2007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IPCC &amp; Al Gore win Nobel Peace Prize for raising awareness of climate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01151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End of first Kyoto Protocol agreement phase, no new phase in place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7458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Paris Agreement re: climate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3547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6474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0DB61-32F0-4448-AFCF-B6E95E8A5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environmental law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34EC776-B6E7-42F6-9F37-76826B8D0D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9361"/>
          <a:stretch/>
        </p:blipFill>
        <p:spPr>
          <a:xfrm>
            <a:off x="1367980" y="2016124"/>
            <a:ext cx="6722364" cy="4485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449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61B14-0A97-410D-AF95-1F1B0DB1A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</a:t>
            </a:r>
            <a:r>
              <a:rPr lang="en-GB" dirty="0" err="1"/>
              <a:t>uk</a:t>
            </a:r>
            <a:r>
              <a:rPr lang="en-GB" dirty="0"/>
              <a:t> environmental statutes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259B5-ABFB-4160-8E3E-31500D7434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Protection Act 1990 (EPA90)</a:t>
            </a:r>
          </a:p>
          <a:p>
            <a:r>
              <a:rPr lang="en-GB" dirty="0"/>
              <a:t>Town &amp; Country Planning Act 1990 (TCPA90)</a:t>
            </a:r>
          </a:p>
          <a:p>
            <a:r>
              <a:rPr lang="en-GB" dirty="0"/>
              <a:t>Pollution Prevention and Control Act 1999 (PPCA)</a:t>
            </a:r>
          </a:p>
          <a:p>
            <a:r>
              <a:rPr lang="en-GB" dirty="0"/>
              <a:t>Water Resources Act 1991 (WRA)</a:t>
            </a:r>
          </a:p>
          <a:p>
            <a:r>
              <a:rPr lang="en-GB" dirty="0"/>
              <a:t>Water Industry Act 1991 (WIA)</a:t>
            </a:r>
          </a:p>
          <a:p>
            <a:r>
              <a:rPr lang="en-GB" dirty="0"/>
              <a:t>Wildlife and Countryside Act 1981</a:t>
            </a:r>
          </a:p>
          <a:p>
            <a:r>
              <a:rPr lang="en-GB" dirty="0"/>
              <a:t>Environment Act 1995 (EA95)</a:t>
            </a:r>
          </a:p>
        </p:txBody>
      </p:sp>
    </p:spTree>
    <p:extLst>
      <p:ext uri="{BB962C8B-B14F-4D97-AF65-F5344CB8AC3E}">
        <p14:creationId xmlns:p14="http://schemas.microsoft.com/office/powerpoint/2010/main" val="33841532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1C75A-373E-40D6-86CB-B50181127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enforcement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04B50B3-60B5-4D4A-825E-7D698E3BCC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4867" y="1945786"/>
            <a:ext cx="6968589" cy="464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659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E83CC-52FC-4995-8C54-51C2FD8A0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Rise of </a:t>
            </a:r>
            <a:r>
              <a:rPr lang="en-GB" dirty="0" err="1"/>
              <a:t>eu</a:t>
            </a:r>
            <a:r>
              <a:rPr lang="en-GB" dirty="0"/>
              <a:t> directives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07CF3-4616-473B-93F6-8866B915F0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Passed a number of environmental Directives since 1973</a:t>
            </a:r>
          </a:p>
          <a:p>
            <a:r>
              <a:rPr lang="en-GB" dirty="0"/>
              <a:t>Consideration and adoption of new methods of control</a:t>
            </a:r>
          </a:p>
          <a:p>
            <a:r>
              <a:rPr lang="en-GB" dirty="0"/>
              <a:t>Also forced change for the better</a:t>
            </a:r>
          </a:p>
          <a:p>
            <a:pPr lvl="1"/>
            <a:r>
              <a:rPr lang="en-GB" dirty="0"/>
              <a:t>E.g. ban on dumping sewage at sea</a:t>
            </a:r>
          </a:p>
          <a:p>
            <a:r>
              <a:rPr lang="en-GB" dirty="0"/>
              <a:t>Important role in procedural environmental laws</a:t>
            </a:r>
          </a:p>
          <a:p>
            <a:pPr lvl="1"/>
            <a:r>
              <a:rPr lang="en-GB" dirty="0"/>
              <a:t>E.g. Environmental Impact Assessment (EIA) Directive</a:t>
            </a:r>
          </a:p>
          <a:p>
            <a:r>
              <a:rPr lang="en-GB" dirty="0"/>
              <a:t>Also enabled change within areas of law</a:t>
            </a:r>
          </a:p>
        </p:txBody>
      </p:sp>
    </p:spTree>
    <p:extLst>
      <p:ext uri="{BB962C8B-B14F-4D97-AF65-F5344CB8AC3E}">
        <p14:creationId xmlns:p14="http://schemas.microsoft.com/office/powerpoint/2010/main" val="4667425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A3D71-9B2A-492E-AB42-111C86308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dirty="0"/>
              <a:t>Some key </a:t>
            </a:r>
            <a:r>
              <a:rPr lang="en-GB" dirty="0" err="1"/>
              <a:t>eu</a:t>
            </a:r>
            <a:r>
              <a:rPr lang="en-GB" dirty="0"/>
              <a:t> directives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0270634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3532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F3907-0D5F-4945-A0F3-BD46A003E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Shifting policy concerns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44E4162-BA37-4E75-BF38-2D1C8F119C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9537988"/>
              </p:ext>
            </p:extLst>
          </p:nvPr>
        </p:nvGraphicFramePr>
        <p:xfrm>
          <a:off x="1443038" y="2016125"/>
          <a:ext cx="6572250" cy="2621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25">
                  <a:extLst>
                    <a:ext uri="{9D8B030D-6E8A-4147-A177-3AD203B41FA5}">
                      <a16:colId xmlns:a16="http://schemas.microsoft.com/office/drawing/2014/main" val="880317387"/>
                    </a:ext>
                  </a:extLst>
                </a:gridCol>
                <a:gridCol w="3286125">
                  <a:extLst>
                    <a:ext uri="{9D8B030D-6E8A-4147-A177-3AD203B41FA5}">
                      <a16:colId xmlns:a16="http://schemas.microsoft.com/office/drawing/2014/main" val="346293964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First generation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Second generation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38787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Waste disposal and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Waste minimisation and elimination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29537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Controlling stationary, point-source pollution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Controlling the effects of pollutants from diffuse and mobile 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15163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Conserving species and protected areas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Conserving biodiversity &amp; ecosystem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2754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Focus on polluting industries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Shared responsibility for environmental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82145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Environmental regulation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 governance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634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1161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A9186-E3A3-467B-A744-7F39D2635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Reflections of environmental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B9CAB-CAEA-45B2-85FB-E123CE769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491" y="2015733"/>
            <a:ext cx="6571343" cy="3971829"/>
          </a:xfrm>
        </p:spPr>
        <p:txBody>
          <a:bodyPr/>
          <a:lstStyle/>
          <a:p>
            <a:r>
              <a:rPr lang="en-GB" dirty="0"/>
              <a:t>Difficult to predict but developed from borrowed concepts</a:t>
            </a:r>
          </a:p>
          <a:p>
            <a:r>
              <a:rPr lang="en-GB" dirty="0"/>
              <a:t>Protection of the environment is not always best served by legal mechanisms</a:t>
            </a:r>
          </a:p>
          <a:p>
            <a:pPr lvl="1"/>
            <a:r>
              <a:rPr lang="en-GB" dirty="0"/>
              <a:t>No value on the environment, its protection is an incidental by-product of protecting other interests</a:t>
            </a:r>
          </a:p>
          <a:p>
            <a:r>
              <a:rPr lang="en-GB" dirty="0"/>
              <a:t>Structure of judicial system is not suited to environmental cases</a:t>
            </a:r>
          </a:p>
          <a:p>
            <a:r>
              <a:rPr lang="en-GB" dirty="0"/>
              <a:t>Laws can hinder efforts to tackle environmental problems</a:t>
            </a:r>
          </a:p>
          <a:p>
            <a:r>
              <a:rPr lang="en-GB" dirty="0"/>
              <a:t>Cost of compliance / non-compliance</a:t>
            </a:r>
          </a:p>
        </p:txBody>
      </p:sp>
    </p:spTree>
    <p:extLst>
      <p:ext uri="{BB962C8B-B14F-4D97-AF65-F5344CB8AC3E}">
        <p14:creationId xmlns:p14="http://schemas.microsoft.com/office/powerpoint/2010/main" val="12776351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Law chapter 2</a:t>
            </a:r>
          </a:p>
          <a:p>
            <a:r>
              <a:rPr lang="en-GB" dirty="0"/>
              <a:t>UKELA (</a:t>
            </a:r>
            <a:r>
              <a:rPr lang="en-GB" dirty="0">
                <a:hlinkClick r:id="rId2"/>
              </a:rPr>
              <a:t>www.ukela.org</a:t>
            </a:r>
            <a:r>
              <a:rPr lang="en-GB" dirty="0"/>
              <a:t>)</a:t>
            </a:r>
          </a:p>
          <a:p>
            <a:r>
              <a:rPr lang="en-GB" dirty="0"/>
              <a:t>Five Minute history (</a:t>
            </a:r>
            <a:r>
              <a:rPr lang="en-GB" dirty="0">
                <a:hlinkClick r:id="rId3"/>
              </a:rPr>
              <a:t>www.fiveminutehistory.com</a:t>
            </a:r>
            <a:r>
              <a:rPr lang="en-GB" dirty="0"/>
              <a:t>)</a:t>
            </a:r>
          </a:p>
          <a:p>
            <a:r>
              <a:rPr lang="en-GB" dirty="0"/>
              <a:t>History (</a:t>
            </a:r>
            <a:r>
              <a:rPr lang="en-GB" dirty="0">
                <a:hlinkClick r:id="rId4"/>
              </a:rPr>
              <a:t>www.history.com</a:t>
            </a:r>
            <a:r>
              <a:rPr lang="en-GB" dirty="0"/>
              <a:t>) </a:t>
            </a:r>
          </a:p>
          <a:p>
            <a:r>
              <a:rPr lang="en-GB" dirty="0"/>
              <a:t>European Commission - Environment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83907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M6X01894 - Concept of environment</Template>
  <TotalTime>558</TotalTime>
  <Words>757</Words>
  <Application>Microsoft Office PowerPoint</Application>
  <PresentationFormat>On-screen Show (4:3)</PresentationFormat>
  <Paragraphs>135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Gill Sans MT</vt:lpstr>
      <vt:lpstr>Gallery</vt:lpstr>
      <vt:lpstr>Background to environmental law</vt:lpstr>
      <vt:lpstr>outline</vt:lpstr>
      <vt:lpstr>How did it start?</vt:lpstr>
      <vt:lpstr>UK – Industrial revolution</vt:lpstr>
      <vt:lpstr>Early developments</vt:lpstr>
      <vt:lpstr>PowerPoint Presentation</vt:lpstr>
      <vt:lpstr>Michael faraday</vt:lpstr>
      <vt:lpstr>Rivers Pollution prevention act 1876</vt:lpstr>
      <vt:lpstr>The alkali act 1863</vt:lpstr>
      <vt:lpstr>Fast forward to 1970s…</vt:lpstr>
      <vt:lpstr>Landmarks in history</vt:lpstr>
      <vt:lpstr>Landmarks in history (contd)</vt:lpstr>
      <vt:lpstr>Modern environmental law</vt:lpstr>
      <vt:lpstr>Main uk environmental statutes</vt:lpstr>
      <vt:lpstr>enforcement</vt:lpstr>
      <vt:lpstr>Rise of eu directives</vt:lpstr>
      <vt:lpstr>Some key eu directives</vt:lpstr>
      <vt:lpstr>Shifting policy concerns</vt:lpstr>
      <vt:lpstr>Reflections of environmental law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Background to environmental law</dc:title>
  <dc:creator>Lara Hopkinson</dc:creator>
  <cp:lastModifiedBy>Owner</cp:lastModifiedBy>
  <cp:revision>15</cp:revision>
  <dcterms:created xsi:type="dcterms:W3CDTF">2017-10-25T13:41:17Z</dcterms:created>
  <dcterms:modified xsi:type="dcterms:W3CDTF">2017-10-27T13:58:24Z</dcterms:modified>
</cp:coreProperties>
</file>