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9"/>
  </p:notesMasterIdLst>
  <p:sldIdLst>
    <p:sldId id="256" r:id="rId2"/>
    <p:sldId id="257" r:id="rId3"/>
    <p:sldId id="258" r:id="rId4"/>
    <p:sldId id="259" r:id="rId5"/>
    <p:sldId id="260" r:id="rId6"/>
    <p:sldId id="263" r:id="rId7"/>
    <p:sldId id="264" r:id="rId8"/>
    <p:sldId id="261" r:id="rId9"/>
    <p:sldId id="262" r:id="rId10"/>
    <p:sldId id="265" r:id="rId11"/>
    <p:sldId id="266" r:id="rId12"/>
    <p:sldId id="267" r:id="rId13"/>
    <p:sldId id="268" r:id="rId14"/>
    <p:sldId id="273" r:id="rId15"/>
    <p:sldId id="280" r:id="rId16"/>
    <p:sldId id="274" r:id="rId17"/>
    <p:sldId id="275" r:id="rId18"/>
    <p:sldId id="276" r:id="rId19"/>
    <p:sldId id="277" r:id="rId20"/>
    <p:sldId id="278" r:id="rId21"/>
    <p:sldId id="281" r:id="rId22"/>
    <p:sldId id="282" r:id="rId23"/>
    <p:sldId id="285" r:id="rId24"/>
    <p:sldId id="283" r:id="rId25"/>
    <p:sldId id="284" r:id="rId26"/>
    <p:sldId id="279" r:id="rId27"/>
    <p:sldId id="286" r:id="rId28"/>
    <p:sldId id="287" r:id="rId29"/>
    <p:sldId id="288" r:id="rId30"/>
    <p:sldId id="289" r:id="rId31"/>
    <p:sldId id="290" r:id="rId32"/>
    <p:sldId id="291" r:id="rId33"/>
    <p:sldId id="292" r:id="rId34"/>
    <p:sldId id="293" r:id="rId35"/>
    <p:sldId id="294" r:id="rId36"/>
    <p:sldId id="296" r:id="rId37"/>
    <p:sldId id="297"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FEF79"/>
    <a:srgbClr val="F0FDB1"/>
    <a:srgbClr val="FBC1F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5017" autoAdjust="0"/>
  </p:normalViewPr>
  <p:slideViewPr>
    <p:cSldViewPr snapToGrid="0">
      <p:cViewPr varScale="1">
        <p:scale>
          <a:sx n="48" d="100"/>
          <a:sy n="48" d="100"/>
        </p:scale>
        <p:origin x="154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87D88B-2DA0-4BC5-BCCB-DFACC10B9B30}" type="datetimeFigureOut">
              <a:rPr lang="en-GB" smtClean="0"/>
              <a:t>31/01/2018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B933AF-EFBA-428B-9E6F-2C2056A3795E}" type="slidenum">
              <a:rPr lang="en-GB" smtClean="0"/>
              <a:t>‹#›</a:t>
            </a:fld>
            <a:endParaRPr lang="en-GB"/>
          </a:p>
        </p:txBody>
      </p:sp>
    </p:spTree>
    <p:extLst>
      <p:ext uri="{BB962C8B-B14F-4D97-AF65-F5344CB8AC3E}">
        <p14:creationId xmlns:p14="http://schemas.microsoft.com/office/powerpoint/2010/main" val="3184739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can be no contract unless the parties are in AGREEMENT and this is therefore</a:t>
            </a:r>
            <a:r>
              <a:rPr lang="en-GB" baseline="0" dirty="0" smtClean="0"/>
              <a:t> the usual starting point in establishing whether there is a valid and enforceable contract.</a:t>
            </a:r>
          </a:p>
          <a:p>
            <a:endParaRPr lang="en-GB" baseline="0" dirty="0" smtClean="0"/>
          </a:p>
          <a:p>
            <a:r>
              <a:rPr lang="en-GB" baseline="0" dirty="0" smtClean="0"/>
              <a:t>Compare the following cases, both of which involve similar facts, but which resulted in very different outcomes, due to the presence or absence of agreement.</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a:t>
            </a:fld>
            <a:endParaRPr lang="en-GB"/>
          </a:p>
        </p:txBody>
      </p:sp>
    </p:spTree>
    <p:extLst>
      <p:ext uri="{BB962C8B-B14F-4D97-AF65-F5344CB8AC3E}">
        <p14:creationId xmlns:p14="http://schemas.microsoft.com/office/powerpoint/2010/main" val="10350528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N:B</a:t>
            </a:r>
            <a:r>
              <a:rPr lang="en-GB" baseline="0" dirty="0" smtClean="0"/>
              <a:t> agreement alone is not proof of the existence of a valid contract, however consideration and intention to create legal relations will also have to be found.</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4</a:t>
            </a:fld>
            <a:endParaRPr lang="en-GB"/>
          </a:p>
        </p:txBody>
      </p:sp>
    </p:spTree>
    <p:extLst>
      <p:ext uri="{BB962C8B-B14F-4D97-AF65-F5344CB8AC3E}">
        <p14:creationId xmlns:p14="http://schemas.microsoft.com/office/powerpoint/2010/main" val="25509171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Application of</a:t>
            </a:r>
            <a:r>
              <a:rPr lang="en-GB" baseline="0" dirty="0" smtClean="0"/>
              <a:t> the objective agreement test can be shown in the case of Gibson v Manchester City Council.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7</a:t>
            </a:fld>
            <a:endParaRPr lang="en-GB"/>
          </a:p>
        </p:txBody>
      </p:sp>
    </p:spTree>
    <p:extLst>
      <p:ext uri="{BB962C8B-B14F-4D97-AF65-F5344CB8AC3E}">
        <p14:creationId xmlns:p14="http://schemas.microsoft.com/office/powerpoint/2010/main" val="3699717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 the terms were</a:t>
            </a:r>
            <a:r>
              <a:rPr lang="en-GB" baseline="0" dirty="0" smtClean="0"/>
              <a:t> not sufficiently certain then the offeree could not be absolutely sure as to what they were agreeing to. </a:t>
            </a:r>
          </a:p>
          <a:p>
            <a:endParaRPr lang="en-GB" baseline="0" dirty="0" smtClean="0"/>
          </a:p>
          <a:p>
            <a:r>
              <a:rPr lang="en-GB" baseline="0" dirty="0" smtClean="0"/>
              <a:t>For example: “ I will sell you a book”, the term a book is uncertain. Which book are you going to buy from me?</a:t>
            </a:r>
          </a:p>
          <a:p>
            <a:endParaRPr lang="en-GB" baseline="0" dirty="0" smtClean="0"/>
          </a:p>
          <a:p>
            <a:r>
              <a:rPr lang="en-GB" baseline="0" dirty="0" smtClean="0"/>
              <a:t>If one of the terms of the agreement is meaningless then the court may simply ignore it as they did in the case of </a:t>
            </a:r>
            <a:r>
              <a:rPr lang="en-GB" baseline="0" dirty="0" err="1" smtClean="0"/>
              <a:t>Nicolene</a:t>
            </a:r>
            <a:r>
              <a:rPr lang="en-GB" baseline="0" dirty="0" smtClean="0"/>
              <a:t> Ltd v Simmonds [1953].</a:t>
            </a:r>
          </a:p>
          <a:p>
            <a:r>
              <a:rPr lang="en-GB" baseline="0" dirty="0" smtClean="0"/>
              <a:t>It decided that a statement by the defendant that “the usual conditions of acceptance apply” was meaningless because there were no usual conditions of acceptance. The rest of the contract made sense so it could be enforced.</a:t>
            </a:r>
          </a:p>
          <a:p>
            <a:endParaRPr lang="en-GB" baseline="0" dirty="0" smtClean="0"/>
          </a:p>
          <a:p>
            <a:r>
              <a:rPr lang="en-GB" baseline="0" dirty="0" smtClean="0"/>
              <a:t>On the other hand if the uncertain term is a central part of the contract, the whole contract may fail if the court is unable to resolve the uncertainty. This happened in Scammell &amp; Nephew Ltd v </a:t>
            </a:r>
            <a:r>
              <a:rPr lang="en-GB" baseline="0" dirty="0" err="1" smtClean="0"/>
              <a:t>Ouston</a:t>
            </a:r>
            <a:r>
              <a:rPr lang="en-GB" baseline="0" dirty="0" smtClean="0"/>
              <a:t> [1941], in which the House of Lords found that an agreement that a van should be acquired ‘on hire purchase terms’ was void because ‘hire purchase terms’ was too vague a term to have any meaning and the contract made no real sense without the inclusion of these words. </a:t>
            </a:r>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9</a:t>
            </a:fld>
            <a:endParaRPr lang="en-GB"/>
          </a:p>
        </p:txBody>
      </p:sp>
    </p:spTree>
    <p:extLst>
      <p:ext uri="{BB962C8B-B14F-4D97-AF65-F5344CB8AC3E}">
        <p14:creationId xmlns:p14="http://schemas.microsoft.com/office/powerpoint/2010/main" val="11466317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Unilateral</a:t>
            </a:r>
            <a:r>
              <a:rPr lang="en-GB" baseline="0" dirty="0" smtClean="0"/>
              <a:t> contract:</a:t>
            </a:r>
          </a:p>
          <a:p>
            <a:pPr marL="171450" indent="-171450">
              <a:buFontTx/>
              <a:buChar char="-"/>
            </a:pPr>
            <a:r>
              <a:rPr lang="en-GB" baseline="0" dirty="0" smtClean="0"/>
              <a:t>Results from an unilateral offer, which occurs where the offeror says to the offeree, “</a:t>
            </a:r>
            <a:r>
              <a:rPr lang="en-GB" b="1" baseline="0" dirty="0" smtClean="0"/>
              <a:t>if</a:t>
            </a:r>
            <a:r>
              <a:rPr lang="en-GB" baseline="0" dirty="0" smtClean="0"/>
              <a:t> you do something, then I promise to do something in return”.</a:t>
            </a:r>
          </a:p>
          <a:p>
            <a:pPr marL="171450" indent="-171450">
              <a:buFontTx/>
              <a:buChar char="-"/>
            </a:pPr>
            <a:r>
              <a:rPr lang="en-GB" baseline="0" dirty="0" smtClean="0"/>
              <a:t>The important word here is IF: the offeree does not have to do what is requested but if he does then he will receive the benefit</a:t>
            </a:r>
          </a:p>
          <a:p>
            <a:endParaRPr lang="en-GB" baseline="0" dirty="0" smtClean="0"/>
          </a:p>
          <a:p>
            <a:endParaRPr lang="en-GB" baseline="0" dirty="0" smtClean="0"/>
          </a:p>
          <a:p>
            <a:endParaRPr lang="en-GB" baseline="0" dirty="0" smtClean="0"/>
          </a:p>
          <a:p>
            <a:r>
              <a:rPr lang="en-GB" baseline="0" dirty="0" smtClean="0"/>
              <a:t>Bilateral contract:</a:t>
            </a:r>
          </a:p>
          <a:p>
            <a:pPr marL="171450" indent="-171450">
              <a:buFontTx/>
              <a:buChar char="-"/>
            </a:pPr>
            <a:r>
              <a:rPr lang="en-GB" baseline="0" dirty="0" smtClean="0"/>
              <a:t>Is one where both parties have obligations</a:t>
            </a:r>
          </a:p>
          <a:p>
            <a:pPr marL="171450" indent="-171450">
              <a:buFontTx/>
              <a:buChar char="-"/>
            </a:pPr>
            <a:r>
              <a:rPr lang="en-GB" baseline="0" dirty="0" smtClean="0"/>
              <a:t>More common that </a:t>
            </a:r>
            <a:r>
              <a:rPr lang="en-GB" baseline="0" smtClean="0"/>
              <a:t>UL contracts. </a:t>
            </a:r>
            <a:endParaRPr lang="en-GB" baseline="0" dirty="0" smtClean="0"/>
          </a:p>
          <a:p>
            <a:endParaRPr lang="en-GB" baseline="0" dirty="0" smtClean="0"/>
          </a:p>
          <a:p>
            <a:endParaRPr lang="en-GB" baseline="0" dirty="0" smtClean="0"/>
          </a:p>
          <a:p>
            <a:endParaRPr lang="en-GB" baseline="0" dirty="0" smtClean="0"/>
          </a:p>
          <a:p>
            <a:r>
              <a:rPr lang="en-GB" baseline="0" dirty="0" smtClean="0"/>
              <a:t>Can you think of some examples of unilateral and bilateral contracts?</a:t>
            </a:r>
          </a:p>
          <a:p>
            <a:endParaRPr lang="en-GB" baseline="0" dirty="0" smtClean="0"/>
          </a:p>
          <a:p>
            <a:r>
              <a:rPr lang="en-GB" baseline="0" dirty="0" smtClean="0"/>
              <a:t>UL: Poster for missing dog and reward- the offeror does not know if anyone is going to accept the offer, and those seeing the advert are under no obligation to act on it, but if anyone completes the requested act then they will be able to enforce the contract and obtain the reward.</a:t>
            </a:r>
          </a:p>
          <a:p>
            <a:endParaRPr lang="en-GB" baseline="0" dirty="0" smtClean="0"/>
          </a:p>
          <a:p>
            <a:r>
              <a:rPr lang="en-GB" baseline="0" dirty="0" smtClean="0"/>
              <a:t>BL:  for example: I will build your extension in exchange for your promise to pay me £10,000.”</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10</a:t>
            </a:fld>
            <a:endParaRPr lang="en-GB"/>
          </a:p>
        </p:txBody>
      </p:sp>
    </p:spTree>
    <p:extLst>
      <p:ext uri="{BB962C8B-B14F-4D97-AF65-F5344CB8AC3E}">
        <p14:creationId xmlns:p14="http://schemas.microsoft.com/office/powerpoint/2010/main" val="456694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 offer can be made orally, in writing or even by conduct, as long as it indic8ates</a:t>
            </a:r>
            <a:r>
              <a:rPr lang="en-GB" baseline="0" dirty="0" smtClean="0"/>
              <a:t> that the offeror is willing to be bound if his terms are accepted.</a:t>
            </a:r>
          </a:p>
          <a:p>
            <a:endParaRPr lang="en-GB" baseline="0" dirty="0" smtClean="0"/>
          </a:p>
          <a:p>
            <a:r>
              <a:rPr lang="en-GB" baseline="0" dirty="0" smtClean="0"/>
              <a:t>The offeree must have knowledge of the offer – a party cannot accept something of which he is not aware. </a:t>
            </a:r>
          </a:p>
          <a:p>
            <a:endParaRPr lang="en-GB" baseline="0" dirty="0" smtClean="0"/>
          </a:p>
          <a:p>
            <a:r>
              <a:rPr lang="en-GB" baseline="0" dirty="0" smtClean="0"/>
              <a:t>Taylor v Liard [1856]</a:t>
            </a:r>
          </a:p>
          <a:p>
            <a:r>
              <a:rPr lang="en-GB" baseline="0" dirty="0" smtClean="0"/>
              <a:t>A ships captain formally resigned from his post (i.e. terminated his employment contract) but then assisted the crew in working the ship back home (i.e. started to work again under a possible new contract). As he has not communicated his offer to work on the ship to his employers, and they could therefore not chose whether to accept or reject it, there was no contract between the two parties. The employers were not contractually liable to pay him for his actions.</a:t>
            </a:r>
          </a:p>
        </p:txBody>
      </p:sp>
      <p:sp>
        <p:nvSpPr>
          <p:cNvPr id="4" name="Slide Number Placeholder 3"/>
          <p:cNvSpPr>
            <a:spLocks noGrp="1"/>
          </p:cNvSpPr>
          <p:nvPr>
            <p:ph type="sldNum" sz="quarter" idx="10"/>
          </p:nvPr>
        </p:nvSpPr>
        <p:spPr/>
        <p:txBody>
          <a:bodyPr/>
          <a:lstStyle/>
          <a:p>
            <a:fld id="{8FB933AF-EFBA-428B-9E6F-2C2056A3795E}" type="slidenum">
              <a:rPr lang="en-GB" smtClean="0"/>
              <a:t>11</a:t>
            </a:fld>
            <a:endParaRPr lang="en-GB"/>
          </a:p>
        </p:txBody>
      </p:sp>
    </p:spTree>
    <p:extLst>
      <p:ext uri="{BB962C8B-B14F-4D97-AF65-F5344CB8AC3E}">
        <p14:creationId xmlns:p14="http://schemas.microsoft.com/office/powerpoint/2010/main" val="29995514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Carlill</a:t>
            </a:r>
            <a:r>
              <a:rPr lang="en-GB" baseline="0" dirty="0" smtClean="0"/>
              <a:t> v Carbolic Smoke Ball Co Ltd [1893]</a:t>
            </a:r>
          </a:p>
          <a:p>
            <a:r>
              <a:rPr lang="en-GB" baseline="0" dirty="0" smtClean="0"/>
              <a:t>The defendants in this case were the makers of a medicine called a smoke ball, which they claimed, could cure and prevent a number of illnesses, including influenza. They promised a reward of £100 to anyone who used the smoke ball as directed and caught influenza and said that, to show their good faith, they had put £1,000 in the bank to pay any claims. Mrs </a:t>
            </a:r>
            <a:r>
              <a:rPr lang="en-GB" baseline="0" dirty="0" err="1" smtClean="0"/>
              <a:t>Carlill</a:t>
            </a:r>
            <a:r>
              <a:rPr lang="en-GB" baseline="0" dirty="0" smtClean="0"/>
              <a:t> used the smoke ball as directed and developed influenza, but the defendants refused to pay the reward, claiming among other things, that there was no contract because it was impossible to have a contract with the whole world.</a:t>
            </a:r>
          </a:p>
          <a:p>
            <a:r>
              <a:rPr lang="en-GB" baseline="0" dirty="0" smtClean="0"/>
              <a:t>CA said: “An advert is not a contract made with the whole world…. It is an OFFER made to all the world….”</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12</a:t>
            </a:fld>
            <a:endParaRPr lang="en-GB"/>
          </a:p>
        </p:txBody>
      </p:sp>
    </p:spTree>
    <p:extLst>
      <p:ext uri="{BB962C8B-B14F-4D97-AF65-F5344CB8AC3E}">
        <p14:creationId xmlns:p14="http://schemas.microsoft.com/office/powerpoint/2010/main" val="9141838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 is important to be able to distinguish</a:t>
            </a:r>
            <a:r>
              <a:rPr lang="en-GB" baseline="0" dirty="0" smtClean="0"/>
              <a:t> between an offer and an invitation to treat, which can be seen as a mere request to others to make an offer, or to open negotiations.</a:t>
            </a:r>
          </a:p>
          <a:p>
            <a:r>
              <a:rPr lang="en-GB" baseline="0" dirty="0" smtClean="0"/>
              <a:t>This is a necessary part of commercial relations, since the parties may want to negotiate before committing themselves to formal contractual obligations. However, the distinction between the two concepts is important. Unlike an offer an ITT cannot be validly accepted.</a:t>
            </a:r>
          </a:p>
          <a:p>
            <a:r>
              <a:rPr lang="en-GB" baseline="0" dirty="0" smtClean="0"/>
              <a:t>Therefore, whilst an ITT cannot – on its own- incur liability, an offer – if accepted can.</a:t>
            </a:r>
          </a:p>
          <a:p>
            <a:endParaRPr lang="en-GB" baseline="0" dirty="0" smtClean="0"/>
          </a:p>
          <a:p>
            <a:r>
              <a:rPr lang="en-GB" baseline="0" dirty="0" smtClean="0"/>
              <a:t>There are a number of situations which have been established as usually involving invitations to treat, including:</a:t>
            </a:r>
          </a:p>
          <a:p>
            <a:pPr marL="171450" indent="-171450">
              <a:buFontTx/>
              <a:buChar char="-"/>
            </a:pPr>
            <a:r>
              <a:rPr lang="en-GB" baseline="0" dirty="0" smtClean="0"/>
              <a:t>Advertisements</a:t>
            </a:r>
          </a:p>
          <a:p>
            <a:pPr marL="171450" indent="-171450">
              <a:buFontTx/>
              <a:buChar char="-"/>
            </a:pPr>
            <a:r>
              <a:rPr lang="en-GB" baseline="0" dirty="0" smtClean="0"/>
              <a:t>Auctions</a:t>
            </a:r>
          </a:p>
          <a:p>
            <a:pPr marL="171450" indent="-171450">
              <a:buFontTx/>
              <a:buChar char="-"/>
            </a:pPr>
            <a:r>
              <a:rPr lang="en-GB" baseline="0" dirty="0" smtClean="0"/>
              <a:t>Request for tenders</a:t>
            </a:r>
          </a:p>
          <a:p>
            <a:pPr marL="171450" indent="-171450">
              <a:buFontTx/>
              <a:buChar char="-"/>
            </a:pPr>
            <a:r>
              <a:rPr lang="en-GB" baseline="0" dirty="0" smtClean="0"/>
              <a:t>Displays of goods for sale</a:t>
            </a:r>
          </a:p>
          <a:p>
            <a:pPr marL="171450" indent="-171450">
              <a:buFontTx/>
              <a:buChar char="-"/>
            </a:pPr>
            <a:r>
              <a:rPr lang="en-GB" baseline="0" dirty="0" smtClean="0"/>
              <a:t>Mere statements of price</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13</a:t>
            </a:fld>
            <a:endParaRPr lang="en-GB"/>
          </a:p>
        </p:txBody>
      </p:sp>
    </p:spTree>
    <p:extLst>
      <p:ext uri="{BB962C8B-B14F-4D97-AF65-F5344CB8AC3E}">
        <p14:creationId xmlns:p14="http://schemas.microsoft.com/office/powerpoint/2010/main" val="28688716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Partridge v Crittenden</a:t>
            </a:r>
            <a:r>
              <a:rPr lang="en-GB" baseline="0" dirty="0" smtClean="0"/>
              <a:t> [1968] </a:t>
            </a:r>
          </a:p>
          <a:p>
            <a:r>
              <a:rPr lang="en-GB" baseline="0" dirty="0" smtClean="0"/>
              <a:t>It was held that a person who advertised a bird for sale in a magazine was not guilty of offering the bird for sale, an offence under the Protection of Birds Act 1954, because the advertisement was an invitation to treat not an offer. Instead, an offer to buy will be made by a purchaser, which can be accepted by the seller. </a:t>
            </a:r>
          </a:p>
          <a:p>
            <a:endParaRPr lang="en-GB" baseline="0" dirty="0" smtClean="0"/>
          </a:p>
          <a:p>
            <a:r>
              <a:rPr lang="en-GB" baseline="0" dirty="0" smtClean="0"/>
              <a:t>If there is a definite promise to be bound, the advertisement is an offer rather than an invitation to treat.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14</a:t>
            </a:fld>
            <a:endParaRPr lang="en-GB"/>
          </a:p>
        </p:txBody>
      </p:sp>
    </p:spTree>
    <p:extLst>
      <p:ext uri="{BB962C8B-B14F-4D97-AF65-F5344CB8AC3E}">
        <p14:creationId xmlns:p14="http://schemas.microsoft.com/office/powerpoint/2010/main" val="6656698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“Without reserve” will mean</a:t>
            </a:r>
            <a:r>
              <a:rPr lang="en-GB" baseline="0" dirty="0" smtClean="0"/>
              <a:t> that the auctioneer is making an offer to sell and the highest bidder accepts that offer. This is because the phrase ‘without reserve’ means that no reserve price has been placed upon the auction item, and the auctioneer will therefore be selling to the person who makes the final, highest bid.</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16</a:t>
            </a:fld>
            <a:endParaRPr lang="en-GB"/>
          </a:p>
        </p:txBody>
      </p:sp>
    </p:spTree>
    <p:extLst>
      <p:ext uri="{BB962C8B-B14F-4D97-AF65-F5344CB8AC3E}">
        <p14:creationId xmlns:p14="http://schemas.microsoft.com/office/powerpoint/2010/main" val="10157518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Tendering is where</a:t>
            </a:r>
            <a:r>
              <a:rPr lang="en-GB" baseline="0" dirty="0" smtClean="0"/>
              <a:t> a person submits a person submits a bid or quotation in the hope of securing a contract as a result of that bid. For example, if </a:t>
            </a:r>
            <a:r>
              <a:rPr lang="en-GB" baseline="0" dirty="0" err="1" smtClean="0"/>
              <a:t>Emmas</a:t>
            </a:r>
            <a:r>
              <a:rPr lang="en-GB" baseline="0" dirty="0" smtClean="0"/>
              <a:t> law firm wanted to enter into a contract with an outside company to supply, service and maintain all of their computers, they may advertise, or write to relevant companies, to invite interested parties to tender for that contract.</a:t>
            </a:r>
          </a:p>
          <a:p>
            <a:r>
              <a:rPr lang="en-GB" baseline="0" dirty="0" smtClean="0"/>
              <a:t>Another example would be if Emma wanted to build an extension on her house, she may invite a number of building firms to tender for the job.</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17</a:t>
            </a:fld>
            <a:endParaRPr lang="en-GB"/>
          </a:p>
        </p:txBody>
      </p:sp>
    </p:spTree>
    <p:extLst>
      <p:ext uri="{BB962C8B-B14F-4D97-AF65-F5344CB8AC3E}">
        <p14:creationId xmlns:p14="http://schemas.microsoft.com/office/powerpoint/2010/main" val="12077440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Pharmaceutical Society of Great Britain v Boots Cash Chemists [1953]</a:t>
            </a:r>
          </a:p>
          <a:p>
            <a:r>
              <a:rPr lang="en-GB" dirty="0" smtClean="0"/>
              <a:t>The Pharmacy</a:t>
            </a:r>
            <a:r>
              <a:rPr lang="en-GB" baseline="0" dirty="0" smtClean="0"/>
              <a:t> and Poisons Act 1933 required certain medicines to be sold under the supervision of a pharmacist. As Boots had these medicines displayed on shelves within their stores, there was a concern that this amounted to an </a:t>
            </a:r>
            <a:r>
              <a:rPr lang="en-GB" baseline="0" dirty="0" err="1" smtClean="0"/>
              <a:t>offeryo</a:t>
            </a:r>
            <a:r>
              <a:rPr lang="en-GB" baseline="0" dirty="0" smtClean="0"/>
              <a:t> sell and that the contract was completed when the shoppers selected the medicines from the display.</a:t>
            </a:r>
          </a:p>
          <a:p>
            <a:r>
              <a:rPr lang="en-GB" baseline="0" dirty="0" smtClean="0"/>
              <a:t>This would have put Boots in breach of the Act, as these transactions were not taking place under the supervision of a pharmacist.</a:t>
            </a:r>
          </a:p>
          <a:p>
            <a:r>
              <a:rPr lang="en-GB" baseline="0" dirty="0" smtClean="0"/>
              <a:t>By putting the goods on the shelves, the pharmacy was not making an offer to sell but an invitation to treat; the purchaser would then make an offer to buy.</a:t>
            </a:r>
          </a:p>
          <a:p>
            <a:endParaRPr lang="en-GB" baseline="0" dirty="0" smtClean="0"/>
          </a:p>
          <a:p>
            <a:r>
              <a:rPr lang="en-GB" baseline="0" dirty="0" smtClean="0"/>
              <a:t>This rule allows us to change our mind when shopping- i.e. put things in the trolley and then put them back if we decide that we do not want to buy them.</a:t>
            </a:r>
          </a:p>
          <a:p>
            <a:endParaRPr lang="en-GB" baseline="0" dirty="0" smtClean="0"/>
          </a:p>
          <a:p>
            <a:r>
              <a:rPr lang="en-GB" baseline="0" dirty="0" smtClean="0"/>
              <a:t>Another example of why it is essential that the goods displayed are invitations to treat, rather than offers, would be in relation to age-restricted products- such as alcohol, knives, cigarettes </a:t>
            </a:r>
            <a:r>
              <a:rPr lang="en-GB" baseline="0" dirty="0" err="1" smtClean="0"/>
              <a:t>etc</a:t>
            </a:r>
            <a:r>
              <a:rPr lang="en-GB" baseline="0" dirty="0" smtClean="0"/>
              <a:t> – the seller needs to be able to have the discretion whether to accept or decline the purchasers offer to buy.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18</a:t>
            </a:fld>
            <a:endParaRPr lang="en-GB"/>
          </a:p>
        </p:txBody>
      </p:sp>
    </p:spTree>
    <p:extLst>
      <p:ext uri="{BB962C8B-B14F-4D97-AF65-F5344CB8AC3E}">
        <p14:creationId xmlns:p14="http://schemas.microsoft.com/office/powerpoint/2010/main" val="5611333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 the offer is not</a:t>
            </a:r>
            <a:r>
              <a:rPr lang="en-GB" baseline="0" dirty="0" smtClean="0"/>
              <a:t> accepted, it does not continue indefinitely and it will end at some point. It is important to know when the offer ends because it cannot be accepted after </a:t>
            </a:r>
            <a:r>
              <a:rPr lang="en-GB" baseline="0" smtClean="0"/>
              <a:t>this point.</a:t>
            </a:r>
            <a:endParaRPr lang="en-GB"/>
          </a:p>
        </p:txBody>
      </p:sp>
      <p:sp>
        <p:nvSpPr>
          <p:cNvPr id="4" name="Slide Number Placeholder 3"/>
          <p:cNvSpPr>
            <a:spLocks noGrp="1"/>
          </p:cNvSpPr>
          <p:nvPr>
            <p:ph type="sldNum" sz="quarter" idx="10"/>
          </p:nvPr>
        </p:nvSpPr>
        <p:spPr/>
        <p:txBody>
          <a:bodyPr/>
          <a:lstStyle/>
          <a:p>
            <a:fld id="{8FB933AF-EFBA-428B-9E6F-2C2056A3795E}" type="slidenum">
              <a:rPr lang="en-GB" smtClean="0"/>
              <a:t>20</a:t>
            </a:fld>
            <a:endParaRPr lang="en-GB"/>
          </a:p>
        </p:txBody>
      </p:sp>
    </p:spTree>
    <p:extLst>
      <p:ext uri="{BB962C8B-B14F-4D97-AF65-F5344CB8AC3E}">
        <p14:creationId xmlns:p14="http://schemas.microsoft.com/office/powerpoint/2010/main" val="13407962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Char char="-"/>
            </a:pPr>
            <a:r>
              <a:rPr lang="en-GB" dirty="0" smtClean="0"/>
              <a:t>Withdrawal of an offer</a:t>
            </a:r>
          </a:p>
          <a:p>
            <a:pPr>
              <a:buFontTx/>
              <a:buChar char="-"/>
            </a:pPr>
            <a:r>
              <a:rPr lang="en-GB" dirty="0" smtClean="0"/>
              <a:t>Payne v Cave [1789]: the offeror is generally able to revoke his offer at any time until the moment of acceptance.</a:t>
            </a:r>
          </a:p>
          <a:p>
            <a:pPr>
              <a:buFontTx/>
              <a:buChar char="-"/>
            </a:pPr>
            <a:r>
              <a:rPr lang="en-GB" dirty="0" smtClean="0"/>
              <a:t>The offeree must be informed of the revocation and, until he knows that the offer has been revoked, he remains free to accept the offer. – identifies that COMMUNICATION of revocation is crucial</a:t>
            </a:r>
          </a:p>
          <a:p>
            <a:pPr>
              <a:buFontTx/>
              <a:buChar char="-"/>
            </a:pPr>
            <a:endParaRPr lang="en-GB" dirty="0" smtClean="0"/>
          </a:p>
          <a:p>
            <a:pPr>
              <a:buFontTx/>
              <a:buChar char="-"/>
            </a:pPr>
            <a:r>
              <a:rPr lang="en-GB" dirty="0" smtClean="0"/>
              <a:t>Because an acceptance is generally valid as</a:t>
            </a:r>
            <a:r>
              <a:rPr lang="en-GB" baseline="0" dirty="0" smtClean="0"/>
              <a:t> soon as it is put in the post, a revocation which is received after the offeree has posted his acceptance is too late to have any legal effect. </a:t>
            </a:r>
            <a:endParaRPr lang="en-GB" dirty="0" smtClean="0"/>
          </a:p>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21</a:t>
            </a:fld>
            <a:endParaRPr lang="en-GB"/>
          </a:p>
        </p:txBody>
      </p:sp>
    </p:spTree>
    <p:extLst>
      <p:ext uri="{BB962C8B-B14F-4D97-AF65-F5344CB8AC3E}">
        <p14:creationId xmlns:p14="http://schemas.microsoft.com/office/powerpoint/2010/main" val="30248593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a:t>
            </a:r>
            <a:r>
              <a:rPr lang="en-GB" baseline="0" dirty="0" smtClean="0"/>
              <a:t> interesting legal problem arises when the contract in question is not bilateral but unilateral. If an offer can be revoked at anytime before acceptance, and as acceptance of a unilateral offer is the completed act (e.g. returning a lost cat), does this means that the offeror can dash into the road and revoke the offer just as the offeree reaches the gate with the pet? This would be logical but not very fair.</a:t>
            </a:r>
          </a:p>
          <a:p>
            <a:r>
              <a:rPr lang="en-GB" baseline="0" dirty="0" smtClean="0"/>
              <a:t>In Errington v Errington [1952] the Court of Appeal held that a unilateral offer might not be able to be revoked once the offeree has started to perform the act requested in the offer?</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22</a:t>
            </a:fld>
            <a:endParaRPr lang="en-GB"/>
          </a:p>
        </p:txBody>
      </p:sp>
    </p:spTree>
    <p:extLst>
      <p:ext uri="{BB962C8B-B14F-4D97-AF65-F5344CB8AC3E}">
        <p14:creationId xmlns:p14="http://schemas.microsoft.com/office/powerpoint/2010/main" val="10154455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Counter offer: The offeree</a:t>
            </a:r>
            <a:r>
              <a:rPr lang="en-GB" baseline="0" dirty="0" smtClean="0"/>
              <a:t> cannot go back on his rejection once it has been given</a:t>
            </a:r>
          </a:p>
          <a:p>
            <a:r>
              <a:rPr lang="en-GB" baseline="0" dirty="0" smtClean="0"/>
              <a:t>He cannot reinstate the original offer unless the other party agrees</a:t>
            </a:r>
          </a:p>
          <a:p>
            <a:endParaRPr lang="en-GB" baseline="0" dirty="0" smtClean="0"/>
          </a:p>
          <a:p>
            <a:r>
              <a:rPr lang="en-GB" baseline="0" dirty="0" smtClean="0"/>
              <a:t>A counter offer can be seen in Hyde v Wrench [1840], where the defendant offered to sell a farm for £1,000, and the claimant made a counter-offer of £950, which was declined. The claimant then offered £1000; when the D refused to sell the farm, he sued him. The court held that there was no contract. The original offer to sell at £1,000 ended when the counter offer of £950 was made, and the later offer, to buy at £1,000, had not been accepted. </a:t>
            </a:r>
          </a:p>
          <a:p>
            <a:endParaRPr lang="en-GB" baseline="0" dirty="0" smtClean="0"/>
          </a:p>
          <a:p>
            <a:r>
              <a:rPr lang="en-GB" baseline="0" dirty="0" smtClean="0"/>
              <a:t>A related problem is often referred to as a battle of the forms. These situations most commonly arise in business, where lengthy negotiations and compromises will usually come before an agreement, and where both parties are likely to be involved in the drafting and re-drafting of contracts to send to the other. The two parties may each try to impose their own terms on the other when entering into an agreement and it can be difficult to determine on whose terms the contract has eventually been made. The general rule is that the last party to send its terms wins.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24</a:t>
            </a:fld>
            <a:endParaRPr lang="en-GB"/>
          </a:p>
        </p:txBody>
      </p:sp>
    </p:spTree>
    <p:extLst>
      <p:ext uri="{BB962C8B-B14F-4D97-AF65-F5344CB8AC3E}">
        <p14:creationId xmlns:p14="http://schemas.microsoft.com/office/powerpoint/2010/main" val="33529044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a:t>
            </a:r>
            <a:r>
              <a:rPr lang="en-GB" baseline="0" dirty="0" smtClean="0"/>
              <a:t> is a reasonable time?</a:t>
            </a:r>
          </a:p>
          <a:p>
            <a:r>
              <a:rPr lang="en-GB" baseline="0" dirty="0" smtClean="0"/>
              <a:t>This will be decided by the court on a case by case basis and will consider the nature of the subject matter.</a:t>
            </a:r>
          </a:p>
          <a:p>
            <a:endParaRPr lang="en-GB" baseline="0" dirty="0" smtClean="0"/>
          </a:p>
          <a:p>
            <a:r>
              <a:rPr lang="en-GB" baseline="0" dirty="0" smtClean="0"/>
              <a:t>In Ramsgate Victoria hotel v Montefiore [1866] an offer to buy shares was made on 8 June. The acceptance was received on 23 November and the court held that this was too late: the offer had lapsed in the meantime. This was because prices for shares can change quickly and so the offer would be open for a fairly short time. If the contract had been for the sale of land for example, it might have been reasonable to give the offeree a longer time to accept the offer.</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25</a:t>
            </a:fld>
            <a:endParaRPr lang="en-GB"/>
          </a:p>
        </p:txBody>
      </p:sp>
    </p:spTree>
    <p:extLst>
      <p:ext uri="{BB962C8B-B14F-4D97-AF65-F5344CB8AC3E}">
        <p14:creationId xmlns:p14="http://schemas.microsoft.com/office/powerpoint/2010/main" val="6325505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Acceptance is the final</a:t>
            </a:r>
            <a:r>
              <a:rPr lang="en-GB" baseline="0" dirty="0" smtClean="0"/>
              <a:t> and unconditional assent to all terms of the offer, there is no contract until the offer has been accepted.</a:t>
            </a:r>
          </a:p>
          <a:p>
            <a:endParaRPr lang="en-GB" baseline="0" dirty="0" smtClean="0"/>
          </a:p>
          <a:p>
            <a:r>
              <a:rPr lang="en-GB" baseline="0" dirty="0" smtClean="0"/>
              <a:t>Once accepted the parties will be in a binding contractual relationship.</a:t>
            </a:r>
          </a:p>
          <a:p>
            <a:endParaRPr lang="en-GB" baseline="0" dirty="0" smtClean="0"/>
          </a:p>
          <a:p>
            <a:r>
              <a:rPr lang="en-GB" baseline="0" dirty="0" smtClean="0"/>
              <a:t>Acceptance can be made orally, in writing or inferred from conduct.</a:t>
            </a:r>
          </a:p>
          <a:p>
            <a:endParaRPr lang="en-GB" baseline="0" dirty="0" smtClean="0"/>
          </a:p>
          <a:p>
            <a:r>
              <a:rPr lang="en-GB" baseline="0" dirty="0" smtClean="0"/>
              <a:t>If one party, without expressing anything in words i.e. taking money at the checkout it is likely that the courts will decide that he has accepted.</a:t>
            </a:r>
          </a:p>
          <a:p>
            <a:endParaRPr lang="en-GB" baseline="0" dirty="0" smtClean="0"/>
          </a:p>
          <a:p>
            <a:r>
              <a:rPr lang="en-GB" baseline="0" dirty="0" smtClean="0"/>
              <a:t>Mirror image rule: the acceptance must completely mirror the offer</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27</a:t>
            </a:fld>
            <a:endParaRPr lang="en-GB"/>
          </a:p>
        </p:txBody>
      </p:sp>
    </p:spTree>
    <p:extLst>
      <p:ext uri="{BB962C8B-B14F-4D97-AF65-F5344CB8AC3E}">
        <p14:creationId xmlns:p14="http://schemas.microsoft.com/office/powerpoint/2010/main" val="18578213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Acceptance ‘subject to contract’ which is common for the</a:t>
            </a:r>
            <a:r>
              <a:rPr lang="en-GB" baseline="0" dirty="0" smtClean="0"/>
              <a:t> sale of houses, is a form of conditional acceptance.</a:t>
            </a:r>
          </a:p>
          <a:p>
            <a:r>
              <a:rPr lang="en-GB" baseline="0" dirty="0" smtClean="0"/>
              <a:t>It essentially means that the person accepts but only on the condition that a formal binding contract can be agreed.</a:t>
            </a:r>
          </a:p>
          <a:p>
            <a:r>
              <a:rPr lang="en-GB" baseline="0" dirty="0" smtClean="0"/>
              <a:t>It does not initially bind either party.</a:t>
            </a:r>
          </a:p>
          <a:p>
            <a:r>
              <a:rPr lang="en-GB" baseline="0" dirty="0" smtClean="0"/>
              <a:t>This is important in house sales as it allows each party to properly check that they are happy with the deal – for example surveyor to check there is nothing structurally wrong with the property.</a:t>
            </a:r>
          </a:p>
          <a:p>
            <a:r>
              <a:rPr lang="en-GB" baseline="0" dirty="0" smtClean="0"/>
              <a:t>Seller can check that the buyer has a mortgage in place.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28</a:t>
            </a:fld>
            <a:endParaRPr lang="en-GB"/>
          </a:p>
        </p:txBody>
      </p:sp>
    </p:spTree>
    <p:extLst>
      <p:ext uri="{BB962C8B-B14F-4D97-AF65-F5344CB8AC3E}">
        <p14:creationId xmlns:p14="http://schemas.microsoft.com/office/powerpoint/2010/main" val="3195746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b="1" u="sng" dirty="0" err="1" smtClean="0"/>
              <a:t>Felthouse</a:t>
            </a:r>
            <a:r>
              <a:rPr lang="en-GB" b="1" u="sng" dirty="0" smtClean="0"/>
              <a:t> v Bindley [1862]:</a:t>
            </a:r>
          </a:p>
          <a:p>
            <a:pPr marL="0" indent="0">
              <a:buFontTx/>
              <a:buNone/>
            </a:pPr>
            <a:r>
              <a:rPr lang="en-GB" dirty="0" smtClean="0"/>
              <a:t>A nephew</a:t>
            </a:r>
            <a:r>
              <a:rPr lang="en-GB" baseline="0" dirty="0" smtClean="0"/>
              <a:t> had been negotiating the sale of his horse to his uncle.</a:t>
            </a:r>
          </a:p>
          <a:p>
            <a:pPr marL="0" indent="0">
              <a:buFontTx/>
              <a:buNone/>
            </a:pPr>
            <a:r>
              <a:rPr lang="en-GB" baseline="0" dirty="0" smtClean="0"/>
              <a:t>The Uncle, </a:t>
            </a:r>
            <a:r>
              <a:rPr lang="en-GB" baseline="0" dirty="0" err="1" smtClean="0"/>
              <a:t>Felthouse</a:t>
            </a:r>
            <a:r>
              <a:rPr lang="en-GB" baseline="0" dirty="0" smtClean="0"/>
              <a:t> wrote and offered to buy the horse, saying “If I hear no more about him, I consider the horse mine at £30 15s”.</a:t>
            </a:r>
          </a:p>
          <a:p>
            <a:pPr marL="0" indent="0">
              <a:buFontTx/>
              <a:buNone/>
            </a:pPr>
            <a:r>
              <a:rPr lang="en-GB" baseline="0" dirty="0" smtClean="0"/>
              <a:t>The nephew decided to sell the horse at that price and instructed the auctioneer, Bindley, who was about to sell the horse, not to do so, but the auctioneer sold the horse by mistake.</a:t>
            </a:r>
          </a:p>
          <a:p>
            <a:pPr marL="0" indent="0">
              <a:buFontTx/>
              <a:buNone/>
            </a:pPr>
            <a:r>
              <a:rPr lang="en-GB" baseline="0" dirty="0" smtClean="0"/>
              <a:t>The uncle then sued the auctioneer for selling the horse, claiming that the sale was already complete before the horse was sold at auction.</a:t>
            </a:r>
          </a:p>
          <a:p>
            <a:pPr marL="0" indent="0">
              <a:buFontTx/>
              <a:buNone/>
            </a:pPr>
            <a:r>
              <a:rPr lang="en-GB" baseline="0" dirty="0" smtClean="0"/>
              <a:t>The court found that there was no completed contract between </a:t>
            </a:r>
            <a:r>
              <a:rPr lang="en-GB" baseline="0" dirty="0" err="1" smtClean="0"/>
              <a:t>Felthouse</a:t>
            </a:r>
            <a:r>
              <a:rPr lang="en-GB" baseline="0" dirty="0" smtClean="0"/>
              <a:t> and his nephew because the nephew had not communicated acceptance to his uncle. </a:t>
            </a:r>
            <a:endParaRPr lang="en-GB" dirty="0" smtClean="0"/>
          </a:p>
          <a:p>
            <a:endParaRPr lang="en-GB" dirty="0" smtClean="0"/>
          </a:p>
          <a:p>
            <a:r>
              <a:rPr lang="en-GB" dirty="0" smtClean="0"/>
              <a:t>- </a:t>
            </a:r>
            <a:r>
              <a:rPr lang="en-GB" b="1" u="sng" dirty="0" smtClean="0"/>
              <a:t>Entores</a:t>
            </a:r>
            <a:r>
              <a:rPr lang="en-GB" b="1" u="sng" baseline="0" dirty="0" smtClean="0"/>
              <a:t> v Miles Far East Corporation:</a:t>
            </a:r>
          </a:p>
          <a:p>
            <a:r>
              <a:rPr lang="en-GB" baseline="0" dirty="0" smtClean="0"/>
              <a:t>Lord Denning said:</a:t>
            </a:r>
          </a:p>
          <a:p>
            <a:endParaRPr lang="en-GB" baseline="0" dirty="0" smtClean="0"/>
          </a:p>
          <a:p>
            <a:r>
              <a:rPr lang="en-GB" baseline="0" dirty="0" smtClean="0"/>
              <a:t>“Suppose for instance, that I shout an offer to a man across the river… but I do not hear his reply because it is drowned by an aircraft flying overhead. There is no contract at that moment. If he wishes to make a contract, he must wait until the aircraft is gone and then shout back his acceptance so that I can hear what he says”.</a:t>
            </a:r>
          </a:p>
          <a:p>
            <a:endParaRPr lang="en-GB" baseline="0" dirty="0" smtClean="0"/>
          </a:p>
          <a:p>
            <a:endParaRPr lang="en-GB" b="1" u="sng" baseline="0" dirty="0" smtClean="0"/>
          </a:p>
          <a:p>
            <a:r>
              <a:rPr lang="en-GB" baseline="0" dirty="0" smtClean="0"/>
              <a:t>Silence will not amount to an acceptance – it saves people being entered into a contract for simply not responding to an offer.</a:t>
            </a:r>
          </a:p>
          <a:p>
            <a:endParaRPr lang="en-GB" baseline="0" dirty="0" smtClean="0"/>
          </a:p>
          <a:p>
            <a:r>
              <a:rPr lang="en-GB" baseline="0" dirty="0" smtClean="0"/>
              <a:t>Powell v Lee [1908]</a:t>
            </a:r>
          </a:p>
          <a:p>
            <a:r>
              <a:rPr lang="en-GB" baseline="0" dirty="0" smtClean="0"/>
              <a:t>The claimant applied for a job, went for an interview and was later told by the clerk of the interviewing panel that his application had been accepted. The panel subsequently changed its mind and the claimant sued for breach of contract. It was held that the acceptance of the claimants application was not valid as the clerk had no authority to make it and so there was no contract.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29</a:t>
            </a:fld>
            <a:endParaRPr lang="en-GB"/>
          </a:p>
        </p:txBody>
      </p:sp>
    </p:spTree>
    <p:extLst>
      <p:ext uri="{BB962C8B-B14F-4D97-AF65-F5344CB8AC3E}">
        <p14:creationId xmlns:p14="http://schemas.microsoft.com/office/powerpoint/2010/main" val="15979438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Brogden</a:t>
            </a:r>
            <a:r>
              <a:rPr lang="en-GB" baseline="0" dirty="0" smtClean="0"/>
              <a:t> v Metropolitan Railway [1877]: </a:t>
            </a:r>
          </a:p>
          <a:p>
            <a:r>
              <a:rPr lang="en-GB" baseline="0" dirty="0" smtClean="0"/>
              <a:t>concerned an agreement to supply coal. Although the draft written agreement sent to the railway company by </a:t>
            </a:r>
            <a:r>
              <a:rPr lang="en-GB" baseline="0" dirty="0" err="1" smtClean="0"/>
              <a:t>Brogden</a:t>
            </a:r>
            <a:r>
              <a:rPr lang="en-GB" baseline="0" dirty="0" smtClean="0"/>
              <a:t> was never formally accepted, the House of Lords found that the contract had been agreed. </a:t>
            </a:r>
          </a:p>
          <a:p>
            <a:r>
              <a:rPr lang="en-GB" baseline="0" dirty="0" smtClean="0"/>
              <a:t>This could be inferred from the fact that both parties acted in accordance with the terms of the draft; the railway company had placed further orders for coal, which had then been supplied by </a:t>
            </a:r>
            <a:r>
              <a:rPr lang="en-GB" baseline="0" dirty="0" err="1" smtClean="0"/>
              <a:t>Brogden</a:t>
            </a:r>
            <a:r>
              <a:rPr lang="en-GB" baseline="0" dirty="0" smtClean="0"/>
              <a:t>.</a:t>
            </a:r>
          </a:p>
          <a:p>
            <a:endParaRPr lang="en-GB" baseline="0" dirty="0" smtClean="0"/>
          </a:p>
          <a:p>
            <a:r>
              <a:rPr lang="en-GB" baseline="0" dirty="0" err="1" smtClean="0"/>
              <a:t>Pickfords</a:t>
            </a:r>
            <a:r>
              <a:rPr lang="en-GB" baseline="0" dirty="0" smtClean="0"/>
              <a:t> Ltd v Celestica ltd [2003].</a:t>
            </a:r>
          </a:p>
          <a:p>
            <a:r>
              <a:rPr lang="en-GB" baseline="0" dirty="0" smtClean="0"/>
              <a:t>Celestica’s attempt to accept </a:t>
            </a:r>
            <a:r>
              <a:rPr lang="en-GB" baseline="0" dirty="0" err="1" smtClean="0"/>
              <a:t>Pickfords</a:t>
            </a:r>
            <a:r>
              <a:rPr lang="en-GB" baseline="0" dirty="0" smtClean="0"/>
              <a:t>’ first offer was viewed by the courts as a counter offer. Although </a:t>
            </a:r>
            <a:r>
              <a:rPr lang="en-GB" baseline="0" dirty="0" err="1" smtClean="0"/>
              <a:t>Pickfords</a:t>
            </a:r>
            <a:r>
              <a:rPr lang="en-GB" baseline="0" dirty="0" smtClean="0"/>
              <a:t> never formally accepted this offer, it did carry out the work in accordance with its first offer/</a:t>
            </a:r>
            <a:r>
              <a:rPr lang="en-GB" baseline="0" dirty="0" err="1" smtClean="0"/>
              <a:t>Celestica’ss</a:t>
            </a:r>
            <a:r>
              <a:rPr lang="en-GB" baseline="0" dirty="0" smtClean="0"/>
              <a:t> counter offer. It was held that Pickford’s actions, viewed objectively, implied that it has accepted </a:t>
            </a:r>
            <a:r>
              <a:rPr lang="en-GB" baseline="0" dirty="0" err="1" smtClean="0"/>
              <a:t>Celsticas</a:t>
            </a:r>
            <a:r>
              <a:rPr lang="en-GB" baseline="0" dirty="0" smtClean="0"/>
              <a:t> offer.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31</a:t>
            </a:fld>
            <a:endParaRPr lang="en-GB"/>
          </a:p>
        </p:txBody>
      </p:sp>
    </p:spTree>
    <p:extLst>
      <p:ext uri="{BB962C8B-B14F-4D97-AF65-F5344CB8AC3E}">
        <p14:creationId xmlns:p14="http://schemas.microsoft.com/office/powerpoint/2010/main" val="1884411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Household</a:t>
            </a:r>
            <a:r>
              <a:rPr lang="en-GB" b="1" baseline="0" dirty="0" smtClean="0"/>
              <a:t> fire Insurance v Grant [1879]</a:t>
            </a:r>
          </a:p>
          <a:p>
            <a:r>
              <a:rPr lang="en-GB" baseline="0" dirty="0" smtClean="0"/>
              <a:t>Grant offered to buy shares in the claimant company and his letter was posted accepting his offer.</a:t>
            </a:r>
          </a:p>
          <a:p>
            <a:r>
              <a:rPr lang="en-GB" baseline="0" dirty="0" smtClean="0"/>
              <a:t>He did not receive the letter but the court found that a contract had been made as soon as the letter had been posted. </a:t>
            </a:r>
          </a:p>
          <a:p>
            <a:r>
              <a:rPr lang="en-GB" baseline="0" dirty="0" smtClean="0"/>
              <a:t>Therefore, Grant was a shareholder in the company who was liable to contribute when the company went into liquidation</a:t>
            </a:r>
          </a:p>
          <a:p>
            <a:endParaRPr lang="en-GB" baseline="0" dirty="0" smtClean="0"/>
          </a:p>
          <a:p>
            <a:r>
              <a:rPr lang="en-GB" b="1" baseline="0" dirty="0" smtClean="0"/>
              <a:t>POTENTIAL PROBLEMS:</a:t>
            </a:r>
          </a:p>
          <a:p>
            <a:r>
              <a:rPr lang="en-GB" dirty="0" smtClean="0"/>
              <a:t>Can</a:t>
            </a:r>
            <a:r>
              <a:rPr lang="en-GB" baseline="0" dirty="0" smtClean="0"/>
              <a:t> lead to hardship</a:t>
            </a:r>
          </a:p>
          <a:p>
            <a:r>
              <a:rPr lang="en-GB" baseline="0" dirty="0" smtClean="0"/>
              <a:t>For example: the offeror may have been bound by the offer since Monday – when the letter was posted- but not actually be aware of it until the following Friday, when the letter actually arrives. </a:t>
            </a:r>
          </a:p>
          <a:p>
            <a:r>
              <a:rPr lang="en-GB" baseline="0" dirty="0" smtClean="0"/>
              <a:t>The court choses to favour the offeree because the offeror has the choice via the terms of his offer to exclude the postal rule.</a:t>
            </a:r>
          </a:p>
          <a:p>
            <a:endParaRPr lang="en-GB" baseline="0" dirty="0" smtClean="0"/>
          </a:p>
          <a:p>
            <a:r>
              <a:rPr lang="en-GB" baseline="0" dirty="0" smtClean="0"/>
              <a:t>What happens if the offer has been accepted via post but then the acceptance is subsequently withdrawn via a quicker method (before the offeror has received the posted acceptance. </a:t>
            </a:r>
          </a:p>
          <a:p>
            <a:r>
              <a:rPr lang="en-GB" baseline="0" dirty="0" smtClean="0"/>
              <a:t>Dunmore v Alexander [1830] is the only case where this has been brought up in Scottish law. It was suggested that as the initial agreement had not been communicated to the offeror, they still had the right to revoke that offer.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33</a:t>
            </a:fld>
            <a:endParaRPr lang="en-GB"/>
          </a:p>
        </p:txBody>
      </p:sp>
    </p:spTree>
    <p:extLst>
      <p:ext uri="{BB962C8B-B14F-4D97-AF65-F5344CB8AC3E}">
        <p14:creationId xmlns:p14="http://schemas.microsoft.com/office/powerpoint/2010/main" val="40642835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harshness</a:t>
            </a:r>
            <a:r>
              <a:rPr lang="en-GB" baseline="0" dirty="0" smtClean="0"/>
              <a:t> and possible inconvenience of the postal rule is greatly reduced due to the following exceptions.</a:t>
            </a:r>
          </a:p>
          <a:p>
            <a:endParaRPr lang="en-GB" baseline="0" dirty="0" smtClean="0"/>
          </a:p>
          <a:p>
            <a:pPr marL="0" indent="0">
              <a:buNone/>
            </a:pPr>
            <a:r>
              <a:rPr lang="en-GB" sz="1200" b="1" u="sng" dirty="0" smtClean="0"/>
              <a:t>EXCEPTIONS TO THE POSTAL RULE:</a:t>
            </a:r>
          </a:p>
          <a:p>
            <a:pPr>
              <a:buAutoNum type="arabicParenR"/>
            </a:pPr>
            <a:r>
              <a:rPr lang="en-GB" sz="1200" dirty="0" smtClean="0"/>
              <a:t>The postal rule will only apply when the letter is correctly stamped and addressed</a:t>
            </a:r>
          </a:p>
          <a:p>
            <a:pPr>
              <a:buNone/>
            </a:pPr>
            <a:r>
              <a:rPr lang="en-GB" sz="1200" dirty="0" smtClean="0"/>
              <a:t>2)</a:t>
            </a:r>
            <a:r>
              <a:rPr lang="en-GB" sz="1200" baseline="0" dirty="0" smtClean="0"/>
              <a:t> </a:t>
            </a:r>
            <a:r>
              <a:rPr lang="en-GB" sz="1200" dirty="0" smtClean="0"/>
              <a:t>The parties can exclude the rule if they want to – </a:t>
            </a:r>
            <a:r>
              <a:rPr lang="en-GB" sz="1200" b="1" i="1" dirty="0" err="1" smtClean="0">
                <a:solidFill>
                  <a:srgbClr val="FF0000"/>
                </a:solidFill>
              </a:rPr>
              <a:t>Holwell</a:t>
            </a:r>
            <a:r>
              <a:rPr lang="en-GB" sz="1200" b="1" i="1" dirty="0" smtClean="0">
                <a:solidFill>
                  <a:srgbClr val="FF0000"/>
                </a:solidFill>
              </a:rPr>
              <a:t> Securities Ltd v Hughes [1974]</a:t>
            </a:r>
          </a:p>
          <a:p>
            <a:pPr>
              <a:buNone/>
            </a:pPr>
            <a:r>
              <a:rPr lang="en-GB" sz="1200" b="1" i="1" dirty="0" smtClean="0">
                <a:solidFill>
                  <a:srgbClr val="FF0000"/>
                </a:solidFill>
              </a:rPr>
              <a:t>Concerned</a:t>
            </a:r>
            <a:r>
              <a:rPr lang="en-GB" sz="1200" b="1" i="1" baseline="0" dirty="0" smtClean="0">
                <a:solidFill>
                  <a:srgbClr val="FF0000"/>
                </a:solidFill>
              </a:rPr>
              <a:t> an option (or legal right) to buy property which had to be exercised “by notice in writing” within six months. The company posted a letter accepting the offer but it never reached Dr Hughes. CA held that the requirement of ‘notice’ implied that Dr Hughes should actually know about the acceptance and so there was no contract.</a:t>
            </a:r>
            <a:endParaRPr lang="en-GB" sz="1200" b="1" i="1" dirty="0" smtClean="0">
              <a:solidFill>
                <a:srgbClr val="FF0000"/>
              </a:solidFill>
            </a:endParaRPr>
          </a:p>
          <a:p>
            <a:pPr>
              <a:buNone/>
            </a:pPr>
            <a:endParaRPr lang="en-GB" sz="1200" b="1" i="1" dirty="0" smtClean="0">
              <a:solidFill>
                <a:srgbClr val="FF0000"/>
              </a:solidFill>
            </a:endParaRPr>
          </a:p>
          <a:p>
            <a:pPr>
              <a:buNone/>
            </a:pPr>
            <a:r>
              <a:rPr lang="en-GB" sz="1200" b="1" i="1" dirty="0" smtClean="0">
                <a:solidFill>
                  <a:srgbClr val="FF0000"/>
                </a:solidFill>
              </a:rPr>
              <a:t>3)</a:t>
            </a:r>
            <a:r>
              <a:rPr lang="en-GB" sz="1200" b="1" i="1" baseline="0" dirty="0" smtClean="0">
                <a:solidFill>
                  <a:srgbClr val="FF0000"/>
                </a:solidFill>
              </a:rPr>
              <a:t> </a:t>
            </a:r>
            <a:r>
              <a:rPr lang="en-GB" sz="1200" dirty="0" smtClean="0">
                <a:solidFill>
                  <a:schemeClr val="tx1"/>
                </a:solidFill>
              </a:rPr>
              <a:t>It applies only when it is reasonable to use the post </a:t>
            </a:r>
            <a:r>
              <a:rPr lang="en-GB" sz="1200" b="1" i="1" dirty="0" smtClean="0">
                <a:solidFill>
                  <a:schemeClr val="tx1"/>
                </a:solidFill>
              </a:rPr>
              <a:t>– </a:t>
            </a:r>
            <a:r>
              <a:rPr lang="en-GB" sz="1200" b="1" i="1" dirty="0" smtClean="0">
                <a:solidFill>
                  <a:srgbClr val="FF0000"/>
                </a:solidFill>
              </a:rPr>
              <a:t>Yates Building Co Ltd v RJ </a:t>
            </a:r>
            <a:r>
              <a:rPr lang="en-GB" sz="1200" b="1" i="1" dirty="0" err="1" smtClean="0">
                <a:solidFill>
                  <a:srgbClr val="FF0000"/>
                </a:solidFill>
              </a:rPr>
              <a:t>Pulleyn</a:t>
            </a:r>
            <a:r>
              <a:rPr lang="en-GB" sz="1200" b="1" i="1" dirty="0" smtClean="0">
                <a:solidFill>
                  <a:srgbClr val="FF0000"/>
                </a:solidFill>
              </a:rPr>
              <a:t> &amp; Sons (York) Ltd [1975]  </a:t>
            </a:r>
            <a:r>
              <a:rPr lang="en-GB" sz="1200" b="0" i="0" dirty="0" smtClean="0">
                <a:solidFill>
                  <a:srgbClr val="FF0000"/>
                </a:solidFill>
              </a:rPr>
              <a:t>this</a:t>
            </a:r>
            <a:r>
              <a:rPr lang="en-GB" sz="1200" b="0" i="0" baseline="0" dirty="0" smtClean="0">
                <a:solidFill>
                  <a:srgbClr val="FF0000"/>
                </a:solidFill>
              </a:rPr>
              <a:t> means that the postal rule is unlikely to apply where the offer was made by a ‘quicker’ means of communication (i.e. telephone). </a:t>
            </a:r>
            <a:endParaRPr lang="en-GB" sz="1200" b="1" i="1" dirty="0" smtClean="0">
              <a:solidFill>
                <a:srgbClr val="FF0000"/>
              </a:solidFill>
            </a:endParaRPr>
          </a:p>
          <a:p>
            <a:pPr>
              <a:buAutoNum type="arabicParenR"/>
            </a:pPr>
            <a:endParaRPr lang="en-GB" sz="1200" b="1" i="1" dirty="0" smtClean="0">
              <a:solidFill>
                <a:srgbClr val="FF0000"/>
              </a:solidFill>
            </a:endParaRPr>
          </a:p>
          <a:p>
            <a:pPr>
              <a:buNone/>
            </a:pPr>
            <a:endParaRPr lang="en-GB" sz="1200" b="1" i="1" dirty="0" smtClean="0">
              <a:solidFill>
                <a:srgbClr val="FF0000"/>
              </a:solidFill>
            </a:endParaRPr>
          </a:p>
          <a:p>
            <a:pPr>
              <a:buAutoNum type="arabicParenR"/>
            </a:pPr>
            <a:endParaRPr lang="en-GB" sz="1200" b="1" i="1" dirty="0" smtClean="0">
              <a:solidFill>
                <a:srgbClr val="FF0000"/>
              </a:solidFill>
            </a:endParaRPr>
          </a:p>
          <a:p>
            <a:pPr>
              <a:buNone/>
            </a:pPr>
            <a:r>
              <a:rPr lang="en-GB" sz="1200" b="1" i="1" dirty="0" smtClean="0">
                <a:solidFill>
                  <a:srgbClr val="FF0000"/>
                </a:solidFill>
              </a:rPr>
              <a:t>4)</a:t>
            </a:r>
            <a:r>
              <a:rPr lang="en-GB" sz="1200" b="1" i="1" baseline="0" dirty="0" smtClean="0">
                <a:solidFill>
                  <a:srgbClr val="FF0000"/>
                </a:solidFill>
              </a:rPr>
              <a:t> </a:t>
            </a:r>
            <a:r>
              <a:rPr lang="en-GB" sz="1200" dirty="0" smtClean="0">
                <a:solidFill>
                  <a:schemeClr val="tx1"/>
                </a:solidFill>
              </a:rPr>
              <a:t>The rule should not be applied if it would lead to manifest inconvenience and absurdity.</a:t>
            </a:r>
          </a:p>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34</a:t>
            </a:fld>
            <a:endParaRPr lang="en-GB"/>
          </a:p>
        </p:txBody>
      </p:sp>
    </p:spTree>
    <p:extLst>
      <p:ext uri="{BB962C8B-B14F-4D97-AF65-F5344CB8AC3E}">
        <p14:creationId xmlns:p14="http://schemas.microsoft.com/office/powerpoint/2010/main" val="24294323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addition to common law</a:t>
            </a:r>
            <a:r>
              <a:rPr lang="en-GB" baseline="0" dirty="0" smtClean="0"/>
              <a:t> rules, there have also been some statutory intervention into the issue of contracts formed electronically (i.e. ordering goods via a website).</a:t>
            </a:r>
          </a:p>
          <a:p>
            <a:r>
              <a:rPr lang="en-GB" baseline="0" dirty="0" smtClean="0"/>
              <a:t>The key piece of legislation here is the Electronic Commerce (EC Directive) Regulations 2002 which state, at </a:t>
            </a:r>
            <a:r>
              <a:rPr lang="en-GB" baseline="0" dirty="0" err="1" smtClean="0"/>
              <a:t>reg</a:t>
            </a:r>
            <a:r>
              <a:rPr lang="en-GB" baseline="0" dirty="0" smtClean="0"/>
              <a:t> 11, that the contract is formed when the customer is able to access the acknowledgement of receipt sent from the supplier/seller.</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35</a:t>
            </a:fld>
            <a:endParaRPr lang="en-GB"/>
          </a:p>
        </p:txBody>
      </p:sp>
    </p:spTree>
    <p:extLst>
      <p:ext uri="{BB962C8B-B14F-4D97-AF65-F5344CB8AC3E}">
        <p14:creationId xmlns:p14="http://schemas.microsoft.com/office/powerpoint/2010/main" val="54138591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smtClean="0"/>
              <a:t>An invitation to treat is merely an invitation for another person to make an offer. An offer is where a person</a:t>
            </a:r>
            <a:r>
              <a:rPr lang="en-GB" baseline="0" dirty="0" smtClean="0"/>
              <a:t> indicates that he is willing to be bound as soon as the other party agrees to his terms.</a:t>
            </a:r>
          </a:p>
          <a:p>
            <a:pPr marL="228600" indent="-228600">
              <a:buAutoNum type="arabicPeriod"/>
            </a:pPr>
            <a:endParaRPr lang="en-GB" baseline="0" dirty="0" smtClean="0"/>
          </a:p>
          <a:p>
            <a:pPr marL="228600" indent="-228600">
              <a:buAutoNum type="arabicPeriod"/>
            </a:pPr>
            <a:r>
              <a:rPr lang="en-GB" baseline="0" dirty="0" smtClean="0"/>
              <a:t>An offer will come to an end if it is:</a:t>
            </a:r>
          </a:p>
          <a:p>
            <a:pPr marL="171450" indent="-171450">
              <a:buFontTx/>
              <a:buChar char="-"/>
            </a:pPr>
            <a:r>
              <a:rPr lang="en-GB" baseline="0" dirty="0" smtClean="0"/>
              <a:t>Revoked</a:t>
            </a:r>
          </a:p>
          <a:p>
            <a:pPr marL="171450" indent="-171450">
              <a:buFontTx/>
              <a:buChar char="-"/>
            </a:pPr>
            <a:r>
              <a:rPr lang="en-GB" baseline="0" dirty="0" smtClean="0"/>
              <a:t>Rejected</a:t>
            </a:r>
          </a:p>
          <a:p>
            <a:pPr marL="171450" indent="-171450">
              <a:buFontTx/>
              <a:buChar char="-"/>
            </a:pPr>
            <a:r>
              <a:rPr lang="en-GB" baseline="0" dirty="0" smtClean="0"/>
              <a:t>Accepted</a:t>
            </a:r>
          </a:p>
          <a:p>
            <a:pPr marL="171450" indent="-171450">
              <a:buFontTx/>
              <a:buChar char="-"/>
            </a:pPr>
            <a:r>
              <a:rPr lang="en-GB" baseline="0" dirty="0" smtClean="0"/>
              <a:t>Lapse of time</a:t>
            </a:r>
          </a:p>
          <a:p>
            <a:pPr marL="171450" indent="-171450">
              <a:buFontTx/>
              <a:buChar char="-"/>
            </a:pPr>
            <a:endParaRPr lang="en-GB" baseline="0" dirty="0" smtClean="0"/>
          </a:p>
          <a:p>
            <a:pPr marL="0" indent="0">
              <a:buFontTx/>
              <a:buNone/>
            </a:pPr>
            <a:r>
              <a:rPr lang="en-GB" baseline="0" dirty="0" smtClean="0"/>
              <a:t>3. The postal rule provides that, if an acceptance of an offer is made by post, the contract comes into being as soon as the acceptance is posted. (This only applies to acceptance and not offer or revocation).</a:t>
            </a:r>
          </a:p>
          <a:p>
            <a:pPr marL="0" indent="0">
              <a:buFontTx/>
              <a:buNone/>
            </a:pP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37</a:t>
            </a:fld>
            <a:endParaRPr lang="en-GB"/>
          </a:p>
        </p:txBody>
      </p:sp>
    </p:spTree>
    <p:extLst>
      <p:ext uri="{BB962C8B-B14F-4D97-AF65-F5344CB8AC3E}">
        <p14:creationId xmlns:p14="http://schemas.microsoft.com/office/powerpoint/2010/main" val="18862938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77FD6ED-96E2-4B0C-B0FD-C914FF4DA876}" type="datetimeFigureOut">
              <a:rPr lang="en-GB" smtClean="0"/>
              <a:t>31/01/2018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19934368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77FD6ED-96E2-4B0C-B0FD-C914FF4DA876}" type="datetimeFigureOut">
              <a:rPr lang="en-GB" smtClean="0"/>
              <a:t>31/01/2018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3059641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31/01/2018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1760727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77FD6ED-96E2-4B0C-B0FD-C914FF4DA876}" type="datetimeFigureOut">
              <a:rPr lang="en-GB" smtClean="0"/>
              <a:t>31/01/2018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2588814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77FD6ED-96E2-4B0C-B0FD-C914FF4DA876}" type="datetimeFigureOut">
              <a:rPr lang="en-GB" smtClean="0"/>
              <a:t>31/01/2018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4070449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77FD6ED-96E2-4B0C-B0FD-C914FF4DA876}" type="datetimeFigureOut">
              <a:rPr lang="en-GB" smtClean="0"/>
              <a:t>31/01/2018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2146556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7FD6ED-96E2-4B0C-B0FD-C914FF4DA876}" type="datetimeFigureOut">
              <a:rPr lang="en-GB" smtClean="0"/>
              <a:t>31/01/2018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3030026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77FD6ED-96E2-4B0C-B0FD-C914FF4DA876}" type="datetimeFigureOut">
              <a:rPr lang="en-GB" smtClean="0"/>
              <a:t>31/01/2018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267590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96CFB0-F720-4981-902F-27659A088C2D}" type="slidenum">
              <a:rPr lang="en-GB" smtClean="0"/>
              <a:t>‹#›</a:t>
            </a:fld>
            <a:endParaRPr lang="en-GB"/>
          </a:p>
        </p:txBody>
      </p:sp>
      <p:sp>
        <p:nvSpPr>
          <p:cNvPr id="5" name="Date Placeholder 4"/>
          <p:cNvSpPr>
            <a:spLocks noGrp="1"/>
          </p:cNvSpPr>
          <p:nvPr>
            <p:ph type="dt" sz="half" idx="10"/>
          </p:nvPr>
        </p:nvSpPr>
        <p:spPr/>
        <p:txBody>
          <a:bodyPr/>
          <a:lstStyle/>
          <a:p>
            <a:fld id="{177FD6ED-96E2-4B0C-B0FD-C914FF4DA876}" type="datetimeFigureOut">
              <a:rPr lang="en-GB" smtClean="0"/>
              <a:t>31/01/2018</a:t>
            </a:fld>
            <a:endParaRPr lang="en-GB"/>
          </a:p>
        </p:txBody>
      </p:sp>
    </p:spTree>
    <p:extLst>
      <p:ext uri="{BB962C8B-B14F-4D97-AF65-F5344CB8AC3E}">
        <p14:creationId xmlns:p14="http://schemas.microsoft.com/office/powerpoint/2010/main" val="2065824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31/01/2018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3468240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31/01/2018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87551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31/01/2018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6596152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31/01/2018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453384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31/01/2018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40542218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77FD6ED-96E2-4B0C-B0FD-C914FF4DA876}" type="datetimeFigureOut">
              <a:rPr lang="en-GB" smtClean="0"/>
              <a:t>31/01/2018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18068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77FD6ED-96E2-4B0C-B0FD-C914FF4DA876}" type="datetimeFigureOut">
              <a:rPr lang="en-GB" smtClean="0"/>
              <a:t>31/01/2018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3053872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77FD6ED-96E2-4B0C-B0FD-C914FF4DA876}" type="datetimeFigureOut">
              <a:rPr lang="en-GB" smtClean="0"/>
              <a:t>31/01/2018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096CFB0-F720-4981-902F-27659A088C2D}" type="slidenum">
              <a:rPr lang="en-GB" smtClean="0"/>
              <a:t>‹#›</a:t>
            </a:fld>
            <a:endParaRPr lang="en-GB"/>
          </a:p>
        </p:txBody>
      </p:sp>
    </p:spTree>
    <p:extLst>
      <p:ext uri="{BB962C8B-B14F-4D97-AF65-F5344CB8AC3E}">
        <p14:creationId xmlns:p14="http://schemas.microsoft.com/office/powerpoint/2010/main" val="558785747"/>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Agreement</a:t>
            </a:r>
            <a:endParaRPr lang="en-GB" dirty="0"/>
          </a:p>
        </p:txBody>
      </p:sp>
      <p:sp>
        <p:nvSpPr>
          <p:cNvPr id="3" name="Subtitle 2"/>
          <p:cNvSpPr>
            <a:spLocks noGrp="1"/>
          </p:cNvSpPr>
          <p:nvPr>
            <p:ph type="subTitle" idx="1"/>
          </p:nvPr>
        </p:nvSpPr>
        <p:spPr/>
        <p:txBody>
          <a:bodyPr/>
          <a:lstStyle/>
          <a:p>
            <a:r>
              <a:rPr lang="en-GB" dirty="0" smtClean="0"/>
              <a:t>Laura Knight</a:t>
            </a:r>
            <a:endParaRPr lang="en-GB" dirty="0"/>
          </a:p>
        </p:txBody>
      </p:sp>
    </p:spTree>
    <p:extLst>
      <p:ext uri="{BB962C8B-B14F-4D97-AF65-F5344CB8AC3E}">
        <p14:creationId xmlns:p14="http://schemas.microsoft.com/office/powerpoint/2010/main" val="316529650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20000"/>
              <a:lumOff val="80000"/>
            </a:schemeClr>
          </a:solidFill>
        </p:spPr>
        <p:txBody>
          <a:bodyPr/>
          <a:lstStyle/>
          <a:p>
            <a:r>
              <a:rPr lang="en-GB" dirty="0" smtClean="0"/>
              <a:t/>
            </a:r>
            <a:br>
              <a:rPr lang="en-GB" dirty="0" smtClean="0"/>
            </a:br>
            <a:r>
              <a:rPr lang="en-GB" dirty="0" smtClean="0"/>
              <a:t>Learning objectives</a:t>
            </a:r>
            <a:endParaRPr lang="en-GB" dirty="0"/>
          </a:p>
        </p:txBody>
      </p:sp>
      <p:sp>
        <p:nvSpPr>
          <p:cNvPr id="3" name="Content Placeholder 2"/>
          <p:cNvSpPr>
            <a:spLocks noGrp="1"/>
          </p:cNvSpPr>
          <p:nvPr>
            <p:ph idx="1"/>
          </p:nvPr>
        </p:nvSpPr>
        <p:spPr>
          <a:solidFill>
            <a:schemeClr val="bg1"/>
          </a:solidFill>
        </p:spPr>
        <p:txBody>
          <a:bodyPr>
            <a:normAutofit lnSpcReduction="10000"/>
          </a:bodyPr>
          <a:lstStyle/>
          <a:p>
            <a:pPr marL="0" indent="0">
              <a:buNone/>
            </a:pPr>
            <a:r>
              <a:rPr lang="en-GB" sz="4000" dirty="0" smtClean="0"/>
              <a:t>By the end of this session, you should be able to…..</a:t>
            </a:r>
            <a:endParaRPr lang="en-GB" sz="4000" dirty="0"/>
          </a:p>
          <a:p>
            <a:pPr>
              <a:buFontTx/>
              <a:buChar char="-"/>
            </a:pPr>
            <a:r>
              <a:rPr lang="en-GB" sz="4000" dirty="0" smtClean="0"/>
              <a:t>Explain the concept of contract</a:t>
            </a:r>
          </a:p>
          <a:p>
            <a:pPr>
              <a:buFontTx/>
              <a:buChar char="-"/>
            </a:pPr>
            <a:r>
              <a:rPr lang="en-GB" sz="4000" dirty="0" smtClean="0"/>
              <a:t>Describe the rules for establishing whether a valid offer and acceptance have taken place</a:t>
            </a:r>
            <a:endParaRPr lang="en-GB" sz="4000" dirty="0"/>
          </a:p>
        </p:txBody>
      </p:sp>
    </p:spTree>
    <p:extLst>
      <p:ext uri="{BB962C8B-B14F-4D97-AF65-F5344CB8AC3E}">
        <p14:creationId xmlns:p14="http://schemas.microsoft.com/office/powerpoint/2010/main" val="86276489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7870" y="746451"/>
            <a:ext cx="8677470" cy="5458408"/>
          </a:xfrm>
          <a:solidFill>
            <a:schemeClr val="bg1"/>
          </a:solidFill>
        </p:spPr>
        <p:txBody>
          <a:bodyPr>
            <a:normAutofit lnSpcReduction="10000"/>
          </a:bodyPr>
          <a:lstStyle/>
          <a:p>
            <a:pPr marL="0" indent="0" algn="ctr">
              <a:buNone/>
            </a:pPr>
            <a:r>
              <a:rPr lang="en-GB" u="sng" dirty="0" smtClean="0"/>
              <a:t>“Fifty-five-snakes alive!”</a:t>
            </a:r>
          </a:p>
          <a:p>
            <a:pPr marL="0" indent="0">
              <a:buNone/>
            </a:pPr>
            <a:endParaRPr lang="en-GB" dirty="0"/>
          </a:p>
          <a:p>
            <a:pPr marL="0" indent="0">
              <a:buNone/>
            </a:pPr>
            <a:r>
              <a:rPr lang="en-GB" sz="2400" dirty="0" smtClean="0"/>
              <a:t>“It is regrettable that I lost my best friend as a result of this quarrel”, said Mrs Robertson. The quarrel that Mrs Robertson was referring to turned on a verbal agreement between her and her bingo partner, Mrs Anderson. The two ladies were neighbours, and had agreed on the way to the bingo hall that they would share their winnings, should they be lucky.</a:t>
            </a:r>
          </a:p>
          <a:p>
            <a:pPr marL="0" indent="0">
              <a:buNone/>
            </a:pPr>
            <a:endParaRPr lang="en-GB" sz="2400" dirty="0"/>
          </a:p>
          <a:p>
            <a:pPr marL="0" indent="0">
              <a:buNone/>
            </a:pPr>
            <a:r>
              <a:rPr lang="en-GB" sz="2400" dirty="0" smtClean="0"/>
              <a:t>On scooping the main prize of £108,000, Mrs Anderson denied that there had been any agreement with Mrs Robertson, but the courts view of this evidence in 2003 case was that an agreement did exist and that Mrs Anderson was forced to share her prize money. </a:t>
            </a:r>
            <a:endParaRPr lang="en-GB" sz="2400" dirty="0"/>
          </a:p>
        </p:txBody>
      </p:sp>
      <p:pic>
        <p:nvPicPr>
          <p:cNvPr id="4" name="Picture 3"/>
          <p:cNvPicPr>
            <a:picLocks noChangeAspect="1"/>
          </p:cNvPicPr>
          <p:nvPr/>
        </p:nvPicPr>
        <p:blipFill>
          <a:blip r:embed="rId3"/>
          <a:stretch>
            <a:fillRect/>
          </a:stretch>
        </p:blipFill>
        <p:spPr>
          <a:xfrm>
            <a:off x="9223214" y="202065"/>
            <a:ext cx="2143125" cy="2143125"/>
          </a:xfrm>
          <a:prstGeom prst="rect">
            <a:avLst/>
          </a:prstGeom>
        </p:spPr>
      </p:pic>
    </p:spTree>
    <p:extLst>
      <p:ext uri="{BB962C8B-B14F-4D97-AF65-F5344CB8AC3E}">
        <p14:creationId xmlns:p14="http://schemas.microsoft.com/office/powerpoint/2010/main" val="43135889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FF00"/>
          </a:solidFill>
        </p:spPr>
        <p:txBody>
          <a:bodyPr/>
          <a:lstStyle/>
          <a:p>
            <a:r>
              <a:rPr lang="en-GB" dirty="0" smtClean="0"/>
              <a:t>“Bingo! £100,000 win is all mine”</a:t>
            </a:r>
            <a:endParaRPr lang="en-GB" dirty="0"/>
          </a:p>
        </p:txBody>
      </p:sp>
      <p:sp>
        <p:nvSpPr>
          <p:cNvPr id="3" name="Content Placeholder 2"/>
          <p:cNvSpPr>
            <a:spLocks noGrp="1"/>
          </p:cNvSpPr>
          <p:nvPr>
            <p:ph idx="1"/>
          </p:nvPr>
        </p:nvSpPr>
        <p:spPr>
          <a:xfrm>
            <a:off x="677334" y="1930400"/>
            <a:ext cx="8119188" cy="4351338"/>
          </a:xfrm>
          <a:solidFill>
            <a:schemeClr val="bg1"/>
          </a:solidFill>
        </p:spPr>
        <p:txBody>
          <a:bodyPr>
            <a:noAutofit/>
          </a:bodyPr>
          <a:lstStyle/>
          <a:p>
            <a:pPr marL="0" indent="0">
              <a:buNone/>
            </a:pPr>
            <a:r>
              <a:rPr lang="en-GB" sz="2400" dirty="0" smtClean="0"/>
              <a:t>In 2005, Tania Burnett won £100,000 at her local bingo hall, but two of her colleagues claimed that the three of them had earlier agreed to share any winnings. Ms Burnett denied that this happened, and the Court of Appeal agreed, identifying that there had been only a ‘casual conversation’ which was insufficient for a legally binding agreement.</a:t>
            </a:r>
          </a:p>
          <a:p>
            <a:pPr marL="0" indent="0">
              <a:buNone/>
            </a:pPr>
            <a:r>
              <a:rPr lang="en-GB" sz="2400" dirty="0" smtClean="0"/>
              <a:t>And what was Ms Burnett’s reaction to the news that she had succeeded in defending the claim of her colleagues? “They can get stuffed!”</a:t>
            </a:r>
          </a:p>
          <a:p>
            <a:pPr marL="0" indent="0">
              <a:buNone/>
            </a:pPr>
            <a:endParaRPr lang="en-GB" sz="2400" dirty="0"/>
          </a:p>
          <a:p>
            <a:pPr marL="0" indent="0">
              <a:buNone/>
            </a:pPr>
            <a:r>
              <a:rPr lang="en-GB" sz="2400" i="1" dirty="0" smtClean="0"/>
              <a:t>Metro online</a:t>
            </a:r>
            <a:endParaRPr lang="en-GB" sz="2400" i="1" dirty="0"/>
          </a:p>
        </p:txBody>
      </p:sp>
      <p:pic>
        <p:nvPicPr>
          <p:cNvPr id="4" name="Picture 3"/>
          <p:cNvPicPr>
            <a:picLocks noChangeAspect="1"/>
          </p:cNvPicPr>
          <p:nvPr/>
        </p:nvPicPr>
        <p:blipFill>
          <a:blip r:embed="rId3"/>
          <a:stretch>
            <a:fillRect/>
          </a:stretch>
        </p:blipFill>
        <p:spPr>
          <a:xfrm>
            <a:off x="9503325" y="261258"/>
            <a:ext cx="2124075" cy="2152650"/>
          </a:xfrm>
          <a:prstGeom prst="rect">
            <a:avLst/>
          </a:prstGeom>
        </p:spPr>
      </p:pic>
    </p:spTree>
    <p:extLst>
      <p:ext uri="{BB962C8B-B14F-4D97-AF65-F5344CB8AC3E}">
        <p14:creationId xmlns:p14="http://schemas.microsoft.com/office/powerpoint/2010/main" val="418059270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u="sng" dirty="0" smtClean="0"/>
              <a:t>FACTS OF AGREEMENT</a:t>
            </a:r>
            <a:endParaRPr lang="en-GB" u="sng" dirty="0"/>
          </a:p>
        </p:txBody>
      </p:sp>
      <p:sp>
        <p:nvSpPr>
          <p:cNvPr id="3" name="Content Placeholder 2"/>
          <p:cNvSpPr>
            <a:spLocks noGrp="1"/>
          </p:cNvSpPr>
          <p:nvPr>
            <p:ph idx="1"/>
          </p:nvPr>
        </p:nvSpPr>
        <p:spPr>
          <a:xfrm>
            <a:off x="677334" y="1772817"/>
            <a:ext cx="8596668" cy="4268546"/>
          </a:xfrm>
        </p:spPr>
        <p:txBody>
          <a:bodyPr>
            <a:normAutofit fontScale="85000" lnSpcReduction="20000"/>
          </a:bodyPr>
          <a:lstStyle/>
          <a:p>
            <a:pPr marL="0" indent="0">
              <a:buNone/>
            </a:pPr>
            <a:r>
              <a:rPr lang="en-GB" sz="4200" u="sng" dirty="0" smtClean="0">
                <a:latin typeface="Arial" panose="020B0604020202020204" pitchFamily="34" charset="0"/>
                <a:cs typeface="Arial" panose="020B0604020202020204" pitchFamily="34" charset="0"/>
              </a:rPr>
              <a:t>Historic approach </a:t>
            </a:r>
          </a:p>
          <a:p>
            <a:pPr marL="0" indent="0">
              <a:buNone/>
            </a:pPr>
            <a:r>
              <a:rPr lang="en-GB" sz="3600" dirty="0" smtClean="0">
                <a:latin typeface="Arial" panose="020B0604020202020204" pitchFamily="34" charset="0"/>
                <a:cs typeface="Arial" panose="020B0604020202020204" pitchFamily="34" charset="0"/>
              </a:rPr>
              <a:t>– </a:t>
            </a:r>
            <a:r>
              <a:rPr lang="en-GB" sz="3600" i="1" dirty="0" smtClean="0">
                <a:solidFill>
                  <a:schemeClr val="accent1"/>
                </a:solidFill>
                <a:latin typeface="Arial" panose="020B0604020202020204" pitchFamily="34" charset="0"/>
                <a:cs typeface="Arial" panose="020B0604020202020204" pitchFamily="34" charset="0"/>
              </a:rPr>
              <a:t>consensus ad </a:t>
            </a:r>
            <a:r>
              <a:rPr lang="en-GB" sz="3600" i="1" dirty="0" err="1" smtClean="0">
                <a:solidFill>
                  <a:schemeClr val="accent1"/>
                </a:solidFill>
                <a:latin typeface="Arial" panose="020B0604020202020204" pitchFamily="34" charset="0"/>
                <a:cs typeface="Arial" panose="020B0604020202020204" pitchFamily="34" charset="0"/>
              </a:rPr>
              <a:t>idium</a:t>
            </a:r>
            <a:r>
              <a:rPr lang="en-GB" sz="3600" i="1" dirty="0" smtClean="0">
                <a:solidFill>
                  <a:schemeClr val="accent1"/>
                </a:solidFill>
                <a:latin typeface="Arial" panose="020B0604020202020204" pitchFamily="34" charset="0"/>
                <a:cs typeface="Arial" panose="020B0604020202020204" pitchFamily="34" charset="0"/>
              </a:rPr>
              <a:t> </a:t>
            </a:r>
            <a:r>
              <a:rPr lang="en-GB" sz="3600" dirty="0" smtClean="0">
                <a:latin typeface="Arial" panose="020B0604020202020204" pitchFamily="34" charset="0"/>
                <a:cs typeface="Arial" panose="020B0604020202020204" pitchFamily="34" charset="0"/>
              </a:rPr>
              <a:t>(a meeting of minds)</a:t>
            </a:r>
          </a:p>
          <a:p>
            <a:pPr marL="0" indent="0">
              <a:buNone/>
            </a:pPr>
            <a:endParaRPr lang="en-GB" sz="3600" dirty="0" smtClean="0">
              <a:latin typeface="Arial" panose="020B0604020202020204" pitchFamily="34" charset="0"/>
              <a:cs typeface="Arial" panose="020B0604020202020204" pitchFamily="34" charset="0"/>
            </a:endParaRPr>
          </a:p>
          <a:p>
            <a:pPr>
              <a:buFontTx/>
              <a:buChar char="-"/>
            </a:pPr>
            <a:r>
              <a:rPr lang="en-GB" sz="3600" b="1" dirty="0" smtClean="0">
                <a:latin typeface="Arial" panose="020B0604020202020204" pitchFamily="34" charset="0"/>
                <a:cs typeface="Arial" panose="020B0604020202020204" pitchFamily="34" charset="0"/>
              </a:rPr>
              <a:t>Subjective approach</a:t>
            </a:r>
            <a:r>
              <a:rPr lang="en-GB" sz="3600" dirty="0" smtClean="0">
                <a:latin typeface="Arial" panose="020B0604020202020204" pitchFamily="34" charset="0"/>
                <a:cs typeface="Arial" panose="020B0604020202020204" pitchFamily="34" charset="0"/>
              </a:rPr>
              <a:t>: What did the parties actually think at the time of entering into the contract?</a:t>
            </a:r>
          </a:p>
          <a:p>
            <a:pPr>
              <a:buFontTx/>
              <a:buChar char="-"/>
            </a:pPr>
            <a:endParaRPr lang="en-GB" sz="3600" dirty="0" smtClean="0">
              <a:latin typeface="Arial" panose="020B0604020202020204" pitchFamily="34" charset="0"/>
              <a:cs typeface="Arial" panose="020B0604020202020204" pitchFamily="34" charset="0"/>
            </a:endParaRPr>
          </a:p>
          <a:p>
            <a:pPr marL="0" indent="0">
              <a:buNone/>
            </a:pPr>
            <a:r>
              <a:rPr lang="en-GB" sz="3600" dirty="0" smtClean="0">
                <a:solidFill>
                  <a:srgbClr val="FF0000"/>
                </a:solidFill>
                <a:latin typeface="Arial" panose="020B0604020202020204" pitchFamily="34" charset="0"/>
                <a:cs typeface="Arial" panose="020B0604020202020204" pitchFamily="34" charset="0"/>
              </a:rPr>
              <a:t>X</a:t>
            </a:r>
            <a:r>
              <a:rPr lang="en-GB" sz="3600" dirty="0" smtClean="0">
                <a:latin typeface="Arial" panose="020B0604020202020204" pitchFamily="34" charset="0"/>
                <a:cs typeface="Arial" panose="020B0604020202020204" pitchFamily="34" charset="0"/>
              </a:rPr>
              <a:t> Difficult to implement, since the Courts are neither mind readers or time travellers</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181018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8294" y="609600"/>
            <a:ext cx="7995708" cy="1191208"/>
          </a:xfrm>
        </p:spPr>
        <p:txBody>
          <a:bodyPr/>
          <a:lstStyle/>
          <a:p>
            <a:pPr algn="ctr"/>
            <a:r>
              <a:rPr lang="en-GB" u="sng" dirty="0" smtClean="0"/>
              <a:t>FACTS OF AGREEMENT</a:t>
            </a:r>
            <a:endParaRPr lang="en-GB" u="sng" dirty="0"/>
          </a:p>
        </p:txBody>
      </p:sp>
      <p:sp>
        <p:nvSpPr>
          <p:cNvPr id="3" name="Content Placeholder 2"/>
          <p:cNvSpPr>
            <a:spLocks noGrp="1"/>
          </p:cNvSpPr>
          <p:nvPr>
            <p:ph idx="1"/>
          </p:nvPr>
        </p:nvSpPr>
        <p:spPr>
          <a:xfrm>
            <a:off x="270589" y="1371601"/>
            <a:ext cx="7287207" cy="4669762"/>
          </a:xfrm>
        </p:spPr>
        <p:txBody>
          <a:bodyPr>
            <a:normAutofit/>
          </a:bodyPr>
          <a:lstStyle/>
          <a:p>
            <a:pPr marL="0" indent="0">
              <a:buNone/>
            </a:pPr>
            <a:r>
              <a:rPr lang="en-GB" sz="2800" b="1" u="sng" dirty="0" smtClean="0"/>
              <a:t>Today’s approach</a:t>
            </a:r>
          </a:p>
          <a:p>
            <a:pPr marL="0" indent="0">
              <a:buNone/>
            </a:pPr>
            <a:r>
              <a:rPr lang="en-GB" sz="2800" b="1" dirty="0" smtClean="0"/>
              <a:t>OBJECTIVE TEST: </a:t>
            </a:r>
            <a:r>
              <a:rPr lang="en-GB" sz="2800" dirty="0" smtClean="0"/>
              <a:t>Agreement is determined by the case facts </a:t>
            </a:r>
          </a:p>
          <a:p>
            <a:pPr marL="0" indent="0">
              <a:buNone/>
            </a:pPr>
            <a:r>
              <a:rPr lang="en-GB" sz="2800" dirty="0" smtClean="0">
                <a:solidFill>
                  <a:srgbClr val="FF0000"/>
                </a:solidFill>
              </a:rPr>
              <a:t>Butler Machine Tool Co v Ex-Cell-O Corporation (England) Ltd [1979]</a:t>
            </a:r>
          </a:p>
          <a:p>
            <a:pPr marL="0" indent="0">
              <a:buNone/>
            </a:pPr>
            <a:r>
              <a:rPr lang="en-GB" sz="2800" dirty="0" smtClean="0">
                <a:solidFill>
                  <a:srgbClr val="FF0000"/>
                </a:solidFill>
              </a:rPr>
              <a:t>Gibson v Manchester City Council [1979]</a:t>
            </a:r>
            <a:endParaRPr lang="en-GB" sz="2800" dirty="0">
              <a:solidFill>
                <a:srgbClr val="FF0000"/>
              </a:solidFill>
            </a:endParaRPr>
          </a:p>
        </p:txBody>
      </p:sp>
      <p:sp>
        <p:nvSpPr>
          <p:cNvPr id="4" name="Left Arrow Callout 3"/>
          <p:cNvSpPr/>
          <p:nvPr/>
        </p:nvSpPr>
        <p:spPr>
          <a:xfrm>
            <a:off x="6624732" y="2077733"/>
            <a:ext cx="4870581" cy="3593400"/>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8584163" y="2454508"/>
            <a:ext cx="2631232" cy="2554545"/>
          </a:xfrm>
          <a:prstGeom prst="rect">
            <a:avLst/>
          </a:prstGeom>
          <a:solidFill>
            <a:schemeClr val="bg1"/>
          </a:solidFill>
        </p:spPr>
        <p:txBody>
          <a:bodyPr wrap="square" rtlCol="0">
            <a:spAutoFit/>
          </a:bodyPr>
          <a:lstStyle/>
          <a:p>
            <a:r>
              <a:rPr lang="en-GB" sz="2000" dirty="0" smtClean="0"/>
              <a:t>Lord Denning said the focus should be on establishing whether there was </a:t>
            </a:r>
            <a:r>
              <a:rPr lang="en-GB" sz="2000" b="1" dirty="0" smtClean="0"/>
              <a:t>any</a:t>
            </a:r>
            <a:r>
              <a:rPr lang="en-GB" sz="2000" dirty="0" smtClean="0"/>
              <a:t> evidence of agreement between the parties (relaxed approach)</a:t>
            </a:r>
            <a:endParaRPr lang="en-GB" sz="2000" dirty="0"/>
          </a:p>
        </p:txBody>
      </p:sp>
      <p:sp>
        <p:nvSpPr>
          <p:cNvPr id="6" name="Pentagon 5"/>
          <p:cNvSpPr/>
          <p:nvPr/>
        </p:nvSpPr>
        <p:spPr>
          <a:xfrm>
            <a:off x="2034073" y="4534678"/>
            <a:ext cx="5803641" cy="1856792"/>
          </a:xfrm>
          <a:prstGeom prst="homePlat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2164703" y="4786604"/>
            <a:ext cx="4721290" cy="1323439"/>
          </a:xfrm>
          <a:prstGeom prst="rect">
            <a:avLst/>
          </a:prstGeom>
          <a:solidFill>
            <a:schemeClr val="bg1"/>
          </a:solidFill>
        </p:spPr>
        <p:txBody>
          <a:bodyPr wrap="square" rtlCol="0">
            <a:spAutoFit/>
          </a:bodyPr>
          <a:lstStyle/>
          <a:p>
            <a:r>
              <a:rPr lang="en-GB" sz="2000" dirty="0" smtClean="0"/>
              <a:t>This approach has been rejected.</a:t>
            </a:r>
          </a:p>
          <a:p>
            <a:r>
              <a:rPr lang="en-GB" sz="2000" b="1" dirty="0" smtClean="0">
                <a:solidFill>
                  <a:schemeClr val="accent6">
                    <a:lumMod val="50000"/>
                  </a:schemeClr>
                </a:solidFill>
              </a:rPr>
              <a:t>The courts now focus upon finding an offer from one party that is then accepted by the other</a:t>
            </a:r>
            <a:endParaRPr lang="en-GB" sz="2000" b="1" dirty="0">
              <a:solidFill>
                <a:schemeClr val="accent6">
                  <a:lumMod val="50000"/>
                </a:schemeClr>
              </a:solidFill>
            </a:endParaRPr>
          </a:p>
        </p:txBody>
      </p:sp>
    </p:spTree>
    <p:extLst>
      <p:ext uri="{BB962C8B-B14F-4D97-AF65-F5344CB8AC3E}">
        <p14:creationId xmlns:p14="http://schemas.microsoft.com/office/powerpoint/2010/main" val="68143086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 test: AGREEMENT</a:t>
            </a:r>
            <a:endParaRPr lang="en-GB" dirty="0"/>
          </a:p>
        </p:txBody>
      </p:sp>
      <p:sp>
        <p:nvSpPr>
          <p:cNvPr id="3" name="TextBox 2"/>
          <p:cNvSpPr txBox="1"/>
          <p:nvPr/>
        </p:nvSpPr>
        <p:spPr>
          <a:xfrm>
            <a:off x="998376" y="1782147"/>
            <a:ext cx="4422710" cy="2031325"/>
          </a:xfrm>
          <a:prstGeom prst="rect">
            <a:avLst/>
          </a:prstGeom>
          <a:solidFill>
            <a:schemeClr val="accent5">
              <a:lumMod val="40000"/>
              <a:lumOff val="60000"/>
            </a:schemeClr>
          </a:solidFill>
        </p:spPr>
        <p:txBody>
          <a:bodyPr wrap="square" rtlCol="0">
            <a:spAutoFit/>
          </a:bodyPr>
          <a:lstStyle/>
          <a:p>
            <a:r>
              <a:rPr lang="en-GB" dirty="0" smtClean="0">
                <a:solidFill>
                  <a:srgbClr val="FF0000"/>
                </a:solidFill>
              </a:rPr>
              <a:t>Gibson v Manchester City Council: </a:t>
            </a:r>
            <a:r>
              <a:rPr lang="en-GB" dirty="0" smtClean="0"/>
              <a:t>Even though Gibson thought the council was offering to sell a house to him, the House of Lords decided that, from an objective stand point, the words ‘may be prepared to sell’ did not amount to an offer. </a:t>
            </a:r>
            <a:endParaRPr lang="en-GB" dirty="0"/>
          </a:p>
        </p:txBody>
      </p:sp>
      <p:sp>
        <p:nvSpPr>
          <p:cNvPr id="4" name="TextBox 3"/>
          <p:cNvSpPr txBox="1"/>
          <p:nvPr/>
        </p:nvSpPr>
        <p:spPr>
          <a:xfrm>
            <a:off x="2043404" y="4469364"/>
            <a:ext cx="8565502" cy="1938992"/>
          </a:xfrm>
          <a:prstGeom prst="rect">
            <a:avLst/>
          </a:prstGeom>
          <a:solidFill>
            <a:schemeClr val="accent1">
              <a:lumMod val="20000"/>
              <a:lumOff val="80000"/>
            </a:schemeClr>
          </a:solidFill>
        </p:spPr>
        <p:txBody>
          <a:bodyPr wrap="square" rtlCol="0">
            <a:spAutoFit/>
          </a:bodyPr>
          <a:lstStyle/>
          <a:p>
            <a:r>
              <a:rPr lang="en-GB" sz="2000" dirty="0" smtClean="0">
                <a:solidFill>
                  <a:srgbClr val="FF0000"/>
                </a:solidFill>
              </a:rPr>
              <a:t>RTS Flexible Systems Ltd v </a:t>
            </a:r>
            <a:r>
              <a:rPr lang="en-GB" sz="2000" dirty="0" err="1" smtClean="0">
                <a:solidFill>
                  <a:srgbClr val="FF0000"/>
                </a:solidFill>
              </a:rPr>
              <a:t>Molkerei</a:t>
            </a:r>
            <a:r>
              <a:rPr lang="en-GB" sz="2000" dirty="0" smtClean="0">
                <a:solidFill>
                  <a:srgbClr val="FF0000"/>
                </a:solidFill>
              </a:rPr>
              <a:t> </a:t>
            </a:r>
            <a:r>
              <a:rPr lang="en-GB" sz="2000" dirty="0" err="1" smtClean="0">
                <a:solidFill>
                  <a:srgbClr val="FF0000"/>
                </a:solidFill>
              </a:rPr>
              <a:t>Alois</a:t>
            </a:r>
            <a:r>
              <a:rPr lang="en-GB" sz="2000" dirty="0" smtClean="0">
                <a:solidFill>
                  <a:srgbClr val="FF0000"/>
                </a:solidFill>
              </a:rPr>
              <a:t> Muller GmbH &amp; Co KG [2010]</a:t>
            </a:r>
          </a:p>
          <a:p>
            <a:r>
              <a:rPr lang="en-GB" sz="2000" dirty="0" smtClean="0"/>
              <a:t>“Whether there is a binding contract between the parties…depends not upon their subjective state of mind, but upon a consideration of what was communicated between them by words or conduct, and whether that leads objectively to a conclusion that they intended to create legal relations.”</a:t>
            </a:r>
            <a:endParaRPr lang="en-GB" sz="2000" dirty="0"/>
          </a:p>
        </p:txBody>
      </p:sp>
      <p:sp>
        <p:nvSpPr>
          <p:cNvPr id="5" name="Down Arrow Callout 4"/>
          <p:cNvSpPr/>
          <p:nvPr/>
        </p:nvSpPr>
        <p:spPr>
          <a:xfrm>
            <a:off x="7305868" y="2586292"/>
            <a:ext cx="3303037" cy="1752443"/>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7774732" y="2701750"/>
            <a:ext cx="2365308" cy="923330"/>
          </a:xfrm>
          <a:prstGeom prst="rect">
            <a:avLst/>
          </a:prstGeom>
          <a:noFill/>
        </p:spPr>
        <p:txBody>
          <a:bodyPr wrap="square" rtlCol="0">
            <a:spAutoFit/>
          </a:bodyPr>
          <a:lstStyle/>
          <a:p>
            <a:pPr algn="ctr"/>
            <a:r>
              <a:rPr lang="en-GB" dirty="0" smtClean="0">
                <a:latin typeface="Aparajita" panose="020B0604020202020204" pitchFamily="34" charset="0"/>
                <a:cs typeface="Aparajita" panose="020B0604020202020204" pitchFamily="34" charset="0"/>
              </a:rPr>
              <a:t>This shows that the objective test for agreement is still relevant</a:t>
            </a:r>
            <a:endParaRPr lang="en-GB" dirty="0">
              <a:latin typeface="Aparajita" panose="020B0604020202020204" pitchFamily="34" charset="0"/>
              <a:cs typeface="Aparajita" panose="020B0604020202020204" pitchFamily="34" charset="0"/>
            </a:endParaRPr>
          </a:p>
        </p:txBody>
      </p:sp>
      <p:pic>
        <p:nvPicPr>
          <p:cNvPr id="8" name="Picture 7"/>
          <p:cNvPicPr>
            <a:picLocks noChangeAspect="1"/>
          </p:cNvPicPr>
          <p:nvPr/>
        </p:nvPicPr>
        <p:blipFill>
          <a:blip r:embed="rId3"/>
          <a:stretch>
            <a:fillRect/>
          </a:stretch>
        </p:blipFill>
        <p:spPr>
          <a:xfrm>
            <a:off x="5571077" y="1398224"/>
            <a:ext cx="3469581" cy="662805"/>
          </a:xfrm>
          <a:prstGeom prst="rect">
            <a:avLst/>
          </a:prstGeom>
        </p:spPr>
      </p:pic>
    </p:spTree>
    <p:extLst>
      <p:ext uri="{BB962C8B-B14F-4D97-AF65-F5344CB8AC3E}">
        <p14:creationId xmlns:p14="http://schemas.microsoft.com/office/powerpoint/2010/main" val="305188422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81944" y="1427584"/>
            <a:ext cx="7175240" cy="2646878"/>
          </a:xfrm>
          <a:prstGeom prst="rect">
            <a:avLst/>
          </a:prstGeom>
          <a:noFill/>
        </p:spPr>
        <p:txBody>
          <a:bodyPr wrap="square" rtlCol="0">
            <a:spAutoFit/>
          </a:bodyPr>
          <a:lstStyle/>
          <a:p>
            <a:pPr algn="ctr"/>
            <a:r>
              <a:rPr lang="en-GB" sz="16600" dirty="0" smtClean="0"/>
              <a:t>OFFER</a:t>
            </a:r>
            <a:endParaRPr lang="en-GB" sz="16600" dirty="0"/>
          </a:p>
        </p:txBody>
      </p:sp>
    </p:spTree>
    <p:extLst>
      <p:ext uri="{BB962C8B-B14F-4D97-AF65-F5344CB8AC3E}">
        <p14:creationId xmlns:p14="http://schemas.microsoft.com/office/powerpoint/2010/main" val="38612566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4441" y="562947"/>
            <a:ext cx="6717414" cy="500743"/>
          </a:xfrm>
        </p:spPr>
        <p:txBody>
          <a:bodyPr>
            <a:normAutofit fontScale="90000"/>
          </a:bodyPr>
          <a:lstStyle/>
          <a:p>
            <a:r>
              <a:rPr lang="en-GB" dirty="0" smtClean="0"/>
              <a:t>Key words</a:t>
            </a:r>
            <a:endParaRPr lang="en-GB" dirty="0"/>
          </a:p>
        </p:txBody>
      </p:sp>
      <p:sp>
        <p:nvSpPr>
          <p:cNvPr id="3" name="Content Placeholder 2"/>
          <p:cNvSpPr>
            <a:spLocks noGrp="1"/>
          </p:cNvSpPr>
          <p:nvPr>
            <p:ph idx="1"/>
          </p:nvPr>
        </p:nvSpPr>
        <p:spPr>
          <a:xfrm>
            <a:off x="393701" y="1362971"/>
            <a:ext cx="9122898" cy="5211792"/>
          </a:xfrm>
        </p:spPr>
        <p:txBody>
          <a:bodyPr>
            <a:normAutofit/>
          </a:bodyPr>
          <a:lstStyle/>
          <a:p>
            <a:pPr marL="0" indent="0">
              <a:buNone/>
            </a:pPr>
            <a:r>
              <a:rPr lang="en-GB" sz="2400" dirty="0" smtClean="0"/>
              <a:t>The party making the offer: OFFEROR</a:t>
            </a:r>
          </a:p>
          <a:p>
            <a:pPr marL="0" indent="0">
              <a:buNone/>
            </a:pPr>
            <a:r>
              <a:rPr lang="en-GB" sz="2400" dirty="0" smtClean="0"/>
              <a:t>The party to whom the offer is made: OFFEREE</a:t>
            </a:r>
          </a:p>
          <a:p>
            <a:pPr marL="0" indent="0">
              <a:buNone/>
            </a:pPr>
            <a:r>
              <a:rPr lang="en-GB" sz="2400" dirty="0" smtClean="0"/>
              <a:t>OFFER – An expression of willingness to contract on certain terms on which the offeror is prepared to be legally bound following acceptance.</a:t>
            </a:r>
          </a:p>
          <a:p>
            <a:pPr marL="0" indent="0">
              <a:buNone/>
            </a:pPr>
            <a:r>
              <a:rPr lang="en-GB" sz="2400" dirty="0" smtClean="0"/>
              <a:t>The terms of an offer must be </a:t>
            </a:r>
            <a:r>
              <a:rPr lang="en-GB" sz="2400" b="1" dirty="0" smtClean="0">
                <a:solidFill>
                  <a:schemeClr val="tx1"/>
                </a:solidFill>
              </a:rPr>
              <a:t>sufficiently certain </a:t>
            </a:r>
          </a:p>
          <a:p>
            <a:pPr marL="0" indent="0">
              <a:buNone/>
            </a:pPr>
            <a:endParaRPr lang="en-GB" sz="2400" b="1" dirty="0" smtClean="0">
              <a:solidFill>
                <a:schemeClr val="tx1"/>
              </a:solidFill>
            </a:endParaRPr>
          </a:p>
          <a:p>
            <a:pPr marL="0" indent="0">
              <a:buNone/>
            </a:pPr>
            <a:r>
              <a:rPr lang="en-GB" sz="2400" b="1" i="1" dirty="0" err="1" smtClean="0">
                <a:solidFill>
                  <a:srgbClr val="FF0000"/>
                </a:solidFill>
              </a:rPr>
              <a:t>Nicolene</a:t>
            </a:r>
            <a:r>
              <a:rPr lang="en-GB" sz="2400" b="1" i="1" dirty="0" smtClean="0">
                <a:solidFill>
                  <a:srgbClr val="FF0000"/>
                </a:solidFill>
              </a:rPr>
              <a:t> Ltd v Simmonds [1953]</a:t>
            </a:r>
          </a:p>
          <a:p>
            <a:pPr marL="0" indent="0">
              <a:buNone/>
            </a:pPr>
            <a:endParaRPr lang="en-GB" sz="2400" b="1" i="1" dirty="0">
              <a:solidFill>
                <a:srgbClr val="FF0000"/>
              </a:solidFill>
            </a:endParaRPr>
          </a:p>
          <a:p>
            <a:pPr marL="0" indent="0">
              <a:buNone/>
            </a:pPr>
            <a:r>
              <a:rPr lang="en-GB" sz="2400" b="1" i="1" dirty="0" smtClean="0">
                <a:solidFill>
                  <a:srgbClr val="FF0000"/>
                </a:solidFill>
              </a:rPr>
              <a:t>Scammell &amp; Nephew Ltd v </a:t>
            </a:r>
            <a:r>
              <a:rPr lang="en-GB" sz="2400" b="1" i="1" dirty="0" err="1" smtClean="0">
                <a:solidFill>
                  <a:srgbClr val="FF0000"/>
                </a:solidFill>
              </a:rPr>
              <a:t>Ouston</a:t>
            </a:r>
            <a:r>
              <a:rPr lang="en-GB" sz="2400" b="1" i="1" dirty="0" smtClean="0">
                <a:solidFill>
                  <a:srgbClr val="FF0000"/>
                </a:solidFill>
              </a:rPr>
              <a:t> [1941]</a:t>
            </a:r>
            <a:endParaRPr lang="en-GB" sz="2400" b="1" i="1" dirty="0">
              <a:solidFill>
                <a:srgbClr val="FF0000"/>
              </a:solidFill>
            </a:endParaRPr>
          </a:p>
        </p:txBody>
      </p:sp>
      <p:pic>
        <p:nvPicPr>
          <p:cNvPr id="4" name="Picture 3"/>
          <p:cNvPicPr>
            <a:picLocks noChangeAspect="1"/>
          </p:cNvPicPr>
          <p:nvPr/>
        </p:nvPicPr>
        <p:blipFill rotWithShape="1">
          <a:blip r:embed="rId3"/>
          <a:srcRect l="21302" b="12904"/>
          <a:stretch/>
        </p:blipFill>
        <p:spPr>
          <a:xfrm>
            <a:off x="8483600" y="76716"/>
            <a:ext cx="2050947" cy="2426957"/>
          </a:xfrm>
          <a:prstGeom prst="rect">
            <a:avLst/>
          </a:prstGeom>
        </p:spPr>
      </p:pic>
      <p:sp>
        <p:nvSpPr>
          <p:cNvPr id="5" name="TextBox 4"/>
          <p:cNvSpPr txBox="1"/>
          <p:nvPr/>
        </p:nvSpPr>
        <p:spPr>
          <a:xfrm>
            <a:off x="9427699" y="241240"/>
            <a:ext cx="951722" cy="338554"/>
          </a:xfrm>
          <a:prstGeom prst="rect">
            <a:avLst/>
          </a:prstGeom>
          <a:noFill/>
        </p:spPr>
        <p:txBody>
          <a:bodyPr wrap="square" rtlCol="0">
            <a:spAutoFit/>
          </a:bodyPr>
          <a:lstStyle/>
          <a:p>
            <a:r>
              <a:rPr lang="en-GB" sz="800" dirty="0" smtClean="0"/>
              <a:t>Will you buy a book from me?</a:t>
            </a:r>
            <a:endParaRPr lang="en-GB" sz="800" dirty="0"/>
          </a:p>
        </p:txBody>
      </p:sp>
    </p:spTree>
    <p:extLst>
      <p:ext uri="{BB962C8B-B14F-4D97-AF65-F5344CB8AC3E}">
        <p14:creationId xmlns:p14="http://schemas.microsoft.com/office/powerpoint/2010/main" val="270027407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898466" cy="1320800"/>
          </a:xfrm>
        </p:spPr>
        <p:txBody>
          <a:bodyPr/>
          <a:lstStyle/>
          <a:p>
            <a:r>
              <a:rPr lang="en-GB" dirty="0" smtClean="0"/>
              <a:t>Offers in unilateral and bilateral contracts</a:t>
            </a:r>
            <a:endParaRPr lang="en-GB" dirty="0"/>
          </a:p>
        </p:txBody>
      </p:sp>
      <p:pic>
        <p:nvPicPr>
          <p:cNvPr id="1026" name="Picture 2" descr="Image result for unilateral contrac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3924" y="3000375"/>
            <a:ext cx="5250787" cy="25454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77334" y="2420421"/>
            <a:ext cx="2321984" cy="954107"/>
          </a:xfrm>
          <a:prstGeom prst="rect">
            <a:avLst/>
          </a:prstGeom>
          <a:noFill/>
        </p:spPr>
        <p:txBody>
          <a:bodyPr wrap="square" rtlCol="0">
            <a:spAutoFit/>
          </a:bodyPr>
          <a:lstStyle/>
          <a:p>
            <a:r>
              <a:rPr lang="en-GB" sz="2800" b="1" u="sng" dirty="0" smtClean="0">
                <a:solidFill>
                  <a:srgbClr val="FF0000"/>
                </a:solidFill>
                <a:latin typeface="Arial Black" panose="020B0A04020102020204" pitchFamily="34" charset="0"/>
              </a:rPr>
              <a:t>Unilateral contract</a:t>
            </a:r>
            <a:endParaRPr lang="en-GB" sz="2800" b="1" u="sng" dirty="0">
              <a:solidFill>
                <a:srgbClr val="FF0000"/>
              </a:solidFill>
              <a:latin typeface="Arial Black" panose="020B0A04020102020204" pitchFamily="34" charset="0"/>
            </a:endParaRPr>
          </a:p>
        </p:txBody>
      </p:sp>
      <p:sp>
        <p:nvSpPr>
          <p:cNvPr id="6" name="TextBox 5"/>
          <p:cNvSpPr txBox="1"/>
          <p:nvPr/>
        </p:nvSpPr>
        <p:spPr>
          <a:xfrm>
            <a:off x="8039100" y="1698357"/>
            <a:ext cx="2311400" cy="954107"/>
          </a:xfrm>
          <a:prstGeom prst="rect">
            <a:avLst/>
          </a:prstGeom>
          <a:noFill/>
        </p:spPr>
        <p:txBody>
          <a:bodyPr wrap="square" rtlCol="0">
            <a:spAutoFit/>
          </a:bodyPr>
          <a:lstStyle/>
          <a:p>
            <a:r>
              <a:rPr lang="en-GB" sz="2800" b="1" u="sng" dirty="0" smtClean="0">
                <a:solidFill>
                  <a:srgbClr val="FF0000"/>
                </a:solidFill>
                <a:latin typeface="Arial Narrow" panose="020B0606020202030204" pitchFamily="34" charset="0"/>
              </a:rPr>
              <a:t>Bilateral contract</a:t>
            </a:r>
            <a:endParaRPr lang="en-GB" sz="2800" b="1" u="sng" dirty="0">
              <a:solidFill>
                <a:srgbClr val="FF0000"/>
              </a:solidFill>
              <a:latin typeface="Arial Narrow" panose="020B0606020202030204" pitchFamily="34" charset="0"/>
            </a:endParaRPr>
          </a:p>
        </p:txBody>
      </p:sp>
      <p:pic>
        <p:nvPicPr>
          <p:cNvPr id="7" name="Picture 6"/>
          <p:cNvPicPr>
            <a:picLocks noChangeAspect="1"/>
          </p:cNvPicPr>
          <p:nvPr/>
        </p:nvPicPr>
        <p:blipFill>
          <a:blip r:embed="rId4"/>
          <a:stretch>
            <a:fillRect/>
          </a:stretch>
        </p:blipFill>
        <p:spPr>
          <a:xfrm>
            <a:off x="6515100" y="2789753"/>
            <a:ext cx="4724400" cy="2654512"/>
          </a:xfrm>
          <a:prstGeom prst="rect">
            <a:avLst/>
          </a:prstGeom>
        </p:spPr>
      </p:pic>
    </p:spTree>
    <p:extLst>
      <p:ext uri="{BB962C8B-B14F-4D97-AF65-F5344CB8AC3E}">
        <p14:creationId xmlns:p14="http://schemas.microsoft.com/office/powerpoint/2010/main" val="342464095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0" y="3001617"/>
            <a:ext cx="10316817" cy="3039746"/>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247717" y="152400"/>
            <a:ext cx="8596668" cy="1320800"/>
          </a:xfrm>
        </p:spPr>
        <p:txBody>
          <a:bodyPr/>
          <a:lstStyle/>
          <a:p>
            <a:r>
              <a:rPr lang="en-GB" b="1" u="sng" dirty="0" smtClean="0">
                <a:solidFill>
                  <a:schemeClr val="tx1"/>
                </a:solidFill>
              </a:rPr>
              <a:t>MAKING AN OFFER</a:t>
            </a:r>
            <a:r>
              <a:rPr lang="en-GB" dirty="0" smtClean="0"/>
              <a:t/>
            </a:r>
            <a:br>
              <a:rPr lang="en-GB" dirty="0" smtClean="0"/>
            </a:br>
            <a:endParaRPr lang="en-GB" dirty="0"/>
          </a:p>
        </p:txBody>
      </p:sp>
      <p:sp>
        <p:nvSpPr>
          <p:cNvPr id="3" name="Content Placeholder 2"/>
          <p:cNvSpPr>
            <a:spLocks noGrp="1"/>
          </p:cNvSpPr>
          <p:nvPr>
            <p:ph idx="1"/>
          </p:nvPr>
        </p:nvSpPr>
        <p:spPr>
          <a:xfrm>
            <a:off x="198783" y="1212575"/>
            <a:ext cx="10118034" cy="4828788"/>
          </a:xfrm>
        </p:spPr>
        <p:txBody>
          <a:bodyPr>
            <a:normAutofit fontScale="92500"/>
          </a:bodyPr>
          <a:lstStyle/>
          <a:p>
            <a:pPr marL="0" indent="0">
              <a:buNone/>
            </a:pPr>
            <a:r>
              <a:rPr lang="en-GB" sz="2800" b="1" dirty="0" smtClean="0">
                <a:solidFill>
                  <a:srgbClr val="00B0F0"/>
                </a:solidFill>
              </a:rPr>
              <a:t>Offer can be made ORALLY, IN WRITING or even BY CONDUCT</a:t>
            </a:r>
          </a:p>
          <a:p>
            <a:pPr marL="0" indent="0">
              <a:buNone/>
            </a:pPr>
            <a:r>
              <a:rPr lang="en-GB" sz="2200" dirty="0" smtClean="0"/>
              <a:t>E.g. When Emma went shopping in her lunch break, she did not actually exchange words with the cashier but it was clear from her actions that she was making an offer to buy (i.e. selecting the goods and taking them to the till).</a:t>
            </a:r>
          </a:p>
          <a:p>
            <a:pPr marL="0" indent="0">
              <a:buNone/>
            </a:pPr>
            <a:endParaRPr lang="en-GB" dirty="0" smtClean="0"/>
          </a:p>
          <a:p>
            <a:pPr marL="0" indent="0">
              <a:buNone/>
            </a:pPr>
            <a:r>
              <a:rPr lang="en-GB" sz="2800" b="1" dirty="0" smtClean="0">
                <a:solidFill>
                  <a:srgbClr val="00B0F0"/>
                </a:solidFill>
              </a:rPr>
              <a:t>The offeree must have KNOWLEDGE of the offer</a:t>
            </a:r>
          </a:p>
          <a:p>
            <a:pPr marL="0" indent="0">
              <a:buNone/>
            </a:pPr>
            <a:r>
              <a:rPr lang="en-GB" sz="2800" b="1" dirty="0" smtClean="0">
                <a:solidFill>
                  <a:srgbClr val="00B0F0"/>
                </a:solidFill>
              </a:rPr>
              <a:t>E.g. </a:t>
            </a:r>
            <a:r>
              <a:rPr lang="en-GB" sz="2200" dirty="0" smtClean="0">
                <a:solidFill>
                  <a:schemeClr val="tx1"/>
                </a:solidFill>
              </a:rPr>
              <a:t>if Emma had found a cat, recognised it as belonging to her work colleague, and returned it to him without having seen the postern and being aware the reward was available, she could not claim that reward.</a:t>
            </a:r>
          </a:p>
          <a:p>
            <a:pPr marL="0" indent="0">
              <a:buNone/>
            </a:pPr>
            <a:r>
              <a:rPr lang="en-GB" sz="2800" b="1" dirty="0" smtClean="0">
                <a:solidFill>
                  <a:srgbClr val="92D050"/>
                </a:solidFill>
              </a:rPr>
              <a:t>RULE = The offer must be successfully COMMUNICATED to the offeree. </a:t>
            </a:r>
            <a:r>
              <a:rPr lang="en-GB" sz="2800" b="1" i="1" dirty="0" smtClean="0">
                <a:solidFill>
                  <a:srgbClr val="FF0000"/>
                </a:solidFill>
              </a:rPr>
              <a:t>Taylor v Laird [1856]</a:t>
            </a:r>
            <a:endParaRPr lang="en-GB" sz="2800" b="1" i="1" dirty="0">
              <a:solidFill>
                <a:srgbClr val="FF0000"/>
              </a:solidFill>
            </a:endParaRPr>
          </a:p>
        </p:txBody>
      </p:sp>
    </p:spTree>
    <p:extLst>
      <p:ext uri="{BB962C8B-B14F-4D97-AF65-F5344CB8AC3E}">
        <p14:creationId xmlns:p14="http://schemas.microsoft.com/office/powerpoint/2010/main" val="201476155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42122"/>
          </a:xfrm>
        </p:spPr>
        <p:txBody>
          <a:bodyPr>
            <a:normAutofit/>
          </a:bodyPr>
          <a:lstStyle/>
          <a:p>
            <a:r>
              <a:rPr lang="en-GB" b="1" u="sng" dirty="0" smtClean="0">
                <a:solidFill>
                  <a:schemeClr val="tx1"/>
                </a:solidFill>
              </a:rPr>
              <a:t>MAKING AN OFFER</a:t>
            </a:r>
            <a:endParaRPr lang="en-GB" b="1" u="sng" dirty="0">
              <a:solidFill>
                <a:schemeClr val="tx1"/>
              </a:solidFill>
            </a:endParaRPr>
          </a:p>
        </p:txBody>
      </p:sp>
      <p:sp>
        <p:nvSpPr>
          <p:cNvPr id="3" name="Content Placeholder 2"/>
          <p:cNvSpPr>
            <a:spLocks noGrp="1"/>
          </p:cNvSpPr>
          <p:nvPr>
            <p:ph idx="1"/>
          </p:nvPr>
        </p:nvSpPr>
        <p:spPr/>
        <p:txBody>
          <a:bodyPr>
            <a:normAutofit/>
          </a:bodyPr>
          <a:lstStyle/>
          <a:p>
            <a:r>
              <a:rPr lang="en-GB" sz="2400" dirty="0" smtClean="0"/>
              <a:t>An offer can be made to one person or a group of people</a:t>
            </a:r>
          </a:p>
          <a:p>
            <a:r>
              <a:rPr lang="en-GB" sz="2400" dirty="0" smtClean="0"/>
              <a:t>“world in general” – </a:t>
            </a:r>
            <a:r>
              <a:rPr lang="en-GB" sz="2400" dirty="0" err="1" smtClean="0">
                <a:solidFill>
                  <a:srgbClr val="FF0000"/>
                </a:solidFill>
              </a:rPr>
              <a:t>Carlill</a:t>
            </a:r>
            <a:r>
              <a:rPr lang="en-GB" sz="2400" dirty="0" smtClean="0">
                <a:solidFill>
                  <a:srgbClr val="FF0000"/>
                </a:solidFill>
              </a:rPr>
              <a:t> v Carbolic Smoke Ball Co Ltd [1893]</a:t>
            </a:r>
            <a:endParaRPr lang="en-GB" sz="2400" dirty="0">
              <a:solidFill>
                <a:srgbClr val="FF0000"/>
              </a:solidFill>
            </a:endParaRPr>
          </a:p>
        </p:txBody>
      </p:sp>
      <p:pic>
        <p:nvPicPr>
          <p:cNvPr id="4" name="Picture 3"/>
          <p:cNvPicPr>
            <a:picLocks noChangeAspect="1"/>
          </p:cNvPicPr>
          <p:nvPr/>
        </p:nvPicPr>
        <p:blipFill>
          <a:blip r:embed="rId3"/>
          <a:stretch>
            <a:fillRect/>
          </a:stretch>
        </p:blipFill>
        <p:spPr>
          <a:xfrm>
            <a:off x="477491" y="3761961"/>
            <a:ext cx="5084073" cy="2837622"/>
          </a:xfrm>
          <a:prstGeom prst="rect">
            <a:avLst/>
          </a:prstGeom>
        </p:spPr>
      </p:pic>
      <p:sp>
        <p:nvSpPr>
          <p:cNvPr id="6" name="Left Arrow Callout 5"/>
          <p:cNvSpPr/>
          <p:nvPr/>
        </p:nvSpPr>
        <p:spPr>
          <a:xfrm>
            <a:off x="5761407" y="3720575"/>
            <a:ext cx="6185428" cy="2719982"/>
          </a:xfrm>
          <a:prstGeom prst="leftArrowCallou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8130209" y="3861353"/>
            <a:ext cx="3558209" cy="2246769"/>
          </a:xfrm>
          <a:prstGeom prst="rect">
            <a:avLst/>
          </a:prstGeom>
          <a:noFill/>
        </p:spPr>
        <p:txBody>
          <a:bodyPr wrap="square" rtlCol="0">
            <a:spAutoFit/>
          </a:bodyPr>
          <a:lstStyle/>
          <a:p>
            <a:r>
              <a:rPr lang="en-GB" sz="2800" dirty="0" smtClean="0">
                <a:latin typeface="Times New Roman" panose="02020603050405020304" pitchFamily="18" charset="0"/>
                <a:cs typeface="Times New Roman" panose="02020603050405020304" pitchFamily="18" charset="0"/>
              </a:rPr>
              <a:t>Bowen LJ: “An advert is not a </a:t>
            </a:r>
            <a:r>
              <a:rPr lang="en-GB" sz="2800" b="1" dirty="0" smtClean="0">
                <a:latin typeface="Times New Roman" panose="02020603050405020304" pitchFamily="18" charset="0"/>
                <a:cs typeface="Times New Roman" panose="02020603050405020304" pitchFamily="18" charset="0"/>
              </a:rPr>
              <a:t>contract</a:t>
            </a:r>
            <a:r>
              <a:rPr lang="en-GB" sz="2800" dirty="0" smtClean="0">
                <a:latin typeface="Times New Roman" panose="02020603050405020304" pitchFamily="18" charset="0"/>
                <a:cs typeface="Times New Roman" panose="02020603050405020304" pitchFamily="18" charset="0"/>
              </a:rPr>
              <a:t> made with the whole world… it is an </a:t>
            </a:r>
            <a:r>
              <a:rPr lang="en-GB" sz="2800" b="1" dirty="0" smtClean="0">
                <a:latin typeface="Times New Roman" panose="02020603050405020304" pitchFamily="18" charset="0"/>
                <a:cs typeface="Times New Roman" panose="02020603050405020304" pitchFamily="18" charset="0"/>
              </a:rPr>
              <a:t>offer</a:t>
            </a:r>
            <a:r>
              <a:rPr lang="en-GB" sz="2800" dirty="0" smtClean="0">
                <a:latin typeface="Times New Roman" panose="02020603050405020304" pitchFamily="18" charset="0"/>
                <a:cs typeface="Times New Roman" panose="02020603050405020304" pitchFamily="18" charset="0"/>
              </a:rPr>
              <a:t> made to all the world”</a:t>
            </a:r>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586075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320800"/>
          </a:xfrm>
        </p:spPr>
        <p:txBody>
          <a:bodyPr/>
          <a:lstStyle/>
          <a:p>
            <a:r>
              <a:rPr lang="en-GB" dirty="0" smtClean="0"/>
              <a:t>OFFER DISTINGUISHED FROM INVITATION TO TREAT</a:t>
            </a:r>
            <a:endParaRPr lang="en-GB" dirty="0"/>
          </a:p>
        </p:txBody>
      </p:sp>
      <p:sp>
        <p:nvSpPr>
          <p:cNvPr id="3" name="Content Placeholder 2"/>
          <p:cNvSpPr>
            <a:spLocks noGrp="1"/>
          </p:cNvSpPr>
          <p:nvPr>
            <p:ph idx="1"/>
          </p:nvPr>
        </p:nvSpPr>
        <p:spPr>
          <a:xfrm>
            <a:off x="677334" y="1320800"/>
            <a:ext cx="8596668" cy="3880773"/>
          </a:xfrm>
        </p:spPr>
        <p:txBody>
          <a:bodyPr/>
          <a:lstStyle/>
          <a:p>
            <a:pPr marL="0" indent="0">
              <a:buNone/>
            </a:pPr>
            <a:r>
              <a:rPr lang="en-GB" dirty="0" smtClean="0"/>
              <a:t>Invitation to treat: mere request to others to make an offer, or to open negotiations.</a:t>
            </a:r>
          </a:p>
          <a:p>
            <a:pPr marL="0" indent="0">
              <a:buNone/>
            </a:pPr>
            <a:r>
              <a:rPr lang="en-GB" dirty="0" smtClean="0"/>
              <a:t>Unlike an offer an ITT cannot be validly accepted.</a:t>
            </a:r>
          </a:p>
          <a:p>
            <a:pPr marL="0" indent="0">
              <a:buNone/>
            </a:pPr>
            <a:endParaRPr lang="en-GB" dirty="0"/>
          </a:p>
        </p:txBody>
      </p:sp>
      <p:sp>
        <p:nvSpPr>
          <p:cNvPr id="4" name="Rectangle 3"/>
          <p:cNvSpPr/>
          <p:nvPr/>
        </p:nvSpPr>
        <p:spPr>
          <a:xfrm>
            <a:off x="337930" y="2663687"/>
            <a:ext cx="10495722" cy="397565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3017715" y="2782955"/>
            <a:ext cx="1451113"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017715" y="5446642"/>
            <a:ext cx="1451113" cy="10535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5302922" y="2782956"/>
            <a:ext cx="1451113"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5302921" y="4103756"/>
            <a:ext cx="1451113"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5357191" y="5456582"/>
            <a:ext cx="1451113"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8162293" y="5456582"/>
            <a:ext cx="2114768"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8162293" y="4143511"/>
            <a:ext cx="2114768"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8162293" y="2815080"/>
            <a:ext cx="2114768"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66396" y="4072831"/>
            <a:ext cx="2097900" cy="9939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66396" y="5496335"/>
            <a:ext cx="2097900" cy="9939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Arrow Connector 16"/>
          <p:cNvCxnSpPr/>
          <p:nvPr/>
        </p:nvCxnSpPr>
        <p:spPr>
          <a:xfrm>
            <a:off x="2564296" y="5993293"/>
            <a:ext cx="45341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Plus 18"/>
          <p:cNvSpPr/>
          <p:nvPr/>
        </p:nvSpPr>
        <p:spPr>
          <a:xfrm>
            <a:off x="4622880" y="5759888"/>
            <a:ext cx="482382" cy="43161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Equal 20"/>
          <p:cNvSpPr/>
          <p:nvPr/>
        </p:nvSpPr>
        <p:spPr>
          <a:xfrm>
            <a:off x="7286175" y="2983467"/>
            <a:ext cx="437322" cy="55543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2" name="Equal 21"/>
          <p:cNvSpPr/>
          <p:nvPr/>
        </p:nvSpPr>
        <p:spPr>
          <a:xfrm>
            <a:off x="7301424" y="5685758"/>
            <a:ext cx="437322" cy="55543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3" name="Equal 22"/>
          <p:cNvSpPr/>
          <p:nvPr/>
        </p:nvSpPr>
        <p:spPr>
          <a:xfrm>
            <a:off x="7286175" y="4342871"/>
            <a:ext cx="437322" cy="55543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Plus 23"/>
          <p:cNvSpPr/>
          <p:nvPr/>
        </p:nvSpPr>
        <p:spPr>
          <a:xfrm>
            <a:off x="4567041" y="3108734"/>
            <a:ext cx="482382" cy="43161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Plus 24"/>
          <p:cNvSpPr/>
          <p:nvPr/>
        </p:nvSpPr>
        <p:spPr>
          <a:xfrm>
            <a:off x="4573112" y="4417001"/>
            <a:ext cx="482382" cy="43161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677333" y="4342871"/>
            <a:ext cx="1648423" cy="646331"/>
          </a:xfrm>
          <a:prstGeom prst="rect">
            <a:avLst/>
          </a:prstGeom>
          <a:noFill/>
        </p:spPr>
        <p:txBody>
          <a:bodyPr wrap="square" rtlCol="0">
            <a:spAutoFit/>
          </a:bodyPr>
          <a:lstStyle/>
          <a:p>
            <a:r>
              <a:rPr lang="en-GB" dirty="0" smtClean="0"/>
              <a:t>INVITATION TO TREAT</a:t>
            </a:r>
            <a:endParaRPr lang="en-GB" dirty="0"/>
          </a:p>
        </p:txBody>
      </p:sp>
      <p:sp>
        <p:nvSpPr>
          <p:cNvPr id="27" name="TextBox 26"/>
          <p:cNvSpPr txBox="1"/>
          <p:nvPr/>
        </p:nvSpPr>
        <p:spPr>
          <a:xfrm>
            <a:off x="677333" y="5759888"/>
            <a:ext cx="1648423" cy="646331"/>
          </a:xfrm>
          <a:prstGeom prst="rect">
            <a:avLst/>
          </a:prstGeom>
          <a:noFill/>
        </p:spPr>
        <p:txBody>
          <a:bodyPr wrap="square" rtlCol="0">
            <a:spAutoFit/>
          </a:bodyPr>
          <a:lstStyle/>
          <a:p>
            <a:r>
              <a:rPr lang="en-GB" dirty="0" smtClean="0"/>
              <a:t>INVITATION TO TREAT</a:t>
            </a:r>
            <a:endParaRPr lang="en-GB" dirty="0"/>
          </a:p>
        </p:txBody>
      </p:sp>
      <p:sp>
        <p:nvSpPr>
          <p:cNvPr id="28" name="TextBox 27"/>
          <p:cNvSpPr txBox="1"/>
          <p:nvPr/>
        </p:nvSpPr>
        <p:spPr>
          <a:xfrm>
            <a:off x="3171767" y="3108734"/>
            <a:ext cx="1027566" cy="369332"/>
          </a:xfrm>
          <a:prstGeom prst="rect">
            <a:avLst/>
          </a:prstGeom>
          <a:noFill/>
        </p:spPr>
        <p:txBody>
          <a:bodyPr wrap="square" rtlCol="0">
            <a:spAutoFit/>
          </a:bodyPr>
          <a:lstStyle/>
          <a:p>
            <a:r>
              <a:rPr lang="en-GB" dirty="0" smtClean="0"/>
              <a:t>OFFER</a:t>
            </a:r>
            <a:endParaRPr lang="en-GB" dirty="0"/>
          </a:p>
        </p:txBody>
      </p:sp>
      <p:sp>
        <p:nvSpPr>
          <p:cNvPr id="29" name="TextBox 28"/>
          <p:cNvSpPr txBox="1"/>
          <p:nvPr/>
        </p:nvSpPr>
        <p:spPr>
          <a:xfrm>
            <a:off x="3158783" y="5685758"/>
            <a:ext cx="1068854" cy="369332"/>
          </a:xfrm>
          <a:prstGeom prst="rect">
            <a:avLst/>
          </a:prstGeom>
          <a:noFill/>
        </p:spPr>
        <p:txBody>
          <a:bodyPr wrap="square" rtlCol="0">
            <a:spAutoFit/>
          </a:bodyPr>
          <a:lstStyle/>
          <a:p>
            <a:r>
              <a:rPr lang="en-GB" dirty="0" smtClean="0"/>
              <a:t>OFFER</a:t>
            </a:r>
            <a:endParaRPr lang="en-GB" dirty="0"/>
          </a:p>
        </p:txBody>
      </p:sp>
      <p:sp>
        <p:nvSpPr>
          <p:cNvPr id="30" name="TextBox 29"/>
          <p:cNvSpPr txBox="1"/>
          <p:nvPr/>
        </p:nvSpPr>
        <p:spPr>
          <a:xfrm>
            <a:off x="5302922" y="2983467"/>
            <a:ext cx="1451112" cy="338554"/>
          </a:xfrm>
          <a:prstGeom prst="rect">
            <a:avLst/>
          </a:prstGeom>
          <a:noFill/>
        </p:spPr>
        <p:txBody>
          <a:bodyPr wrap="square" rtlCol="0">
            <a:spAutoFit/>
          </a:bodyPr>
          <a:lstStyle/>
          <a:p>
            <a:r>
              <a:rPr lang="en-GB" sz="1600" dirty="0" smtClean="0"/>
              <a:t>ACCEPTANCE</a:t>
            </a:r>
            <a:endParaRPr lang="en-GB" sz="1600" dirty="0"/>
          </a:p>
        </p:txBody>
      </p:sp>
      <p:sp>
        <p:nvSpPr>
          <p:cNvPr id="31" name="TextBox 30"/>
          <p:cNvSpPr txBox="1"/>
          <p:nvPr/>
        </p:nvSpPr>
        <p:spPr>
          <a:xfrm>
            <a:off x="5357191" y="4417001"/>
            <a:ext cx="1396843" cy="338554"/>
          </a:xfrm>
          <a:prstGeom prst="rect">
            <a:avLst/>
          </a:prstGeom>
          <a:noFill/>
        </p:spPr>
        <p:txBody>
          <a:bodyPr wrap="square" rtlCol="0">
            <a:spAutoFit/>
          </a:bodyPr>
          <a:lstStyle/>
          <a:p>
            <a:r>
              <a:rPr lang="en-GB" sz="1600" dirty="0" smtClean="0"/>
              <a:t>ACCEPTANCE</a:t>
            </a:r>
            <a:endParaRPr lang="en-GB" sz="1600" dirty="0"/>
          </a:p>
        </p:txBody>
      </p:sp>
      <p:sp>
        <p:nvSpPr>
          <p:cNvPr id="32" name="TextBox 31"/>
          <p:cNvSpPr txBox="1"/>
          <p:nvPr/>
        </p:nvSpPr>
        <p:spPr>
          <a:xfrm>
            <a:off x="5357191" y="5759888"/>
            <a:ext cx="1396843" cy="338554"/>
          </a:xfrm>
          <a:prstGeom prst="rect">
            <a:avLst/>
          </a:prstGeom>
          <a:noFill/>
        </p:spPr>
        <p:txBody>
          <a:bodyPr wrap="square" rtlCol="0">
            <a:spAutoFit/>
          </a:bodyPr>
          <a:lstStyle/>
          <a:p>
            <a:r>
              <a:rPr lang="en-GB" sz="1600" dirty="0" smtClean="0"/>
              <a:t>ACCEPTANCE</a:t>
            </a:r>
            <a:endParaRPr lang="en-GB" sz="1600" dirty="0"/>
          </a:p>
        </p:txBody>
      </p:sp>
      <p:sp>
        <p:nvSpPr>
          <p:cNvPr id="33" name="TextBox 32"/>
          <p:cNvSpPr txBox="1"/>
          <p:nvPr/>
        </p:nvSpPr>
        <p:spPr>
          <a:xfrm>
            <a:off x="8255637" y="3108734"/>
            <a:ext cx="1852459" cy="369332"/>
          </a:xfrm>
          <a:prstGeom prst="rect">
            <a:avLst/>
          </a:prstGeom>
          <a:noFill/>
        </p:spPr>
        <p:txBody>
          <a:bodyPr wrap="square" rtlCol="0">
            <a:spAutoFit/>
          </a:bodyPr>
          <a:lstStyle/>
          <a:p>
            <a:r>
              <a:rPr lang="en-GB" dirty="0" smtClean="0"/>
              <a:t>AGREEMENT</a:t>
            </a:r>
            <a:endParaRPr lang="en-GB" dirty="0"/>
          </a:p>
        </p:txBody>
      </p:sp>
      <p:sp>
        <p:nvSpPr>
          <p:cNvPr id="34" name="TextBox 33"/>
          <p:cNvSpPr txBox="1"/>
          <p:nvPr/>
        </p:nvSpPr>
        <p:spPr>
          <a:xfrm>
            <a:off x="8255637" y="4342871"/>
            <a:ext cx="1703372" cy="646331"/>
          </a:xfrm>
          <a:prstGeom prst="rect">
            <a:avLst/>
          </a:prstGeom>
          <a:noFill/>
        </p:spPr>
        <p:txBody>
          <a:bodyPr wrap="square" rtlCol="0">
            <a:spAutoFit/>
          </a:bodyPr>
          <a:lstStyle/>
          <a:p>
            <a:r>
              <a:rPr lang="en-GB" dirty="0" smtClean="0"/>
              <a:t>NO</a:t>
            </a:r>
          </a:p>
          <a:p>
            <a:r>
              <a:rPr lang="en-GB" dirty="0" smtClean="0"/>
              <a:t>AGREEMENT</a:t>
            </a:r>
            <a:endParaRPr lang="en-GB" dirty="0"/>
          </a:p>
        </p:txBody>
      </p:sp>
      <p:sp>
        <p:nvSpPr>
          <p:cNvPr id="35" name="TextBox 34"/>
          <p:cNvSpPr txBox="1"/>
          <p:nvPr/>
        </p:nvSpPr>
        <p:spPr>
          <a:xfrm>
            <a:off x="8408504" y="5685758"/>
            <a:ext cx="1699592" cy="369332"/>
          </a:xfrm>
          <a:prstGeom prst="rect">
            <a:avLst/>
          </a:prstGeom>
          <a:noFill/>
        </p:spPr>
        <p:txBody>
          <a:bodyPr wrap="square" rtlCol="0">
            <a:spAutoFit/>
          </a:bodyPr>
          <a:lstStyle/>
          <a:p>
            <a:r>
              <a:rPr lang="en-GB" dirty="0" smtClean="0"/>
              <a:t>AGREEMENT</a:t>
            </a:r>
            <a:endParaRPr lang="en-GB" dirty="0"/>
          </a:p>
        </p:txBody>
      </p:sp>
    </p:spTree>
    <p:extLst>
      <p:ext uri="{BB962C8B-B14F-4D97-AF65-F5344CB8AC3E}">
        <p14:creationId xmlns:p14="http://schemas.microsoft.com/office/powerpoint/2010/main" val="249685674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Invitation to treat: Advertisements</a:t>
            </a:r>
            <a:endParaRPr lang="en-GB" dirty="0"/>
          </a:p>
        </p:txBody>
      </p:sp>
      <p:sp>
        <p:nvSpPr>
          <p:cNvPr id="3" name="Content Placeholder 2"/>
          <p:cNvSpPr>
            <a:spLocks noGrp="1"/>
          </p:cNvSpPr>
          <p:nvPr>
            <p:ph idx="1"/>
          </p:nvPr>
        </p:nvSpPr>
        <p:spPr/>
        <p:txBody>
          <a:bodyPr>
            <a:noAutofit/>
          </a:bodyPr>
          <a:lstStyle/>
          <a:p>
            <a:pPr>
              <a:buFontTx/>
              <a:buChar char="-"/>
            </a:pPr>
            <a:r>
              <a:rPr lang="en-GB" sz="2400" dirty="0" smtClean="0"/>
              <a:t>Advertisements are generally considered to be invitations to treat, with the potential purchaser making the offer to buy.</a:t>
            </a:r>
          </a:p>
          <a:p>
            <a:pPr>
              <a:buFontTx/>
              <a:buChar char="-"/>
            </a:pPr>
            <a:r>
              <a:rPr lang="en-GB" sz="2800" b="1" dirty="0" smtClean="0">
                <a:solidFill>
                  <a:srgbClr val="FF0000"/>
                </a:solidFill>
              </a:rPr>
              <a:t>Partridge v Crittenden [1968]</a:t>
            </a:r>
          </a:p>
          <a:p>
            <a:pPr marL="0" indent="0">
              <a:buNone/>
            </a:pPr>
            <a:endParaRPr lang="en-GB" sz="2400" dirty="0" smtClean="0"/>
          </a:p>
          <a:p>
            <a:pPr marL="0" indent="0">
              <a:buNone/>
            </a:pPr>
            <a:r>
              <a:rPr lang="en-GB" sz="2400" b="1" u="sng" dirty="0" smtClean="0">
                <a:solidFill>
                  <a:schemeClr val="accent6">
                    <a:lumMod val="75000"/>
                  </a:schemeClr>
                </a:solidFill>
              </a:rPr>
              <a:t>General rule:  </a:t>
            </a:r>
            <a:r>
              <a:rPr lang="en-GB" sz="2400" dirty="0" smtClean="0"/>
              <a:t>Advertisements of a </a:t>
            </a:r>
            <a:r>
              <a:rPr lang="en-GB" sz="2400" dirty="0" smtClean="0">
                <a:solidFill>
                  <a:schemeClr val="accent6">
                    <a:lumMod val="75000"/>
                  </a:schemeClr>
                </a:solidFill>
              </a:rPr>
              <a:t>unilateral</a:t>
            </a:r>
            <a:r>
              <a:rPr lang="en-GB" sz="2400" dirty="0" smtClean="0"/>
              <a:t> contract 			                 (</a:t>
            </a:r>
            <a:r>
              <a:rPr lang="en-GB" sz="2400" dirty="0" err="1" smtClean="0"/>
              <a:t>Carlill</a:t>
            </a:r>
            <a:r>
              <a:rPr lang="en-GB" sz="2400" dirty="0" smtClean="0"/>
              <a:t>) = </a:t>
            </a:r>
            <a:r>
              <a:rPr lang="en-GB" sz="2400" dirty="0" smtClean="0">
                <a:solidFill>
                  <a:schemeClr val="accent6">
                    <a:lumMod val="75000"/>
                  </a:schemeClr>
                </a:solidFill>
              </a:rPr>
              <a:t>offer</a:t>
            </a:r>
          </a:p>
          <a:p>
            <a:pPr marL="0" indent="0">
              <a:buNone/>
            </a:pPr>
            <a:r>
              <a:rPr lang="en-GB" sz="2400" dirty="0"/>
              <a:t>	</a:t>
            </a:r>
            <a:r>
              <a:rPr lang="en-GB" sz="2400" dirty="0" smtClean="0"/>
              <a:t>	             Advertisements of a </a:t>
            </a:r>
            <a:r>
              <a:rPr lang="en-GB" sz="2400" dirty="0" smtClean="0">
                <a:solidFill>
                  <a:schemeClr val="accent6">
                    <a:lumMod val="75000"/>
                  </a:schemeClr>
                </a:solidFill>
              </a:rPr>
              <a:t>bilateral</a:t>
            </a:r>
            <a:r>
              <a:rPr lang="en-GB" sz="2400" dirty="0" smtClean="0"/>
              <a:t> contract          				   (Partridge) = </a:t>
            </a:r>
            <a:r>
              <a:rPr lang="en-GB" sz="2400" dirty="0" smtClean="0">
                <a:solidFill>
                  <a:schemeClr val="accent6">
                    <a:lumMod val="75000"/>
                  </a:schemeClr>
                </a:solidFill>
              </a:rPr>
              <a:t>Invitation to treat</a:t>
            </a:r>
            <a:endParaRPr lang="en-GB" sz="2400" dirty="0">
              <a:solidFill>
                <a:schemeClr val="accent6">
                  <a:lumMod val="75000"/>
                </a:schemeClr>
              </a:solidFill>
            </a:endParaRPr>
          </a:p>
        </p:txBody>
      </p:sp>
      <p:pic>
        <p:nvPicPr>
          <p:cNvPr id="4" name="Picture 3"/>
          <p:cNvPicPr>
            <a:picLocks noChangeAspect="1"/>
          </p:cNvPicPr>
          <p:nvPr/>
        </p:nvPicPr>
        <p:blipFill>
          <a:blip r:embed="rId3"/>
          <a:stretch>
            <a:fillRect/>
          </a:stretch>
        </p:blipFill>
        <p:spPr>
          <a:xfrm>
            <a:off x="9274002" y="2704892"/>
            <a:ext cx="2095500" cy="2124075"/>
          </a:xfrm>
          <a:prstGeom prst="rect">
            <a:avLst/>
          </a:prstGeom>
        </p:spPr>
      </p:pic>
    </p:spTree>
    <p:extLst>
      <p:ext uri="{BB962C8B-B14F-4D97-AF65-F5344CB8AC3E}">
        <p14:creationId xmlns:p14="http://schemas.microsoft.com/office/powerpoint/2010/main" val="306718677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9417" y="47690"/>
            <a:ext cx="8596668" cy="1320800"/>
          </a:xfrm>
        </p:spPr>
        <p:txBody>
          <a:bodyPr/>
          <a:lstStyle/>
          <a:p>
            <a:r>
              <a:rPr lang="en-GB" dirty="0" smtClean="0"/>
              <a:t>Why are advertisements seen as invitations to treat?</a:t>
            </a:r>
            <a:endParaRPr lang="en-GB" dirty="0"/>
          </a:p>
        </p:txBody>
      </p:sp>
      <p:sp>
        <p:nvSpPr>
          <p:cNvPr id="4" name="Rounded Rectangle 3"/>
          <p:cNvSpPr/>
          <p:nvPr/>
        </p:nvSpPr>
        <p:spPr>
          <a:xfrm>
            <a:off x="198783" y="1368490"/>
            <a:ext cx="9607302" cy="546561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p:cNvSpPr txBox="1"/>
          <p:nvPr/>
        </p:nvSpPr>
        <p:spPr>
          <a:xfrm>
            <a:off x="940381" y="1533285"/>
            <a:ext cx="7752522" cy="5016758"/>
          </a:xfrm>
          <a:prstGeom prst="rect">
            <a:avLst/>
          </a:prstGeom>
          <a:noFill/>
        </p:spPr>
        <p:txBody>
          <a:bodyPr wrap="square" rtlCol="0">
            <a:spAutoFit/>
          </a:bodyPr>
          <a:lstStyle/>
          <a:p>
            <a:r>
              <a:rPr lang="en-GB" sz="2000" b="1" dirty="0" smtClean="0">
                <a:solidFill>
                  <a:schemeClr val="bg1"/>
                </a:solidFill>
              </a:rPr>
              <a:t>“ An iPad 3 for £50? Every little helps…”</a:t>
            </a:r>
          </a:p>
          <a:p>
            <a:endParaRPr lang="en-GB" sz="2000" b="1" dirty="0">
              <a:solidFill>
                <a:schemeClr val="bg1"/>
              </a:solidFill>
            </a:endParaRPr>
          </a:p>
          <a:p>
            <a:r>
              <a:rPr lang="en-GB" sz="2000" b="1" dirty="0" smtClean="0">
                <a:solidFill>
                  <a:schemeClr val="bg1"/>
                </a:solidFill>
              </a:rPr>
              <a:t>“Tesco Direct glitch sells brand new Apple tablet at 90% discount. Hundreds of shoppers crash the website as they raced to buy the iPad 3 which was advertised on the supermarket’s site for £49.99.”</a:t>
            </a:r>
          </a:p>
          <a:p>
            <a:endParaRPr lang="en-GB" sz="2000" b="1" dirty="0">
              <a:solidFill>
                <a:schemeClr val="bg1"/>
              </a:solidFill>
            </a:endParaRPr>
          </a:p>
          <a:p>
            <a:r>
              <a:rPr lang="en-GB" sz="2000" b="1" dirty="0" smtClean="0">
                <a:solidFill>
                  <a:schemeClr val="bg1"/>
                </a:solidFill>
              </a:rPr>
              <a:t>Although lots of consumers were hugely excited by this apparent deal-of-the century, with news spreading fast on social networking sites, they were disappointed after Tesco confirmed that they would not be honouring any of the attempted purchases. As the seller, to whom offers to buy were being made by the consumers, they were entitled to do this.</a:t>
            </a:r>
          </a:p>
          <a:p>
            <a:endParaRPr lang="en-GB" sz="2000" b="1" dirty="0">
              <a:solidFill>
                <a:schemeClr val="bg1"/>
              </a:solidFill>
            </a:endParaRPr>
          </a:p>
          <a:p>
            <a:r>
              <a:rPr lang="en-GB" sz="2000" b="1" dirty="0" smtClean="0">
                <a:solidFill>
                  <a:schemeClr val="bg1"/>
                </a:solidFill>
              </a:rPr>
              <a:t>Mirror online, March 2012.</a:t>
            </a:r>
            <a:endParaRPr lang="en-GB" sz="2000" b="1" dirty="0">
              <a:solidFill>
                <a:schemeClr val="bg1"/>
              </a:solidFill>
            </a:endParaRPr>
          </a:p>
        </p:txBody>
      </p:sp>
      <p:pic>
        <p:nvPicPr>
          <p:cNvPr id="6" name="Picture 5"/>
          <p:cNvPicPr>
            <a:picLocks noChangeAspect="1"/>
          </p:cNvPicPr>
          <p:nvPr/>
        </p:nvPicPr>
        <p:blipFill>
          <a:blip r:embed="rId2"/>
          <a:stretch>
            <a:fillRect/>
          </a:stretch>
        </p:blipFill>
        <p:spPr>
          <a:xfrm>
            <a:off x="8501586" y="276150"/>
            <a:ext cx="3284014" cy="863880"/>
          </a:xfrm>
          <a:prstGeom prst="rect">
            <a:avLst/>
          </a:prstGeom>
        </p:spPr>
      </p:pic>
      <p:pic>
        <p:nvPicPr>
          <p:cNvPr id="8" name="Picture 7"/>
          <p:cNvPicPr>
            <a:picLocks noChangeAspect="1"/>
          </p:cNvPicPr>
          <p:nvPr/>
        </p:nvPicPr>
        <p:blipFill>
          <a:blip r:embed="rId3"/>
          <a:stretch>
            <a:fillRect/>
          </a:stretch>
        </p:blipFill>
        <p:spPr>
          <a:xfrm>
            <a:off x="8892651" y="1219265"/>
            <a:ext cx="2940050" cy="2940050"/>
          </a:xfrm>
          <a:prstGeom prst="rect">
            <a:avLst/>
          </a:prstGeom>
        </p:spPr>
      </p:pic>
    </p:spTree>
    <p:extLst>
      <p:ext uri="{BB962C8B-B14F-4D97-AF65-F5344CB8AC3E}">
        <p14:creationId xmlns:p14="http://schemas.microsoft.com/office/powerpoint/2010/main" val="233411012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Invitation to treat: auctions</a:t>
            </a:r>
            <a:endParaRPr lang="en-GB" dirty="0"/>
          </a:p>
        </p:txBody>
      </p:sp>
      <p:sp>
        <p:nvSpPr>
          <p:cNvPr id="3" name="Content Placeholder 2"/>
          <p:cNvSpPr>
            <a:spLocks noGrp="1"/>
          </p:cNvSpPr>
          <p:nvPr>
            <p:ph idx="1"/>
          </p:nvPr>
        </p:nvSpPr>
        <p:spPr/>
        <p:txBody>
          <a:bodyPr>
            <a:normAutofit/>
          </a:bodyPr>
          <a:lstStyle/>
          <a:p>
            <a:pPr marL="0" indent="0">
              <a:buNone/>
            </a:pPr>
            <a:r>
              <a:rPr lang="en-GB" sz="2400" dirty="0" smtClean="0"/>
              <a:t>The bidder makes an offer to buy, which the auctioneer accepts by bringing the hammer down.</a:t>
            </a:r>
          </a:p>
          <a:p>
            <a:pPr marL="0" indent="0">
              <a:buNone/>
            </a:pPr>
            <a:endParaRPr lang="en-GB" sz="2400" dirty="0"/>
          </a:p>
          <a:p>
            <a:pPr marL="0" indent="0">
              <a:buNone/>
            </a:pPr>
            <a:r>
              <a:rPr lang="en-GB" sz="2400" i="1" dirty="0" smtClean="0">
                <a:solidFill>
                  <a:srgbClr val="FF0000"/>
                </a:solidFill>
              </a:rPr>
              <a:t>British Car Auctions v Wright [1972]</a:t>
            </a:r>
          </a:p>
          <a:p>
            <a:pPr marL="0" indent="0">
              <a:buNone/>
            </a:pPr>
            <a:r>
              <a:rPr lang="en-GB" sz="2400" dirty="0" smtClean="0">
                <a:solidFill>
                  <a:schemeClr val="tx1"/>
                </a:solidFill>
              </a:rPr>
              <a:t>The Divisional Court decided that an auctioneer was not committing the crime of “offering for sale” an </a:t>
            </a:r>
            <a:r>
              <a:rPr lang="en-GB" sz="2400" dirty="0" err="1" smtClean="0">
                <a:solidFill>
                  <a:schemeClr val="tx1"/>
                </a:solidFill>
              </a:rPr>
              <a:t>unroadworthy</a:t>
            </a:r>
            <a:r>
              <a:rPr lang="en-GB" sz="2400" dirty="0" smtClean="0">
                <a:solidFill>
                  <a:schemeClr val="tx1"/>
                </a:solidFill>
              </a:rPr>
              <a:t> car when it was sold by auction; the auctioneer was simply making an invitation to treat. </a:t>
            </a:r>
          </a:p>
        </p:txBody>
      </p:sp>
      <p:pic>
        <p:nvPicPr>
          <p:cNvPr id="4" name="Picture 3"/>
          <p:cNvPicPr>
            <a:picLocks noChangeAspect="1"/>
          </p:cNvPicPr>
          <p:nvPr/>
        </p:nvPicPr>
        <p:blipFill>
          <a:blip r:embed="rId3"/>
          <a:stretch>
            <a:fillRect/>
          </a:stretch>
        </p:blipFill>
        <p:spPr>
          <a:xfrm>
            <a:off x="9404350" y="317500"/>
            <a:ext cx="2400300" cy="1905000"/>
          </a:xfrm>
          <a:prstGeom prst="rect">
            <a:avLst/>
          </a:prstGeom>
        </p:spPr>
      </p:pic>
    </p:spTree>
    <p:extLst>
      <p:ext uri="{BB962C8B-B14F-4D97-AF65-F5344CB8AC3E}">
        <p14:creationId xmlns:p14="http://schemas.microsoft.com/office/powerpoint/2010/main" val="297205065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Invitation to treat: requests for tenders</a:t>
            </a:r>
            <a:endParaRPr lang="en-GB" dirty="0"/>
          </a:p>
        </p:txBody>
      </p:sp>
      <p:sp>
        <p:nvSpPr>
          <p:cNvPr id="3" name="Content Placeholder 2"/>
          <p:cNvSpPr>
            <a:spLocks noGrp="1"/>
          </p:cNvSpPr>
          <p:nvPr>
            <p:ph idx="1"/>
          </p:nvPr>
        </p:nvSpPr>
        <p:spPr/>
        <p:txBody>
          <a:bodyPr>
            <a:noAutofit/>
          </a:bodyPr>
          <a:lstStyle/>
          <a:p>
            <a:pPr marL="0" indent="0">
              <a:buNone/>
            </a:pPr>
            <a:r>
              <a:rPr lang="en-GB" sz="2400" dirty="0" smtClean="0"/>
              <a:t>Sending out a request for tenders = </a:t>
            </a:r>
            <a:r>
              <a:rPr lang="en-GB" sz="2400" dirty="0" smtClean="0">
                <a:solidFill>
                  <a:srgbClr val="FF0000"/>
                </a:solidFill>
              </a:rPr>
              <a:t>invitation to treat</a:t>
            </a:r>
          </a:p>
          <a:p>
            <a:pPr marL="0" indent="0">
              <a:buNone/>
            </a:pPr>
            <a:r>
              <a:rPr lang="en-GB" sz="2400" dirty="0" smtClean="0"/>
              <a:t>The firms which respond to that request = </a:t>
            </a:r>
            <a:r>
              <a:rPr lang="en-GB" sz="2400" dirty="0" smtClean="0">
                <a:solidFill>
                  <a:srgbClr val="FF0000"/>
                </a:solidFill>
              </a:rPr>
              <a:t>making an offer</a:t>
            </a:r>
          </a:p>
          <a:p>
            <a:pPr marL="0" indent="0">
              <a:buNone/>
            </a:pPr>
            <a:r>
              <a:rPr lang="en-GB" sz="2400" dirty="0" smtClean="0"/>
              <a:t>The original requestor is then free to decide which – if any- to accept.</a:t>
            </a:r>
          </a:p>
          <a:p>
            <a:pPr marL="0" indent="0">
              <a:buNone/>
            </a:pPr>
            <a:endParaRPr lang="en-GB" sz="2400" dirty="0"/>
          </a:p>
          <a:p>
            <a:pPr marL="0" indent="0">
              <a:buNone/>
            </a:pPr>
            <a:r>
              <a:rPr lang="en-GB" sz="2400" dirty="0" smtClean="0">
                <a:solidFill>
                  <a:srgbClr val="00B0F0"/>
                </a:solidFill>
              </a:rPr>
              <a:t>EXCEPTION</a:t>
            </a:r>
          </a:p>
          <a:p>
            <a:pPr marL="0" indent="0">
              <a:buNone/>
            </a:pPr>
            <a:r>
              <a:rPr lang="en-GB" sz="2400" dirty="0" smtClean="0"/>
              <a:t>A request for tender could be considered an offer where the requestor makes a specific promise that he will accept the “best” bid. </a:t>
            </a:r>
            <a:endParaRPr lang="en-GB" sz="2400" dirty="0"/>
          </a:p>
        </p:txBody>
      </p:sp>
    </p:spTree>
    <p:extLst>
      <p:ext uri="{BB962C8B-B14F-4D97-AF65-F5344CB8AC3E}">
        <p14:creationId xmlns:p14="http://schemas.microsoft.com/office/powerpoint/2010/main" val="43355876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Invitation to treat: displays of goods for sale</a:t>
            </a:r>
            <a:endParaRPr lang="en-GB" dirty="0"/>
          </a:p>
        </p:txBody>
      </p:sp>
      <p:sp>
        <p:nvSpPr>
          <p:cNvPr id="3" name="Content Placeholder 2"/>
          <p:cNvSpPr>
            <a:spLocks noGrp="1"/>
          </p:cNvSpPr>
          <p:nvPr>
            <p:ph idx="1"/>
          </p:nvPr>
        </p:nvSpPr>
        <p:spPr>
          <a:xfrm>
            <a:off x="381000" y="1930401"/>
            <a:ext cx="8893002" cy="4110962"/>
          </a:xfrm>
        </p:spPr>
        <p:txBody>
          <a:bodyPr/>
          <a:lstStyle/>
          <a:p>
            <a:r>
              <a:rPr lang="en-GB" dirty="0" smtClean="0"/>
              <a:t>The courts have made it clear that a display of goods for sale amounts to an invitation to treat.</a:t>
            </a:r>
          </a:p>
          <a:p>
            <a:pPr marL="0" indent="0">
              <a:buNone/>
            </a:pPr>
            <a:r>
              <a:rPr lang="en-GB" dirty="0" smtClean="0">
                <a:solidFill>
                  <a:srgbClr val="FF0000"/>
                </a:solidFill>
              </a:rPr>
              <a:t>Fisher v Bell [1960]</a:t>
            </a:r>
          </a:p>
          <a:p>
            <a:pPr marL="0" indent="0">
              <a:buNone/>
            </a:pPr>
            <a:r>
              <a:rPr lang="en-GB" dirty="0" smtClean="0"/>
              <a:t>A flick knife displayed in a shop window was not ‘offered for sale’ but instead was an invitation to treat. The shop keeper could not be found guilty of ‘offering an offensive weapon for sale’. </a:t>
            </a:r>
          </a:p>
          <a:p>
            <a:pPr marL="0" indent="0">
              <a:buNone/>
            </a:pPr>
            <a:endParaRPr lang="en-GB" dirty="0"/>
          </a:p>
          <a:p>
            <a:pPr marL="0" indent="0">
              <a:buNone/>
            </a:pPr>
            <a:r>
              <a:rPr lang="en-GB" dirty="0" smtClean="0">
                <a:solidFill>
                  <a:srgbClr val="FF0000"/>
                </a:solidFill>
              </a:rPr>
              <a:t>Pharmaceutical Society of Great Britain v Boots Cash Chemists [1953]</a:t>
            </a:r>
          </a:p>
          <a:p>
            <a:pPr marL="0" indent="0">
              <a:buNone/>
            </a:pPr>
            <a:endParaRPr lang="en-GB" dirty="0">
              <a:solidFill>
                <a:srgbClr val="FF0000"/>
              </a:solidFill>
            </a:endParaRPr>
          </a:p>
        </p:txBody>
      </p:sp>
      <p:sp>
        <p:nvSpPr>
          <p:cNvPr id="4" name="Rectangle 3"/>
          <p:cNvSpPr/>
          <p:nvPr/>
        </p:nvSpPr>
        <p:spPr>
          <a:xfrm>
            <a:off x="677334" y="4838700"/>
            <a:ext cx="7768166" cy="1866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774700" y="4953000"/>
            <a:ext cx="1549400" cy="63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3048000" y="4953000"/>
            <a:ext cx="939800" cy="63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4578350" y="4953000"/>
            <a:ext cx="1092200" cy="63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6858000" y="4953000"/>
            <a:ext cx="1447800" cy="63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Arrow Connector 9"/>
          <p:cNvCxnSpPr/>
          <p:nvPr/>
        </p:nvCxnSpPr>
        <p:spPr>
          <a:xfrm>
            <a:off x="2463800" y="5270500"/>
            <a:ext cx="36830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1384300" y="5693437"/>
            <a:ext cx="0" cy="36446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14" name="Picture 13"/>
          <p:cNvPicPr>
            <a:picLocks noChangeAspect="1"/>
          </p:cNvPicPr>
          <p:nvPr/>
        </p:nvPicPr>
        <p:blipFill>
          <a:blip r:embed="rId3"/>
          <a:stretch>
            <a:fillRect/>
          </a:stretch>
        </p:blipFill>
        <p:spPr>
          <a:xfrm>
            <a:off x="3482855" y="5693437"/>
            <a:ext cx="114300" cy="386861"/>
          </a:xfrm>
          <a:prstGeom prst="rect">
            <a:avLst/>
          </a:prstGeom>
        </p:spPr>
      </p:pic>
      <p:cxnSp>
        <p:nvCxnSpPr>
          <p:cNvPr id="15" name="Straight Arrow Connector 14"/>
          <p:cNvCxnSpPr/>
          <p:nvPr/>
        </p:nvCxnSpPr>
        <p:spPr>
          <a:xfrm>
            <a:off x="5149850" y="5682284"/>
            <a:ext cx="12700" cy="45336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4152900" y="5130800"/>
            <a:ext cx="279400" cy="369332"/>
          </a:xfrm>
          <a:prstGeom prst="rect">
            <a:avLst/>
          </a:prstGeom>
          <a:noFill/>
        </p:spPr>
        <p:txBody>
          <a:bodyPr wrap="square" rtlCol="0">
            <a:spAutoFit/>
          </a:bodyPr>
          <a:lstStyle/>
          <a:p>
            <a:r>
              <a:rPr lang="en-GB" dirty="0" smtClean="0"/>
              <a:t>+</a:t>
            </a:r>
            <a:endParaRPr lang="en-GB" dirty="0"/>
          </a:p>
        </p:txBody>
      </p:sp>
      <p:sp>
        <p:nvSpPr>
          <p:cNvPr id="18" name="TextBox 17"/>
          <p:cNvSpPr txBox="1"/>
          <p:nvPr/>
        </p:nvSpPr>
        <p:spPr>
          <a:xfrm>
            <a:off x="6007100" y="5130800"/>
            <a:ext cx="850900" cy="369332"/>
          </a:xfrm>
          <a:prstGeom prst="rect">
            <a:avLst/>
          </a:prstGeom>
          <a:noFill/>
        </p:spPr>
        <p:txBody>
          <a:bodyPr wrap="square" rtlCol="0">
            <a:spAutoFit/>
          </a:bodyPr>
          <a:lstStyle/>
          <a:p>
            <a:r>
              <a:rPr lang="en-GB" dirty="0" smtClean="0"/>
              <a:t>=</a:t>
            </a:r>
            <a:endParaRPr lang="en-GB" dirty="0"/>
          </a:p>
        </p:txBody>
      </p:sp>
      <p:sp>
        <p:nvSpPr>
          <p:cNvPr id="19" name="TextBox 18"/>
          <p:cNvSpPr txBox="1"/>
          <p:nvPr/>
        </p:nvSpPr>
        <p:spPr>
          <a:xfrm>
            <a:off x="774700" y="6071969"/>
            <a:ext cx="1549400" cy="646331"/>
          </a:xfrm>
          <a:prstGeom prst="rect">
            <a:avLst/>
          </a:prstGeom>
          <a:noFill/>
        </p:spPr>
        <p:txBody>
          <a:bodyPr wrap="square" rtlCol="0">
            <a:spAutoFit/>
          </a:bodyPr>
          <a:lstStyle/>
          <a:p>
            <a:r>
              <a:rPr lang="en-GB" dirty="0" smtClean="0"/>
              <a:t>Display of goods</a:t>
            </a:r>
            <a:endParaRPr lang="en-GB" dirty="0"/>
          </a:p>
        </p:txBody>
      </p:sp>
      <p:sp>
        <p:nvSpPr>
          <p:cNvPr id="20" name="TextBox 19"/>
          <p:cNvSpPr txBox="1"/>
          <p:nvPr/>
        </p:nvSpPr>
        <p:spPr>
          <a:xfrm>
            <a:off x="2886195" y="6066853"/>
            <a:ext cx="1104900" cy="646331"/>
          </a:xfrm>
          <a:prstGeom prst="rect">
            <a:avLst/>
          </a:prstGeom>
          <a:noFill/>
        </p:spPr>
        <p:txBody>
          <a:bodyPr wrap="square" rtlCol="0">
            <a:spAutoFit/>
          </a:bodyPr>
          <a:lstStyle/>
          <a:p>
            <a:r>
              <a:rPr lang="en-GB" sz="1200" dirty="0" smtClean="0"/>
              <a:t>Offer to buy goods on display</a:t>
            </a:r>
            <a:endParaRPr lang="en-GB" sz="1200" dirty="0"/>
          </a:p>
        </p:txBody>
      </p:sp>
      <p:sp>
        <p:nvSpPr>
          <p:cNvPr id="23" name="TextBox 22"/>
          <p:cNvSpPr txBox="1"/>
          <p:nvPr/>
        </p:nvSpPr>
        <p:spPr>
          <a:xfrm>
            <a:off x="4532961" y="6135647"/>
            <a:ext cx="1558925" cy="523220"/>
          </a:xfrm>
          <a:prstGeom prst="rect">
            <a:avLst/>
          </a:prstGeom>
          <a:noFill/>
        </p:spPr>
        <p:txBody>
          <a:bodyPr wrap="square" rtlCol="0">
            <a:spAutoFit/>
          </a:bodyPr>
          <a:lstStyle/>
          <a:p>
            <a:r>
              <a:rPr lang="en-GB" sz="1400" dirty="0" smtClean="0"/>
              <a:t>Acceptance of offer</a:t>
            </a:r>
            <a:endParaRPr lang="en-GB" sz="1400" dirty="0"/>
          </a:p>
        </p:txBody>
      </p:sp>
      <p:sp>
        <p:nvSpPr>
          <p:cNvPr id="24" name="TextBox 23"/>
          <p:cNvSpPr txBox="1"/>
          <p:nvPr/>
        </p:nvSpPr>
        <p:spPr>
          <a:xfrm>
            <a:off x="6858000" y="6059268"/>
            <a:ext cx="1565335" cy="369332"/>
          </a:xfrm>
          <a:prstGeom prst="rect">
            <a:avLst/>
          </a:prstGeom>
          <a:noFill/>
        </p:spPr>
        <p:txBody>
          <a:bodyPr wrap="square" rtlCol="0">
            <a:spAutoFit/>
          </a:bodyPr>
          <a:lstStyle/>
          <a:p>
            <a:r>
              <a:rPr lang="en-GB" dirty="0" smtClean="0"/>
              <a:t>AGREEMENT</a:t>
            </a:r>
            <a:endParaRPr lang="en-GB" dirty="0"/>
          </a:p>
        </p:txBody>
      </p:sp>
      <p:sp>
        <p:nvSpPr>
          <p:cNvPr id="25" name="TextBox 24"/>
          <p:cNvSpPr txBox="1"/>
          <p:nvPr/>
        </p:nvSpPr>
        <p:spPr>
          <a:xfrm>
            <a:off x="6019859" y="6056463"/>
            <a:ext cx="381000" cy="369332"/>
          </a:xfrm>
          <a:prstGeom prst="rect">
            <a:avLst/>
          </a:prstGeom>
          <a:noFill/>
        </p:spPr>
        <p:txBody>
          <a:bodyPr wrap="square" rtlCol="0">
            <a:spAutoFit/>
          </a:bodyPr>
          <a:lstStyle/>
          <a:p>
            <a:r>
              <a:rPr lang="en-GB" dirty="0" smtClean="0"/>
              <a:t>=</a:t>
            </a:r>
            <a:endParaRPr lang="en-GB" dirty="0"/>
          </a:p>
        </p:txBody>
      </p:sp>
      <p:sp>
        <p:nvSpPr>
          <p:cNvPr id="26" name="TextBox 25"/>
          <p:cNvSpPr txBox="1"/>
          <p:nvPr/>
        </p:nvSpPr>
        <p:spPr>
          <a:xfrm>
            <a:off x="4086963" y="6135647"/>
            <a:ext cx="304800" cy="369332"/>
          </a:xfrm>
          <a:prstGeom prst="rect">
            <a:avLst/>
          </a:prstGeom>
          <a:noFill/>
        </p:spPr>
        <p:txBody>
          <a:bodyPr wrap="square" rtlCol="0">
            <a:spAutoFit/>
          </a:bodyPr>
          <a:lstStyle/>
          <a:p>
            <a:r>
              <a:rPr lang="en-GB" dirty="0" smtClean="0"/>
              <a:t>+</a:t>
            </a:r>
            <a:endParaRPr lang="en-GB" dirty="0"/>
          </a:p>
        </p:txBody>
      </p:sp>
      <p:cxnSp>
        <p:nvCxnSpPr>
          <p:cNvPr id="28" name="Straight Arrow Connector 27"/>
          <p:cNvCxnSpPr/>
          <p:nvPr/>
        </p:nvCxnSpPr>
        <p:spPr>
          <a:xfrm>
            <a:off x="2120900" y="6320313"/>
            <a:ext cx="52705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a:off x="774700" y="4941669"/>
            <a:ext cx="1492250" cy="646331"/>
          </a:xfrm>
          <a:prstGeom prst="rect">
            <a:avLst/>
          </a:prstGeom>
          <a:noFill/>
        </p:spPr>
        <p:txBody>
          <a:bodyPr wrap="square" rtlCol="0">
            <a:spAutoFit/>
          </a:bodyPr>
          <a:lstStyle/>
          <a:p>
            <a:r>
              <a:rPr lang="en-GB" dirty="0" smtClean="0"/>
              <a:t>Invitation to treat</a:t>
            </a:r>
            <a:endParaRPr lang="en-GB" dirty="0"/>
          </a:p>
        </p:txBody>
      </p:sp>
      <p:sp>
        <p:nvSpPr>
          <p:cNvPr id="31" name="TextBox 30"/>
          <p:cNvSpPr txBox="1"/>
          <p:nvPr/>
        </p:nvSpPr>
        <p:spPr>
          <a:xfrm>
            <a:off x="3115734" y="5068135"/>
            <a:ext cx="772263" cy="369332"/>
          </a:xfrm>
          <a:prstGeom prst="rect">
            <a:avLst/>
          </a:prstGeom>
          <a:noFill/>
        </p:spPr>
        <p:txBody>
          <a:bodyPr wrap="square" rtlCol="0">
            <a:spAutoFit/>
          </a:bodyPr>
          <a:lstStyle/>
          <a:p>
            <a:r>
              <a:rPr lang="en-GB" dirty="0" smtClean="0"/>
              <a:t>Offer</a:t>
            </a:r>
            <a:endParaRPr lang="en-GB" dirty="0"/>
          </a:p>
        </p:txBody>
      </p:sp>
      <p:sp>
        <p:nvSpPr>
          <p:cNvPr id="32" name="TextBox 31"/>
          <p:cNvSpPr txBox="1"/>
          <p:nvPr/>
        </p:nvSpPr>
        <p:spPr>
          <a:xfrm>
            <a:off x="4532961" y="5095557"/>
            <a:ext cx="1152964" cy="307777"/>
          </a:xfrm>
          <a:prstGeom prst="rect">
            <a:avLst/>
          </a:prstGeom>
          <a:noFill/>
        </p:spPr>
        <p:txBody>
          <a:bodyPr wrap="square" rtlCol="0">
            <a:spAutoFit/>
          </a:bodyPr>
          <a:lstStyle/>
          <a:p>
            <a:r>
              <a:rPr lang="en-GB" sz="1400" dirty="0" smtClean="0"/>
              <a:t>Acceptance</a:t>
            </a:r>
            <a:endParaRPr lang="en-GB" sz="1400" dirty="0"/>
          </a:p>
        </p:txBody>
      </p:sp>
      <p:sp>
        <p:nvSpPr>
          <p:cNvPr id="33" name="TextBox 32"/>
          <p:cNvSpPr txBox="1"/>
          <p:nvPr/>
        </p:nvSpPr>
        <p:spPr>
          <a:xfrm>
            <a:off x="6873375" y="5130800"/>
            <a:ext cx="1432425" cy="369332"/>
          </a:xfrm>
          <a:prstGeom prst="rect">
            <a:avLst/>
          </a:prstGeom>
          <a:noFill/>
        </p:spPr>
        <p:txBody>
          <a:bodyPr wrap="square" rtlCol="0">
            <a:spAutoFit/>
          </a:bodyPr>
          <a:lstStyle/>
          <a:p>
            <a:r>
              <a:rPr lang="en-GB" dirty="0" smtClean="0"/>
              <a:t>Agreement</a:t>
            </a:r>
            <a:endParaRPr lang="en-GB" dirty="0"/>
          </a:p>
        </p:txBody>
      </p:sp>
    </p:spTree>
    <p:extLst>
      <p:ext uri="{BB962C8B-B14F-4D97-AF65-F5344CB8AC3E}">
        <p14:creationId xmlns:p14="http://schemas.microsoft.com/office/powerpoint/2010/main" val="256519851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241300" y="3581400"/>
            <a:ext cx="10896600" cy="238760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smtClean="0"/>
              <a:t>Invitation to treat: mere statements of price</a:t>
            </a:r>
            <a:endParaRPr lang="en-GB" dirty="0"/>
          </a:p>
        </p:txBody>
      </p:sp>
      <p:sp>
        <p:nvSpPr>
          <p:cNvPr id="3" name="Content Placeholder 2"/>
          <p:cNvSpPr>
            <a:spLocks noGrp="1"/>
          </p:cNvSpPr>
          <p:nvPr>
            <p:ph idx="1"/>
          </p:nvPr>
        </p:nvSpPr>
        <p:spPr>
          <a:xfrm>
            <a:off x="677334" y="2160589"/>
            <a:ext cx="10320866" cy="4354511"/>
          </a:xfrm>
        </p:spPr>
        <p:txBody>
          <a:bodyPr>
            <a:noAutofit/>
          </a:bodyPr>
          <a:lstStyle/>
          <a:p>
            <a:r>
              <a:rPr lang="en-GB" sz="2400" dirty="0" smtClean="0"/>
              <a:t>These are usually not regarded as offers.</a:t>
            </a:r>
          </a:p>
          <a:p>
            <a:r>
              <a:rPr lang="en-GB" sz="2400" dirty="0" smtClean="0">
                <a:solidFill>
                  <a:srgbClr val="FF0000"/>
                </a:solidFill>
              </a:rPr>
              <a:t>Clifton v Palumbo [1944]: </a:t>
            </a:r>
            <a:r>
              <a:rPr lang="en-GB" sz="2400" dirty="0" smtClean="0"/>
              <a:t>“I am prepared to sell my Lytham estate for £600,000” was not an offer but a preliminary statement as to price. </a:t>
            </a:r>
          </a:p>
          <a:p>
            <a:r>
              <a:rPr lang="en-GB" sz="2400" dirty="0" smtClean="0">
                <a:solidFill>
                  <a:srgbClr val="FF0000"/>
                </a:solidFill>
              </a:rPr>
              <a:t>Gibson v Manchester City Council [1979]: </a:t>
            </a:r>
          </a:p>
          <a:p>
            <a:pPr marL="0" indent="0">
              <a:buNone/>
            </a:pPr>
            <a:r>
              <a:rPr lang="en-GB" sz="2000" dirty="0" smtClean="0">
                <a:solidFill>
                  <a:schemeClr val="tx1"/>
                </a:solidFill>
              </a:rPr>
              <a:t>The HL held that a letter from the council to Mr Gibson saying that it “may be prepared” to sell him his council house at a specified price was an invitation to treat.</a:t>
            </a:r>
          </a:p>
          <a:p>
            <a:pPr marL="0" indent="0">
              <a:buNone/>
            </a:pPr>
            <a:r>
              <a:rPr lang="en-GB" sz="2000" dirty="0" smtClean="0">
                <a:solidFill>
                  <a:schemeClr val="tx1"/>
                </a:solidFill>
              </a:rPr>
              <a:t>Mr Gibson’s formal application to buy the house was an offer to buy and, because the offer was not accepted before the council changed its policy and decided not to sell the house after all, there was no contract.</a:t>
            </a:r>
            <a:endParaRPr lang="en-GB" sz="2000" dirty="0">
              <a:solidFill>
                <a:schemeClr val="tx1"/>
              </a:solidFill>
            </a:endParaRPr>
          </a:p>
        </p:txBody>
      </p:sp>
    </p:spTree>
    <p:extLst>
      <p:ext uri="{BB962C8B-B14F-4D97-AF65-F5344CB8AC3E}">
        <p14:creationId xmlns:p14="http://schemas.microsoft.com/office/powerpoint/2010/main" val="144286161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ENDING AN OFFER </a:t>
            </a:r>
            <a:endParaRPr lang="en-GB" dirty="0"/>
          </a:p>
        </p:txBody>
      </p:sp>
      <p:sp>
        <p:nvSpPr>
          <p:cNvPr id="3" name="Content Placeholder 2"/>
          <p:cNvSpPr>
            <a:spLocks noGrp="1"/>
          </p:cNvSpPr>
          <p:nvPr>
            <p:ph idx="1"/>
          </p:nvPr>
        </p:nvSpPr>
        <p:spPr/>
        <p:txBody>
          <a:bodyPr/>
          <a:lstStyle/>
          <a:p>
            <a:r>
              <a:rPr lang="en-GB" dirty="0" smtClean="0"/>
              <a:t>The main circumstances in which an offer will end are when:</a:t>
            </a:r>
          </a:p>
          <a:p>
            <a:pPr marL="514350" indent="-514350">
              <a:buFont typeface="+mj-lt"/>
              <a:buAutoNum type="arabicPeriod"/>
            </a:pPr>
            <a:r>
              <a:rPr lang="en-GB" sz="2800" dirty="0" smtClean="0">
                <a:solidFill>
                  <a:srgbClr val="00B0F0"/>
                </a:solidFill>
              </a:rPr>
              <a:t>REVOCATION</a:t>
            </a:r>
            <a:r>
              <a:rPr lang="en-GB" sz="2800" dirty="0" smtClean="0"/>
              <a:t>: the offeror withdraws the offer</a:t>
            </a:r>
          </a:p>
          <a:p>
            <a:pPr marL="514350" indent="-514350">
              <a:buFont typeface="+mj-lt"/>
              <a:buAutoNum type="arabicPeriod"/>
            </a:pPr>
            <a:r>
              <a:rPr lang="en-GB" sz="2800" dirty="0" smtClean="0">
                <a:solidFill>
                  <a:srgbClr val="00B0F0"/>
                </a:solidFill>
              </a:rPr>
              <a:t>REJECTION</a:t>
            </a:r>
            <a:r>
              <a:rPr lang="en-GB" sz="2800" dirty="0" smtClean="0"/>
              <a:t>: The offer is rejected by the by the offeree, which often takes place via a counter-offer;</a:t>
            </a:r>
          </a:p>
          <a:p>
            <a:pPr marL="514350" indent="-514350">
              <a:buFont typeface="+mj-lt"/>
              <a:buAutoNum type="arabicPeriod"/>
            </a:pPr>
            <a:r>
              <a:rPr lang="en-GB" sz="2800" dirty="0" smtClean="0">
                <a:solidFill>
                  <a:srgbClr val="00B0F0"/>
                </a:solidFill>
              </a:rPr>
              <a:t>TIME LAPSE: </a:t>
            </a:r>
            <a:r>
              <a:rPr lang="en-GB" sz="2800" dirty="0" smtClean="0"/>
              <a:t>It has remained open for too long</a:t>
            </a:r>
          </a:p>
          <a:p>
            <a:pPr marL="514350" indent="-514350">
              <a:buFont typeface="+mj-lt"/>
              <a:buAutoNum type="arabicPeriod"/>
            </a:pPr>
            <a:r>
              <a:rPr lang="en-GB" sz="2800" dirty="0" smtClean="0">
                <a:solidFill>
                  <a:srgbClr val="00B0F0"/>
                </a:solidFill>
              </a:rPr>
              <a:t>ACCEPTED</a:t>
            </a:r>
            <a:endParaRPr lang="en-GB" sz="2800" dirty="0">
              <a:solidFill>
                <a:srgbClr val="00B0F0"/>
              </a:solidFill>
            </a:endParaRPr>
          </a:p>
        </p:txBody>
      </p:sp>
    </p:spTree>
    <p:extLst>
      <p:ext uri="{BB962C8B-B14F-4D97-AF65-F5344CB8AC3E}">
        <p14:creationId xmlns:p14="http://schemas.microsoft.com/office/powerpoint/2010/main" val="305957537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38200"/>
          </a:xfrm>
        </p:spPr>
        <p:txBody>
          <a:bodyPr/>
          <a:lstStyle/>
          <a:p>
            <a:r>
              <a:rPr lang="en-GB" dirty="0" smtClean="0"/>
              <a:t>1. Revocation of offer</a:t>
            </a:r>
            <a:endParaRPr lang="en-GB" dirty="0"/>
          </a:p>
        </p:txBody>
      </p:sp>
      <p:sp>
        <p:nvSpPr>
          <p:cNvPr id="3" name="Content Placeholder 2"/>
          <p:cNvSpPr>
            <a:spLocks noGrp="1"/>
          </p:cNvSpPr>
          <p:nvPr>
            <p:ph idx="1"/>
          </p:nvPr>
        </p:nvSpPr>
        <p:spPr>
          <a:xfrm>
            <a:off x="677334" y="1447801"/>
            <a:ext cx="8596668" cy="4593562"/>
          </a:xfrm>
        </p:spPr>
        <p:txBody>
          <a:bodyPr>
            <a:normAutofit/>
          </a:bodyPr>
          <a:lstStyle/>
          <a:p>
            <a:pPr>
              <a:buFontTx/>
              <a:buChar char="-"/>
            </a:pPr>
            <a:r>
              <a:rPr lang="en-GB" sz="2400" dirty="0" smtClean="0"/>
              <a:t>Withdrawal of an offer</a:t>
            </a:r>
          </a:p>
          <a:p>
            <a:pPr>
              <a:buFontTx/>
              <a:buChar char="-"/>
            </a:pPr>
            <a:r>
              <a:rPr lang="en-GB" sz="2400" dirty="0" smtClean="0">
                <a:solidFill>
                  <a:srgbClr val="FF0000"/>
                </a:solidFill>
              </a:rPr>
              <a:t>Payne v Cave [1789]: </a:t>
            </a:r>
            <a:r>
              <a:rPr lang="en-GB" sz="2400" dirty="0" smtClean="0"/>
              <a:t>the offeror is generally able to revoke his offer at any time until the moment of acceptance.</a:t>
            </a:r>
          </a:p>
          <a:p>
            <a:pPr>
              <a:buFontTx/>
              <a:buChar char="-"/>
            </a:pPr>
            <a:r>
              <a:rPr lang="en-GB" sz="2400" dirty="0" smtClean="0"/>
              <a:t>The offeree must be informed of the revocation and, until he knows that the offer has been revoked, he remains free to accept the offer. </a:t>
            </a:r>
          </a:p>
          <a:p>
            <a:pPr>
              <a:buFontTx/>
              <a:buChar char="-"/>
            </a:pPr>
            <a:r>
              <a:rPr lang="en-GB" sz="2400" dirty="0" smtClean="0"/>
              <a:t>Revocation is only valid upon receipt (not when it is posted): </a:t>
            </a:r>
            <a:r>
              <a:rPr lang="en-GB" sz="2400" dirty="0" smtClean="0">
                <a:solidFill>
                  <a:srgbClr val="FF0000"/>
                </a:solidFill>
              </a:rPr>
              <a:t>Byrne v Van </a:t>
            </a:r>
            <a:r>
              <a:rPr lang="en-GB" sz="2400" dirty="0" err="1" smtClean="0">
                <a:solidFill>
                  <a:srgbClr val="FF0000"/>
                </a:solidFill>
              </a:rPr>
              <a:t>Tienhoven</a:t>
            </a:r>
            <a:r>
              <a:rPr lang="en-GB" sz="2400" dirty="0" smtClean="0">
                <a:solidFill>
                  <a:srgbClr val="FF0000"/>
                </a:solidFill>
              </a:rPr>
              <a:t> [1880] (see handout)</a:t>
            </a:r>
            <a:endParaRPr lang="en-GB" sz="2400" dirty="0">
              <a:solidFill>
                <a:srgbClr val="FF0000"/>
              </a:solidFill>
            </a:endParaRPr>
          </a:p>
        </p:txBody>
      </p:sp>
    </p:spTree>
    <p:extLst>
      <p:ext uri="{BB962C8B-B14F-4D97-AF65-F5344CB8AC3E}">
        <p14:creationId xmlns:p14="http://schemas.microsoft.com/office/powerpoint/2010/main" val="1357335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12234" y="484189"/>
            <a:ext cx="8596668" cy="3880773"/>
          </a:xfrm>
        </p:spPr>
        <p:txBody>
          <a:bodyPr/>
          <a:lstStyle/>
          <a:p>
            <a:pPr marL="0" indent="0">
              <a:buNone/>
            </a:pPr>
            <a:r>
              <a:rPr lang="en-GB" sz="2400" dirty="0">
                <a:solidFill>
                  <a:srgbClr val="FF0000"/>
                </a:solidFill>
              </a:rPr>
              <a:t>Byrne v Van </a:t>
            </a:r>
            <a:r>
              <a:rPr lang="en-GB" sz="2400" dirty="0" err="1">
                <a:solidFill>
                  <a:srgbClr val="FF0000"/>
                </a:solidFill>
              </a:rPr>
              <a:t>Tienhoven</a:t>
            </a:r>
            <a:r>
              <a:rPr lang="en-GB" sz="2400" dirty="0">
                <a:solidFill>
                  <a:srgbClr val="FF0000"/>
                </a:solidFill>
              </a:rPr>
              <a:t> [1880]</a:t>
            </a:r>
          </a:p>
          <a:p>
            <a:r>
              <a:rPr lang="en-GB" dirty="0"/>
              <a:t>•	1 October: the defendants posted a letter, making an OFFER to the claimants;</a:t>
            </a:r>
          </a:p>
          <a:p>
            <a:r>
              <a:rPr lang="en-GB" dirty="0"/>
              <a:t>•	8 October: the defendants posted a second letter  to the claimants REVOKING the original offer;</a:t>
            </a:r>
          </a:p>
          <a:p>
            <a:r>
              <a:rPr lang="en-GB" dirty="0"/>
              <a:t>•	11 October: the claimants received the offer letter and immediately sent a telegram to the defendants ACCEPTING their offer;</a:t>
            </a:r>
          </a:p>
          <a:p>
            <a:r>
              <a:rPr lang="en-GB" dirty="0"/>
              <a:t>•	15 October; the claimants sent a letter to the defendants , confirming their telegram of acceptance;</a:t>
            </a:r>
          </a:p>
          <a:p>
            <a:r>
              <a:rPr lang="en-GB" dirty="0"/>
              <a:t>•	20 October: the letter of revocation was received by the claimants.</a:t>
            </a:r>
          </a:p>
          <a:p>
            <a:endParaRPr lang="en-GB" dirty="0"/>
          </a:p>
        </p:txBody>
      </p:sp>
      <p:sp>
        <p:nvSpPr>
          <p:cNvPr id="4" name="TextBox 3"/>
          <p:cNvSpPr txBox="1"/>
          <p:nvPr/>
        </p:nvSpPr>
        <p:spPr>
          <a:xfrm>
            <a:off x="1358900" y="5283200"/>
            <a:ext cx="6159500" cy="954107"/>
          </a:xfrm>
          <a:prstGeom prst="rect">
            <a:avLst/>
          </a:prstGeom>
          <a:noFill/>
        </p:spPr>
        <p:txBody>
          <a:bodyPr wrap="square" rtlCol="0">
            <a:spAutoFit/>
          </a:bodyPr>
          <a:lstStyle/>
          <a:p>
            <a:r>
              <a:rPr lang="en-GB" sz="2800" b="1" dirty="0" smtClean="0"/>
              <a:t>WHAT YOU THINK WAS DECIDED IN THIS CASE AND WHY?</a:t>
            </a:r>
            <a:endParaRPr lang="en-GB" sz="2800" b="1" dirty="0"/>
          </a:p>
        </p:txBody>
      </p:sp>
    </p:spTree>
    <p:extLst>
      <p:ext uri="{BB962C8B-B14F-4D97-AF65-F5344CB8AC3E}">
        <p14:creationId xmlns:p14="http://schemas.microsoft.com/office/powerpoint/2010/main" val="4222601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45" presetClass="entr" presetSubtype="0"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2000"/>
                                        <p:tgtEl>
                                          <p:spTgt spid="4"/>
                                        </p:tgtEl>
                                      </p:cBhvr>
                                    </p:animEffect>
                                    <p:anim calcmode="lin" valueType="num">
                                      <p:cBhvr>
                                        <p:cTn id="38" dur="2000" fill="hold"/>
                                        <p:tgtEl>
                                          <p:spTgt spid="4"/>
                                        </p:tgtEl>
                                        <p:attrNameLst>
                                          <p:attrName>ppt_w</p:attrName>
                                        </p:attrNameLst>
                                      </p:cBhvr>
                                      <p:tavLst>
                                        <p:tav tm="0" fmla="#ppt_w*sin(2.5*pi*$)">
                                          <p:val>
                                            <p:fltVal val="0"/>
                                          </p:val>
                                        </p:tav>
                                        <p:tav tm="100000">
                                          <p:val>
                                            <p:fltVal val="1"/>
                                          </p:val>
                                        </p:tav>
                                      </p:tavLst>
                                    </p:anim>
                                    <p:anim calcmode="lin" valueType="num">
                                      <p:cBhvr>
                                        <p:cTn id="39"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08000" y="4279900"/>
            <a:ext cx="9232900" cy="23114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err="1" smtClean="0"/>
              <a:t>Thinkpoint</a:t>
            </a:r>
            <a:endParaRPr lang="en-GB" dirty="0"/>
          </a:p>
        </p:txBody>
      </p:sp>
      <p:sp>
        <p:nvSpPr>
          <p:cNvPr id="3" name="Content Placeholder 2"/>
          <p:cNvSpPr>
            <a:spLocks noGrp="1"/>
          </p:cNvSpPr>
          <p:nvPr>
            <p:ph idx="1"/>
          </p:nvPr>
        </p:nvSpPr>
        <p:spPr>
          <a:xfrm>
            <a:off x="508000" y="1819938"/>
            <a:ext cx="9113751" cy="1824962"/>
          </a:xfrm>
        </p:spPr>
        <p:txBody>
          <a:bodyPr>
            <a:normAutofit fontScale="92500" lnSpcReduction="20000"/>
          </a:bodyPr>
          <a:lstStyle/>
          <a:p>
            <a:pPr marL="0" indent="0">
              <a:buNone/>
            </a:pPr>
            <a:r>
              <a:rPr lang="en-GB" sz="2400" dirty="0" smtClean="0"/>
              <a:t>If an offer can be revoked at anytime before acceptance - Can you see how this may be an issue with unilateral contracts?</a:t>
            </a:r>
          </a:p>
          <a:p>
            <a:pPr marL="0" indent="0">
              <a:buNone/>
            </a:pPr>
            <a:endParaRPr lang="en-GB" sz="2400" dirty="0" smtClean="0"/>
          </a:p>
          <a:p>
            <a:pPr marL="0" indent="0">
              <a:buNone/>
            </a:pPr>
            <a:endParaRPr lang="en-GB" sz="2400" dirty="0"/>
          </a:p>
          <a:p>
            <a:pPr marL="0" indent="0">
              <a:buNone/>
            </a:pPr>
            <a:r>
              <a:rPr lang="en-GB" sz="2400" dirty="0" smtClean="0"/>
              <a:t>E.g. Poster of reward for a lost cat? </a:t>
            </a:r>
          </a:p>
          <a:p>
            <a:pPr marL="0" indent="0">
              <a:buNone/>
            </a:pPr>
            <a:endParaRPr lang="en-GB" sz="2400" dirty="0" smtClean="0"/>
          </a:p>
          <a:p>
            <a:pPr marL="0" indent="0">
              <a:buNone/>
            </a:pPr>
            <a:endParaRPr lang="en-GB" dirty="0" smtClean="0"/>
          </a:p>
          <a:p>
            <a:pPr marL="0" indent="0">
              <a:buNone/>
            </a:pPr>
            <a:endParaRPr lang="en-GB" dirty="0"/>
          </a:p>
        </p:txBody>
      </p:sp>
      <p:sp>
        <p:nvSpPr>
          <p:cNvPr id="5" name="TextBox 4"/>
          <p:cNvSpPr txBox="1"/>
          <p:nvPr/>
        </p:nvSpPr>
        <p:spPr>
          <a:xfrm>
            <a:off x="677334" y="4368800"/>
            <a:ext cx="8596668" cy="2523768"/>
          </a:xfrm>
          <a:prstGeom prst="rect">
            <a:avLst/>
          </a:prstGeom>
          <a:noFill/>
        </p:spPr>
        <p:txBody>
          <a:bodyPr wrap="square" rtlCol="0">
            <a:spAutoFit/>
          </a:bodyPr>
          <a:lstStyle/>
          <a:p>
            <a:r>
              <a:rPr lang="en-GB" sz="2800" dirty="0">
                <a:solidFill>
                  <a:srgbClr val="FF0000"/>
                </a:solidFill>
              </a:rPr>
              <a:t>Errington v Errington [1952]</a:t>
            </a:r>
          </a:p>
          <a:p>
            <a:r>
              <a:rPr lang="en-GB" sz="2800" dirty="0">
                <a:solidFill>
                  <a:srgbClr val="FF0000"/>
                </a:solidFill>
              </a:rPr>
              <a:t>The Court of Appeal held that a unilateral offer might not be able to be revoked once the offeree has started to perform the act requested in the offer.</a:t>
            </a:r>
          </a:p>
          <a:p>
            <a:endParaRPr lang="en-GB" dirty="0"/>
          </a:p>
        </p:txBody>
      </p:sp>
    </p:spTree>
    <p:extLst>
      <p:ext uri="{BB962C8B-B14F-4D97-AF65-F5344CB8AC3E}">
        <p14:creationId xmlns:p14="http://schemas.microsoft.com/office/powerpoint/2010/main" val="2768266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heel(1)">
                                      <p:cBhvr>
                                        <p:cTn id="1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4334" y="0"/>
            <a:ext cx="8596668" cy="1320800"/>
          </a:xfrm>
        </p:spPr>
        <p:txBody>
          <a:bodyPr/>
          <a:lstStyle/>
          <a:p>
            <a:r>
              <a:rPr lang="en-GB" dirty="0" smtClean="0"/>
              <a:t>2. Rejection of offer</a:t>
            </a:r>
            <a:endParaRPr lang="en-GB" dirty="0"/>
          </a:p>
        </p:txBody>
      </p:sp>
      <p:sp>
        <p:nvSpPr>
          <p:cNvPr id="3" name="Content Placeholder 2"/>
          <p:cNvSpPr>
            <a:spLocks noGrp="1"/>
          </p:cNvSpPr>
          <p:nvPr>
            <p:ph idx="1"/>
          </p:nvPr>
        </p:nvSpPr>
        <p:spPr>
          <a:xfrm>
            <a:off x="309034" y="546101"/>
            <a:ext cx="8596668" cy="4466562"/>
          </a:xfrm>
        </p:spPr>
        <p:txBody>
          <a:bodyPr/>
          <a:lstStyle/>
          <a:p>
            <a:r>
              <a:rPr lang="en-GB" dirty="0" smtClean="0"/>
              <a:t>To reject an offer is to end it.</a:t>
            </a:r>
          </a:p>
          <a:p>
            <a:r>
              <a:rPr lang="en-GB" dirty="0" smtClean="0"/>
              <a:t>Counter offer (see example on the handout)</a:t>
            </a:r>
          </a:p>
          <a:p>
            <a:pPr marL="0" indent="0">
              <a:buNone/>
            </a:pPr>
            <a:r>
              <a:rPr lang="en-GB" dirty="0" smtClean="0"/>
              <a:t>- The offeree answers the offer with a new offer containing new terms</a:t>
            </a:r>
          </a:p>
          <a:p>
            <a:pPr>
              <a:buFontTx/>
              <a:buChar char="-"/>
            </a:pPr>
            <a:r>
              <a:rPr lang="en-GB" dirty="0" smtClean="0"/>
              <a:t>Has the same effect as rejecting an offer and ends the original offer</a:t>
            </a:r>
          </a:p>
          <a:p>
            <a:pPr marL="0" indent="0">
              <a:buNone/>
            </a:pPr>
            <a:r>
              <a:rPr lang="en-GB" sz="2800" i="1" dirty="0" smtClean="0">
                <a:solidFill>
                  <a:srgbClr val="FF0000"/>
                </a:solidFill>
              </a:rPr>
              <a:t>Hyde v Wrench [1840]</a:t>
            </a:r>
          </a:p>
          <a:p>
            <a:pPr marL="0" indent="0">
              <a:buNone/>
            </a:pPr>
            <a:endParaRPr lang="en-GB" dirty="0"/>
          </a:p>
        </p:txBody>
      </p:sp>
      <p:sp>
        <p:nvSpPr>
          <p:cNvPr id="4" name="Rectangle 3"/>
          <p:cNvSpPr/>
          <p:nvPr/>
        </p:nvSpPr>
        <p:spPr>
          <a:xfrm>
            <a:off x="1143001" y="2754014"/>
            <a:ext cx="6324600" cy="3799185"/>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204383" y="2779382"/>
            <a:ext cx="410634" cy="369332"/>
          </a:xfrm>
          <a:prstGeom prst="rect">
            <a:avLst/>
          </a:prstGeom>
          <a:noFill/>
        </p:spPr>
        <p:txBody>
          <a:bodyPr wrap="square" rtlCol="0">
            <a:spAutoFit/>
          </a:bodyPr>
          <a:lstStyle/>
          <a:p>
            <a:r>
              <a:rPr lang="en-GB" dirty="0" smtClean="0"/>
              <a:t>D</a:t>
            </a:r>
            <a:endParaRPr lang="en-GB" dirty="0"/>
          </a:p>
        </p:txBody>
      </p:sp>
      <p:cxnSp>
        <p:nvCxnSpPr>
          <p:cNvPr id="7" name="Straight Arrow Connector 6"/>
          <p:cNvCxnSpPr/>
          <p:nvPr/>
        </p:nvCxnSpPr>
        <p:spPr>
          <a:xfrm>
            <a:off x="1854200" y="2969882"/>
            <a:ext cx="833966" cy="0"/>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3109383" y="2711069"/>
            <a:ext cx="1968500" cy="646331"/>
          </a:xfrm>
          <a:prstGeom prst="rect">
            <a:avLst/>
          </a:prstGeom>
          <a:noFill/>
        </p:spPr>
        <p:txBody>
          <a:bodyPr wrap="square" rtlCol="0">
            <a:spAutoFit/>
          </a:bodyPr>
          <a:lstStyle/>
          <a:p>
            <a:r>
              <a:rPr lang="en-GB" dirty="0" smtClean="0"/>
              <a:t>Offer to sell at £1,000</a:t>
            </a:r>
            <a:endParaRPr lang="en-GB" dirty="0"/>
          </a:p>
        </p:txBody>
      </p:sp>
      <p:sp>
        <p:nvSpPr>
          <p:cNvPr id="9" name="TextBox 8"/>
          <p:cNvSpPr txBox="1"/>
          <p:nvPr/>
        </p:nvSpPr>
        <p:spPr>
          <a:xfrm>
            <a:off x="2074334" y="3529608"/>
            <a:ext cx="3251200" cy="923330"/>
          </a:xfrm>
          <a:prstGeom prst="rect">
            <a:avLst/>
          </a:prstGeom>
          <a:noFill/>
        </p:spPr>
        <p:txBody>
          <a:bodyPr wrap="square" rtlCol="0">
            <a:spAutoFit/>
          </a:bodyPr>
          <a:lstStyle/>
          <a:p>
            <a:r>
              <a:rPr lang="en-GB" dirty="0" smtClean="0"/>
              <a:t>Cancelled out by…</a:t>
            </a:r>
          </a:p>
          <a:p>
            <a:endParaRPr lang="en-GB" dirty="0" smtClean="0"/>
          </a:p>
          <a:p>
            <a:r>
              <a:rPr lang="en-GB" dirty="0" smtClean="0"/>
              <a:t>Counter-offer to buy at £950</a:t>
            </a:r>
            <a:endParaRPr lang="en-GB" dirty="0"/>
          </a:p>
        </p:txBody>
      </p:sp>
      <p:cxnSp>
        <p:nvCxnSpPr>
          <p:cNvPr id="13" name="Straight Arrow Connector 12"/>
          <p:cNvCxnSpPr/>
          <p:nvPr/>
        </p:nvCxnSpPr>
        <p:spPr>
          <a:xfrm flipH="1">
            <a:off x="5554134" y="4249968"/>
            <a:ext cx="654049" cy="2540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6692900" y="4092833"/>
            <a:ext cx="635000" cy="369332"/>
          </a:xfrm>
          <a:prstGeom prst="rect">
            <a:avLst/>
          </a:prstGeom>
          <a:noFill/>
        </p:spPr>
        <p:txBody>
          <a:bodyPr wrap="square" rtlCol="0">
            <a:spAutoFit/>
          </a:bodyPr>
          <a:lstStyle/>
          <a:p>
            <a:r>
              <a:rPr lang="en-GB" dirty="0"/>
              <a:t>C</a:t>
            </a:r>
          </a:p>
        </p:txBody>
      </p:sp>
      <p:sp>
        <p:nvSpPr>
          <p:cNvPr id="16" name="TextBox 15"/>
          <p:cNvSpPr txBox="1"/>
          <p:nvPr/>
        </p:nvSpPr>
        <p:spPr>
          <a:xfrm>
            <a:off x="2099737" y="4564748"/>
            <a:ext cx="2220383" cy="369332"/>
          </a:xfrm>
          <a:prstGeom prst="rect">
            <a:avLst/>
          </a:prstGeom>
          <a:noFill/>
        </p:spPr>
        <p:txBody>
          <a:bodyPr wrap="square" rtlCol="0">
            <a:spAutoFit/>
          </a:bodyPr>
          <a:lstStyle/>
          <a:p>
            <a:r>
              <a:rPr lang="en-GB" dirty="0" smtClean="0"/>
              <a:t>Cancelled out by….</a:t>
            </a:r>
            <a:endParaRPr lang="en-GB" dirty="0"/>
          </a:p>
        </p:txBody>
      </p:sp>
      <p:sp>
        <p:nvSpPr>
          <p:cNvPr id="17" name="TextBox 16"/>
          <p:cNvSpPr txBox="1"/>
          <p:nvPr/>
        </p:nvSpPr>
        <p:spPr>
          <a:xfrm>
            <a:off x="1238254" y="4933770"/>
            <a:ext cx="444500" cy="369332"/>
          </a:xfrm>
          <a:prstGeom prst="rect">
            <a:avLst/>
          </a:prstGeom>
          <a:noFill/>
        </p:spPr>
        <p:txBody>
          <a:bodyPr wrap="square" rtlCol="0">
            <a:spAutoFit/>
          </a:bodyPr>
          <a:lstStyle/>
          <a:p>
            <a:r>
              <a:rPr lang="en-GB" dirty="0"/>
              <a:t>D</a:t>
            </a:r>
          </a:p>
        </p:txBody>
      </p:sp>
      <p:cxnSp>
        <p:nvCxnSpPr>
          <p:cNvPr id="19" name="Straight Arrow Connector 18"/>
          <p:cNvCxnSpPr/>
          <p:nvPr/>
        </p:nvCxnSpPr>
        <p:spPr>
          <a:xfrm flipV="1">
            <a:off x="1890183" y="5105736"/>
            <a:ext cx="762000" cy="1270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2997199" y="4912433"/>
            <a:ext cx="2381251" cy="646331"/>
          </a:xfrm>
          <a:prstGeom prst="rect">
            <a:avLst/>
          </a:prstGeom>
          <a:noFill/>
        </p:spPr>
        <p:txBody>
          <a:bodyPr wrap="square" rtlCol="0">
            <a:spAutoFit/>
          </a:bodyPr>
          <a:lstStyle/>
          <a:p>
            <a:r>
              <a:rPr lang="en-GB" dirty="0" smtClean="0"/>
              <a:t>Rejection of counter-offer to buy at £950</a:t>
            </a:r>
            <a:endParaRPr lang="en-GB" dirty="0"/>
          </a:p>
        </p:txBody>
      </p:sp>
      <p:sp>
        <p:nvSpPr>
          <p:cNvPr id="21" name="TextBox 20"/>
          <p:cNvSpPr txBox="1"/>
          <p:nvPr/>
        </p:nvSpPr>
        <p:spPr>
          <a:xfrm>
            <a:off x="2311400" y="5765800"/>
            <a:ext cx="3683000" cy="369332"/>
          </a:xfrm>
          <a:prstGeom prst="rect">
            <a:avLst/>
          </a:prstGeom>
          <a:noFill/>
        </p:spPr>
        <p:txBody>
          <a:bodyPr wrap="square" rtlCol="0">
            <a:spAutoFit/>
          </a:bodyPr>
          <a:lstStyle/>
          <a:p>
            <a:r>
              <a:rPr lang="en-GB" dirty="0" smtClean="0"/>
              <a:t>= NO VALID OFFERS IN EXISTENCE</a:t>
            </a:r>
            <a:endParaRPr lang="en-GB" dirty="0"/>
          </a:p>
        </p:txBody>
      </p:sp>
      <p:sp>
        <p:nvSpPr>
          <p:cNvPr id="22" name="TextBox 21"/>
          <p:cNvSpPr txBox="1"/>
          <p:nvPr/>
        </p:nvSpPr>
        <p:spPr>
          <a:xfrm>
            <a:off x="8496300" y="546101"/>
            <a:ext cx="3009900" cy="1981199"/>
          </a:xfrm>
          <a:prstGeom prst="rect">
            <a:avLst/>
          </a:prstGeom>
          <a:solidFill>
            <a:schemeClr val="bg1"/>
          </a:solidFill>
          <a:ln>
            <a:solidFill>
              <a:schemeClr val="tx1"/>
            </a:solidFill>
          </a:ln>
        </p:spPr>
        <p:txBody>
          <a:bodyPr wrap="square" rtlCol="0">
            <a:spAutoFit/>
          </a:bodyPr>
          <a:lstStyle/>
          <a:p>
            <a:endParaRPr lang="en-GB" dirty="0"/>
          </a:p>
        </p:txBody>
      </p:sp>
      <p:sp>
        <p:nvSpPr>
          <p:cNvPr id="23" name="TextBox 22"/>
          <p:cNvSpPr txBox="1"/>
          <p:nvPr/>
        </p:nvSpPr>
        <p:spPr>
          <a:xfrm>
            <a:off x="8604250" y="998454"/>
            <a:ext cx="2794000" cy="1077218"/>
          </a:xfrm>
          <a:prstGeom prst="rect">
            <a:avLst/>
          </a:prstGeom>
          <a:noFill/>
        </p:spPr>
        <p:txBody>
          <a:bodyPr wrap="square" rtlCol="0">
            <a:spAutoFit/>
          </a:bodyPr>
          <a:lstStyle/>
          <a:p>
            <a:pPr algn="ctr"/>
            <a:r>
              <a:rPr lang="en-GB" sz="3200" dirty="0" smtClean="0"/>
              <a:t>‘Battle of the forms’</a:t>
            </a:r>
            <a:endParaRPr lang="en-GB" sz="3200" dirty="0"/>
          </a:p>
        </p:txBody>
      </p:sp>
    </p:spTree>
    <p:extLst>
      <p:ext uri="{BB962C8B-B14F-4D97-AF65-F5344CB8AC3E}">
        <p14:creationId xmlns:p14="http://schemas.microsoft.com/office/powerpoint/2010/main" val="380931353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Lapse of time</a:t>
            </a:r>
            <a:endParaRPr lang="en-GB" dirty="0"/>
          </a:p>
        </p:txBody>
      </p:sp>
      <p:sp>
        <p:nvSpPr>
          <p:cNvPr id="3" name="Content Placeholder 2"/>
          <p:cNvSpPr>
            <a:spLocks noGrp="1"/>
          </p:cNvSpPr>
          <p:nvPr>
            <p:ph idx="1"/>
          </p:nvPr>
        </p:nvSpPr>
        <p:spPr>
          <a:xfrm>
            <a:off x="533400" y="1498601"/>
            <a:ext cx="8740602" cy="4542762"/>
          </a:xfrm>
        </p:spPr>
        <p:txBody>
          <a:bodyPr>
            <a:normAutofit/>
          </a:bodyPr>
          <a:lstStyle/>
          <a:p>
            <a:pPr marL="0" indent="0">
              <a:buNone/>
            </a:pPr>
            <a:r>
              <a:rPr lang="en-GB" sz="2400" dirty="0" smtClean="0"/>
              <a:t>If an offer is said to be open for a specified period of time the contract will end when that period expires. </a:t>
            </a:r>
          </a:p>
          <a:p>
            <a:pPr marL="0" indent="0">
              <a:buNone/>
            </a:pPr>
            <a:endParaRPr lang="en-GB" sz="2400" dirty="0"/>
          </a:p>
          <a:p>
            <a:pPr marL="0" indent="0">
              <a:buNone/>
            </a:pPr>
            <a:r>
              <a:rPr lang="en-GB" sz="2400" dirty="0" smtClean="0"/>
              <a:t>E.g. The offer to give someone first refusal on a car until 9am the next day will end at that time. </a:t>
            </a:r>
          </a:p>
          <a:p>
            <a:pPr marL="0" indent="0">
              <a:buNone/>
            </a:pPr>
            <a:endParaRPr lang="en-GB" sz="2400" dirty="0"/>
          </a:p>
          <a:p>
            <a:pPr marL="0" indent="0">
              <a:buNone/>
            </a:pPr>
            <a:r>
              <a:rPr lang="en-GB" sz="2400" dirty="0" smtClean="0"/>
              <a:t>If there is no specified time then the offer will end after a ‘reasonable time’.</a:t>
            </a:r>
          </a:p>
          <a:p>
            <a:pPr marL="0" indent="0">
              <a:buNone/>
            </a:pPr>
            <a:endParaRPr lang="en-GB" sz="2400" dirty="0"/>
          </a:p>
          <a:p>
            <a:pPr marL="0" indent="0">
              <a:buNone/>
            </a:pPr>
            <a:r>
              <a:rPr lang="en-GB" sz="2400" i="1" dirty="0" smtClean="0">
                <a:solidFill>
                  <a:srgbClr val="FF0000"/>
                </a:solidFill>
              </a:rPr>
              <a:t>Ramsgate Victoria hotel v Montefiore [1866]</a:t>
            </a:r>
          </a:p>
        </p:txBody>
      </p:sp>
    </p:spTree>
    <p:extLst>
      <p:ext uri="{BB962C8B-B14F-4D97-AF65-F5344CB8AC3E}">
        <p14:creationId xmlns:p14="http://schemas.microsoft.com/office/powerpoint/2010/main" val="103446298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30017" y="1530626"/>
            <a:ext cx="7553740" cy="1446550"/>
          </a:xfrm>
          <a:prstGeom prst="rect">
            <a:avLst/>
          </a:prstGeom>
          <a:noFill/>
        </p:spPr>
        <p:txBody>
          <a:bodyPr wrap="square" rtlCol="0">
            <a:spAutoFit/>
          </a:bodyPr>
          <a:lstStyle/>
          <a:p>
            <a:r>
              <a:rPr lang="en-GB" sz="8800" dirty="0" smtClean="0"/>
              <a:t>ACCEPTANCE</a:t>
            </a:r>
            <a:endParaRPr lang="en-GB" sz="8800" dirty="0"/>
          </a:p>
        </p:txBody>
      </p:sp>
    </p:spTree>
    <p:extLst>
      <p:ext uri="{BB962C8B-B14F-4D97-AF65-F5344CB8AC3E}">
        <p14:creationId xmlns:p14="http://schemas.microsoft.com/office/powerpoint/2010/main" val="296884983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6470" y="715617"/>
            <a:ext cx="9919252" cy="566530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775252" y="1073426"/>
            <a:ext cx="8289235" cy="923330"/>
          </a:xfrm>
          <a:prstGeom prst="rect">
            <a:avLst/>
          </a:prstGeom>
          <a:noFill/>
        </p:spPr>
        <p:txBody>
          <a:bodyPr wrap="square" rtlCol="0">
            <a:spAutoFit/>
          </a:bodyPr>
          <a:lstStyle/>
          <a:p>
            <a:r>
              <a:rPr lang="en-GB" dirty="0" smtClean="0">
                <a:solidFill>
                  <a:schemeClr val="accent6">
                    <a:lumMod val="75000"/>
                  </a:schemeClr>
                </a:solidFill>
              </a:rPr>
              <a:t>A                Offers to sell B her Contract law book for £5</a:t>
            </a:r>
          </a:p>
          <a:p>
            <a:endParaRPr lang="en-GB" dirty="0">
              <a:solidFill>
                <a:schemeClr val="accent6">
                  <a:lumMod val="75000"/>
                </a:schemeClr>
              </a:solidFill>
            </a:endParaRPr>
          </a:p>
          <a:p>
            <a:r>
              <a:rPr lang="en-GB" dirty="0" smtClean="0">
                <a:solidFill>
                  <a:schemeClr val="accent6">
                    <a:lumMod val="75000"/>
                  </a:schemeClr>
                </a:solidFill>
              </a:rPr>
              <a:t>		agrees to buy A’s contract law book for £5              B </a:t>
            </a:r>
            <a:endParaRPr lang="en-GB" dirty="0">
              <a:solidFill>
                <a:schemeClr val="accent6">
                  <a:lumMod val="75000"/>
                </a:schemeClr>
              </a:solidFill>
            </a:endParaRPr>
          </a:p>
        </p:txBody>
      </p:sp>
      <p:cxnSp>
        <p:nvCxnSpPr>
          <p:cNvPr id="5" name="Straight Arrow Connector 4"/>
          <p:cNvCxnSpPr/>
          <p:nvPr/>
        </p:nvCxnSpPr>
        <p:spPr>
          <a:xfrm>
            <a:off x="1152939" y="1192696"/>
            <a:ext cx="79513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a:off x="7116417" y="1789044"/>
            <a:ext cx="63610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775252" y="2266122"/>
            <a:ext cx="7315200" cy="646331"/>
          </a:xfrm>
          <a:prstGeom prst="rect">
            <a:avLst/>
          </a:prstGeom>
          <a:noFill/>
        </p:spPr>
        <p:txBody>
          <a:bodyPr wrap="square" rtlCol="0">
            <a:spAutoFit/>
          </a:bodyPr>
          <a:lstStyle/>
          <a:p>
            <a:r>
              <a:rPr lang="en-GB" b="1" dirty="0" smtClean="0"/>
              <a:t>The above response from B completely mirrors A’s original offer = VALID ACCEPTANCE</a:t>
            </a:r>
            <a:endParaRPr lang="en-GB" b="1" dirty="0"/>
          </a:p>
        </p:txBody>
      </p:sp>
      <p:sp>
        <p:nvSpPr>
          <p:cNvPr id="15" name="TextBox 14"/>
          <p:cNvSpPr txBox="1"/>
          <p:nvPr/>
        </p:nvSpPr>
        <p:spPr>
          <a:xfrm>
            <a:off x="576470" y="3617842"/>
            <a:ext cx="7971183" cy="923330"/>
          </a:xfrm>
          <a:prstGeom prst="rect">
            <a:avLst/>
          </a:prstGeom>
          <a:noFill/>
        </p:spPr>
        <p:txBody>
          <a:bodyPr wrap="square" rtlCol="0">
            <a:spAutoFit/>
          </a:bodyPr>
          <a:lstStyle/>
          <a:p>
            <a:r>
              <a:rPr lang="en-GB" dirty="0" smtClean="0">
                <a:solidFill>
                  <a:srgbClr val="C00000"/>
                </a:solidFill>
              </a:rPr>
              <a:t>A                           offers to sell B her contract law book for £5</a:t>
            </a:r>
          </a:p>
          <a:p>
            <a:endParaRPr lang="en-GB" dirty="0">
              <a:solidFill>
                <a:srgbClr val="C00000"/>
              </a:solidFill>
            </a:endParaRPr>
          </a:p>
          <a:p>
            <a:r>
              <a:rPr lang="en-GB" dirty="0" smtClean="0">
                <a:solidFill>
                  <a:srgbClr val="C00000"/>
                </a:solidFill>
              </a:rPr>
              <a:t>Agrees to buy A’s contract law book but only if the price is reduced to £4  </a:t>
            </a:r>
            <a:endParaRPr lang="en-GB" dirty="0">
              <a:solidFill>
                <a:srgbClr val="C00000"/>
              </a:solidFill>
            </a:endParaRPr>
          </a:p>
        </p:txBody>
      </p:sp>
      <p:cxnSp>
        <p:nvCxnSpPr>
          <p:cNvPr id="17" name="Straight Arrow Connector 16"/>
          <p:cNvCxnSpPr/>
          <p:nvPr/>
        </p:nvCxnSpPr>
        <p:spPr>
          <a:xfrm>
            <a:off x="1421296" y="3792570"/>
            <a:ext cx="904461" cy="99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flipH="1">
            <a:off x="8309112" y="4362267"/>
            <a:ext cx="636105" cy="397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9124124" y="4177601"/>
            <a:ext cx="397565" cy="369332"/>
          </a:xfrm>
          <a:prstGeom prst="rect">
            <a:avLst/>
          </a:prstGeom>
          <a:noFill/>
        </p:spPr>
        <p:txBody>
          <a:bodyPr wrap="square" rtlCol="0">
            <a:spAutoFit/>
          </a:bodyPr>
          <a:lstStyle/>
          <a:p>
            <a:r>
              <a:rPr lang="en-GB" dirty="0" smtClean="0">
                <a:solidFill>
                  <a:srgbClr val="C00000"/>
                </a:solidFill>
              </a:rPr>
              <a:t>B</a:t>
            </a:r>
            <a:endParaRPr lang="en-GB" dirty="0">
              <a:solidFill>
                <a:srgbClr val="C00000"/>
              </a:solidFill>
            </a:endParaRPr>
          </a:p>
        </p:txBody>
      </p:sp>
      <p:sp>
        <p:nvSpPr>
          <p:cNvPr id="26" name="TextBox 25"/>
          <p:cNvSpPr txBox="1"/>
          <p:nvPr/>
        </p:nvSpPr>
        <p:spPr>
          <a:xfrm>
            <a:off x="1669774" y="4770783"/>
            <a:ext cx="5744817" cy="646331"/>
          </a:xfrm>
          <a:prstGeom prst="rect">
            <a:avLst/>
          </a:prstGeom>
          <a:noFill/>
        </p:spPr>
        <p:txBody>
          <a:bodyPr wrap="square" rtlCol="0">
            <a:spAutoFit/>
          </a:bodyPr>
          <a:lstStyle/>
          <a:p>
            <a:r>
              <a:rPr lang="en-GB" b="1" dirty="0" smtClean="0"/>
              <a:t>The response from B does not mirror A’s original offer = NO VALID ACCEPTANCE</a:t>
            </a:r>
            <a:endParaRPr lang="en-GB" b="1" dirty="0"/>
          </a:p>
        </p:txBody>
      </p:sp>
      <p:sp>
        <p:nvSpPr>
          <p:cNvPr id="27" name="Oval 26"/>
          <p:cNvSpPr/>
          <p:nvPr/>
        </p:nvSpPr>
        <p:spPr>
          <a:xfrm>
            <a:off x="8309112" y="159027"/>
            <a:ext cx="3816626" cy="210709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a:off x="9481930" y="315533"/>
            <a:ext cx="2246243" cy="1754326"/>
          </a:xfrm>
          <a:prstGeom prst="rect">
            <a:avLst/>
          </a:prstGeom>
          <a:noFill/>
        </p:spPr>
        <p:txBody>
          <a:bodyPr wrap="square" rtlCol="0">
            <a:spAutoFit/>
          </a:bodyPr>
          <a:lstStyle/>
          <a:p>
            <a:r>
              <a:rPr lang="en-GB" sz="3600" b="1" dirty="0" smtClean="0">
                <a:solidFill>
                  <a:srgbClr val="FFFF00"/>
                </a:solidFill>
              </a:rPr>
              <a:t>Mirror image rule</a:t>
            </a:r>
            <a:endParaRPr lang="en-GB" sz="3600" b="1" dirty="0">
              <a:solidFill>
                <a:srgbClr val="FFFF00"/>
              </a:solidFill>
            </a:endParaRPr>
          </a:p>
        </p:txBody>
      </p:sp>
    </p:spTree>
    <p:extLst>
      <p:ext uri="{BB962C8B-B14F-4D97-AF65-F5344CB8AC3E}">
        <p14:creationId xmlns:p14="http://schemas.microsoft.com/office/powerpoint/2010/main" val="229922920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655984" y="1085022"/>
            <a:ext cx="5348080" cy="4244508"/>
          </a:xfrm>
          <a:prstGeom prst="rect">
            <a:avLst/>
          </a:prstGeom>
        </p:spPr>
      </p:pic>
      <p:sp>
        <p:nvSpPr>
          <p:cNvPr id="3" name="TextBox 2"/>
          <p:cNvSpPr txBox="1"/>
          <p:nvPr/>
        </p:nvSpPr>
        <p:spPr>
          <a:xfrm>
            <a:off x="6917635" y="1085022"/>
            <a:ext cx="4313582" cy="3046988"/>
          </a:xfrm>
          <a:prstGeom prst="rect">
            <a:avLst/>
          </a:prstGeom>
          <a:solidFill>
            <a:srgbClr val="92D050"/>
          </a:solidFill>
        </p:spPr>
        <p:txBody>
          <a:bodyPr wrap="square" rtlCol="0">
            <a:spAutoFit/>
          </a:bodyPr>
          <a:lstStyle/>
          <a:p>
            <a:r>
              <a:rPr lang="en-GB" sz="3200" dirty="0" smtClean="0"/>
              <a:t>TASK:</a:t>
            </a:r>
          </a:p>
          <a:p>
            <a:endParaRPr lang="en-GB" sz="3200" dirty="0"/>
          </a:p>
          <a:p>
            <a:r>
              <a:rPr lang="en-GB" sz="3200" dirty="0" smtClean="0"/>
              <a:t>Can you find out what the term ‘subject to contract’ means in terms of acceptance?</a:t>
            </a:r>
            <a:endParaRPr lang="en-GB" sz="3200" dirty="0"/>
          </a:p>
        </p:txBody>
      </p:sp>
    </p:spTree>
    <p:extLst>
      <p:ext uri="{BB962C8B-B14F-4D97-AF65-F5344CB8AC3E}">
        <p14:creationId xmlns:p14="http://schemas.microsoft.com/office/powerpoint/2010/main" val="368767636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Communication of acceptance</a:t>
            </a:r>
            <a:endParaRPr lang="en-GB" dirty="0"/>
          </a:p>
        </p:txBody>
      </p:sp>
      <p:sp>
        <p:nvSpPr>
          <p:cNvPr id="3" name="Content Placeholder 2"/>
          <p:cNvSpPr>
            <a:spLocks noGrp="1"/>
          </p:cNvSpPr>
          <p:nvPr>
            <p:ph idx="1"/>
          </p:nvPr>
        </p:nvSpPr>
        <p:spPr>
          <a:xfrm>
            <a:off x="267563" y="1270000"/>
            <a:ext cx="8757167" cy="4610127"/>
          </a:xfrm>
        </p:spPr>
        <p:txBody>
          <a:bodyPr>
            <a:noAutofit/>
          </a:bodyPr>
          <a:lstStyle/>
          <a:p>
            <a:pPr>
              <a:buFont typeface="Wingdings" panose="05000000000000000000" pitchFamily="2" charset="2"/>
              <a:buChar char="q"/>
            </a:pPr>
            <a:r>
              <a:rPr lang="en-GB" sz="2800" dirty="0" err="1" smtClean="0">
                <a:solidFill>
                  <a:srgbClr val="FF0000"/>
                </a:solidFill>
              </a:rPr>
              <a:t>Felthouse</a:t>
            </a:r>
            <a:r>
              <a:rPr lang="en-GB" sz="2800" dirty="0" smtClean="0">
                <a:solidFill>
                  <a:srgbClr val="FF0000"/>
                </a:solidFill>
              </a:rPr>
              <a:t> v Bindley [1862] </a:t>
            </a:r>
            <a:r>
              <a:rPr lang="en-GB" sz="2800" dirty="0" smtClean="0"/>
              <a:t>General rule: acceptance must be communicated to the other party.</a:t>
            </a:r>
          </a:p>
          <a:p>
            <a:pPr>
              <a:buFont typeface="Wingdings" panose="05000000000000000000" pitchFamily="2" charset="2"/>
              <a:buChar char="q"/>
            </a:pPr>
            <a:r>
              <a:rPr lang="en-GB" sz="2800" b="1" i="1" dirty="0" smtClean="0">
                <a:solidFill>
                  <a:srgbClr val="FF0000"/>
                </a:solidFill>
              </a:rPr>
              <a:t>Entores v Miles Far East Corporation [1955]</a:t>
            </a:r>
          </a:p>
          <a:p>
            <a:pPr>
              <a:buFont typeface="Wingdings" panose="05000000000000000000" pitchFamily="2" charset="2"/>
              <a:buChar char="q"/>
            </a:pPr>
            <a:r>
              <a:rPr lang="en-GB" sz="2800" dirty="0" smtClean="0">
                <a:solidFill>
                  <a:schemeClr val="tx1"/>
                </a:solidFill>
              </a:rPr>
              <a:t>Silence will not amount to acceptance </a:t>
            </a:r>
            <a:endParaRPr lang="en-GB" sz="2800" b="1" i="1" dirty="0">
              <a:solidFill>
                <a:srgbClr val="FF0000"/>
              </a:solidFill>
            </a:endParaRPr>
          </a:p>
          <a:p>
            <a:pPr>
              <a:buFont typeface="Wingdings" panose="05000000000000000000" pitchFamily="2" charset="2"/>
              <a:buChar char="q"/>
            </a:pPr>
            <a:r>
              <a:rPr lang="en-GB" sz="2800" dirty="0" smtClean="0">
                <a:solidFill>
                  <a:schemeClr val="tx1"/>
                </a:solidFill>
              </a:rPr>
              <a:t>When the offeror requires a specified method of acceptance , the general rule is that acceptance must be given that way – </a:t>
            </a:r>
            <a:r>
              <a:rPr lang="en-GB" sz="2800" dirty="0" err="1" smtClean="0">
                <a:solidFill>
                  <a:srgbClr val="FF0000"/>
                </a:solidFill>
              </a:rPr>
              <a:t>Eliason</a:t>
            </a:r>
            <a:r>
              <a:rPr lang="en-GB" sz="2800" dirty="0" smtClean="0">
                <a:solidFill>
                  <a:srgbClr val="FF0000"/>
                </a:solidFill>
              </a:rPr>
              <a:t> v Henshaw [1819]</a:t>
            </a:r>
            <a:endParaRPr lang="en-GB" sz="2800" dirty="0">
              <a:solidFill>
                <a:srgbClr val="FF0000"/>
              </a:solidFill>
            </a:endParaRPr>
          </a:p>
          <a:p>
            <a:pPr>
              <a:buFont typeface="Wingdings" panose="05000000000000000000" pitchFamily="2" charset="2"/>
              <a:buChar char="q"/>
            </a:pPr>
            <a:r>
              <a:rPr lang="en-GB" sz="2800" dirty="0" smtClean="0">
                <a:solidFill>
                  <a:schemeClr val="tx1"/>
                </a:solidFill>
              </a:rPr>
              <a:t>Acceptance must be communicated by someone authorised to accept – </a:t>
            </a:r>
            <a:r>
              <a:rPr lang="en-GB" sz="2800" dirty="0" smtClean="0">
                <a:solidFill>
                  <a:srgbClr val="FF0000"/>
                </a:solidFill>
              </a:rPr>
              <a:t>Powell v Lee [1908]</a:t>
            </a:r>
            <a:endParaRPr lang="en-GB" sz="2800" dirty="0">
              <a:solidFill>
                <a:srgbClr val="FF0000"/>
              </a:solidFill>
            </a:endParaRPr>
          </a:p>
        </p:txBody>
      </p:sp>
      <p:sp>
        <p:nvSpPr>
          <p:cNvPr id="4" name="Left Arrow Callout 3"/>
          <p:cNvSpPr/>
          <p:nvPr/>
        </p:nvSpPr>
        <p:spPr>
          <a:xfrm>
            <a:off x="9024730" y="954157"/>
            <a:ext cx="2862470" cy="2981739"/>
          </a:xfrm>
          <a:prstGeom prst="leftArrowCallout">
            <a:avLst/>
          </a:prstGeom>
          <a:solidFill>
            <a:srgbClr val="8FEF7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0316817" y="1930400"/>
            <a:ext cx="1570383" cy="923330"/>
          </a:xfrm>
          <a:prstGeom prst="rect">
            <a:avLst/>
          </a:prstGeom>
          <a:noFill/>
        </p:spPr>
        <p:txBody>
          <a:bodyPr wrap="square" rtlCol="0">
            <a:spAutoFit/>
          </a:bodyPr>
          <a:lstStyle/>
          <a:p>
            <a:r>
              <a:rPr lang="en-GB" dirty="0" smtClean="0"/>
              <a:t>There are some exceptions</a:t>
            </a:r>
            <a:endParaRPr lang="en-GB" dirty="0"/>
          </a:p>
        </p:txBody>
      </p:sp>
    </p:spTree>
    <p:extLst>
      <p:ext uri="{BB962C8B-B14F-4D97-AF65-F5344CB8AC3E}">
        <p14:creationId xmlns:p14="http://schemas.microsoft.com/office/powerpoint/2010/main" val="70021942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Exceptions to the general rule on communication</a:t>
            </a:r>
            <a:endParaRPr lang="en-GB" dirty="0"/>
          </a:p>
        </p:txBody>
      </p:sp>
      <p:sp>
        <p:nvSpPr>
          <p:cNvPr id="3" name="Content Placeholder 2"/>
          <p:cNvSpPr>
            <a:spLocks noGrp="1"/>
          </p:cNvSpPr>
          <p:nvPr>
            <p:ph idx="1"/>
          </p:nvPr>
        </p:nvSpPr>
        <p:spPr>
          <a:xfrm>
            <a:off x="677334" y="2160589"/>
            <a:ext cx="8596668" cy="4260089"/>
          </a:xfrm>
        </p:spPr>
        <p:txBody>
          <a:bodyPr>
            <a:noAutofit/>
          </a:bodyPr>
          <a:lstStyle/>
          <a:p>
            <a:pPr marL="0" indent="0">
              <a:buNone/>
            </a:pPr>
            <a:r>
              <a:rPr lang="en-GB" sz="2400" b="1" dirty="0" smtClean="0"/>
              <a:t>Reason for exceptions: </a:t>
            </a:r>
            <a:r>
              <a:rPr lang="en-GB" sz="2400" dirty="0" smtClean="0"/>
              <a:t>the offeror can elect within their offer to waive (set aside) the need for the acceptance to be communicated. </a:t>
            </a:r>
          </a:p>
          <a:p>
            <a:pPr marL="0" indent="0">
              <a:buNone/>
            </a:pPr>
            <a:endParaRPr lang="en-GB" sz="2400" dirty="0"/>
          </a:p>
          <a:p>
            <a:pPr marL="0" indent="0">
              <a:buNone/>
            </a:pPr>
            <a:r>
              <a:rPr lang="en-GB" sz="2400" dirty="0" smtClean="0"/>
              <a:t>The main accepted situations where this will commonly occur are:</a:t>
            </a:r>
          </a:p>
          <a:p>
            <a:pPr marL="457200" indent="-457200">
              <a:buAutoNum type="arabicPeriod"/>
            </a:pPr>
            <a:r>
              <a:rPr lang="en-GB" sz="2400" dirty="0" smtClean="0"/>
              <a:t>Acceptance by conduct</a:t>
            </a:r>
          </a:p>
          <a:p>
            <a:pPr marL="457200" indent="-457200">
              <a:buAutoNum type="arabicPeriod"/>
            </a:pPr>
            <a:r>
              <a:rPr lang="en-GB" sz="2400" dirty="0" smtClean="0"/>
              <a:t>Acceptance of unilateral offers;</a:t>
            </a:r>
          </a:p>
          <a:p>
            <a:pPr marL="457200" indent="-457200">
              <a:buAutoNum type="arabicPeriod"/>
            </a:pPr>
            <a:r>
              <a:rPr lang="en-GB" sz="2400" dirty="0" smtClean="0"/>
              <a:t>Acceptance by post</a:t>
            </a:r>
            <a:endParaRPr lang="en-GB" sz="2400" dirty="0"/>
          </a:p>
        </p:txBody>
      </p:sp>
      <p:pic>
        <p:nvPicPr>
          <p:cNvPr id="4" name="Picture 3"/>
          <p:cNvPicPr>
            <a:picLocks noChangeAspect="1"/>
          </p:cNvPicPr>
          <p:nvPr/>
        </p:nvPicPr>
        <p:blipFill>
          <a:blip r:embed="rId2"/>
          <a:stretch>
            <a:fillRect/>
          </a:stretch>
        </p:blipFill>
        <p:spPr>
          <a:xfrm>
            <a:off x="6226002" y="4836007"/>
            <a:ext cx="3048000" cy="1400175"/>
          </a:xfrm>
          <a:prstGeom prst="rect">
            <a:avLst/>
          </a:prstGeom>
        </p:spPr>
      </p:pic>
      <p:pic>
        <p:nvPicPr>
          <p:cNvPr id="5" name="Picture 4"/>
          <p:cNvPicPr>
            <a:picLocks noChangeAspect="1"/>
          </p:cNvPicPr>
          <p:nvPr/>
        </p:nvPicPr>
        <p:blipFill>
          <a:blip r:embed="rId3"/>
          <a:stretch>
            <a:fillRect/>
          </a:stretch>
        </p:blipFill>
        <p:spPr>
          <a:xfrm>
            <a:off x="9274002" y="612223"/>
            <a:ext cx="2381250" cy="1924050"/>
          </a:xfrm>
          <a:prstGeom prst="rect">
            <a:avLst/>
          </a:prstGeom>
        </p:spPr>
      </p:pic>
    </p:spTree>
    <p:extLst>
      <p:ext uri="{BB962C8B-B14F-4D97-AF65-F5344CB8AC3E}">
        <p14:creationId xmlns:p14="http://schemas.microsoft.com/office/powerpoint/2010/main" val="13475313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Acceptance by conduct</a:t>
            </a:r>
            <a:endParaRPr lang="en-GB" dirty="0"/>
          </a:p>
        </p:txBody>
      </p:sp>
      <p:sp>
        <p:nvSpPr>
          <p:cNvPr id="3" name="Content Placeholder 2"/>
          <p:cNvSpPr>
            <a:spLocks noGrp="1"/>
          </p:cNvSpPr>
          <p:nvPr>
            <p:ph idx="1"/>
          </p:nvPr>
        </p:nvSpPr>
        <p:spPr>
          <a:xfrm>
            <a:off x="496957" y="1351723"/>
            <a:ext cx="8777045" cy="4689640"/>
          </a:xfrm>
        </p:spPr>
        <p:txBody>
          <a:bodyPr>
            <a:normAutofit/>
          </a:bodyPr>
          <a:lstStyle/>
          <a:p>
            <a:pPr>
              <a:buFontTx/>
              <a:buChar char="-"/>
            </a:pPr>
            <a:r>
              <a:rPr lang="en-GB" sz="2400" dirty="0" smtClean="0"/>
              <a:t>Look at the offerees action</a:t>
            </a:r>
          </a:p>
          <a:p>
            <a:pPr>
              <a:buFontTx/>
              <a:buChar char="-"/>
            </a:pPr>
            <a:r>
              <a:rPr lang="en-GB" sz="2400" b="1" i="1" dirty="0" err="1" smtClean="0">
                <a:solidFill>
                  <a:srgbClr val="FF0000"/>
                </a:solidFill>
              </a:rPr>
              <a:t>Brogden</a:t>
            </a:r>
            <a:r>
              <a:rPr lang="en-GB" sz="2400" b="1" i="1" dirty="0" smtClean="0">
                <a:solidFill>
                  <a:srgbClr val="FF0000"/>
                </a:solidFill>
              </a:rPr>
              <a:t> v Metropolitan Railway [1877]- </a:t>
            </a:r>
            <a:r>
              <a:rPr lang="en-GB" sz="2400" dirty="0" smtClean="0"/>
              <a:t>example of acceptance by conduct</a:t>
            </a:r>
            <a:endParaRPr lang="en-GB" sz="2400" dirty="0"/>
          </a:p>
        </p:txBody>
      </p:sp>
      <p:sp>
        <p:nvSpPr>
          <p:cNvPr id="4" name="Rectangle 3"/>
          <p:cNvSpPr/>
          <p:nvPr/>
        </p:nvSpPr>
        <p:spPr>
          <a:xfrm>
            <a:off x="677334" y="2862470"/>
            <a:ext cx="8596668" cy="373711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834887" y="2862470"/>
            <a:ext cx="8439115" cy="3693319"/>
          </a:xfrm>
          <a:prstGeom prst="rect">
            <a:avLst/>
          </a:prstGeom>
          <a:noFill/>
        </p:spPr>
        <p:txBody>
          <a:bodyPr wrap="square" rtlCol="0">
            <a:spAutoFit/>
          </a:bodyPr>
          <a:lstStyle/>
          <a:p>
            <a:r>
              <a:rPr lang="en-GB" dirty="0" err="1" smtClean="0"/>
              <a:t>Pickfords</a:t>
            </a:r>
            <a:r>
              <a:rPr lang="en-GB" dirty="0" smtClean="0"/>
              <a:t> Ltd v Celestica Ltd [2003]</a:t>
            </a:r>
          </a:p>
          <a:p>
            <a:endParaRPr lang="en-GB" dirty="0"/>
          </a:p>
          <a:p>
            <a:r>
              <a:rPr lang="en-GB" dirty="0" smtClean="0"/>
              <a:t>P            1</a:t>
            </a:r>
            <a:r>
              <a:rPr lang="en-GB" baseline="30000" dirty="0" smtClean="0"/>
              <a:t>st</a:t>
            </a:r>
            <a:r>
              <a:rPr lang="en-GB" dirty="0" smtClean="0"/>
              <a:t> quote</a:t>
            </a:r>
          </a:p>
          <a:p>
            <a:r>
              <a:rPr lang="en-GB" dirty="0"/>
              <a:t>	</a:t>
            </a:r>
            <a:r>
              <a:rPr lang="en-GB" dirty="0" smtClean="0"/>
              <a:t>		</a:t>
            </a:r>
            <a:r>
              <a:rPr lang="en-GB" b="1" dirty="0" smtClean="0"/>
              <a:t>cancelled out by …..</a:t>
            </a:r>
          </a:p>
          <a:p>
            <a:r>
              <a:rPr lang="en-GB" dirty="0" smtClean="0"/>
              <a:t>P             2</a:t>
            </a:r>
            <a:r>
              <a:rPr lang="en-GB" baseline="30000" dirty="0" smtClean="0"/>
              <a:t>nd</a:t>
            </a:r>
            <a:r>
              <a:rPr lang="en-GB" dirty="0" smtClean="0"/>
              <a:t> quote</a:t>
            </a:r>
          </a:p>
          <a:p>
            <a:r>
              <a:rPr lang="en-GB" dirty="0"/>
              <a:t>	</a:t>
            </a:r>
            <a:r>
              <a:rPr lang="en-GB" dirty="0" smtClean="0"/>
              <a:t>		attempted acceptance of 1</a:t>
            </a:r>
            <a:r>
              <a:rPr lang="en-GB" baseline="30000" dirty="0" smtClean="0"/>
              <a:t>st</a:t>
            </a:r>
            <a:r>
              <a:rPr lang="en-GB" dirty="0" smtClean="0"/>
              <a:t> quote                C</a:t>
            </a:r>
          </a:p>
          <a:p>
            <a:endParaRPr lang="en-GB" dirty="0"/>
          </a:p>
          <a:p>
            <a:r>
              <a:rPr lang="en-GB" dirty="0" smtClean="0"/>
              <a:t>		</a:t>
            </a:r>
            <a:r>
              <a:rPr lang="en-GB" b="1" dirty="0" smtClean="0"/>
              <a:t>IMPOSSIBLE, SO INSTEAD VIEWED AS ……</a:t>
            </a:r>
          </a:p>
          <a:p>
            <a:r>
              <a:rPr lang="en-GB" dirty="0"/>
              <a:t>	</a:t>
            </a:r>
            <a:r>
              <a:rPr lang="en-GB" dirty="0" smtClean="0"/>
              <a:t>counter- offer, based on terms of 1</a:t>
            </a:r>
            <a:r>
              <a:rPr lang="en-GB" baseline="30000" dirty="0" smtClean="0"/>
              <a:t>st</a:t>
            </a:r>
            <a:r>
              <a:rPr lang="en-GB" dirty="0" smtClean="0"/>
              <a:t> quote			C</a:t>
            </a:r>
          </a:p>
          <a:p>
            <a:endParaRPr lang="en-GB" dirty="0"/>
          </a:p>
          <a:p>
            <a:r>
              <a:rPr lang="en-GB" dirty="0" smtClean="0"/>
              <a:t>P            carried out work in accordance with C’s counter-offer/p’s 1</a:t>
            </a:r>
            <a:r>
              <a:rPr lang="en-GB" baseline="30000" dirty="0" smtClean="0"/>
              <a:t>st</a:t>
            </a:r>
            <a:r>
              <a:rPr lang="en-GB" dirty="0" smtClean="0"/>
              <a:t> quote</a:t>
            </a:r>
          </a:p>
          <a:p>
            <a:endParaRPr lang="en-GB" dirty="0">
              <a:solidFill>
                <a:srgbClr val="FF0000"/>
              </a:solidFill>
            </a:endParaRPr>
          </a:p>
          <a:p>
            <a:r>
              <a:rPr lang="en-GB" dirty="0" smtClean="0">
                <a:solidFill>
                  <a:srgbClr val="FF0000"/>
                </a:solidFill>
              </a:rPr>
              <a:t>= ACCEPTANCE VIA CONDUCT</a:t>
            </a:r>
          </a:p>
        </p:txBody>
      </p:sp>
      <p:cxnSp>
        <p:nvCxnSpPr>
          <p:cNvPr id="7" name="Straight Arrow Connector 6"/>
          <p:cNvCxnSpPr/>
          <p:nvPr/>
        </p:nvCxnSpPr>
        <p:spPr>
          <a:xfrm flipV="1">
            <a:off x="1093304" y="3578087"/>
            <a:ext cx="596348" cy="198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1093304" y="4134678"/>
            <a:ext cx="695739" cy="198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a:off x="7454348" y="4412974"/>
            <a:ext cx="77525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flipV="1">
            <a:off x="6500191" y="5267739"/>
            <a:ext cx="1649896" cy="198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1093304" y="5804452"/>
            <a:ext cx="695739" cy="198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01150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Acceptance of </a:t>
            </a:r>
            <a:r>
              <a:rPr lang="en-GB" b="1" u="sng" dirty="0" smtClean="0"/>
              <a:t>unilateral</a:t>
            </a:r>
            <a:r>
              <a:rPr lang="en-GB" dirty="0" smtClean="0"/>
              <a:t> offers</a:t>
            </a:r>
            <a:endParaRPr lang="en-GB" dirty="0"/>
          </a:p>
        </p:txBody>
      </p:sp>
      <p:sp>
        <p:nvSpPr>
          <p:cNvPr id="3" name="Content Placeholder 2"/>
          <p:cNvSpPr>
            <a:spLocks noGrp="1"/>
          </p:cNvSpPr>
          <p:nvPr>
            <p:ph idx="1"/>
          </p:nvPr>
        </p:nvSpPr>
        <p:spPr>
          <a:xfrm>
            <a:off x="894522" y="1570384"/>
            <a:ext cx="8379480" cy="2186608"/>
          </a:xfrm>
        </p:spPr>
        <p:txBody>
          <a:bodyPr>
            <a:normAutofit/>
          </a:bodyPr>
          <a:lstStyle/>
          <a:p>
            <a:r>
              <a:rPr lang="en-GB" sz="2400" dirty="0" smtClean="0"/>
              <a:t>Acceptance is completed by </a:t>
            </a:r>
            <a:r>
              <a:rPr lang="en-GB" sz="2400" b="1" dirty="0" smtClean="0"/>
              <a:t>performing the requested  action </a:t>
            </a:r>
            <a:r>
              <a:rPr lang="en-GB" sz="2400" dirty="0" smtClean="0"/>
              <a:t>e.g. returning a lost cat.</a:t>
            </a:r>
          </a:p>
          <a:p>
            <a:endParaRPr lang="en-GB" sz="2400" b="1" dirty="0"/>
          </a:p>
          <a:p>
            <a:r>
              <a:rPr lang="en-GB" sz="2400" b="1" dirty="0" smtClean="0"/>
              <a:t>How was acceptance illustrated in </a:t>
            </a:r>
            <a:r>
              <a:rPr lang="en-GB" sz="2400" b="1" dirty="0" err="1" smtClean="0"/>
              <a:t>Carlill</a:t>
            </a:r>
            <a:r>
              <a:rPr lang="en-GB" sz="2400" b="1" dirty="0" smtClean="0"/>
              <a:t> v Carbolic Smoke Ball Co Ltd [1893]</a:t>
            </a:r>
            <a:endParaRPr lang="en-GB" sz="2400" b="1" dirty="0"/>
          </a:p>
        </p:txBody>
      </p:sp>
      <p:pic>
        <p:nvPicPr>
          <p:cNvPr id="4" name="Picture 3"/>
          <p:cNvPicPr>
            <a:picLocks noChangeAspect="1"/>
          </p:cNvPicPr>
          <p:nvPr/>
        </p:nvPicPr>
        <p:blipFill>
          <a:blip r:embed="rId2"/>
          <a:stretch>
            <a:fillRect/>
          </a:stretch>
        </p:blipFill>
        <p:spPr>
          <a:xfrm>
            <a:off x="9793114" y="609600"/>
            <a:ext cx="1924050" cy="2381250"/>
          </a:xfrm>
          <a:prstGeom prst="rect">
            <a:avLst/>
          </a:prstGeom>
        </p:spPr>
      </p:pic>
      <p:sp>
        <p:nvSpPr>
          <p:cNvPr id="5" name="TextBox 4"/>
          <p:cNvSpPr txBox="1"/>
          <p:nvPr/>
        </p:nvSpPr>
        <p:spPr>
          <a:xfrm>
            <a:off x="677334" y="4194313"/>
            <a:ext cx="8804596" cy="2308324"/>
          </a:xfrm>
          <a:prstGeom prst="rect">
            <a:avLst/>
          </a:prstGeom>
          <a:noFill/>
        </p:spPr>
        <p:txBody>
          <a:bodyPr wrap="square" rtlCol="0">
            <a:spAutoFit/>
          </a:bodyPr>
          <a:lstStyle/>
          <a:p>
            <a:r>
              <a:rPr lang="en-GB" sz="2400" u="sng" dirty="0" smtClean="0">
                <a:solidFill>
                  <a:srgbClr val="FF0000"/>
                </a:solidFill>
                <a:latin typeface="Times New Roman" panose="02020603050405020304" pitchFamily="18" charset="0"/>
                <a:cs typeface="Times New Roman" panose="02020603050405020304" pitchFamily="18" charset="0"/>
              </a:rPr>
              <a:t>ANSWER</a:t>
            </a:r>
            <a:r>
              <a:rPr lang="en-GB" sz="2400" dirty="0" smtClean="0">
                <a:latin typeface="Times New Roman" panose="02020603050405020304" pitchFamily="18" charset="0"/>
                <a:cs typeface="Times New Roman" panose="02020603050405020304" pitchFamily="18" charset="0"/>
              </a:rPr>
              <a:t>: Mrs </a:t>
            </a:r>
            <a:r>
              <a:rPr lang="en-GB" sz="2400" dirty="0" err="1" smtClean="0">
                <a:latin typeface="Times New Roman" panose="02020603050405020304" pitchFamily="18" charset="0"/>
                <a:cs typeface="Times New Roman" panose="02020603050405020304" pitchFamily="18" charset="0"/>
              </a:rPr>
              <a:t>Carlill</a:t>
            </a:r>
            <a:r>
              <a:rPr lang="en-GB" sz="2400" dirty="0" smtClean="0">
                <a:latin typeface="Times New Roman" panose="02020603050405020304" pitchFamily="18" charset="0"/>
                <a:cs typeface="Times New Roman" panose="02020603050405020304" pitchFamily="18" charset="0"/>
              </a:rPr>
              <a:t> accepted the offer by using the smoke ball as directed. She did not have to write and tell the company that she was performing the actions that constituted acceptance of its offer.</a:t>
            </a:r>
          </a:p>
          <a:p>
            <a:endParaRPr lang="en-GB" sz="2400" dirty="0">
              <a:latin typeface="Times New Roman" panose="02020603050405020304" pitchFamily="18" charset="0"/>
              <a:cs typeface="Times New Roman" panose="02020603050405020304" pitchFamily="18" charset="0"/>
            </a:endParaRPr>
          </a:p>
          <a:p>
            <a:r>
              <a:rPr lang="en-GB" sz="2400" dirty="0" smtClean="0">
                <a:latin typeface="Times New Roman" panose="02020603050405020304" pitchFamily="18" charset="0"/>
                <a:cs typeface="Times New Roman" panose="02020603050405020304" pitchFamily="18" charset="0"/>
              </a:rPr>
              <a:t>The way the company had made its offer implied that the need for communication of the acceptance had been waived.</a:t>
            </a:r>
            <a:endParaRPr lang="en-GB" sz="2400"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3"/>
          <a:stretch>
            <a:fillRect/>
          </a:stretch>
        </p:blipFill>
        <p:spPr>
          <a:xfrm>
            <a:off x="9274002" y="4576950"/>
            <a:ext cx="2962275" cy="1543050"/>
          </a:xfrm>
          <a:prstGeom prst="rect">
            <a:avLst/>
          </a:prstGeom>
        </p:spPr>
      </p:pic>
    </p:spTree>
    <p:extLst>
      <p:ext uri="{BB962C8B-B14F-4D97-AF65-F5344CB8AC3E}">
        <p14:creationId xmlns:p14="http://schemas.microsoft.com/office/powerpoint/2010/main" val="318700527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circle(in)">
                                      <p:cBhvr>
                                        <p:cTn id="1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p:cNvSpPr/>
          <p:nvPr/>
        </p:nvSpPr>
        <p:spPr>
          <a:xfrm>
            <a:off x="318052" y="715616"/>
            <a:ext cx="8845825" cy="3717235"/>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412829" y="110436"/>
            <a:ext cx="8596668" cy="1320800"/>
          </a:xfrm>
        </p:spPr>
        <p:txBody>
          <a:bodyPr/>
          <a:lstStyle/>
          <a:p>
            <a:r>
              <a:rPr lang="en-GB" dirty="0" smtClean="0"/>
              <a:t>3. Acceptance by post</a:t>
            </a:r>
            <a:endParaRPr lang="en-GB" dirty="0"/>
          </a:p>
        </p:txBody>
      </p:sp>
      <p:sp>
        <p:nvSpPr>
          <p:cNvPr id="3" name="Content Placeholder 2"/>
          <p:cNvSpPr>
            <a:spLocks noGrp="1"/>
          </p:cNvSpPr>
          <p:nvPr>
            <p:ph idx="1"/>
          </p:nvPr>
        </p:nvSpPr>
        <p:spPr>
          <a:xfrm>
            <a:off x="536714" y="1411358"/>
            <a:ext cx="7752522" cy="1808920"/>
          </a:xfrm>
        </p:spPr>
        <p:txBody>
          <a:bodyPr>
            <a:noAutofit/>
          </a:bodyPr>
          <a:lstStyle/>
          <a:p>
            <a:r>
              <a:rPr lang="en-GB" sz="2400" dirty="0" smtClean="0"/>
              <a:t>Acceptance is communicated as soon as the letter is posted.</a:t>
            </a:r>
          </a:p>
          <a:p>
            <a:r>
              <a:rPr lang="en-GB" sz="2400" dirty="0" smtClean="0"/>
              <a:t>Even if the letter is delayed or never reaches the intended party.</a:t>
            </a:r>
          </a:p>
          <a:p>
            <a:r>
              <a:rPr lang="en-GB" sz="2400" dirty="0" smtClean="0"/>
              <a:t>Established in </a:t>
            </a:r>
            <a:r>
              <a:rPr lang="en-GB" sz="2400" b="1" i="1" dirty="0" smtClean="0"/>
              <a:t>Adams v </a:t>
            </a:r>
            <a:r>
              <a:rPr lang="en-GB" sz="2400" b="1" i="1" dirty="0" err="1" smtClean="0"/>
              <a:t>Lindsell</a:t>
            </a:r>
            <a:r>
              <a:rPr lang="en-GB" sz="2400" b="1" i="1" dirty="0" smtClean="0"/>
              <a:t> [1818]</a:t>
            </a:r>
          </a:p>
          <a:p>
            <a:r>
              <a:rPr lang="en-GB" sz="2400" dirty="0" smtClean="0"/>
              <a:t>Applied in </a:t>
            </a:r>
            <a:r>
              <a:rPr lang="en-GB" sz="2400" b="1" i="1" dirty="0" smtClean="0"/>
              <a:t>Household Fire Insurance v Grant [1879]</a:t>
            </a:r>
            <a:endParaRPr lang="en-GB" sz="2400" b="1" i="1" dirty="0"/>
          </a:p>
        </p:txBody>
      </p:sp>
      <p:pic>
        <p:nvPicPr>
          <p:cNvPr id="4" name="Picture 3"/>
          <p:cNvPicPr>
            <a:picLocks noChangeAspect="1"/>
          </p:cNvPicPr>
          <p:nvPr/>
        </p:nvPicPr>
        <p:blipFill>
          <a:blip r:embed="rId3"/>
          <a:stretch>
            <a:fillRect/>
          </a:stretch>
        </p:blipFill>
        <p:spPr>
          <a:xfrm>
            <a:off x="9532419" y="179113"/>
            <a:ext cx="2381250" cy="1924050"/>
          </a:xfrm>
          <a:prstGeom prst="rect">
            <a:avLst/>
          </a:prstGeom>
        </p:spPr>
      </p:pic>
      <p:sp>
        <p:nvSpPr>
          <p:cNvPr id="6" name="TextBox 5"/>
          <p:cNvSpPr txBox="1"/>
          <p:nvPr/>
        </p:nvSpPr>
        <p:spPr>
          <a:xfrm>
            <a:off x="1808922" y="715617"/>
            <a:ext cx="3081130" cy="523220"/>
          </a:xfrm>
          <a:prstGeom prst="rect">
            <a:avLst/>
          </a:prstGeom>
          <a:noFill/>
        </p:spPr>
        <p:txBody>
          <a:bodyPr wrap="square" rtlCol="0">
            <a:spAutoFit/>
          </a:bodyPr>
          <a:lstStyle/>
          <a:p>
            <a:r>
              <a:rPr lang="en-GB" sz="2800" b="1" u="sng" dirty="0" smtClean="0"/>
              <a:t>Postal rule</a:t>
            </a:r>
            <a:endParaRPr lang="en-GB" sz="2800" b="1" u="sng" dirty="0"/>
          </a:p>
        </p:txBody>
      </p:sp>
      <p:sp>
        <p:nvSpPr>
          <p:cNvPr id="7" name="TextBox 6"/>
          <p:cNvSpPr txBox="1"/>
          <p:nvPr/>
        </p:nvSpPr>
        <p:spPr>
          <a:xfrm>
            <a:off x="1808922" y="5049078"/>
            <a:ext cx="6480314" cy="830997"/>
          </a:xfrm>
          <a:prstGeom prst="rect">
            <a:avLst/>
          </a:prstGeom>
          <a:noFill/>
        </p:spPr>
        <p:txBody>
          <a:bodyPr wrap="square" rtlCol="0">
            <a:spAutoFit/>
          </a:bodyPr>
          <a:lstStyle/>
          <a:p>
            <a:r>
              <a:rPr lang="en-GB" sz="2400" b="1" dirty="0" smtClean="0">
                <a:latin typeface="Arial Black" panose="020B0A04020102020204" pitchFamily="34" charset="0"/>
              </a:rPr>
              <a:t>WHAT POTENTIAL PROBLEMS CAN YOU SEE WITH THE POSTAL RULE?</a:t>
            </a:r>
            <a:endParaRPr lang="en-GB" sz="2400" b="1" dirty="0">
              <a:latin typeface="Arial Black" panose="020B0A04020102020204" pitchFamily="34" charset="0"/>
            </a:endParaRPr>
          </a:p>
        </p:txBody>
      </p:sp>
    </p:spTree>
    <p:extLst>
      <p:ext uri="{BB962C8B-B14F-4D97-AF65-F5344CB8AC3E}">
        <p14:creationId xmlns:p14="http://schemas.microsoft.com/office/powerpoint/2010/main" val="286326846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1000"/>
                                        <p:tgtEl>
                                          <p:spTgt spid="7"/>
                                        </p:tgtEl>
                                      </p:cBhvr>
                                    </p:animEffect>
                                    <p:anim calcmode="lin" valueType="num">
                                      <p:cBhvr>
                                        <p:cTn id="28" dur="1000" fill="hold"/>
                                        <p:tgtEl>
                                          <p:spTgt spid="7"/>
                                        </p:tgtEl>
                                        <p:attrNameLst>
                                          <p:attrName>ppt_x</p:attrName>
                                        </p:attrNameLst>
                                      </p:cBhvr>
                                      <p:tavLst>
                                        <p:tav tm="0">
                                          <p:val>
                                            <p:strVal val="#ppt_x"/>
                                          </p:val>
                                        </p:tav>
                                        <p:tav tm="100000">
                                          <p:val>
                                            <p:strVal val="#ppt_x"/>
                                          </p:val>
                                        </p:tav>
                                      </p:tavLst>
                                    </p:anim>
                                    <p:anim calcmode="lin" valueType="num">
                                      <p:cBhvr>
                                        <p:cTn id="2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Acceptance by post</a:t>
            </a:r>
            <a:endParaRPr lang="en-GB" dirty="0"/>
          </a:p>
        </p:txBody>
      </p:sp>
      <p:sp>
        <p:nvSpPr>
          <p:cNvPr id="3" name="Content Placeholder 2"/>
          <p:cNvSpPr>
            <a:spLocks noGrp="1"/>
          </p:cNvSpPr>
          <p:nvPr>
            <p:ph idx="1"/>
          </p:nvPr>
        </p:nvSpPr>
        <p:spPr>
          <a:xfrm>
            <a:off x="397565" y="1570383"/>
            <a:ext cx="8876437" cy="4470979"/>
          </a:xfrm>
        </p:spPr>
        <p:txBody>
          <a:bodyPr>
            <a:normAutofit/>
          </a:bodyPr>
          <a:lstStyle/>
          <a:p>
            <a:pPr marL="0" indent="0">
              <a:buNone/>
            </a:pPr>
            <a:r>
              <a:rPr lang="en-GB" sz="2400" b="1" u="sng" dirty="0" smtClean="0"/>
              <a:t>EXCEPTIONS TO THE POSTAL RULE:</a:t>
            </a:r>
          </a:p>
          <a:p>
            <a:pPr>
              <a:buAutoNum type="arabicParenR"/>
            </a:pPr>
            <a:r>
              <a:rPr lang="en-GB" sz="2400" dirty="0" smtClean="0"/>
              <a:t>The postal rule will only apply when the letter is correctly stamped and addressed</a:t>
            </a:r>
          </a:p>
          <a:p>
            <a:pPr>
              <a:buAutoNum type="arabicParenR"/>
            </a:pPr>
            <a:r>
              <a:rPr lang="en-GB" sz="2400" dirty="0" smtClean="0"/>
              <a:t>The parties can exclude the rule if they want to – </a:t>
            </a:r>
            <a:r>
              <a:rPr lang="en-GB" sz="2400" b="1" i="1" dirty="0" err="1" smtClean="0">
                <a:solidFill>
                  <a:srgbClr val="FF0000"/>
                </a:solidFill>
              </a:rPr>
              <a:t>Holwell</a:t>
            </a:r>
            <a:r>
              <a:rPr lang="en-GB" sz="2400" b="1" i="1" dirty="0" smtClean="0">
                <a:solidFill>
                  <a:srgbClr val="FF0000"/>
                </a:solidFill>
              </a:rPr>
              <a:t> Securities Ltd v Hughes [1974]</a:t>
            </a:r>
          </a:p>
          <a:p>
            <a:pPr>
              <a:buAutoNum type="arabicParenR"/>
            </a:pPr>
            <a:r>
              <a:rPr lang="en-GB" sz="2400" dirty="0" smtClean="0">
                <a:solidFill>
                  <a:schemeClr val="tx1"/>
                </a:solidFill>
              </a:rPr>
              <a:t>It applies only when it is reasonable to use the post </a:t>
            </a:r>
            <a:r>
              <a:rPr lang="en-GB" sz="2400" b="1" i="1" dirty="0" smtClean="0">
                <a:solidFill>
                  <a:schemeClr val="tx1"/>
                </a:solidFill>
              </a:rPr>
              <a:t>– </a:t>
            </a:r>
            <a:r>
              <a:rPr lang="en-GB" sz="2400" b="1" i="1" dirty="0" smtClean="0">
                <a:solidFill>
                  <a:srgbClr val="FF0000"/>
                </a:solidFill>
              </a:rPr>
              <a:t>Yates Building Co Ltd v RJ </a:t>
            </a:r>
            <a:r>
              <a:rPr lang="en-GB" sz="2400" b="1" i="1" dirty="0" err="1" smtClean="0">
                <a:solidFill>
                  <a:srgbClr val="FF0000"/>
                </a:solidFill>
              </a:rPr>
              <a:t>Pulleyn</a:t>
            </a:r>
            <a:r>
              <a:rPr lang="en-GB" sz="2400" b="1" i="1" dirty="0" smtClean="0">
                <a:solidFill>
                  <a:srgbClr val="FF0000"/>
                </a:solidFill>
              </a:rPr>
              <a:t> &amp; Sons (York) Ltd [1975]</a:t>
            </a:r>
          </a:p>
          <a:p>
            <a:pPr>
              <a:buAutoNum type="arabicParenR"/>
            </a:pPr>
            <a:r>
              <a:rPr lang="en-GB" sz="2400" dirty="0" smtClean="0">
                <a:solidFill>
                  <a:schemeClr val="tx1"/>
                </a:solidFill>
              </a:rPr>
              <a:t>The rule should not be applied if it would lead to manifest inconvenience and absurdity.</a:t>
            </a:r>
          </a:p>
          <a:p>
            <a:pPr marL="0" indent="0">
              <a:buNone/>
            </a:pPr>
            <a:endParaRPr lang="en-GB" dirty="0"/>
          </a:p>
        </p:txBody>
      </p:sp>
      <p:pic>
        <p:nvPicPr>
          <p:cNvPr id="4" name="Picture 3"/>
          <p:cNvPicPr>
            <a:picLocks noChangeAspect="1"/>
          </p:cNvPicPr>
          <p:nvPr/>
        </p:nvPicPr>
        <p:blipFill>
          <a:blip r:embed="rId3"/>
          <a:stretch>
            <a:fillRect/>
          </a:stretch>
        </p:blipFill>
        <p:spPr>
          <a:xfrm>
            <a:off x="9611932" y="236539"/>
            <a:ext cx="2381250" cy="1924050"/>
          </a:xfrm>
          <a:prstGeom prst="rect">
            <a:avLst/>
          </a:prstGeom>
        </p:spPr>
      </p:pic>
    </p:spTree>
    <p:extLst>
      <p:ext uri="{BB962C8B-B14F-4D97-AF65-F5344CB8AC3E}">
        <p14:creationId xmlns:p14="http://schemas.microsoft.com/office/powerpoint/2010/main" val="151222741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Acceptance by modern methods of communication</a:t>
            </a:r>
            <a:endParaRPr lang="en-GB" dirty="0"/>
          </a:p>
        </p:txBody>
      </p:sp>
      <p:sp>
        <p:nvSpPr>
          <p:cNvPr id="3" name="Content Placeholder 2"/>
          <p:cNvSpPr>
            <a:spLocks noGrp="1"/>
          </p:cNvSpPr>
          <p:nvPr>
            <p:ph idx="1"/>
          </p:nvPr>
        </p:nvSpPr>
        <p:spPr/>
        <p:txBody>
          <a:bodyPr>
            <a:normAutofit fontScale="92500" lnSpcReduction="20000"/>
          </a:bodyPr>
          <a:lstStyle/>
          <a:p>
            <a:r>
              <a:rPr lang="en-GB" sz="2200" dirty="0" smtClean="0"/>
              <a:t>The position is less clear where acceptance is communicated by text-message, answer phone, fax or email that is not read immediately on receipt. </a:t>
            </a:r>
          </a:p>
          <a:p>
            <a:endParaRPr lang="en-GB" sz="2200" dirty="0"/>
          </a:p>
          <a:p>
            <a:r>
              <a:rPr lang="en-GB" sz="2200" b="1" dirty="0" smtClean="0"/>
              <a:t>See handout on ‘Acceptance via modern methods of communication’</a:t>
            </a:r>
          </a:p>
          <a:p>
            <a:endParaRPr lang="en-GB" sz="2200" dirty="0"/>
          </a:p>
          <a:p>
            <a:r>
              <a:rPr lang="en-GB" sz="3000" b="1" dirty="0" smtClean="0">
                <a:solidFill>
                  <a:schemeClr val="accent5">
                    <a:lumMod val="75000"/>
                  </a:schemeClr>
                </a:solidFill>
              </a:rPr>
              <a:t>Electronic Commerce (EC Directive) Regulations 2002:</a:t>
            </a:r>
          </a:p>
          <a:p>
            <a:pPr marL="0" indent="0">
              <a:buNone/>
            </a:pPr>
            <a:r>
              <a:rPr lang="en-GB" sz="2200" dirty="0" smtClean="0"/>
              <a:t>       </a:t>
            </a:r>
            <a:r>
              <a:rPr lang="en-GB" sz="2200" dirty="0" err="1" smtClean="0"/>
              <a:t>Reg</a:t>
            </a:r>
            <a:r>
              <a:rPr lang="en-GB" sz="2200" dirty="0" smtClean="0"/>
              <a:t> 11: the contract is formed when the customer is able to access the       	acknowledgement of receipt sent from the seller.</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77202086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863" y="152400"/>
            <a:ext cx="9679240" cy="1320800"/>
          </a:xfrm>
        </p:spPr>
        <p:txBody>
          <a:bodyPr/>
          <a:lstStyle/>
          <a:p>
            <a:r>
              <a:rPr lang="en-GB" dirty="0" smtClean="0"/>
              <a:t>Summary of rules regarding communication</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04283750"/>
              </p:ext>
            </p:extLst>
          </p:nvPr>
        </p:nvGraphicFramePr>
        <p:xfrm>
          <a:off x="399568" y="812799"/>
          <a:ext cx="9957534" cy="5902793"/>
        </p:xfrm>
        <a:graphic>
          <a:graphicData uri="http://schemas.openxmlformats.org/drawingml/2006/table">
            <a:tbl>
              <a:tblPr firstRow="1" bandRow="1">
                <a:tableStyleId>{5C22544A-7EE6-4342-B048-85BDC9FD1C3A}</a:tableStyleId>
              </a:tblPr>
              <a:tblGrid>
                <a:gridCol w="3319178"/>
                <a:gridCol w="3319178"/>
                <a:gridCol w="3319178"/>
              </a:tblGrid>
              <a:tr h="698405">
                <a:tc>
                  <a:txBody>
                    <a:bodyPr/>
                    <a:lstStyle/>
                    <a:p>
                      <a:r>
                        <a:rPr lang="en-GB" dirty="0" smtClean="0"/>
                        <a:t>STAGE</a:t>
                      </a:r>
                      <a:r>
                        <a:rPr lang="en-GB" baseline="0" dirty="0" smtClean="0"/>
                        <a:t> IN FORMING AGREEMENT</a:t>
                      </a:r>
                      <a:endParaRPr lang="en-GB" dirty="0"/>
                    </a:p>
                  </a:txBody>
                  <a:tcPr/>
                </a:tc>
                <a:tc>
                  <a:txBody>
                    <a:bodyPr/>
                    <a:lstStyle/>
                    <a:p>
                      <a:r>
                        <a:rPr lang="en-GB" dirty="0" smtClean="0"/>
                        <a:t>USUAL RULE re COMMUNICATION</a:t>
                      </a:r>
                      <a:endParaRPr lang="en-GB" dirty="0"/>
                    </a:p>
                  </a:txBody>
                  <a:tcPr/>
                </a:tc>
                <a:tc>
                  <a:txBody>
                    <a:bodyPr/>
                    <a:lstStyle/>
                    <a:p>
                      <a:r>
                        <a:rPr lang="en-GB" dirty="0" smtClean="0"/>
                        <a:t>RULE re POSTAL COMMUNICATION</a:t>
                      </a:r>
                      <a:endParaRPr lang="en-GB" dirty="0"/>
                    </a:p>
                  </a:txBody>
                  <a:tcPr/>
                </a:tc>
              </a:tr>
              <a:tr h="1596354">
                <a:tc>
                  <a:txBody>
                    <a:bodyPr/>
                    <a:lstStyle/>
                    <a:p>
                      <a:r>
                        <a:rPr lang="en-GB" dirty="0" smtClean="0"/>
                        <a:t>OFFER</a:t>
                      </a:r>
                      <a:endParaRPr lang="en-GB" dirty="0"/>
                    </a:p>
                  </a:txBody>
                  <a:tcPr/>
                </a:tc>
                <a:tc>
                  <a:txBody>
                    <a:bodyPr/>
                    <a:lstStyle/>
                    <a:p>
                      <a:r>
                        <a:rPr lang="en-GB" dirty="0" smtClean="0"/>
                        <a:t>Must be fully communicated to be valid:</a:t>
                      </a:r>
                    </a:p>
                    <a:p>
                      <a:endParaRPr lang="en-GB" dirty="0" smtClean="0"/>
                    </a:p>
                    <a:p>
                      <a:r>
                        <a:rPr lang="en-GB" dirty="0" smtClean="0"/>
                        <a:t>Taylor</a:t>
                      </a:r>
                      <a:r>
                        <a:rPr lang="en-GB" baseline="0" dirty="0" smtClean="0"/>
                        <a:t> v Laird [1856]</a:t>
                      </a:r>
                      <a:endParaRPr lang="en-GB" dirty="0"/>
                    </a:p>
                  </a:txBody>
                  <a:tcPr/>
                </a:tc>
                <a:tc>
                  <a:txBody>
                    <a:bodyPr/>
                    <a:lstStyle/>
                    <a:p>
                      <a:r>
                        <a:rPr lang="en-GB" dirty="0" smtClean="0"/>
                        <a:t>Communicated</a:t>
                      </a:r>
                      <a:r>
                        <a:rPr lang="en-GB" baseline="0" dirty="0" smtClean="0"/>
                        <a:t> on RECEIPT – knowledge of offer required:</a:t>
                      </a:r>
                    </a:p>
                    <a:p>
                      <a:endParaRPr lang="en-GB" baseline="0" dirty="0" smtClean="0"/>
                    </a:p>
                    <a:p>
                      <a:r>
                        <a:rPr lang="en-GB" baseline="0" dirty="0" smtClean="0"/>
                        <a:t>Taylor v Laird [1856]</a:t>
                      </a:r>
                      <a:endParaRPr lang="en-GB" dirty="0"/>
                    </a:p>
                  </a:txBody>
                  <a:tcPr/>
                </a:tc>
              </a:tr>
              <a:tr h="1895670">
                <a:tc>
                  <a:txBody>
                    <a:bodyPr/>
                    <a:lstStyle/>
                    <a:p>
                      <a:r>
                        <a:rPr lang="en-GB" dirty="0" smtClean="0"/>
                        <a:t>REVOCATION OF OFFER</a:t>
                      </a:r>
                      <a:endParaRPr lang="en-GB" dirty="0"/>
                    </a:p>
                  </a:txBody>
                  <a:tcPr/>
                </a:tc>
                <a:tc>
                  <a:txBody>
                    <a:bodyPr/>
                    <a:lstStyle/>
                    <a:p>
                      <a:r>
                        <a:rPr lang="en-GB" dirty="0" smtClean="0"/>
                        <a:t>Must</a:t>
                      </a:r>
                      <a:r>
                        <a:rPr lang="en-GB" baseline="0" dirty="0" smtClean="0"/>
                        <a:t> be fully communicated to be valid:</a:t>
                      </a:r>
                    </a:p>
                    <a:p>
                      <a:endParaRPr lang="en-GB" baseline="0" dirty="0" smtClean="0"/>
                    </a:p>
                    <a:p>
                      <a:endParaRPr lang="en-GB" baseline="0" dirty="0" smtClean="0"/>
                    </a:p>
                    <a:p>
                      <a:r>
                        <a:rPr lang="en-GB" baseline="0" dirty="0" smtClean="0"/>
                        <a:t>Byrne v Van </a:t>
                      </a:r>
                      <a:r>
                        <a:rPr lang="en-GB" baseline="0" dirty="0" err="1" smtClean="0"/>
                        <a:t>Tienhoven</a:t>
                      </a:r>
                      <a:r>
                        <a:rPr lang="en-GB" baseline="0" dirty="0" smtClean="0"/>
                        <a:t> [1880]</a:t>
                      </a:r>
                    </a:p>
                  </a:txBody>
                  <a:tcPr/>
                </a:tc>
                <a:tc>
                  <a:txBody>
                    <a:bodyPr/>
                    <a:lstStyle/>
                    <a:p>
                      <a:r>
                        <a:rPr lang="en-GB" dirty="0" smtClean="0"/>
                        <a:t>Communicated on RECEIPT – knowledge</a:t>
                      </a:r>
                      <a:r>
                        <a:rPr lang="en-GB" baseline="0" dirty="0" smtClean="0"/>
                        <a:t> of revocation required:</a:t>
                      </a:r>
                    </a:p>
                    <a:p>
                      <a:endParaRPr lang="en-GB" baseline="0" dirty="0" smtClean="0"/>
                    </a:p>
                    <a:p>
                      <a:r>
                        <a:rPr lang="en-GB" baseline="0" dirty="0" smtClean="0"/>
                        <a:t>Byrne v Van </a:t>
                      </a:r>
                      <a:r>
                        <a:rPr lang="en-GB" baseline="0" dirty="0" err="1" smtClean="0"/>
                        <a:t>Tienhoven</a:t>
                      </a:r>
                      <a:r>
                        <a:rPr lang="en-GB" baseline="0" dirty="0" smtClean="0"/>
                        <a:t> [1880]</a:t>
                      </a:r>
                    </a:p>
                    <a:p>
                      <a:endParaRPr lang="en-GB" baseline="0" dirty="0" smtClean="0"/>
                    </a:p>
                    <a:p>
                      <a:endParaRPr lang="en-GB" dirty="0"/>
                    </a:p>
                  </a:txBody>
                  <a:tcPr/>
                </a:tc>
              </a:tr>
              <a:tr h="1596354">
                <a:tc>
                  <a:txBody>
                    <a:bodyPr/>
                    <a:lstStyle/>
                    <a:p>
                      <a:r>
                        <a:rPr lang="en-GB" dirty="0" smtClean="0"/>
                        <a:t>ACCEPTANCE</a:t>
                      </a:r>
                      <a:endParaRPr lang="en-GB" dirty="0"/>
                    </a:p>
                  </a:txBody>
                  <a:tcPr/>
                </a:tc>
                <a:tc>
                  <a:txBody>
                    <a:bodyPr/>
                    <a:lstStyle/>
                    <a:p>
                      <a:r>
                        <a:rPr lang="en-GB" dirty="0" smtClean="0"/>
                        <a:t>Must be fully communicated to be valid:</a:t>
                      </a:r>
                    </a:p>
                    <a:p>
                      <a:r>
                        <a:rPr lang="en-GB" dirty="0" smtClean="0"/>
                        <a:t>Entores v Miles Far East corporation [1955].</a:t>
                      </a:r>
                      <a:endParaRPr lang="en-GB" dirty="0"/>
                    </a:p>
                  </a:txBody>
                  <a:tcPr/>
                </a:tc>
                <a:tc>
                  <a:txBody>
                    <a:bodyPr/>
                    <a:lstStyle/>
                    <a:p>
                      <a:r>
                        <a:rPr lang="en-GB" dirty="0" smtClean="0"/>
                        <a:t>Communicated</a:t>
                      </a:r>
                      <a:r>
                        <a:rPr lang="en-GB" baseline="0" dirty="0" smtClean="0"/>
                        <a:t> on POSTING – postal rule will apply</a:t>
                      </a:r>
                    </a:p>
                    <a:p>
                      <a:endParaRPr lang="en-GB" baseline="0" dirty="0" smtClean="0"/>
                    </a:p>
                    <a:p>
                      <a:r>
                        <a:rPr lang="en-GB" baseline="0" dirty="0" smtClean="0"/>
                        <a:t>Adams v </a:t>
                      </a:r>
                      <a:r>
                        <a:rPr lang="en-GB" baseline="0" dirty="0" err="1" smtClean="0"/>
                        <a:t>Lindsell</a:t>
                      </a:r>
                      <a:r>
                        <a:rPr lang="en-GB" baseline="0" dirty="0" smtClean="0"/>
                        <a:t> [1818]</a:t>
                      </a:r>
                      <a:endParaRPr lang="en-GB" dirty="0"/>
                    </a:p>
                  </a:txBody>
                  <a:tcPr/>
                </a:tc>
              </a:tr>
            </a:tbl>
          </a:graphicData>
        </a:graphic>
      </p:graphicFrame>
    </p:spTree>
    <p:extLst>
      <p:ext uri="{BB962C8B-B14F-4D97-AF65-F5344CB8AC3E}">
        <p14:creationId xmlns:p14="http://schemas.microsoft.com/office/powerpoint/2010/main" val="164974694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Self-assessment questions</a:t>
            </a:r>
            <a:endParaRPr lang="en-GB" dirty="0"/>
          </a:p>
        </p:txBody>
      </p:sp>
      <p:sp>
        <p:nvSpPr>
          <p:cNvPr id="3" name="Content Placeholder 2"/>
          <p:cNvSpPr>
            <a:spLocks noGrp="1"/>
          </p:cNvSpPr>
          <p:nvPr>
            <p:ph idx="1"/>
          </p:nvPr>
        </p:nvSpPr>
        <p:spPr>
          <a:xfrm>
            <a:off x="677334" y="1643754"/>
            <a:ext cx="8596668" cy="3880773"/>
          </a:xfrm>
        </p:spPr>
        <p:txBody>
          <a:bodyPr>
            <a:noAutofit/>
          </a:bodyPr>
          <a:lstStyle/>
          <a:p>
            <a:pPr>
              <a:buAutoNum type="arabicPeriod"/>
            </a:pPr>
            <a:r>
              <a:rPr lang="en-GB" sz="3200" dirty="0" smtClean="0"/>
              <a:t>What distinguishes an offer from an invitation to treat?</a:t>
            </a:r>
          </a:p>
          <a:p>
            <a:pPr>
              <a:buAutoNum type="arabicPeriod"/>
            </a:pPr>
            <a:r>
              <a:rPr lang="en-GB" sz="3200" dirty="0" smtClean="0"/>
              <a:t>What are the ways in which an offer can come to an end?</a:t>
            </a:r>
          </a:p>
          <a:p>
            <a:pPr>
              <a:buAutoNum type="arabicPeriod"/>
            </a:pPr>
            <a:r>
              <a:rPr lang="en-GB" sz="3200" dirty="0" smtClean="0"/>
              <a:t>What is the postal rule and what does it apply to?</a:t>
            </a:r>
          </a:p>
        </p:txBody>
      </p:sp>
      <p:pic>
        <p:nvPicPr>
          <p:cNvPr id="4" name="Picture 3"/>
          <p:cNvPicPr>
            <a:picLocks noChangeAspect="1"/>
          </p:cNvPicPr>
          <p:nvPr/>
        </p:nvPicPr>
        <p:blipFill>
          <a:blip r:embed="rId3"/>
          <a:stretch>
            <a:fillRect/>
          </a:stretch>
        </p:blipFill>
        <p:spPr>
          <a:xfrm>
            <a:off x="8652633" y="157854"/>
            <a:ext cx="3076575" cy="1485900"/>
          </a:xfrm>
          <a:prstGeom prst="rect">
            <a:avLst/>
          </a:prstGeom>
        </p:spPr>
      </p:pic>
    </p:spTree>
    <p:extLst>
      <p:ext uri="{BB962C8B-B14F-4D97-AF65-F5344CB8AC3E}">
        <p14:creationId xmlns:p14="http://schemas.microsoft.com/office/powerpoint/2010/main" val="2742064117"/>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894</TotalTime>
  <Words>5855</Words>
  <Application>Microsoft Office PowerPoint</Application>
  <PresentationFormat>Widescreen</PresentationFormat>
  <Paragraphs>456</Paragraphs>
  <Slides>37</Slides>
  <Notes>25</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37</vt:i4>
      </vt:variant>
    </vt:vector>
  </HeadingPairs>
  <TitlesOfParts>
    <vt:vector size="47" baseType="lpstr">
      <vt:lpstr>Aparajita</vt:lpstr>
      <vt:lpstr>Arial</vt:lpstr>
      <vt:lpstr>Arial Black</vt:lpstr>
      <vt:lpstr>Arial Narrow</vt:lpstr>
      <vt:lpstr>Calibri</vt:lpstr>
      <vt:lpstr>Times New Roman</vt:lpstr>
      <vt:lpstr>Trebuchet MS</vt:lpstr>
      <vt:lpstr>Wingdings</vt:lpstr>
      <vt:lpstr>Wingdings 3</vt:lpstr>
      <vt:lpstr>Facet</vt:lpstr>
      <vt:lpstr>Agreement</vt:lpstr>
      <vt:lpstr> Learning objectives</vt:lpstr>
      <vt:lpstr>PowerPoint Presentation</vt:lpstr>
      <vt:lpstr>“Bingo! £100,000 win is all mine”</vt:lpstr>
      <vt:lpstr>FACTS OF AGREEMENT</vt:lpstr>
      <vt:lpstr>FACTS OF AGREEMENT</vt:lpstr>
      <vt:lpstr>Objective test: AGREEMENT</vt:lpstr>
      <vt:lpstr>PowerPoint Presentation</vt:lpstr>
      <vt:lpstr>Key words</vt:lpstr>
      <vt:lpstr>Offers in unilateral and bilateral contracts</vt:lpstr>
      <vt:lpstr>MAKING AN OFFER </vt:lpstr>
      <vt:lpstr>MAKING AN OFFER</vt:lpstr>
      <vt:lpstr>OFFER DISTINGUISHED FROM INVITATION TO TREAT</vt:lpstr>
      <vt:lpstr>Invitation to treat: Advertisements</vt:lpstr>
      <vt:lpstr>Why are advertisements seen as invitations to treat?</vt:lpstr>
      <vt:lpstr>Invitation to treat: auctions</vt:lpstr>
      <vt:lpstr>Invitation to treat: requests for tenders</vt:lpstr>
      <vt:lpstr>Invitation to treat: displays of goods for sale</vt:lpstr>
      <vt:lpstr>Invitation to treat: mere statements of price</vt:lpstr>
      <vt:lpstr>ENDING AN OFFER </vt:lpstr>
      <vt:lpstr>1. Revocation of offer</vt:lpstr>
      <vt:lpstr>PowerPoint Presentation</vt:lpstr>
      <vt:lpstr>Thinkpoint</vt:lpstr>
      <vt:lpstr>2. Rejection of offer</vt:lpstr>
      <vt:lpstr>3. Lapse of time</vt:lpstr>
      <vt:lpstr>PowerPoint Presentation</vt:lpstr>
      <vt:lpstr>PowerPoint Presentation</vt:lpstr>
      <vt:lpstr>PowerPoint Presentation</vt:lpstr>
      <vt:lpstr>Communication of acceptance</vt:lpstr>
      <vt:lpstr>Exceptions to the general rule on communication</vt:lpstr>
      <vt:lpstr>1. Acceptance by conduct</vt:lpstr>
      <vt:lpstr>2. Acceptance of unilateral offers</vt:lpstr>
      <vt:lpstr>3. Acceptance by post</vt:lpstr>
      <vt:lpstr>3. Acceptance by post</vt:lpstr>
      <vt:lpstr>Acceptance by modern methods of communication</vt:lpstr>
      <vt:lpstr>Summary of rules regarding communication</vt:lpstr>
      <vt:lpstr>Self-assessment questions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Agreement</dc:title>
  <dc:creator>Laura Knight</dc:creator>
  <cp:lastModifiedBy>Laura Knight</cp:lastModifiedBy>
  <cp:revision>51</cp:revision>
  <dcterms:created xsi:type="dcterms:W3CDTF">2018-01-25T12:06:25Z</dcterms:created>
  <dcterms:modified xsi:type="dcterms:W3CDTF">2018-01-31T12:48:00Z</dcterms:modified>
</cp:coreProperties>
</file>