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Masters/slideMaster25.xml" ContentType="application/vnd.openxmlformats-officedocument.presentationml.slideMaster+xml"/>
  <Override PartName="/ppt/slideMasters/slideMaster26.xml" ContentType="application/vnd.openxmlformats-officedocument.presentationml.slideMaster+xml"/>
  <Override PartName="/ppt/slideMasters/slideMaster27.xml" ContentType="application/vnd.openxmlformats-officedocument.presentationml.slideMaster+xml"/>
  <Override PartName="/ppt/slideMasters/slideMaster28.xml" ContentType="application/vnd.openxmlformats-officedocument.presentationml.slideMaster+xml"/>
  <Override PartName="/ppt/slideMasters/slideMaster29.xml" ContentType="application/vnd.openxmlformats-officedocument.presentationml.slideMaster+xml"/>
  <Override PartName="/ppt/slideMasters/slideMaster30.xml" ContentType="application/vnd.openxmlformats-officedocument.presentationml.slideMaster+xml"/>
  <Override PartName="/ppt/slideMasters/slideMaster31.xml" ContentType="application/vnd.openxmlformats-officedocument.presentationml.slideMaster+xml"/>
  <Override PartName="/ppt/slideMasters/slideMaster32.xml" ContentType="application/vnd.openxmlformats-officedocument.presentationml.slideMaster+xml"/>
  <Override PartName="/ppt/slideMasters/slideMaster33.xml" ContentType="application/vnd.openxmlformats-officedocument.presentationml.slideMaster+xml"/>
  <Override PartName="/ppt/slideMasters/slideMaster34.xml" ContentType="application/vnd.openxmlformats-officedocument.presentationml.slideMaster+xml"/>
  <Override PartName="/ppt/slideMasters/slideMaster35.xml" ContentType="application/vnd.openxmlformats-officedocument.presentationml.slideMaster+xml"/>
  <Override PartName="/ppt/slideMasters/slideMaster36.xml" ContentType="application/vnd.openxmlformats-officedocument.presentationml.slideMaster+xml"/>
  <Override PartName="/ppt/slideMasters/slideMaster37.xml" ContentType="application/vnd.openxmlformats-officedocument.presentationml.slideMaster+xml"/>
  <Override PartName="/ppt/slideMasters/slideMaster38.xml" ContentType="application/vnd.openxmlformats-officedocument.presentationml.slideMaster+xml"/>
  <Override PartName="/ppt/notesSlides/notesSlide8.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72.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notesSlides/notesSlide7.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slideLayouts/slideLayout71.xml" ContentType="application/vnd.openxmlformats-officedocument.presentationml.slideLayout+xml"/>
  <Override PartName="/ppt/notesSlides/notesSlide6.xml" ContentType="application/vnd.openxmlformats-officedocument.presentationml.notesSlide+xml"/>
  <Override PartName="/ppt/notesMasters/notesMaster1.xml" ContentType="application/vnd.openxmlformats-officedocument.presentationml.notesMaster+xml"/>
  <Override PartName="/ppt/theme/theme36.xml" ContentType="application/vnd.openxmlformats-officedocument.theme+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theme/theme9.xml" ContentType="application/vnd.openxmlformats-officedocument.theme+xml"/>
  <Override PartName="/ppt/theme/theme37.xml" ContentType="application/vnd.openxmlformats-officedocument.theme+xml"/>
  <Override PartName="/ppt/theme/theme11.xml" ContentType="application/vnd.openxmlformats-officedocument.theme+xml"/>
  <Override PartName="/ppt/theme/theme12.xml" ContentType="application/vnd.openxmlformats-officedocument.theme+xml"/>
  <Override PartName="/ppt/theme/theme13.xml" ContentType="application/vnd.openxmlformats-officedocument.theme+xml"/>
  <Override PartName="/ppt/theme/theme14.xml" ContentType="application/vnd.openxmlformats-officedocument.theme+xml"/>
  <Override PartName="/ppt/theme/theme15.xml" ContentType="application/vnd.openxmlformats-officedocument.theme+xml"/>
  <Override PartName="/ppt/theme/theme16.xml" ContentType="application/vnd.openxmlformats-officedocument.theme+xml"/>
  <Override PartName="/ppt/theme/theme17.xml" ContentType="application/vnd.openxmlformats-officedocument.theme+xml"/>
  <Override PartName="/ppt/theme/theme18.xml" ContentType="application/vnd.openxmlformats-officedocument.theme+xml"/>
  <Override PartName="/ppt/theme/theme19.xml" ContentType="application/vnd.openxmlformats-officedocument.theme+xml"/>
  <Override PartName="/ppt/theme/theme20.xml" ContentType="application/vnd.openxmlformats-officedocument.theme+xml"/>
  <Override PartName="/ppt/theme/theme21.xml" ContentType="application/vnd.openxmlformats-officedocument.theme+xml"/>
  <Override PartName="/ppt/theme/theme22.xml" ContentType="application/vnd.openxmlformats-officedocument.theme+xml"/>
  <Override PartName="/ppt/theme/theme23.xml" ContentType="application/vnd.openxmlformats-officedocument.theme+xml"/>
  <Override PartName="/ppt/theme/theme24.xml" ContentType="application/vnd.openxmlformats-officedocument.theme+xml"/>
  <Override PartName="/ppt/theme/theme25.xml" ContentType="application/vnd.openxmlformats-officedocument.theme+xml"/>
  <Override PartName="/ppt/theme/theme26.xml" ContentType="application/vnd.openxmlformats-officedocument.theme+xml"/>
  <Override PartName="/ppt/theme/theme27.xml" ContentType="application/vnd.openxmlformats-officedocument.theme+xml"/>
  <Override PartName="/ppt/theme/theme28.xml" ContentType="application/vnd.openxmlformats-officedocument.theme+xml"/>
  <Override PartName="/ppt/theme/theme29.xml" ContentType="application/vnd.openxmlformats-officedocument.theme+xml"/>
  <Override PartName="/ppt/theme/theme30.xml" ContentType="application/vnd.openxmlformats-officedocument.theme+xml"/>
  <Override PartName="/ppt/theme/theme31.xml" ContentType="application/vnd.openxmlformats-officedocument.theme+xml"/>
  <Override PartName="/ppt/theme/theme32.xml" ContentType="application/vnd.openxmlformats-officedocument.theme+xml"/>
  <Override PartName="/ppt/theme/theme33.xml" ContentType="application/vnd.openxmlformats-officedocument.theme+xml"/>
  <Override PartName="/ppt/theme/theme10.xml" ContentType="application/vnd.openxmlformats-officedocument.theme+xml"/>
  <Override PartName="/ppt/theme/theme34.xml" ContentType="application/vnd.openxmlformats-officedocument.theme+xml"/>
  <Override PartName="/ppt/theme/theme38.xml" ContentType="application/vnd.openxmlformats-officedocument.theme+xml"/>
  <Override PartName="/ppt/theme/theme39.xml" ContentType="application/vnd.openxmlformats-officedocument.theme+xml"/>
  <Override PartName="/ppt/theme/theme35.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 id="2147483687" r:id="rId2"/>
    <p:sldMasterId id="2147483689" r:id="rId3"/>
    <p:sldMasterId id="2147483691" r:id="rId4"/>
    <p:sldMasterId id="2147483693" r:id="rId5"/>
    <p:sldMasterId id="2147483695" r:id="rId6"/>
    <p:sldMasterId id="2147483698" r:id="rId7"/>
    <p:sldMasterId id="2147483701" r:id="rId8"/>
    <p:sldMasterId id="2147483708" r:id="rId9"/>
    <p:sldMasterId id="2147483714" r:id="rId10"/>
    <p:sldMasterId id="2147483719" r:id="rId11"/>
    <p:sldMasterId id="2147483721" r:id="rId12"/>
    <p:sldMasterId id="2147483723" r:id="rId13"/>
    <p:sldMasterId id="2147483725" r:id="rId14"/>
    <p:sldMasterId id="2147483727" r:id="rId15"/>
    <p:sldMasterId id="2147483729" r:id="rId16"/>
    <p:sldMasterId id="2147483731" r:id="rId17"/>
    <p:sldMasterId id="2147483733" r:id="rId18"/>
    <p:sldMasterId id="2147483735" r:id="rId19"/>
    <p:sldMasterId id="2147483744" r:id="rId20"/>
    <p:sldMasterId id="2147483749" r:id="rId21"/>
    <p:sldMasterId id="2147483751" r:id="rId22"/>
    <p:sldMasterId id="2147483753" r:id="rId23"/>
    <p:sldMasterId id="2147483755" r:id="rId24"/>
    <p:sldMasterId id="2147483757" r:id="rId25"/>
    <p:sldMasterId id="2147483760" r:id="rId26"/>
    <p:sldMasterId id="2147483763" r:id="rId27"/>
    <p:sldMasterId id="2147483770" r:id="rId28"/>
    <p:sldMasterId id="2147483776" r:id="rId29"/>
    <p:sldMasterId id="2147483781" r:id="rId30"/>
    <p:sldMasterId id="2147483783" r:id="rId31"/>
    <p:sldMasterId id="2147483785" r:id="rId32"/>
    <p:sldMasterId id="2147483787" r:id="rId33"/>
    <p:sldMasterId id="2147483789" r:id="rId34"/>
    <p:sldMasterId id="2147483791" r:id="rId35"/>
    <p:sldMasterId id="2147483793" r:id="rId36"/>
    <p:sldMasterId id="2147483795" r:id="rId37"/>
    <p:sldMasterId id="2147483797" r:id="rId38"/>
  </p:sldMasterIdLst>
  <p:notesMasterIdLst>
    <p:notesMasterId r:id="rId62"/>
  </p:notesMasterIdLst>
  <p:sldIdLst>
    <p:sldId id="281" r:id="rId39"/>
    <p:sldId id="280" r:id="rId40"/>
    <p:sldId id="257" r:id="rId41"/>
    <p:sldId id="279" r:id="rId42"/>
    <p:sldId id="258" r:id="rId43"/>
    <p:sldId id="267" r:id="rId44"/>
    <p:sldId id="268" r:id="rId45"/>
    <p:sldId id="266" r:id="rId46"/>
    <p:sldId id="269" r:id="rId47"/>
    <p:sldId id="271" r:id="rId48"/>
    <p:sldId id="272" r:id="rId49"/>
    <p:sldId id="270" r:id="rId50"/>
    <p:sldId id="273" r:id="rId51"/>
    <p:sldId id="259" r:id="rId52"/>
    <p:sldId id="262" r:id="rId53"/>
    <p:sldId id="274" r:id="rId54"/>
    <p:sldId id="260" r:id="rId55"/>
    <p:sldId id="261" r:id="rId56"/>
    <p:sldId id="275" r:id="rId57"/>
    <p:sldId id="263" r:id="rId58"/>
    <p:sldId id="264" r:id="rId59"/>
    <p:sldId id="265" r:id="rId60"/>
    <p:sldId id="276" r:id="rId61"/>
  </p:sldIdLst>
  <p:sldSz cx="12192000" cy="6858000"/>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0CF7"/>
    <a:srgbClr val="1E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06" autoAdjust="0"/>
    <p:restoredTop sz="94660"/>
  </p:normalViewPr>
  <p:slideViewPr>
    <p:cSldViewPr snapToGrid="0">
      <p:cViewPr>
        <p:scale>
          <a:sx n="86" d="100"/>
          <a:sy n="86" d="100"/>
        </p:scale>
        <p:origin x="45" y="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Master" Target="slideMasters/slideMaster26.xml"/><Relationship Id="rId21" Type="http://schemas.openxmlformats.org/officeDocument/2006/relationships/slideMaster" Target="slideMasters/slideMaster21.xml"/><Relationship Id="rId42" Type="http://schemas.openxmlformats.org/officeDocument/2006/relationships/slide" Target="slides/slide4.xml"/><Relationship Id="rId47" Type="http://schemas.openxmlformats.org/officeDocument/2006/relationships/slide" Target="slides/slide9.xml"/><Relationship Id="rId63" Type="http://schemas.openxmlformats.org/officeDocument/2006/relationships/presProps" Target="presProps.xml"/><Relationship Id="rId68" Type="http://schemas.openxmlformats.org/officeDocument/2006/relationships/customXml" Target="../customXml/item2.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Master" Target="slideMasters/slideMaster29.xml"/><Relationship Id="rId11" Type="http://schemas.openxmlformats.org/officeDocument/2006/relationships/slideMaster" Target="slideMasters/slideMaster11.xml"/><Relationship Id="rId24" Type="http://schemas.openxmlformats.org/officeDocument/2006/relationships/slideMaster" Target="slideMasters/slideMaster24.xml"/><Relationship Id="rId32" Type="http://schemas.openxmlformats.org/officeDocument/2006/relationships/slideMaster" Target="slideMasters/slideMaster32.xml"/><Relationship Id="rId37" Type="http://schemas.openxmlformats.org/officeDocument/2006/relationships/slideMaster" Target="slideMasters/slideMaster37.xml"/><Relationship Id="rId40" Type="http://schemas.openxmlformats.org/officeDocument/2006/relationships/slide" Target="slides/slide2.xml"/><Relationship Id="rId45" Type="http://schemas.openxmlformats.org/officeDocument/2006/relationships/slide" Target="slides/slide7.xml"/><Relationship Id="rId53" Type="http://schemas.openxmlformats.org/officeDocument/2006/relationships/slide" Target="slides/slide15.xml"/><Relationship Id="rId58" Type="http://schemas.openxmlformats.org/officeDocument/2006/relationships/slide" Target="slides/slide20.xml"/><Relationship Id="rId66" Type="http://schemas.openxmlformats.org/officeDocument/2006/relationships/tableStyles" Target="tableStyles.xml"/><Relationship Id="rId5" Type="http://schemas.openxmlformats.org/officeDocument/2006/relationships/slideMaster" Target="slideMasters/slideMaster5.xml"/><Relationship Id="rId61" Type="http://schemas.openxmlformats.org/officeDocument/2006/relationships/slide" Target="slides/slide23.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Master" Target="slideMasters/slideMaster22.xml"/><Relationship Id="rId27" Type="http://schemas.openxmlformats.org/officeDocument/2006/relationships/slideMaster" Target="slideMasters/slideMaster27.xml"/><Relationship Id="rId30" Type="http://schemas.openxmlformats.org/officeDocument/2006/relationships/slideMaster" Target="slideMasters/slideMaster30.xml"/><Relationship Id="rId35" Type="http://schemas.openxmlformats.org/officeDocument/2006/relationships/slideMaster" Target="slideMasters/slideMaster35.xml"/><Relationship Id="rId43" Type="http://schemas.openxmlformats.org/officeDocument/2006/relationships/slide" Target="slides/slide5.xml"/><Relationship Id="rId48" Type="http://schemas.openxmlformats.org/officeDocument/2006/relationships/slide" Target="slides/slide10.xml"/><Relationship Id="rId56" Type="http://schemas.openxmlformats.org/officeDocument/2006/relationships/slide" Target="slides/slide18.xml"/><Relationship Id="rId64" Type="http://schemas.openxmlformats.org/officeDocument/2006/relationships/viewProps" Target="viewProps.xml"/><Relationship Id="rId69" Type="http://schemas.openxmlformats.org/officeDocument/2006/relationships/customXml" Target="../customXml/item3.xml"/><Relationship Id="rId8" Type="http://schemas.openxmlformats.org/officeDocument/2006/relationships/slideMaster" Target="slideMasters/slideMaster8.xml"/><Relationship Id="rId51" Type="http://schemas.openxmlformats.org/officeDocument/2006/relationships/slide" Target="slides/slide13.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Master" Target="slideMasters/slideMaster25.xml"/><Relationship Id="rId33" Type="http://schemas.openxmlformats.org/officeDocument/2006/relationships/slideMaster" Target="slideMasters/slideMaster33.xml"/><Relationship Id="rId38" Type="http://schemas.openxmlformats.org/officeDocument/2006/relationships/slideMaster" Target="slideMasters/slideMaster38.xml"/><Relationship Id="rId46" Type="http://schemas.openxmlformats.org/officeDocument/2006/relationships/slide" Target="slides/slide8.xml"/><Relationship Id="rId59" Type="http://schemas.openxmlformats.org/officeDocument/2006/relationships/slide" Target="slides/slide21.xml"/><Relationship Id="rId67" Type="http://schemas.openxmlformats.org/officeDocument/2006/relationships/customXml" Target="../customXml/item1.xml"/><Relationship Id="rId20" Type="http://schemas.openxmlformats.org/officeDocument/2006/relationships/slideMaster" Target="slideMasters/slideMaster20.xml"/><Relationship Id="rId41" Type="http://schemas.openxmlformats.org/officeDocument/2006/relationships/slide" Target="slides/slide3.xml"/><Relationship Id="rId54" Type="http://schemas.openxmlformats.org/officeDocument/2006/relationships/slide" Target="slides/slide16.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Master" Target="slideMasters/slideMaster23.xml"/><Relationship Id="rId28" Type="http://schemas.openxmlformats.org/officeDocument/2006/relationships/slideMaster" Target="slideMasters/slideMaster28.xml"/><Relationship Id="rId36" Type="http://schemas.openxmlformats.org/officeDocument/2006/relationships/slideMaster" Target="slideMasters/slideMaster36.xml"/><Relationship Id="rId49" Type="http://schemas.openxmlformats.org/officeDocument/2006/relationships/slide" Target="slides/slide11.xml"/><Relationship Id="rId57" Type="http://schemas.openxmlformats.org/officeDocument/2006/relationships/slide" Target="slides/slide19.xml"/><Relationship Id="rId10" Type="http://schemas.openxmlformats.org/officeDocument/2006/relationships/slideMaster" Target="slideMasters/slideMaster10.xml"/><Relationship Id="rId31" Type="http://schemas.openxmlformats.org/officeDocument/2006/relationships/slideMaster" Target="slideMasters/slideMaster31.xml"/><Relationship Id="rId44" Type="http://schemas.openxmlformats.org/officeDocument/2006/relationships/slide" Target="slides/slide6.xml"/><Relationship Id="rId52" Type="http://schemas.openxmlformats.org/officeDocument/2006/relationships/slide" Target="slides/slide14.xml"/><Relationship Id="rId60" Type="http://schemas.openxmlformats.org/officeDocument/2006/relationships/slide" Target="slides/slide22.xml"/><Relationship Id="rId65"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1.xml"/><Relationship Id="rId34" Type="http://schemas.openxmlformats.org/officeDocument/2006/relationships/slideMaster" Target="slideMasters/slideMaster34.xml"/><Relationship Id="rId50" Type="http://schemas.openxmlformats.org/officeDocument/2006/relationships/slide" Target="slides/slide12.xml"/><Relationship Id="rId55" Type="http://schemas.openxmlformats.org/officeDocument/2006/relationships/slide" Target="slides/slide1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6067F2-CBE2-46DA-A26C-838DFE7CF5CB}" type="datetimeFigureOut">
              <a:rPr lang="en-GB" smtClean="0"/>
              <a:t>08/09/2023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0B6F32-6CF5-412F-8B58-022C1F1D5225}" type="slidenum">
              <a:rPr lang="en-GB" smtClean="0"/>
              <a:t>‹#›</a:t>
            </a:fld>
            <a:endParaRPr lang="en-GB"/>
          </a:p>
        </p:txBody>
      </p:sp>
    </p:spTree>
    <p:extLst>
      <p:ext uri="{BB962C8B-B14F-4D97-AF65-F5344CB8AC3E}">
        <p14:creationId xmlns:p14="http://schemas.microsoft.com/office/powerpoint/2010/main" val="2668551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Fabricated or Induced Illness by carers is the term most commonly used in the UK. Factitious disorder imposed on another is the term most commonly used in the USA. </a:t>
            </a:r>
          </a:p>
          <a:p>
            <a:r>
              <a:rPr lang="en-GB" dirty="0"/>
              <a:t>Fabricated or Induced Illness is when a parent or caregiver exaggerates or deliberately causes symptoms of illness in the child. Parent or caregiver will try to convince health services that the child is ill or that symptoms are worse than they are.</a:t>
            </a:r>
          </a:p>
        </p:txBody>
      </p:sp>
      <p:sp>
        <p:nvSpPr>
          <p:cNvPr id="4" name="Slide Number Placeholder 3"/>
          <p:cNvSpPr>
            <a:spLocks noGrp="1"/>
          </p:cNvSpPr>
          <p:nvPr>
            <p:ph type="sldNum" sz="quarter" idx="5"/>
          </p:nvPr>
        </p:nvSpPr>
        <p:spPr/>
        <p:txBody>
          <a:bodyPr/>
          <a:lstStyle/>
          <a:p>
            <a:fld id="{8B0B6F32-6CF5-412F-8B58-022C1F1D5225}" type="slidenum">
              <a:rPr lang="en-GB" smtClean="0"/>
              <a:t>3</a:t>
            </a:fld>
            <a:endParaRPr lang="en-GB"/>
          </a:p>
        </p:txBody>
      </p:sp>
    </p:spTree>
    <p:extLst>
      <p:ext uri="{BB962C8B-B14F-4D97-AF65-F5344CB8AC3E}">
        <p14:creationId xmlns:p14="http://schemas.microsoft.com/office/powerpoint/2010/main" val="2899814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Fabricated or Induced Illness by carers is the term most commonly used in the UK. Factitious disorder imposed on another is the term most commonly used in the USA. </a:t>
            </a:r>
          </a:p>
          <a:p>
            <a:r>
              <a:rPr lang="en-GB" dirty="0"/>
              <a:t>Fabricated or Induced Illness is when a parent or caregiver exaggerates or deliberately causes symptoms of illness in the child. Parent or caregiver will try to convince health services that the child is ill or that symptoms are worse than they are.</a:t>
            </a:r>
          </a:p>
        </p:txBody>
      </p:sp>
      <p:sp>
        <p:nvSpPr>
          <p:cNvPr id="4" name="Slide Number Placeholder 3"/>
          <p:cNvSpPr>
            <a:spLocks noGrp="1"/>
          </p:cNvSpPr>
          <p:nvPr>
            <p:ph type="sldNum" sz="quarter" idx="5"/>
          </p:nvPr>
        </p:nvSpPr>
        <p:spPr/>
        <p:txBody>
          <a:bodyPr/>
          <a:lstStyle/>
          <a:p>
            <a:fld id="{8B0B6F32-6CF5-412F-8B58-022C1F1D5225}" type="slidenum">
              <a:rPr lang="en-GB" smtClean="0"/>
              <a:t>4</a:t>
            </a:fld>
            <a:endParaRPr lang="en-GB"/>
          </a:p>
        </p:txBody>
      </p:sp>
    </p:spTree>
    <p:extLst>
      <p:ext uri="{BB962C8B-B14F-4D97-AF65-F5344CB8AC3E}">
        <p14:creationId xmlns:p14="http://schemas.microsoft.com/office/powerpoint/2010/main" val="1731148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Fabricated or Induced Illness is when a parent or caregiver exaggerates or deliberately causes symptoms of illness in the child. Parent or caregiver will try to convince health services that the child is ill or that symptoms are worse than they are.</a:t>
            </a:r>
          </a:p>
          <a:p>
            <a:r>
              <a:rPr lang="en-GB" dirty="0"/>
              <a:t>This is a very rare type of child abuse. Often the victim has been subjected to physical abuse or medical neglect</a:t>
            </a:r>
          </a:p>
        </p:txBody>
      </p:sp>
      <p:sp>
        <p:nvSpPr>
          <p:cNvPr id="4" name="Slide Number Placeholder 3"/>
          <p:cNvSpPr>
            <a:spLocks noGrp="1"/>
          </p:cNvSpPr>
          <p:nvPr>
            <p:ph type="sldNum" sz="quarter" idx="5"/>
          </p:nvPr>
        </p:nvSpPr>
        <p:spPr/>
        <p:txBody>
          <a:bodyPr/>
          <a:lstStyle/>
          <a:p>
            <a:fld id="{8B0B6F32-6CF5-412F-8B58-022C1F1D5225}" type="slidenum">
              <a:rPr lang="en-GB" smtClean="0"/>
              <a:t>5</a:t>
            </a:fld>
            <a:endParaRPr lang="en-GB"/>
          </a:p>
        </p:txBody>
      </p:sp>
    </p:spTree>
    <p:extLst>
      <p:ext uri="{BB962C8B-B14F-4D97-AF65-F5344CB8AC3E}">
        <p14:creationId xmlns:p14="http://schemas.microsoft.com/office/powerpoint/2010/main" val="13540479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Factitious or fabricated illness is usually carried out by women, </a:t>
            </a:r>
          </a:p>
          <a:p>
            <a:r>
              <a:rPr lang="en-GB" dirty="0"/>
              <a:t>Before computerised medical records, perpetrators found it much easier to move around from surgery to surgery, area to area without paperwork or explanation. Medical records still don’t show everything but they can be parts of a jigsaw.</a:t>
            </a:r>
          </a:p>
        </p:txBody>
      </p:sp>
      <p:sp>
        <p:nvSpPr>
          <p:cNvPr id="4" name="Slide Number Placeholder 3"/>
          <p:cNvSpPr>
            <a:spLocks noGrp="1"/>
          </p:cNvSpPr>
          <p:nvPr>
            <p:ph type="sldNum" sz="quarter" idx="5"/>
          </p:nvPr>
        </p:nvSpPr>
        <p:spPr/>
        <p:txBody>
          <a:bodyPr/>
          <a:lstStyle/>
          <a:p>
            <a:fld id="{8B0B6F32-6CF5-412F-8B58-022C1F1D5225}" type="slidenum">
              <a:rPr lang="en-GB" smtClean="0"/>
              <a:t>8</a:t>
            </a:fld>
            <a:endParaRPr lang="en-GB"/>
          </a:p>
        </p:txBody>
      </p:sp>
    </p:spTree>
    <p:extLst>
      <p:ext uri="{BB962C8B-B14F-4D97-AF65-F5344CB8AC3E}">
        <p14:creationId xmlns:p14="http://schemas.microsoft.com/office/powerpoint/2010/main" val="206459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Factitious or fabricated illness is usually carried out by women, </a:t>
            </a:r>
          </a:p>
          <a:p>
            <a:r>
              <a:rPr lang="en-GB" dirty="0"/>
              <a:t>Before computerised medical records, perpetrators found it much easier to move around from surgery to surgery, area to area without paperwork or explanation. Medical records still don’t show everything but they can be parts of a jigsaw.</a:t>
            </a:r>
          </a:p>
        </p:txBody>
      </p:sp>
      <p:sp>
        <p:nvSpPr>
          <p:cNvPr id="4" name="Slide Number Placeholder 3"/>
          <p:cNvSpPr>
            <a:spLocks noGrp="1"/>
          </p:cNvSpPr>
          <p:nvPr>
            <p:ph type="sldNum" sz="quarter" idx="5"/>
          </p:nvPr>
        </p:nvSpPr>
        <p:spPr/>
        <p:txBody>
          <a:bodyPr/>
          <a:lstStyle/>
          <a:p>
            <a:fld id="{8B0B6F32-6CF5-412F-8B58-022C1F1D5225}" type="slidenum">
              <a:rPr lang="en-GB" smtClean="0"/>
              <a:t>9</a:t>
            </a:fld>
            <a:endParaRPr lang="en-GB"/>
          </a:p>
        </p:txBody>
      </p:sp>
    </p:spTree>
    <p:extLst>
      <p:ext uri="{BB962C8B-B14F-4D97-AF65-F5344CB8AC3E}">
        <p14:creationId xmlns:p14="http://schemas.microsoft.com/office/powerpoint/2010/main" val="22448960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Factitious or fabricated illness is usually carried out by women, </a:t>
            </a:r>
          </a:p>
          <a:p>
            <a:r>
              <a:rPr lang="en-GB" dirty="0"/>
              <a:t>Before computerised medical records, </a:t>
            </a:r>
            <a:r>
              <a:rPr lang="en-GB" dirty="0" err="1"/>
              <a:t>perprtrators</a:t>
            </a:r>
            <a:r>
              <a:rPr lang="en-GB" dirty="0"/>
              <a:t> found it much easier to move around from surgery to surgery, area to area without paperwork or explanation. Medical records still don’t show everything but they can be parts of a jigsaw.</a:t>
            </a:r>
          </a:p>
        </p:txBody>
      </p:sp>
      <p:sp>
        <p:nvSpPr>
          <p:cNvPr id="4" name="Slide Number Placeholder 3"/>
          <p:cNvSpPr>
            <a:spLocks noGrp="1"/>
          </p:cNvSpPr>
          <p:nvPr>
            <p:ph type="sldNum" sz="quarter" idx="5"/>
          </p:nvPr>
        </p:nvSpPr>
        <p:spPr/>
        <p:txBody>
          <a:bodyPr/>
          <a:lstStyle/>
          <a:p>
            <a:fld id="{8B0B6F32-6CF5-412F-8B58-022C1F1D5225}" type="slidenum">
              <a:rPr lang="en-GB" smtClean="0"/>
              <a:t>10</a:t>
            </a:fld>
            <a:endParaRPr lang="en-GB"/>
          </a:p>
        </p:txBody>
      </p:sp>
    </p:spTree>
    <p:extLst>
      <p:ext uri="{BB962C8B-B14F-4D97-AF65-F5344CB8AC3E}">
        <p14:creationId xmlns:p14="http://schemas.microsoft.com/office/powerpoint/2010/main" val="2420940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Factitious or fabricated illness is usually carried out by women, </a:t>
            </a:r>
          </a:p>
          <a:p>
            <a:r>
              <a:rPr lang="en-GB" dirty="0"/>
              <a:t>Before computerised medical records, </a:t>
            </a:r>
            <a:r>
              <a:rPr lang="en-GB" dirty="0" err="1"/>
              <a:t>perpertrators</a:t>
            </a:r>
            <a:r>
              <a:rPr lang="en-GB" dirty="0"/>
              <a:t> found it much easier to move around from surgery to surgery, area to area without paperwork or explanation. Medical records still </a:t>
            </a:r>
            <a:r>
              <a:rPr lang="en-GB" dirty="0" err="1"/>
              <a:t>son’t</a:t>
            </a:r>
            <a:r>
              <a:rPr lang="en-GB" dirty="0"/>
              <a:t> show everything but they can be parts of a jigsaw.</a:t>
            </a:r>
          </a:p>
        </p:txBody>
      </p:sp>
      <p:sp>
        <p:nvSpPr>
          <p:cNvPr id="4" name="Slide Number Placeholder 3"/>
          <p:cNvSpPr>
            <a:spLocks noGrp="1"/>
          </p:cNvSpPr>
          <p:nvPr>
            <p:ph type="sldNum" sz="quarter" idx="5"/>
          </p:nvPr>
        </p:nvSpPr>
        <p:spPr/>
        <p:txBody>
          <a:bodyPr/>
          <a:lstStyle/>
          <a:p>
            <a:fld id="{8B0B6F32-6CF5-412F-8B58-022C1F1D5225}" type="slidenum">
              <a:rPr lang="en-GB" smtClean="0"/>
              <a:t>11</a:t>
            </a:fld>
            <a:endParaRPr lang="en-GB"/>
          </a:p>
        </p:txBody>
      </p:sp>
    </p:spTree>
    <p:extLst>
      <p:ext uri="{BB962C8B-B14F-4D97-AF65-F5344CB8AC3E}">
        <p14:creationId xmlns:p14="http://schemas.microsoft.com/office/powerpoint/2010/main" val="3992564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25% of </a:t>
            </a:r>
            <a:r>
              <a:rPr lang="en-GB" dirty="0" err="1"/>
              <a:t>individulas</a:t>
            </a:r>
            <a:r>
              <a:rPr lang="en-GB" dirty="0"/>
              <a:t> who commit Factitious Illness</a:t>
            </a:r>
          </a:p>
        </p:txBody>
      </p:sp>
      <p:sp>
        <p:nvSpPr>
          <p:cNvPr id="4" name="Slide Number Placeholder 3"/>
          <p:cNvSpPr>
            <a:spLocks noGrp="1"/>
          </p:cNvSpPr>
          <p:nvPr>
            <p:ph type="sldNum" sz="quarter" idx="5"/>
          </p:nvPr>
        </p:nvSpPr>
        <p:spPr/>
        <p:txBody>
          <a:bodyPr/>
          <a:lstStyle/>
          <a:p>
            <a:fld id="{8B0B6F32-6CF5-412F-8B58-022C1F1D5225}" type="slidenum">
              <a:rPr lang="en-GB" smtClean="0"/>
              <a:t>17</a:t>
            </a:fld>
            <a:endParaRPr lang="en-GB"/>
          </a:p>
        </p:txBody>
      </p:sp>
    </p:spTree>
    <p:extLst>
      <p:ext uri="{BB962C8B-B14F-4D97-AF65-F5344CB8AC3E}">
        <p14:creationId xmlns:p14="http://schemas.microsoft.com/office/powerpoint/2010/main" val="647449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Health </a:t>
            </a:r>
          </a:p>
          <a:p>
            <a:r>
              <a:rPr lang="en-GB" dirty="0"/>
              <a:t>The child may undergo repeated medical and healthcare appointments, examinations, investigations, procedures and treatments – these can be physically and psychologically painful and distressing</a:t>
            </a:r>
          </a:p>
          <a:p>
            <a:r>
              <a:rPr lang="en-GB" dirty="0"/>
              <a:t>Genuine illnesses may be over looked as a result.</a:t>
            </a:r>
          </a:p>
          <a:p>
            <a:r>
              <a:rPr lang="en-GB" dirty="0"/>
              <a:t>Illness or harm may be induced by the parent or caregiver such as poisoning, suffocation, withholding food, or medication. This can of course result in potentially or actually causing a threat to life.</a:t>
            </a:r>
          </a:p>
          <a:p>
            <a:r>
              <a:rPr lang="en-GB" b="1" dirty="0"/>
              <a:t>Experiences of Healthcare</a:t>
            </a:r>
          </a:p>
          <a:p>
            <a:r>
              <a:rPr lang="en-GB" dirty="0"/>
              <a:t>A child may be left scarred, scared or nervous about attending healthcare settings as a result</a:t>
            </a:r>
          </a:p>
          <a:p>
            <a:r>
              <a:rPr lang="en-GB" b="1" dirty="0"/>
              <a:t>Effects on child development</a:t>
            </a:r>
          </a:p>
          <a:p>
            <a:r>
              <a:rPr lang="en-GB" dirty="0"/>
              <a:t>Child’s school life may be limited or constantly interrupted resulting in a lack of education</a:t>
            </a:r>
          </a:p>
          <a:p>
            <a:r>
              <a:rPr lang="en-GB" dirty="0"/>
              <a:t>The child’s normal daily life and activities may be limited.</a:t>
            </a:r>
          </a:p>
          <a:p>
            <a:r>
              <a:rPr lang="en-GB" dirty="0"/>
              <a:t>The child can become socially isolated and dependent on the caregiver or parent</a:t>
            </a:r>
          </a:p>
          <a:p>
            <a:r>
              <a:rPr lang="en-GB" dirty="0"/>
              <a:t>The child may begin to assume the role of the ‘sick’ child.</a:t>
            </a:r>
          </a:p>
          <a:p>
            <a:r>
              <a:rPr lang="en-GB" b="1" dirty="0"/>
              <a:t>Child’s psychological state</a:t>
            </a:r>
          </a:p>
          <a:p>
            <a:r>
              <a:rPr lang="en-GB" b="0" dirty="0"/>
              <a:t>This can cause the child to be confused or be in a state of anxiety over their health</a:t>
            </a:r>
          </a:p>
          <a:p>
            <a:r>
              <a:rPr lang="en-GB" b="0" dirty="0"/>
              <a:t>They may develop a false view of themselves</a:t>
            </a:r>
          </a:p>
          <a:p>
            <a:r>
              <a:rPr lang="en-GB" b="0" dirty="0"/>
              <a:t>The may begin to active collude with the parent or caregiver in the belief that this is normal</a:t>
            </a:r>
          </a:p>
          <a:p>
            <a:r>
              <a:rPr lang="en-GB" b="0" dirty="0"/>
              <a:t>The child may later on develop a number of psychological or psychiatric disorders</a:t>
            </a:r>
          </a:p>
          <a:p>
            <a:r>
              <a:rPr lang="en-GB" b="1" dirty="0"/>
              <a:t>Child’s Well-being</a:t>
            </a:r>
          </a:p>
          <a:p>
            <a:r>
              <a:rPr lang="en-GB" b="0" dirty="0"/>
              <a:t>All of the things above are going to negatively impact the child’s well-being</a:t>
            </a:r>
          </a:p>
          <a:p>
            <a:endParaRPr lang="en-GB" b="0" dirty="0"/>
          </a:p>
          <a:p>
            <a:endParaRPr lang="en-GB" b="0" dirty="0"/>
          </a:p>
          <a:p>
            <a:endParaRPr lang="en-GB" dirty="0"/>
          </a:p>
        </p:txBody>
      </p:sp>
      <p:sp>
        <p:nvSpPr>
          <p:cNvPr id="4" name="Slide Number Placeholder 3"/>
          <p:cNvSpPr>
            <a:spLocks noGrp="1"/>
          </p:cNvSpPr>
          <p:nvPr>
            <p:ph type="sldNum" sz="quarter" idx="5"/>
          </p:nvPr>
        </p:nvSpPr>
        <p:spPr/>
        <p:txBody>
          <a:bodyPr/>
          <a:lstStyle/>
          <a:p>
            <a:fld id="{8B0B6F32-6CF5-412F-8B58-022C1F1D5225}" type="slidenum">
              <a:rPr lang="en-GB" smtClean="0"/>
              <a:t>18</a:t>
            </a:fld>
            <a:endParaRPr lang="en-GB"/>
          </a:p>
        </p:txBody>
      </p:sp>
    </p:spTree>
    <p:extLst>
      <p:ext uri="{BB962C8B-B14F-4D97-AF65-F5344CB8AC3E}">
        <p14:creationId xmlns:p14="http://schemas.microsoft.com/office/powerpoint/2010/main" val="4047843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Beverley </a:t>
            </a:r>
            <a:r>
              <a:rPr lang="en-GB" dirty="0" err="1"/>
              <a:t>Alliitt</a:t>
            </a:r>
            <a:endParaRPr lang="en-GB" dirty="0"/>
          </a:p>
          <a:p>
            <a:r>
              <a:rPr lang="en-GB" dirty="0"/>
              <a:t>Murdered 4 injured/ harmed another 9 children in 1991 </a:t>
            </a:r>
          </a:p>
          <a:p>
            <a:r>
              <a:rPr lang="en-GB" dirty="0"/>
              <a:t>Nurse in Grantham and Kesteven Hospital, Lincolnshire.</a:t>
            </a:r>
          </a:p>
          <a:p>
            <a:r>
              <a:rPr lang="en-GB" dirty="0"/>
              <a:t>Worked as a Nurse on the children’s unit</a:t>
            </a:r>
          </a:p>
          <a:p>
            <a:r>
              <a:rPr lang="en-GB" dirty="0"/>
              <a:t>2 of the deceased were found to have been injected with insulin, another with an air bubble.</a:t>
            </a:r>
          </a:p>
          <a:p>
            <a:r>
              <a:rPr lang="en-GB" dirty="0"/>
              <a:t>Nicknamed ‘The Angel of Death</a:t>
            </a:r>
          </a:p>
          <a:p>
            <a:r>
              <a:rPr lang="en-GB" dirty="0"/>
              <a:t>Only nurse on duty for all of the children who died or were injured.</a:t>
            </a:r>
          </a:p>
          <a:p>
            <a:r>
              <a:rPr lang="en-GB" dirty="0"/>
              <a:t>Life sentences imposed. Has served 30 years now eligible for parole</a:t>
            </a:r>
          </a:p>
          <a:p>
            <a:endParaRPr lang="en-GB" dirty="0"/>
          </a:p>
        </p:txBody>
      </p:sp>
      <p:sp>
        <p:nvSpPr>
          <p:cNvPr id="4" name="Slide Number Placeholder 3"/>
          <p:cNvSpPr>
            <a:spLocks noGrp="1"/>
          </p:cNvSpPr>
          <p:nvPr>
            <p:ph type="sldNum" sz="quarter" idx="5"/>
          </p:nvPr>
        </p:nvSpPr>
        <p:spPr/>
        <p:txBody>
          <a:bodyPr/>
          <a:lstStyle/>
          <a:p>
            <a:fld id="{8B0B6F32-6CF5-412F-8B58-022C1F1D5225}" type="slidenum">
              <a:rPr lang="en-GB" smtClean="0"/>
              <a:t>20</a:t>
            </a:fld>
            <a:endParaRPr lang="en-GB"/>
          </a:p>
        </p:txBody>
      </p:sp>
    </p:spTree>
    <p:extLst>
      <p:ext uri="{BB962C8B-B14F-4D97-AF65-F5344CB8AC3E}">
        <p14:creationId xmlns:p14="http://schemas.microsoft.com/office/powerpoint/2010/main" val="9605145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Dee </a:t>
            </a:r>
            <a:r>
              <a:rPr lang="en-GB" dirty="0" err="1"/>
              <a:t>Dee</a:t>
            </a:r>
            <a:r>
              <a:rPr lang="en-GB" dirty="0"/>
              <a:t> Blanchard was murdered by her daughter and her boyfriend in Missouri USA in 2015</a:t>
            </a:r>
          </a:p>
          <a:p>
            <a:r>
              <a:rPr lang="en-GB" dirty="0"/>
              <a:t>Dee </a:t>
            </a:r>
            <a:r>
              <a:rPr lang="en-GB" dirty="0" err="1"/>
              <a:t>Dee</a:t>
            </a:r>
            <a:r>
              <a:rPr lang="en-GB" dirty="0"/>
              <a:t>, for years had made her daughter pretend to be younger than she actually was and pretend to be disabled, and chronically ill. She elicited several unnecessary surgeries and medications. She controlled her daughter through physical and psychological abuse.</a:t>
            </a:r>
          </a:p>
          <a:p>
            <a:r>
              <a:rPr lang="en-GB" dirty="0"/>
              <a:t>She claimed for years that her daughter Gypsy Rose had the mental capacity of a 4 year old after birthing complications, cancer, leukaemia, asthma, muscular dystrophy. Gypsy Rose used a wheel chair unnecessarily. </a:t>
            </a:r>
          </a:p>
          <a:p>
            <a:r>
              <a:rPr lang="en-GB" dirty="0"/>
              <a:t>Mommy dead and dearest film about this case</a:t>
            </a:r>
          </a:p>
        </p:txBody>
      </p:sp>
      <p:sp>
        <p:nvSpPr>
          <p:cNvPr id="4" name="Slide Number Placeholder 3"/>
          <p:cNvSpPr>
            <a:spLocks noGrp="1"/>
          </p:cNvSpPr>
          <p:nvPr>
            <p:ph type="sldNum" sz="quarter" idx="5"/>
          </p:nvPr>
        </p:nvSpPr>
        <p:spPr/>
        <p:txBody>
          <a:bodyPr/>
          <a:lstStyle/>
          <a:p>
            <a:fld id="{8B0B6F32-6CF5-412F-8B58-022C1F1D5225}" type="slidenum">
              <a:rPr lang="en-GB" smtClean="0"/>
              <a:t>21</a:t>
            </a:fld>
            <a:endParaRPr lang="en-GB"/>
          </a:p>
        </p:txBody>
      </p:sp>
    </p:spTree>
    <p:extLst>
      <p:ext uri="{BB962C8B-B14F-4D97-AF65-F5344CB8AC3E}">
        <p14:creationId xmlns:p14="http://schemas.microsoft.com/office/powerpoint/2010/main" val="42353378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Murdered her son Garnett Spears through salt poisoning.</a:t>
            </a:r>
          </a:p>
          <a:p>
            <a:r>
              <a:rPr lang="en-GB" dirty="0"/>
              <a:t>In and out of hospital as a baby because she claimed he wouldn’t eat and was losing weight. At 9 months he had a feeding tube inserted. At 5 he was admitted to hospital with fitting, but doctors couldn’t find anything wrong. They were going to discharge him when he deteriorated and died. Lacey as arrested and charged with murder. Found guilty and given 20 years.</a:t>
            </a:r>
          </a:p>
        </p:txBody>
      </p:sp>
      <p:sp>
        <p:nvSpPr>
          <p:cNvPr id="4" name="Slide Number Placeholder 3"/>
          <p:cNvSpPr>
            <a:spLocks noGrp="1"/>
          </p:cNvSpPr>
          <p:nvPr>
            <p:ph type="sldNum" sz="quarter" idx="5"/>
          </p:nvPr>
        </p:nvSpPr>
        <p:spPr/>
        <p:txBody>
          <a:bodyPr/>
          <a:lstStyle/>
          <a:p>
            <a:fld id="{8B0B6F32-6CF5-412F-8B58-022C1F1D5225}" type="slidenum">
              <a:rPr lang="en-GB" smtClean="0"/>
              <a:t>22</a:t>
            </a:fld>
            <a:endParaRPr lang="en-GB"/>
          </a:p>
        </p:txBody>
      </p:sp>
    </p:spTree>
    <p:extLst>
      <p:ext uri="{BB962C8B-B14F-4D97-AF65-F5344CB8AC3E}">
        <p14:creationId xmlns:p14="http://schemas.microsoft.com/office/powerpoint/2010/main" val="14461118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8.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9.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0.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1.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2.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4.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3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7.xml"/></Relationships>
</file>

<file path=ppt/slideLayouts/_rels/slideLayout7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38.xml"/></Relationships>
</file>

<file path=ppt/slideLayouts/_rels/slideLayout7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38.xml"/></Relationships>
</file>

<file path=ppt/slideLayouts/_rels/slideLayout7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8.xml"/></Relationships>
</file>

<file path=ppt/slideLayouts/_rels/slideLayout7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38.xml"/></Relationships>
</file>

<file path=ppt/slideLayouts/_rels/slideLayout8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38.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38.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38.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3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297076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981702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4125618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2364658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094680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6614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25143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6151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63044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526362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461368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668885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632394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161122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4818892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004136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4361514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931409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684645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7245178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892621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4383523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90076052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131081654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1602554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10773193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4301779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21558263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7997923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7640752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910145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18848826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418778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8117538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5524195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47221479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55621660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1491394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166896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55322190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094772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7C07431F-562A-456F-8578-3B910645E914}" type="datetimeFigureOut">
              <a:rPr lang="en-GB" smtClean="0"/>
              <a:t>08/09/2023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63417536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7C07431F-562A-456F-8578-3B910645E914}" type="datetimeFigureOut">
              <a:rPr lang="en-GB" smtClean="0"/>
              <a:t>08/09/2023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63182821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7C07431F-562A-456F-8578-3B910645E914}" type="datetimeFigureOut">
              <a:rPr lang="en-GB" smtClean="0"/>
              <a:t>08/09/2023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E0B23F9C-18E9-47FC-9008-BE40B5C2095C}" type="slidenum">
              <a:rPr lang="en-GB" smtClean="0"/>
              <a:t>‹#›</a:t>
            </a:fld>
            <a:endParaRPr lang="en-GB"/>
          </a:p>
        </p:txBody>
      </p:sp>
    </p:spTree>
    <p:extLst>
      <p:ext uri="{BB962C8B-B14F-4D97-AF65-F5344CB8AC3E}">
        <p14:creationId xmlns:p14="http://schemas.microsoft.com/office/powerpoint/2010/main" val="185619272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6908766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CF3CB-6D6B-28BD-BF9D-A4F1DDCCC97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D229A9-3F25-0F1B-EB57-447D2D383EA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62853135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325580943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53565-4508-B6FE-FE26-E09D59313A42}"/>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920F684-8334-EFD3-BCD7-FD98A58915C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02431371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06257626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15615822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840318" y="1561270"/>
            <a:ext cx="3932767" cy="66592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6626086" y="457201"/>
            <a:ext cx="4729831"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840318" y="2474843"/>
            <a:ext cx="3932767"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5380451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840318" y="1351722"/>
            <a:ext cx="4540065" cy="123245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6096000" y="1"/>
            <a:ext cx="6096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840318" y="2584174"/>
            <a:ext cx="4540065"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66509378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78321379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881744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8158525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2662979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8015648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7527601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838200" y="1053548"/>
            <a:ext cx="10515600" cy="9551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838200" y="2156791"/>
            <a:ext cx="10515600" cy="4338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40026868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83005347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838200" y="1200013"/>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8382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6197600" y="2660513"/>
            <a:ext cx="5156200" cy="37502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185045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840318" y="1331843"/>
            <a:ext cx="3932767" cy="126227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5183717" y="1331844"/>
            <a:ext cx="617220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840318" y="2594113"/>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2755458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840318" y="1272208"/>
            <a:ext cx="3932767" cy="1302025"/>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5183717" y="1272209"/>
            <a:ext cx="617220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840318" y="2574234"/>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0597063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4038599" y="1122363"/>
            <a:ext cx="7490791"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4038599" y="3602038"/>
            <a:ext cx="7490791"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05135583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4240696" y="365126"/>
            <a:ext cx="7113104" cy="1325563"/>
          </a:xfrm>
        </p:spPr>
        <p:txBody>
          <a:bodyPr/>
          <a:lstStyle/>
          <a:p>
            <a:r>
              <a:rPr lang="en-US"/>
              <a:t>Click to edit Master title style</a:t>
            </a:r>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4240696" y="1825625"/>
            <a:ext cx="7113104"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4633418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4161183" y="795131"/>
            <a:ext cx="7194735"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6670159"/>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509015" y="1152939"/>
            <a:ext cx="2446221" cy="1401419"/>
          </a:xfrm>
        </p:spPr>
        <p:txBody>
          <a:bodyPr anchor="b"/>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509013" y="2771425"/>
            <a:ext cx="2446223"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4161181" y="896040"/>
            <a:ext cx="7194736"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Tree>
    <p:extLst>
      <p:ext uri="{BB962C8B-B14F-4D97-AF65-F5344CB8AC3E}">
        <p14:creationId xmlns:p14="http://schemas.microsoft.com/office/powerpoint/2010/main" val="94516377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58486795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84476122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373188028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91015399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62752658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29501510"/>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27399926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133756698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12298017" cy="6917635"/>
          </a:xfrm>
          <a:prstGeom prst="rect">
            <a:avLst/>
          </a:prstGeom>
        </p:spPr>
      </p:pic>
    </p:spTree>
    <p:extLst>
      <p:ext uri="{BB962C8B-B14F-4D97-AF65-F5344CB8AC3E}">
        <p14:creationId xmlns:p14="http://schemas.microsoft.com/office/powerpoint/2010/main" val="517644278"/>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417643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2128960880"/>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166008888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651472278"/>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307552032"/>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820964"/>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12192000" cy="6858000"/>
          </a:xfrm>
          <a:prstGeom prst="rect">
            <a:avLst/>
          </a:prstGeom>
        </p:spPr>
        <p:txBody>
          <a:bodyPr/>
          <a:lstStyle/>
          <a:p>
            <a:r>
              <a:rPr lang="en-US"/>
              <a:t>Click icon to add picture</a:t>
            </a:r>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12191999" cy="6857999"/>
          </a:xfrm>
          <a:prstGeom prst="rect">
            <a:avLst/>
          </a:prstGeom>
        </p:spPr>
      </p:pic>
    </p:spTree>
    <p:extLst>
      <p:ext uri="{BB962C8B-B14F-4D97-AF65-F5344CB8AC3E}">
        <p14:creationId xmlns:p14="http://schemas.microsoft.com/office/powerpoint/2010/main" val="428402628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12.xml"/><Relationship Id="rId7" Type="http://schemas.openxmlformats.org/officeDocument/2006/relationships/theme" Target="../theme/theme8.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8.xml"/><Relationship Id="rId7" Type="http://schemas.openxmlformats.org/officeDocument/2006/relationships/image" Target="../media/image9.png"/><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theme" Target="../theme/theme9.xml"/><Relationship Id="rId5" Type="http://schemas.openxmlformats.org/officeDocument/2006/relationships/slideLayout" Target="../slideLayouts/slideLayout20.xml"/><Relationship Id="rId4" Type="http://schemas.openxmlformats.org/officeDocument/2006/relationships/slideLayout" Target="../slideLayouts/slideLayout19.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5.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6.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7.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8.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9.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30.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1.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2.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40.xml"/><Relationship Id="rId3" Type="http://schemas.openxmlformats.org/officeDocument/2006/relationships/slideLayout" Target="../slideLayouts/slideLayout35.xml"/><Relationship Id="rId7" Type="http://schemas.openxmlformats.org/officeDocument/2006/relationships/slideLayout" Target="../slideLayouts/slideLayout39.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5" Type="http://schemas.openxmlformats.org/officeDocument/2006/relationships/slideLayout" Target="../slideLayouts/slideLayout37.xml"/><Relationship Id="rId4" Type="http://schemas.openxmlformats.org/officeDocument/2006/relationships/slideLayout" Target="../slideLayouts/slideLayout36.xml"/><Relationship Id="rId9" Type="http://schemas.openxmlformats.org/officeDocument/2006/relationships/theme" Target="../theme/theme19.xml"/></Relationships>
</file>

<file path=ppt/slideMasters/_rels/slideMaster20.xml.rels><?xml version="1.0" encoding="UTF-8" standalone="yes"?>
<Relationships xmlns="http://schemas.openxmlformats.org/package/2006/relationships"><Relationship Id="rId3" Type="http://schemas.openxmlformats.org/officeDocument/2006/relationships/slideLayout" Target="../slideLayouts/slideLayout43.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image" Target="../media/image1.png"/><Relationship Id="rId5" Type="http://schemas.openxmlformats.org/officeDocument/2006/relationships/theme" Target="../theme/theme20.xml"/><Relationship Id="rId4" Type="http://schemas.openxmlformats.org/officeDocument/2006/relationships/slideLayout" Target="../slideLayouts/slideLayout44.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1.xml"/><Relationship Id="rId1" Type="http://schemas.openxmlformats.org/officeDocument/2006/relationships/slideLayout" Target="../slideLayouts/slideLayout45.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2.xml"/><Relationship Id="rId1" Type="http://schemas.openxmlformats.org/officeDocument/2006/relationships/slideLayout" Target="../slideLayouts/slideLayout46.xml"/></Relationships>
</file>

<file path=ppt/slideMasters/_rels/slideMaster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23.xml"/><Relationship Id="rId1" Type="http://schemas.openxmlformats.org/officeDocument/2006/relationships/slideLayout" Target="../slideLayouts/slideLayout47.xml"/></Relationships>
</file>

<file path=ppt/slideMasters/_rels/slideMaster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24.xml"/><Relationship Id="rId1" Type="http://schemas.openxmlformats.org/officeDocument/2006/relationships/slideLayout" Target="../slideLayouts/slideLayout48.xml"/></Relationships>
</file>

<file path=ppt/slideMasters/_rels/slideMaster25.xml.rels><?xml version="1.0" encoding="UTF-8" standalone="yes"?>
<Relationships xmlns="http://schemas.openxmlformats.org/package/2006/relationships"><Relationship Id="rId3" Type="http://schemas.openxmlformats.org/officeDocument/2006/relationships/theme" Target="../theme/theme25.xml"/><Relationship Id="rId2" Type="http://schemas.openxmlformats.org/officeDocument/2006/relationships/slideLayout" Target="../slideLayouts/slideLayout50.xml"/><Relationship Id="rId1" Type="http://schemas.openxmlformats.org/officeDocument/2006/relationships/slideLayout" Target="../slideLayouts/slideLayout49.xml"/><Relationship Id="rId4" Type="http://schemas.openxmlformats.org/officeDocument/2006/relationships/image" Target="../media/image6.png"/></Relationships>
</file>

<file path=ppt/slideMasters/_rels/slideMaster26.xml.rels><?xml version="1.0" encoding="UTF-8" standalone="yes"?>
<Relationships xmlns="http://schemas.openxmlformats.org/package/2006/relationships"><Relationship Id="rId3" Type="http://schemas.openxmlformats.org/officeDocument/2006/relationships/theme" Target="../theme/theme26.xml"/><Relationship Id="rId2" Type="http://schemas.openxmlformats.org/officeDocument/2006/relationships/slideLayout" Target="../slideLayouts/slideLayout52.xml"/><Relationship Id="rId1" Type="http://schemas.openxmlformats.org/officeDocument/2006/relationships/slideLayout" Target="../slideLayouts/slideLayout51.xml"/><Relationship Id="rId4" Type="http://schemas.openxmlformats.org/officeDocument/2006/relationships/image" Target="../media/image7.png"/></Relationships>
</file>

<file path=ppt/slideMasters/_rels/slideMaster2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55.xml"/><Relationship Id="rId7" Type="http://schemas.openxmlformats.org/officeDocument/2006/relationships/theme" Target="../theme/theme27.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s>
</file>

<file path=ppt/slideMasters/_rels/slideMaster28.xml.rels><?xml version="1.0" encoding="UTF-8" standalone="yes"?>
<Relationships xmlns="http://schemas.openxmlformats.org/package/2006/relationships"><Relationship Id="rId3" Type="http://schemas.openxmlformats.org/officeDocument/2006/relationships/slideLayout" Target="../slideLayouts/slideLayout61.xml"/><Relationship Id="rId7" Type="http://schemas.openxmlformats.org/officeDocument/2006/relationships/image" Target="../media/image9.png"/><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theme" Target="../theme/theme28.xml"/><Relationship Id="rId5" Type="http://schemas.openxmlformats.org/officeDocument/2006/relationships/slideLayout" Target="../slideLayouts/slideLayout63.xml"/><Relationship Id="rId4" Type="http://schemas.openxmlformats.org/officeDocument/2006/relationships/slideLayout" Target="../slideLayouts/slideLayout62.xml"/></Relationships>
</file>

<file path=ppt/slideMasters/_rels/slideMaster29.xml.rels><?xml version="1.0" encoding="UTF-8" standalone="yes"?>
<Relationships xmlns="http://schemas.openxmlformats.org/package/2006/relationships"><Relationship Id="rId3" Type="http://schemas.openxmlformats.org/officeDocument/2006/relationships/slideLayout" Target="../slideLayouts/slideLayout66.xml"/><Relationship Id="rId2" Type="http://schemas.openxmlformats.org/officeDocument/2006/relationships/slideLayout" Target="../slideLayouts/slideLayout65.xml"/><Relationship Id="rId1" Type="http://schemas.openxmlformats.org/officeDocument/2006/relationships/slideLayout" Target="../slideLayouts/slideLayout64.xml"/><Relationship Id="rId6" Type="http://schemas.openxmlformats.org/officeDocument/2006/relationships/image" Target="../media/image10.png"/><Relationship Id="rId5" Type="http://schemas.openxmlformats.org/officeDocument/2006/relationships/theme" Target="../theme/theme29.xml"/><Relationship Id="rId4" Type="http://schemas.openxmlformats.org/officeDocument/2006/relationships/slideLayout" Target="../slideLayouts/slideLayout67.xml"/></Relationships>
</file>

<file path=ppt/slideMasters/_rels/slideMaster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30.xml"/><Relationship Id="rId1" Type="http://schemas.openxmlformats.org/officeDocument/2006/relationships/slideLayout" Target="../slideLayouts/slideLayout68.xml"/></Relationships>
</file>

<file path=ppt/slideMasters/_rels/slideMaster3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31.xml"/><Relationship Id="rId1" Type="http://schemas.openxmlformats.org/officeDocument/2006/relationships/slideLayout" Target="../slideLayouts/slideLayout69.xml"/></Relationships>
</file>

<file path=ppt/slideMasters/_rels/slideMaster3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32.xml"/><Relationship Id="rId1" Type="http://schemas.openxmlformats.org/officeDocument/2006/relationships/slideLayout" Target="../slideLayouts/slideLayout70.xml"/></Relationships>
</file>

<file path=ppt/slideMasters/_rels/slideMaster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33.xml"/><Relationship Id="rId1" Type="http://schemas.openxmlformats.org/officeDocument/2006/relationships/slideLayout" Target="../slideLayouts/slideLayout71.xml"/></Relationships>
</file>

<file path=ppt/slideMasters/_rels/slideMaster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34.xml"/><Relationship Id="rId1" Type="http://schemas.openxmlformats.org/officeDocument/2006/relationships/slideLayout" Target="../slideLayouts/slideLayout72.xml"/></Relationships>
</file>

<file path=ppt/slideMasters/_rels/slideMaster3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35.xml"/><Relationship Id="rId1" Type="http://schemas.openxmlformats.org/officeDocument/2006/relationships/slideLayout" Target="../slideLayouts/slideLayout73.xml"/></Relationships>
</file>

<file path=ppt/slideMasters/_rels/slideMaster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36.xml"/><Relationship Id="rId1" Type="http://schemas.openxmlformats.org/officeDocument/2006/relationships/slideLayout" Target="../slideLayouts/slideLayout74.xml"/></Relationships>
</file>

<file path=ppt/slideMasters/_rels/slideMaster3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37.xml"/><Relationship Id="rId1" Type="http://schemas.openxmlformats.org/officeDocument/2006/relationships/slideLayout" Target="../slideLayouts/slideLayout75.xml"/></Relationships>
</file>

<file path=ppt/slideMasters/_rels/slideMaster38.xml.rels><?xml version="1.0" encoding="UTF-8" standalone="yes"?>
<Relationships xmlns="http://schemas.openxmlformats.org/package/2006/relationships"><Relationship Id="rId8" Type="http://schemas.openxmlformats.org/officeDocument/2006/relationships/slideLayout" Target="../slideLayouts/slideLayout83.xml"/><Relationship Id="rId3" Type="http://schemas.openxmlformats.org/officeDocument/2006/relationships/slideLayout" Target="../slideLayouts/slideLayout78.xml"/><Relationship Id="rId7" Type="http://schemas.openxmlformats.org/officeDocument/2006/relationships/slideLayout" Target="../slideLayouts/slideLayout82.xml"/><Relationship Id="rId2" Type="http://schemas.openxmlformats.org/officeDocument/2006/relationships/slideLayout" Target="../slideLayouts/slideLayout77.xml"/><Relationship Id="rId1" Type="http://schemas.openxmlformats.org/officeDocument/2006/relationships/slideLayout" Target="../slideLayouts/slideLayout76.xml"/><Relationship Id="rId6" Type="http://schemas.openxmlformats.org/officeDocument/2006/relationships/slideLayout" Target="../slideLayouts/slideLayout81.xml"/><Relationship Id="rId5" Type="http://schemas.openxmlformats.org/officeDocument/2006/relationships/slideLayout" Target="../slideLayouts/slideLayout80.xml"/><Relationship Id="rId4" Type="http://schemas.openxmlformats.org/officeDocument/2006/relationships/slideLayout" Target="../slideLayouts/slideLayout79.xml"/><Relationship Id="rId9" Type="http://schemas.openxmlformats.org/officeDocument/2006/relationships/theme" Target="../theme/theme3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371253973"/>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624729203"/>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86829025"/>
      </p:ext>
    </p:extLst>
  </p:cSld>
  <p:clrMap bg1="lt1" tx1="dk1" bg2="lt2" tx2="dk2" accent1="accent1" accent2="accent2" accent3="accent3" accent4="accent4" accent5="accent5" accent6="accent6" hlink="hlink" folHlink="folHlink"/>
  <p:sldLayoutIdLst>
    <p:sldLayoutId id="214748369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05102925"/>
      </p:ext>
    </p:extLst>
  </p:cSld>
  <p:clrMap bg1="lt1" tx1="dk1" bg2="lt2" tx2="dk2" accent1="accent1" accent2="accent2" accent3="accent3" accent4="accent4" accent5="accent5" accent6="accent6" hlink="hlink" folHlink="folHlink"/>
  <p:sldLayoutIdLst>
    <p:sldLayoutId id="214748369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27429791"/>
      </p:ext>
    </p:extLst>
  </p:cSld>
  <p:clrMap bg1="lt1" tx1="dk1" bg2="lt2" tx2="dk2" accent1="accent1" accent2="accent2" accent3="accent3" accent4="accent4" accent5="accent5" accent6="accent6" hlink="hlink" folHlink="folHlink"/>
  <p:sldLayoutIdLst>
    <p:sldLayoutId id="214748369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289050117"/>
      </p:ext>
    </p:extLst>
  </p:cSld>
  <p:clrMap bg1="lt1" tx1="dk1" bg2="lt2" tx2="dk2" accent1="accent1" accent2="accent2" accent3="accent3" accent4="accent4" accent5="accent5" accent6="accent6" hlink="hlink" folHlink="folHlink"/>
  <p:sldLayoutIdLst>
    <p:sldLayoutId id="2147483696" r:id="rId1"/>
    <p:sldLayoutId id="214748369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9/8/2023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69588537"/>
      </p:ext>
    </p:extLst>
  </p:cSld>
  <p:clrMap bg1="lt1" tx1="dk1" bg2="lt2" tx2="dk2" accent1="accent1" accent2="accent2" accent3="accent3" accent4="accent4" accent5="accent5" accent6="accent6" hlink="hlink" folHlink="folHlink"/>
  <p:sldLayoutIdLst>
    <p:sldLayoutId id="2147483699" r:id="rId1"/>
    <p:sldLayoutId id="214748370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9/8/2023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58265368"/>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9/8/2023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97389124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9/8/2023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519687723"/>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623933137"/>
      </p:ext>
    </p:extLst>
  </p:cSld>
  <p:clrMap bg1="lt1" tx1="dk1" bg2="lt2" tx2="dk2" accent1="accent1" accent2="accent2" accent3="accent3" accent4="accent4" accent5="accent5" accent6="accent6" hlink="hlink" folHlink="folHlink"/>
  <p:sldLayoutIdLst>
    <p:sldLayoutId id="214748372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05718968"/>
      </p:ext>
    </p:extLst>
  </p:cSld>
  <p:clrMap bg1="lt1" tx1="dk1" bg2="lt2" tx2="dk2" accent1="accent1" accent2="accent2" accent3="accent3" accent4="accent4" accent5="accent5" accent6="accent6" hlink="hlink" folHlink="folHlink"/>
  <p:sldLayoutIdLst>
    <p:sldLayoutId id="214748372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20422416"/>
      </p:ext>
    </p:extLst>
  </p:cSld>
  <p:clrMap bg1="lt1" tx1="dk1" bg2="lt2" tx2="dk2" accent1="accent1" accent2="accent2" accent3="accent3" accent4="accent4" accent5="accent5" accent6="accent6" hlink="hlink" folHlink="folHlink"/>
  <p:sldLayoutIdLst>
    <p:sldLayoutId id="214748372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000580004"/>
      </p:ext>
    </p:extLst>
  </p:cSld>
  <p:clrMap bg1="lt1" tx1="dk1" bg2="lt2" tx2="dk2" accent1="accent1" accent2="accent2" accent3="accent3" accent4="accent4" accent5="accent5" accent6="accent6" hlink="hlink" folHlink="folHlink"/>
  <p:sldLayoutIdLst>
    <p:sldLayoutId id="214748372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53979990"/>
      </p:ext>
    </p:extLst>
  </p:cSld>
  <p:clrMap bg1="lt1" tx1="dk1" bg2="lt2" tx2="dk2" accent1="accent1" accent2="accent2" accent3="accent3" accent4="accent4" accent5="accent5" accent6="accent6" hlink="hlink" folHlink="folHlink"/>
  <p:sldLayoutIdLst>
    <p:sldLayoutId id="214748372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817723477"/>
      </p:ext>
    </p:extLst>
  </p:cSld>
  <p:clrMap bg1="lt1" tx1="dk1" bg2="lt2" tx2="dk2" accent1="accent1" accent2="accent2" accent3="accent3" accent4="accent4" accent5="accent5" accent6="accent6" hlink="hlink" folHlink="folHlink"/>
  <p:sldLayoutIdLst>
    <p:sldLayoutId id="214748373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732078192"/>
      </p:ext>
    </p:extLst>
  </p:cSld>
  <p:clrMap bg1="lt1" tx1="dk1" bg2="lt2" tx2="dk2" accent1="accent1" accent2="accent2" accent3="accent3" accent4="accent4" accent5="accent5" accent6="accent6" hlink="hlink" folHlink="folHlink"/>
  <p:sldLayoutIdLst>
    <p:sldLayoutId id="214748373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24249664"/>
      </p:ext>
    </p:extLst>
  </p:cSld>
  <p:clrMap bg1="lt1" tx1="dk1" bg2="lt2" tx2="dk2" accent1="accent1" accent2="accent2" accent3="accent3" accent4="accent4" accent5="accent5" accent6="accent6" hlink="hlink" folHlink="folHlink"/>
  <p:sldLayoutIdLst>
    <p:sldLayoutId id="214748373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85190907"/>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3753511873"/>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562616170"/>
      </p:ext>
    </p:extLst>
  </p:cSld>
  <p:clrMap bg1="lt1" tx1="dk1" bg2="lt2" tx2="dk2" accent1="accent1" accent2="accent2" accent3="accent3" accent4="accent4" accent5="accent5" accent6="accent6" hlink="hlink" folHlink="folHlink"/>
  <p:sldLayoutIdLst>
    <p:sldLayoutId id="214748375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52384886"/>
      </p:ext>
    </p:extLst>
  </p:cSld>
  <p:clrMap bg1="lt1" tx1="dk1" bg2="lt2" tx2="dk2" accent1="accent1" accent2="accent2" accent3="accent3" accent4="accent4" accent5="accent5" accent6="accent6" hlink="hlink" folHlink="folHlink"/>
  <p:sldLayoutIdLst>
    <p:sldLayoutId id="214748375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09291932"/>
      </p:ext>
    </p:extLst>
  </p:cSld>
  <p:clrMap bg1="lt1" tx1="dk1" bg2="lt2" tx2="dk2" accent1="accent1" accent2="accent2" accent3="accent3" accent4="accent4" accent5="accent5" accent6="accent6" hlink="hlink" folHlink="folHlink"/>
  <p:sldLayoutIdLst>
    <p:sldLayoutId id="21474837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645790475"/>
      </p:ext>
    </p:extLst>
  </p:cSld>
  <p:clrMap bg1="lt1" tx1="dk1" bg2="lt2" tx2="dk2" accent1="accent1" accent2="accent2" accent3="accent3" accent4="accent4" accent5="accent5" accent6="accent6" hlink="hlink" folHlink="folHlink"/>
  <p:sldLayoutIdLst>
    <p:sldLayoutId id="214748375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937543375"/>
      </p:ext>
    </p:extLst>
  </p:cSld>
  <p:clrMap bg1="lt1" tx1="dk1" bg2="lt2" tx2="dk2" accent1="accent1" accent2="accent2" accent3="accent3" accent4="accent4" accent5="accent5" accent6="accent6" hlink="hlink" folHlink="folHlink"/>
  <p:sldLayoutIdLst>
    <p:sldLayoutId id="2147483758" r:id="rId1"/>
    <p:sldLayoutId id="214748375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9/8/2023</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73228420"/>
      </p:ext>
    </p:extLst>
  </p:cSld>
  <p:clrMap bg1="lt1" tx1="dk1" bg2="lt2" tx2="dk2" accent1="accent1" accent2="accent2" accent3="accent3" accent4="accent4" accent5="accent5" accent6="accent6" hlink="hlink" folHlink="folHlink"/>
  <p:sldLayoutIdLst>
    <p:sldLayoutId id="2147483761" r:id="rId1"/>
    <p:sldLayoutId id="21474837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9/8/2023</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59712204"/>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9/8/2023</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4221397286"/>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9/8/2023</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561224747"/>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004876179"/>
      </p:ext>
    </p:extLst>
  </p:cSld>
  <p:clrMap bg1="lt1" tx1="dk1" bg2="lt2" tx2="dk2" accent1="accent1" accent2="accent2" accent3="accent3" accent4="accent4" accent5="accent5" accent6="accent6" hlink="hlink" folHlink="folHlink"/>
  <p:sldLayoutIdLst>
    <p:sldLayoutId id="21474837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93664639"/>
      </p:ext>
    </p:extLst>
  </p:cSld>
  <p:clrMap bg1="lt1" tx1="dk1" bg2="lt2" tx2="dk2" accent1="accent1" accent2="accent2" accent3="accent3" accent4="accent4" accent5="accent5" accent6="accent6" hlink="hlink" folHlink="folHlink"/>
  <p:sldLayoutIdLst>
    <p:sldLayoutId id="21474837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7542838"/>
      </p:ext>
    </p:extLst>
  </p:cSld>
  <p:clrMap bg1="lt1" tx1="dk1" bg2="lt2" tx2="dk2" accent1="accent1" accent2="accent2" accent3="accent3" accent4="accent4" accent5="accent5" accent6="accent6" hlink="hlink" folHlink="folHlink"/>
  <p:sldLayoutIdLst>
    <p:sldLayoutId id="21474837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08340300"/>
      </p:ext>
    </p:extLst>
  </p:cSld>
  <p:clrMap bg1="lt1" tx1="dk1" bg2="lt2" tx2="dk2" accent1="accent1" accent2="accent2" accent3="accent3" accent4="accent4" accent5="accent5" accent6="accent6" hlink="hlink" folHlink="folHlink"/>
  <p:sldLayoutIdLst>
    <p:sldLayoutId id="21474837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293044191"/>
      </p:ext>
    </p:extLst>
  </p:cSld>
  <p:clrMap bg1="lt1" tx1="dk1" bg2="lt2" tx2="dk2" accent1="accent1" accent2="accent2" accent3="accent3" accent4="accent4" accent5="accent5" accent6="accent6" hlink="hlink" folHlink="folHlink"/>
  <p:sldLayoutIdLst>
    <p:sldLayoutId id="214748379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06530117"/>
      </p:ext>
    </p:extLst>
  </p:cSld>
  <p:clrMap bg1="lt1" tx1="dk1" bg2="lt2" tx2="dk2" accent1="accent1" accent2="accent2" accent3="accent3" accent4="accent4" accent5="accent5" accent6="accent6" hlink="hlink" folHlink="folHlink"/>
  <p:sldLayoutIdLst>
    <p:sldLayoutId id="214748379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90667598"/>
      </p:ext>
    </p:extLst>
  </p:cSld>
  <p:clrMap bg1="lt1" tx1="dk1" bg2="lt2" tx2="dk2" accent1="accent1" accent2="accent2" accent3="accent3" accent4="accent4" accent5="accent5" accent6="accent6" hlink="hlink" folHlink="folHlink"/>
  <p:sldLayoutIdLst>
    <p:sldLayoutId id="214748379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54277742"/>
      </p:ext>
    </p:extLst>
  </p:cSld>
  <p:clrMap bg1="lt1" tx1="dk1" bg2="lt2" tx2="dk2" accent1="accent1" accent2="accent2" accent3="accent3" accent4="accent4" accent5="accent5" accent6="accent6" hlink="hlink" folHlink="folHlink"/>
  <p:sldLayoutIdLst>
    <p:sldLayoutId id="21474837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8380696"/>
      </p:ext>
    </p:extLst>
  </p:cSld>
  <p:clrMap bg1="lt1" tx1="dk1" bg2="lt2" tx2="dk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21.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11.xml"/><Relationship Id="rId1" Type="http://schemas.openxmlformats.org/officeDocument/2006/relationships/video" Target="https://www.youtube.com/embed/NfDyzCfLLeY?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78A27-5F17-839A-6D82-C65756DEA10C}"/>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F779F8A1-A6D5-0B44-8291-EC484AC6A5C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197798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9CE905F-8A52-C66B-CC26-3332F7AC1FE3}"/>
              </a:ext>
            </a:extLst>
          </p:cNvPr>
          <p:cNvSpPr txBox="1"/>
          <p:nvPr/>
        </p:nvSpPr>
        <p:spPr>
          <a:xfrm>
            <a:off x="79472" y="-56069"/>
            <a:ext cx="12033056" cy="5909310"/>
          </a:xfrm>
          <a:prstGeom prst="rect">
            <a:avLst/>
          </a:prstGeom>
          <a:noFill/>
        </p:spPr>
        <p:txBody>
          <a:bodyPr wrap="square" lIns="91440" tIns="45720" rIns="91440" bIns="45720" anchor="t">
            <a:spAutoFit/>
          </a:bodyPr>
          <a:lstStyle/>
          <a:p>
            <a:pPr algn="ctr"/>
            <a:r>
              <a:rPr lang="cy-GB" altLang="en-US" sz="4200" b="1" dirty="0">
                <a:latin typeface="Arial" panose="020B0604020202020204" pitchFamily="34" charset="0"/>
                <a:cs typeface="Arial" panose="020B0604020202020204" pitchFamily="34" charset="0"/>
              </a:rPr>
              <a:t>ECEY5011/C</a:t>
            </a:r>
            <a:br>
              <a:rPr lang="cy-GB" altLang="en-US" sz="4200" b="1" dirty="0">
                <a:latin typeface="Arial" panose="020B0604020202020204" pitchFamily="34" charset="0"/>
                <a:cs typeface="Arial" panose="020B0604020202020204" pitchFamily="34" charset="0"/>
              </a:rPr>
            </a:br>
            <a:r>
              <a:rPr lang="cy-GB" altLang="en-US" sz="4200" b="1" dirty="0">
                <a:latin typeface="Arial" panose="020B0604020202020204" pitchFamily="34" charset="0"/>
                <a:cs typeface="Arial" panose="020B0604020202020204" pitchFamily="34" charset="0"/>
              </a:rPr>
              <a:t> Diogelu: arfer, </a:t>
            </a:r>
            <a:r>
              <a:rPr lang="cy-GB" altLang="en-US" sz="4200" b="1" dirty="0" err="1">
                <a:latin typeface="Arial" panose="020B0604020202020204" pitchFamily="34" charset="0"/>
                <a:cs typeface="Arial" panose="020B0604020202020204" pitchFamily="34" charset="0"/>
              </a:rPr>
              <a:t>deddfwriarth</a:t>
            </a:r>
            <a:r>
              <a:rPr lang="cy-GB" altLang="en-US" sz="4200" b="1" dirty="0">
                <a:latin typeface="Arial" panose="020B0604020202020204" pitchFamily="34" charset="0"/>
                <a:cs typeface="Arial" panose="020B0604020202020204" pitchFamily="34" charset="0"/>
              </a:rPr>
              <a:t> a’r tîm aml-ddisgyblaeth                               </a:t>
            </a:r>
          </a:p>
          <a:p>
            <a:pPr algn="ctr"/>
            <a:r>
              <a:rPr lang="cy-GB" altLang="en-US" sz="4200" b="1" dirty="0" err="1">
                <a:solidFill>
                  <a:schemeClr val="accent1">
                    <a:lumMod val="75000"/>
                  </a:schemeClr>
                </a:solidFill>
                <a:latin typeface="Arial"/>
                <a:ea typeface="ＭＳ Ｐゴシック"/>
                <a:cs typeface="Arial"/>
              </a:rPr>
              <a:t>Safeguarding</a:t>
            </a:r>
            <a:r>
              <a:rPr lang="cy-GB" altLang="en-US" sz="4200" b="1" dirty="0">
                <a:solidFill>
                  <a:schemeClr val="accent1">
                    <a:lumMod val="75000"/>
                  </a:schemeClr>
                </a:solidFill>
                <a:latin typeface="Arial"/>
                <a:ea typeface="ＭＳ Ｐゴシック"/>
                <a:cs typeface="Arial"/>
              </a:rPr>
              <a:t>: </a:t>
            </a:r>
            <a:r>
              <a:rPr lang="cy-GB" altLang="en-US" sz="4200" b="1" dirty="0" err="1">
                <a:solidFill>
                  <a:schemeClr val="accent1">
                    <a:lumMod val="75000"/>
                  </a:schemeClr>
                </a:solidFill>
                <a:latin typeface="Arial"/>
                <a:ea typeface="ＭＳ Ｐゴシック"/>
                <a:cs typeface="Arial"/>
              </a:rPr>
              <a:t>practice</a:t>
            </a:r>
            <a:r>
              <a:rPr lang="cy-GB" altLang="en-US" sz="4200" b="1" dirty="0">
                <a:solidFill>
                  <a:schemeClr val="accent1">
                    <a:lumMod val="75000"/>
                  </a:schemeClr>
                </a:solidFill>
                <a:latin typeface="Arial"/>
                <a:ea typeface="ＭＳ Ｐゴシック"/>
                <a:cs typeface="Arial"/>
              </a:rPr>
              <a:t>, </a:t>
            </a:r>
            <a:r>
              <a:rPr lang="cy-GB" altLang="en-US" sz="4200" b="1" dirty="0" err="1">
                <a:solidFill>
                  <a:schemeClr val="accent1">
                    <a:lumMod val="75000"/>
                  </a:schemeClr>
                </a:solidFill>
                <a:latin typeface="Arial"/>
                <a:ea typeface="ＭＳ Ｐゴシック"/>
                <a:cs typeface="Arial"/>
              </a:rPr>
              <a:t>legislation</a:t>
            </a:r>
            <a:r>
              <a:rPr lang="cy-GB" altLang="en-US" sz="4200" b="1" dirty="0">
                <a:solidFill>
                  <a:schemeClr val="accent1">
                    <a:lumMod val="75000"/>
                  </a:schemeClr>
                </a:solidFill>
                <a:latin typeface="Arial"/>
                <a:ea typeface="ＭＳ Ｐゴシック"/>
                <a:cs typeface="Arial"/>
              </a:rPr>
              <a:t> </a:t>
            </a:r>
            <a:r>
              <a:rPr lang="cy-GB" altLang="en-US" sz="4200" b="1" dirty="0" err="1">
                <a:solidFill>
                  <a:schemeClr val="accent1">
                    <a:lumMod val="75000"/>
                  </a:schemeClr>
                </a:solidFill>
                <a:latin typeface="Arial"/>
                <a:ea typeface="ＭＳ Ｐゴシック"/>
                <a:cs typeface="Arial"/>
              </a:rPr>
              <a:t>and</a:t>
            </a:r>
            <a:r>
              <a:rPr lang="cy-GB" altLang="en-US" sz="4200" b="1" dirty="0">
                <a:solidFill>
                  <a:schemeClr val="accent1">
                    <a:lumMod val="75000"/>
                  </a:schemeClr>
                </a:solidFill>
                <a:latin typeface="Arial"/>
                <a:ea typeface="ＭＳ Ｐゴシック"/>
                <a:cs typeface="Arial"/>
              </a:rPr>
              <a:t> the </a:t>
            </a:r>
            <a:r>
              <a:rPr lang="cy-GB" altLang="en-US" sz="4200" b="1" dirty="0" err="1">
                <a:solidFill>
                  <a:schemeClr val="accent1">
                    <a:lumMod val="75000"/>
                  </a:schemeClr>
                </a:solidFill>
                <a:latin typeface="Arial"/>
                <a:ea typeface="ＭＳ Ｐゴシック"/>
                <a:cs typeface="Arial"/>
              </a:rPr>
              <a:t>multi-disciplinary</a:t>
            </a:r>
            <a:r>
              <a:rPr lang="cy-GB" altLang="en-US" sz="4200" b="1" dirty="0">
                <a:solidFill>
                  <a:schemeClr val="accent1">
                    <a:lumMod val="75000"/>
                  </a:schemeClr>
                </a:solidFill>
                <a:latin typeface="Arial"/>
                <a:ea typeface="ＭＳ Ｐゴシック"/>
                <a:cs typeface="Arial"/>
              </a:rPr>
              <a:t> </a:t>
            </a:r>
            <a:r>
              <a:rPr lang="cy-GB" altLang="en-US" sz="4200" b="1" dirty="0" err="1">
                <a:solidFill>
                  <a:schemeClr val="accent1">
                    <a:lumMod val="75000"/>
                  </a:schemeClr>
                </a:solidFill>
                <a:latin typeface="Arial"/>
                <a:ea typeface="ＭＳ Ｐゴシック"/>
                <a:cs typeface="Arial"/>
              </a:rPr>
              <a:t>team</a:t>
            </a:r>
            <a:r>
              <a:rPr lang="cy-GB" altLang="en-US" sz="4200" b="1" dirty="0">
                <a:solidFill>
                  <a:schemeClr val="accent1">
                    <a:lumMod val="75000"/>
                  </a:schemeClr>
                </a:solidFill>
                <a:latin typeface="Arial"/>
                <a:ea typeface="ＭＳ Ｐゴシック"/>
                <a:cs typeface="Arial"/>
              </a:rPr>
              <a:t> </a:t>
            </a:r>
            <a:br>
              <a:rPr lang="cy-GB" altLang="en-US" sz="4200" b="1" dirty="0">
                <a:latin typeface="Arial" panose="020B0604020202020204" pitchFamily="34" charset="0"/>
                <a:cs typeface="Arial" panose="020B0604020202020204" pitchFamily="34" charset="0"/>
              </a:rPr>
            </a:br>
            <a:r>
              <a:rPr lang="cy-GB" sz="4200" b="1" dirty="0">
                <a:latin typeface="+mn-lt"/>
                <a:ea typeface="ＭＳ Ｐゴシック"/>
              </a:rPr>
              <a:t>Salwch wedi’i ffugio/wedi’i achosi gan eraill</a:t>
            </a:r>
            <a:br>
              <a:rPr lang="cy-GB" altLang="en-US" sz="4200" b="1" dirty="0">
                <a:latin typeface="+mn-lt"/>
              </a:rPr>
            </a:br>
            <a:r>
              <a:rPr lang="en-GB" sz="4200" b="1" dirty="0">
                <a:solidFill>
                  <a:schemeClr val="accent1">
                    <a:lumMod val="75000"/>
                  </a:schemeClr>
                </a:solidFill>
                <a:latin typeface="+mn-lt"/>
                <a:ea typeface="ＭＳ Ｐゴシック"/>
              </a:rPr>
              <a:t>Fabricated/ Induced Illness</a:t>
            </a:r>
            <a:br>
              <a:rPr lang="cy-GB" altLang="en-US" sz="4200" b="1" dirty="0">
                <a:latin typeface="Lucida Sans" panose="020B0602030504020204" pitchFamily="34" charset="0"/>
                <a:cs typeface="Lucida Sans Unicode" panose="020B0602030504020204" pitchFamily="34" charset="0"/>
              </a:rPr>
            </a:br>
            <a:r>
              <a:rPr lang="cy-GB" altLang="en-US" sz="4200" b="1" dirty="0">
                <a:latin typeface="Lucida Sans"/>
                <a:ea typeface="ＭＳ Ｐゴシック"/>
                <a:cs typeface="Lucida Sans Unicode"/>
              </a:rPr>
              <a:t>Darlith 9</a:t>
            </a:r>
            <a:br>
              <a:rPr lang="cy-GB" altLang="en-US" sz="4200" b="1" dirty="0">
                <a:latin typeface="Lucida Sans" panose="020B0602030504020204" pitchFamily="34" charset="0"/>
                <a:cs typeface="Lucida Sans Unicode" panose="020B0602030504020204" pitchFamily="34" charset="0"/>
              </a:rPr>
            </a:br>
            <a:r>
              <a:rPr lang="cy-GB" altLang="en-US" sz="4200" b="1" dirty="0" err="1">
                <a:solidFill>
                  <a:schemeClr val="accent1">
                    <a:lumMod val="75000"/>
                  </a:schemeClr>
                </a:solidFill>
                <a:latin typeface="Lucida Sans"/>
                <a:ea typeface="ＭＳ Ｐゴシック"/>
                <a:cs typeface="Lucida Sans Unicode"/>
              </a:rPr>
              <a:t>Lecture</a:t>
            </a:r>
            <a:r>
              <a:rPr lang="cy-GB" altLang="en-US" sz="4200" b="1" dirty="0">
                <a:solidFill>
                  <a:schemeClr val="accent1">
                    <a:lumMod val="75000"/>
                  </a:schemeClr>
                </a:solidFill>
                <a:latin typeface="Lucida Sans"/>
                <a:ea typeface="ＭＳ Ｐゴシック"/>
                <a:cs typeface="Lucida Sans Unicode"/>
              </a:rPr>
              <a:t> 9</a:t>
            </a:r>
            <a:endParaRPr lang="en-GB" sz="4200" dirty="0">
              <a:solidFill>
                <a:schemeClr val="accent1">
                  <a:lumMod val="75000"/>
                </a:schemeClr>
              </a:solidFill>
              <a:latin typeface="Lucida Sans"/>
              <a:ea typeface="ＭＳ Ｐゴシック"/>
              <a:cs typeface="Lucida Sans Unicode"/>
            </a:endParaRPr>
          </a:p>
        </p:txBody>
      </p:sp>
    </p:spTree>
    <p:extLst>
      <p:ext uri="{BB962C8B-B14F-4D97-AF65-F5344CB8AC3E}">
        <p14:creationId xmlns:p14="http://schemas.microsoft.com/office/powerpoint/2010/main" val="675104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3F542-8CDF-48F2-90CA-5B311EF11F9A}"/>
              </a:ext>
            </a:extLst>
          </p:cNvPr>
          <p:cNvSpPr>
            <a:spLocks noGrp="1"/>
          </p:cNvSpPr>
          <p:nvPr>
            <p:ph type="title"/>
          </p:nvPr>
        </p:nvSpPr>
        <p:spPr/>
        <p:txBody>
          <a:bodyPr/>
          <a:lstStyle/>
          <a:p>
            <a:pPr algn="ctr"/>
            <a:r>
              <a:rPr lang="en-GB" b="1" dirty="0">
                <a:solidFill>
                  <a:srgbClr val="240CF7"/>
                </a:solidFill>
              </a:rPr>
              <a:t>     </a:t>
            </a:r>
            <a:r>
              <a:rPr lang="cy-GB" b="1" dirty="0">
                <a:latin typeface="Arial" panose="020B0604020202020204" pitchFamily="34" charset="0"/>
                <a:cs typeface="Arial" panose="020B0604020202020204" pitchFamily="34" charset="0"/>
              </a:rPr>
              <a:t>Salwch wedi’i ffugio/wedi’i achosi gan eraill</a:t>
            </a:r>
          </a:p>
        </p:txBody>
      </p:sp>
      <p:sp>
        <p:nvSpPr>
          <p:cNvPr id="7" name="TextBox 6">
            <a:extLst>
              <a:ext uri="{FF2B5EF4-FFF2-40B4-BE49-F238E27FC236}">
                <a16:creationId xmlns:a16="http://schemas.microsoft.com/office/drawing/2014/main" id="{56D78DAC-02BC-4D23-9851-937F8AEE5C83}"/>
              </a:ext>
            </a:extLst>
          </p:cNvPr>
          <p:cNvSpPr txBox="1"/>
          <p:nvPr/>
        </p:nvSpPr>
        <p:spPr>
          <a:xfrm>
            <a:off x="6783278" y="1690690"/>
            <a:ext cx="2827347" cy="1200329"/>
          </a:xfrm>
          <a:prstGeom prst="rect">
            <a:avLst/>
          </a:prstGeom>
          <a:noFill/>
        </p:spPr>
        <p:txBody>
          <a:bodyPr wrap="square" lIns="91440" tIns="45720" rIns="91440" bIns="45720" rtlCol="0" anchor="t">
            <a:spAutoFit/>
          </a:bodyPr>
          <a:lstStyle/>
          <a:p>
            <a:pPr algn="ctr"/>
            <a:r>
              <a:rPr lang="cy-GB" dirty="0">
                <a:latin typeface="Arial" panose="020B0604020202020204" pitchFamily="34" charset="0"/>
                <a:ea typeface="ＭＳ Ｐゴシック"/>
                <a:cs typeface="Arial" panose="020B0604020202020204" pitchFamily="34" charset="0"/>
              </a:rPr>
              <a:t>Anhwylder ffugiol wedi’i orfodi ar rywun arall </a:t>
            </a:r>
            <a:r>
              <a:rPr lang="en-GB" dirty="0">
                <a:latin typeface="Arial" panose="020B0604020202020204" pitchFamily="34" charset="0"/>
                <a:ea typeface="ＭＳ Ｐゴシック"/>
                <a:cs typeface="Arial" panose="020B0604020202020204" pitchFamily="34" charset="0"/>
              </a:rPr>
              <a:t>(FDIA)</a:t>
            </a:r>
          </a:p>
        </p:txBody>
      </p:sp>
      <p:sp>
        <p:nvSpPr>
          <p:cNvPr id="8" name="TextBox 7">
            <a:extLst>
              <a:ext uri="{FF2B5EF4-FFF2-40B4-BE49-F238E27FC236}">
                <a16:creationId xmlns:a16="http://schemas.microsoft.com/office/drawing/2014/main" id="{2D873DF4-B9C2-497C-9E91-60DEA45495C9}"/>
              </a:ext>
            </a:extLst>
          </p:cNvPr>
          <p:cNvSpPr txBox="1"/>
          <p:nvPr/>
        </p:nvSpPr>
        <p:spPr>
          <a:xfrm>
            <a:off x="1770054" y="1735838"/>
            <a:ext cx="2675882" cy="1569660"/>
          </a:xfrm>
          <a:prstGeom prst="rect">
            <a:avLst/>
          </a:prstGeom>
          <a:noFill/>
        </p:spPr>
        <p:txBody>
          <a:bodyPr wrap="square" lIns="91440" tIns="45720" rIns="91440" bIns="45720" rtlCol="0" anchor="t">
            <a:spAutoFit/>
          </a:bodyPr>
          <a:lstStyle/>
          <a:p>
            <a:pPr algn="ctr"/>
            <a:r>
              <a:rPr lang="cy-GB" dirty="0">
                <a:latin typeface="Arial" panose="020B0604020202020204" pitchFamily="34" charset="0"/>
                <a:ea typeface="ＭＳ Ｐゴシック"/>
                <a:cs typeface="Arial" panose="020B0604020202020204" pitchFamily="34" charset="0"/>
              </a:rPr>
              <a:t>Salwch wedi’i Ffugio neu wedi’i Achosi gan Ofalwyr </a:t>
            </a:r>
            <a:r>
              <a:rPr lang="en-GB" dirty="0">
                <a:latin typeface="Arial" panose="020B0604020202020204" pitchFamily="34" charset="0"/>
                <a:ea typeface="ＭＳ Ｐゴシック"/>
                <a:cs typeface="Arial" panose="020B0604020202020204" pitchFamily="34" charset="0"/>
              </a:rPr>
              <a:t>(FIIC)</a:t>
            </a:r>
          </a:p>
        </p:txBody>
      </p:sp>
      <p:sp>
        <p:nvSpPr>
          <p:cNvPr id="10" name="TextBox 9">
            <a:extLst>
              <a:ext uri="{FF2B5EF4-FFF2-40B4-BE49-F238E27FC236}">
                <a16:creationId xmlns:a16="http://schemas.microsoft.com/office/drawing/2014/main" id="{54352B22-DCC9-43DB-B212-01E77F2821AB}"/>
              </a:ext>
            </a:extLst>
          </p:cNvPr>
          <p:cNvSpPr txBox="1"/>
          <p:nvPr/>
        </p:nvSpPr>
        <p:spPr>
          <a:xfrm>
            <a:off x="8583018" y="3506335"/>
            <a:ext cx="2990032" cy="830997"/>
          </a:xfrm>
          <a:prstGeom prst="rect">
            <a:avLst/>
          </a:prstGeom>
          <a:noFill/>
        </p:spPr>
        <p:txBody>
          <a:bodyPr wrap="square" lIns="91440" tIns="45720" rIns="91440" bIns="45720" rtlCol="0" anchor="t">
            <a:spAutoFit/>
          </a:bodyPr>
          <a:lstStyle/>
          <a:p>
            <a:pPr algn="ctr"/>
            <a:r>
              <a:rPr lang="en-GB" dirty="0">
                <a:latin typeface="Arial" panose="020B0604020202020204" pitchFamily="34" charset="0"/>
                <a:ea typeface="ＭＳ Ｐゴシック"/>
                <a:cs typeface="Arial" panose="020B0604020202020204" pitchFamily="34" charset="0"/>
              </a:rPr>
              <a:t>Munchhausen </a:t>
            </a:r>
            <a:r>
              <a:rPr lang="cy-GB" dirty="0">
                <a:latin typeface="Arial" panose="020B0604020202020204" pitchFamily="34" charset="0"/>
                <a:ea typeface="ＭＳ Ｐゴシック"/>
                <a:cs typeface="Arial" panose="020B0604020202020204" pitchFamily="34" charset="0"/>
              </a:rPr>
              <a:t>drwy ddirprwy</a:t>
            </a:r>
          </a:p>
        </p:txBody>
      </p:sp>
      <p:sp>
        <p:nvSpPr>
          <p:cNvPr id="11" name="TextBox 10">
            <a:extLst>
              <a:ext uri="{FF2B5EF4-FFF2-40B4-BE49-F238E27FC236}">
                <a16:creationId xmlns:a16="http://schemas.microsoft.com/office/drawing/2014/main" id="{B0306D46-4633-4502-BEEA-D0A20CF1E863}"/>
              </a:ext>
            </a:extLst>
          </p:cNvPr>
          <p:cNvSpPr txBox="1"/>
          <p:nvPr/>
        </p:nvSpPr>
        <p:spPr>
          <a:xfrm>
            <a:off x="618950" y="4337332"/>
            <a:ext cx="3169546" cy="830997"/>
          </a:xfrm>
          <a:prstGeom prst="rect">
            <a:avLst/>
          </a:prstGeom>
          <a:noFill/>
        </p:spPr>
        <p:txBody>
          <a:bodyPr wrap="square" lIns="91440" tIns="45720" rIns="91440" bIns="45720" rtlCol="0" anchor="t">
            <a:spAutoFit/>
          </a:bodyPr>
          <a:lstStyle/>
          <a:p>
            <a:pPr algn="ctr"/>
            <a:r>
              <a:rPr lang="cy-GB" dirty="0">
                <a:latin typeface="Arial" panose="020B0604020202020204" pitchFamily="34" charset="0"/>
                <a:ea typeface="ＭＳ Ｐゴシック"/>
                <a:cs typeface="Arial" panose="020B0604020202020204" pitchFamily="34" charset="0"/>
              </a:rPr>
              <a:t>Anhwylder Ffugiol drwy Ddirprwy</a:t>
            </a:r>
          </a:p>
        </p:txBody>
      </p:sp>
      <p:sp>
        <p:nvSpPr>
          <p:cNvPr id="12" name="TextBox 11">
            <a:extLst>
              <a:ext uri="{FF2B5EF4-FFF2-40B4-BE49-F238E27FC236}">
                <a16:creationId xmlns:a16="http://schemas.microsoft.com/office/drawing/2014/main" id="{B61CAB8E-2416-44F6-98F1-8D9F014C5D2A}"/>
              </a:ext>
            </a:extLst>
          </p:cNvPr>
          <p:cNvSpPr txBox="1"/>
          <p:nvPr/>
        </p:nvSpPr>
        <p:spPr>
          <a:xfrm>
            <a:off x="5021273" y="3827097"/>
            <a:ext cx="2675882" cy="1200329"/>
          </a:xfrm>
          <a:prstGeom prst="rect">
            <a:avLst/>
          </a:prstGeom>
          <a:noFill/>
        </p:spPr>
        <p:txBody>
          <a:bodyPr wrap="square" lIns="91440" tIns="45720" rIns="91440" bIns="45720" rtlCol="0" anchor="t">
            <a:spAutoFit/>
          </a:bodyPr>
          <a:lstStyle/>
          <a:p>
            <a:pPr algn="ctr"/>
            <a:r>
              <a:rPr lang="cy-GB" dirty="0">
                <a:latin typeface="Arial" panose="020B0604020202020204" pitchFamily="34" charset="0"/>
                <a:ea typeface="ＭＳ Ｐゴシック"/>
                <a:cs typeface="Arial" panose="020B0604020202020204" pitchFamily="34" charset="0"/>
              </a:rPr>
              <a:t>Syndrom </a:t>
            </a:r>
            <a:r>
              <a:rPr lang="en-GB" dirty="0">
                <a:latin typeface="Arial" panose="020B0604020202020204" pitchFamily="34" charset="0"/>
                <a:ea typeface="ＭＳ Ｐゴシック"/>
                <a:cs typeface="Arial" panose="020B0604020202020204" pitchFamily="34" charset="0"/>
              </a:rPr>
              <a:t>Munchausen</a:t>
            </a:r>
            <a:r>
              <a:rPr lang="cy-GB" dirty="0">
                <a:latin typeface="Arial" panose="020B0604020202020204" pitchFamily="34" charset="0"/>
                <a:ea typeface="ＭＳ Ｐゴシック"/>
                <a:cs typeface="Arial" panose="020B0604020202020204" pitchFamily="34" charset="0"/>
              </a:rPr>
              <a:t> drwy ddirprwy</a:t>
            </a:r>
          </a:p>
        </p:txBody>
      </p:sp>
    </p:spTree>
    <p:extLst>
      <p:ext uri="{BB962C8B-B14F-4D97-AF65-F5344CB8AC3E}">
        <p14:creationId xmlns:p14="http://schemas.microsoft.com/office/powerpoint/2010/main" val="498274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3F542-8CDF-48F2-90CA-5B311EF11F9A}"/>
              </a:ext>
            </a:extLst>
          </p:cNvPr>
          <p:cNvSpPr>
            <a:spLocks noGrp="1"/>
          </p:cNvSpPr>
          <p:nvPr>
            <p:ph type="title"/>
          </p:nvPr>
        </p:nvSpPr>
        <p:spPr/>
        <p:txBody>
          <a:bodyPr/>
          <a:lstStyle/>
          <a:p>
            <a:pPr algn="ctr"/>
            <a:r>
              <a:rPr lang="en-GB" b="1" dirty="0">
                <a:solidFill>
                  <a:schemeClr val="accent1">
                    <a:lumMod val="75000"/>
                  </a:schemeClr>
                </a:solidFill>
                <a:latin typeface="Arial" panose="020B0604020202020204" pitchFamily="34" charset="0"/>
                <a:cs typeface="Arial" panose="020B0604020202020204" pitchFamily="34" charset="0"/>
              </a:rPr>
              <a:t>Fabricated/ Induced Illness</a:t>
            </a:r>
            <a:endParaRPr lang="en-US" dirty="0">
              <a:solidFill>
                <a:schemeClr val="accent1">
                  <a:lumMod val="75000"/>
                </a:schemeClr>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56D78DAC-02BC-4D23-9851-937F8AEE5C83}"/>
              </a:ext>
            </a:extLst>
          </p:cNvPr>
          <p:cNvSpPr txBox="1"/>
          <p:nvPr/>
        </p:nvSpPr>
        <p:spPr>
          <a:xfrm>
            <a:off x="6243725" y="1921522"/>
            <a:ext cx="2827347" cy="1200329"/>
          </a:xfrm>
          <a:prstGeom prst="rect">
            <a:avLst/>
          </a:prstGeom>
          <a:noFill/>
        </p:spPr>
        <p:txBody>
          <a:bodyPr wrap="square" lIns="91440" tIns="45720" rIns="91440" bIns="45720" rtlCol="0" anchor="t">
            <a:spAutoFit/>
          </a:bodyPr>
          <a:lstStyle/>
          <a:p>
            <a:pPr algn="ctr"/>
            <a:r>
              <a:rPr lang="en-GB" dirty="0">
                <a:solidFill>
                  <a:schemeClr val="accent1">
                    <a:lumMod val="75000"/>
                  </a:schemeClr>
                </a:solidFill>
                <a:latin typeface="Arial" panose="020B0604020202020204" pitchFamily="34" charset="0"/>
                <a:ea typeface="ＭＳ Ｐゴシック"/>
                <a:cs typeface="Arial" panose="020B0604020202020204" pitchFamily="34" charset="0"/>
              </a:rPr>
              <a:t>Factitious disorder imposed on another (FDIA)</a:t>
            </a:r>
          </a:p>
        </p:txBody>
      </p:sp>
      <p:sp>
        <p:nvSpPr>
          <p:cNvPr id="8" name="TextBox 7">
            <a:extLst>
              <a:ext uri="{FF2B5EF4-FFF2-40B4-BE49-F238E27FC236}">
                <a16:creationId xmlns:a16="http://schemas.microsoft.com/office/drawing/2014/main" id="{2D873DF4-B9C2-497C-9E91-60DEA45495C9}"/>
              </a:ext>
            </a:extLst>
          </p:cNvPr>
          <p:cNvSpPr txBox="1"/>
          <p:nvPr/>
        </p:nvSpPr>
        <p:spPr>
          <a:xfrm>
            <a:off x="1985875" y="1890508"/>
            <a:ext cx="2675882" cy="1200329"/>
          </a:xfrm>
          <a:prstGeom prst="rect">
            <a:avLst/>
          </a:prstGeom>
          <a:noFill/>
        </p:spPr>
        <p:txBody>
          <a:bodyPr wrap="square" lIns="91440" tIns="45720" rIns="91440" bIns="45720" rtlCol="0" anchor="t">
            <a:spAutoFit/>
          </a:bodyPr>
          <a:lstStyle/>
          <a:p>
            <a:pPr algn="ctr"/>
            <a:r>
              <a:rPr lang="en-GB" dirty="0">
                <a:solidFill>
                  <a:schemeClr val="accent1">
                    <a:lumMod val="75000"/>
                  </a:schemeClr>
                </a:solidFill>
                <a:latin typeface="Arial" panose="020B0604020202020204" pitchFamily="34" charset="0"/>
                <a:ea typeface="ＭＳ Ｐゴシック"/>
                <a:cs typeface="Arial" panose="020B0604020202020204" pitchFamily="34" charset="0"/>
              </a:rPr>
              <a:t>Fabricated or Induced Illness by Carers (FIIC)</a:t>
            </a:r>
          </a:p>
        </p:txBody>
      </p:sp>
      <p:sp>
        <p:nvSpPr>
          <p:cNvPr id="10" name="TextBox 9">
            <a:extLst>
              <a:ext uri="{FF2B5EF4-FFF2-40B4-BE49-F238E27FC236}">
                <a16:creationId xmlns:a16="http://schemas.microsoft.com/office/drawing/2014/main" id="{54352B22-DCC9-43DB-B212-01E77F2821AB}"/>
              </a:ext>
            </a:extLst>
          </p:cNvPr>
          <p:cNvSpPr txBox="1"/>
          <p:nvPr/>
        </p:nvSpPr>
        <p:spPr>
          <a:xfrm>
            <a:off x="8583018" y="3506335"/>
            <a:ext cx="2990032" cy="830997"/>
          </a:xfrm>
          <a:prstGeom prst="rect">
            <a:avLst/>
          </a:prstGeom>
          <a:noFill/>
        </p:spPr>
        <p:txBody>
          <a:bodyPr wrap="square" lIns="91440" tIns="45720" rIns="91440" bIns="45720" rtlCol="0" anchor="t">
            <a:spAutoFit/>
          </a:bodyPr>
          <a:lstStyle/>
          <a:p>
            <a:pPr algn="ctr"/>
            <a:r>
              <a:rPr lang="en-GB" dirty="0">
                <a:solidFill>
                  <a:schemeClr val="accent1">
                    <a:lumMod val="75000"/>
                  </a:schemeClr>
                </a:solidFill>
                <a:latin typeface="Arial" panose="020B0604020202020204" pitchFamily="34" charset="0"/>
                <a:ea typeface="ＭＳ Ｐゴシック"/>
                <a:cs typeface="Arial" panose="020B0604020202020204" pitchFamily="34" charset="0"/>
              </a:rPr>
              <a:t>Munchausen by proxy</a:t>
            </a:r>
          </a:p>
        </p:txBody>
      </p:sp>
      <p:sp>
        <p:nvSpPr>
          <p:cNvPr id="11" name="TextBox 10">
            <a:extLst>
              <a:ext uri="{FF2B5EF4-FFF2-40B4-BE49-F238E27FC236}">
                <a16:creationId xmlns:a16="http://schemas.microsoft.com/office/drawing/2014/main" id="{B0306D46-4633-4502-BEEA-D0A20CF1E863}"/>
              </a:ext>
            </a:extLst>
          </p:cNvPr>
          <p:cNvSpPr txBox="1"/>
          <p:nvPr/>
        </p:nvSpPr>
        <p:spPr>
          <a:xfrm>
            <a:off x="661959" y="3640770"/>
            <a:ext cx="3169546" cy="830997"/>
          </a:xfrm>
          <a:prstGeom prst="rect">
            <a:avLst/>
          </a:prstGeom>
          <a:noFill/>
        </p:spPr>
        <p:txBody>
          <a:bodyPr wrap="square" lIns="91440" tIns="45720" rIns="91440" bIns="45720" rtlCol="0" anchor="t">
            <a:spAutoFit/>
          </a:bodyPr>
          <a:lstStyle/>
          <a:p>
            <a:pPr algn="ctr"/>
            <a:r>
              <a:rPr lang="en-GB" dirty="0">
                <a:solidFill>
                  <a:schemeClr val="accent1">
                    <a:lumMod val="75000"/>
                  </a:schemeClr>
                </a:solidFill>
                <a:latin typeface="Arial" panose="020B0604020202020204" pitchFamily="34" charset="0"/>
                <a:ea typeface="ＭＳ Ｐゴシック"/>
                <a:cs typeface="Arial" panose="020B0604020202020204" pitchFamily="34" charset="0"/>
              </a:rPr>
              <a:t>Factitious Disorder by Proxy</a:t>
            </a:r>
          </a:p>
        </p:txBody>
      </p:sp>
      <p:sp>
        <p:nvSpPr>
          <p:cNvPr id="12" name="TextBox 11">
            <a:extLst>
              <a:ext uri="{FF2B5EF4-FFF2-40B4-BE49-F238E27FC236}">
                <a16:creationId xmlns:a16="http://schemas.microsoft.com/office/drawing/2014/main" id="{B61CAB8E-2416-44F6-98F1-8D9F014C5D2A}"/>
              </a:ext>
            </a:extLst>
          </p:cNvPr>
          <p:cNvSpPr txBox="1"/>
          <p:nvPr/>
        </p:nvSpPr>
        <p:spPr>
          <a:xfrm>
            <a:off x="4981516" y="4309855"/>
            <a:ext cx="2675882" cy="1200329"/>
          </a:xfrm>
          <a:prstGeom prst="rect">
            <a:avLst/>
          </a:prstGeom>
          <a:noFill/>
        </p:spPr>
        <p:txBody>
          <a:bodyPr wrap="square" lIns="91440" tIns="45720" rIns="91440" bIns="45720" rtlCol="0" anchor="t">
            <a:spAutoFit/>
          </a:bodyPr>
          <a:lstStyle/>
          <a:p>
            <a:pPr algn="ctr"/>
            <a:r>
              <a:rPr lang="en-GB" dirty="0">
                <a:solidFill>
                  <a:schemeClr val="accent1">
                    <a:lumMod val="75000"/>
                  </a:schemeClr>
                </a:solidFill>
                <a:latin typeface="Arial" panose="020B0604020202020204" pitchFamily="34" charset="0"/>
                <a:ea typeface="ＭＳ Ｐゴシック"/>
                <a:cs typeface="Arial" panose="020B0604020202020204" pitchFamily="34" charset="0"/>
              </a:rPr>
              <a:t>Munchausen syndrome by proxy</a:t>
            </a:r>
          </a:p>
        </p:txBody>
      </p:sp>
    </p:spTree>
    <p:extLst>
      <p:ext uri="{BB962C8B-B14F-4D97-AF65-F5344CB8AC3E}">
        <p14:creationId xmlns:p14="http://schemas.microsoft.com/office/powerpoint/2010/main" val="5386894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C0088-1BEE-4538-9BDD-8E5F7AD73F51}"/>
              </a:ext>
            </a:extLst>
          </p:cNvPr>
          <p:cNvSpPr>
            <a:spLocks noGrp="1"/>
          </p:cNvSpPr>
          <p:nvPr>
            <p:ph type="title"/>
          </p:nvPr>
        </p:nvSpPr>
        <p:spPr/>
        <p:txBody>
          <a:bodyPr/>
          <a:lstStyle/>
          <a:p>
            <a:pPr algn="ctr"/>
            <a:r>
              <a:rPr lang="cy-GB" b="1" dirty="0">
                <a:latin typeface="Arial" panose="020B0604020202020204" pitchFamily="34" charset="0"/>
                <a:cs typeface="Arial" panose="020B0604020202020204" pitchFamily="34" charset="0"/>
              </a:rPr>
              <a:t>Diffiniad </a:t>
            </a:r>
            <a:r>
              <a:rPr lang="en-GB" b="1" dirty="0">
                <a:latin typeface="Arial" panose="020B0604020202020204" pitchFamily="34" charset="0"/>
                <a:cs typeface="Arial" panose="020B0604020202020204" pitchFamily="34" charset="0"/>
              </a:rPr>
              <a:t>/</a:t>
            </a:r>
            <a:r>
              <a:rPr lang="en-GB" b="1" dirty="0">
                <a:solidFill>
                  <a:schemeClr val="accent1">
                    <a:lumMod val="75000"/>
                  </a:schemeClr>
                </a:solidFill>
                <a:latin typeface="Arial" panose="020B0604020202020204" pitchFamily="34" charset="0"/>
                <a:cs typeface="Arial" panose="020B0604020202020204" pitchFamily="34" charset="0"/>
              </a:rPr>
              <a:t>Definition</a:t>
            </a:r>
          </a:p>
        </p:txBody>
      </p:sp>
      <p:sp>
        <p:nvSpPr>
          <p:cNvPr id="3" name="Content Placeholder 2">
            <a:extLst>
              <a:ext uri="{FF2B5EF4-FFF2-40B4-BE49-F238E27FC236}">
                <a16:creationId xmlns:a16="http://schemas.microsoft.com/office/drawing/2014/main" id="{51A2F3C1-8CFA-4815-8524-6A06610068E0}"/>
              </a:ext>
            </a:extLst>
          </p:cNvPr>
          <p:cNvSpPr>
            <a:spLocks noGrp="1"/>
          </p:cNvSpPr>
          <p:nvPr>
            <p:ph sz="half" idx="1"/>
          </p:nvPr>
        </p:nvSpPr>
        <p:spPr>
          <a:xfrm>
            <a:off x="6330142" y="1690689"/>
            <a:ext cx="5156200" cy="3809862"/>
          </a:xfrm>
        </p:spPr>
        <p:txBody>
          <a:bodyPr vert="horz" lIns="91440" tIns="45720" rIns="91440" bIns="45720" rtlCol="0" anchor="t">
            <a:normAutofit/>
          </a:bodyPr>
          <a:lstStyle/>
          <a:p>
            <a:r>
              <a:rPr lang="en-GB" dirty="0">
                <a:solidFill>
                  <a:schemeClr val="accent1">
                    <a:lumMod val="75000"/>
                  </a:schemeClr>
                </a:solidFill>
                <a:latin typeface="Arial" panose="020B0604020202020204" pitchFamily="34" charset="0"/>
                <a:cs typeface="Arial" panose="020B0604020202020204" pitchFamily="34" charset="0"/>
              </a:rPr>
              <a:t>Fabricated or induced illness takes place when an individual elicits healthcare on a child’s behalf in an unjustified way</a:t>
            </a:r>
          </a:p>
        </p:txBody>
      </p:sp>
      <p:sp>
        <p:nvSpPr>
          <p:cNvPr id="4" name="Content Placeholder 3">
            <a:extLst>
              <a:ext uri="{FF2B5EF4-FFF2-40B4-BE49-F238E27FC236}">
                <a16:creationId xmlns:a16="http://schemas.microsoft.com/office/drawing/2014/main" id="{2E9F1352-F6EF-4A84-9DB5-6CCC484CAED5}"/>
              </a:ext>
            </a:extLst>
          </p:cNvPr>
          <p:cNvSpPr>
            <a:spLocks noGrp="1"/>
          </p:cNvSpPr>
          <p:nvPr>
            <p:ph sz="half" idx="2"/>
          </p:nvPr>
        </p:nvSpPr>
        <p:spPr>
          <a:xfrm>
            <a:off x="395316" y="1690689"/>
            <a:ext cx="5156200" cy="3809862"/>
          </a:xfrm>
        </p:spPr>
        <p:txBody>
          <a:bodyPr/>
          <a:lstStyle/>
          <a:p>
            <a:r>
              <a:rPr lang="cy-GB" dirty="0">
                <a:latin typeface="Arial" panose="020B0604020202020204" pitchFamily="34" charset="0"/>
                <a:cs typeface="Arial" panose="020B0604020202020204" pitchFamily="34" charset="0"/>
              </a:rPr>
              <a:t>Mae salwch wedi’i ffugio neu wedi’i achosi gan eraill yn digwydd pan fydd unigolyn yn cael gofal iechyd ar ran plentyn heb gyfiawnhad</a:t>
            </a:r>
          </a:p>
          <a:p>
            <a:endParaRPr lang="en-GB" dirty="0"/>
          </a:p>
        </p:txBody>
      </p:sp>
    </p:spTree>
    <p:extLst>
      <p:ext uri="{BB962C8B-B14F-4D97-AF65-F5344CB8AC3E}">
        <p14:creationId xmlns:p14="http://schemas.microsoft.com/office/powerpoint/2010/main" val="13291629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00904-97DE-2C64-CDEB-69098082A98C}"/>
              </a:ext>
            </a:extLst>
          </p:cNvPr>
          <p:cNvSpPr>
            <a:spLocks noGrp="1"/>
          </p:cNvSpPr>
          <p:nvPr>
            <p:ph type="title"/>
          </p:nvPr>
        </p:nvSpPr>
        <p:spPr/>
        <p:txBody>
          <a:bodyPr/>
          <a:lstStyle/>
          <a:p>
            <a:pPr algn="ctr"/>
            <a:r>
              <a:rPr lang="cy-GB" b="1" dirty="0">
                <a:latin typeface="Arial" panose="020B0604020202020204" pitchFamily="34" charset="0"/>
                <a:cs typeface="Arial" panose="020B0604020202020204" pitchFamily="34" charset="0"/>
              </a:rPr>
              <a:t>Cefndir </a:t>
            </a:r>
            <a:r>
              <a:rPr lang="en-GB" b="1" dirty="0">
                <a:latin typeface="Arial" panose="020B0604020202020204" pitchFamily="34" charset="0"/>
                <a:cs typeface="Arial" panose="020B0604020202020204" pitchFamily="34" charset="0"/>
              </a:rPr>
              <a:t>/</a:t>
            </a:r>
            <a:r>
              <a:rPr lang="en-GB" b="1" dirty="0">
                <a:solidFill>
                  <a:srgbClr val="240CF7"/>
                </a:solidFill>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Background</a:t>
            </a:r>
            <a:endParaRPr lang="en-US"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67A68C-A217-FBB9-C347-1853774B53C8}"/>
              </a:ext>
            </a:extLst>
          </p:cNvPr>
          <p:cNvSpPr>
            <a:spLocks noGrp="1"/>
          </p:cNvSpPr>
          <p:nvPr>
            <p:ph sz="half" idx="1"/>
          </p:nvPr>
        </p:nvSpPr>
        <p:spPr>
          <a:xfrm>
            <a:off x="714895" y="1825625"/>
            <a:ext cx="5279505" cy="3809862"/>
          </a:xfrm>
        </p:spPr>
        <p:txBody>
          <a:bodyPr>
            <a:normAutofit lnSpcReduction="10000"/>
          </a:bodyPr>
          <a:lstStyle/>
          <a:p>
            <a:r>
              <a:rPr lang="cy-GB" sz="2600" dirty="0">
                <a:latin typeface="Arial" panose="020B0604020202020204" pitchFamily="34" charset="0"/>
                <a:cs typeface="Arial" panose="020B0604020202020204" pitchFamily="34" charset="0"/>
              </a:rPr>
              <a:t>Syndrom </a:t>
            </a:r>
            <a:r>
              <a:rPr lang="en-GB" sz="2600" dirty="0">
                <a:latin typeface="Arial" panose="020B0604020202020204" pitchFamily="34" charset="0"/>
                <a:cs typeface="Arial" panose="020B0604020202020204" pitchFamily="34" charset="0"/>
              </a:rPr>
              <a:t>Munchausen</a:t>
            </a:r>
            <a:r>
              <a:rPr lang="cy-GB" sz="2600" dirty="0">
                <a:latin typeface="Arial" panose="020B0604020202020204" pitchFamily="34" charset="0"/>
                <a:cs typeface="Arial" panose="020B0604020202020204" pitchFamily="34" charset="0"/>
              </a:rPr>
              <a:t> drwy Ddirprwy– bathwyd y term gan Roy </a:t>
            </a:r>
            <a:r>
              <a:rPr lang="en-GB" sz="2600" dirty="0">
                <a:latin typeface="Arial" panose="020B0604020202020204" pitchFamily="34" charset="0"/>
                <a:cs typeface="Arial" panose="020B0604020202020204" pitchFamily="34" charset="0"/>
              </a:rPr>
              <a:t>Meadow 1977, </a:t>
            </a:r>
            <a:r>
              <a:rPr lang="cy-GB" sz="2600" noProof="1">
                <a:latin typeface="Arial" panose="020B0604020202020204" pitchFamily="34" charset="0"/>
                <a:cs typeface="Arial" panose="020B0604020202020204" pitchFamily="34" charset="0"/>
              </a:rPr>
              <a:t>Pediatregydd</a:t>
            </a:r>
            <a:r>
              <a:rPr lang="en-GB" sz="2600" dirty="0">
                <a:latin typeface="Arial" panose="020B0604020202020204" pitchFamily="34" charset="0"/>
                <a:cs typeface="Arial" panose="020B0604020202020204" pitchFamily="34" charset="0"/>
              </a:rPr>
              <a:t> </a:t>
            </a:r>
            <a:r>
              <a:rPr lang="cy-GB" sz="2600" dirty="0">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Leeds, </a:t>
            </a:r>
            <a:r>
              <a:rPr lang="cy-GB" sz="2600" dirty="0">
                <a:latin typeface="Arial" panose="020B0604020202020204" pitchFamily="34" charset="0"/>
                <a:cs typeface="Arial" panose="020B0604020202020204" pitchFamily="34" charset="0"/>
              </a:rPr>
              <a:t>Llundain</a:t>
            </a:r>
          </a:p>
          <a:p>
            <a:r>
              <a:rPr lang="cy-GB" sz="2600" dirty="0">
                <a:latin typeface="Arial" panose="020B0604020202020204" pitchFamily="34" charset="0"/>
                <a:cs typeface="Arial" panose="020B0604020202020204" pitchFamily="34" charset="0"/>
              </a:rPr>
              <a:t>Credai fod llawer o farwolaethau ymddangosiadol yn y crud mewn gwirionedd yn achosion o </a:t>
            </a:r>
            <a:r>
              <a:rPr lang="en-GB" sz="2600" noProof="1">
                <a:latin typeface="Arial" panose="020B0604020202020204" pitchFamily="34" charset="0"/>
                <a:cs typeface="Arial" panose="020B0604020202020204" pitchFamily="34" charset="0"/>
              </a:rPr>
              <a:t>MSbP</a:t>
            </a:r>
          </a:p>
          <a:p>
            <a:r>
              <a:rPr lang="cy-GB" sz="2600" dirty="0">
                <a:latin typeface="Arial" panose="020B0604020202020204" pitchFamily="34" charset="0"/>
                <a:cs typeface="Arial" panose="020B0604020202020204" pitchFamily="34" charset="0"/>
              </a:rPr>
              <a:t>Y cyntaf i ddisgrifio ac adnabod yr anhwylder fel math angheuol o gam-drin plant</a:t>
            </a:r>
          </a:p>
        </p:txBody>
      </p:sp>
      <p:sp>
        <p:nvSpPr>
          <p:cNvPr id="4" name="Content Placeholder 3">
            <a:extLst>
              <a:ext uri="{FF2B5EF4-FFF2-40B4-BE49-F238E27FC236}">
                <a16:creationId xmlns:a16="http://schemas.microsoft.com/office/drawing/2014/main" id="{C9C2791A-AC3F-1736-0648-21ED2774ED11}"/>
              </a:ext>
            </a:extLst>
          </p:cNvPr>
          <p:cNvSpPr>
            <a:spLocks noGrp="1"/>
          </p:cNvSpPr>
          <p:nvPr>
            <p:ph sz="half" idx="2"/>
          </p:nvPr>
        </p:nvSpPr>
        <p:spPr/>
        <p:txBody>
          <a:bodyPr vert="horz" lIns="91440" tIns="45720" rIns="91440" bIns="45720" rtlCol="0" anchor="t">
            <a:normAutofit lnSpcReduction="10000"/>
          </a:bodyPr>
          <a:lstStyle/>
          <a:p>
            <a:r>
              <a:rPr lang="en-GB" sz="2600" dirty="0">
                <a:solidFill>
                  <a:schemeClr val="accent1">
                    <a:lumMod val="75000"/>
                  </a:schemeClr>
                </a:solidFill>
                <a:latin typeface="Arial" panose="020B0604020202020204" pitchFamily="34" charset="0"/>
                <a:cs typeface="Arial" panose="020B0604020202020204" pitchFamily="34" charset="0"/>
              </a:rPr>
              <a:t>Munchausen's Syndrome by Proxy – term coined by Roy Meadow 1977, Paediatrician in Leeds, London</a:t>
            </a:r>
          </a:p>
          <a:p>
            <a:r>
              <a:rPr lang="en-GB" sz="2600" dirty="0">
                <a:solidFill>
                  <a:schemeClr val="accent1">
                    <a:lumMod val="75000"/>
                  </a:schemeClr>
                </a:solidFill>
                <a:latin typeface="Arial" panose="020B0604020202020204" pitchFamily="34" charset="0"/>
                <a:cs typeface="Arial" panose="020B0604020202020204" pitchFamily="34" charset="0"/>
              </a:rPr>
              <a:t>Believed many apparent cot deaths were actually cases of </a:t>
            </a:r>
            <a:r>
              <a:rPr lang="en-GB" sz="2600" noProof="1">
                <a:solidFill>
                  <a:schemeClr val="accent1">
                    <a:lumMod val="75000"/>
                  </a:schemeClr>
                </a:solidFill>
                <a:latin typeface="Arial" panose="020B0604020202020204" pitchFamily="34" charset="0"/>
                <a:cs typeface="Arial" panose="020B0604020202020204" pitchFamily="34" charset="0"/>
              </a:rPr>
              <a:t>MSbP</a:t>
            </a:r>
          </a:p>
          <a:p>
            <a:r>
              <a:rPr lang="en-GB" sz="2600" dirty="0">
                <a:solidFill>
                  <a:schemeClr val="accent1">
                    <a:lumMod val="75000"/>
                  </a:schemeClr>
                </a:solidFill>
                <a:latin typeface="Arial" panose="020B0604020202020204" pitchFamily="34" charset="0"/>
                <a:cs typeface="Arial" panose="020B0604020202020204" pitchFamily="34" charset="0"/>
              </a:rPr>
              <a:t>First to describe and recognise the disorder as a fatal type of child abuse</a:t>
            </a:r>
          </a:p>
          <a:p>
            <a:pPr>
              <a:buFont typeface="Wingdings" panose="020B0604020202020204" pitchFamily="34" charset="0"/>
              <a:buChar char="§"/>
            </a:pPr>
            <a:endParaRPr lang="en-GB" dirty="0">
              <a:cs typeface="Calibri"/>
            </a:endParaRPr>
          </a:p>
        </p:txBody>
      </p:sp>
    </p:spTree>
    <p:extLst>
      <p:ext uri="{BB962C8B-B14F-4D97-AF65-F5344CB8AC3E}">
        <p14:creationId xmlns:p14="http://schemas.microsoft.com/office/powerpoint/2010/main" val="845340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32A69-A685-6B4F-E521-FB27AD7DC47B}"/>
              </a:ext>
            </a:extLst>
          </p:cNvPr>
          <p:cNvSpPr>
            <a:spLocks noGrp="1"/>
          </p:cNvSpPr>
          <p:nvPr>
            <p:ph type="title"/>
          </p:nvPr>
        </p:nvSpPr>
        <p:spPr/>
        <p:txBody>
          <a:bodyPr/>
          <a:lstStyle/>
          <a:p>
            <a:pPr algn="ctr"/>
            <a:r>
              <a:rPr lang="cy-GB" b="1" dirty="0">
                <a:latin typeface="Arial" panose="020B0604020202020204" pitchFamily="34" charset="0"/>
                <a:cs typeface="Arial" panose="020B0604020202020204" pitchFamily="34" charset="0"/>
              </a:rPr>
              <a:t>Trosolwg </a:t>
            </a:r>
            <a:r>
              <a:rPr lang="en-GB" b="1" dirty="0">
                <a:latin typeface="Arial" panose="020B0604020202020204" pitchFamily="34" charset="0"/>
                <a:cs typeface="Arial" panose="020B0604020202020204" pitchFamily="34" charset="0"/>
              </a:rPr>
              <a:t>/</a:t>
            </a:r>
            <a:r>
              <a:rPr lang="en-GB" b="1" dirty="0">
                <a:solidFill>
                  <a:srgbClr val="240CF7"/>
                </a:solidFill>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Overview</a:t>
            </a:r>
          </a:p>
        </p:txBody>
      </p:sp>
      <p:sp>
        <p:nvSpPr>
          <p:cNvPr id="3" name="Content Placeholder 2">
            <a:extLst>
              <a:ext uri="{FF2B5EF4-FFF2-40B4-BE49-F238E27FC236}">
                <a16:creationId xmlns:a16="http://schemas.microsoft.com/office/drawing/2014/main" id="{E22E2305-438E-93BE-48AE-9E624AA10A32}"/>
              </a:ext>
            </a:extLst>
          </p:cNvPr>
          <p:cNvSpPr>
            <a:spLocks noGrp="1"/>
          </p:cNvSpPr>
          <p:nvPr>
            <p:ph sz="half" idx="1"/>
          </p:nvPr>
        </p:nvSpPr>
        <p:spPr/>
        <p:txBody>
          <a:bodyPr>
            <a:normAutofit fontScale="92500" lnSpcReduction="10000"/>
          </a:bodyPr>
          <a:lstStyle/>
          <a:p>
            <a:r>
              <a:rPr lang="cy-GB" sz="2600" dirty="0">
                <a:latin typeface="Arial" panose="020B0604020202020204" pitchFamily="34" charset="0"/>
                <a:cs typeface="Arial" panose="020B0604020202020204" pitchFamily="34" charset="0"/>
              </a:rPr>
              <a:t>Mae gofalydd, rhiant neu warcheidwad yn ffugio, yn gor-ddweud neu’n achosi salwch er mwyn ceisio ymyrraeth feddygol helaeth</a:t>
            </a:r>
          </a:p>
          <a:p>
            <a:r>
              <a:rPr lang="cy-GB" sz="2600" dirty="0">
                <a:latin typeface="Arial" panose="020B0604020202020204" pitchFamily="34" charset="0"/>
                <a:cs typeface="Arial" panose="020B0604020202020204" pitchFamily="34" charset="0"/>
              </a:rPr>
              <a:t>Mae’r cyflawnwr yn derbyn gwobr seicolegol drwy’r sylw a gaiff gan bobl eraill</a:t>
            </a:r>
          </a:p>
          <a:p>
            <a:r>
              <a:rPr lang="cy-GB" sz="2600" dirty="0">
                <a:latin typeface="Arial" panose="020B0604020202020204" pitchFamily="34" charset="0"/>
                <a:cs typeface="Arial" panose="020B0604020202020204" pitchFamily="34" charset="0"/>
              </a:rPr>
              <a:t>Mae’r erledigaeth am gyfnod hir</a:t>
            </a:r>
          </a:p>
          <a:p>
            <a:r>
              <a:rPr lang="cy-GB" sz="2600" dirty="0">
                <a:latin typeface="Arial" panose="020B0604020202020204" pitchFamily="34" charset="0"/>
                <a:cs typeface="Arial" panose="020B0604020202020204" pitchFamily="34" charset="0"/>
              </a:rPr>
              <a:t>Mae’r cyflawnwr yn ei gyflwyno’i hun fel patrwm o riant da</a:t>
            </a:r>
          </a:p>
          <a:p>
            <a:endParaRPr lang="en-GB" dirty="0"/>
          </a:p>
        </p:txBody>
      </p:sp>
      <p:sp>
        <p:nvSpPr>
          <p:cNvPr id="4" name="Content Placeholder 3">
            <a:extLst>
              <a:ext uri="{FF2B5EF4-FFF2-40B4-BE49-F238E27FC236}">
                <a16:creationId xmlns:a16="http://schemas.microsoft.com/office/drawing/2014/main" id="{A2CF93EE-9EAD-C18D-AD90-DB62C1572F65}"/>
              </a:ext>
            </a:extLst>
          </p:cNvPr>
          <p:cNvSpPr>
            <a:spLocks noGrp="1"/>
          </p:cNvSpPr>
          <p:nvPr>
            <p:ph sz="half" idx="2"/>
          </p:nvPr>
        </p:nvSpPr>
        <p:spPr/>
        <p:txBody>
          <a:bodyPr vert="horz" lIns="91440" tIns="45720" rIns="91440" bIns="45720" rtlCol="0" anchor="t">
            <a:normAutofit fontScale="92500"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Caregiver, parent or guardian fabricates, exaggerates or induces illness to seek extensive medical intervention</a:t>
            </a:r>
          </a:p>
          <a:p>
            <a:r>
              <a:rPr lang="en-GB" dirty="0">
                <a:solidFill>
                  <a:schemeClr val="accent1">
                    <a:lumMod val="75000"/>
                  </a:schemeClr>
                </a:solidFill>
                <a:latin typeface="Arial" panose="020B0604020202020204" pitchFamily="34" charset="0"/>
                <a:cs typeface="Arial" panose="020B0604020202020204" pitchFamily="34" charset="0"/>
              </a:rPr>
              <a:t>Perpetrator receives psychological reward in the attention they gain from others</a:t>
            </a:r>
          </a:p>
          <a:p>
            <a:r>
              <a:rPr lang="en-GB" dirty="0">
                <a:solidFill>
                  <a:schemeClr val="accent1">
                    <a:lumMod val="75000"/>
                  </a:schemeClr>
                </a:solidFill>
                <a:latin typeface="Arial" panose="020B0604020202020204" pitchFamily="34" charset="0"/>
                <a:cs typeface="Arial" panose="020B0604020202020204" pitchFamily="34" charset="0"/>
              </a:rPr>
              <a:t>Victimisation is lengthy</a:t>
            </a:r>
          </a:p>
          <a:p>
            <a:r>
              <a:rPr lang="en-GB" dirty="0">
                <a:solidFill>
                  <a:schemeClr val="accent1">
                    <a:lumMod val="75000"/>
                  </a:schemeClr>
                </a:solidFill>
                <a:latin typeface="Arial" panose="020B0604020202020204" pitchFamily="34" charset="0"/>
                <a:cs typeface="Arial" panose="020B0604020202020204" pitchFamily="34" charset="0"/>
              </a:rPr>
              <a:t>Perpetrator presents as a model parent</a:t>
            </a:r>
          </a:p>
          <a:p>
            <a:endParaRPr lang="en-GB" dirty="0">
              <a:cs typeface="Calibri"/>
            </a:endParaRPr>
          </a:p>
          <a:p>
            <a:endParaRPr lang="en-GB" dirty="0">
              <a:cs typeface="Calibri"/>
            </a:endParaRPr>
          </a:p>
        </p:txBody>
      </p:sp>
    </p:spTree>
    <p:extLst>
      <p:ext uri="{BB962C8B-B14F-4D97-AF65-F5344CB8AC3E}">
        <p14:creationId xmlns:p14="http://schemas.microsoft.com/office/powerpoint/2010/main" val="207378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425C-F94E-4FAA-B570-46A47C8D71F1}"/>
              </a:ext>
            </a:extLst>
          </p:cNvPr>
          <p:cNvSpPr>
            <a:spLocks noGrp="1"/>
          </p:cNvSpPr>
          <p:nvPr>
            <p:ph type="title"/>
          </p:nvPr>
        </p:nvSpPr>
        <p:spPr/>
        <p:txBody>
          <a:bodyPr/>
          <a:lstStyle/>
          <a:p>
            <a:pPr algn="ctr"/>
            <a:r>
              <a:rPr lang="cy-GB" b="1" dirty="0">
                <a:latin typeface="Arial" panose="020B0604020202020204" pitchFamily="34" charset="0"/>
                <a:cs typeface="Arial" panose="020B0604020202020204" pitchFamily="34" charset="0"/>
              </a:rPr>
              <a:t>Ffeithiau </a:t>
            </a: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Facts</a:t>
            </a:r>
            <a:endParaRPr lang="en-US"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2ED99D4-2993-40A7-B951-7CD96B2B1925}"/>
              </a:ext>
            </a:extLst>
          </p:cNvPr>
          <p:cNvSpPr>
            <a:spLocks noGrp="1"/>
          </p:cNvSpPr>
          <p:nvPr>
            <p:ph sz="half" idx="1"/>
          </p:nvPr>
        </p:nvSpPr>
        <p:spPr>
          <a:xfrm>
            <a:off x="6706985" y="1914294"/>
            <a:ext cx="5156200" cy="3809862"/>
          </a:xfrm>
        </p:spPr>
        <p:txBody>
          <a:bodyPr vert="horz" lIns="91440" tIns="45720" rIns="91440" bIns="45720" rtlCol="0" anchor="t">
            <a:normAutofit fontScale="85000" lnSpcReduction="20000"/>
          </a:bodyPr>
          <a:lstStyle/>
          <a:p>
            <a:r>
              <a:rPr lang="en-GB" dirty="0">
                <a:solidFill>
                  <a:schemeClr val="accent1">
                    <a:lumMod val="75000"/>
                  </a:schemeClr>
                </a:solidFill>
                <a:latin typeface="Arial" panose="020B0604020202020204" pitchFamily="34" charset="0"/>
                <a:cs typeface="Arial" panose="020B0604020202020204" pitchFamily="34" charset="0"/>
              </a:rPr>
              <a:t>Usually a parent or caregiver</a:t>
            </a:r>
          </a:p>
          <a:p>
            <a:r>
              <a:rPr lang="en-GB" dirty="0">
                <a:solidFill>
                  <a:schemeClr val="accent1">
                    <a:lumMod val="75000"/>
                  </a:schemeClr>
                </a:solidFill>
                <a:latin typeface="Arial" panose="020B0604020202020204" pitchFamily="34" charset="0"/>
                <a:cs typeface="Arial" panose="020B0604020202020204" pitchFamily="34" charset="0"/>
              </a:rPr>
              <a:t>Usually mother (98%)</a:t>
            </a:r>
          </a:p>
          <a:p>
            <a:r>
              <a:rPr lang="en-GB" dirty="0">
                <a:solidFill>
                  <a:schemeClr val="accent1">
                    <a:lumMod val="75000"/>
                  </a:schemeClr>
                </a:solidFill>
                <a:latin typeface="Arial" panose="020B0604020202020204" pitchFamily="34" charset="0"/>
                <a:cs typeface="Arial" panose="020B0604020202020204" pitchFamily="34" charset="0"/>
              </a:rPr>
              <a:t>Usually women (aged between 20 and 40)</a:t>
            </a:r>
          </a:p>
          <a:p>
            <a:r>
              <a:rPr lang="en-GB" dirty="0">
                <a:solidFill>
                  <a:schemeClr val="accent1">
                    <a:lumMod val="75000"/>
                  </a:schemeClr>
                </a:solidFill>
                <a:latin typeface="Arial" panose="020B0604020202020204" pitchFamily="34" charset="0"/>
                <a:cs typeface="Arial" panose="020B0604020202020204" pitchFamily="34" charset="0"/>
              </a:rPr>
              <a:t>Most victims under 5 years old</a:t>
            </a:r>
          </a:p>
          <a:p>
            <a:r>
              <a:rPr lang="en-GB" dirty="0">
                <a:solidFill>
                  <a:schemeClr val="accent1">
                    <a:lumMod val="75000"/>
                  </a:schemeClr>
                </a:solidFill>
                <a:latin typeface="Arial" panose="020B0604020202020204" pitchFamily="34" charset="0"/>
                <a:cs typeface="Arial" panose="020B0604020202020204" pitchFamily="34" charset="0"/>
              </a:rPr>
              <a:t>Social media has made it easier to deceive a wider audience</a:t>
            </a:r>
          </a:p>
          <a:p>
            <a:r>
              <a:rPr lang="en-GB" dirty="0">
                <a:solidFill>
                  <a:schemeClr val="accent1">
                    <a:lumMod val="75000"/>
                  </a:schemeClr>
                </a:solidFill>
                <a:latin typeface="Arial" panose="020B0604020202020204" pitchFamily="34" charset="0"/>
                <a:cs typeface="Arial" panose="020B0604020202020204" pitchFamily="34" charset="0"/>
              </a:rPr>
              <a:t>Electronic medical records have made it easier to identify</a:t>
            </a:r>
          </a:p>
          <a:p>
            <a:endParaRPr lang="en-GB" dirty="0"/>
          </a:p>
        </p:txBody>
      </p:sp>
      <p:sp>
        <p:nvSpPr>
          <p:cNvPr id="4" name="Content Placeholder 3">
            <a:extLst>
              <a:ext uri="{FF2B5EF4-FFF2-40B4-BE49-F238E27FC236}">
                <a16:creationId xmlns:a16="http://schemas.microsoft.com/office/drawing/2014/main" id="{D6699B71-EB86-4D6E-A8F6-E332FA0EA0A4}"/>
              </a:ext>
            </a:extLst>
          </p:cNvPr>
          <p:cNvSpPr>
            <a:spLocks noGrp="1"/>
          </p:cNvSpPr>
          <p:nvPr>
            <p:ph sz="half" idx="2"/>
          </p:nvPr>
        </p:nvSpPr>
        <p:spPr>
          <a:xfrm>
            <a:off x="1320800" y="1914294"/>
            <a:ext cx="5156200" cy="3809862"/>
          </a:xfrm>
        </p:spPr>
        <p:txBody>
          <a:bodyPr>
            <a:normAutofit fontScale="85000" lnSpcReduction="20000"/>
          </a:bodyPr>
          <a:lstStyle/>
          <a:p>
            <a:r>
              <a:rPr lang="cy-GB" dirty="0">
                <a:latin typeface="Arial" panose="020B0604020202020204" pitchFamily="34" charset="0"/>
                <a:cs typeface="Arial" panose="020B0604020202020204" pitchFamily="34" charset="0"/>
              </a:rPr>
              <a:t>Rhiant neu ofalydd fel arfer</a:t>
            </a:r>
          </a:p>
          <a:p>
            <a:r>
              <a:rPr lang="cy-GB" dirty="0">
                <a:latin typeface="Arial" panose="020B0604020202020204" pitchFamily="34" charset="0"/>
                <a:cs typeface="Arial" panose="020B0604020202020204" pitchFamily="34" charset="0"/>
              </a:rPr>
              <a:t>Mam fel arfer (98%)</a:t>
            </a:r>
          </a:p>
          <a:p>
            <a:r>
              <a:rPr lang="cy-GB" dirty="0">
                <a:latin typeface="Arial" panose="020B0604020202020204" pitchFamily="34" charset="0"/>
                <a:cs typeface="Arial" panose="020B0604020202020204" pitchFamily="34" charset="0"/>
              </a:rPr>
              <a:t>Menywod fel arfer (rhwng 20 a 40 oed)</a:t>
            </a:r>
          </a:p>
          <a:p>
            <a:r>
              <a:rPr lang="cy-GB" dirty="0">
                <a:latin typeface="Arial" panose="020B0604020202020204" pitchFamily="34" charset="0"/>
                <a:cs typeface="Arial" panose="020B0604020202020204" pitchFamily="34" charset="0"/>
              </a:rPr>
              <a:t>Mae’r rhan fwyaf o ddioddefwyr dan 5 oed</a:t>
            </a:r>
          </a:p>
          <a:p>
            <a:r>
              <a:rPr lang="cy-GB" dirty="0">
                <a:latin typeface="Arial" panose="020B0604020202020204" pitchFamily="34" charset="0"/>
                <a:cs typeface="Arial" panose="020B0604020202020204" pitchFamily="34" charset="0"/>
              </a:rPr>
              <a:t>Mae’r cyfryngau cymdeithasol wedi’i gwneud yn haws twyllo cynulleidfa ehangach</a:t>
            </a:r>
          </a:p>
          <a:p>
            <a:r>
              <a:rPr lang="cy-GB" dirty="0">
                <a:latin typeface="Arial" panose="020B0604020202020204" pitchFamily="34" charset="0"/>
                <a:cs typeface="Arial" panose="020B0604020202020204" pitchFamily="34" charset="0"/>
              </a:rPr>
              <a:t>Mae cofnodion meddygol electronig wedi’i gwneud yn haws ei adnabod</a:t>
            </a:r>
          </a:p>
          <a:p>
            <a:endParaRPr lang="en-GB" dirty="0"/>
          </a:p>
        </p:txBody>
      </p:sp>
    </p:spTree>
    <p:extLst>
      <p:ext uri="{BB962C8B-B14F-4D97-AF65-F5344CB8AC3E}">
        <p14:creationId xmlns:p14="http://schemas.microsoft.com/office/powerpoint/2010/main" val="3916806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425C-F94E-4FAA-B570-46A47C8D71F1}"/>
              </a:ext>
            </a:extLst>
          </p:cNvPr>
          <p:cNvSpPr>
            <a:spLocks noGrp="1"/>
          </p:cNvSpPr>
          <p:nvPr>
            <p:ph type="title"/>
          </p:nvPr>
        </p:nvSpPr>
        <p:spPr/>
        <p:txBody>
          <a:bodyPr/>
          <a:lstStyle/>
          <a:p>
            <a:pPr algn="ctr"/>
            <a:r>
              <a:rPr lang="cy-GB" b="1" dirty="0">
                <a:latin typeface="Arial" panose="020B0604020202020204" pitchFamily="34" charset="0"/>
                <a:cs typeface="Arial" panose="020B0604020202020204" pitchFamily="34" charset="0"/>
              </a:rPr>
              <a:t>Ffeithiau /</a:t>
            </a: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Facts</a:t>
            </a:r>
            <a:endParaRPr lang="en-US"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2ED99D4-2993-40A7-B951-7CD96B2B1925}"/>
              </a:ext>
            </a:extLst>
          </p:cNvPr>
          <p:cNvSpPr>
            <a:spLocks noGrp="1"/>
          </p:cNvSpPr>
          <p:nvPr>
            <p:ph sz="half" idx="1"/>
          </p:nvPr>
        </p:nvSpPr>
        <p:spPr>
          <a:xfrm>
            <a:off x="6463145" y="1781290"/>
            <a:ext cx="5156200" cy="3809862"/>
          </a:xfrm>
        </p:spPr>
        <p:txBody>
          <a:bodyPr vert="horz" lIns="91440" tIns="45720" rIns="91440" bIns="45720" rtlCol="0" anchor="t">
            <a:normAutofit fontScale="77500" lnSpcReduction="20000"/>
          </a:bodyPr>
          <a:lstStyle/>
          <a:p>
            <a:r>
              <a:rPr lang="en-GB" dirty="0">
                <a:solidFill>
                  <a:schemeClr val="accent1">
                    <a:lumMod val="75000"/>
                  </a:schemeClr>
                </a:solidFill>
                <a:latin typeface="Arial" panose="020B0604020202020204" pitchFamily="34" charset="0"/>
                <a:cs typeface="Arial" panose="020B0604020202020204" pitchFamily="34" charset="0"/>
              </a:rPr>
              <a:t>Considered uncommon</a:t>
            </a:r>
          </a:p>
          <a:p>
            <a:r>
              <a:rPr lang="en-GB" dirty="0">
                <a:solidFill>
                  <a:schemeClr val="accent1">
                    <a:lumMod val="75000"/>
                  </a:schemeClr>
                </a:solidFill>
                <a:latin typeface="Arial" panose="020B0604020202020204" pitchFamily="34" charset="0"/>
                <a:cs typeface="Arial" panose="020B0604020202020204" pitchFamily="34" charset="0"/>
              </a:rPr>
              <a:t>Most cases involves gastrointestinal, genitourinary or central nervous system</a:t>
            </a:r>
          </a:p>
          <a:p>
            <a:r>
              <a:rPr lang="en-GB" dirty="0">
                <a:solidFill>
                  <a:schemeClr val="accent1">
                    <a:lumMod val="75000"/>
                  </a:schemeClr>
                </a:solidFill>
                <a:latin typeface="Arial" panose="020B0604020202020204" pitchFamily="34" charset="0"/>
                <a:cs typeface="Arial" panose="020B0604020202020204" pitchFamily="34" charset="0"/>
              </a:rPr>
              <a:t>More than one child can be victimised in the family</a:t>
            </a:r>
          </a:p>
          <a:p>
            <a:r>
              <a:rPr lang="en-GB" dirty="0">
                <a:solidFill>
                  <a:schemeClr val="accent1">
                    <a:lumMod val="75000"/>
                  </a:schemeClr>
                </a:solidFill>
                <a:latin typeface="Arial" panose="020B0604020202020204" pitchFamily="34" charset="0"/>
                <a:cs typeface="Arial" panose="020B0604020202020204" pitchFamily="34" charset="0"/>
              </a:rPr>
              <a:t>As many as 10% of cases result in fatality</a:t>
            </a:r>
          </a:p>
          <a:p>
            <a:r>
              <a:rPr lang="en-GB" dirty="0">
                <a:solidFill>
                  <a:schemeClr val="accent1">
                    <a:lumMod val="75000"/>
                  </a:schemeClr>
                </a:solidFill>
                <a:latin typeface="Arial" panose="020B0604020202020204" pitchFamily="34" charset="0"/>
                <a:cs typeface="Arial" panose="020B0604020202020204" pitchFamily="34" charset="0"/>
              </a:rPr>
              <a:t>Perpetrators appear very knowledgeable on medical issues</a:t>
            </a:r>
          </a:p>
          <a:p>
            <a:r>
              <a:rPr lang="en-GB" dirty="0">
                <a:solidFill>
                  <a:schemeClr val="accent1">
                    <a:lumMod val="75000"/>
                  </a:schemeClr>
                </a:solidFill>
                <a:latin typeface="Arial" panose="020B0604020202020204" pitchFamily="34" charset="0"/>
                <a:cs typeface="Arial" panose="020B0604020202020204" pitchFamily="34" charset="0"/>
              </a:rPr>
              <a:t>Perpetrators remain calm</a:t>
            </a:r>
          </a:p>
          <a:p>
            <a:endParaRPr lang="en-GB" dirty="0">
              <a:cs typeface="Calibri"/>
            </a:endParaRPr>
          </a:p>
        </p:txBody>
      </p:sp>
      <p:sp>
        <p:nvSpPr>
          <p:cNvPr id="4" name="Content Placeholder 3">
            <a:extLst>
              <a:ext uri="{FF2B5EF4-FFF2-40B4-BE49-F238E27FC236}">
                <a16:creationId xmlns:a16="http://schemas.microsoft.com/office/drawing/2014/main" id="{D6699B71-EB86-4D6E-A8F6-E332FA0EA0A4}"/>
              </a:ext>
            </a:extLst>
          </p:cNvPr>
          <p:cNvSpPr>
            <a:spLocks noGrp="1"/>
          </p:cNvSpPr>
          <p:nvPr>
            <p:ph sz="half" idx="2"/>
          </p:nvPr>
        </p:nvSpPr>
        <p:spPr>
          <a:xfrm>
            <a:off x="783244" y="1781290"/>
            <a:ext cx="5156200" cy="3809862"/>
          </a:xfrm>
        </p:spPr>
        <p:txBody>
          <a:bodyPr>
            <a:normAutofit fontScale="77500" lnSpcReduction="20000"/>
          </a:bodyPr>
          <a:lstStyle/>
          <a:p>
            <a:r>
              <a:rPr lang="cy-GB" dirty="0">
                <a:latin typeface="Arial" panose="020B0604020202020204" pitchFamily="34" charset="0"/>
                <a:cs typeface="Arial" panose="020B0604020202020204" pitchFamily="34" charset="0"/>
              </a:rPr>
              <a:t>Ystyrir ei fod yn anghyffredin</a:t>
            </a:r>
          </a:p>
          <a:p>
            <a:r>
              <a:rPr lang="cy-GB" dirty="0">
                <a:latin typeface="Arial" panose="020B0604020202020204" pitchFamily="34" charset="0"/>
                <a:cs typeface="Arial" panose="020B0604020202020204" pitchFamily="34" charset="0"/>
              </a:rPr>
              <a:t>Mae’r rhan fwyaf o achosion yn </a:t>
            </a:r>
            <a:r>
              <a:rPr lang="cy-GB" noProof="1">
                <a:latin typeface="Arial" panose="020B0604020202020204" pitchFamily="34" charset="0"/>
                <a:cs typeface="Arial" panose="020B0604020202020204" pitchFamily="34" charset="0"/>
              </a:rPr>
              <a:t>gastroberfeddol</a:t>
            </a:r>
            <a:r>
              <a:rPr lang="cy-GB" dirty="0">
                <a:latin typeface="Arial" panose="020B0604020202020204" pitchFamily="34" charset="0"/>
                <a:cs typeface="Arial" panose="020B0604020202020204" pitchFamily="34" charset="0"/>
              </a:rPr>
              <a:t>, yn genhedlo-wrinal neu’n ymwneud â’r brif system nerfol </a:t>
            </a:r>
          </a:p>
          <a:p>
            <a:r>
              <a:rPr lang="cy-GB" dirty="0">
                <a:latin typeface="Arial" panose="020B0604020202020204" pitchFamily="34" charset="0"/>
                <a:cs typeface="Arial" panose="020B0604020202020204" pitchFamily="34" charset="0"/>
              </a:rPr>
              <a:t>Gall mwy nag un plentyn yn y teulu  gael ei erlid</a:t>
            </a:r>
          </a:p>
          <a:p>
            <a:r>
              <a:rPr lang="cy-GB" dirty="0">
                <a:latin typeface="Arial" panose="020B0604020202020204" pitchFamily="34" charset="0"/>
                <a:cs typeface="Arial" panose="020B0604020202020204" pitchFamily="34" charset="0"/>
              </a:rPr>
              <a:t>Mae cynifer â 10% o achosion yn arwain at farwolaeth</a:t>
            </a:r>
          </a:p>
          <a:p>
            <a:r>
              <a:rPr lang="cy-GB" dirty="0">
                <a:latin typeface="Arial" panose="020B0604020202020204" pitchFamily="34" charset="0"/>
                <a:cs typeface="Arial" panose="020B0604020202020204" pitchFamily="34" charset="0"/>
              </a:rPr>
              <a:t>Mae’r cyflawnwyr yn ymddangos yn wybodus iawn am faterion meddygol</a:t>
            </a:r>
          </a:p>
          <a:p>
            <a:r>
              <a:rPr lang="cy-GB" dirty="0">
                <a:latin typeface="Arial" panose="020B0604020202020204" pitchFamily="34" charset="0"/>
                <a:cs typeface="Arial" panose="020B0604020202020204" pitchFamily="34" charset="0"/>
              </a:rPr>
              <a:t>Mae’r cyflawnwyr yn aros yn ddigyffro</a:t>
            </a:r>
          </a:p>
          <a:p>
            <a:endParaRPr lang="en-GB" dirty="0"/>
          </a:p>
        </p:txBody>
      </p:sp>
    </p:spTree>
    <p:extLst>
      <p:ext uri="{BB962C8B-B14F-4D97-AF65-F5344CB8AC3E}">
        <p14:creationId xmlns:p14="http://schemas.microsoft.com/office/powerpoint/2010/main" val="3918741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425C-F94E-4FAA-B570-46A47C8D71F1}"/>
              </a:ext>
            </a:extLst>
          </p:cNvPr>
          <p:cNvSpPr>
            <a:spLocks noGrp="1"/>
          </p:cNvSpPr>
          <p:nvPr>
            <p:ph type="title"/>
          </p:nvPr>
        </p:nvSpPr>
        <p:spPr/>
        <p:txBody>
          <a:bodyPr/>
          <a:lstStyle/>
          <a:p>
            <a:pPr algn="ctr"/>
            <a:r>
              <a:rPr lang="cy-GB" b="1" dirty="0">
                <a:latin typeface="Arial" panose="020B0604020202020204" pitchFamily="34" charset="0"/>
                <a:cs typeface="Arial" panose="020B0604020202020204" pitchFamily="34" charset="0"/>
              </a:rPr>
              <a:t>Ffeithiau </a:t>
            </a: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Facts</a:t>
            </a:r>
            <a:endParaRPr lang="en-US"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2ED99D4-2993-40A7-B951-7CD96B2B1925}"/>
              </a:ext>
            </a:extLst>
          </p:cNvPr>
          <p:cNvSpPr>
            <a:spLocks noGrp="1"/>
          </p:cNvSpPr>
          <p:nvPr>
            <p:ph sz="half" idx="1"/>
          </p:nvPr>
        </p:nvSpPr>
        <p:spPr>
          <a:xfrm>
            <a:off x="6385560" y="1693056"/>
            <a:ext cx="5156200" cy="3809862"/>
          </a:xfrm>
        </p:spPr>
        <p:txBody>
          <a:bodyPr vert="horz" lIns="91440" tIns="45720" rIns="91440" bIns="45720" rtlCol="0" anchor="t">
            <a:normAutofit fontScale="85000"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Praise medical staff</a:t>
            </a:r>
          </a:p>
          <a:p>
            <a:r>
              <a:rPr lang="en-GB" dirty="0">
                <a:solidFill>
                  <a:schemeClr val="accent1">
                    <a:lumMod val="75000"/>
                  </a:schemeClr>
                </a:solidFill>
                <a:latin typeface="Arial" panose="020B0604020202020204" pitchFamily="34" charset="0"/>
                <a:cs typeface="Arial" panose="020B0604020202020204" pitchFamily="34" charset="0"/>
              </a:rPr>
              <a:t>Welcome tests and procedures even painful ones</a:t>
            </a:r>
          </a:p>
          <a:p>
            <a:r>
              <a:rPr lang="en-GB" dirty="0">
                <a:solidFill>
                  <a:schemeClr val="accent1">
                    <a:lumMod val="75000"/>
                  </a:schemeClr>
                </a:solidFill>
                <a:latin typeface="Arial" panose="020B0604020202020204" pitchFamily="34" charset="0"/>
                <a:cs typeface="Arial" panose="020B0604020202020204" pitchFamily="34" charset="0"/>
              </a:rPr>
              <a:t>Fabrications about own life</a:t>
            </a:r>
          </a:p>
          <a:p>
            <a:r>
              <a:rPr lang="en-GB" dirty="0">
                <a:solidFill>
                  <a:schemeClr val="accent1">
                    <a:lumMod val="75000"/>
                  </a:schemeClr>
                </a:solidFill>
                <a:latin typeface="Arial" panose="020B0604020202020204" pitchFamily="34" charset="0"/>
                <a:cs typeface="Arial" panose="020B0604020202020204" pitchFamily="34" charset="0"/>
              </a:rPr>
              <a:t>Possible history of abuse</a:t>
            </a:r>
          </a:p>
          <a:p>
            <a:r>
              <a:rPr lang="en-GB" dirty="0">
                <a:solidFill>
                  <a:schemeClr val="accent1">
                    <a:lumMod val="75000"/>
                  </a:schemeClr>
                </a:solidFill>
                <a:latin typeface="Arial" panose="020B0604020202020204" pitchFamily="34" charset="0"/>
                <a:cs typeface="Arial" panose="020B0604020202020204" pitchFamily="34" charset="0"/>
              </a:rPr>
              <a:t>Poor coping skills</a:t>
            </a:r>
          </a:p>
          <a:p>
            <a:r>
              <a:rPr lang="en-GB" dirty="0">
                <a:solidFill>
                  <a:schemeClr val="accent1">
                    <a:lumMod val="75000"/>
                  </a:schemeClr>
                </a:solidFill>
                <a:latin typeface="Arial" panose="020B0604020202020204" pitchFamily="34" charset="0"/>
                <a:cs typeface="Arial" panose="020B0604020202020204" pitchFamily="34" charset="0"/>
              </a:rPr>
              <a:t>Poor relationship skills</a:t>
            </a:r>
          </a:p>
          <a:p>
            <a:r>
              <a:rPr lang="en-GB" dirty="0">
                <a:solidFill>
                  <a:schemeClr val="accent1">
                    <a:lumMod val="75000"/>
                  </a:schemeClr>
                </a:solidFill>
                <a:latin typeface="Arial" panose="020B0604020202020204" pitchFamily="34" charset="0"/>
                <a:cs typeface="Arial" panose="020B0604020202020204" pitchFamily="34" charset="0"/>
              </a:rPr>
              <a:t>Often shelter the victim from the outside world</a:t>
            </a:r>
          </a:p>
          <a:p>
            <a:endParaRPr lang="en-GB" dirty="0">
              <a:cs typeface="Calibri"/>
            </a:endParaRPr>
          </a:p>
        </p:txBody>
      </p:sp>
      <p:sp>
        <p:nvSpPr>
          <p:cNvPr id="4" name="Content Placeholder 3">
            <a:extLst>
              <a:ext uri="{FF2B5EF4-FFF2-40B4-BE49-F238E27FC236}">
                <a16:creationId xmlns:a16="http://schemas.microsoft.com/office/drawing/2014/main" id="{D6699B71-EB86-4D6E-A8F6-E332FA0EA0A4}"/>
              </a:ext>
            </a:extLst>
          </p:cNvPr>
          <p:cNvSpPr>
            <a:spLocks noGrp="1"/>
          </p:cNvSpPr>
          <p:nvPr>
            <p:ph sz="half" idx="2"/>
          </p:nvPr>
        </p:nvSpPr>
        <p:spPr>
          <a:xfrm>
            <a:off x="1182254" y="1690689"/>
            <a:ext cx="5156200" cy="3809862"/>
          </a:xfrm>
        </p:spPr>
        <p:txBody>
          <a:bodyPr>
            <a:normAutofit fontScale="85000" lnSpcReduction="10000"/>
          </a:bodyPr>
          <a:lstStyle/>
          <a:p>
            <a:r>
              <a:rPr lang="cy-GB" dirty="0">
                <a:latin typeface="Arial" panose="020B0604020202020204" pitchFamily="34" charset="0"/>
                <a:cs typeface="Arial" panose="020B0604020202020204" pitchFamily="34" charset="0"/>
              </a:rPr>
              <a:t>Yn canmol staff meddygol</a:t>
            </a:r>
          </a:p>
          <a:p>
            <a:r>
              <a:rPr lang="cy-GB" dirty="0">
                <a:latin typeface="Arial" panose="020B0604020202020204" pitchFamily="34" charset="0"/>
                <a:cs typeface="Arial" panose="020B0604020202020204" pitchFamily="34" charset="0"/>
              </a:rPr>
              <a:t>Yn croesawu profion a thriniaethau hyd yn oed rhai poenus</a:t>
            </a:r>
          </a:p>
          <a:p>
            <a:r>
              <a:rPr lang="cy-GB" dirty="0">
                <a:latin typeface="Arial" panose="020B0604020202020204" pitchFamily="34" charset="0"/>
                <a:cs typeface="Arial" panose="020B0604020202020204" pitchFamily="34" charset="0"/>
              </a:rPr>
              <a:t>Yn ffugio gwybodaeth am ei fywyd ei hun</a:t>
            </a:r>
          </a:p>
          <a:p>
            <a:r>
              <a:rPr lang="cy-GB" dirty="0">
                <a:latin typeface="Arial" panose="020B0604020202020204" pitchFamily="34" charset="0"/>
                <a:cs typeface="Arial" panose="020B0604020202020204" pitchFamily="34" charset="0"/>
              </a:rPr>
              <a:t>Hanes posibl o gam-drin</a:t>
            </a:r>
          </a:p>
          <a:p>
            <a:r>
              <a:rPr lang="cy-GB" dirty="0">
                <a:latin typeface="Arial" panose="020B0604020202020204" pitchFamily="34" charset="0"/>
                <a:cs typeface="Arial" panose="020B0604020202020204" pitchFamily="34" charset="0"/>
              </a:rPr>
              <a:t>Sgiliau ymdopi gwael</a:t>
            </a:r>
          </a:p>
          <a:p>
            <a:r>
              <a:rPr lang="cy-GB" dirty="0">
                <a:latin typeface="Arial" panose="020B0604020202020204" pitchFamily="34" charset="0"/>
                <a:cs typeface="Arial" panose="020B0604020202020204" pitchFamily="34" charset="0"/>
              </a:rPr>
              <a:t>Sgiliau perthnasoedd gwael </a:t>
            </a:r>
          </a:p>
          <a:p>
            <a:r>
              <a:rPr lang="cy-GB" dirty="0">
                <a:latin typeface="Arial" panose="020B0604020202020204" pitchFamily="34" charset="0"/>
                <a:cs typeface="Arial" panose="020B0604020202020204" pitchFamily="34" charset="0"/>
              </a:rPr>
              <a:t>Yn aml yn cysgodi’r dioddefwr rhag y byd tu allan</a:t>
            </a:r>
          </a:p>
          <a:p>
            <a:endParaRPr lang="en-GB" dirty="0"/>
          </a:p>
        </p:txBody>
      </p:sp>
    </p:spTree>
    <p:extLst>
      <p:ext uri="{BB962C8B-B14F-4D97-AF65-F5344CB8AC3E}">
        <p14:creationId xmlns:p14="http://schemas.microsoft.com/office/powerpoint/2010/main" val="11900844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425C-F94E-4FAA-B570-46A47C8D71F1}"/>
              </a:ext>
            </a:extLst>
          </p:cNvPr>
          <p:cNvSpPr>
            <a:spLocks noGrp="1"/>
          </p:cNvSpPr>
          <p:nvPr>
            <p:ph type="title"/>
          </p:nvPr>
        </p:nvSpPr>
        <p:spPr/>
        <p:txBody>
          <a:bodyPr/>
          <a:lstStyle/>
          <a:p>
            <a:pPr algn="ctr"/>
            <a:r>
              <a:rPr lang="cy-GB" b="1" dirty="0">
                <a:latin typeface="Arial" panose="020B0604020202020204" pitchFamily="34" charset="0"/>
                <a:cs typeface="Arial" panose="020B0604020202020204" pitchFamily="34" charset="0"/>
              </a:rPr>
              <a:t>Ffeithiau </a:t>
            </a: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Facts</a:t>
            </a:r>
            <a:endParaRPr lang="en-US"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2ED99D4-2993-40A7-B951-7CD96B2B1925}"/>
              </a:ext>
            </a:extLst>
          </p:cNvPr>
          <p:cNvSpPr>
            <a:spLocks noGrp="1"/>
          </p:cNvSpPr>
          <p:nvPr>
            <p:ph sz="half" idx="1"/>
          </p:nvPr>
        </p:nvSpPr>
        <p:spPr>
          <a:xfrm>
            <a:off x="6413269" y="2014046"/>
            <a:ext cx="5156200" cy="3809862"/>
          </a:xfrm>
        </p:spPr>
        <p:txBody>
          <a:bodyPr vert="horz" lIns="91440" tIns="45720" rIns="91440" bIns="45720" rtlCol="0" anchor="t">
            <a:normAutofit/>
          </a:bodyPr>
          <a:lstStyle/>
          <a:p>
            <a:r>
              <a:rPr lang="en-GB" dirty="0">
                <a:solidFill>
                  <a:schemeClr val="accent1">
                    <a:lumMod val="75000"/>
                  </a:schemeClr>
                </a:solidFill>
                <a:latin typeface="Arial" panose="020B0604020202020204" pitchFamily="34" charset="0"/>
                <a:cs typeface="Arial" panose="020B0604020202020204" pitchFamily="34" charset="0"/>
              </a:rPr>
              <a:t>Often unresponsive to child if not being observed</a:t>
            </a:r>
          </a:p>
          <a:p>
            <a:r>
              <a:rPr lang="en-GB" dirty="0">
                <a:solidFill>
                  <a:schemeClr val="accent1">
                    <a:lumMod val="75000"/>
                  </a:schemeClr>
                </a:solidFill>
                <a:latin typeface="Arial" panose="020B0604020202020204" pitchFamily="34" charset="0"/>
                <a:cs typeface="Arial" panose="020B0604020202020204" pitchFamily="34" charset="0"/>
              </a:rPr>
              <a:t>Emotionally satisfied when child is hospitalised</a:t>
            </a:r>
          </a:p>
          <a:p>
            <a:endParaRPr lang="en-GB" dirty="0">
              <a:cs typeface="Calibri"/>
            </a:endParaRPr>
          </a:p>
          <a:p>
            <a:endParaRPr lang="en-GB" dirty="0">
              <a:cs typeface="Calibri"/>
            </a:endParaRPr>
          </a:p>
        </p:txBody>
      </p:sp>
      <p:sp>
        <p:nvSpPr>
          <p:cNvPr id="4" name="Content Placeholder 3">
            <a:extLst>
              <a:ext uri="{FF2B5EF4-FFF2-40B4-BE49-F238E27FC236}">
                <a16:creationId xmlns:a16="http://schemas.microsoft.com/office/drawing/2014/main" id="{D6699B71-EB86-4D6E-A8F6-E332FA0EA0A4}"/>
              </a:ext>
            </a:extLst>
          </p:cNvPr>
          <p:cNvSpPr>
            <a:spLocks noGrp="1"/>
          </p:cNvSpPr>
          <p:nvPr>
            <p:ph sz="half" idx="2"/>
          </p:nvPr>
        </p:nvSpPr>
        <p:spPr>
          <a:xfrm>
            <a:off x="467360" y="2014046"/>
            <a:ext cx="5156200" cy="3809862"/>
          </a:xfrm>
        </p:spPr>
        <p:txBody>
          <a:bodyPr>
            <a:normAutofit/>
          </a:bodyPr>
          <a:lstStyle/>
          <a:p>
            <a:r>
              <a:rPr lang="cy-GB" dirty="0">
                <a:latin typeface="Arial" panose="020B0604020202020204" pitchFamily="34" charset="0"/>
                <a:cs typeface="Arial" panose="020B0604020202020204" pitchFamily="34" charset="0"/>
              </a:rPr>
              <a:t>Yn aml ddim yn ymateb i’r plentyn os nad oes rhywun yn ei wylio</a:t>
            </a:r>
          </a:p>
          <a:p>
            <a:r>
              <a:rPr lang="cy-GB" dirty="0">
                <a:latin typeface="Arial" panose="020B0604020202020204" pitchFamily="34" charset="0"/>
                <a:cs typeface="Arial" panose="020B0604020202020204" pitchFamily="34" charset="0"/>
              </a:rPr>
              <a:t>Yn fodlon yn emosiynol pan fydd y plentyn yn cael aros yn yr ysbyty</a:t>
            </a:r>
          </a:p>
          <a:p>
            <a:endParaRPr lang="en-GB" dirty="0"/>
          </a:p>
        </p:txBody>
      </p:sp>
    </p:spTree>
    <p:extLst>
      <p:ext uri="{BB962C8B-B14F-4D97-AF65-F5344CB8AC3E}">
        <p14:creationId xmlns:p14="http://schemas.microsoft.com/office/powerpoint/2010/main" val="33468825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1DA11-DE1A-16DD-284B-DEDA5DDBDFB1}"/>
              </a:ext>
            </a:extLst>
          </p:cNvPr>
          <p:cNvSpPr>
            <a:spLocks noGrp="1"/>
          </p:cNvSpPr>
          <p:nvPr>
            <p:ph type="title"/>
          </p:nvPr>
        </p:nvSpPr>
        <p:spPr/>
        <p:txBody>
          <a:bodyPr>
            <a:noAutofit/>
          </a:bodyPr>
          <a:lstStyle/>
          <a:p>
            <a:pPr algn="ctr"/>
            <a:r>
              <a:rPr lang="cy-GB" sz="3600" b="1" dirty="0">
                <a:latin typeface="Arial" panose="020B0604020202020204" pitchFamily="34" charset="0"/>
                <a:cs typeface="Arial" panose="020B0604020202020204" pitchFamily="34" charset="0"/>
              </a:rPr>
              <a:t>Salwch wedi’i ffugio neu wedi’i achosi gan eraill mwyaf cyffredin</a:t>
            </a:r>
            <a:br>
              <a:rPr lang="en-GB" sz="3600" dirty="0">
                <a:latin typeface="Arial" panose="020B0604020202020204" pitchFamily="34" charset="0"/>
                <a:cs typeface="Arial" panose="020B0604020202020204" pitchFamily="34" charset="0"/>
              </a:rPr>
            </a:br>
            <a:r>
              <a:rPr lang="en-GB" sz="3600" b="1" dirty="0">
                <a:solidFill>
                  <a:schemeClr val="accent1">
                    <a:lumMod val="75000"/>
                  </a:schemeClr>
                </a:solidFill>
                <a:latin typeface="Arial" panose="020B0604020202020204" pitchFamily="34" charset="0"/>
                <a:cs typeface="Arial" panose="020B0604020202020204" pitchFamily="34" charset="0"/>
              </a:rPr>
              <a:t>Most common induced or fabricated illnesses</a:t>
            </a:r>
          </a:p>
        </p:txBody>
      </p:sp>
      <p:sp>
        <p:nvSpPr>
          <p:cNvPr id="3" name="Content Placeholder 2">
            <a:extLst>
              <a:ext uri="{FF2B5EF4-FFF2-40B4-BE49-F238E27FC236}">
                <a16:creationId xmlns:a16="http://schemas.microsoft.com/office/drawing/2014/main" id="{35C29F7E-899F-9C8C-5DF4-2E6B7A4DD59E}"/>
              </a:ext>
            </a:extLst>
          </p:cNvPr>
          <p:cNvSpPr>
            <a:spLocks noGrp="1"/>
          </p:cNvSpPr>
          <p:nvPr>
            <p:ph sz="half" idx="1"/>
          </p:nvPr>
        </p:nvSpPr>
        <p:spPr>
          <a:xfrm>
            <a:off x="1159626" y="1825625"/>
            <a:ext cx="5156200" cy="3809862"/>
          </a:xfrm>
        </p:spPr>
        <p:txBody>
          <a:bodyPr>
            <a:normAutofit fontScale="92500" lnSpcReduction="20000"/>
          </a:bodyPr>
          <a:lstStyle/>
          <a:p>
            <a:r>
              <a:rPr lang="cy-GB" sz="2200" dirty="0">
                <a:latin typeface="Arial" panose="020B0604020202020204" pitchFamily="34" charset="0"/>
                <a:cs typeface="Arial" panose="020B0604020202020204" pitchFamily="34" charset="0"/>
              </a:rPr>
              <a:t>Chwydu a Dolur rhydd</a:t>
            </a:r>
          </a:p>
          <a:p>
            <a:r>
              <a:rPr lang="cy-GB" sz="2200" dirty="0">
                <a:latin typeface="Arial" panose="020B0604020202020204" pitchFamily="34" charset="0"/>
                <a:cs typeface="Arial" panose="020B0604020202020204" pitchFamily="34" charset="0"/>
              </a:rPr>
              <a:t>Ataliad anadlu</a:t>
            </a:r>
          </a:p>
          <a:p>
            <a:r>
              <a:rPr lang="cy-GB" sz="2200" dirty="0">
                <a:latin typeface="Arial" panose="020B0604020202020204" pitchFamily="34" charset="0"/>
                <a:cs typeface="Arial" panose="020B0604020202020204" pitchFamily="34" charset="0"/>
              </a:rPr>
              <a:t>Asthma</a:t>
            </a:r>
          </a:p>
          <a:p>
            <a:r>
              <a:rPr lang="cy-GB" sz="2200" dirty="0">
                <a:latin typeface="Arial" panose="020B0604020202020204" pitchFamily="34" charset="0"/>
                <a:cs typeface="Arial" panose="020B0604020202020204" pitchFamily="34" charset="0"/>
              </a:rPr>
              <a:t>Prif system nerfol – ffitiau, mynd yn anymwybodol</a:t>
            </a:r>
          </a:p>
          <a:p>
            <a:r>
              <a:rPr lang="cy-GB" sz="2200" dirty="0">
                <a:latin typeface="Arial" panose="020B0604020202020204" pitchFamily="34" charset="0"/>
                <a:cs typeface="Arial" panose="020B0604020202020204" pitchFamily="34" charset="0"/>
              </a:rPr>
              <a:t>Twymyn</a:t>
            </a:r>
          </a:p>
          <a:p>
            <a:r>
              <a:rPr lang="cy-GB" sz="2200" dirty="0">
                <a:latin typeface="Arial" panose="020B0604020202020204" pitchFamily="34" charset="0"/>
                <a:cs typeface="Arial" panose="020B0604020202020204" pitchFamily="34" charset="0"/>
              </a:rPr>
              <a:t>Haint</a:t>
            </a:r>
          </a:p>
          <a:p>
            <a:r>
              <a:rPr lang="cy-GB" sz="2200" dirty="0">
                <a:latin typeface="Arial" panose="020B0604020202020204" pitchFamily="34" charset="0"/>
                <a:cs typeface="Arial" panose="020B0604020202020204" pitchFamily="34" charset="0"/>
              </a:rPr>
              <a:t>Diffyg ffyniant</a:t>
            </a:r>
          </a:p>
          <a:p>
            <a:r>
              <a:rPr lang="cy-GB" sz="2200" noProof="1">
                <a:latin typeface="Arial" panose="020B0604020202020204" pitchFamily="34" charset="0"/>
                <a:cs typeface="Arial" panose="020B0604020202020204" pitchFamily="34" charset="0"/>
              </a:rPr>
              <a:t>Hypoglycaemia</a:t>
            </a:r>
          </a:p>
          <a:p>
            <a:r>
              <a:rPr lang="cy-GB" sz="2200" dirty="0">
                <a:latin typeface="Arial" panose="020B0604020202020204" pitchFamily="34" charset="0"/>
                <a:cs typeface="Arial" panose="020B0604020202020204" pitchFamily="34" charset="0"/>
              </a:rPr>
              <a:t>Anghydbwysedd electrolytau </a:t>
            </a:r>
          </a:p>
          <a:p>
            <a:r>
              <a:rPr lang="cy-GB" sz="2200" dirty="0">
                <a:latin typeface="Arial" panose="020B0604020202020204" pitchFamily="34" charset="0"/>
                <a:cs typeface="Arial" panose="020B0604020202020204" pitchFamily="34" charset="0"/>
              </a:rPr>
              <a:t>Brechau</a:t>
            </a:r>
          </a:p>
          <a:p>
            <a:endParaRPr lang="en-GB" dirty="0"/>
          </a:p>
        </p:txBody>
      </p:sp>
      <p:sp>
        <p:nvSpPr>
          <p:cNvPr id="4" name="Content Placeholder 3">
            <a:extLst>
              <a:ext uri="{FF2B5EF4-FFF2-40B4-BE49-F238E27FC236}">
                <a16:creationId xmlns:a16="http://schemas.microsoft.com/office/drawing/2014/main" id="{DB71198D-F6B3-4C0F-595F-67C5AA59F319}"/>
              </a:ext>
            </a:extLst>
          </p:cNvPr>
          <p:cNvSpPr>
            <a:spLocks noGrp="1"/>
          </p:cNvSpPr>
          <p:nvPr>
            <p:ph sz="half" idx="2"/>
          </p:nvPr>
        </p:nvSpPr>
        <p:spPr>
          <a:xfrm>
            <a:off x="6408189" y="1825625"/>
            <a:ext cx="5156200" cy="3809862"/>
          </a:xfrm>
        </p:spPr>
        <p:txBody>
          <a:bodyPr vert="horz" lIns="91440" tIns="45720" rIns="91440" bIns="45720" rtlCol="0" anchor="t">
            <a:noAutofit/>
          </a:bodyPr>
          <a:lstStyle/>
          <a:p>
            <a:r>
              <a:rPr lang="en-GB" sz="2000" dirty="0">
                <a:solidFill>
                  <a:schemeClr val="accent1">
                    <a:lumMod val="75000"/>
                  </a:schemeClr>
                </a:solidFill>
                <a:latin typeface="Arial" panose="020B0604020202020204" pitchFamily="34" charset="0"/>
                <a:cs typeface="Arial" panose="020B0604020202020204" pitchFamily="34" charset="0"/>
              </a:rPr>
              <a:t>Vomiting and Diarrhoea</a:t>
            </a:r>
          </a:p>
          <a:p>
            <a:r>
              <a:rPr lang="en-GB" sz="2000" dirty="0">
                <a:solidFill>
                  <a:schemeClr val="accent1">
                    <a:lumMod val="75000"/>
                  </a:schemeClr>
                </a:solidFill>
                <a:latin typeface="Arial" panose="020B0604020202020204" pitchFamily="34" charset="0"/>
                <a:cs typeface="Arial" panose="020B0604020202020204" pitchFamily="34" charset="0"/>
              </a:rPr>
              <a:t>Respiratory arrest</a:t>
            </a:r>
          </a:p>
          <a:p>
            <a:r>
              <a:rPr lang="en-GB" sz="2000" dirty="0">
                <a:solidFill>
                  <a:schemeClr val="accent1">
                    <a:lumMod val="75000"/>
                  </a:schemeClr>
                </a:solidFill>
                <a:latin typeface="Arial" panose="020B0604020202020204" pitchFamily="34" charset="0"/>
                <a:cs typeface="Arial" panose="020B0604020202020204" pitchFamily="34" charset="0"/>
              </a:rPr>
              <a:t>Asthma</a:t>
            </a:r>
          </a:p>
          <a:p>
            <a:r>
              <a:rPr lang="en-GB" sz="2000" dirty="0">
                <a:solidFill>
                  <a:schemeClr val="accent1">
                    <a:lumMod val="75000"/>
                  </a:schemeClr>
                </a:solidFill>
                <a:latin typeface="Arial" panose="020B0604020202020204" pitchFamily="34" charset="0"/>
                <a:cs typeface="Arial" panose="020B0604020202020204" pitchFamily="34" charset="0"/>
              </a:rPr>
              <a:t>Central nervous system – seizures, loss off consciousness</a:t>
            </a:r>
          </a:p>
          <a:p>
            <a:r>
              <a:rPr lang="en-GB" sz="2000" dirty="0">
                <a:solidFill>
                  <a:schemeClr val="accent1">
                    <a:lumMod val="75000"/>
                  </a:schemeClr>
                </a:solidFill>
                <a:latin typeface="Arial" panose="020B0604020202020204" pitchFamily="34" charset="0"/>
                <a:cs typeface="Arial" panose="020B0604020202020204" pitchFamily="34" charset="0"/>
              </a:rPr>
              <a:t>Fever</a:t>
            </a:r>
          </a:p>
          <a:p>
            <a:r>
              <a:rPr lang="en-GB" sz="2000" dirty="0">
                <a:solidFill>
                  <a:schemeClr val="accent1">
                    <a:lumMod val="75000"/>
                  </a:schemeClr>
                </a:solidFill>
                <a:latin typeface="Arial" panose="020B0604020202020204" pitchFamily="34" charset="0"/>
                <a:cs typeface="Arial" panose="020B0604020202020204" pitchFamily="34" charset="0"/>
              </a:rPr>
              <a:t>Infection</a:t>
            </a:r>
          </a:p>
          <a:p>
            <a:r>
              <a:rPr lang="en-GB" sz="2000" dirty="0">
                <a:solidFill>
                  <a:schemeClr val="accent1">
                    <a:lumMod val="75000"/>
                  </a:schemeClr>
                </a:solidFill>
                <a:latin typeface="Arial" panose="020B0604020202020204" pitchFamily="34" charset="0"/>
                <a:cs typeface="Arial" panose="020B0604020202020204" pitchFamily="34" charset="0"/>
              </a:rPr>
              <a:t>Failure to thrive</a:t>
            </a:r>
          </a:p>
          <a:p>
            <a:r>
              <a:rPr lang="en-GB" sz="2000" dirty="0">
                <a:solidFill>
                  <a:schemeClr val="accent1">
                    <a:lumMod val="75000"/>
                  </a:schemeClr>
                </a:solidFill>
                <a:latin typeface="Arial" panose="020B0604020202020204" pitchFamily="34" charset="0"/>
                <a:cs typeface="Arial" panose="020B0604020202020204" pitchFamily="34" charset="0"/>
              </a:rPr>
              <a:t>Hypoglycaemia</a:t>
            </a:r>
          </a:p>
          <a:p>
            <a:pPr>
              <a:spcBef>
                <a:spcPts val="0"/>
              </a:spcBef>
            </a:pPr>
            <a:r>
              <a:rPr lang="en-GB" sz="2000" dirty="0">
                <a:solidFill>
                  <a:schemeClr val="accent1">
                    <a:lumMod val="75000"/>
                  </a:schemeClr>
                </a:solidFill>
                <a:latin typeface="Arial" panose="020B0604020202020204" pitchFamily="34" charset="0"/>
                <a:cs typeface="Arial" panose="020B0604020202020204" pitchFamily="34" charset="0"/>
              </a:rPr>
              <a:t>Electrolyte imbalances</a:t>
            </a:r>
          </a:p>
          <a:p>
            <a:pPr>
              <a:spcBef>
                <a:spcPts val="0"/>
              </a:spcBef>
            </a:pPr>
            <a:r>
              <a:rPr lang="en-GB" sz="2000" dirty="0">
                <a:solidFill>
                  <a:schemeClr val="accent1">
                    <a:lumMod val="75000"/>
                  </a:schemeClr>
                </a:solidFill>
                <a:latin typeface="Arial" panose="020B0604020202020204" pitchFamily="34" charset="0"/>
                <a:cs typeface="Arial" panose="020B0604020202020204" pitchFamily="34" charset="0"/>
              </a:rPr>
              <a:t>Rashes</a:t>
            </a:r>
          </a:p>
          <a:p>
            <a:endParaRPr lang="en-GB" dirty="0">
              <a:cs typeface="Calibri"/>
            </a:endParaRPr>
          </a:p>
        </p:txBody>
      </p:sp>
    </p:spTree>
    <p:extLst>
      <p:ext uri="{BB962C8B-B14F-4D97-AF65-F5344CB8AC3E}">
        <p14:creationId xmlns:p14="http://schemas.microsoft.com/office/powerpoint/2010/main" val="1441419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AE461-66E4-3C27-51AA-334CE68C0D8A}"/>
              </a:ext>
            </a:extLst>
          </p:cNvPr>
          <p:cNvSpPr>
            <a:spLocks noGrp="1"/>
          </p:cNvSpPr>
          <p:nvPr>
            <p:ph type="title"/>
          </p:nvPr>
        </p:nvSpPr>
        <p:spPr/>
        <p:txBody>
          <a:bodyPr>
            <a:normAutofit/>
          </a:bodyPr>
          <a:lstStyle/>
          <a:p>
            <a:pPr algn="ctr"/>
            <a:r>
              <a:rPr lang="cy-GB" b="1" dirty="0">
                <a:latin typeface="Arial" panose="020B0604020202020204" pitchFamily="34" charset="0"/>
                <a:cs typeface="Arial" panose="020B0604020202020204" pitchFamily="34" charset="0"/>
              </a:rPr>
              <a:t>Ffactorau Ysgogol</a:t>
            </a:r>
            <a:br>
              <a:rPr lang="cy-GB" b="1" dirty="0">
                <a:solidFill>
                  <a:srgbClr val="000000"/>
                </a:solidFill>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Motivational Factors</a:t>
            </a:r>
          </a:p>
        </p:txBody>
      </p:sp>
      <p:sp>
        <p:nvSpPr>
          <p:cNvPr id="3" name="Content Placeholder 2">
            <a:extLst>
              <a:ext uri="{FF2B5EF4-FFF2-40B4-BE49-F238E27FC236}">
                <a16:creationId xmlns:a16="http://schemas.microsoft.com/office/drawing/2014/main" id="{D1641C74-CBB0-1B13-4D2B-C57488BEDD21}"/>
              </a:ext>
            </a:extLst>
          </p:cNvPr>
          <p:cNvSpPr>
            <a:spLocks noGrp="1"/>
          </p:cNvSpPr>
          <p:nvPr>
            <p:ph sz="half" idx="1"/>
          </p:nvPr>
        </p:nvSpPr>
        <p:spPr/>
        <p:txBody>
          <a:bodyPr>
            <a:normAutofit/>
          </a:bodyPr>
          <a:lstStyle/>
          <a:p>
            <a:r>
              <a:rPr lang="cy-GB" sz="2400" dirty="0">
                <a:latin typeface="Arial" panose="020B0604020202020204" pitchFamily="34" charset="0"/>
                <a:cs typeface="Arial" panose="020B0604020202020204" pitchFamily="34" charset="0"/>
              </a:rPr>
              <a:t>Yn crefu sylw gan staff meddygol, teulu, ffrindiau, dieithriaid</a:t>
            </a:r>
          </a:p>
          <a:p>
            <a:r>
              <a:rPr lang="cy-GB" sz="2400" dirty="0">
                <a:latin typeface="Arial" panose="020B0604020202020204" pitchFamily="34" charset="0"/>
                <a:cs typeface="Arial" panose="020B0604020202020204" pitchFamily="34" charset="0"/>
              </a:rPr>
              <a:t>Yn cael boddhad drwy dwyllo unigolion mwy gwybodus megis doctoriaid</a:t>
            </a:r>
          </a:p>
          <a:p>
            <a:r>
              <a:rPr lang="cy-GB" sz="2400" dirty="0">
                <a:latin typeface="Arial" panose="020B0604020202020204" pitchFamily="34" charset="0"/>
                <a:cs typeface="Arial" panose="020B0604020202020204" pitchFamily="34" charset="0"/>
              </a:rPr>
              <a:t>Yn ofni peidio â bod yn destun sylw</a:t>
            </a:r>
          </a:p>
          <a:p>
            <a:r>
              <a:rPr lang="cy-GB" sz="2400" dirty="0">
                <a:latin typeface="Arial" panose="020B0604020202020204" pitchFamily="34" charset="0"/>
                <a:cs typeface="Arial" panose="020B0604020202020204" pitchFamily="34" charset="0"/>
              </a:rPr>
              <a:t>Mae cyflawnwyr a ystyrir yn arwyr am iddynt ofalu am y plentyn yn ceisio ail-greu’r teimlad hwnnw</a:t>
            </a:r>
          </a:p>
          <a:p>
            <a:endParaRPr lang="en-GB" dirty="0"/>
          </a:p>
        </p:txBody>
      </p:sp>
      <p:sp>
        <p:nvSpPr>
          <p:cNvPr id="4" name="Content Placeholder 3">
            <a:extLst>
              <a:ext uri="{FF2B5EF4-FFF2-40B4-BE49-F238E27FC236}">
                <a16:creationId xmlns:a16="http://schemas.microsoft.com/office/drawing/2014/main" id="{B6B75563-8002-9EE2-8BCC-8D5D3D8DB5D4}"/>
              </a:ext>
            </a:extLst>
          </p:cNvPr>
          <p:cNvSpPr>
            <a:spLocks noGrp="1"/>
          </p:cNvSpPr>
          <p:nvPr>
            <p:ph sz="half" idx="2"/>
          </p:nvPr>
        </p:nvSpPr>
        <p:spPr/>
        <p:txBody>
          <a:bodyPr vert="horz" lIns="91440" tIns="45720" rIns="91440" bIns="45720" rtlCol="0" anchor="t">
            <a:normAutofit/>
          </a:bodyPr>
          <a:lstStyle/>
          <a:p>
            <a:r>
              <a:rPr lang="en-GB" sz="2400" dirty="0">
                <a:solidFill>
                  <a:schemeClr val="accent1">
                    <a:lumMod val="75000"/>
                  </a:schemeClr>
                </a:solidFill>
                <a:latin typeface="Arial" panose="020B0604020202020204" pitchFamily="34" charset="0"/>
                <a:cs typeface="Arial" panose="020B0604020202020204" pitchFamily="34" charset="0"/>
              </a:rPr>
              <a:t>Crave attention from medical staff, family, friends, strangers</a:t>
            </a:r>
          </a:p>
          <a:p>
            <a:r>
              <a:rPr lang="en-GB" sz="2400" dirty="0">
                <a:solidFill>
                  <a:schemeClr val="accent1">
                    <a:lumMod val="75000"/>
                  </a:schemeClr>
                </a:solidFill>
                <a:latin typeface="Arial" panose="020B0604020202020204" pitchFamily="34" charset="0"/>
                <a:cs typeface="Arial" panose="020B0604020202020204" pitchFamily="34" charset="0"/>
              </a:rPr>
              <a:t>Gets gratification from fooling more knowledgeable individuals such as doctors</a:t>
            </a:r>
          </a:p>
          <a:p>
            <a:r>
              <a:rPr lang="en-GB" sz="2400" dirty="0">
                <a:solidFill>
                  <a:schemeClr val="accent1">
                    <a:lumMod val="75000"/>
                  </a:schemeClr>
                </a:solidFill>
                <a:latin typeface="Arial" panose="020B0604020202020204" pitchFamily="34" charset="0"/>
                <a:cs typeface="Arial" panose="020B0604020202020204" pitchFamily="34" charset="0"/>
              </a:rPr>
              <a:t>Fears not being centre of attention</a:t>
            </a:r>
          </a:p>
          <a:p>
            <a:r>
              <a:rPr lang="en-GB" sz="2400" dirty="0">
                <a:solidFill>
                  <a:schemeClr val="accent1">
                    <a:lumMod val="75000"/>
                  </a:schemeClr>
                </a:solidFill>
                <a:latin typeface="Arial" panose="020B0604020202020204" pitchFamily="34" charset="0"/>
                <a:cs typeface="Arial" panose="020B0604020202020204" pitchFamily="34" charset="0"/>
              </a:rPr>
              <a:t>Perpetrators who are seen as a hero for caring for child tries to recreate that feeling</a:t>
            </a:r>
          </a:p>
          <a:p>
            <a:endParaRPr lang="en-GB" dirty="0">
              <a:cs typeface="Calibri"/>
            </a:endParaRPr>
          </a:p>
        </p:txBody>
      </p:sp>
    </p:spTree>
    <p:extLst>
      <p:ext uri="{BB962C8B-B14F-4D97-AF65-F5344CB8AC3E}">
        <p14:creationId xmlns:p14="http://schemas.microsoft.com/office/powerpoint/2010/main" val="3733176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E255F-1D49-428E-AEC6-0B6429238C87}"/>
              </a:ext>
            </a:extLst>
          </p:cNvPr>
          <p:cNvSpPr>
            <a:spLocks noGrp="1"/>
          </p:cNvSpPr>
          <p:nvPr>
            <p:ph type="title"/>
          </p:nvPr>
        </p:nvSpPr>
        <p:spPr/>
        <p:txBody>
          <a:bodyPr/>
          <a:lstStyle/>
          <a:p>
            <a:pPr algn="ctr"/>
            <a:r>
              <a:rPr lang="cy-GB" b="1" dirty="0">
                <a:latin typeface="Arial" panose="020B0604020202020204" pitchFamily="34" charset="0"/>
                <a:cs typeface="Arial" panose="020B0604020202020204" pitchFamily="34" charset="0"/>
              </a:rPr>
              <a:t>Arwyddion Rhybudd </a:t>
            </a: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Warning Signs</a:t>
            </a:r>
            <a:endParaRPr lang="en-US"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4B716FB-C755-4CC6-A02C-8DDE7ABC2D16}"/>
              </a:ext>
            </a:extLst>
          </p:cNvPr>
          <p:cNvSpPr>
            <a:spLocks noGrp="1"/>
          </p:cNvSpPr>
          <p:nvPr>
            <p:ph sz="half" idx="1"/>
          </p:nvPr>
        </p:nvSpPr>
        <p:spPr/>
        <p:txBody>
          <a:bodyPr>
            <a:normAutofit lnSpcReduction="10000"/>
          </a:bodyPr>
          <a:lstStyle/>
          <a:p>
            <a:r>
              <a:rPr lang="cy-GB" sz="2400" dirty="0">
                <a:latin typeface="Arial" panose="020B0604020202020204" pitchFamily="34" charset="0"/>
                <a:cs typeface="Arial" panose="020B0604020202020204" pitchFamily="34" charset="0"/>
              </a:rPr>
              <a:t>Salwch mynych, parhaus heb esboniad</a:t>
            </a:r>
          </a:p>
          <a:p>
            <a:r>
              <a:rPr lang="cy-GB" sz="2400" dirty="0">
                <a:latin typeface="Arial" panose="020B0604020202020204" pitchFamily="34" charset="0"/>
                <a:cs typeface="Arial" panose="020B0604020202020204" pitchFamily="34" charset="0"/>
              </a:rPr>
              <a:t>Cyfnodau mynych o aros yn yr ysbyty ac archwiliadau meddygol helaeth sy’n methu dod i ddiagnosis</a:t>
            </a:r>
          </a:p>
          <a:p>
            <a:r>
              <a:rPr lang="cy-GB" sz="2400" dirty="0">
                <a:latin typeface="Arial" panose="020B0604020202020204" pitchFamily="34" charset="0"/>
                <a:cs typeface="Arial" panose="020B0604020202020204" pitchFamily="34" charset="0"/>
              </a:rPr>
              <a:t>Symptomau nad ydynt yn gwneud synnwyr meddygol</a:t>
            </a:r>
          </a:p>
          <a:p>
            <a:r>
              <a:rPr lang="cy-GB" sz="2400" dirty="0">
                <a:latin typeface="Arial" panose="020B0604020202020204" pitchFamily="34" charset="0"/>
                <a:cs typeface="Arial" panose="020B0604020202020204" pitchFamily="34" charset="0"/>
              </a:rPr>
              <a:t>Canlyniadau labordy anghyson</a:t>
            </a:r>
          </a:p>
          <a:p>
            <a:r>
              <a:rPr lang="cy-GB" sz="2400" dirty="0">
                <a:latin typeface="Arial" panose="020B0604020202020204" pitchFamily="34" charset="0"/>
                <a:cs typeface="Arial" panose="020B0604020202020204" pitchFamily="34" charset="0"/>
              </a:rPr>
              <a:t>Methiant parhaus i wella gyda therapi</a:t>
            </a:r>
          </a:p>
          <a:p>
            <a:endParaRPr lang="en-GB" dirty="0"/>
          </a:p>
        </p:txBody>
      </p:sp>
      <p:sp>
        <p:nvSpPr>
          <p:cNvPr id="4" name="Content Placeholder 3">
            <a:extLst>
              <a:ext uri="{FF2B5EF4-FFF2-40B4-BE49-F238E27FC236}">
                <a16:creationId xmlns:a16="http://schemas.microsoft.com/office/drawing/2014/main" id="{F1A64D22-6BC1-4E18-A17C-068F64E23A8C}"/>
              </a:ext>
            </a:extLst>
          </p:cNvPr>
          <p:cNvSpPr>
            <a:spLocks noGrp="1"/>
          </p:cNvSpPr>
          <p:nvPr>
            <p:ph sz="half" idx="2"/>
          </p:nvPr>
        </p:nvSpPr>
        <p:spPr/>
        <p:txBody>
          <a:bodyPr vert="horz" lIns="91440" tIns="45720" rIns="91440" bIns="45720" rtlCol="0" anchor="t">
            <a:normAutofit lnSpcReduction="10000"/>
          </a:bodyPr>
          <a:lstStyle/>
          <a:p>
            <a:r>
              <a:rPr lang="en-GB" sz="2400" dirty="0">
                <a:solidFill>
                  <a:schemeClr val="accent1">
                    <a:lumMod val="75000"/>
                  </a:schemeClr>
                </a:solidFill>
                <a:latin typeface="Arial" panose="020B0604020202020204" pitchFamily="34" charset="0"/>
                <a:cs typeface="Arial" panose="020B0604020202020204" pitchFamily="34" charset="0"/>
              </a:rPr>
              <a:t>Unexplained, persistent recurring illness</a:t>
            </a:r>
          </a:p>
          <a:p>
            <a:r>
              <a:rPr lang="en-GB" sz="2400" dirty="0">
                <a:solidFill>
                  <a:schemeClr val="accent1">
                    <a:lumMod val="75000"/>
                  </a:schemeClr>
                </a:solidFill>
                <a:latin typeface="Arial" panose="020B0604020202020204" pitchFamily="34" charset="0"/>
                <a:cs typeface="Arial" panose="020B0604020202020204" pitchFamily="34" charset="0"/>
              </a:rPr>
              <a:t>Repeated hospitalisation and extensive medical exploration that fail to produce a diagnosis</a:t>
            </a:r>
          </a:p>
          <a:p>
            <a:r>
              <a:rPr lang="en-GB" sz="2400" dirty="0">
                <a:solidFill>
                  <a:schemeClr val="accent1">
                    <a:lumMod val="75000"/>
                  </a:schemeClr>
                </a:solidFill>
                <a:latin typeface="Arial" panose="020B0604020202020204" pitchFamily="34" charset="0"/>
                <a:cs typeface="Arial" panose="020B0604020202020204" pitchFamily="34" charset="0"/>
              </a:rPr>
              <a:t>Symptoms that don't make medical sense</a:t>
            </a:r>
          </a:p>
          <a:p>
            <a:r>
              <a:rPr lang="en-GB" sz="2400" dirty="0">
                <a:solidFill>
                  <a:schemeClr val="accent1">
                    <a:lumMod val="75000"/>
                  </a:schemeClr>
                </a:solidFill>
                <a:latin typeface="Arial" panose="020B0604020202020204" pitchFamily="34" charset="0"/>
                <a:cs typeface="Arial" panose="020B0604020202020204" pitchFamily="34" charset="0"/>
              </a:rPr>
              <a:t>Inconsistent lab results</a:t>
            </a:r>
          </a:p>
          <a:p>
            <a:r>
              <a:rPr lang="en-GB" sz="2400" dirty="0">
                <a:solidFill>
                  <a:schemeClr val="accent1">
                    <a:lumMod val="75000"/>
                  </a:schemeClr>
                </a:solidFill>
                <a:latin typeface="Arial" panose="020B0604020202020204" pitchFamily="34" charset="0"/>
                <a:cs typeface="Arial" panose="020B0604020202020204" pitchFamily="34" charset="0"/>
              </a:rPr>
              <a:t>Persistent failure to improve with therapy</a:t>
            </a:r>
          </a:p>
        </p:txBody>
      </p:sp>
    </p:spTree>
    <p:extLst>
      <p:ext uri="{BB962C8B-B14F-4D97-AF65-F5344CB8AC3E}">
        <p14:creationId xmlns:p14="http://schemas.microsoft.com/office/powerpoint/2010/main" val="948512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9DE8C-98FB-4F14-B038-CC6E38E3BCF6}"/>
              </a:ext>
            </a:extLst>
          </p:cNvPr>
          <p:cNvSpPr>
            <a:spLocks noGrp="1"/>
          </p:cNvSpPr>
          <p:nvPr>
            <p:ph type="title"/>
          </p:nvPr>
        </p:nvSpPr>
        <p:spPr/>
        <p:txBody>
          <a:bodyPr/>
          <a:lstStyle/>
          <a:p>
            <a:pPr algn="ctr"/>
            <a:r>
              <a:rPr lang="cy-GB" b="1" dirty="0">
                <a:latin typeface="Arial" panose="020B0604020202020204" pitchFamily="34" charset="0"/>
                <a:ea typeface="+mj-lt"/>
                <a:cs typeface="Arial" panose="020B0604020202020204" pitchFamily="34" charset="0"/>
              </a:rPr>
              <a:t>Arwyddion Rhybudd </a:t>
            </a:r>
            <a:r>
              <a:rPr lang="en-GB" b="1" dirty="0">
                <a:latin typeface="Arial" panose="020B0604020202020204" pitchFamily="34" charset="0"/>
                <a:ea typeface="+mj-lt"/>
                <a:cs typeface="Arial" panose="020B0604020202020204" pitchFamily="34" charset="0"/>
              </a:rPr>
              <a:t>/ </a:t>
            </a:r>
            <a:r>
              <a:rPr lang="en-GB" b="1" dirty="0">
                <a:solidFill>
                  <a:schemeClr val="accent1">
                    <a:lumMod val="75000"/>
                  </a:schemeClr>
                </a:solidFill>
                <a:latin typeface="Arial" panose="020B0604020202020204" pitchFamily="34" charset="0"/>
                <a:ea typeface="+mj-lt"/>
                <a:cs typeface="Arial" panose="020B0604020202020204" pitchFamily="34" charset="0"/>
              </a:rPr>
              <a:t>Warning Signs</a:t>
            </a:r>
            <a:endParaRPr lang="en-US"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53C234B-BF52-403E-96FA-7AF1AF1E2E4F}"/>
              </a:ext>
            </a:extLst>
          </p:cNvPr>
          <p:cNvSpPr>
            <a:spLocks noGrp="1"/>
          </p:cNvSpPr>
          <p:nvPr>
            <p:ph sz="half" idx="1"/>
          </p:nvPr>
        </p:nvSpPr>
        <p:spPr>
          <a:xfrm>
            <a:off x="6396644" y="1753581"/>
            <a:ext cx="5156200" cy="4431088"/>
          </a:xfrm>
        </p:spPr>
        <p:txBody>
          <a:bodyPr vert="horz" lIns="91440" tIns="45720" rIns="91440" bIns="45720" rtlCol="0" anchor="t">
            <a:normAutofit fontScale="55000" lnSpcReduction="20000"/>
          </a:bodyPr>
          <a:lstStyle/>
          <a:p>
            <a:r>
              <a:rPr lang="en-GB" sz="3500" dirty="0">
                <a:solidFill>
                  <a:schemeClr val="accent1">
                    <a:lumMod val="75000"/>
                  </a:schemeClr>
                </a:solidFill>
                <a:latin typeface="Arial" panose="020B0604020202020204" pitchFamily="34" charset="0"/>
                <a:cs typeface="Arial" panose="020B0604020202020204" pitchFamily="34" charset="0"/>
              </a:rPr>
              <a:t>A child with one or more medical problems that are not responding to treatment</a:t>
            </a:r>
          </a:p>
          <a:p>
            <a:r>
              <a:rPr lang="en-GB" sz="3500" dirty="0">
                <a:solidFill>
                  <a:schemeClr val="accent1">
                    <a:lumMod val="75000"/>
                  </a:schemeClr>
                </a:solidFill>
                <a:latin typeface="Arial" panose="020B0604020202020204" pitchFamily="34" charset="0"/>
                <a:cs typeface="Arial" panose="020B0604020202020204" pitchFamily="34" charset="0"/>
              </a:rPr>
              <a:t>Physical or laboratory findings that are highly unusual or are a discrepancy</a:t>
            </a:r>
          </a:p>
          <a:p>
            <a:r>
              <a:rPr lang="en-GB" sz="3500" dirty="0">
                <a:solidFill>
                  <a:schemeClr val="accent1">
                    <a:lumMod val="75000"/>
                  </a:schemeClr>
                </a:solidFill>
                <a:latin typeface="Arial" panose="020B0604020202020204" pitchFamily="34" charset="0"/>
                <a:cs typeface="Arial" panose="020B0604020202020204" pitchFamily="34" charset="0"/>
              </a:rPr>
              <a:t>A parent or caregiver who may present as being medically knowledgeable</a:t>
            </a:r>
          </a:p>
          <a:p>
            <a:r>
              <a:rPr lang="en-GB" sz="3500" dirty="0">
                <a:solidFill>
                  <a:schemeClr val="accent1">
                    <a:lumMod val="75000"/>
                  </a:schemeClr>
                </a:solidFill>
                <a:latin typeface="Arial" panose="020B0604020202020204" pitchFamily="34" charset="0"/>
                <a:cs typeface="Arial" panose="020B0604020202020204" pitchFamily="34" charset="0"/>
              </a:rPr>
              <a:t>A parent or caregiver who seems overly reluctant to leave their child’s side</a:t>
            </a:r>
          </a:p>
          <a:p>
            <a:r>
              <a:rPr lang="en-GB" sz="3500" dirty="0">
                <a:solidFill>
                  <a:schemeClr val="accent1">
                    <a:lumMod val="75000"/>
                  </a:schemeClr>
                </a:solidFill>
                <a:latin typeface="Arial" panose="020B0604020202020204" pitchFamily="34" charset="0"/>
                <a:cs typeface="Arial" panose="020B0604020202020204" pitchFamily="34" charset="0"/>
              </a:rPr>
              <a:t>A parent or caregiver who seem unusually calm in difficult circumstances</a:t>
            </a:r>
          </a:p>
          <a:p>
            <a:r>
              <a:rPr lang="en-GB" sz="3500" dirty="0">
                <a:solidFill>
                  <a:schemeClr val="accent1">
                    <a:lumMod val="75000"/>
                  </a:schemeClr>
                </a:solidFill>
                <a:latin typeface="Arial" panose="020B0604020202020204" pitchFamily="34" charset="0"/>
                <a:cs typeface="Arial" panose="020B0604020202020204" pitchFamily="34" charset="0"/>
              </a:rPr>
              <a:t>Perpetrator becomes angry when questioned</a:t>
            </a:r>
          </a:p>
          <a:p>
            <a:endParaRPr lang="en-GB" dirty="0">
              <a:cs typeface="Calibri" panose="020F0502020204030204"/>
            </a:endParaRPr>
          </a:p>
        </p:txBody>
      </p:sp>
      <p:sp>
        <p:nvSpPr>
          <p:cNvPr id="4" name="Content Placeholder 3">
            <a:extLst>
              <a:ext uri="{FF2B5EF4-FFF2-40B4-BE49-F238E27FC236}">
                <a16:creationId xmlns:a16="http://schemas.microsoft.com/office/drawing/2014/main" id="{C9C7CCF4-EDC7-4F78-9983-AA179F5E11E1}"/>
              </a:ext>
            </a:extLst>
          </p:cNvPr>
          <p:cNvSpPr>
            <a:spLocks noGrp="1"/>
          </p:cNvSpPr>
          <p:nvPr>
            <p:ph sz="half" idx="2"/>
          </p:nvPr>
        </p:nvSpPr>
        <p:spPr>
          <a:xfrm>
            <a:off x="939800" y="1753581"/>
            <a:ext cx="5156200" cy="4320252"/>
          </a:xfrm>
        </p:spPr>
        <p:txBody>
          <a:bodyPr>
            <a:normAutofit fontScale="55000" lnSpcReduction="20000"/>
          </a:bodyPr>
          <a:lstStyle/>
          <a:p>
            <a:r>
              <a:rPr lang="cy-GB" sz="3500" dirty="0">
                <a:latin typeface="Arial" panose="020B0604020202020204" pitchFamily="34" charset="0"/>
                <a:cs typeface="Arial" panose="020B0604020202020204" pitchFamily="34" charset="0"/>
              </a:rPr>
              <a:t>Plentyn ag un neu fwy o broblemau meddygol nad ydynt yn ymateb i driniaeth</a:t>
            </a:r>
          </a:p>
          <a:p>
            <a:r>
              <a:rPr lang="cy-GB" sz="3500" dirty="0">
                <a:latin typeface="Arial" panose="020B0604020202020204" pitchFamily="34" charset="0"/>
                <a:cs typeface="Arial" panose="020B0604020202020204" pitchFamily="34" charset="0"/>
              </a:rPr>
              <a:t>Canfyddiadau corfforol neu o’r labordy sy’n anghyffredin iawn neu’n anghyson</a:t>
            </a:r>
          </a:p>
          <a:p>
            <a:r>
              <a:rPr lang="cy-GB" sz="3500" dirty="0">
                <a:latin typeface="Arial" panose="020B0604020202020204" pitchFamily="34" charset="0"/>
                <a:cs typeface="Arial" panose="020B0604020202020204" pitchFamily="34" charset="0"/>
              </a:rPr>
              <a:t>Rhiant neu ofalydd a all ymddangos yn wybodus yn feddygol</a:t>
            </a:r>
          </a:p>
          <a:p>
            <a:r>
              <a:rPr lang="cy-GB" sz="3500" dirty="0">
                <a:latin typeface="Arial" panose="020B0604020202020204" pitchFamily="34" charset="0"/>
                <a:cs typeface="Arial" panose="020B0604020202020204" pitchFamily="34" charset="0"/>
              </a:rPr>
              <a:t>Rhiant neu ofalydd sy’n ymddangos yn anfodlon dros ben i adael y plentyn</a:t>
            </a:r>
          </a:p>
          <a:p>
            <a:r>
              <a:rPr lang="cy-GB" sz="3500" dirty="0">
                <a:latin typeface="Arial" panose="020B0604020202020204" pitchFamily="34" charset="0"/>
                <a:cs typeface="Arial" panose="020B0604020202020204" pitchFamily="34" charset="0"/>
              </a:rPr>
              <a:t>Rhiant neu ofalydd sy’n ymddangos yn anarferol o ddigyffro mewn amgylchiadau anodd</a:t>
            </a:r>
          </a:p>
          <a:p>
            <a:r>
              <a:rPr lang="cy-GB" sz="3500" dirty="0">
                <a:latin typeface="Arial" panose="020B0604020202020204" pitchFamily="34" charset="0"/>
                <a:cs typeface="Arial" panose="020B0604020202020204" pitchFamily="34" charset="0"/>
              </a:rPr>
              <a:t>Y cyflawnwr yn mynd yn flin pan gaiff ei holi</a:t>
            </a:r>
          </a:p>
          <a:p>
            <a:endParaRPr lang="en-GB" dirty="0"/>
          </a:p>
        </p:txBody>
      </p:sp>
    </p:spTree>
    <p:extLst>
      <p:ext uri="{BB962C8B-B14F-4D97-AF65-F5344CB8AC3E}">
        <p14:creationId xmlns:p14="http://schemas.microsoft.com/office/powerpoint/2010/main" val="1252474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9DE8C-98FB-4F14-B038-CC6E38E3BCF6}"/>
              </a:ext>
            </a:extLst>
          </p:cNvPr>
          <p:cNvSpPr>
            <a:spLocks noGrp="1"/>
          </p:cNvSpPr>
          <p:nvPr>
            <p:ph type="title"/>
          </p:nvPr>
        </p:nvSpPr>
        <p:spPr/>
        <p:txBody>
          <a:bodyPr/>
          <a:lstStyle/>
          <a:p>
            <a:pPr algn="ctr"/>
            <a:r>
              <a:rPr lang="cy-GB" b="1" dirty="0">
                <a:latin typeface="Arial" panose="020B0604020202020204" pitchFamily="34" charset="0"/>
                <a:ea typeface="+mj-lt"/>
                <a:cs typeface="Arial" panose="020B0604020202020204" pitchFamily="34" charset="0"/>
              </a:rPr>
              <a:t>Arwyddion Rhybudd </a:t>
            </a:r>
            <a:r>
              <a:rPr lang="en-GB" b="1" dirty="0">
                <a:latin typeface="Arial" panose="020B0604020202020204" pitchFamily="34" charset="0"/>
                <a:ea typeface="+mj-lt"/>
                <a:cs typeface="Arial" panose="020B0604020202020204" pitchFamily="34" charset="0"/>
              </a:rPr>
              <a:t>/ </a:t>
            </a:r>
            <a:r>
              <a:rPr lang="en-GB" b="1" dirty="0">
                <a:solidFill>
                  <a:schemeClr val="accent1">
                    <a:lumMod val="75000"/>
                  </a:schemeClr>
                </a:solidFill>
                <a:latin typeface="Arial" panose="020B0604020202020204" pitchFamily="34" charset="0"/>
                <a:ea typeface="+mj-lt"/>
                <a:cs typeface="Arial" panose="020B0604020202020204" pitchFamily="34" charset="0"/>
              </a:rPr>
              <a:t>Warning Signs</a:t>
            </a:r>
            <a:endParaRPr lang="en-US" dirty="0">
              <a:solidFill>
                <a:schemeClr val="accent1">
                  <a:lumMod val="75000"/>
                </a:schemeClr>
              </a:solidFill>
              <a:latin typeface="Arial" panose="020B0604020202020204" pitchFamily="34" charset="0"/>
              <a:ea typeface="+mj-lt"/>
              <a:cs typeface="Arial" panose="020B0604020202020204" pitchFamily="34" charset="0"/>
            </a:endParaRPr>
          </a:p>
        </p:txBody>
      </p:sp>
      <p:sp>
        <p:nvSpPr>
          <p:cNvPr id="3" name="Content Placeholder 2">
            <a:extLst>
              <a:ext uri="{FF2B5EF4-FFF2-40B4-BE49-F238E27FC236}">
                <a16:creationId xmlns:a16="http://schemas.microsoft.com/office/drawing/2014/main" id="{653C234B-BF52-403E-96FA-7AF1AF1E2E4F}"/>
              </a:ext>
            </a:extLst>
          </p:cNvPr>
          <p:cNvSpPr>
            <a:spLocks noGrp="1"/>
          </p:cNvSpPr>
          <p:nvPr>
            <p:ph sz="half" idx="1"/>
          </p:nvPr>
        </p:nvSpPr>
        <p:spPr>
          <a:xfrm>
            <a:off x="6446521" y="1836709"/>
            <a:ext cx="5156200" cy="3809862"/>
          </a:xfrm>
        </p:spPr>
        <p:txBody>
          <a:bodyPr vert="horz" lIns="91440" tIns="45720" rIns="91440" bIns="45720" rtlCol="0" anchor="t">
            <a:normAutofit/>
          </a:bodyPr>
          <a:lstStyle/>
          <a:p>
            <a:r>
              <a:rPr lang="en-GB" sz="2200" dirty="0">
                <a:solidFill>
                  <a:schemeClr val="accent1">
                    <a:lumMod val="75000"/>
                  </a:schemeClr>
                </a:solidFill>
                <a:latin typeface="Arial" panose="020B0604020202020204" pitchFamily="34" charset="0"/>
                <a:cs typeface="Arial" panose="020B0604020202020204" pitchFamily="34" charset="0"/>
              </a:rPr>
              <a:t>Attempts to convince staff the child is still unwell when being discharged</a:t>
            </a:r>
          </a:p>
          <a:p>
            <a:r>
              <a:rPr lang="en-GB" sz="2200" dirty="0">
                <a:solidFill>
                  <a:schemeClr val="accent1">
                    <a:lumMod val="75000"/>
                  </a:schemeClr>
                </a:solidFill>
                <a:latin typeface="Arial" panose="020B0604020202020204" pitchFamily="34" charset="0"/>
                <a:cs typeface="Arial" panose="020B0604020202020204" pitchFamily="34" charset="0"/>
              </a:rPr>
              <a:t>Adamantly refuses certain diagnosis</a:t>
            </a:r>
          </a:p>
          <a:p>
            <a:endParaRPr lang="en-GB" sz="2200" dirty="0">
              <a:cs typeface="Calibri" panose="020F0502020204030204"/>
            </a:endParaRPr>
          </a:p>
          <a:p>
            <a:endParaRPr lang="en-GB" dirty="0">
              <a:cs typeface="Calibri" panose="020F0502020204030204"/>
            </a:endParaRPr>
          </a:p>
        </p:txBody>
      </p:sp>
      <p:sp>
        <p:nvSpPr>
          <p:cNvPr id="4" name="Content Placeholder 3">
            <a:extLst>
              <a:ext uri="{FF2B5EF4-FFF2-40B4-BE49-F238E27FC236}">
                <a16:creationId xmlns:a16="http://schemas.microsoft.com/office/drawing/2014/main" id="{C9C7CCF4-EDC7-4F78-9983-AA179F5E11E1}"/>
              </a:ext>
            </a:extLst>
          </p:cNvPr>
          <p:cNvSpPr>
            <a:spLocks noGrp="1"/>
          </p:cNvSpPr>
          <p:nvPr>
            <p:ph sz="half" idx="2"/>
          </p:nvPr>
        </p:nvSpPr>
        <p:spPr>
          <a:xfrm>
            <a:off x="899622" y="1836709"/>
            <a:ext cx="5156200" cy="3809862"/>
          </a:xfrm>
        </p:spPr>
        <p:txBody>
          <a:bodyPr>
            <a:normAutofit/>
          </a:bodyPr>
          <a:lstStyle/>
          <a:p>
            <a:r>
              <a:rPr lang="cy-GB" sz="2200" dirty="0">
                <a:latin typeface="Arial" panose="020B0604020202020204" pitchFamily="34" charset="0"/>
                <a:cs typeface="Arial" panose="020B0604020202020204" pitchFamily="34" charset="0"/>
              </a:rPr>
              <a:t>Yn ceisio argyhoeddi’r staff fod y plentyn yn dal i fod yn sâl wrth gael ei ryddhau o’r ysbyty</a:t>
            </a:r>
          </a:p>
          <a:p>
            <a:r>
              <a:rPr lang="cy-GB" sz="2200" dirty="0">
                <a:latin typeface="Arial" panose="020B0604020202020204" pitchFamily="34" charset="0"/>
                <a:cs typeface="Arial" panose="020B0604020202020204" pitchFamily="34" charset="0"/>
              </a:rPr>
              <a:t>Yn gwrthod diagnosis penodol yn benderfynol</a:t>
            </a:r>
          </a:p>
          <a:p>
            <a:endParaRPr lang="en-GB" dirty="0"/>
          </a:p>
        </p:txBody>
      </p:sp>
    </p:spTree>
    <p:extLst>
      <p:ext uri="{BB962C8B-B14F-4D97-AF65-F5344CB8AC3E}">
        <p14:creationId xmlns:p14="http://schemas.microsoft.com/office/powerpoint/2010/main" val="22668366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23EE5-DEE1-4573-989B-40BBBB4E9516}"/>
              </a:ext>
            </a:extLst>
          </p:cNvPr>
          <p:cNvSpPr>
            <a:spLocks noGrp="1"/>
          </p:cNvSpPr>
          <p:nvPr>
            <p:ph type="title"/>
          </p:nvPr>
        </p:nvSpPr>
        <p:spPr/>
        <p:txBody>
          <a:bodyPr/>
          <a:lstStyle/>
          <a:p>
            <a:pPr algn="ctr"/>
            <a:r>
              <a:rPr lang="cy-GB" b="1" dirty="0">
                <a:latin typeface="Arial" panose="020B0604020202020204" pitchFamily="34" charset="0"/>
                <a:cs typeface="Arial" panose="020B0604020202020204" pitchFamily="34" charset="0"/>
              </a:rPr>
              <a:t>  Ffactorau Risg               </a:t>
            </a:r>
            <a:r>
              <a:rPr lang="en-GB" b="1" dirty="0">
                <a:solidFill>
                  <a:schemeClr val="accent1">
                    <a:lumMod val="75000"/>
                  </a:schemeClr>
                </a:solidFill>
                <a:latin typeface="Arial" panose="020B0604020202020204" pitchFamily="34" charset="0"/>
                <a:cs typeface="Arial" panose="020B0604020202020204" pitchFamily="34" charset="0"/>
              </a:rPr>
              <a:t>Risk Factors</a:t>
            </a:r>
            <a:endParaRPr lang="en-US"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39C4C9C-3553-4BD9-A648-5D889B2E2C35}"/>
              </a:ext>
            </a:extLst>
          </p:cNvPr>
          <p:cNvSpPr>
            <a:spLocks noGrp="1"/>
          </p:cNvSpPr>
          <p:nvPr>
            <p:ph sz="half" idx="1"/>
          </p:nvPr>
        </p:nvSpPr>
        <p:spPr>
          <a:xfrm>
            <a:off x="6296891" y="1825625"/>
            <a:ext cx="5156200" cy="3809862"/>
          </a:xfrm>
        </p:spPr>
        <p:txBody>
          <a:bodyPr>
            <a:normAutofit fontScale="92500" lnSpcReduction="10000"/>
          </a:bodyPr>
          <a:lstStyle/>
          <a:p>
            <a:r>
              <a:rPr lang="en-GB" dirty="0">
                <a:solidFill>
                  <a:schemeClr val="accent1">
                    <a:lumMod val="75000"/>
                  </a:schemeClr>
                </a:solidFill>
                <a:latin typeface="Arial" panose="020B0604020202020204" pitchFamily="34" charset="0"/>
                <a:cs typeface="Arial" panose="020B0604020202020204" pitchFamily="34" charset="0"/>
              </a:rPr>
              <a:t>Mothers who experienced pregnancy related complications</a:t>
            </a:r>
          </a:p>
          <a:p>
            <a:r>
              <a:rPr lang="en-GB" dirty="0">
                <a:solidFill>
                  <a:schemeClr val="accent1">
                    <a:lumMod val="75000"/>
                  </a:schemeClr>
                </a:solidFill>
                <a:latin typeface="Arial" panose="020B0604020202020204" pitchFamily="34" charset="0"/>
                <a:cs typeface="Arial" panose="020B0604020202020204" pitchFamily="34" charset="0"/>
              </a:rPr>
              <a:t>History of abuse</a:t>
            </a:r>
          </a:p>
          <a:p>
            <a:r>
              <a:rPr lang="en-GB" dirty="0">
                <a:solidFill>
                  <a:schemeClr val="accent1">
                    <a:lumMod val="75000"/>
                  </a:schemeClr>
                </a:solidFill>
                <a:latin typeface="Arial" panose="020B0604020202020204" pitchFamily="34" charset="0"/>
                <a:cs typeface="Arial" panose="020B0604020202020204" pitchFamily="34" charset="0"/>
              </a:rPr>
              <a:t>History of Factitious illness themselves</a:t>
            </a:r>
          </a:p>
          <a:p>
            <a:r>
              <a:rPr lang="en-GB" dirty="0">
                <a:solidFill>
                  <a:schemeClr val="accent1">
                    <a:lumMod val="75000"/>
                  </a:schemeClr>
                </a:solidFill>
                <a:latin typeface="Arial" panose="020B0604020202020204" pitchFamily="34" charset="0"/>
                <a:cs typeface="Arial" panose="020B0604020202020204" pitchFamily="34" charset="0"/>
              </a:rPr>
              <a:t>Borderline Personality disorder</a:t>
            </a:r>
          </a:p>
          <a:p>
            <a:r>
              <a:rPr lang="en-GB" dirty="0">
                <a:solidFill>
                  <a:schemeClr val="accent1">
                    <a:lumMod val="75000"/>
                  </a:schemeClr>
                </a:solidFill>
                <a:latin typeface="Arial" panose="020B0604020202020204" pitchFamily="34" charset="0"/>
                <a:cs typeface="Arial" panose="020B0604020202020204" pitchFamily="34" charset="0"/>
              </a:rPr>
              <a:t>History of self-harming or alcohol or drug misuse</a:t>
            </a:r>
          </a:p>
        </p:txBody>
      </p:sp>
      <p:sp>
        <p:nvSpPr>
          <p:cNvPr id="4" name="Content Placeholder 3">
            <a:extLst>
              <a:ext uri="{FF2B5EF4-FFF2-40B4-BE49-F238E27FC236}">
                <a16:creationId xmlns:a16="http://schemas.microsoft.com/office/drawing/2014/main" id="{85ECA12F-305F-4FE2-A63D-AE84F40B0875}"/>
              </a:ext>
            </a:extLst>
          </p:cNvPr>
          <p:cNvSpPr>
            <a:spLocks noGrp="1"/>
          </p:cNvSpPr>
          <p:nvPr>
            <p:ph sz="half" idx="2"/>
          </p:nvPr>
        </p:nvSpPr>
        <p:spPr>
          <a:xfrm>
            <a:off x="939800" y="1825625"/>
            <a:ext cx="5156200" cy="3809862"/>
          </a:xfrm>
        </p:spPr>
        <p:txBody>
          <a:bodyPr>
            <a:normAutofit fontScale="92500" lnSpcReduction="10000"/>
          </a:bodyPr>
          <a:lstStyle/>
          <a:p>
            <a:r>
              <a:rPr lang="cy-GB" dirty="0">
                <a:latin typeface="Arial" panose="020B0604020202020204" pitchFamily="34" charset="0"/>
                <a:cs typeface="Arial" panose="020B0604020202020204" pitchFamily="34" charset="0"/>
              </a:rPr>
              <a:t>Mamau a brofodd gymhlethdodau’n gysylltiedig â beichiogrwydd</a:t>
            </a:r>
          </a:p>
          <a:p>
            <a:r>
              <a:rPr lang="cy-GB" dirty="0">
                <a:latin typeface="Arial" panose="020B0604020202020204" pitchFamily="34" charset="0"/>
                <a:cs typeface="Arial" panose="020B0604020202020204" pitchFamily="34" charset="0"/>
              </a:rPr>
              <a:t>Hanes o gam-drin</a:t>
            </a:r>
          </a:p>
          <a:p>
            <a:r>
              <a:rPr lang="cy-GB" dirty="0">
                <a:latin typeface="Arial" panose="020B0604020202020204" pitchFamily="34" charset="0"/>
                <a:cs typeface="Arial" panose="020B0604020202020204" pitchFamily="34" charset="0"/>
              </a:rPr>
              <a:t>Nhw eu hun â hanes o salwch wedi’i ffugio</a:t>
            </a:r>
          </a:p>
          <a:p>
            <a:r>
              <a:rPr lang="cy-GB" dirty="0">
                <a:latin typeface="Arial" panose="020B0604020202020204" pitchFamily="34" charset="0"/>
                <a:cs typeface="Arial" panose="020B0604020202020204" pitchFamily="34" charset="0"/>
              </a:rPr>
              <a:t>Anhwylder Personoliaeth Ffiniol</a:t>
            </a:r>
          </a:p>
          <a:p>
            <a:r>
              <a:rPr lang="cy-GB" dirty="0">
                <a:latin typeface="Arial" panose="020B0604020202020204" pitchFamily="34" charset="0"/>
                <a:cs typeface="Arial" panose="020B0604020202020204" pitchFamily="34" charset="0"/>
              </a:rPr>
              <a:t>Hanes o hunan-niweidio neu gamddefnyddio alcohol neu gyffuriau</a:t>
            </a:r>
          </a:p>
          <a:p>
            <a:endParaRPr lang="en-GB" dirty="0"/>
          </a:p>
        </p:txBody>
      </p:sp>
    </p:spTree>
    <p:extLst>
      <p:ext uri="{BB962C8B-B14F-4D97-AF65-F5344CB8AC3E}">
        <p14:creationId xmlns:p14="http://schemas.microsoft.com/office/powerpoint/2010/main" val="17602042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58E12-D766-4338-B097-F5E42041D930}"/>
              </a:ext>
            </a:extLst>
          </p:cNvPr>
          <p:cNvSpPr>
            <a:spLocks noGrp="1"/>
          </p:cNvSpPr>
          <p:nvPr>
            <p:ph type="title"/>
          </p:nvPr>
        </p:nvSpPr>
        <p:spPr>
          <a:xfrm>
            <a:off x="-376844" y="359584"/>
            <a:ext cx="12945687" cy="1325563"/>
          </a:xfrm>
        </p:spPr>
        <p:txBody>
          <a:bodyPr/>
          <a:lstStyle/>
          <a:p>
            <a:pPr algn="ctr"/>
            <a:r>
              <a:rPr lang="cy-GB" b="1" dirty="0">
                <a:latin typeface="Arial" panose="020B0604020202020204" pitchFamily="34" charset="0"/>
                <a:cs typeface="Arial" panose="020B0604020202020204" pitchFamily="34" charset="0"/>
              </a:rPr>
              <a:t>Effeithiau ar y plentyn </a:t>
            </a: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Effects on the child</a:t>
            </a:r>
            <a:endParaRPr lang="en-US"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759B3DC-F0C5-4234-99F6-926708907158}"/>
              </a:ext>
            </a:extLst>
          </p:cNvPr>
          <p:cNvSpPr>
            <a:spLocks noGrp="1"/>
          </p:cNvSpPr>
          <p:nvPr>
            <p:ph sz="half" idx="1"/>
          </p:nvPr>
        </p:nvSpPr>
        <p:spPr>
          <a:xfrm>
            <a:off x="6291350" y="2102717"/>
            <a:ext cx="5156200" cy="3809862"/>
          </a:xfrm>
        </p:spPr>
        <p:txBody>
          <a:bodyPr vert="horz" lIns="91440" tIns="45720" rIns="91440" bIns="45720" rtlCol="0" anchor="t">
            <a:normAutofit/>
          </a:bodyPr>
          <a:lstStyle/>
          <a:p>
            <a:r>
              <a:rPr lang="en-GB" dirty="0">
                <a:solidFill>
                  <a:schemeClr val="accent1">
                    <a:lumMod val="75000"/>
                  </a:schemeClr>
                </a:solidFill>
                <a:latin typeface="Arial" panose="020B0604020202020204" pitchFamily="34" charset="0"/>
                <a:cs typeface="Arial" panose="020B0604020202020204" pitchFamily="34" charset="0"/>
              </a:rPr>
              <a:t>Child’s health</a:t>
            </a:r>
          </a:p>
          <a:p>
            <a:r>
              <a:rPr lang="en-GB" dirty="0">
                <a:solidFill>
                  <a:schemeClr val="accent1">
                    <a:lumMod val="75000"/>
                  </a:schemeClr>
                </a:solidFill>
                <a:latin typeface="Arial" panose="020B0604020202020204" pitchFamily="34" charset="0"/>
                <a:cs typeface="Arial" panose="020B0604020202020204" pitchFamily="34" charset="0"/>
              </a:rPr>
              <a:t>Child’s experiences of healthcare</a:t>
            </a:r>
          </a:p>
          <a:p>
            <a:r>
              <a:rPr lang="en-GB" dirty="0">
                <a:solidFill>
                  <a:schemeClr val="accent1">
                    <a:lumMod val="75000"/>
                  </a:schemeClr>
                </a:solidFill>
                <a:latin typeface="Arial" panose="020B0604020202020204" pitchFamily="34" charset="0"/>
                <a:cs typeface="Arial" panose="020B0604020202020204" pitchFamily="34" charset="0"/>
              </a:rPr>
              <a:t>Effects on child’s development</a:t>
            </a:r>
          </a:p>
          <a:p>
            <a:r>
              <a:rPr lang="en-GB" dirty="0">
                <a:solidFill>
                  <a:schemeClr val="accent1">
                    <a:lumMod val="75000"/>
                  </a:schemeClr>
                </a:solidFill>
                <a:latin typeface="Arial" panose="020B0604020202020204" pitchFamily="34" charset="0"/>
                <a:cs typeface="Arial" panose="020B0604020202020204" pitchFamily="34" charset="0"/>
              </a:rPr>
              <a:t>Child’s psychological state</a:t>
            </a:r>
          </a:p>
          <a:p>
            <a:r>
              <a:rPr lang="en-GB" dirty="0">
                <a:solidFill>
                  <a:schemeClr val="accent1">
                    <a:lumMod val="75000"/>
                  </a:schemeClr>
                </a:solidFill>
                <a:latin typeface="Arial" panose="020B0604020202020204" pitchFamily="34" charset="0"/>
                <a:cs typeface="Arial" panose="020B0604020202020204" pitchFamily="34" charset="0"/>
              </a:rPr>
              <a:t>Child’s well-being</a:t>
            </a:r>
          </a:p>
        </p:txBody>
      </p:sp>
      <p:sp>
        <p:nvSpPr>
          <p:cNvPr id="4" name="Content Placeholder 3">
            <a:extLst>
              <a:ext uri="{FF2B5EF4-FFF2-40B4-BE49-F238E27FC236}">
                <a16:creationId xmlns:a16="http://schemas.microsoft.com/office/drawing/2014/main" id="{874D1E86-6A89-42F0-AA3B-29CFEBFD096F}"/>
              </a:ext>
            </a:extLst>
          </p:cNvPr>
          <p:cNvSpPr>
            <a:spLocks noGrp="1"/>
          </p:cNvSpPr>
          <p:nvPr>
            <p:ph sz="half" idx="2"/>
          </p:nvPr>
        </p:nvSpPr>
        <p:spPr>
          <a:xfrm>
            <a:off x="1028469" y="2169218"/>
            <a:ext cx="5156200" cy="3809862"/>
          </a:xfrm>
        </p:spPr>
        <p:txBody>
          <a:bodyPr vert="horz" lIns="91440" tIns="45720" rIns="91440" bIns="45720" rtlCol="0" anchor="t">
            <a:normAutofit/>
          </a:bodyPr>
          <a:lstStyle/>
          <a:p>
            <a:r>
              <a:rPr lang="cy-GB" dirty="0">
                <a:latin typeface="Arial" panose="020B0604020202020204" pitchFamily="34" charset="0"/>
                <a:cs typeface="Arial" panose="020B0604020202020204" pitchFamily="34" charset="0"/>
              </a:rPr>
              <a:t>Iechyd y plentyn</a:t>
            </a:r>
          </a:p>
          <a:p>
            <a:r>
              <a:rPr lang="cy-GB" dirty="0">
                <a:latin typeface="Arial" panose="020B0604020202020204" pitchFamily="34" charset="0"/>
                <a:cs typeface="Arial" panose="020B0604020202020204" pitchFamily="34" charset="0"/>
              </a:rPr>
              <a:t>Profiadau'r plentyn o ofal iechyd</a:t>
            </a:r>
          </a:p>
          <a:p>
            <a:r>
              <a:rPr lang="cy-GB" dirty="0">
                <a:latin typeface="Arial" panose="020B0604020202020204" pitchFamily="34" charset="0"/>
                <a:cs typeface="Arial" panose="020B0604020202020204" pitchFamily="34" charset="0"/>
              </a:rPr>
              <a:t>Effeithiau ar ddatblygiad y plentyn</a:t>
            </a:r>
          </a:p>
          <a:p>
            <a:r>
              <a:rPr lang="cy-GB" dirty="0">
                <a:latin typeface="Arial" panose="020B0604020202020204" pitchFamily="34" charset="0"/>
                <a:cs typeface="Arial" panose="020B0604020202020204" pitchFamily="34" charset="0"/>
              </a:rPr>
              <a:t>Cyflwr seicolegol y plentyn</a:t>
            </a:r>
          </a:p>
          <a:p>
            <a:r>
              <a:rPr lang="cy-GB" dirty="0">
                <a:latin typeface="Arial" panose="020B0604020202020204" pitchFamily="34" charset="0"/>
                <a:cs typeface="Arial" panose="020B0604020202020204" pitchFamily="34" charset="0"/>
              </a:rPr>
              <a:t>Lles y plentyn</a:t>
            </a:r>
          </a:p>
        </p:txBody>
      </p:sp>
    </p:spTree>
    <p:extLst>
      <p:ext uri="{BB962C8B-B14F-4D97-AF65-F5344CB8AC3E}">
        <p14:creationId xmlns:p14="http://schemas.microsoft.com/office/powerpoint/2010/main" val="33988273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C7091-B960-6EC6-1C34-7DD7A889DE42}"/>
              </a:ext>
            </a:extLst>
          </p:cNvPr>
          <p:cNvSpPr>
            <a:spLocks noGrp="1"/>
          </p:cNvSpPr>
          <p:nvPr>
            <p:ph type="title"/>
          </p:nvPr>
        </p:nvSpPr>
        <p:spPr/>
        <p:txBody>
          <a:bodyPr/>
          <a:lstStyle/>
          <a:p>
            <a:pPr algn="ctr"/>
            <a:r>
              <a:rPr lang="en-GB" b="1" dirty="0">
                <a:solidFill>
                  <a:srgbClr val="240CF7"/>
                </a:solidFill>
                <a:cs typeface="Calibri Light"/>
              </a:rPr>
              <a:t>     </a:t>
            </a:r>
            <a:r>
              <a:rPr lang="cy-GB" b="1" dirty="0">
                <a:solidFill>
                  <a:schemeClr val="tx1">
                    <a:lumMod val="95000"/>
                    <a:lumOff val="5000"/>
                  </a:schemeClr>
                </a:solidFill>
                <a:latin typeface="Arial" panose="020B0604020202020204" pitchFamily="34" charset="0"/>
                <a:cs typeface="Arial" panose="020B0604020202020204" pitchFamily="34" charset="0"/>
              </a:rPr>
              <a:t>Rhwystrau i wneud diagnosis </a:t>
            </a:r>
            <a:r>
              <a:rPr lang="en-GB" b="1" dirty="0">
                <a:solidFill>
                  <a:schemeClr val="tx1">
                    <a:lumMod val="95000"/>
                    <a:lumOff val="5000"/>
                  </a:schemeClr>
                </a:solidFill>
                <a:latin typeface="Arial" panose="020B0604020202020204" pitchFamily="34" charset="0"/>
                <a:cs typeface="Arial" panose="020B0604020202020204" pitchFamily="34" charset="0"/>
              </a:rPr>
              <a:t>/</a:t>
            </a:r>
            <a:br>
              <a:rPr lang="en-GB" b="1" dirty="0">
                <a:solidFill>
                  <a:srgbClr val="240CF7"/>
                </a:solidFill>
                <a:latin typeface="Arial" panose="020B0604020202020204" pitchFamily="34" charset="0"/>
                <a:cs typeface="Arial" panose="020B0604020202020204" pitchFamily="34" charset="0"/>
              </a:rPr>
            </a:br>
            <a:r>
              <a:rPr lang="en-GB" b="1" dirty="0">
                <a:solidFill>
                  <a:schemeClr val="accent1">
                    <a:lumMod val="75000"/>
                  </a:schemeClr>
                </a:solidFill>
                <a:latin typeface="Arial" panose="020B0604020202020204" pitchFamily="34" charset="0"/>
                <a:cs typeface="Arial" panose="020B0604020202020204" pitchFamily="34" charset="0"/>
              </a:rPr>
              <a:t>Barriers to diagnosis</a:t>
            </a:r>
            <a:endParaRPr lang="en-US"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13DF553-7B6A-DAFC-075D-CAFD32F02C6E}"/>
              </a:ext>
            </a:extLst>
          </p:cNvPr>
          <p:cNvSpPr>
            <a:spLocks noGrp="1"/>
          </p:cNvSpPr>
          <p:nvPr>
            <p:ph sz="half" idx="1"/>
          </p:nvPr>
        </p:nvSpPr>
        <p:spPr/>
        <p:txBody>
          <a:bodyPr/>
          <a:lstStyle/>
          <a:p>
            <a:r>
              <a:rPr lang="cy-GB" dirty="0">
                <a:latin typeface="Arial" panose="020B0604020202020204" pitchFamily="34" charset="0"/>
                <a:cs typeface="Arial" panose="020B0604020202020204" pitchFamily="34" charset="0"/>
              </a:rPr>
              <a:t>Ofn bod yn anghywir </a:t>
            </a:r>
          </a:p>
          <a:p>
            <a:r>
              <a:rPr lang="cy-GB" dirty="0">
                <a:latin typeface="Arial" panose="020B0604020202020204" pitchFamily="34" charset="0"/>
                <a:cs typeface="Arial" panose="020B0604020202020204" pitchFamily="34" charset="0"/>
              </a:rPr>
              <a:t>Anghrediniaeth y byddai rhiant neu ofalydd yn niweidio plentyn</a:t>
            </a:r>
          </a:p>
          <a:p>
            <a:r>
              <a:rPr lang="cy-GB" dirty="0">
                <a:latin typeface="Arial" panose="020B0604020202020204" pitchFamily="34" charset="0"/>
                <a:cs typeface="Arial" panose="020B0604020202020204" pitchFamily="34" charset="0"/>
              </a:rPr>
              <a:t>Canlyniadau cyfreithiol diagnosis anghywir</a:t>
            </a:r>
          </a:p>
          <a:p>
            <a:r>
              <a:rPr lang="cy-GB" dirty="0">
                <a:latin typeface="Arial" panose="020B0604020202020204" pitchFamily="34" charset="0"/>
                <a:cs typeface="Arial" panose="020B0604020202020204" pitchFamily="34" charset="0"/>
              </a:rPr>
              <a:t>Canlyniadau personol diagnosis anghywir</a:t>
            </a:r>
          </a:p>
          <a:p>
            <a:endParaRPr lang="en-GB" dirty="0"/>
          </a:p>
        </p:txBody>
      </p:sp>
      <p:sp>
        <p:nvSpPr>
          <p:cNvPr id="4" name="Content Placeholder 3">
            <a:extLst>
              <a:ext uri="{FF2B5EF4-FFF2-40B4-BE49-F238E27FC236}">
                <a16:creationId xmlns:a16="http://schemas.microsoft.com/office/drawing/2014/main" id="{01DDA66E-47E5-99BD-EAD3-F818700F497D}"/>
              </a:ext>
            </a:extLst>
          </p:cNvPr>
          <p:cNvSpPr>
            <a:spLocks noGrp="1"/>
          </p:cNvSpPr>
          <p:nvPr>
            <p:ph sz="half" idx="2"/>
          </p:nvPr>
        </p:nvSpPr>
        <p:spPr/>
        <p:txBody>
          <a:bodyPr vert="horz" lIns="91440" tIns="45720" rIns="91440" bIns="45720" rtlCol="0" anchor="t">
            <a:normAutofit/>
          </a:bodyPr>
          <a:lstStyle/>
          <a:p>
            <a:r>
              <a:rPr lang="en-GB" dirty="0">
                <a:solidFill>
                  <a:schemeClr val="accent1">
                    <a:lumMod val="75000"/>
                  </a:schemeClr>
                </a:solidFill>
                <a:latin typeface="Arial" panose="020B0604020202020204" pitchFamily="34" charset="0"/>
                <a:cs typeface="Arial" panose="020B0604020202020204" pitchFamily="34" charset="0"/>
              </a:rPr>
              <a:t>Fear of being incorrect</a:t>
            </a:r>
          </a:p>
          <a:p>
            <a:r>
              <a:rPr lang="en-GB" dirty="0">
                <a:solidFill>
                  <a:schemeClr val="accent1">
                    <a:lumMod val="75000"/>
                  </a:schemeClr>
                </a:solidFill>
                <a:latin typeface="Arial" panose="020B0604020202020204" pitchFamily="34" charset="0"/>
                <a:cs typeface="Arial" panose="020B0604020202020204" pitchFamily="34" charset="0"/>
              </a:rPr>
              <a:t>Disbelief that a parent or caregiver would harm a child</a:t>
            </a:r>
          </a:p>
          <a:p>
            <a:r>
              <a:rPr lang="en-GB" dirty="0">
                <a:solidFill>
                  <a:schemeClr val="accent1">
                    <a:lumMod val="75000"/>
                  </a:schemeClr>
                </a:solidFill>
                <a:latin typeface="Arial" panose="020B0604020202020204" pitchFamily="34" charset="0"/>
                <a:cs typeface="Arial" panose="020B0604020202020204" pitchFamily="34" charset="0"/>
              </a:rPr>
              <a:t>Legal consequences of incorrect diagnosis</a:t>
            </a:r>
          </a:p>
          <a:p>
            <a:r>
              <a:rPr lang="en-GB" dirty="0">
                <a:solidFill>
                  <a:schemeClr val="accent1">
                    <a:lumMod val="75000"/>
                  </a:schemeClr>
                </a:solidFill>
                <a:latin typeface="Arial" panose="020B0604020202020204" pitchFamily="34" charset="0"/>
                <a:cs typeface="Arial" panose="020B0604020202020204" pitchFamily="34" charset="0"/>
              </a:rPr>
              <a:t>Personal consequences of incorrect diagnosis</a:t>
            </a:r>
          </a:p>
          <a:p>
            <a:endParaRPr lang="en-GB" dirty="0">
              <a:cs typeface="Calibri"/>
            </a:endParaRPr>
          </a:p>
        </p:txBody>
      </p:sp>
    </p:spTree>
    <p:extLst>
      <p:ext uri="{BB962C8B-B14F-4D97-AF65-F5344CB8AC3E}">
        <p14:creationId xmlns:p14="http://schemas.microsoft.com/office/powerpoint/2010/main" val="12570786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3420B-158F-4E9C-8C90-C7AD48AD40FA}"/>
              </a:ext>
            </a:extLst>
          </p:cNvPr>
          <p:cNvSpPr>
            <a:spLocks noGrp="1"/>
          </p:cNvSpPr>
          <p:nvPr>
            <p:ph type="title"/>
          </p:nvPr>
        </p:nvSpPr>
        <p:spPr/>
        <p:txBody>
          <a:bodyPr/>
          <a:lstStyle/>
          <a:p>
            <a:pPr algn="ctr"/>
            <a:r>
              <a:rPr lang="cy-GB" b="1" dirty="0">
                <a:latin typeface="Arial" panose="020B0604020202020204" pitchFamily="34" charset="0"/>
                <a:cs typeface="Arial" panose="020B0604020202020204" pitchFamily="34" charset="0"/>
              </a:rPr>
              <a:t>Achosion enwog </a:t>
            </a: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Famous cases</a:t>
            </a:r>
            <a:endParaRPr lang="en-US" dirty="0">
              <a:solidFill>
                <a:schemeClr val="accent1">
                  <a:lumMod val="75000"/>
                </a:schemeClr>
              </a:solidFill>
              <a:latin typeface="Arial" panose="020B0604020202020204" pitchFamily="34" charset="0"/>
              <a:cs typeface="Arial" panose="020B0604020202020204" pitchFamily="34" charset="0"/>
            </a:endParaRPr>
          </a:p>
        </p:txBody>
      </p:sp>
      <p:pic>
        <p:nvPicPr>
          <p:cNvPr id="1028" name="Picture 4" descr="Lincolnshire child killer Beverley Allitt fighting for life in hospital -  Lincolnshire Live">
            <a:extLst>
              <a:ext uri="{FF2B5EF4-FFF2-40B4-BE49-F238E27FC236}">
                <a16:creationId xmlns:a16="http://schemas.microsoft.com/office/drawing/2014/main" id="{A0D89D3E-FFAA-47F6-9B94-337285F0CB7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398212" y="2259012"/>
            <a:ext cx="2143125" cy="2143125"/>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D5338C16-6A11-4C44-9BC4-9BFA9362AF70}"/>
              </a:ext>
            </a:extLst>
          </p:cNvPr>
          <p:cNvSpPr>
            <a:spLocks noGrp="1"/>
          </p:cNvSpPr>
          <p:nvPr>
            <p:ph sz="half" idx="4294967295"/>
          </p:nvPr>
        </p:nvSpPr>
        <p:spPr>
          <a:xfrm>
            <a:off x="7010400" y="2925763"/>
            <a:ext cx="5181600" cy="809625"/>
          </a:xfrm>
        </p:spPr>
        <p:txBody>
          <a:bodyPr/>
          <a:lstStyle/>
          <a:p>
            <a:r>
              <a:rPr lang="en-GB" dirty="0"/>
              <a:t>Beverley </a:t>
            </a:r>
            <a:r>
              <a:rPr lang="en-GB" noProof="1"/>
              <a:t>Allitt</a:t>
            </a:r>
          </a:p>
        </p:txBody>
      </p:sp>
    </p:spTree>
    <p:extLst>
      <p:ext uri="{BB962C8B-B14F-4D97-AF65-F5344CB8AC3E}">
        <p14:creationId xmlns:p14="http://schemas.microsoft.com/office/powerpoint/2010/main" val="4366438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5870B-B89B-4488-9B73-76C6BF227849}"/>
              </a:ext>
            </a:extLst>
          </p:cNvPr>
          <p:cNvSpPr>
            <a:spLocks noGrp="1"/>
          </p:cNvSpPr>
          <p:nvPr>
            <p:ph type="title"/>
          </p:nvPr>
        </p:nvSpPr>
        <p:spPr/>
        <p:txBody>
          <a:bodyPr>
            <a:normAutofit/>
          </a:bodyPr>
          <a:lstStyle/>
          <a:p>
            <a:pPr algn="ctr"/>
            <a:r>
              <a:rPr lang="cy-GB" sz="4800" b="1" dirty="0">
                <a:latin typeface="Arial" panose="020B0604020202020204" pitchFamily="34" charset="0"/>
                <a:cs typeface="Arial" panose="020B0604020202020204" pitchFamily="34" charset="0"/>
              </a:rPr>
              <a:t>Achosion enwog </a:t>
            </a:r>
            <a:r>
              <a:rPr lang="en-GB" sz="4800" b="1" dirty="0">
                <a:latin typeface="Arial" panose="020B0604020202020204" pitchFamily="34" charset="0"/>
                <a:cs typeface="Arial" panose="020B0604020202020204" pitchFamily="34" charset="0"/>
              </a:rPr>
              <a:t>/ </a:t>
            </a:r>
            <a:r>
              <a:rPr lang="en-GB" sz="4800" b="1" dirty="0">
                <a:solidFill>
                  <a:schemeClr val="accent1">
                    <a:lumMod val="75000"/>
                  </a:schemeClr>
                </a:solidFill>
                <a:latin typeface="Arial" panose="020B0604020202020204" pitchFamily="34" charset="0"/>
                <a:cs typeface="Arial" panose="020B0604020202020204" pitchFamily="34" charset="0"/>
              </a:rPr>
              <a:t>Famous cases</a:t>
            </a:r>
            <a:endParaRPr lang="en-US" sz="4800" dirty="0">
              <a:solidFill>
                <a:schemeClr val="accent1">
                  <a:lumMod val="75000"/>
                </a:schemeClr>
              </a:solidFill>
              <a:latin typeface="Arial" panose="020B0604020202020204" pitchFamily="34" charset="0"/>
              <a:cs typeface="Arial" panose="020B0604020202020204" pitchFamily="34" charset="0"/>
            </a:endParaRPr>
          </a:p>
        </p:txBody>
      </p:sp>
      <p:pic>
        <p:nvPicPr>
          <p:cNvPr id="2050" name="Picture 2">
            <a:extLst>
              <a:ext uri="{FF2B5EF4-FFF2-40B4-BE49-F238E27FC236}">
                <a16:creationId xmlns:a16="http://schemas.microsoft.com/office/drawing/2014/main" id="{BEF50665-A071-4255-8065-6A0179DA0B8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038206" y="2397399"/>
            <a:ext cx="1905000" cy="167640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DAC3A8D8-1ED2-4C2B-8353-46D8C8EB87C8}"/>
              </a:ext>
            </a:extLst>
          </p:cNvPr>
          <p:cNvSpPr>
            <a:spLocks noGrp="1"/>
          </p:cNvSpPr>
          <p:nvPr>
            <p:ph sz="half" idx="4294967295"/>
          </p:nvPr>
        </p:nvSpPr>
        <p:spPr>
          <a:xfrm>
            <a:off x="7010400" y="2773363"/>
            <a:ext cx="5181600" cy="4351337"/>
          </a:xfrm>
        </p:spPr>
        <p:txBody>
          <a:bodyPr/>
          <a:lstStyle/>
          <a:p>
            <a:r>
              <a:rPr lang="en-GB" dirty="0"/>
              <a:t>Dee </a:t>
            </a:r>
            <a:r>
              <a:rPr lang="en-GB" noProof="1"/>
              <a:t>Dee</a:t>
            </a:r>
            <a:r>
              <a:rPr lang="en-GB" dirty="0"/>
              <a:t> Blanchard</a:t>
            </a:r>
          </a:p>
          <a:p>
            <a:endParaRPr lang="en-GB" dirty="0"/>
          </a:p>
        </p:txBody>
      </p:sp>
    </p:spTree>
    <p:extLst>
      <p:ext uri="{BB962C8B-B14F-4D97-AF65-F5344CB8AC3E}">
        <p14:creationId xmlns:p14="http://schemas.microsoft.com/office/powerpoint/2010/main" val="23177934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A0393-E257-471F-B8B8-22F5598F8313}"/>
              </a:ext>
            </a:extLst>
          </p:cNvPr>
          <p:cNvSpPr>
            <a:spLocks noGrp="1"/>
          </p:cNvSpPr>
          <p:nvPr>
            <p:ph type="title"/>
          </p:nvPr>
        </p:nvSpPr>
        <p:spPr/>
        <p:txBody>
          <a:bodyPr/>
          <a:lstStyle/>
          <a:p>
            <a:pPr algn="ctr"/>
            <a:r>
              <a:rPr lang="cy-GB" b="1" dirty="0">
                <a:latin typeface="Arial" panose="020B0604020202020204" pitchFamily="34" charset="0"/>
                <a:cs typeface="Arial" panose="020B0604020202020204" pitchFamily="34" charset="0"/>
              </a:rPr>
              <a:t>Achosion Enwog </a:t>
            </a:r>
            <a:r>
              <a:rPr lang="en-GB" b="1" dirty="0">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Famous cases</a:t>
            </a:r>
            <a:endParaRPr lang="en-US" dirty="0">
              <a:solidFill>
                <a:schemeClr val="accent1">
                  <a:lumMod val="75000"/>
                </a:schemeClr>
              </a:solidFill>
              <a:latin typeface="Arial" panose="020B0604020202020204" pitchFamily="34" charset="0"/>
              <a:cs typeface="Arial" panose="020B0604020202020204" pitchFamily="34" charset="0"/>
            </a:endParaRPr>
          </a:p>
        </p:txBody>
      </p:sp>
      <p:pic>
        <p:nvPicPr>
          <p:cNvPr id="3074" name="Picture 2" descr="Lacey Spears: Mom Found Guilty of Poisoning Son With Salt Water - ABC News">
            <a:extLst>
              <a:ext uri="{FF2B5EF4-FFF2-40B4-BE49-F238E27FC236}">
                <a16:creationId xmlns:a16="http://schemas.microsoft.com/office/drawing/2014/main" id="{2B0A5FA0-F4A3-44B6-8240-4E656124571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214119" y="2195296"/>
            <a:ext cx="2466975" cy="1847850"/>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3E87234D-F08C-47E8-9CB9-0F976F87F27D}"/>
              </a:ext>
            </a:extLst>
          </p:cNvPr>
          <p:cNvSpPr>
            <a:spLocks noGrp="1"/>
          </p:cNvSpPr>
          <p:nvPr>
            <p:ph sz="half" idx="4294967295"/>
          </p:nvPr>
        </p:nvSpPr>
        <p:spPr>
          <a:xfrm>
            <a:off x="7010400" y="2662238"/>
            <a:ext cx="5181600" cy="4351337"/>
          </a:xfrm>
        </p:spPr>
        <p:txBody>
          <a:bodyPr/>
          <a:lstStyle/>
          <a:p>
            <a:r>
              <a:rPr lang="en-GB" dirty="0"/>
              <a:t>Lacey Spears</a:t>
            </a:r>
          </a:p>
          <a:p>
            <a:pPr marL="0" indent="0">
              <a:buNone/>
            </a:pPr>
            <a:endParaRPr lang="en-GB" dirty="0"/>
          </a:p>
        </p:txBody>
      </p:sp>
    </p:spTree>
    <p:extLst>
      <p:ext uri="{BB962C8B-B14F-4D97-AF65-F5344CB8AC3E}">
        <p14:creationId xmlns:p14="http://schemas.microsoft.com/office/powerpoint/2010/main" val="22393478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085EC-6173-A733-CFCA-18EF8C13E72D}"/>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Lacey Spears</a:t>
            </a:r>
          </a:p>
        </p:txBody>
      </p:sp>
      <p:pic>
        <p:nvPicPr>
          <p:cNvPr id="3" name="Online Media 2" title="48 Hours: Lacey Spears Case">
            <a:hlinkClick r:id="" action="ppaction://media"/>
            <a:extLst>
              <a:ext uri="{FF2B5EF4-FFF2-40B4-BE49-F238E27FC236}">
                <a16:creationId xmlns:a16="http://schemas.microsoft.com/office/drawing/2014/main" id="{BBF274F5-9CA0-3A84-4695-721E599DA0A1}"/>
              </a:ext>
            </a:extLst>
          </p:cNvPr>
          <p:cNvPicPr>
            <a:picLocks noRot="1" noChangeAspect="1"/>
          </p:cNvPicPr>
          <p:nvPr>
            <a:videoFile r:link="rId1"/>
          </p:nvPr>
        </p:nvPicPr>
        <p:blipFill>
          <a:blip r:embed="rId3"/>
          <a:stretch>
            <a:fillRect/>
          </a:stretch>
        </p:blipFill>
        <p:spPr>
          <a:xfrm>
            <a:off x="2730501" y="1456393"/>
            <a:ext cx="6473264" cy="3967628"/>
          </a:xfrm>
          <a:prstGeom prst="rect">
            <a:avLst/>
          </a:prstGeom>
        </p:spPr>
      </p:pic>
    </p:spTree>
    <p:extLst>
      <p:ext uri="{BB962C8B-B14F-4D97-AF65-F5344CB8AC3E}">
        <p14:creationId xmlns:p14="http://schemas.microsoft.com/office/powerpoint/2010/main" val="3232242591"/>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20.xml><?xml version="1.0" encoding="utf-8"?>
<a:theme xmlns:a="http://schemas.openxmlformats.org/drawingml/2006/main" name="1_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1.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0B0E777-57DC-48D8-9C6D-F3057FF82AE5}"/>
    </a:ext>
  </a:extLst>
</a:theme>
</file>

<file path=ppt/theme/theme22.xml><?xml version="1.0" encoding="utf-8"?>
<a:theme xmlns:a="http://schemas.openxmlformats.org/drawingml/2006/main" name="1_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808A5FF-D669-4B33-ADC7-5C628DEDF80E}"/>
    </a:ext>
  </a:extLst>
</a:theme>
</file>

<file path=ppt/theme/theme23.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1F0DE30-03B7-4765-AB4C-E2339937FC60}"/>
    </a:ext>
  </a:extLst>
</a:theme>
</file>

<file path=ppt/theme/theme24.xml><?xml version="1.0" encoding="utf-8"?>
<a:theme xmlns:a="http://schemas.openxmlformats.org/drawingml/2006/main" name="1_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7B0980B-E976-446E-B13E-F21BD31D588F}"/>
    </a:ext>
  </a:extLst>
</a:theme>
</file>

<file path=ppt/theme/theme25.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788382AC-33A6-4EE6-9EF5-BA31FC79AD60}"/>
    </a:ext>
  </a:extLst>
</a:theme>
</file>

<file path=ppt/theme/theme26.xml><?xml version="1.0" encoding="utf-8"?>
<a:theme xmlns:a="http://schemas.openxmlformats.org/drawingml/2006/main" name="1_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DC81931D-F094-440C-B7A7-6B289DEBC1E4}"/>
    </a:ext>
  </a:extLst>
</a:theme>
</file>

<file path=ppt/theme/theme27.xml><?xml version="1.0" encoding="utf-8"?>
<a:theme xmlns:a="http://schemas.openxmlformats.org/drawingml/2006/main" name="1_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28.xml><?xml version="1.0" encoding="utf-8"?>
<a:theme xmlns:a="http://schemas.openxmlformats.org/drawingml/2006/main" name="1_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39F3580-409E-4425-AB32-4DCB1E9088C6}"/>
    </a:ext>
  </a:extLst>
</a:theme>
</file>

<file path=ppt/theme/theme29.xml><?xml version="1.0" encoding="utf-8"?>
<a:theme xmlns:a="http://schemas.openxmlformats.org/drawingml/2006/main" name="1_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C3B2AE3-21F7-4AA1-BCFD-E71FCED4C1A9}"/>
    </a:ext>
  </a:extLst>
</a:theme>
</file>

<file path=ppt/theme/theme30.xml><?xml version="1.0" encoding="utf-8"?>
<a:theme xmlns:a="http://schemas.openxmlformats.org/drawingml/2006/main" name="9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E21751B9-EE4C-40D2-ABD7-AFC27242BB51}"/>
    </a:ext>
  </a:extLst>
</a:theme>
</file>

<file path=ppt/theme/theme31.xml><?xml version="1.0" encoding="utf-8"?>
<a:theme xmlns:a="http://schemas.openxmlformats.org/drawingml/2006/main" name="10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AA448B56-E705-45B4-B65C-BAA9F0D4C301}"/>
    </a:ext>
  </a:extLst>
</a:theme>
</file>

<file path=ppt/theme/theme32.xml><?xml version="1.0" encoding="utf-8"?>
<a:theme xmlns:a="http://schemas.openxmlformats.org/drawingml/2006/main" name="1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6E61196-2B4A-4D37-BC21-3843F99E562B}"/>
    </a:ext>
  </a:extLst>
</a:theme>
</file>

<file path=ppt/theme/theme33.xml><?xml version="1.0" encoding="utf-8"?>
<a:theme xmlns:a="http://schemas.openxmlformats.org/drawingml/2006/main" name="1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0CCF61DC-21DE-4B8A-A156-C3636722E1D0}"/>
    </a:ext>
  </a:extLst>
</a:theme>
</file>

<file path=ppt/theme/theme34.xml><?xml version="1.0" encoding="utf-8"?>
<a:theme xmlns:a="http://schemas.openxmlformats.org/drawingml/2006/main" name="1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1C8B30B-6CE7-4506-891F-7EB39784B55C}"/>
    </a:ext>
  </a:extLst>
</a:theme>
</file>

<file path=ppt/theme/theme35.xml><?xml version="1.0" encoding="utf-8"?>
<a:theme xmlns:a="http://schemas.openxmlformats.org/drawingml/2006/main" name="1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302048F3-FA83-4C07-B823-9911C6E0CA2D}"/>
    </a:ext>
  </a:extLst>
</a:theme>
</file>

<file path=ppt/theme/theme36.xml><?xml version="1.0" encoding="utf-8"?>
<a:theme xmlns:a="http://schemas.openxmlformats.org/drawingml/2006/main" name="1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461C17C8-1638-466B-A60E-F0379D8CE532}"/>
    </a:ext>
  </a:extLst>
</a:theme>
</file>

<file path=ppt/theme/theme37.xml><?xml version="1.0" encoding="utf-8"?>
<a:theme xmlns:a="http://schemas.openxmlformats.org/drawingml/2006/main" name="1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134E124E-2CCF-4244-BE9F-410C1245F355}"/>
    </a:ext>
  </a:extLst>
</a:theme>
</file>

<file path=ppt/theme/theme38.xml><?xml version="1.0" encoding="utf-8"?>
<a:theme xmlns:a="http://schemas.openxmlformats.org/drawingml/2006/main" name="1_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6EB3CABB-3B9E-4AE1-88A2-746DBB2362B0}"/>
    </a:ext>
  </a:extLst>
</a:theme>
</file>

<file path=ppt/theme/theme3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6" ma:contentTypeDescription="Create a new document." ma:contentTypeScope="" ma:versionID="a4dcb34dc5fdf258bf392aab553054d2">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b534d4374fdab73f758f5458f38e133c"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BillingMetadata" ma:index="23"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16bfc89a-06a0-41d6-ae50-6ff65b36cb8b">
      <UserInfo>
        <DisplayName/>
        <AccountId xsi:nil="true"/>
        <AccountType/>
      </UserInfo>
    </SharedWithUsers>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75907C49-44DF-4372-AB7F-065B83EF3DD4}"/>
</file>

<file path=customXml/itemProps2.xml><?xml version="1.0" encoding="utf-8"?>
<ds:datastoreItem xmlns:ds="http://schemas.openxmlformats.org/officeDocument/2006/customXml" ds:itemID="{2DD08F2E-CED2-4DA3-92A0-65CF6C821D4C}"/>
</file>

<file path=customXml/itemProps3.xml><?xml version="1.0" encoding="utf-8"?>
<ds:datastoreItem xmlns:ds="http://schemas.openxmlformats.org/officeDocument/2006/customXml" ds:itemID="{79782615-7859-42E7-8E3F-B55E7FF59303}"/>
</file>

<file path=docProps/app.xml><?xml version="1.0" encoding="utf-8"?>
<Properties xmlns="http://schemas.openxmlformats.org/officeDocument/2006/extended-properties" xmlns:vt="http://schemas.openxmlformats.org/officeDocument/2006/docPropsVTypes">
  <Template>Blank Powerpoint</Template>
  <TotalTime>0</TotalTime>
  <Words>2209</Words>
  <Application>Microsoft Office PowerPoint</Application>
  <PresentationFormat>Widescreen</PresentationFormat>
  <Paragraphs>236</Paragraphs>
  <Slides>23</Slides>
  <Notes>12</Notes>
  <HiddenSlides>0</HiddenSlides>
  <MMClips>1</MMClips>
  <ScaleCrop>false</ScaleCrop>
  <HeadingPairs>
    <vt:vector size="6" baseType="variant">
      <vt:variant>
        <vt:lpstr>Fonts Used</vt:lpstr>
      </vt:variant>
      <vt:variant>
        <vt:i4>6</vt:i4>
      </vt:variant>
      <vt:variant>
        <vt:lpstr>Theme</vt:lpstr>
      </vt:variant>
      <vt:variant>
        <vt:i4>38</vt:i4>
      </vt:variant>
      <vt:variant>
        <vt:lpstr>Slide Titles</vt:lpstr>
      </vt:variant>
      <vt:variant>
        <vt:i4>23</vt:i4>
      </vt:variant>
    </vt:vector>
  </HeadingPairs>
  <TitlesOfParts>
    <vt:vector size="67" baseType="lpstr">
      <vt:lpstr>Arial</vt:lpstr>
      <vt:lpstr>Calibri</vt:lpstr>
      <vt:lpstr>Calibri Light</vt:lpstr>
      <vt:lpstr>Lucida Sans</vt:lpstr>
      <vt:lpstr>Times</vt:lpstr>
      <vt:lpstr>Wingdings</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1_Holding PAge</vt:lpstr>
      <vt:lpstr>1_Title Slide 1</vt:lpstr>
      <vt:lpstr>1_Title Slide 2</vt:lpstr>
      <vt:lpstr>1_Title Slide 3</vt:lpstr>
      <vt:lpstr>1_Title Slide 4</vt:lpstr>
      <vt:lpstr>1_Sub Title 1</vt:lpstr>
      <vt:lpstr>1_Accessible 1</vt:lpstr>
      <vt:lpstr>1_Accessible 2</vt:lpstr>
      <vt:lpstr>1_Accessible 3</vt:lpstr>
      <vt:lpstr>1_Accessible 4</vt:lpstr>
      <vt:lpstr>9_Sub Title 3</vt:lpstr>
      <vt:lpstr>10_Sub Title 3</vt:lpstr>
      <vt:lpstr>11_Sub Title 3</vt:lpstr>
      <vt:lpstr>12_Sub Title 3</vt:lpstr>
      <vt:lpstr>13_Sub Title 3</vt:lpstr>
      <vt:lpstr>14_Sub Title 3</vt:lpstr>
      <vt:lpstr>15_Sub Title 3</vt:lpstr>
      <vt:lpstr>16_Sub Title 3</vt:lpstr>
      <vt:lpstr>1_Place full Image in Background</vt:lpstr>
      <vt:lpstr>PowerPoint Presentation</vt:lpstr>
      <vt:lpstr>PowerPoint Presentation</vt:lpstr>
      <vt:lpstr>     Salwch wedi’i ffugio/wedi’i achosi gan eraill</vt:lpstr>
      <vt:lpstr>Fabricated/ Induced Illness</vt:lpstr>
      <vt:lpstr>Diffiniad /Definition</vt:lpstr>
      <vt:lpstr>Cefndir / Background</vt:lpstr>
      <vt:lpstr>Trosolwg / Overview</vt:lpstr>
      <vt:lpstr>Ffeithiau / Facts</vt:lpstr>
      <vt:lpstr>Ffeithiau / Facts</vt:lpstr>
      <vt:lpstr>Ffeithiau / Facts</vt:lpstr>
      <vt:lpstr>Ffeithiau / Facts</vt:lpstr>
      <vt:lpstr>Salwch wedi’i ffugio neu wedi’i achosi gan eraill mwyaf cyffredin Most common induced or fabricated illnesses</vt:lpstr>
      <vt:lpstr>Ffactorau Ysgogol Motivational Factors</vt:lpstr>
      <vt:lpstr>Arwyddion Rhybudd / Warning Signs</vt:lpstr>
      <vt:lpstr>Arwyddion Rhybudd / Warning Signs</vt:lpstr>
      <vt:lpstr>Arwyddion Rhybudd / Warning Signs</vt:lpstr>
      <vt:lpstr>  Ffactorau Risg               Risk Factors</vt:lpstr>
      <vt:lpstr>Effeithiau ar y plentyn     Effects on the child</vt:lpstr>
      <vt:lpstr>     Rhwystrau i wneud diagnosis / Barriers to diagnosis</vt:lpstr>
      <vt:lpstr>Achosion enwog / Famous cases</vt:lpstr>
      <vt:lpstr>Achosion enwog / Famous cases</vt:lpstr>
      <vt:lpstr>Achosion Enwog / Famous cases</vt:lpstr>
      <vt:lpstr>Lacey Spears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Natasha Young</cp:lastModifiedBy>
  <cp:revision>363</cp:revision>
  <dcterms:created xsi:type="dcterms:W3CDTF">2022-05-27T13:58:59Z</dcterms:created>
  <dcterms:modified xsi:type="dcterms:W3CDTF">2023-09-12T10:22:20Z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lpwstr>205200.000000000</vt:lpwstr>
  </property>
  <property fmtid="{D5CDD505-2E9C-101B-9397-08002B2CF9AE}" pid="3" name="ContentTypeId">
    <vt:lpwstr>0x010100B144F219396AFE458016C97602F34B7A</vt:lpwstr>
  </property>
  <property fmtid="{D5CDD505-2E9C-101B-9397-08002B2CF9AE}" pid="4" name="_SourceUrl">
    <vt:lpwstr/>
  </property>
  <property fmtid="{D5CDD505-2E9C-101B-9397-08002B2CF9AE}" pid="5" name="_SharedFileIndex">
    <vt:lpwstr/>
  </property>
  <property fmtid="{D5CDD505-2E9C-101B-9397-08002B2CF9AE}" pid="6" name="ComplianceAssetId">
    <vt:lpwstr/>
  </property>
  <property fmtid="{D5CDD505-2E9C-101B-9397-08002B2CF9AE}" pid="7" name="_ExtendedDescription">
    <vt:lpwstr/>
  </property>
  <property fmtid="{D5CDD505-2E9C-101B-9397-08002B2CF9AE}" pid="8" name="TriggerFlowInfo">
    <vt:lpwstr/>
  </property>
</Properties>
</file>