
<file path=[Content_Types].xml><?xml version="1.0" encoding="utf-8"?>
<Types xmlns="http://schemas.openxmlformats.org/package/2006/content-types">
  <Default Extension="jpg&amp;ehk=aus" ContentType="image/jpeg"/>
  <Default Extension="png" ContentType="image/png"/>
  <Default Extension="rels" ContentType="application/vnd.openxmlformats-package.relationships+xml"/>
  <Default Extension="xml" ContentType="application/xml"/>
  <Default Extension="png&amp;ehk=CN0cWc5uMrGxRLwNF93TfQ&amp;r=0&amp;pid=OfficeInsert" ContentType="image/pn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2"/>
  </p:sldMasterIdLst>
  <p:notesMasterIdLst>
    <p:notesMasterId r:id="rId5"/>
  </p:notesMasterIdLst>
  <p:handoutMasterIdLst>
    <p:handoutMasterId r:id="rId6"/>
  </p:handoutMasterIdLst>
  <p:sldIdLst>
    <p:sldId id="256" r:id="rId3"/>
    <p:sldId id="257" r:id="rId4"/>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15" d="100"/>
          <a:sy n="15" d="100"/>
        </p:scale>
        <p:origin x="1404" y="12"/>
      </p:cViewPr>
      <p:guideLst/>
    </p:cSldViewPr>
  </p:slideViewPr>
  <p:notesTextViewPr>
    <p:cViewPr>
      <p:scale>
        <a:sx n="1" d="1"/>
        <a:sy n="1" d="1"/>
      </p:scale>
      <p:origin x="0" y="0"/>
    </p:cViewPr>
  </p:notesTextViewPr>
  <p:notesViewPr>
    <p:cSldViewPr snapToGrid="0" showGuides="1">
      <p:cViewPr varScale="1">
        <p:scale>
          <a:sx n="65" d="100"/>
          <a:sy n="65" d="100"/>
        </p:scale>
        <p:origin x="2796" y="6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2" Type="http://schemas.openxmlformats.org/officeDocument/2006/relationships/slideMaster" Target="slideMasters/slideMaster1.xml"/><Relationship Id="rId1" Type="http://schemas.openxmlformats.org/officeDocument/2006/relationships/customXml" Target="../customXml/item1.xml"/><Relationship Id="rId6" Type="http://schemas.openxmlformats.org/officeDocument/2006/relationships/handoutMaster" Target="handoutMasters/handoutMaster1.xml"/><Relationship Id="rId11" Type="http://schemas.microsoft.com/office/2015/10/relationships/revisionInfo" Target="revisionInfo.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1/22/2018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1/22/2018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2" name="Title 1"/>
          <p:cNvSpPr>
            <a:spLocks noGrp="1"/>
          </p:cNvSpPr>
          <p:nvPr>
            <p:ph type="title"/>
          </p:nvPr>
        </p:nvSpPr>
        <p:spPr>
          <a:xfrm>
            <a:off x="6400800" y="990600"/>
            <a:ext cx="31089600" cy="2514540"/>
          </a:xfrm>
        </p:spPr>
        <p:txBody>
          <a:bodyPr/>
          <a:lstStyle/>
          <a:p>
            <a:r>
              <a:rPr lang="en-US"/>
              <a:t>Click to edit Master title style</a:t>
            </a:r>
          </a:p>
        </p:txBody>
      </p:sp>
      <p:sp>
        <p:nvSpPr>
          <p:cNvPr id="31" name="Text Placeholder 6"/>
          <p:cNvSpPr>
            <a:spLocks noGrp="1"/>
          </p:cNvSpPr>
          <p:nvPr>
            <p:ph type="body" sz="quarter" idx="36"/>
          </p:nvPr>
        </p:nvSpPr>
        <p:spPr bwMode="auto">
          <a:xfrm>
            <a:off x="6400800" y="3588603"/>
            <a:ext cx="31089600" cy="830997"/>
          </a:xfrm>
        </p:spPr>
        <p:txBody>
          <a:bodyPr>
            <a:noAutofit/>
          </a:bodyPr>
          <a:lstStyle>
            <a:lvl1pPr marL="0" indent="0">
              <a:spcBef>
                <a:spcPts val="0"/>
              </a:spcBef>
              <a:buNone/>
              <a:defRPr sz="2400">
                <a:solidFill>
                  <a:schemeClr val="bg1"/>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3" name="Date Placeholder 2"/>
          <p:cNvSpPr>
            <a:spLocks noGrp="1"/>
          </p:cNvSpPr>
          <p:nvPr>
            <p:ph type="dt" sz="half" idx="10"/>
          </p:nvPr>
        </p:nvSpPr>
        <p:spPr/>
        <p:txBody>
          <a:bodyPr/>
          <a:lstStyle/>
          <a:p>
            <a:fld id="{ECAA57DF-1C19-4726-AB84-014692BAD8F5}" type="datetimeFigureOut">
              <a:rPr lang="en-US" smtClean="0"/>
              <a:t>1/22/2018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
        <p:nvSpPr>
          <p:cNvPr id="7" name="Text Placeholder 6"/>
          <p:cNvSpPr>
            <a:spLocks noGrp="1"/>
          </p:cNvSpPr>
          <p:nvPr>
            <p:ph type="body" sz="quarter" idx="13" hasCustomPrompt="1"/>
          </p:nvPr>
        </p:nvSpPr>
        <p:spPr>
          <a:xfrm>
            <a:off x="1143000" y="5852160"/>
            <a:ext cx="12801600" cy="1219200"/>
          </a:xfrm>
          <a:prstGeom prst="round1Rect">
            <a:avLst/>
          </a:prstGeom>
          <a:solidFill>
            <a:schemeClr val="accent2"/>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19" name="Content Placeholder 17"/>
          <p:cNvSpPr>
            <a:spLocks noGrp="1"/>
          </p:cNvSpPr>
          <p:nvPr>
            <p:ph sz="quarter" idx="24" hasCustomPrompt="1"/>
          </p:nvPr>
        </p:nvSpPr>
        <p:spPr>
          <a:xfrm>
            <a:off x="1143000" y="7071360"/>
            <a:ext cx="12801600" cy="6858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1" name="Text Placeholder 6"/>
          <p:cNvSpPr>
            <a:spLocks noGrp="1"/>
          </p:cNvSpPr>
          <p:nvPr>
            <p:ph type="body" sz="quarter" idx="17" hasCustomPrompt="1"/>
          </p:nvPr>
        </p:nvSpPr>
        <p:spPr>
          <a:xfrm>
            <a:off x="1143000" y="15032736"/>
            <a:ext cx="12801600" cy="1219200"/>
          </a:xfrm>
          <a:prstGeom prst="round1Rect">
            <a:avLst/>
          </a:prstGeom>
          <a:solidFill>
            <a:schemeClr val="accent3"/>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0" name="Content Placeholder 17"/>
          <p:cNvSpPr>
            <a:spLocks noGrp="1"/>
          </p:cNvSpPr>
          <p:nvPr>
            <p:ph sz="quarter" idx="25" hasCustomPrompt="1"/>
          </p:nvPr>
        </p:nvSpPr>
        <p:spPr>
          <a:xfrm>
            <a:off x="1143000" y="16251936"/>
            <a:ext cx="12801600" cy="9088165"/>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3" name="Text Placeholder 6"/>
          <p:cNvSpPr>
            <a:spLocks noGrp="1"/>
          </p:cNvSpPr>
          <p:nvPr>
            <p:ph type="body" sz="quarter" idx="19" hasCustomPrompt="1"/>
          </p:nvPr>
        </p:nvSpPr>
        <p:spPr>
          <a:xfrm>
            <a:off x="1143000" y="25831800"/>
            <a:ext cx="12801600" cy="1219200"/>
          </a:xfrm>
          <a:prstGeom prst="round1Rect">
            <a:avLst/>
          </a:prstGeom>
          <a:solidFill>
            <a:schemeClr val="accent4"/>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1" name="Content Placeholder 17"/>
          <p:cNvSpPr>
            <a:spLocks noGrp="1"/>
          </p:cNvSpPr>
          <p:nvPr>
            <p:ph sz="quarter" idx="26" hasCustomPrompt="1"/>
          </p:nvPr>
        </p:nvSpPr>
        <p:spPr>
          <a:xfrm>
            <a:off x="114300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5" name="Text Placeholder 6"/>
          <p:cNvSpPr>
            <a:spLocks noGrp="1"/>
          </p:cNvSpPr>
          <p:nvPr>
            <p:ph type="body" sz="quarter" idx="21" hasCustomPrompt="1"/>
          </p:nvPr>
        </p:nvSpPr>
        <p:spPr>
          <a:xfrm>
            <a:off x="15544800" y="5852160"/>
            <a:ext cx="12801600" cy="1219200"/>
          </a:xfrm>
          <a:prstGeom prst="round1Rect">
            <a:avLst/>
          </a:prstGeom>
          <a:solidFill>
            <a:schemeClr val="accent5"/>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2" name="Content Placeholder 17"/>
          <p:cNvSpPr>
            <a:spLocks noGrp="1"/>
          </p:cNvSpPr>
          <p:nvPr>
            <p:ph sz="quarter" idx="27" hasCustomPrompt="1"/>
          </p:nvPr>
        </p:nvSpPr>
        <p:spPr>
          <a:xfrm>
            <a:off x="15544800" y="7071360"/>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8" name="Content Placeholder 17"/>
          <p:cNvSpPr>
            <a:spLocks noGrp="1"/>
          </p:cNvSpPr>
          <p:nvPr>
            <p:ph sz="quarter" idx="23" hasCustomPrompt="1"/>
          </p:nvPr>
        </p:nvSpPr>
        <p:spPr>
          <a:xfrm>
            <a:off x="15544800" y="11948160"/>
            <a:ext cx="12801600" cy="61722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3" name="Content Placeholder 17"/>
          <p:cNvSpPr>
            <a:spLocks noGrp="1"/>
          </p:cNvSpPr>
          <p:nvPr>
            <p:ph sz="quarter" idx="28" hasCustomPrompt="1"/>
          </p:nvPr>
        </p:nvSpPr>
        <p:spPr>
          <a:xfrm>
            <a:off x="15544800" y="23469600"/>
            <a:ext cx="12801600" cy="1752600"/>
          </a:xfrm>
        </p:spPr>
        <p:txBody>
          <a:bodyPr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p:txBody>
      </p:sp>
      <p:sp>
        <p:nvSpPr>
          <p:cNvPr id="24" name="Text Placeholder 6"/>
          <p:cNvSpPr>
            <a:spLocks noGrp="1"/>
          </p:cNvSpPr>
          <p:nvPr>
            <p:ph type="body" sz="quarter" idx="29" hasCustomPrompt="1"/>
          </p:nvPr>
        </p:nvSpPr>
        <p:spPr>
          <a:xfrm>
            <a:off x="15544800" y="25831800"/>
            <a:ext cx="12801600" cy="1219200"/>
          </a:xfrm>
          <a:prstGeom prst="round1Rect">
            <a:avLst/>
          </a:prstGeom>
          <a:solidFill>
            <a:schemeClr val="accent6"/>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5" name="Content Placeholder 17"/>
          <p:cNvSpPr>
            <a:spLocks noGrp="1"/>
          </p:cNvSpPr>
          <p:nvPr>
            <p:ph sz="quarter" idx="30" hasCustomPrompt="1"/>
          </p:nvPr>
        </p:nvSpPr>
        <p:spPr>
          <a:xfrm>
            <a:off x="1554480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6" name="Text Placeholder 6"/>
          <p:cNvSpPr>
            <a:spLocks noGrp="1"/>
          </p:cNvSpPr>
          <p:nvPr>
            <p:ph type="body" sz="quarter" idx="31" hasCustomPrompt="1"/>
          </p:nvPr>
        </p:nvSpPr>
        <p:spPr>
          <a:xfrm>
            <a:off x="29900880" y="5852160"/>
            <a:ext cx="12801600" cy="1219200"/>
          </a:xfrm>
          <a:prstGeom prst="round1Rect">
            <a:avLst/>
          </a:prstGeom>
          <a:solidFill>
            <a:schemeClr val="accent6"/>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7" name="Content Placeholder 17"/>
          <p:cNvSpPr>
            <a:spLocks noGrp="1"/>
          </p:cNvSpPr>
          <p:nvPr>
            <p:ph sz="quarter" idx="32" hasCustomPrompt="1"/>
          </p:nvPr>
        </p:nvSpPr>
        <p:spPr>
          <a:xfrm>
            <a:off x="29900880" y="7071360"/>
            <a:ext cx="12801600" cy="73152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8" name="Content Placeholder 17"/>
          <p:cNvSpPr>
            <a:spLocks noGrp="1"/>
          </p:cNvSpPr>
          <p:nvPr>
            <p:ph sz="quarter" idx="33" hasCustomPrompt="1"/>
          </p:nvPr>
        </p:nvSpPr>
        <p:spPr>
          <a:xfrm>
            <a:off x="29900880" y="15837408"/>
            <a:ext cx="12801600" cy="73152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9" name="Text Placeholder 6"/>
          <p:cNvSpPr>
            <a:spLocks noGrp="1"/>
          </p:cNvSpPr>
          <p:nvPr>
            <p:ph type="body" sz="quarter" idx="34" hasCustomPrompt="1"/>
          </p:nvPr>
        </p:nvSpPr>
        <p:spPr>
          <a:xfrm>
            <a:off x="29900880" y="25831800"/>
            <a:ext cx="12801600" cy="1219200"/>
          </a:xfrm>
          <a:prstGeom prst="round1Rect">
            <a:avLst/>
          </a:prstGeom>
          <a:solidFill>
            <a:schemeClr val="accent1"/>
          </a:solidFill>
        </p:spPr>
        <p:txBody>
          <a:bodyPr lIns="365760" anchor="ctr">
            <a:noAutofit/>
          </a:bodyPr>
          <a:lstStyle>
            <a:lvl1pPr marL="0" indent="0">
              <a:spcBef>
                <a:spcPts val="0"/>
              </a:spcBef>
              <a:buNone/>
              <a:defRPr sz="6000" cap="all"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0" name="Content Placeholder 17"/>
          <p:cNvSpPr>
            <a:spLocks noGrp="1"/>
          </p:cNvSpPr>
          <p:nvPr>
            <p:ph sz="quarter" idx="35" hasCustomPrompt="1"/>
          </p:nvPr>
        </p:nvSpPr>
        <p:spPr>
          <a:xfrm>
            <a:off x="29900880" y="27057096"/>
            <a:ext cx="12801600" cy="4572000"/>
          </a:xfrm>
        </p:spPr>
        <p:txBody>
          <a:bodyPr lIns="365760" tIns="182880"/>
          <a:lstStyle>
            <a:lvl1pPr>
              <a:defRPr baseline="0"/>
            </a:lvl1pPr>
            <a:lvl5pPr>
              <a:defRPr/>
            </a:lvl5pPr>
            <a:lvl6pPr>
              <a:defRPr/>
            </a:lvl6pPr>
            <a:lvl7pPr>
              <a:defRPr/>
            </a:lvl7pPr>
            <a:lvl8pPr>
              <a:defRPr/>
            </a:lvl8pPr>
            <a:lvl9pP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32" name="Instructions"/>
          <p:cNvSpPr/>
          <p:nvPr userDrawn="1"/>
        </p:nvSpPr>
        <p:spPr>
          <a:xfrm>
            <a:off x="43891200" y="2552699"/>
            <a:ext cx="12447270" cy="32918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t"/>
          <a:lstStyle/>
          <a:p>
            <a:pPr lvl="0">
              <a:spcBef>
                <a:spcPts val="1200"/>
              </a:spcBef>
            </a:pPr>
            <a:r>
              <a:rPr sz="9600" dirty="0">
                <a:solidFill>
                  <a:prstClr val="white">
                    <a:lumMod val="50000"/>
                  </a:prstClr>
                </a:solidFill>
                <a:latin typeface="Calibri Light" panose="020F0302020204030204" pitchFamily="34" charset="0"/>
                <a:cs typeface="Calibri" panose="020F0502020204030204" pitchFamily="34" charset="0"/>
              </a:rPr>
              <a:t>Printing:</a:t>
            </a:r>
          </a:p>
          <a:p>
            <a:pPr lvl="0">
              <a:spcBef>
                <a:spcPts val="1200"/>
              </a:spcBef>
            </a:pPr>
            <a:r>
              <a:rPr lang="en-US" sz="6600" dirty="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300"/>
              </a:spcBef>
            </a:pPr>
            <a:endParaRPr sz="6000" dirty="0">
              <a:solidFill>
                <a:prstClr val="white">
                  <a:lumMod val="50000"/>
                </a:prstClr>
              </a:solidFill>
              <a:latin typeface="Calibri Light" panose="020F0302020204030204" pitchFamily="34" charset="0"/>
              <a:cs typeface="Calibri" panose="020F0502020204030204" pitchFamily="34" charset="0"/>
            </a:endParaRPr>
          </a:p>
          <a:p>
            <a:pPr lvl="0">
              <a:spcBef>
                <a:spcPts val="1200"/>
              </a:spcBef>
            </a:pPr>
            <a:r>
              <a:rPr sz="8800" dirty="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1200"/>
              </a:spcBef>
            </a:pPr>
            <a:r>
              <a:rPr sz="6600" dirty="0">
                <a:solidFill>
                  <a:prstClr val="white">
                    <a:lumMod val="50000"/>
                  </a:prstClr>
                </a:solidFill>
                <a:latin typeface="Calibri Light" panose="020F0302020204030204" pitchFamily="34" charset="0"/>
                <a:cs typeface="Calibri" panose="020F0502020204030204" pitchFamily="34" charset="0"/>
              </a:rPr>
              <a:t>The placeholders in this </a:t>
            </a:r>
            <a:r>
              <a:rPr lang="en-US" sz="6600" dirty="0">
                <a:solidFill>
                  <a:prstClr val="white">
                    <a:lumMod val="50000"/>
                  </a:prstClr>
                </a:solidFill>
                <a:latin typeface="Calibri Light" panose="020F0302020204030204" pitchFamily="34" charset="0"/>
                <a:cs typeface="Calibri" panose="020F0502020204030204" pitchFamily="34" charset="0"/>
              </a:rPr>
              <a:t>poster </a:t>
            </a:r>
            <a:r>
              <a:rPr sz="6600" dirty="0">
                <a:solidFill>
                  <a:prstClr val="white">
                    <a:lumMod val="50000"/>
                  </a:prstClr>
                </a:solidFill>
                <a:latin typeface="Calibri Light" panose="020F0302020204030204" pitchFamily="34" charset="0"/>
                <a:cs typeface="Calibri" panose="020F0502020204030204" pitchFamily="34" charset="0"/>
              </a:rPr>
              <a:t>are formatted for you. </a:t>
            </a:r>
            <a:r>
              <a:rPr lang="en-US" sz="6600" dirty="0">
                <a:solidFill>
                  <a:prstClr val="white">
                    <a:lumMod val="50000"/>
                  </a:prstClr>
                </a:solidFill>
                <a:latin typeface="Calibri Light" panose="020F0302020204030204" pitchFamily="34" charset="0"/>
                <a:cs typeface="Calibri" panose="020F0502020204030204" pitchFamily="34" charset="0"/>
              </a:rPr>
              <a:t>Type</a:t>
            </a:r>
            <a:r>
              <a:rPr lang="en-US" sz="6600" baseline="0" dirty="0">
                <a:solidFill>
                  <a:prstClr val="white">
                    <a:lumMod val="50000"/>
                  </a:prstClr>
                </a:solidFill>
                <a:latin typeface="Calibri Light" panose="020F0302020204030204" pitchFamily="34" charset="0"/>
                <a:cs typeface="Calibri" panose="020F0502020204030204" pitchFamily="34" charset="0"/>
              </a:rPr>
              <a:t> in the placeholders </a:t>
            </a:r>
            <a:r>
              <a:rPr lang="en-US" sz="6600" dirty="0">
                <a:solidFill>
                  <a:prstClr val="white">
                    <a:lumMod val="50000"/>
                  </a:prstClr>
                </a:solidFill>
                <a:latin typeface="Calibri Light" panose="020F0302020204030204" pitchFamily="34" charset="0"/>
                <a:cs typeface="Calibri" panose="020F0502020204030204" pitchFamily="34" charset="0"/>
              </a:rPr>
              <a:t>to add text, or c</a:t>
            </a:r>
            <a:r>
              <a:rPr lang="en-US" sz="6600" baseline="0" dirty="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2400"/>
              </a:spcBef>
            </a:pPr>
            <a:r>
              <a:rPr lang="en-US" sz="6600" dirty="0">
                <a:solidFill>
                  <a:prstClr val="white">
                    <a:lumMod val="50000"/>
                  </a:prstClr>
                </a:solidFill>
                <a:latin typeface="Calibri Light" panose="020F0302020204030204" pitchFamily="34" charset="0"/>
                <a:cs typeface="Calibri" panose="020F0502020204030204" pitchFamily="34" charset="0"/>
              </a:rPr>
              <a:t>T</a:t>
            </a:r>
            <a:r>
              <a:rPr sz="6600" dirty="0">
                <a:solidFill>
                  <a:prstClr val="white">
                    <a:lumMod val="50000"/>
                  </a:prstClr>
                </a:solidFill>
                <a:latin typeface="Calibri Light" panose="020F0302020204030204" pitchFamily="34" charset="0"/>
                <a:cs typeface="Calibri" panose="020F0502020204030204" pitchFamily="34" charset="0"/>
              </a:rPr>
              <a:t>o add or remove bullet points from text, just click the Bullets button on the Home tab.</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6600" dirty="0">
                <a:solidFill>
                  <a:prstClr val="white">
                    <a:lumMod val="50000"/>
                  </a:prstClr>
                </a:solidFill>
                <a:latin typeface="Calibri Light" panose="020F0302020204030204" pitchFamily="34" charset="0"/>
                <a:cs typeface="Calibri" panose="020F0502020204030204" pitchFamily="34" charset="0"/>
              </a:rPr>
              <a:t>content</a:t>
            </a:r>
            <a:r>
              <a:rPr sz="6600" dirty="0">
                <a:solidFill>
                  <a:prstClr val="white">
                    <a:lumMod val="50000"/>
                  </a:prstClr>
                </a:solidFill>
                <a:latin typeface="Calibri Light" panose="020F0302020204030204" pitchFamily="34" charset="0"/>
                <a:cs typeface="Calibri" panose="020F0502020204030204" pitchFamily="34" charset="0"/>
              </a:rPr>
              <a:t> or body text, just make a copy of what you need and drag it into place. PowerPoint’s Smart Guides will help you align it with everything else.</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Want to use your own pictures instead of ours? No problem! Just </a:t>
            </a:r>
            <a:r>
              <a:rPr lang="en-US" sz="6600" dirty="0">
                <a:solidFill>
                  <a:prstClr val="white">
                    <a:lumMod val="50000"/>
                  </a:prstClr>
                </a:solidFill>
                <a:latin typeface="Calibri Light" panose="020F0302020204030204" pitchFamily="34" charset="0"/>
                <a:cs typeface="Calibri" panose="020F0502020204030204" pitchFamily="34" charset="0"/>
              </a:rPr>
              <a:t>right-</a:t>
            </a:r>
            <a:r>
              <a:rPr sz="6600" dirty="0">
                <a:solidFill>
                  <a:prstClr val="white">
                    <a:lumMod val="50000"/>
                  </a:prstClr>
                </a:solidFill>
                <a:latin typeface="Calibri Light" panose="020F0302020204030204" pitchFamily="34" charset="0"/>
                <a:cs typeface="Calibri" panose="020F0502020204030204" pitchFamily="34" charset="0"/>
              </a:rPr>
              <a:t>click a picture</a:t>
            </a:r>
            <a:r>
              <a:rPr lang="en-US" sz="6600" dirty="0">
                <a:solidFill>
                  <a:prstClr val="white">
                    <a:lumMod val="50000"/>
                  </a:prstClr>
                </a:solidFill>
                <a:latin typeface="Calibri Light" panose="020F0302020204030204" pitchFamily="34" charset="0"/>
                <a:cs typeface="Calibri" panose="020F0502020204030204" pitchFamily="34" charset="0"/>
              </a:rPr>
              <a:t> and choose Change Picture. Maintain the</a:t>
            </a:r>
            <a:r>
              <a:rPr lang="en-US" sz="6600" baseline="0" dirty="0">
                <a:solidFill>
                  <a:prstClr val="white">
                    <a:lumMod val="50000"/>
                  </a:prstClr>
                </a:solidFill>
                <a:latin typeface="Calibri Light" panose="020F0302020204030204" pitchFamily="34" charset="0"/>
                <a:cs typeface="Calibri" panose="020F0502020204030204" pitchFamily="34" charset="0"/>
              </a:rPr>
              <a:t> proportion of pictures as you r</a:t>
            </a:r>
            <a:r>
              <a:rPr lang="en-US" sz="6600" dirty="0">
                <a:solidFill>
                  <a:prstClr val="white">
                    <a:lumMod val="50000"/>
                  </a:prstClr>
                </a:solidFill>
                <a:latin typeface="Calibri Light" panose="020F0302020204030204" pitchFamily="34" charset="0"/>
                <a:cs typeface="Calibri" panose="020F0502020204030204" pitchFamily="34" charset="0"/>
              </a:rPr>
              <a:t>esize</a:t>
            </a:r>
            <a:r>
              <a:rPr lang="en-US" sz="6600" baseline="0" dirty="0">
                <a:solidFill>
                  <a:prstClr val="white">
                    <a:lumMod val="50000"/>
                  </a:prstClr>
                </a:solidFill>
                <a:latin typeface="Calibri Light" panose="020F0302020204030204" pitchFamily="34" charset="0"/>
                <a:cs typeface="Calibri" panose="020F0502020204030204" pitchFamily="34" charset="0"/>
              </a:rPr>
              <a:t> by dragging a corner.</a:t>
            </a:r>
            <a:endParaRPr sz="6600" dirty="0">
              <a:solidFill>
                <a:prstClr val="white">
                  <a:lumMod val="50000"/>
                </a:prstClr>
              </a:solidFill>
              <a:latin typeface="Calibri Light" panose="020F0302020204030204" pitchFamily="34" charset="0"/>
              <a:cs typeface="Calibri" panose="020F0502020204030204" pitchFamily="34" charset="0"/>
            </a:endParaRPr>
          </a:p>
        </p:txBody>
      </p:sp>
    </p:spTree>
    <p:extLst>
      <p:ext uri="{BB962C8B-B14F-4D97-AF65-F5344CB8AC3E}">
        <p14:creationId xmlns:p14="http://schemas.microsoft.com/office/powerpoint/2010/main" val="145907722"/>
      </p:ext>
    </p:extLst>
  </p:cSld>
  <p:clrMapOvr>
    <a:masterClrMapping/>
  </p:clrMapOvr>
  <p:extLst mod="1">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invGray">
          <a:xfrm>
            <a:off x="0" y="0"/>
            <a:ext cx="43891200" cy="50292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bwMode="auto">
          <a:xfrm>
            <a:off x="6400800" y="990600"/>
            <a:ext cx="31089600" cy="251454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6400800" y="6019800"/>
            <a:ext cx="31089600" cy="2362962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1/22/2018</a:t>
            </a:fld>
            <a:endParaRPr lang="en-US"/>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a:p>
        </p:txBody>
      </p: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8800" b="1"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g&amp;ehk=aus"/><Relationship Id="rId2" Type="http://schemas.openxmlformats.org/officeDocument/2006/relationships/image" Target="../media/image1.png&amp;ehk=CN0cWc5uMrGxRLwNF93TfQ&amp;r=0&amp;pid=OfficeInsert"/><Relationship Id="rId1" Type="http://schemas.openxmlformats.org/officeDocument/2006/relationships/slideLayout" Target="../slideLayouts/slideLayout1.xml"/><Relationship Id="rId6" Type="http://schemas.openxmlformats.org/officeDocument/2006/relationships/hyperlink" Target="http://iteachkinderkids.blogspot.com/" TargetMode="External"/><Relationship Id="rId5" Type="http://schemas.openxmlformats.org/officeDocument/2006/relationships/image" Target="../media/image3.png"/><Relationship Id="rId4" Type="http://schemas.openxmlformats.org/officeDocument/2006/relationships/hyperlink" Target="http://tex.stackexchange.com/questions/218297/generate-unreadable-handwriting-text"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617029" y="445136"/>
            <a:ext cx="31873371" cy="2720594"/>
          </a:xfrm>
        </p:spPr>
        <p:txBody>
          <a:bodyPr>
            <a:normAutofit fontScale="90000"/>
          </a:bodyPr>
          <a:lstStyle/>
          <a:p>
            <a:pPr algn="ctr"/>
            <a:r>
              <a:rPr lang="en-US" sz="9600" dirty="0"/>
              <a:t>THE  IMPACT OF TIME MANAGEMENT AND READING SKILLS ON CRITICAL THINKING </a:t>
            </a:r>
          </a:p>
        </p:txBody>
      </p:sp>
      <p:sp>
        <p:nvSpPr>
          <p:cNvPr id="11" name="Content Placeholder 10"/>
          <p:cNvSpPr>
            <a:spLocks noGrp="1"/>
          </p:cNvSpPr>
          <p:nvPr>
            <p:ph sz="quarter" idx="24"/>
          </p:nvPr>
        </p:nvSpPr>
        <p:spPr>
          <a:xfrm>
            <a:off x="438786" y="7510601"/>
            <a:ext cx="12775250" cy="6205399"/>
          </a:xfrm>
          <a:solidFill>
            <a:schemeClr val="accent1"/>
          </a:solidFill>
        </p:spPr>
        <p:txBody>
          <a:bodyPr>
            <a:normAutofit lnSpcReduction="10000"/>
          </a:bodyPr>
          <a:lstStyle/>
          <a:p>
            <a:pPr marL="0" indent="0" algn="just">
              <a:buNone/>
            </a:pPr>
            <a:r>
              <a:rPr lang="en-US" sz="4400" dirty="0">
                <a:solidFill>
                  <a:schemeClr val="bg1"/>
                </a:solidFill>
                <a:latin typeface="Times New Roman" panose="02020603050405020304" pitchFamily="18" charset="0"/>
                <a:cs typeface="Times New Roman" panose="02020603050405020304" pitchFamily="18" charset="0"/>
              </a:rPr>
              <a:t>Academic study skills are an essential set of skills needed to succeed in any type of university degree. These important skills include reading, writing and referencing. </a:t>
            </a:r>
          </a:p>
          <a:p>
            <a:pPr marL="0" indent="0" algn="just">
              <a:buNone/>
            </a:pPr>
            <a:r>
              <a:rPr lang="en-US" sz="4400" dirty="0">
                <a:solidFill>
                  <a:schemeClr val="bg1"/>
                </a:solidFill>
                <a:latin typeface="Times New Roman" panose="02020603050405020304" pitchFamily="18" charset="0"/>
                <a:cs typeface="Times New Roman" panose="02020603050405020304" pitchFamily="18" charset="0"/>
              </a:rPr>
              <a:t>These particular skills help to ensure success within higher education (Cottrell, 2005), they also enhance a students ability to think critically. </a:t>
            </a:r>
          </a:p>
          <a:p>
            <a:pPr marL="0" indent="0" algn="just">
              <a:buNone/>
            </a:pPr>
            <a:r>
              <a:rPr lang="en-US" sz="4400" dirty="0">
                <a:solidFill>
                  <a:schemeClr val="bg1"/>
                </a:solidFill>
                <a:latin typeface="Times New Roman" panose="02020603050405020304" pitchFamily="18" charset="0"/>
                <a:cs typeface="Times New Roman" panose="02020603050405020304" pitchFamily="18" charset="0"/>
              </a:rPr>
              <a:t>This poster will outline how time management and reading skills enhance critical thinking.</a:t>
            </a:r>
          </a:p>
          <a:p>
            <a:pPr marL="0" indent="0" algn="just">
              <a:buNone/>
            </a:pPr>
            <a:endParaRPr lang="en-US" sz="4400" dirty="0">
              <a:solidFill>
                <a:schemeClr val="bg1"/>
              </a:solidFill>
              <a:latin typeface="Times New Roman" panose="02020603050405020304" pitchFamily="18" charset="0"/>
              <a:cs typeface="Times New Roman" panose="02020603050405020304" pitchFamily="18" charset="0"/>
            </a:endParaRPr>
          </a:p>
          <a:p>
            <a:pPr marL="0" indent="0" algn="just">
              <a:buNone/>
            </a:pPr>
            <a:endParaRPr lang="en-US" sz="4400" dirty="0">
              <a:solidFill>
                <a:schemeClr val="bg1"/>
              </a:solidFill>
              <a:latin typeface="Times New Roman" panose="02020603050405020304" pitchFamily="18" charset="0"/>
              <a:cs typeface="Times New Roman" panose="02020603050405020304" pitchFamily="18" charset="0"/>
            </a:endParaRPr>
          </a:p>
        </p:txBody>
      </p:sp>
      <p:sp>
        <p:nvSpPr>
          <p:cNvPr id="18" name="Text Placeholder 17"/>
          <p:cNvSpPr>
            <a:spLocks noGrp="1"/>
          </p:cNvSpPr>
          <p:nvPr>
            <p:ph type="body" sz="quarter" idx="31"/>
          </p:nvPr>
        </p:nvSpPr>
        <p:spPr>
          <a:xfrm>
            <a:off x="15040491" y="26588920"/>
            <a:ext cx="13764493" cy="1219200"/>
          </a:xfrm>
        </p:spPr>
        <p:txBody>
          <a:bodyPr/>
          <a:lstStyle/>
          <a:p>
            <a:pPr algn="ctr"/>
            <a:r>
              <a:rPr lang="en-US" b="1" dirty="0"/>
              <a:t>READING SKILLS </a:t>
            </a:r>
          </a:p>
        </p:txBody>
      </p:sp>
      <p:pic>
        <p:nvPicPr>
          <p:cNvPr id="10" name="Picture 9">
            <a:extLst>
              <a:ext uri="{FF2B5EF4-FFF2-40B4-BE49-F238E27FC236}">
                <a16:creationId xmlns:a16="http://schemas.microsoft.com/office/drawing/2014/main" id="{FBB4D613-7C20-4020-9671-3C96FE461C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644865" y="469367"/>
            <a:ext cx="3657600" cy="4042943"/>
          </a:xfrm>
          <a:prstGeom prst="rect">
            <a:avLst/>
          </a:prstGeom>
        </p:spPr>
      </p:pic>
      <p:sp>
        <p:nvSpPr>
          <p:cNvPr id="20" name="Text Placeholder 19">
            <a:extLst>
              <a:ext uri="{FF2B5EF4-FFF2-40B4-BE49-F238E27FC236}">
                <a16:creationId xmlns:a16="http://schemas.microsoft.com/office/drawing/2014/main" id="{9C82C7FD-093F-4B90-B801-28862E66D27F}"/>
              </a:ext>
            </a:extLst>
          </p:cNvPr>
          <p:cNvSpPr>
            <a:spLocks noGrp="1"/>
          </p:cNvSpPr>
          <p:nvPr>
            <p:ph type="body" sz="quarter" idx="13"/>
          </p:nvPr>
        </p:nvSpPr>
        <p:spPr>
          <a:xfrm>
            <a:off x="438786" y="5373589"/>
            <a:ext cx="13505814" cy="1697771"/>
          </a:xfrm>
        </p:spPr>
        <p:txBody>
          <a:bodyPr/>
          <a:lstStyle/>
          <a:p>
            <a:pPr algn="ctr"/>
            <a:r>
              <a:rPr lang="en-GB" b="1" dirty="0"/>
              <a:t>Academic Study Skills </a:t>
            </a:r>
          </a:p>
        </p:txBody>
      </p:sp>
      <p:pic>
        <p:nvPicPr>
          <p:cNvPr id="33" name="Picture 32">
            <a:extLst>
              <a:ext uri="{FF2B5EF4-FFF2-40B4-BE49-F238E27FC236}">
                <a16:creationId xmlns:a16="http://schemas.microsoft.com/office/drawing/2014/main" id="{089884EC-C2AC-42E7-B94E-7385437F097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88735" y="397346"/>
            <a:ext cx="3657600" cy="4042943"/>
          </a:xfrm>
          <a:prstGeom prst="rect">
            <a:avLst/>
          </a:prstGeom>
        </p:spPr>
      </p:pic>
      <p:sp>
        <p:nvSpPr>
          <p:cNvPr id="37" name="Title 3">
            <a:extLst>
              <a:ext uri="{FF2B5EF4-FFF2-40B4-BE49-F238E27FC236}">
                <a16:creationId xmlns:a16="http://schemas.microsoft.com/office/drawing/2014/main" id="{5BFB9D05-E8D3-477D-B762-B21E64E66A8D}"/>
              </a:ext>
            </a:extLst>
          </p:cNvPr>
          <p:cNvSpPr txBox="1">
            <a:spLocks/>
          </p:cNvSpPr>
          <p:nvPr/>
        </p:nvSpPr>
        <p:spPr bwMode="auto">
          <a:xfrm>
            <a:off x="5662749" y="2898753"/>
            <a:ext cx="31873371" cy="1752601"/>
          </a:xfrm>
          <a:prstGeom prst="rect">
            <a:avLst/>
          </a:prstGeom>
        </p:spPr>
        <p:txBody>
          <a:bodyPr vert="horz" lIns="91440" tIns="45720" rIns="91440" bIns="45720" rtlCol="0" anchor="b">
            <a:normAutofit fontScale="75000" lnSpcReduction="20000"/>
          </a:bodyPr>
          <a:lstStyle>
            <a:lvl1pPr algn="l" defTabSz="4389120" rtl="0" eaLnBrk="1" latinLnBrk="0" hangingPunct="1">
              <a:lnSpc>
                <a:spcPct val="90000"/>
              </a:lnSpc>
              <a:spcBef>
                <a:spcPct val="0"/>
              </a:spcBef>
              <a:buNone/>
              <a:defRPr sz="8800" b="1" kern="1200">
                <a:solidFill>
                  <a:schemeClr val="bg1"/>
                </a:solidFill>
                <a:latin typeface="+mj-lt"/>
                <a:ea typeface="+mj-ea"/>
                <a:cs typeface="+mj-cs"/>
              </a:defRPr>
            </a:lvl1pPr>
          </a:lstStyle>
          <a:p>
            <a:pPr algn="ctr"/>
            <a:r>
              <a:rPr lang="en-US" sz="9600" dirty="0"/>
              <a:t>Academic Study Skills       -     How do these skills enhance critical thinking? </a:t>
            </a:r>
          </a:p>
        </p:txBody>
      </p:sp>
      <p:pic>
        <p:nvPicPr>
          <p:cNvPr id="57" name="Content Placeholder 56">
            <a:extLst>
              <a:ext uri="{FF2B5EF4-FFF2-40B4-BE49-F238E27FC236}">
                <a16:creationId xmlns:a16="http://schemas.microsoft.com/office/drawing/2014/main" id="{9AC35801-B734-448B-B1AC-950D8AA71424}"/>
              </a:ext>
            </a:extLst>
          </p:cNvPr>
          <p:cNvPicPr>
            <a:picLocks noGrp="1" noChangeAspect="1"/>
          </p:cNvPicPr>
          <p:nvPr>
            <p:ph sz="quarter" idx="25"/>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6065040" y="7738655"/>
            <a:ext cx="3282428" cy="3900684"/>
          </a:xfrm>
        </p:spPr>
      </p:pic>
      <p:sp>
        <p:nvSpPr>
          <p:cNvPr id="40" name="Text Placeholder 39">
            <a:extLst>
              <a:ext uri="{FF2B5EF4-FFF2-40B4-BE49-F238E27FC236}">
                <a16:creationId xmlns:a16="http://schemas.microsoft.com/office/drawing/2014/main" id="{CB6BE73F-AF9D-406C-B262-2B6BDABCB1EA}"/>
              </a:ext>
            </a:extLst>
          </p:cNvPr>
          <p:cNvSpPr>
            <a:spLocks noGrp="1"/>
          </p:cNvSpPr>
          <p:nvPr>
            <p:ph type="body" sz="quarter" idx="21"/>
          </p:nvPr>
        </p:nvSpPr>
        <p:spPr>
          <a:xfrm>
            <a:off x="438786" y="21985658"/>
            <a:ext cx="13764494" cy="1219200"/>
          </a:xfrm>
        </p:spPr>
        <p:txBody>
          <a:bodyPr/>
          <a:lstStyle/>
          <a:p>
            <a:pPr algn="ctr"/>
            <a:r>
              <a:rPr lang="en-GB" b="1" dirty="0"/>
              <a:t>TIME MANAGEMENT </a:t>
            </a:r>
          </a:p>
        </p:txBody>
      </p:sp>
      <p:pic>
        <p:nvPicPr>
          <p:cNvPr id="54" name="Content Placeholder 53">
            <a:extLst>
              <a:ext uri="{FF2B5EF4-FFF2-40B4-BE49-F238E27FC236}">
                <a16:creationId xmlns:a16="http://schemas.microsoft.com/office/drawing/2014/main" id="{761D7E3E-04EC-4177-B81C-9FFBCDEA6879}"/>
              </a:ext>
            </a:extLst>
          </p:cNvPr>
          <p:cNvPicPr>
            <a:picLocks noGrp="1" noChangeAspect="1"/>
          </p:cNvPicPr>
          <p:nvPr>
            <p:ph sz="quarter" idx="23"/>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3399277" y="8372938"/>
            <a:ext cx="3282428" cy="2130101"/>
          </a:xfrm>
        </p:spPr>
      </p:pic>
      <p:sp>
        <p:nvSpPr>
          <p:cNvPr id="21" name="Content Placeholder 13">
            <a:extLst>
              <a:ext uri="{FF2B5EF4-FFF2-40B4-BE49-F238E27FC236}">
                <a16:creationId xmlns:a16="http://schemas.microsoft.com/office/drawing/2014/main" id="{721C6D15-B47F-4291-9495-E52A7C40F72E}"/>
              </a:ext>
            </a:extLst>
          </p:cNvPr>
          <p:cNvSpPr txBox="1">
            <a:spLocks/>
          </p:cNvSpPr>
          <p:nvPr/>
        </p:nvSpPr>
        <p:spPr>
          <a:xfrm>
            <a:off x="29578995" y="7676388"/>
            <a:ext cx="10199335" cy="9387840"/>
          </a:xfrm>
          <a:prstGeom prst="rect">
            <a:avLst/>
          </a:prstGeom>
        </p:spPr>
        <p:txBody>
          <a:bodyPr vert="horz" lIns="365760" tIns="182880" rIns="91440" bIns="45720" rtlCol="0">
            <a:normAutofit/>
          </a:bodyPr>
          <a:lst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a:lstStyle>
          <a:p>
            <a:pPr marL="0" indent="0">
              <a:buFont typeface="Arial" panose="020B0604020202020204" pitchFamily="34" charset="0"/>
              <a:buNone/>
            </a:pPr>
            <a:endParaRPr lang="en-US" dirty="0"/>
          </a:p>
          <a:p>
            <a:pPr marL="0" indent="0">
              <a:buFont typeface="Arial" panose="020B0604020202020204" pitchFamily="34" charset="0"/>
              <a:buNone/>
            </a:pPr>
            <a:endParaRPr lang="en-US" dirty="0"/>
          </a:p>
        </p:txBody>
      </p:sp>
      <p:sp>
        <p:nvSpPr>
          <p:cNvPr id="16" name="Content Placeholder 10">
            <a:extLst>
              <a:ext uri="{FF2B5EF4-FFF2-40B4-BE49-F238E27FC236}">
                <a16:creationId xmlns:a16="http://schemas.microsoft.com/office/drawing/2014/main" id="{269E2E6F-C19E-4610-89A5-25A356F3B0E2}"/>
              </a:ext>
            </a:extLst>
          </p:cNvPr>
          <p:cNvSpPr txBox="1">
            <a:spLocks/>
          </p:cNvSpPr>
          <p:nvPr/>
        </p:nvSpPr>
        <p:spPr>
          <a:xfrm>
            <a:off x="372303" y="23497951"/>
            <a:ext cx="13764493" cy="9023104"/>
          </a:xfrm>
          <a:prstGeom prst="rect">
            <a:avLst/>
          </a:prstGeom>
          <a:solidFill>
            <a:schemeClr val="accent1">
              <a:lumMod val="60000"/>
              <a:lumOff val="40000"/>
            </a:schemeClr>
          </a:solidFill>
          <a:ln>
            <a:solidFill>
              <a:schemeClr val="accent1">
                <a:lumMod val="60000"/>
                <a:lumOff val="40000"/>
              </a:schemeClr>
            </a:solidFill>
          </a:ln>
        </p:spPr>
        <p:txBody>
          <a:bodyPr vert="horz" lIns="365760" tIns="182880" rIns="91440" bIns="45720" rtlCol="0">
            <a:normAutofit lnSpcReduction="10000"/>
          </a:bodyPr>
          <a:lst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a:lstStyle>
          <a:p>
            <a:pPr marL="0" indent="0" algn="just">
              <a:lnSpc>
                <a:spcPct val="160000"/>
              </a:lnSpc>
              <a:buNone/>
            </a:pPr>
            <a:r>
              <a:rPr lang="en-US" sz="4000" dirty="0">
                <a:latin typeface="Times New Roman" panose="02020603050405020304" pitchFamily="18" charset="0"/>
                <a:cs typeface="Times New Roman" panose="02020603050405020304" pitchFamily="18" charset="0"/>
              </a:rPr>
              <a:t>Time management is an extremely important personal quality.  Successful time management is essential in order to enhance critical thinking.  </a:t>
            </a:r>
          </a:p>
          <a:p>
            <a:pPr marL="0" indent="0" algn="just">
              <a:lnSpc>
                <a:spcPct val="160000"/>
              </a:lnSpc>
              <a:buNone/>
            </a:pPr>
            <a:r>
              <a:rPr lang="en-US" sz="4000" dirty="0">
                <a:latin typeface="Times New Roman" panose="02020603050405020304" pitchFamily="18" charset="0"/>
                <a:cs typeface="Times New Roman" panose="02020603050405020304" pitchFamily="18" charset="0"/>
              </a:rPr>
              <a:t>To manage time successfully as students, it is paramount to create a plan and identify what the priorities are for that particular assignment. Creating a timetable to plan work that needs to be done that day is one of the most effective ways to successfully manage time. Having a plan for the day ensures that the most is taken out of the day, and no time has been wasted. </a:t>
            </a:r>
          </a:p>
          <a:p>
            <a:pPr marL="0" indent="0" algn="just">
              <a:lnSpc>
                <a:spcPct val="160000"/>
              </a:lnSpc>
              <a:buNone/>
            </a:pPr>
            <a:endParaRPr lang="en-US" sz="3600" dirty="0">
              <a:latin typeface="Times New Roman" panose="02020603050405020304" pitchFamily="18" charset="0"/>
              <a:cs typeface="Times New Roman" panose="02020603050405020304" pitchFamily="18" charset="0"/>
            </a:endParaRPr>
          </a:p>
        </p:txBody>
      </p:sp>
      <p:sp>
        <p:nvSpPr>
          <p:cNvPr id="19" name="Content Placeholder 10">
            <a:extLst>
              <a:ext uri="{FF2B5EF4-FFF2-40B4-BE49-F238E27FC236}">
                <a16:creationId xmlns:a16="http://schemas.microsoft.com/office/drawing/2014/main" id="{F3DE36F1-4C9F-4142-9F98-BC6EF66BDA67}"/>
              </a:ext>
            </a:extLst>
          </p:cNvPr>
          <p:cNvSpPr txBox="1">
            <a:spLocks/>
          </p:cNvSpPr>
          <p:nvPr/>
        </p:nvSpPr>
        <p:spPr>
          <a:xfrm>
            <a:off x="29675246" y="7549954"/>
            <a:ext cx="13590311" cy="6479635"/>
          </a:xfrm>
          <a:prstGeom prst="rect">
            <a:avLst/>
          </a:prstGeom>
          <a:solidFill>
            <a:schemeClr val="tx1">
              <a:lumMod val="25000"/>
              <a:lumOff val="75000"/>
            </a:schemeClr>
          </a:solidFill>
        </p:spPr>
        <p:txBody>
          <a:bodyPr vert="horz" lIns="365760" tIns="182880" rIns="91440" bIns="45720" rtlCol="0">
            <a:normAutofit lnSpcReduction="10000"/>
          </a:bodyPr>
          <a:lst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a:lstStyle>
          <a:p>
            <a:pPr marL="0" indent="0" algn="just">
              <a:lnSpc>
                <a:spcPct val="150000"/>
              </a:lnSpc>
              <a:buNone/>
            </a:pPr>
            <a:r>
              <a:rPr lang="en-US" sz="4000" dirty="0">
                <a:latin typeface="Times New Roman" panose="02020603050405020304" pitchFamily="18" charset="0"/>
                <a:cs typeface="Times New Roman" panose="02020603050405020304" pitchFamily="18" charset="0"/>
              </a:rPr>
              <a:t>To read effectively for a particular assignment, journal articles must be selected. However, it is important that only relevant journal articles are used. To find relevant journal articles, reading skills must be used to effectively read the journal abstract. Reading skills are also essential in order to synthesize a journal article, this then ensures that our writing is concise and effective. </a:t>
            </a:r>
          </a:p>
        </p:txBody>
      </p:sp>
      <p:sp>
        <p:nvSpPr>
          <p:cNvPr id="23" name="Content Placeholder 10">
            <a:extLst>
              <a:ext uri="{FF2B5EF4-FFF2-40B4-BE49-F238E27FC236}">
                <a16:creationId xmlns:a16="http://schemas.microsoft.com/office/drawing/2014/main" id="{6CF05103-D476-4CE5-BDA6-AB67E69E766D}"/>
              </a:ext>
            </a:extLst>
          </p:cNvPr>
          <p:cNvSpPr txBox="1">
            <a:spLocks/>
          </p:cNvSpPr>
          <p:nvPr/>
        </p:nvSpPr>
        <p:spPr>
          <a:xfrm>
            <a:off x="15040491" y="28115402"/>
            <a:ext cx="13764493" cy="4357862"/>
          </a:xfrm>
          <a:prstGeom prst="rect">
            <a:avLst/>
          </a:prstGeom>
          <a:solidFill>
            <a:schemeClr val="tx1">
              <a:lumMod val="25000"/>
              <a:lumOff val="75000"/>
            </a:schemeClr>
          </a:solidFill>
        </p:spPr>
        <p:txBody>
          <a:bodyPr vert="horz" lIns="365760" tIns="182880" rIns="91440" bIns="45720" rtlCol="0">
            <a:normAutofit/>
          </a:bodyPr>
          <a:lst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a:lstStyle>
          <a:p>
            <a:pPr marL="0" indent="0" algn="just">
              <a:lnSpc>
                <a:spcPct val="150000"/>
              </a:lnSpc>
              <a:buNone/>
            </a:pPr>
            <a:r>
              <a:rPr lang="en-US" sz="4400" dirty="0">
                <a:latin typeface="Times New Roman" panose="02020603050405020304" pitchFamily="18" charset="0"/>
                <a:cs typeface="Times New Roman" panose="02020603050405020304" pitchFamily="18" charset="0"/>
              </a:rPr>
              <a:t>Reading skills are one of the most important skills a person must learn to assist them within their degree. Here are some of the reasons explaining how reading skills enhance critical thinking</a:t>
            </a:r>
            <a:r>
              <a:rPr lang="en-US" sz="4000" dirty="0">
                <a:latin typeface="Times New Roman" panose="02020603050405020304" pitchFamily="18" charset="0"/>
                <a:cs typeface="Times New Roman" panose="02020603050405020304" pitchFamily="18" charset="0"/>
              </a:rPr>
              <a:t>. </a:t>
            </a:r>
          </a:p>
        </p:txBody>
      </p:sp>
      <p:sp>
        <p:nvSpPr>
          <p:cNvPr id="24" name="Content Placeholder 10">
            <a:extLst>
              <a:ext uri="{FF2B5EF4-FFF2-40B4-BE49-F238E27FC236}">
                <a16:creationId xmlns:a16="http://schemas.microsoft.com/office/drawing/2014/main" id="{95849CAE-F229-402E-A713-AECFEF999A00}"/>
              </a:ext>
            </a:extLst>
          </p:cNvPr>
          <p:cNvSpPr txBox="1">
            <a:spLocks/>
          </p:cNvSpPr>
          <p:nvPr/>
        </p:nvSpPr>
        <p:spPr>
          <a:xfrm>
            <a:off x="16777956" y="9879241"/>
            <a:ext cx="8980501" cy="2130101"/>
          </a:xfrm>
          <a:prstGeom prst="rect">
            <a:avLst/>
          </a:prstGeom>
          <a:solidFill>
            <a:schemeClr val="accent1"/>
          </a:solidFill>
        </p:spPr>
        <p:txBody>
          <a:bodyPr vert="horz" lIns="365760" tIns="182880" rIns="91440" bIns="45720" rtlCol="0">
            <a:normAutofit/>
          </a:bodyPr>
          <a:lst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a:lstStyle>
          <a:p>
            <a:pPr marL="0" indent="0" algn="ctr">
              <a:buNone/>
            </a:pPr>
            <a:r>
              <a:rPr lang="en-US" sz="4000" b="1" dirty="0">
                <a:latin typeface="Times New Roman" panose="02020603050405020304" pitchFamily="18" charset="0"/>
                <a:cs typeface="Times New Roman" panose="02020603050405020304" pitchFamily="18" charset="0"/>
              </a:rPr>
              <a:t>To enhance critical thinking it is important to stop and think about how time can be used most effectively!</a:t>
            </a:r>
          </a:p>
        </p:txBody>
      </p:sp>
      <p:sp>
        <p:nvSpPr>
          <p:cNvPr id="25" name="Content Placeholder 10">
            <a:extLst>
              <a:ext uri="{FF2B5EF4-FFF2-40B4-BE49-F238E27FC236}">
                <a16:creationId xmlns:a16="http://schemas.microsoft.com/office/drawing/2014/main" id="{126F4BED-DD6D-4580-A30E-9ED52206B249}"/>
              </a:ext>
            </a:extLst>
          </p:cNvPr>
          <p:cNvSpPr txBox="1">
            <a:spLocks/>
          </p:cNvSpPr>
          <p:nvPr/>
        </p:nvSpPr>
        <p:spPr>
          <a:xfrm>
            <a:off x="15040491" y="12088709"/>
            <a:ext cx="13764493" cy="10103252"/>
          </a:xfrm>
          <a:prstGeom prst="rect">
            <a:avLst/>
          </a:prstGeom>
          <a:solidFill>
            <a:schemeClr val="accent4">
              <a:lumMod val="60000"/>
              <a:lumOff val="40000"/>
            </a:schemeClr>
          </a:solidFill>
          <a:ln>
            <a:solidFill>
              <a:schemeClr val="accent1">
                <a:lumMod val="60000"/>
                <a:lumOff val="40000"/>
              </a:schemeClr>
            </a:solidFill>
          </a:ln>
        </p:spPr>
        <p:txBody>
          <a:bodyPr vert="horz" lIns="365760" tIns="182880" rIns="91440" bIns="45720" rtlCol="0">
            <a:normAutofit/>
          </a:bodyPr>
          <a:lst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a:lstStyle>
          <a:p>
            <a:pPr marL="0" indent="0" algn="just">
              <a:buNone/>
            </a:pPr>
            <a:r>
              <a:rPr lang="en-US" sz="4000" dirty="0">
                <a:solidFill>
                  <a:schemeClr val="bg1"/>
                </a:solidFill>
                <a:latin typeface="Times New Roman" panose="02020603050405020304" pitchFamily="18" charset="0"/>
                <a:cs typeface="Times New Roman" panose="02020603050405020304" pitchFamily="18" charset="0"/>
              </a:rPr>
              <a:t>When discussing time management, it is important to note that spending too much time on completing university assignments is not always the most effective. To complement critical thinking it is important to ensure a suitable amount of time is spent on different tasks. </a:t>
            </a:r>
          </a:p>
          <a:p>
            <a:pPr marL="0" indent="0" algn="just">
              <a:buNone/>
            </a:pPr>
            <a:r>
              <a:rPr lang="en-US" sz="4000" dirty="0">
                <a:solidFill>
                  <a:schemeClr val="bg1"/>
                </a:solidFill>
                <a:latin typeface="Times New Roman" panose="02020603050405020304" pitchFamily="18" charset="0"/>
                <a:cs typeface="Times New Roman" panose="02020603050405020304" pitchFamily="18" charset="0"/>
              </a:rPr>
              <a:t>For example, time must be used effectively to ensure that only relevant resources, for that particular assignment, are used. Time must not be spent reading irrelevant books or articles. Relevant resources are resources that support your conclusions and give an understanding of the issues you are discussing. </a:t>
            </a:r>
          </a:p>
          <a:p>
            <a:pPr marL="0" indent="0" algn="ctr">
              <a:lnSpc>
                <a:spcPct val="160000"/>
              </a:lnSpc>
              <a:buNone/>
            </a:pPr>
            <a:r>
              <a:rPr lang="en-US" sz="3600" b="1" dirty="0">
                <a:latin typeface="Times New Roman" panose="02020603050405020304" pitchFamily="18" charset="0"/>
                <a:cs typeface="Times New Roman" panose="02020603050405020304" pitchFamily="18" charset="0"/>
              </a:rPr>
              <a:t>Managing time to ensure tasks are completed on time and to the best of someone’s ability is one of the major ways time management can influence critical thinking. </a:t>
            </a:r>
          </a:p>
          <a:p>
            <a:pPr marL="0" indent="0" algn="just">
              <a:lnSpc>
                <a:spcPct val="160000"/>
              </a:lnSpc>
              <a:buNone/>
            </a:pPr>
            <a:endParaRPr lang="en-US" sz="3600" dirty="0">
              <a:latin typeface="Times New Roman" panose="02020603050405020304" pitchFamily="18" charset="0"/>
              <a:cs typeface="Times New Roman" panose="02020603050405020304" pitchFamily="18" charset="0"/>
            </a:endParaRPr>
          </a:p>
        </p:txBody>
      </p:sp>
      <p:sp>
        <p:nvSpPr>
          <p:cNvPr id="26" name="Content Placeholder 10">
            <a:extLst>
              <a:ext uri="{FF2B5EF4-FFF2-40B4-BE49-F238E27FC236}">
                <a16:creationId xmlns:a16="http://schemas.microsoft.com/office/drawing/2014/main" id="{0A5ADD88-2EE9-4B4F-A612-88224B488D7C}"/>
              </a:ext>
            </a:extLst>
          </p:cNvPr>
          <p:cNvSpPr txBox="1">
            <a:spLocks/>
          </p:cNvSpPr>
          <p:nvPr/>
        </p:nvSpPr>
        <p:spPr>
          <a:xfrm>
            <a:off x="16777956" y="7607443"/>
            <a:ext cx="8980501" cy="2130101"/>
          </a:xfrm>
          <a:prstGeom prst="rect">
            <a:avLst/>
          </a:prstGeom>
          <a:solidFill>
            <a:schemeClr val="accent1"/>
          </a:solidFill>
        </p:spPr>
        <p:txBody>
          <a:bodyPr vert="horz" lIns="365760" tIns="182880" rIns="91440" bIns="45720" rtlCol="0">
            <a:normAutofit/>
          </a:bodyPr>
          <a:lst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a:lstStyle>
          <a:p>
            <a:pPr marL="0" indent="0" algn="ctr">
              <a:buNone/>
            </a:pPr>
            <a:r>
              <a:rPr lang="en-US" sz="4000" b="1" dirty="0">
                <a:latin typeface="Times New Roman" panose="02020603050405020304" pitchFamily="18" charset="0"/>
                <a:cs typeface="Times New Roman" panose="02020603050405020304" pitchFamily="18" charset="0"/>
              </a:rPr>
              <a:t>To complement critical thinking it is important to use  time to focus on resources that are effective. </a:t>
            </a:r>
          </a:p>
        </p:txBody>
      </p:sp>
      <p:sp>
        <p:nvSpPr>
          <p:cNvPr id="27" name="Content Placeholder 10">
            <a:extLst>
              <a:ext uri="{FF2B5EF4-FFF2-40B4-BE49-F238E27FC236}">
                <a16:creationId xmlns:a16="http://schemas.microsoft.com/office/drawing/2014/main" id="{8EDF441C-4998-43E3-81CD-9B5F11EB223C}"/>
              </a:ext>
            </a:extLst>
          </p:cNvPr>
          <p:cNvSpPr txBox="1">
            <a:spLocks/>
          </p:cNvSpPr>
          <p:nvPr/>
        </p:nvSpPr>
        <p:spPr>
          <a:xfrm>
            <a:off x="15096595" y="22499243"/>
            <a:ext cx="13764494" cy="3782396"/>
          </a:xfrm>
          <a:prstGeom prst="rect">
            <a:avLst/>
          </a:prstGeom>
          <a:solidFill>
            <a:schemeClr val="accent1"/>
          </a:solidFill>
        </p:spPr>
        <p:txBody>
          <a:bodyPr vert="horz" lIns="365760" tIns="182880" rIns="91440" bIns="45720" rtlCol="0">
            <a:normAutofit fontScale="92500"/>
          </a:bodyPr>
          <a:lst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a:lstStyle>
          <a:p>
            <a:pPr marL="0" indent="0" algn="ctr">
              <a:buNone/>
            </a:pPr>
            <a:r>
              <a:rPr lang="en-US" sz="4800" dirty="0">
                <a:latin typeface="Times New Roman" panose="02020603050405020304" pitchFamily="18" charset="0"/>
                <a:cs typeface="Times New Roman" panose="02020603050405020304" pitchFamily="18" charset="0"/>
              </a:rPr>
              <a:t>What happens if we do not manage our time effectively? </a:t>
            </a:r>
          </a:p>
          <a:p>
            <a:pPr marL="0" indent="0" algn="just">
              <a:buNone/>
            </a:pPr>
            <a:r>
              <a:rPr lang="en-US" sz="4800" dirty="0">
                <a:latin typeface="Times New Roman" panose="02020603050405020304" pitchFamily="18" charset="0"/>
                <a:cs typeface="Times New Roman" panose="02020603050405020304" pitchFamily="18" charset="0"/>
              </a:rPr>
              <a:t>Ineffective time management can lead to procrastination and not being able to prioritize tasks needed for a particular assignment or exam. Therefore, hindering the ability to think critically. </a:t>
            </a:r>
          </a:p>
          <a:p>
            <a:pPr marL="0" indent="0">
              <a:buNone/>
            </a:pPr>
            <a:endParaRPr lang="en-US" sz="4000" dirty="0">
              <a:latin typeface="Times New Roman" panose="02020603050405020304" pitchFamily="18" charset="0"/>
              <a:cs typeface="Times New Roman" panose="02020603050405020304" pitchFamily="18" charset="0"/>
            </a:endParaRPr>
          </a:p>
          <a:p>
            <a:pPr marL="0" indent="0" algn="ctr">
              <a:buNone/>
            </a:pPr>
            <a:endParaRPr lang="en-US" sz="4000" dirty="0">
              <a:latin typeface="Times New Roman" panose="02020603050405020304" pitchFamily="18" charset="0"/>
              <a:cs typeface="Times New Roman" panose="02020603050405020304" pitchFamily="18" charset="0"/>
            </a:endParaRPr>
          </a:p>
        </p:txBody>
      </p:sp>
      <p:sp>
        <p:nvSpPr>
          <p:cNvPr id="29" name="Content Placeholder 10">
            <a:extLst>
              <a:ext uri="{FF2B5EF4-FFF2-40B4-BE49-F238E27FC236}">
                <a16:creationId xmlns:a16="http://schemas.microsoft.com/office/drawing/2014/main" id="{9A35D895-05AA-49C1-BF33-2F4FFAD663B3}"/>
              </a:ext>
            </a:extLst>
          </p:cNvPr>
          <p:cNvSpPr txBox="1">
            <a:spLocks/>
          </p:cNvSpPr>
          <p:nvPr/>
        </p:nvSpPr>
        <p:spPr>
          <a:xfrm>
            <a:off x="438786" y="14029588"/>
            <a:ext cx="13652284" cy="7575637"/>
          </a:xfrm>
          <a:prstGeom prst="rect">
            <a:avLst/>
          </a:prstGeom>
          <a:solidFill>
            <a:schemeClr val="accent1">
              <a:lumMod val="60000"/>
              <a:lumOff val="40000"/>
            </a:schemeClr>
          </a:solidFill>
          <a:ln>
            <a:solidFill>
              <a:schemeClr val="accent1">
                <a:lumMod val="60000"/>
                <a:lumOff val="40000"/>
              </a:schemeClr>
            </a:solidFill>
          </a:ln>
        </p:spPr>
        <p:txBody>
          <a:bodyPr vert="horz" lIns="365760" tIns="182880" rIns="91440" bIns="45720" rtlCol="0">
            <a:normAutofit fontScale="85000" lnSpcReduction="20000"/>
          </a:bodyPr>
          <a:lst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a:lstStyle>
          <a:p>
            <a:pPr marL="0" indent="0" algn="just">
              <a:lnSpc>
                <a:spcPct val="200000"/>
              </a:lnSpc>
              <a:buNone/>
            </a:pPr>
            <a:r>
              <a:rPr lang="en-US" sz="3600" b="1" u="sng" dirty="0">
                <a:latin typeface="Times New Roman" panose="02020603050405020304" pitchFamily="18" charset="0"/>
                <a:cs typeface="Times New Roman" panose="02020603050405020304" pitchFamily="18" charset="0"/>
              </a:rPr>
              <a:t>What is critical thinking? </a:t>
            </a:r>
          </a:p>
          <a:p>
            <a:pPr marL="0" indent="0" algn="just">
              <a:lnSpc>
                <a:spcPct val="200000"/>
              </a:lnSpc>
              <a:buNone/>
            </a:pPr>
            <a:r>
              <a:rPr lang="en-US" sz="3600" dirty="0">
                <a:latin typeface="Times New Roman" panose="02020603050405020304" pitchFamily="18" charset="0"/>
                <a:cs typeface="Times New Roman" panose="02020603050405020304" pitchFamily="18" charset="0"/>
              </a:rPr>
              <a:t>Critical thinking is a process that involves a range of different skills. </a:t>
            </a:r>
            <a:r>
              <a:rPr lang="en-US" sz="3600" b="1" dirty="0">
                <a:latin typeface="Times New Roman" panose="02020603050405020304" pitchFamily="18" charset="0"/>
                <a:cs typeface="Times New Roman" panose="02020603050405020304" pitchFamily="18" charset="0"/>
              </a:rPr>
              <a:t>These skills include:</a:t>
            </a:r>
          </a:p>
          <a:p>
            <a:pPr lvl="1" algn="ctr">
              <a:lnSpc>
                <a:spcPct val="200000"/>
              </a:lnSpc>
              <a:buFont typeface="Wingdings" panose="05000000000000000000" pitchFamily="2" charset="2"/>
              <a:buChar char="ü"/>
            </a:pPr>
            <a:r>
              <a:rPr lang="en-US" sz="4000" dirty="0">
                <a:latin typeface="Times New Roman" panose="02020603050405020304" pitchFamily="18" charset="0"/>
                <a:cs typeface="Times New Roman" panose="02020603050405020304" pitchFamily="18" charset="0"/>
              </a:rPr>
              <a:t>  Weighing up evidence fairly </a:t>
            </a:r>
          </a:p>
          <a:p>
            <a:pPr algn="ctr">
              <a:lnSpc>
                <a:spcPct val="200000"/>
              </a:lnSpc>
              <a:buFont typeface="Wingdings" panose="05000000000000000000" pitchFamily="2" charset="2"/>
              <a:buChar char="ü"/>
            </a:pPr>
            <a:r>
              <a:rPr lang="en-US" sz="4000" dirty="0">
                <a:latin typeface="Times New Roman" panose="02020603050405020304" pitchFamily="18" charset="0"/>
                <a:cs typeface="Times New Roman" panose="02020603050405020304" pitchFamily="18" charset="0"/>
              </a:rPr>
              <a:t>  Being able to reflect on issues in a structured way </a:t>
            </a:r>
          </a:p>
          <a:p>
            <a:pPr lvl="1" algn="ctr">
              <a:lnSpc>
                <a:spcPct val="200000"/>
              </a:lnSpc>
              <a:buFont typeface="Wingdings" panose="05000000000000000000" pitchFamily="2" charset="2"/>
              <a:buChar char="ü"/>
            </a:pPr>
            <a:r>
              <a:rPr lang="en-US" sz="4000" dirty="0">
                <a:latin typeface="Times New Roman" panose="02020603050405020304" pitchFamily="18" charset="0"/>
                <a:cs typeface="Times New Roman" panose="02020603050405020304" pitchFamily="18" charset="0"/>
              </a:rPr>
              <a:t>  Reading between the lines </a:t>
            </a:r>
          </a:p>
          <a:p>
            <a:pPr algn="ctr">
              <a:lnSpc>
                <a:spcPct val="200000"/>
              </a:lnSpc>
              <a:buFont typeface="Wingdings" panose="05000000000000000000" pitchFamily="2" charset="2"/>
              <a:buChar char="ü"/>
            </a:pPr>
            <a:r>
              <a:rPr lang="en-US" sz="4000" dirty="0">
                <a:latin typeface="Times New Roman" panose="02020603050405020304" pitchFamily="18" charset="0"/>
                <a:cs typeface="Times New Roman" panose="02020603050405020304" pitchFamily="18" charset="0"/>
              </a:rPr>
              <a:t>  Having the ability to evaluate evidence  (Cottrell, 2005)</a:t>
            </a:r>
          </a:p>
        </p:txBody>
      </p:sp>
      <p:sp>
        <p:nvSpPr>
          <p:cNvPr id="30" name="Content Placeholder 10">
            <a:extLst>
              <a:ext uri="{FF2B5EF4-FFF2-40B4-BE49-F238E27FC236}">
                <a16:creationId xmlns:a16="http://schemas.microsoft.com/office/drawing/2014/main" id="{59C51720-085E-42C6-B484-E5E5108699E0}"/>
              </a:ext>
            </a:extLst>
          </p:cNvPr>
          <p:cNvSpPr txBox="1">
            <a:spLocks/>
          </p:cNvSpPr>
          <p:nvPr/>
        </p:nvSpPr>
        <p:spPr>
          <a:xfrm>
            <a:off x="29733637" y="14148903"/>
            <a:ext cx="13531920" cy="6073018"/>
          </a:xfrm>
          <a:prstGeom prst="rect">
            <a:avLst/>
          </a:prstGeom>
          <a:solidFill>
            <a:schemeClr val="bg1">
              <a:lumMod val="75000"/>
            </a:schemeClr>
          </a:solidFill>
          <a:ln>
            <a:solidFill>
              <a:schemeClr val="accent1">
                <a:lumMod val="60000"/>
                <a:lumOff val="40000"/>
              </a:schemeClr>
            </a:solidFill>
          </a:ln>
        </p:spPr>
        <p:txBody>
          <a:bodyPr vert="horz" lIns="365760" tIns="182880" rIns="91440" bIns="45720" rtlCol="0">
            <a:normAutofit/>
          </a:bodyPr>
          <a:lst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a:lstStyle>
          <a:p>
            <a:pPr marL="0" indent="0">
              <a:lnSpc>
                <a:spcPct val="150000"/>
              </a:lnSpc>
              <a:buNone/>
            </a:pPr>
            <a:r>
              <a:rPr lang="en-US" sz="3800" dirty="0">
                <a:latin typeface="Times New Roman" panose="02020603050405020304" pitchFamily="18" charset="0"/>
                <a:cs typeface="Times New Roman" panose="02020603050405020304" pitchFamily="18" charset="0"/>
              </a:rPr>
              <a:t>Being able to read effectively allows a person to critically review and evaluate journal articles, having the ability to pull positive and negative aspects from a journal article is extremely important within psychology.  This shows how reading skills impact critical thinking. </a:t>
            </a:r>
          </a:p>
          <a:p>
            <a:pPr marL="0" indent="0" algn="ctr">
              <a:lnSpc>
                <a:spcPct val="150000"/>
              </a:lnSpc>
              <a:buNone/>
            </a:pPr>
            <a:r>
              <a:rPr lang="en-US" sz="3600" b="1" dirty="0">
                <a:latin typeface="Times New Roman" panose="02020603050405020304" pitchFamily="18" charset="0"/>
                <a:cs typeface="Times New Roman" panose="02020603050405020304" pitchFamily="18" charset="0"/>
              </a:rPr>
              <a:t>Effective reading skills ensures that only key texts are selected. </a:t>
            </a:r>
          </a:p>
          <a:p>
            <a:pPr marL="0" indent="0">
              <a:lnSpc>
                <a:spcPct val="150000"/>
              </a:lnSpc>
              <a:buNone/>
            </a:pPr>
            <a:endParaRPr lang="en-US" sz="3600" dirty="0">
              <a:latin typeface="Times New Roman" panose="02020603050405020304" pitchFamily="18" charset="0"/>
              <a:cs typeface="Times New Roman" panose="02020603050405020304" pitchFamily="18" charset="0"/>
            </a:endParaRPr>
          </a:p>
        </p:txBody>
      </p:sp>
      <p:sp>
        <p:nvSpPr>
          <p:cNvPr id="32" name="Content Placeholder 10">
            <a:extLst>
              <a:ext uri="{FF2B5EF4-FFF2-40B4-BE49-F238E27FC236}">
                <a16:creationId xmlns:a16="http://schemas.microsoft.com/office/drawing/2014/main" id="{A125AE9C-01F7-4392-B579-5E616E53F94D}"/>
              </a:ext>
            </a:extLst>
          </p:cNvPr>
          <p:cNvSpPr txBox="1">
            <a:spLocks/>
          </p:cNvSpPr>
          <p:nvPr/>
        </p:nvSpPr>
        <p:spPr>
          <a:xfrm>
            <a:off x="29754405" y="20443466"/>
            <a:ext cx="13511151" cy="6721308"/>
          </a:xfrm>
          <a:prstGeom prst="rect">
            <a:avLst/>
          </a:prstGeom>
          <a:solidFill>
            <a:schemeClr val="accent4">
              <a:lumMod val="40000"/>
              <a:lumOff val="60000"/>
            </a:schemeClr>
          </a:solidFill>
        </p:spPr>
        <p:txBody>
          <a:bodyPr vert="horz" lIns="365760" tIns="182880" rIns="91440" bIns="45720" rtlCol="0">
            <a:normAutofit/>
          </a:bodyPr>
          <a:lst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a:lstStyle>
          <a:p>
            <a:pPr marL="0" indent="0">
              <a:lnSpc>
                <a:spcPct val="160000"/>
              </a:lnSpc>
              <a:buNone/>
            </a:pPr>
            <a:r>
              <a:rPr lang="en-US" sz="4200" dirty="0">
                <a:latin typeface="Times New Roman" panose="02020603050405020304" pitchFamily="18" charset="0"/>
                <a:cs typeface="Times New Roman" panose="02020603050405020304" pitchFamily="18" charset="0"/>
              </a:rPr>
              <a:t>When reading critically it is important to focus on certain parts of the text, critical reading requires the ability to analyse, reflect and evaluate. When reading books, to enhance critical thinking it is paramount to asses where the author is coming from and to look for reasons to support conclusions. </a:t>
            </a:r>
          </a:p>
          <a:p>
            <a:pPr marL="0" indent="0">
              <a:lnSpc>
                <a:spcPct val="160000"/>
              </a:lnSpc>
              <a:buNone/>
            </a:pPr>
            <a:endParaRPr lang="en-US" sz="4000" dirty="0">
              <a:latin typeface="Times New Roman" panose="02020603050405020304" pitchFamily="18" charset="0"/>
              <a:cs typeface="Times New Roman" panose="02020603050405020304" pitchFamily="18" charset="0"/>
            </a:endParaRPr>
          </a:p>
        </p:txBody>
      </p:sp>
      <p:sp>
        <p:nvSpPr>
          <p:cNvPr id="34" name="Text Placeholder 39">
            <a:extLst>
              <a:ext uri="{FF2B5EF4-FFF2-40B4-BE49-F238E27FC236}">
                <a16:creationId xmlns:a16="http://schemas.microsoft.com/office/drawing/2014/main" id="{A172D9AA-6465-4E69-ACCA-240DF092CAAE}"/>
              </a:ext>
            </a:extLst>
          </p:cNvPr>
          <p:cNvSpPr txBox="1">
            <a:spLocks/>
          </p:cNvSpPr>
          <p:nvPr/>
        </p:nvSpPr>
        <p:spPr>
          <a:xfrm>
            <a:off x="15040491" y="5373589"/>
            <a:ext cx="13764493" cy="1705176"/>
          </a:xfrm>
          <a:prstGeom prst="round1Rect">
            <a:avLst/>
          </a:prstGeom>
          <a:solidFill>
            <a:schemeClr val="accent5"/>
          </a:solidFill>
        </p:spPr>
        <p:txBody>
          <a:bodyPr vert="horz" lIns="365760" tIns="45720" rIns="91440" bIns="45720" rtlCol="0" anchor="ctr">
            <a:noAutofit/>
          </a:bodyPr>
          <a:lstStyle>
            <a:lvl1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1pPr>
            <a:lvl2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2pPr>
            <a:lvl3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3pPr>
            <a:lvl4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4pPr>
            <a:lvl5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5pPr>
            <a:lvl6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6pPr>
            <a:lvl7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7pPr>
            <a:lvl8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8pPr>
            <a:lvl9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9pPr>
          </a:lstStyle>
          <a:p>
            <a:pPr algn="ctr"/>
            <a:r>
              <a:rPr lang="en-GB" b="1" dirty="0"/>
              <a:t>How does time management enhance critical thinking? </a:t>
            </a:r>
          </a:p>
        </p:txBody>
      </p:sp>
      <p:sp>
        <p:nvSpPr>
          <p:cNvPr id="35" name="Text Placeholder 17">
            <a:extLst>
              <a:ext uri="{FF2B5EF4-FFF2-40B4-BE49-F238E27FC236}">
                <a16:creationId xmlns:a16="http://schemas.microsoft.com/office/drawing/2014/main" id="{AF53A076-80AD-4A26-B780-C3CE6297F75C}"/>
              </a:ext>
            </a:extLst>
          </p:cNvPr>
          <p:cNvSpPr txBox="1">
            <a:spLocks/>
          </p:cNvSpPr>
          <p:nvPr/>
        </p:nvSpPr>
        <p:spPr>
          <a:xfrm>
            <a:off x="29700972" y="5373589"/>
            <a:ext cx="13764493" cy="1697771"/>
          </a:xfrm>
          <a:prstGeom prst="round1Rect">
            <a:avLst/>
          </a:prstGeom>
          <a:solidFill>
            <a:schemeClr val="accent6"/>
          </a:solidFill>
        </p:spPr>
        <p:txBody>
          <a:bodyPr vert="horz" lIns="365760" tIns="45720" rIns="91440" bIns="45720" rtlCol="0" anchor="ctr">
            <a:noAutofit/>
          </a:bodyPr>
          <a:lstStyle>
            <a:lvl1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1pPr>
            <a:lvl2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2pPr>
            <a:lvl3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3pPr>
            <a:lvl4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4pPr>
            <a:lvl5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5pPr>
            <a:lvl6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6pPr>
            <a:lvl7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7pPr>
            <a:lvl8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8pPr>
            <a:lvl9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9pPr>
          </a:lstStyle>
          <a:p>
            <a:pPr algn="ctr"/>
            <a:r>
              <a:rPr lang="en-US" b="1" dirty="0"/>
              <a:t>How does reading skills enhance critical thinking?</a:t>
            </a:r>
          </a:p>
        </p:txBody>
      </p:sp>
      <p:sp>
        <p:nvSpPr>
          <p:cNvPr id="36" name="Text Placeholder 19">
            <a:extLst>
              <a:ext uri="{FF2B5EF4-FFF2-40B4-BE49-F238E27FC236}">
                <a16:creationId xmlns:a16="http://schemas.microsoft.com/office/drawing/2014/main" id="{812EEB01-DB3B-4CD8-9BCE-182DF120DDCF}"/>
              </a:ext>
            </a:extLst>
          </p:cNvPr>
          <p:cNvSpPr txBox="1">
            <a:spLocks/>
          </p:cNvSpPr>
          <p:nvPr/>
        </p:nvSpPr>
        <p:spPr>
          <a:xfrm>
            <a:off x="29754405" y="27444906"/>
            <a:ext cx="13511150" cy="1697771"/>
          </a:xfrm>
          <a:prstGeom prst="round1Rect">
            <a:avLst/>
          </a:prstGeom>
          <a:solidFill>
            <a:schemeClr val="accent2"/>
          </a:solidFill>
        </p:spPr>
        <p:txBody>
          <a:bodyPr vert="horz" lIns="365760" tIns="45720" rIns="91440" bIns="45720" rtlCol="0" anchor="ctr">
            <a:noAutofit/>
          </a:bodyPr>
          <a:lstStyle>
            <a:lvl1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1pPr>
            <a:lvl2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2pPr>
            <a:lvl3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3pPr>
            <a:lvl4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4pPr>
            <a:lvl5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5pPr>
            <a:lvl6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6pPr>
            <a:lvl7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7pPr>
            <a:lvl8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8pPr>
            <a:lvl9pPr marL="0" indent="0" algn="l" defTabSz="4389120" rtl="0" eaLnBrk="1" latinLnBrk="0" hangingPunct="1">
              <a:lnSpc>
                <a:spcPct val="100000"/>
              </a:lnSpc>
              <a:spcBef>
                <a:spcPts val="0"/>
              </a:spcBef>
              <a:buClr>
                <a:schemeClr val="accent2"/>
              </a:buClr>
              <a:buFont typeface="Arial" panose="020B0604020202020204" pitchFamily="34" charset="0"/>
              <a:buNone/>
              <a:defRPr sz="6000" kern="1200" cap="all" baseline="0">
                <a:solidFill>
                  <a:schemeClr val="bg1"/>
                </a:solidFill>
                <a:latin typeface="+mj-lt"/>
                <a:ea typeface="+mn-ea"/>
                <a:cs typeface="+mn-cs"/>
              </a:defRPr>
            </a:lvl9pPr>
          </a:lstStyle>
          <a:p>
            <a:pPr algn="ctr"/>
            <a:r>
              <a:rPr lang="en-GB" b="1" dirty="0"/>
              <a:t>Conclusion  </a:t>
            </a:r>
          </a:p>
        </p:txBody>
      </p:sp>
      <p:sp>
        <p:nvSpPr>
          <p:cNvPr id="38" name="Content Placeholder 10">
            <a:extLst>
              <a:ext uri="{FF2B5EF4-FFF2-40B4-BE49-F238E27FC236}">
                <a16:creationId xmlns:a16="http://schemas.microsoft.com/office/drawing/2014/main" id="{8135BC93-543B-415F-AFA6-26BAA641DF8B}"/>
              </a:ext>
            </a:extLst>
          </p:cNvPr>
          <p:cNvSpPr txBox="1">
            <a:spLocks/>
          </p:cNvSpPr>
          <p:nvPr/>
        </p:nvSpPr>
        <p:spPr>
          <a:xfrm>
            <a:off x="29754405" y="29364222"/>
            <a:ext cx="13764493" cy="3084811"/>
          </a:xfrm>
          <a:prstGeom prst="rect">
            <a:avLst/>
          </a:prstGeom>
          <a:solidFill>
            <a:schemeClr val="accent4">
              <a:lumMod val="60000"/>
              <a:lumOff val="40000"/>
            </a:schemeClr>
          </a:solidFill>
          <a:ln>
            <a:solidFill>
              <a:schemeClr val="accent1">
                <a:lumMod val="60000"/>
                <a:lumOff val="40000"/>
              </a:schemeClr>
            </a:solidFill>
          </a:ln>
        </p:spPr>
        <p:txBody>
          <a:bodyPr vert="horz" lIns="365760" tIns="182880" rIns="91440" bIns="45720" rtlCol="0">
            <a:normAutofit lnSpcReduction="10000"/>
          </a:bodyPr>
          <a:lst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baseline="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a:lstStyle>
          <a:p>
            <a:pPr marL="0" indent="0" algn="just">
              <a:buNone/>
            </a:pPr>
            <a:r>
              <a:rPr lang="en-US" sz="4000" dirty="0">
                <a:solidFill>
                  <a:schemeClr val="bg1"/>
                </a:solidFill>
                <a:latin typeface="Times New Roman" panose="02020603050405020304" pitchFamily="18" charset="0"/>
                <a:cs typeface="Times New Roman" panose="02020603050405020304" pitchFamily="18" charset="0"/>
              </a:rPr>
              <a:t>In conclusion, time management and reading skills are essential when improving a person’s ability to critically think. Both skills impact critical thinking in different ways within psychology, however, both are imperative in order to succeed within this degree.</a:t>
            </a:r>
          </a:p>
        </p:txBody>
      </p:sp>
    </p:spTree>
    <p:extLst>
      <p:ext uri="{BB962C8B-B14F-4D97-AF65-F5344CB8AC3E}">
        <p14:creationId xmlns:p14="http://schemas.microsoft.com/office/powerpoint/2010/main" val="931198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Title 39">
            <a:extLst>
              <a:ext uri="{FF2B5EF4-FFF2-40B4-BE49-F238E27FC236}">
                <a16:creationId xmlns:a16="http://schemas.microsoft.com/office/drawing/2014/main" id="{48CC863D-BFD0-429B-8E79-A7339E4C2708}"/>
              </a:ext>
            </a:extLst>
          </p:cNvPr>
          <p:cNvSpPr>
            <a:spLocks noGrp="1"/>
          </p:cNvSpPr>
          <p:nvPr>
            <p:ph type="title"/>
          </p:nvPr>
        </p:nvSpPr>
        <p:spPr/>
        <p:txBody>
          <a:bodyPr/>
          <a:lstStyle/>
          <a:p>
            <a:pPr algn="ctr"/>
            <a:r>
              <a:rPr lang="en-GB" dirty="0"/>
              <a:t>REFERENCE LIST </a:t>
            </a:r>
          </a:p>
        </p:txBody>
      </p:sp>
      <p:sp>
        <p:nvSpPr>
          <p:cNvPr id="46" name="Content Placeholder 45">
            <a:extLst>
              <a:ext uri="{FF2B5EF4-FFF2-40B4-BE49-F238E27FC236}">
                <a16:creationId xmlns:a16="http://schemas.microsoft.com/office/drawing/2014/main" id="{AEDB1293-42EF-409E-A295-9304A6DD242D}"/>
              </a:ext>
            </a:extLst>
          </p:cNvPr>
          <p:cNvSpPr>
            <a:spLocks noGrp="1"/>
          </p:cNvSpPr>
          <p:nvPr>
            <p:ph sz="quarter" idx="24"/>
          </p:nvPr>
        </p:nvSpPr>
        <p:spPr>
          <a:xfrm>
            <a:off x="1143000" y="7071360"/>
            <a:ext cx="41224200" cy="11115040"/>
          </a:xfrm>
        </p:spPr>
        <p:txBody>
          <a:bodyPr>
            <a:normAutofit/>
          </a:bodyPr>
          <a:lstStyle/>
          <a:p>
            <a:pPr>
              <a:lnSpc>
                <a:spcPct val="150000"/>
              </a:lnSpc>
            </a:pPr>
            <a:r>
              <a:rPr lang="en-GB" sz="4000" dirty="0">
                <a:latin typeface="Times New Roman" panose="02020603050405020304" pitchFamily="18" charset="0"/>
                <a:cs typeface="Times New Roman" panose="02020603050405020304" pitchFamily="18" charset="0"/>
              </a:rPr>
              <a:t>All images were obtained from Bing Images, 2017.</a:t>
            </a:r>
          </a:p>
          <a:p>
            <a:pPr>
              <a:lnSpc>
                <a:spcPct val="150000"/>
              </a:lnSpc>
            </a:pPr>
            <a:endParaRPr lang="en-GB" sz="4000" dirty="0">
              <a:latin typeface="Times New Roman" panose="02020603050405020304" pitchFamily="18" charset="0"/>
              <a:cs typeface="Times New Roman" panose="02020603050405020304" pitchFamily="18" charset="0"/>
            </a:endParaRPr>
          </a:p>
          <a:p>
            <a:pPr>
              <a:lnSpc>
                <a:spcPct val="150000"/>
              </a:lnSpc>
            </a:pPr>
            <a:r>
              <a:rPr lang="en-GB" sz="4000" dirty="0">
                <a:latin typeface="Times New Roman" panose="02020603050405020304" pitchFamily="18" charset="0"/>
                <a:cs typeface="Times New Roman" panose="02020603050405020304" pitchFamily="18" charset="0"/>
              </a:rPr>
              <a:t>Cottrell, S. (2005). </a:t>
            </a:r>
            <a:r>
              <a:rPr lang="en-GB" sz="4000" i="1" dirty="0">
                <a:latin typeface="Times New Roman" panose="02020603050405020304" pitchFamily="18" charset="0"/>
                <a:cs typeface="Times New Roman" panose="02020603050405020304" pitchFamily="18" charset="0"/>
              </a:rPr>
              <a:t>Critical thinking skills. </a:t>
            </a:r>
            <a:r>
              <a:rPr lang="en-GB" sz="4000" dirty="0">
                <a:latin typeface="Times New Roman" panose="02020603050405020304" pitchFamily="18" charset="0"/>
                <a:cs typeface="Times New Roman" panose="02020603050405020304" pitchFamily="18" charset="0"/>
              </a:rPr>
              <a:t>New York: Palgrave Michigan.  </a:t>
            </a:r>
          </a:p>
          <a:p>
            <a:pPr marL="0" indent="0">
              <a:lnSpc>
                <a:spcPct val="150000"/>
              </a:lnSpc>
              <a:buNone/>
            </a:pPr>
            <a:endParaRPr lang="en-GB" sz="4000" dirty="0">
              <a:latin typeface="Times New Roman" panose="02020603050405020304" pitchFamily="18" charset="0"/>
              <a:cs typeface="Times New Roman" panose="02020603050405020304" pitchFamily="18" charset="0"/>
            </a:endParaRPr>
          </a:p>
          <a:p>
            <a:pPr>
              <a:lnSpc>
                <a:spcPct val="150000"/>
              </a:lnSpc>
            </a:pPr>
            <a:r>
              <a:rPr lang="en-GB" sz="4000" dirty="0">
                <a:latin typeface="Times New Roman" panose="02020603050405020304" pitchFamily="18" charset="0"/>
                <a:cs typeface="Times New Roman" panose="02020603050405020304" pitchFamily="18" charset="0"/>
              </a:rPr>
              <a:t>Dr Stuart Jones. (2017). </a:t>
            </a:r>
            <a:r>
              <a:rPr lang="en-GB" sz="4000" i="1" dirty="0">
                <a:latin typeface="Times New Roman" panose="02020603050405020304" pitchFamily="18" charset="0"/>
                <a:cs typeface="Times New Roman" panose="02020603050405020304" pitchFamily="18" charset="0"/>
              </a:rPr>
              <a:t>Time management and employability skills </a:t>
            </a:r>
            <a:r>
              <a:rPr lang="en-GB" sz="4000" dirty="0">
                <a:latin typeface="Times New Roman" panose="02020603050405020304" pitchFamily="18" charset="0"/>
                <a:cs typeface="Times New Roman" panose="02020603050405020304" pitchFamily="18" charset="0"/>
              </a:rPr>
              <a:t>[Lecture to BSc Applied Psychology Year 1] 17 October.</a:t>
            </a:r>
          </a:p>
          <a:p>
            <a:pPr>
              <a:lnSpc>
                <a:spcPct val="150000"/>
              </a:lnSpc>
            </a:pPr>
            <a:endParaRPr lang="en-GB" sz="4000" dirty="0">
              <a:latin typeface="Times New Roman" panose="02020603050405020304" pitchFamily="18" charset="0"/>
              <a:cs typeface="Times New Roman" panose="02020603050405020304" pitchFamily="18" charset="0"/>
            </a:endParaRPr>
          </a:p>
          <a:p>
            <a:pPr>
              <a:lnSpc>
                <a:spcPct val="150000"/>
              </a:lnSpc>
            </a:pPr>
            <a:r>
              <a:rPr lang="en-GB" sz="4000" dirty="0">
                <a:latin typeface="Times New Roman" panose="02020603050405020304" pitchFamily="18" charset="0"/>
                <a:cs typeface="Times New Roman" panose="02020603050405020304" pitchFamily="18" charset="0"/>
              </a:rPr>
              <a:t>Dr Stuart Jones. (2017). </a:t>
            </a:r>
            <a:r>
              <a:rPr lang="en-GB" sz="4000" i="1" dirty="0">
                <a:latin typeface="Times New Roman" panose="02020603050405020304" pitchFamily="18" charset="0"/>
                <a:cs typeface="Times New Roman" panose="02020603050405020304" pitchFamily="18" charset="0"/>
              </a:rPr>
              <a:t>Reading Skills lecture </a:t>
            </a:r>
            <a:r>
              <a:rPr lang="en-GB" sz="4000" dirty="0">
                <a:latin typeface="Times New Roman" panose="02020603050405020304" pitchFamily="18" charset="0"/>
                <a:cs typeface="Times New Roman" panose="02020603050405020304" pitchFamily="18" charset="0"/>
              </a:rPr>
              <a:t>[Lecture to BSc Applied Psychology Year 1] 24 October.</a:t>
            </a:r>
          </a:p>
          <a:p>
            <a:pPr>
              <a:lnSpc>
                <a:spcPct val="150000"/>
              </a:lnSpc>
            </a:pPr>
            <a:endParaRPr lang="en-GB"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57933566"/>
      </p:ext>
    </p:extLst>
  </p:cSld>
  <p:clrMapOvr>
    <a:masterClrMapping/>
  </p:clrMapOvr>
</p:sld>
</file>

<file path=ppt/theme/theme1.xml><?xml version="1.0" encoding="utf-8"?>
<a:theme xmlns:a="http://schemas.openxmlformats.org/drawingml/2006/main" name="Medical Poster">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1" id="{55A68E73-61CB-4542-8C48-DCBB2482A3D5}" vid="{6A3CA63D-1E3C-4681-8668-89277FEB3FEB}"/>
    </a:ext>
  </a:extLst>
</a:theme>
</file>

<file path=ppt/theme/theme2.xml><?xml version="1.0" encoding="utf-8"?>
<a:theme xmlns:a="http://schemas.openxmlformats.org/drawingml/2006/main" name="Office Them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4C5A6A"/>
      </a:hlink>
      <a:folHlink>
        <a:srgbClr val="808DA0"/>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A1110015-E380-4C53-980C-698226C61CA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Poster (blue and brown design)</Template>
  <TotalTime>0</TotalTime>
  <Words>804</Words>
  <Application>Microsoft Office PowerPoint</Application>
  <PresentationFormat>Custom</PresentationFormat>
  <Paragraphs>40</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Arial</vt:lpstr>
      <vt:lpstr>Calibri</vt:lpstr>
      <vt:lpstr>Calibri Light</vt:lpstr>
      <vt:lpstr>Cambria</vt:lpstr>
      <vt:lpstr>Times New Roman</vt:lpstr>
      <vt:lpstr>Wingdings</vt:lpstr>
      <vt:lpstr>Medical Poster</vt:lpstr>
      <vt:lpstr>THE  IMPACT OF TIME MANAGEMENT AND READING SKILLS ON CRITICAL THINKING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2018-01-03T21:15:55Z</dcterms:created>
  <dcterms:modified xsi:type="dcterms:W3CDTF">2018-01-22T22:16:18Z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TC040015519991</vt:lpwstr>
  </property>
</Properties>
</file>