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0"/>
  </p:notesMasterIdLst>
  <p:handoutMasterIdLst>
    <p:handoutMasterId r:id="rId41"/>
  </p:handoutMasterIdLst>
  <p:sldIdLst>
    <p:sldId id="256" r:id="rId5"/>
    <p:sldId id="346" r:id="rId6"/>
    <p:sldId id="283" r:id="rId7"/>
    <p:sldId id="344" r:id="rId8"/>
    <p:sldId id="345" r:id="rId9"/>
    <p:sldId id="340" r:id="rId10"/>
    <p:sldId id="339" r:id="rId11"/>
    <p:sldId id="318" r:id="rId12"/>
    <p:sldId id="313" r:id="rId13"/>
    <p:sldId id="315" r:id="rId14"/>
    <p:sldId id="348" r:id="rId15"/>
    <p:sldId id="319" r:id="rId16"/>
    <p:sldId id="341" r:id="rId17"/>
    <p:sldId id="322" r:id="rId18"/>
    <p:sldId id="342" r:id="rId19"/>
    <p:sldId id="350" r:id="rId20"/>
    <p:sldId id="351" r:id="rId21"/>
    <p:sldId id="306" r:id="rId22"/>
    <p:sldId id="320" r:id="rId23"/>
    <p:sldId id="321" r:id="rId24"/>
    <p:sldId id="307" r:id="rId25"/>
    <p:sldId id="323" r:id="rId26"/>
    <p:sldId id="324" r:id="rId27"/>
    <p:sldId id="325" r:id="rId28"/>
    <p:sldId id="310" r:id="rId29"/>
    <p:sldId id="349" r:id="rId30"/>
    <p:sldId id="326" r:id="rId31"/>
    <p:sldId id="328" r:id="rId32"/>
    <p:sldId id="330" r:id="rId33"/>
    <p:sldId id="334" r:id="rId34"/>
    <p:sldId id="335" r:id="rId35"/>
    <p:sldId id="316" r:id="rId36"/>
    <p:sldId id="275" r:id="rId37"/>
    <p:sldId id="291" r:id="rId38"/>
    <p:sldId id="34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B9D9"/>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76" autoAdjust="0"/>
    <p:restoredTop sz="94756"/>
  </p:normalViewPr>
  <p:slideViewPr>
    <p:cSldViewPr showGuides="1">
      <p:cViewPr varScale="1">
        <p:scale>
          <a:sx n="72" d="100"/>
          <a:sy n="72" d="100"/>
        </p:scale>
        <p:origin x="1449" y="3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C103684-1517-4E42-9782-B963BB65CCF2}" type="doc">
      <dgm:prSet loTypeId="urn:microsoft.com/office/officeart/2005/8/layout/radial3" loCatId="cycle" qsTypeId="urn:microsoft.com/office/officeart/2005/8/quickstyle/simple1#1" qsCatId="simple" csTypeId="urn:microsoft.com/office/officeart/2005/8/colors/accent1_2#1" csCatId="accent1" phldr="1"/>
      <dgm:spPr/>
      <dgm:t>
        <a:bodyPr/>
        <a:lstStyle/>
        <a:p>
          <a:endParaRPr lang="en-GB"/>
        </a:p>
      </dgm:t>
    </dgm:pt>
    <dgm:pt modelId="{F2494497-C800-4D13-9E43-E2DD10BF47F1}">
      <dgm:prSet phldrT="[Text]" custT="1"/>
      <dgm:spPr/>
      <dgm:t>
        <a:bodyPr/>
        <a:lstStyle/>
        <a:p>
          <a:pPr>
            <a:buNone/>
          </a:pPr>
          <a:r>
            <a:rPr lang="en-GB" sz="3600" dirty="0">
              <a:latin typeface="Arial" panose="020B0604020202020204" pitchFamily="34" charset="0"/>
              <a:cs typeface="Arial" panose="020B0604020202020204" pitchFamily="34" charset="0"/>
            </a:rPr>
            <a:t>We will</a:t>
          </a:r>
          <a:endParaRPr lang="en-GB" sz="3600" dirty="0"/>
        </a:p>
      </dgm:t>
    </dgm:pt>
    <dgm:pt modelId="{31D560DE-F4DF-4416-95BB-4D58994B3B18}" type="parTrans" cxnId="{5FC3F486-EEFC-4204-A8C8-61AE56035F6C}">
      <dgm:prSet/>
      <dgm:spPr/>
      <dgm:t>
        <a:bodyPr/>
        <a:lstStyle/>
        <a:p>
          <a:endParaRPr lang="en-GB"/>
        </a:p>
      </dgm:t>
    </dgm:pt>
    <dgm:pt modelId="{3AC02F4A-1D73-4EAF-8CB6-E813F5B94140}" type="sibTrans" cxnId="{5FC3F486-EEFC-4204-A8C8-61AE56035F6C}">
      <dgm:prSet/>
      <dgm:spPr/>
      <dgm:t>
        <a:bodyPr/>
        <a:lstStyle/>
        <a:p>
          <a:endParaRPr lang="en-GB"/>
        </a:p>
      </dgm:t>
    </dgm:pt>
    <dgm:pt modelId="{D50B2DA2-0F8E-4E60-B687-5249D8B3B3FA}">
      <dgm:prSet phldrT="[Text]" custT="1"/>
      <dgm:spPr/>
      <dgm:t>
        <a:bodyPr/>
        <a:lstStyle/>
        <a:p>
          <a:r>
            <a:rPr lang="en-GB" sz="1600" dirty="0">
              <a:latin typeface="Arial" panose="020B0604020202020204" pitchFamily="34" charset="0"/>
              <a:cs typeface="Arial" panose="020B0604020202020204" pitchFamily="34" charset="0"/>
            </a:rPr>
            <a:t>Consider important of self awareness</a:t>
          </a:r>
          <a:endParaRPr lang="en-GB" sz="1600" dirty="0"/>
        </a:p>
      </dgm:t>
    </dgm:pt>
    <dgm:pt modelId="{D625C3AB-A949-479F-BF66-C8F81EB1C375}" type="parTrans" cxnId="{D0DE53B5-8223-4AA0-9327-0712E2D15839}">
      <dgm:prSet/>
      <dgm:spPr/>
      <dgm:t>
        <a:bodyPr/>
        <a:lstStyle/>
        <a:p>
          <a:endParaRPr lang="en-GB"/>
        </a:p>
      </dgm:t>
    </dgm:pt>
    <dgm:pt modelId="{698D8F0B-F5FC-45AC-9CF0-EE53F0E59307}" type="sibTrans" cxnId="{D0DE53B5-8223-4AA0-9327-0712E2D15839}">
      <dgm:prSet/>
      <dgm:spPr/>
      <dgm:t>
        <a:bodyPr/>
        <a:lstStyle/>
        <a:p>
          <a:endParaRPr lang="en-GB"/>
        </a:p>
      </dgm:t>
    </dgm:pt>
    <dgm:pt modelId="{A6D920AF-058E-4B94-BEFA-FEF6FB3B680A}">
      <dgm:prSet phldrT="[Text]" custT="1"/>
      <dgm:spPr/>
      <dgm:t>
        <a:bodyPr/>
        <a:lstStyle/>
        <a:p>
          <a:r>
            <a:rPr lang="en-GB" sz="1600" dirty="0"/>
            <a:t>Discuss</a:t>
          </a:r>
        </a:p>
        <a:p>
          <a:r>
            <a:rPr lang="en-GB" sz="1600" dirty="0"/>
            <a:t>Assignment brief </a:t>
          </a:r>
        </a:p>
      </dgm:t>
    </dgm:pt>
    <dgm:pt modelId="{E0C95C6F-0599-4B32-AE8F-2CE6A58130A1}" type="parTrans" cxnId="{6F17EA47-9E7B-4065-8687-C64F79D51862}">
      <dgm:prSet/>
      <dgm:spPr/>
      <dgm:t>
        <a:bodyPr/>
        <a:lstStyle/>
        <a:p>
          <a:endParaRPr lang="en-GB"/>
        </a:p>
      </dgm:t>
    </dgm:pt>
    <dgm:pt modelId="{20497EF9-6A7D-4146-AF04-CE8E61C16A67}" type="sibTrans" cxnId="{6F17EA47-9E7B-4065-8687-C64F79D51862}">
      <dgm:prSet/>
      <dgm:spPr/>
      <dgm:t>
        <a:bodyPr/>
        <a:lstStyle/>
        <a:p>
          <a:endParaRPr lang="en-GB"/>
        </a:p>
      </dgm:t>
    </dgm:pt>
    <dgm:pt modelId="{0161680C-9700-46A4-B19A-42CE57E30E38}">
      <dgm:prSet phldrT="[Text]" custT="1"/>
      <dgm:spPr/>
      <dgm:t>
        <a:bodyPr/>
        <a:lstStyle/>
        <a:p>
          <a:r>
            <a:rPr lang="en-GB" sz="1400" dirty="0">
              <a:latin typeface="Arial" panose="020B0604020202020204" pitchFamily="34" charset="0"/>
              <a:cs typeface="Arial" panose="020B0604020202020204" pitchFamily="34" charset="0"/>
            </a:rPr>
            <a:t>Investigate some </a:t>
          </a:r>
          <a:r>
            <a:rPr lang="en-GB" sz="1400" u="sng" dirty="0">
              <a:latin typeface="Arial" panose="020B0604020202020204" pitchFamily="34" charset="0"/>
              <a:cs typeface="Arial" panose="020B0604020202020204" pitchFamily="34" charset="0"/>
            </a:rPr>
            <a:t>tools</a:t>
          </a:r>
          <a:r>
            <a:rPr lang="en-GB" sz="1400" dirty="0">
              <a:latin typeface="Arial" panose="020B0604020202020204" pitchFamily="34" charset="0"/>
              <a:cs typeface="Arial" panose="020B0604020202020204" pitchFamily="34" charset="0"/>
            </a:rPr>
            <a:t> available for improving self-awareness</a:t>
          </a:r>
          <a:endParaRPr lang="en-GB" sz="1400" dirty="0"/>
        </a:p>
      </dgm:t>
    </dgm:pt>
    <dgm:pt modelId="{C81626A6-6F31-48A0-906E-41141CE34338}" type="parTrans" cxnId="{A3EAEB41-AE26-47FD-8540-ED68C6BE0EA0}">
      <dgm:prSet/>
      <dgm:spPr/>
      <dgm:t>
        <a:bodyPr/>
        <a:lstStyle/>
        <a:p>
          <a:endParaRPr lang="en-GB"/>
        </a:p>
      </dgm:t>
    </dgm:pt>
    <dgm:pt modelId="{A2CB2884-8EEC-49D0-97F4-5683E4BA8484}" type="sibTrans" cxnId="{A3EAEB41-AE26-47FD-8540-ED68C6BE0EA0}">
      <dgm:prSet/>
      <dgm:spPr/>
      <dgm:t>
        <a:bodyPr/>
        <a:lstStyle/>
        <a:p>
          <a:endParaRPr lang="en-GB"/>
        </a:p>
      </dgm:t>
    </dgm:pt>
    <dgm:pt modelId="{3CB080D3-7ECF-4128-8783-FAF5E65D7FA8}">
      <dgm:prSet phldrT="[Text]" custT="1"/>
      <dgm:spPr/>
      <dgm:t>
        <a:bodyPr/>
        <a:lstStyle/>
        <a:p>
          <a:r>
            <a:rPr lang="en-GB" sz="1600" dirty="0">
              <a:latin typeface="Arial" panose="020B0604020202020204" pitchFamily="34" charset="0"/>
              <a:cs typeface="Arial" panose="020B0604020202020204" pitchFamily="34" charset="0"/>
            </a:rPr>
            <a:t>Discuss </a:t>
          </a:r>
          <a:r>
            <a:rPr lang="en-GB" sz="1600" u="sng" dirty="0">
              <a:latin typeface="Arial" panose="020B0604020202020204" pitchFamily="34" charset="0"/>
              <a:cs typeface="Arial" panose="020B0604020202020204" pitchFamily="34" charset="0"/>
            </a:rPr>
            <a:t>what is self-awareness</a:t>
          </a:r>
          <a:endParaRPr lang="en-GB" sz="1600" dirty="0"/>
        </a:p>
      </dgm:t>
    </dgm:pt>
    <dgm:pt modelId="{887C0015-3892-4A3A-8D41-09A0641A2C98}" type="parTrans" cxnId="{C3FC07A4-38FF-4DD3-9E44-5D16F786B2F4}">
      <dgm:prSet/>
      <dgm:spPr/>
      <dgm:t>
        <a:bodyPr/>
        <a:lstStyle/>
        <a:p>
          <a:endParaRPr lang="en-GB"/>
        </a:p>
      </dgm:t>
    </dgm:pt>
    <dgm:pt modelId="{19EB9222-4C8F-411F-AF9F-0EEC499AD465}" type="sibTrans" cxnId="{C3FC07A4-38FF-4DD3-9E44-5D16F786B2F4}">
      <dgm:prSet/>
      <dgm:spPr/>
      <dgm:t>
        <a:bodyPr/>
        <a:lstStyle/>
        <a:p>
          <a:endParaRPr lang="en-GB"/>
        </a:p>
      </dgm:t>
    </dgm:pt>
    <dgm:pt modelId="{78DC6FF8-2FCD-450D-AF9B-1F70F71EDD6F}">
      <dgm:prSet custT="1"/>
      <dgm:spPr/>
      <dgm:t>
        <a:bodyPr/>
        <a:lstStyle/>
        <a:p>
          <a:r>
            <a:rPr lang="en-GB" sz="1600" dirty="0">
              <a:latin typeface="Arial" panose="020B0604020202020204" pitchFamily="34" charset="0"/>
              <a:cs typeface="Arial" panose="020B0604020202020204" pitchFamily="34" charset="0"/>
            </a:rPr>
            <a:t>Discuss attributes of self awareness</a:t>
          </a:r>
        </a:p>
      </dgm:t>
    </dgm:pt>
    <dgm:pt modelId="{936552D4-43B3-423D-BBEF-80B1AFE49F3B}" type="parTrans" cxnId="{301CEE39-5B02-4AB9-959C-5827211FDE10}">
      <dgm:prSet/>
      <dgm:spPr/>
      <dgm:t>
        <a:bodyPr/>
        <a:lstStyle/>
        <a:p>
          <a:endParaRPr lang="en-GB"/>
        </a:p>
      </dgm:t>
    </dgm:pt>
    <dgm:pt modelId="{599DC985-9D76-4440-A05A-C8C3BA660CA3}" type="sibTrans" cxnId="{301CEE39-5B02-4AB9-959C-5827211FDE10}">
      <dgm:prSet/>
      <dgm:spPr/>
      <dgm:t>
        <a:bodyPr/>
        <a:lstStyle/>
        <a:p>
          <a:endParaRPr lang="en-GB"/>
        </a:p>
      </dgm:t>
    </dgm:pt>
    <dgm:pt modelId="{EE5EA2E3-7139-4DAD-805A-45A1FEA36357}" type="pres">
      <dgm:prSet presAssocID="{1C103684-1517-4E42-9782-B963BB65CCF2}" presName="composite" presStyleCnt="0">
        <dgm:presLayoutVars>
          <dgm:chMax val="1"/>
          <dgm:dir/>
          <dgm:resizeHandles val="exact"/>
        </dgm:presLayoutVars>
      </dgm:prSet>
      <dgm:spPr/>
    </dgm:pt>
    <dgm:pt modelId="{1795AF99-A835-462E-9CEE-3628DC1E30C2}" type="pres">
      <dgm:prSet presAssocID="{1C103684-1517-4E42-9782-B963BB65CCF2}" presName="radial" presStyleCnt="0">
        <dgm:presLayoutVars>
          <dgm:animLvl val="ctr"/>
        </dgm:presLayoutVars>
      </dgm:prSet>
      <dgm:spPr/>
    </dgm:pt>
    <dgm:pt modelId="{08D778AA-E89B-40A5-9110-FC8262AFB9A9}" type="pres">
      <dgm:prSet presAssocID="{F2494497-C800-4D13-9E43-E2DD10BF47F1}" presName="centerShape" presStyleLbl="vennNode1" presStyleIdx="0" presStyleCnt="6" custScaleX="74366" custScaleY="70061"/>
      <dgm:spPr/>
    </dgm:pt>
    <dgm:pt modelId="{B73D10A0-8728-44BE-8650-AC719EBFC6C8}" type="pres">
      <dgm:prSet presAssocID="{D50B2DA2-0F8E-4E60-B687-5249D8B3B3FA}" presName="node" presStyleLbl="vennNode1" presStyleIdx="1" presStyleCnt="6">
        <dgm:presLayoutVars>
          <dgm:bulletEnabled val="1"/>
        </dgm:presLayoutVars>
      </dgm:prSet>
      <dgm:spPr/>
    </dgm:pt>
    <dgm:pt modelId="{978EA538-D706-4910-A64D-423ECB275BC5}" type="pres">
      <dgm:prSet presAssocID="{78DC6FF8-2FCD-450D-AF9B-1F70F71EDD6F}" presName="node" presStyleLbl="vennNode1" presStyleIdx="2" presStyleCnt="6" custRadScaleRad="121867" custRadScaleInc="-24366">
        <dgm:presLayoutVars>
          <dgm:bulletEnabled val="1"/>
        </dgm:presLayoutVars>
      </dgm:prSet>
      <dgm:spPr/>
    </dgm:pt>
    <dgm:pt modelId="{DF1FE880-F515-4A96-B249-855F4CEA3168}" type="pres">
      <dgm:prSet presAssocID="{A6D920AF-058E-4B94-BEFA-FEF6FB3B680A}" presName="node" presStyleLbl="vennNode1" presStyleIdx="3" presStyleCnt="6" custRadScaleRad="105021" custRadScaleInc="-48288">
        <dgm:presLayoutVars>
          <dgm:bulletEnabled val="1"/>
        </dgm:presLayoutVars>
      </dgm:prSet>
      <dgm:spPr/>
    </dgm:pt>
    <dgm:pt modelId="{71CD94C9-7E9E-45A1-99C5-6463260370C5}" type="pres">
      <dgm:prSet presAssocID="{0161680C-9700-46A4-B19A-42CE57E30E38}" presName="node" presStyleLbl="vennNode1" presStyleIdx="4" presStyleCnt="6" custRadScaleRad="106657" custRadScaleInc="48714">
        <dgm:presLayoutVars>
          <dgm:bulletEnabled val="1"/>
        </dgm:presLayoutVars>
      </dgm:prSet>
      <dgm:spPr/>
    </dgm:pt>
    <dgm:pt modelId="{FFA66EA4-EE81-4B2F-94DB-4B50FDAFFE6F}" type="pres">
      <dgm:prSet presAssocID="{3CB080D3-7ECF-4128-8783-FAF5E65D7FA8}" presName="node" presStyleLbl="vennNode1" presStyleIdx="5" presStyleCnt="6" custRadScaleRad="123280" custRadScaleInc="23717">
        <dgm:presLayoutVars>
          <dgm:bulletEnabled val="1"/>
        </dgm:presLayoutVars>
      </dgm:prSet>
      <dgm:spPr/>
    </dgm:pt>
  </dgm:ptLst>
  <dgm:cxnLst>
    <dgm:cxn modelId="{A1BB5B03-9C2F-466F-BD07-5D23D8723AEC}" type="presOf" srcId="{0161680C-9700-46A4-B19A-42CE57E30E38}" destId="{71CD94C9-7E9E-45A1-99C5-6463260370C5}" srcOrd="0" destOrd="0" presId="urn:microsoft.com/office/officeart/2005/8/layout/radial3"/>
    <dgm:cxn modelId="{8C1A1625-6444-46DD-A2F9-9E0353402193}" type="presOf" srcId="{78DC6FF8-2FCD-450D-AF9B-1F70F71EDD6F}" destId="{978EA538-D706-4910-A64D-423ECB275BC5}" srcOrd="0" destOrd="0" presId="urn:microsoft.com/office/officeart/2005/8/layout/radial3"/>
    <dgm:cxn modelId="{301CEE39-5B02-4AB9-959C-5827211FDE10}" srcId="{F2494497-C800-4D13-9E43-E2DD10BF47F1}" destId="{78DC6FF8-2FCD-450D-AF9B-1F70F71EDD6F}" srcOrd="1" destOrd="0" parTransId="{936552D4-43B3-423D-BBEF-80B1AFE49F3B}" sibTransId="{599DC985-9D76-4440-A05A-C8C3BA660CA3}"/>
    <dgm:cxn modelId="{50A5AA3C-42B2-450E-B9BD-CD44EEFA8B85}" type="presOf" srcId="{F2494497-C800-4D13-9E43-E2DD10BF47F1}" destId="{08D778AA-E89B-40A5-9110-FC8262AFB9A9}" srcOrd="0" destOrd="0" presId="urn:microsoft.com/office/officeart/2005/8/layout/radial3"/>
    <dgm:cxn modelId="{A3EAEB41-AE26-47FD-8540-ED68C6BE0EA0}" srcId="{F2494497-C800-4D13-9E43-E2DD10BF47F1}" destId="{0161680C-9700-46A4-B19A-42CE57E30E38}" srcOrd="3" destOrd="0" parTransId="{C81626A6-6F31-48A0-906E-41141CE34338}" sibTransId="{A2CB2884-8EEC-49D0-97F4-5683E4BA8484}"/>
    <dgm:cxn modelId="{6F17EA47-9E7B-4065-8687-C64F79D51862}" srcId="{F2494497-C800-4D13-9E43-E2DD10BF47F1}" destId="{A6D920AF-058E-4B94-BEFA-FEF6FB3B680A}" srcOrd="2" destOrd="0" parTransId="{E0C95C6F-0599-4B32-AE8F-2CE6A58130A1}" sibTransId="{20497EF9-6A7D-4146-AF04-CE8E61C16A67}"/>
    <dgm:cxn modelId="{8C61EB7C-3677-461A-8809-EDD4E093FC2A}" type="presOf" srcId="{D50B2DA2-0F8E-4E60-B687-5249D8B3B3FA}" destId="{B73D10A0-8728-44BE-8650-AC719EBFC6C8}" srcOrd="0" destOrd="0" presId="urn:microsoft.com/office/officeart/2005/8/layout/radial3"/>
    <dgm:cxn modelId="{5FC3F486-EEFC-4204-A8C8-61AE56035F6C}" srcId="{1C103684-1517-4E42-9782-B963BB65CCF2}" destId="{F2494497-C800-4D13-9E43-E2DD10BF47F1}" srcOrd="0" destOrd="0" parTransId="{31D560DE-F4DF-4416-95BB-4D58994B3B18}" sibTransId="{3AC02F4A-1D73-4EAF-8CB6-E813F5B94140}"/>
    <dgm:cxn modelId="{C3FC07A4-38FF-4DD3-9E44-5D16F786B2F4}" srcId="{F2494497-C800-4D13-9E43-E2DD10BF47F1}" destId="{3CB080D3-7ECF-4128-8783-FAF5E65D7FA8}" srcOrd="4" destOrd="0" parTransId="{887C0015-3892-4A3A-8D41-09A0641A2C98}" sibTransId="{19EB9222-4C8F-411F-AF9F-0EEC499AD465}"/>
    <dgm:cxn modelId="{F4BBFFA8-3BC5-4259-9062-A90B71280D5F}" type="presOf" srcId="{1C103684-1517-4E42-9782-B963BB65CCF2}" destId="{EE5EA2E3-7139-4DAD-805A-45A1FEA36357}" srcOrd="0" destOrd="0" presId="urn:microsoft.com/office/officeart/2005/8/layout/radial3"/>
    <dgm:cxn modelId="{D0DE53B5-8223-4AA0-9327-0712E2D15839}" srcId="{F2494497-C800-4D13-9E43-E2DD10BF47F1}" destId="{D50B2DA2-0F8E-4E60-B687-5249D8B3B3FA}" srcOrd="0" destOrd="0" parTransId="{D625C3AB-A949-479F-BF66-C8F81EB1C375}" sibTransId="{698D8F0B-F5FC-45AC-9CF0-EE53F0E59307}"/>
    <dgm:cxn modelId="{CA94F0C9-FD54-4382-A890-33F12FF7DAC7}" type="presOf" srcId="{3CB080D3-7ECF-4128-8783-FAF5E65D7FA8}" destId="{FFA66EA4-EE81-4B2F-94DB-4B50FDAFFE6F}" srcOrd="0" destOrd="0" presId="urn:microsoft.com/office/officeart/2005/8/layout/radial3"/>
    <dgm:cxn modelId="{B14956D4-51FF-48BB-AAD6-FFB6A5A3607B}" type="presOf" srcId="{A6D920AF-058E-4B94-BEFA-FEF6FB3B680A}" destId="{DF1FE880-F515-4A96-B249-855F4CEA3168}" srcOrd="0" destOrd="0" presId="urn:microsoft.com/office/officeart/2005/8/layout/radial3"/>
    <dgm:cxn modelId="{1E0658F3-0CFB-4AEB-85CB-72EFCF205389}" type="presParOf" srcId="{EE5EA2E3-7139-4DAD-805A-45A1FEA36357}" destId="{1795AF99-A835-462E-9CEE-3628DC1E30C2}" srcOrd="0" destOrd="0" presId="urn:microsoft.com/office/officeart/2005/8/layout/radial3"/>
    <dgm:cxn modelId="{FCED5BFC-90A6-4CC1-992B-BBB80A91884E}" type="presParOf" srcId="{1795AF99-A835-462E-9CEE-3628DC1E30C2}" destId="{08D778AA-E89B-40A5-9110-FC8262AFB9A9}" srcOrd="0" destOrd="0" presId="urn:microsoft.com/office/officeart/2005/8/layout/radial3"/>
    <dgm:cxn modelId="{A3F99EEA-4D85-4124-A673-03501195069D}" type="presParOf" srcId="{1795AF99-A835-462E-9CEE-3628DC1E30C2}" destId="{B73D10A0-8728-44BE-8650-AC719EBFC6C8}" srcOrd="1" destOrd="0" presId="urn:microsoft.com/office/officeart/2005/8/layout/radial3"/>
    <dgm:cxn modelId="{08F64A1B-DA54-4151-882B-49157297AFB4}" type="presParOf" srcId="{1795AF99-A835-462E-9CEE-3628DC1E30C2}" destId="{978EA538-D706-4910-A64D-423ECB275BC5}" srcOrd="2" destOrd="0" presId="urn:microsoft.com/office/officeart/2005/8/layout/radial3"/>
    <dgm:cxn modelId="{B8425C7A-3F7C-488E-A0C3-BE6D0F5E39D1}" type="presParOf" srcId="{1795AF99-A835-462E-9CEE-3628DC1E30C2}" destId="{DF1FE880-F515-4A96-B249-855F4CEA3168}" srcOrd="3" destOrd="0" presId="urn:microsoft.com/office/officeart/2005/8/layout/radial3"/>
    <dgm:cxn modelId="{B775593C-6247-4921-BEB1-A08AAA4C6551}" type="presParOf" srcId="{1795AF99-A835-462E-9CEE-3628DC1E30C2}" destId="{71CD94C9-7E9E-45A1-99C5-6463260370C5}" srcOrd="4" destOrd="0" presId="urn:microsoft.com/office/officeart/2005/8/layout/radial3"/>
    <dgm:cxn modelId="{E1BFF509-84E2-40BA-AF5B-EFC564B22301}" type="presParOf" srcId="{1795AF99-A835-462E-9CEE-3628DC1E30C2}" destId="{FFA66EA4-EE81-4B2F-94DB-4B50FDAFFE6F}" srcOrd="5"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778AA-E89B-40A5-9110-FC8262AFB9A9}">
      <dsp:nvSpPr>
        <dsp:cNvPr id="0" name=""/>
        <dsp:cNvSpPr/>
      </dsp:nvSpPr>
      <dsp:spPr bwMode="white">
        <a:xfrm>
          <a:off x="2736303" y="1800514"/>
          <a:ext cx="2304256" cy="217086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We will</a:t>
          </a:r>
          <a:endParaRPr lang="en-GB" sz="3600" kern="1200" dirty="0"/>
        </a:p>
      </dsp:txBody>
      <dsp:txXfrm>
        <a:off x="3073753" y="2118430"/>
        <a:ext cx="1629356" cy="1535032"/>
      </dsp:txXfrm>
    </dsp:sp>
    <dsp:sp modelId="{B73D10A0-8728-44BE-8650-AC719EBFC6C8}">
      <dsp:nvSpPr>
        <dsp:cNvPr id="0" name=""/>
        <dsp:cNvSpPr/>
      </dsp:nvSpPr>
      <dsp:spPr bwMode="white">
        <a:xfrm>
          <a:off x="3113798" y="95597"/>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Consider important of self awareness</a:t>
          </a:r>
          <a:endParaRPr lang="en-GB" sz="1600" kern="1200" dirty="0"/>
        </a:p>
      </dsp:txBody>
      <dsp:txXfrm>
        <a:off x="3340683" y="322482"/>
        <a:ext cx="1095497" cy="1095497"/>
      </dsp:txXfrm>
    </dsp:sp>
    <dsp:sp modelId="{978EA538-D706-4910-A64D-423ECB275BC5}">
      <dsp:nvSpPr>
        <dsp:cNvPr id="0" name=""/>
        <dsp:cNvSpPr/>
      </dsp:nvSpPr>
      <dsp:spPr bwMode="white">
        <a:xfrm>
          <a:off x="5112582" y="683301"/>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Discuss attributes of self awareness</a:t>
          </a:r>
        </a:p>
      </dsp:txBody>
      <dsp:txXfrm>
        <a:off x="5339467" y="910186"/>
        <a:ext cx="1095497" cy="1095497"/>
      </dsp:txXfrm>
    </dsp:sp>
    <dsp:sp modelId="{DF1FE880-F515-4A96-B249-855F4CEA3168}">
      <dsp:nvSpPr>
        <dsp:cNvPr id="0" name=""/>
        <dsp:cNvSpPr/>
      </dsp:nvSpPr>
      <dsp:spPr bwMode="white">
        <a:xfrm>
          <a:off x="5112575" y="2808637"/>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Discuss</a:t>
          </a:r>
        </a:p>
        <a:p>
          <a:pPr marL="0" lvl="0" indent="0" algn="ctr" defTabSz="711200">
            <a:lnSpc>
              <a:spcPct val="90000"/>
            </a:lnSpc>
            <a:spcBef>
              <a:spcPct val="0"/>
            </a:spcBef>
            <a:spcAft>
              <a:spcPct val="35000"/>
            </a:spcAft>
            <a:buNone/>
          </a:pPr>
          <a:r>
            <a:rPr lang="en-GB" sz="1600" kern="1200" dirty="0"/>
            <a:t>Assignment brief </a:t>
          </a:r>
        </a:p>
      </dsp:txBody>
      <dsp:txXfrm>
        <a:off x="5339460" y="3035522"/>
        <a:ext cx="1095497" cy="1095497"/>
      </dsp:txXfrm>
    </dsp:sp>
    <dsp:sp modelId="{71CD94C9-7E9E-45A1-99C5-6463260370C5}">
      <dsp:nvSpPr>
        <dsp:cNvPr id="0" name=""/>
        <dsp:cNvSpPr/>
      </dsp:nvSpPr>
      <dsp:spPr bwMode="white">
        <a:xfrm>
          <a:off x="1080122" y="2808623"/>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Investigate some </a:t>
          </a:r>
          <a:r>
            <a:rPr lang="en-GB" sz="1400" u="sng" kern="1200" dirty="0">
              <a:latin typeface="Arial" panose="020B0604020202020204" pitchFamily="34" charset="0"/>
              <a:cs typeface="Arial" panose="020B0604020202020204" pitchFamily="34" charset="0"/>
            </a:rPr>
            <a:t>tools</a:t>
          </a:r>
          <a:r>
            <a:rPr lang="en-GB" sz="1400" kern="1200" dirty="0">
              <a:latin typeface="Arial" panose="020B0604020202020204" pitchFamily="34" charset="0"/>
              <a:cs typeface="Arial" panose="020B0604020202020204" pitchFamily="34" charset="0"/>
            </a:rPr>
            <a:t> available for improving self-awareness</a:t>
          </a:r>
          <a:endParaRPr lang="en-GB" sz="1400" kern="1200" dirty="0"/>
        </a:p>
      </dsp:txBody>
      <dsp:txXfrm>
        <a:off x="1307007" y="3035508"/>
        <a:ext cx="1095497" cy="1095497"/>
      </dsp:txXfrm>
    </dsp:sp>
    <dsp:sp modelId="{FFA66EA4-EE81-4B2F-94DB-4B50FDAFFE6F}">
      <dsp:nvSpPr>
        <dsp:cNvPr id="0" name=""/>
        <dsp:cNvSpPr/>
      </dsp:nvSpPr>
      <dsp:spPr bwMode="white">
        <a:xfrm>
          <a:off x="1080124" y="683282"/>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Discuss </a:t>
          </a:r>
          <a:r>
            <a:rPr lang="en-GB" sz="1600" u="sng" kern="1200" dirty="0">
              <a:latin typeface="Arial" panose="020B0604020202020204" pitchFamily="34" charset="0"/>
              <a:cs typeface="Arial" panose="020B0604020202020204" pitchFamily="34" charset="0"/>
            </a:rPr>
            <a:t>what is self-awareness</a:t>
          </a:r>
          <a:endParaRPr lang="en-GB" sz="1600" kern="1200" dirty="0"/>
        </a:p>
      </dsp:txBody>
      <dsp:txXfrm>
        <a:off x="1307009" y="910167"/>
        <a:ext cx="1095497" cy="1095497"/>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2/15/2025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show students where to find the assignment brief and associated guidance. Read through the briefs with the students  and answer any questions. Feedback to the module lead if there are any common issues. </a:t>
            </a: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disclosure – Example – when you join a new organisation, you reveal to</a:t>
            </a:r>
            <a:r>
              <a:rPr lang="en-GB" baseline="0" dirty="0"/>
              <a:t> your colleagues about a disability that you have. This will reduce the hidden area.</a:t>
            </a:r>
          </a:p>
          <a:p>
            <a:endParaRPr lang="en-GB" baseline="0" dirty="0"/>
          </a:p>
          <a:p>
            <a:r>
              <a:rPr lang="en-GB" baseline="0" dirty="0"/>
              <a:t>Feedback -  Organisation will use multiples mechanisms to provide feedback such as performance appraisals/360 degree feedback etc. But you can obtain informal feedback from your peers/</a:t>
            </a:r>
            <a:r>
              <a:rPr lang="en-GB" baseline="0" dirty="0" err="1"/>
              <a:t>collegues</a:t>
            </a:r>
            <a:r>
              <a:rPr lang="en-GB" baseline="0" dirty="0"/>
              <a:t> </a:t>
            </a:r>
            <a:r>
              <a:rPr lang="en-GB" baseline="0" dirty="0" err="1"/>
              <a:t>whould</a:t>
            </a:r>
            <a:r>
              <a:rPr lang="en-GB" baseline="0" dirty="0"/>
              <a:t> would be able to provide you more insights about how they see yourself.</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20</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15/02/2025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youtu.be/uyQIx2p7Qe8?si=spWdh5edAe0kNaVr"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eb.archive.org/web/20160304072804/http:/sxills.nl/lerenlerennu/bronnen/Learning%20styles%20by%20Coffield%20e.a..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esl-curriculum.com/learning-styles-effective-teaching-strategy-or-harmful-neuromyth/" TargetMode="External"/><Relationship Id="rId2" Type="http://schemas.openxmlformats.org/officeDocument/2006/relationships/hyperlink" Target="https://web.archive.org/web/20160304072804/http:/sxills.nl/lerenlerennu/bronnen/Learning%20styles%20by%20Coffield%20e.a..pdf" TargetMode="External"/><Relationship Id="rId1" Type="http://schemas.openxmlformats.org/officeDocument/2006/relationships/slideLayout" Target="../slideLayouts/slideLayout2.xml"/><Relationship Id="rId6" Type="http://schemas.openxmlformats.org/officeDocument/2006/relationships/hyperlink" Target="https://ruspat.wordpress.com/2010/12/05/investigating-learning-styles/" TargetMode="External"/><Relationship Id="rId5" Type="http://schemas.openxmlformats.org/officeDocument/2006/relationships/hyperlink" Target="http://psychclassics.yorku.ca/Maslow/motivation.htm" TargetMode="External"/><Relationship Id="rId4" Type="http://schemas.openxmlformats.org/officeDocument/2006/relationships/hyperlink" Target="https://hbr.org/2018/10/working-with-people-who-arent-self-aware#:~:text=Researchers%20have%20found%20that%20although%2095%25%20of%20people,to%20increased%20stress%2C%20decreased%20motivation%2C%20and%20higher%20turno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908720"/>
            <a:ext cx="8568952" cy="4968552"/>
          </a:xfrm>
        </p:spPr>
        <p:txBody>
          <a:bodyPr>
            <a:normAutofit/>
          </a:bodyPr>
          <a:lstStyle/>
          <a:p>
            <a:r>
              <a:rPr lang="en-GB" altLang="en-US" sz="3600" dirty="0">
                <a:latin typeface="Arial" panose="020B0604020202020204" pitchFamily="34" charset="0"/>
                <a:cs typeface="Arial" panose="020B0604020202020204" pitchFamily="34" charset="0"/>
              </a:rPr>
              <a:t>Certificate of Higher Education in Skills for the Workplace</a:t>
            </a:r>
            <a:br>
              <a:rPr lang="en-GB" altLang="en-US" sz="3600" dirty="0">
                <a:latin typeface="Arial" panose="020B0604020202020204" pitchFamily="34" charset="0"/>
                <a:cs typeface="Arial" panose="020B0604020202020204" pitchFamily="34" charset="0"/>
              </a:rPr>
            </a:br>
            <a:br>
              <a:rPr lang="en-GB" altLang="en-US" sz="3600" dirty="0">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Session 2</a:t>
            </a:r>
            <a:br>
              <a:rPr lang="en-GB" sz="3200" b="1" dirty="0">
                <a:solidFill>
                  <a:schemeClr val="accent2">
                    <a:lumMod val="20000"/>
                    <a:lumOff val="80000"/>
                  </a:schemeClr>
                </a:solidFill>
              </a:rPr>
            </a:br>
            <a:r>
              <a:rPr lang="en-GB" sz="4000" b="1" dirty="0">
                <a:solidFill>
                  <a:schemeClr val="accent2">
                    <a:lumMod val="20000"/>
                    <a:lumOff val="80000"/>
                  </a:schemeClr>
                </a:solidFill>
                <a:latin typeface="Arial" panose="020B0604020202020204" pitchFamily="34" charset="0"/>
                <a:cs typeface="Arial" panose="020B0604020202020204" pitchFamily="34" charset="0"/>
              </a:rPr>
              <a:t>Improving Self-awareness</a:t>
            </a:r>
            <a:endParaRPr lang="en-GB" altLang="en-US" sz="40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200" b="1" dirty="0">
                <a:latin typeface="Arial" panose="020B0604020202020204" pitchFamily="34" charset="0"/>
                <a:cs typeface="Arial" panose="020B0604020202020204" pitchFamily="34" charset="0"/>
              </a:rPr>
              <a:t>Previously…</a:t>
            </a:r>
          </a:p>
        </p:txBody>
      </p:sp>
      <p:sp>
        <p:nvSpPr>
          <p:cNvPr id="3" name="Content Placeholder 2"/>
          <p:cNvSpPr>
            <a:spLocks noGrp="1"/>
          </p:cNvSpPr>
          <p:nvPr>
            <p:ph idx="1"/>
          </p:nvPr>
        </p:nvSpPr>
        <p:spPr>
          <a:xfrm>
            <a:off x="457200" y="1015859"/>
            <a:ext cx="4834880" cy="1765069"/>
          </a:xfrm>
        </p:spPr>
        <p:txBody>
          <a:bodyPr>
            <a:normAutofit/>
          </a:bodyPr>
          <a:lstStyle/>
          <a:p>
            <a:pPr marL="0" indent="0">
              <a:buNone/>
            </a:pPr>
            <a:r>
              <a:rPr lang="en-GB" sz="2800" dirty="0">
                <a:latin typeface="Arial" panose="020B0604020202020204" pitchFamily="34" charset="0"/>
                <a:cs typeface="Arial" panose="020B0604020202020204" pitchFamily="34" charset="0"/>
              </a:rPr>
              <a:t>We have;</a:t>
            </a:r>
          </a:p>
          <a:p>
            <a:r>
              <a:rPr lang="en-GB" sz="2800" dirty="0">
                <a:latin typeface="Arial" panose="020B0604020202020204" pitchFamily="34" charset="0"/>
                <a:cs typeface="Arial" panose="020B0604020202020204" pitchFamily="34" charset="0"/>
              </a:rPr>
              <a:t>Overview of the module</a:t>
            </a:r>
          </a:p>
          <a:p>
            <a:r>
              <a:rPr lang="en-GB" sz="2800" dirty="0">
                <a:latin typeface="Arial" panose="020B0604020202020204" pitchFamily="34" charset="0"/>
                <a:cs typeface="Arial" panose="020B0604020202020204" pitchFamily="34" charset="0"/>
              </a:rPr>
              <a:t>Tested existing knowledge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99392"/>
            <a:ext cx="8229600" cy="1143000"/>
          </a:xfrm>
        </p:spPr>
        <p:txBody>
          <a:bodyPr>
            <a:normAutofit/>
          </a:bodyPr>
          <a:lstStyle/>
          <a:p>
            <a:r>
              <a:rPr lang="en-GB" sz="3200" b="1" dirty="0">
                <a:latin typeface="Arial" panose="020B0604020202020204" pitchFamily="34" charset="0"/>
                <a:cs typeface="Arial" panose="020B0604020202020204" pitchFamily="34" charset="0"/>
              </a:rPr>
              <a:t>In this session…..</a:t>
            </a:r>
          </a:p>
        </p:txBody>
      </p:sp>
      <p:graphicFrame>
        <p:nvGraphicFramePr>
          <p:cNvPr id="4" name="Diagram 3"/>
          <p:cNvGraphicFramePr/>
          <p:nvPr/>
        </p:nvGraphicFramePr>
        <p:xfrm>
          <a:off x="683568" y="1196436"/>
          <a:ext cx="7776864" cy="53869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latin typeface="Arial" panose="020B0604020202020204" pitchFamily="34" charset="0"/>
                <a:cs typeface="Arial" panose="020B0604020202020204" pitchFamily="34" charset="0"/>
              </a:rPr>
              <a:t>Assignment Brief Breakdown</a:t>
            </a:r>
          </a:p>
        </p:txBody>
      </p:sp>
      <p:sp>
        <p:nvSpPr>
          <p:cNvPr id="4" name="Content Placeholder 3"/>
          <p:cNvSpPr>
            <a:spLocks noGrp="1"/>
          </p:cNvSpPr>
          <p:nvPr>
            <p:ph idx="1"/>
          </p:nvPr>
        </p:nvSpPr>
        <p:spPr/>
        <p:txBody>
          <a:bodyPr/>
          <a:lstStyle/>
          <a:p>
            <a:pPr marL="0" indent="0">
              <a:buNone/>
            </a:pPr>
            <a:r>
              <a:rPr lang="en-GB" dirty="0"/>
              <a:t> </a:t>
            </a:r>
          </a:p>
        </p:txBody>
      </p:sp>
      <p:pic>
        <p:nvPicPr>
          <p:cNvPr id="6" name="Picture 5"/>
          <p:cNvPicPr>
            <a:picLocks noChangeAspect="1"/>
          </p:cNvPicPr>
          <p:nvPr/>
        </p:nvPicPr>
        <p:blipFill>
          <a:blip r:embed="rId3"/>
          <a:stretch>
            <a:fillRect/>
          </a:stretch>
        </p:blipFill>
        <p:spPr>
          <a:xfrm>
            <a:off x="1475656" y="1320280"/>
            <a:ext cx="6019331" cy="4095860"/>
          </a:xfrm>
          <a:prstGeom prst="rect">
            <a:avLst/>
          </a:prstGeom>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latin typeface="Arial" panose="020B0604020202020204" pitchFamily="34" charset="0"/>
                <a:cs typeface="Arial" panose="020B0604020202020204" pitchFamily="34" charset="0"/>
              </a:rPr>
              <a:t>What is Self-Awareness?</a:t>
            </a: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16580" y="1268759"/>
            <a:ext cx="6211803" cy="4183459"/>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latin typeface="Arial" panose="020B0604020202020204" pitchFamily="34" charset="0"/>
                <a:cs typeface="Arial" panose="020B0604020202020204" pitchFamily="34" charset="0"/>
              </a:rPr>
              <a:t>What is self-awareness?</a:t>
            </a:r>
          </a:p>
        </p:txBody>
      </p:sp>
      <p:sp>
        <p:nvSpPr>
          <p:cNvPr id="3" name="Content Placeholder 2"/>
          <p:cNvSpPr>
            <a:spLocks noGrp="1"/>
          </p:cNvSpPr>
          <p:nvPr>
            <p:ph idx="1"/>
          </p:nvPr>
        </p:nvSpPr>
        <p:spPr>
          <a:xfrm>
            <a:off x="179512" y="1124744"/>
            <a:ext cx="8856983" cy="4209926"/>
          </a:xfrm>
        </p:spPr>
        <p:txBody>
          <a:bodyPr>
            <a:normAutofit/>
          </a:bodyPr>
          <a:lstStyle/>
          <a:p>
            <a:pPr marL="0" indent="0">
              <a:buNone/>
            </a:pPr>
            <a:endParaRPr lang="en-GB" sz="2400" dirty="0">
              <a:solidFill>
                <a:srgbClr val="C00000"/>
              </a:solidFill>
              <a:latin typeface="Arial" panose="020B0604020202020204" pitchFamily="34" charset="0"/>
              <a:cs typeface="Arial" panose="020B0604020202020204" pitchFamily="34" charset="0"/>
            </a:endParaRPr>
          </a:p>
          <a:p>
            <a:pPr marL="0" indent="0">
              <a:buNone/>
            </a:pPr>
            <a:r>
              <a:rPr lang="en-GB" sz="2400" dirty="0">
                <a:solidFill>
                  <a:srgbClr val="C00000"/>
                </a:solidFill>
                <a:latin typeface="Arial" panose="020B0604020202020204" pitchFamily="34" charset="0"/>
                <a:cs typeface="Arial" panose="020B0604020202020204" pitchFamily="34" charset="0"/>
              </a:rPr>
              <a:t>Self awareness </a:t>
            </a:r>
            <a:r>
              <a:rPr lang="en-GB" sz="2400" dirty="0">
                <a:latin typeface="Arial" panose="020B0604020202020204" pitchFamily="34" charset="0"/>
                <a:cs typeface="Arial" panose="020B0604020202020204" pitchFamily="34" charset="0"/>
              </a:rPr>
              <a:t>is having a clear perception of yourself and your personality, including  strengths, weakness, thoughts, beliefs, motivation, and emotions.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solidFill>
                  <a:srgbClr val="C00000"/>
                </a:solidFill>
                <a:latin typeface="Arial" panose="020B0604020202020204" pitchFamily="34" charset="0"/>
                <a:cs typeface="Arial" panose="020B0604020202020204" pitchFamily="34" charset="0"/>
              </a:rPr>
              <a:t>Self‐awareness </a:t>
            </a:r>
            <a:r>
              <a:rPr lang="en-GB" sz="2400" dirty="0">
                <a:latin typeface="Arial" panose="020B0604020202020204" pitchFamily="34" charset="0"/>
                <a:cs typeface="Arial" panose="020B0604020202020204" pitchFamily="34" charset="0"/>
              </a:rPr>
              <a:t>represents the capacity of becoming the object of one’s own attention. In this state one actively </a:t>
            </a:r>
            <a:r>
              <a:rPr lang="en-GB" sz="2400" u="sng" dirty="0">
                <a:latin typeface="Arial" panose="020B0604020202020204" pitchFamily="34" charset="0"/>
                <a:cs typeface="Arial" panose="020B0604020202020204" pitchFamily="34" charset="0"/>
              </a:rPr>
              <a:t>identifies</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processes</a:t>
            </a:r>
            <a:r>
              <a:rPr lang="en-GB" sz="2400" dirty="0">
                <a:latin typeface="Arial" panose="020B0604020202020204" pitchFamily="34" charset="0"/>
                <a:cs typeface="Arial" panose="020B0604020202020204" pitchFamily="34" charset="0"/>
              </a:rPr>
              <a:t>, and </a:t>
            </a:r>
            <a:r>
              <a:rPr lang="en-GB" sz="2400" u="sng" dirty="0">
                <a:latin typeface="Arial" panose="020B0604020202020204" pitchFamily="34" charset="0"/>
                <a:cs typeface="Arial" panose="020B0604020202020204" pitchFamily="34" charset="0"/>
              </a:rPr>
              <a:t>stores information </a:t>
            </a:r>
            <a:r>
              <a:rPr lang="en-GB" sz="2400" dirty="0">
                <a:latin typeface="Arial" panose="020B0604020202020204" pitchFamily="34" charset="0"/>
                <a:cs typeface="Arial" panose="020B0604020202020204" pitchFamily="34" charset="0"/>
              </a:rPr>
              <a:t>about the self (Alain Morin, 2011)</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solidFill>
                  <a:srgbClr val="C00000"/>
                </a:solidFill>
                <a:latin typeface="Arial" panose="020B0604020202020204" pitchFamily="34" charset="0"/>
                <a:cs typeface="Arial" panose="020B0604020202020204" pitchFamily="34" charset="0"/>
              </a:rPr>
              <a:t>Why is self awareness Important</a:t>
            </a:r>
          </a:p>
        </p:txBody>
      </p:sp>
      <p:sp>
        <p:nvSpPr>
          <p:cNvPr id="3" name="Content Placeholder 2"/>
          <p:cNvSpPr>
            <a:spLocks noGrp="1"/>
          </p:cNvSpPr>
          <p:nvPr>
            <p:ph idx="1"/>
          </p:nvPr>
        </p:nvSpPr>
        <p:spPr>
          <a:xfrm>
            <a:off x="179512" y="1124744"/>
            <a:ext cx="8856983" cy="4209926"/>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Self reflection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Recognise strength and weakness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Helps to manage your emotion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 other people</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Take criticism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Startling Fact…</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4000" dirty="0"/>
              <a:t>‘While 95% of people think they are self-aware, the real figure is closer to 10–15%’</a:t>
            </a:r>
          </a:p>
          <a:p>
            <a:pPr marL="0" indent="0" algn="r">
              <a:buNone/>
            </a:pPr>
            <a:r>
              <a:rPr lang="en-GB" sz="1600" dirty="0"/>
              <a:t>(</a:t>
            </a:r>
            <a:r>
              <a:rPr lang="en-GB" sz="1600" dirty="0" err="1"/>
              <a:t>Eurich</a:t>
            </a:r>
            <a:r>
              <a:rPr lang="en-GB" sz="1600" dirty="0"/>
              <a:t>, 2017)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24744"/>
            <a:ext cx="8229600" cy="504055"/>
          </a:xfrm>
        </p:spPr>
        <p:txBody>
          <a:bodyPr>
            <a:normAutofit/>
          </a:bodyPr>
          <a:lstStyle/>
          <a:p>
            <a:pPr marL="0" indent="0">
              <a:lnSpc>
                <a:spcPct val="120000"/>
              </a:lnSpc>
              <a:buNone/>
            </a:pPr>
            <a:r>
              <a:rPr lang="en-GB" sz="2400" dirty="0">
                <a:latin typeface="Arial" panose="020B0604020202020204" pitchFamily="34" charset="0"/>
                <a:cs typeface="Arial" panose="020B0604020202020204" pitchFamily="34" charset="0"/>
              </a:rPr>
              <a:t>Four levels of consciousness</a:t>
            </a:r>
            <a:endParaRPr lang="en-GB" sz="2400" dirty="0"/>
          </a:p>
        </p:txBody>
      </p:sp>
      <p:sp>
        <p:nvSpPr>
          <p:cNvPr id="4" name="Title 1"/>
          <p:cNvSpPr>
            <a:spLocks noGrp="1"/>
          </p:cNvSpPr>
          <p:nvPr>
            <p:ph type="title"/>
          </p:nvPr>
        </p:nvSpPr>
        <p:spPr>
          <a:xfrm>
            <a:off x="457200" y="274638"/>
            <a:ext cx="6563072" cy="706090"/>
          </a:xfrm>
        </p:spPr>
        <p:txBody>
          <a:bodyPr>
            <a:normAutofit/>
          </a:bodyPr>
          <a:lstStyle/>
          <a:p>
            <a:pPr algn="l"/>
            <a:r>
              <a:rPr lang="en-GB" sz="3200" b="1" dirty="0">
                <a:latin typeface="Arial" panose="020B0604020202020204" pitchFamily="34" charset="0"/>
                <a:cs typeface="Arial" panose="020B0604020202020204" pitchFamily="34" charset="0"/>
              </a:rPr>
              <a:t>What is self-awareness? Cont.…</a:t>
            </a:r>
          </a:p>
        </p:txBody>
      </p:sp>
      <p:graphicFrame>
        <p:nvGraphicFramePr>
          <p:cNvPr id="5" name="Table 4"/>
          <p:cNvGraphicFramePr>
            <a:graphicFrameLocks noGrp="1"/>
          </p:cNvGraphicFramePr>
          <p:nvPr/>
        </p:nvGraphicFramePr>
        <p:xfrm>
          <a:off x="179512" y="1700808"/>
          <a:ext cx="8784976" cy="3749040"/>
        </p:xfrm>
        <a:graphic>
          <a:graphicData uri="http://schemas.openxmlformats.org/drawingml/2006/table">
            <a:tbl>
              <a:tblPr firstRow="1" bandRow="1">
                <a:tableStyleId>{5C22544A-7EE6-4342-B048-85BDC9FD1C3A}</a:tableStyleId>
              </a:tblPr>
              <a:tblGrid>
                <a:gridCol w="2635493">
                  <a:extLst>
                    <a:ext uri="{9D8B030D-6E8A-4147-A177-3AD203B41FA5}">
                      <a16:colId xmlns:a16="http://schemas.microsoft.com/office/drawing/2014/main" val="20000"/>
                    </a:ext>
                  </a:extLst>
                </a:gridCol>
                <a:gridCol w="6149483">
                  <a:extLst>
                    <a:ext uri="{9D8B030D-6E8A-4147-A177-3AD203B41FA5}">
                      <a16:colId xmlns:a16="http://schemas.microsoft.com/office/drawing/2014/main" val="20001"/>
                    </a:ext>
                  </a:extLst>
                </a:gridCol>
              </a:tblGrid>
              <a:tr h="410966">
                <a:tc>
                  <a:txBody>
                    <a:bodyPr/>
                    <a:lstStyle/>
                    <a:p>
                      <a:pPr algn="ctr"/>
                      <a:r>
                        <a:rPr lang="en-GB" sz="2400" dirty="0">
                          <a:solidFill>
                            <a:schemeClr val="tx1"/>
                          </a:solidFill>
                          <a:latin typeface="Arial" panose="020B0604020202020204" pitchFamily="34" charset="0"/>
                          <a:cs typeface="Arial" panose="020B0604020202020204" pitchFamily="34" charset="0"/>
                        </a:rPr>
                        <a:t>Levels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Definition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410966">
                <a:tc>
                  <a:txBody>
                    <a:bodyPr/>
                    <a:lstStyle/>
                    <a:p>
                      <a:pPr algn="l"/>
                      <a:r>
                        <a:rPr lang="en-GB" sz="2400" dirty="0">
                          <a:solidFill>
                            <a:schemeClr val="tx1"/>
                          </a:solidFill>
                          <a:latin typeface="Arial" panose="020B0604020202020204" pitchFamily="34" charset="0"/>
                          <a:cs typeface="Arial" panose="020B0604020202020204" pitchFamily="34" charset="0"/>
                        </a:rPr>
                        <a:t>Unconsciousness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Being non-responsiveness</a:t>
                      </a:r>
                      <a:r>
                        <a:rPr lang="en-GB" sz="2400" baseline="0" dirty="0">
                          <a:solidFill>
                            <a:schemeClr val="tx1"/>
                          </a:solidFill>
                          <a:latin typeface="Arial" panose="020B0604020202020204" pitchFamily="34" charset="0"/>
                          <a:cs typeface="Arial" panose="020B0604020202020204" pitchFamily="34" charset="0"/>
                        </a:rPr>
                        <a:t> to self and environment</a:t>
                      </a:r>
                      <a:endParaRPr lang="en-GB" sz="24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Focusing attention on the environment; processing incoming external stimuli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Self-awareness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Focusing attention on the self; processing private and public self-information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Meta-self 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Being aware that one is self-aware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590"/>
            <a:ext cx="8229600" cy="677114"/>
          </a:xfrm>
        </p:spPr>
        <p:txBody>
          <a:bodyPr>
            <a:noAutofit/>
          </a:bodyPr>
          <a:lstStyle/>
          <a:p>
            <a:r>
              <a:rPr lang="en-GB" sz="3200" b="1" dirty="0">
                <a:latin typeface="Arial" panose="020B0604020202020204" pitchFamily="34" charset="0"/>
                <a:cs typeface="Arial" panose="020B0604020202020204" pitchFamily="34" charset="0"/>
              </a:rPr>
              <a:t>Self-evaluation process</a:t>
            </a:r>
          </a:p>
        </p:txBody>
      </p:sp>
      <p:sp>
        <p:nvSpPr>
          <p:cNvPr id="5" name="TextBox 4"/>
          <p:cNvSpPr txBox="1"/>
          <p:nvPr/>
        </p:nvSpPr>
        <p:spPr>
          <a:xfrm>
            <a:off x="2556310" y="1386903"/>
            <a:ext cx="256526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Discrepancy</a:t>
            </a:r>
          </a:p>
        </p:txBody>
      </p:sp>
      <p:sp>
        <p:nvSpPr>
          <p:cNvPr id="6" name="TextBox 5"/>
          <p:cNvSpPr txBox="1"/>
          <p:nvPr/>
        </p:nvSpPr>
        <p:spPr>
          <a:xfrm>
            <a:off x="3930796" y="2468049"/>
            <a:ext cx="344951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Avoidance of self-awareness</a:t>
            </a:r>
          </a:p>
        </p:txBody>
      </p:sp>
      <p:sp>
        <p:nvSpPr>
          <p:cNvPr id="11" name="TextBox 10"/>
          <p:cNvSpPr txBox="1"/>
          <p:nvPr/>
        </p:nvSpPr>
        <p:spPr>
          <a:xfrm>
            <a:off x="3838943" y="3573016"/>
            <a:ext cx="288563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Reducing discrepancy</a:t>
            </a:r>
          </a:p>
        </p:txBody>
      </p:sp>
      <p:sp>
        <p:nvSpPr>
          <p:cNvPr id="13" name="TextBox 12"/>
          <p:cNvSpPr txBox="1"/>
          <p:nvPr/>
        </p:nvSpPr>
        <p:spPr>
          <a:xfrm>
            <a:off x="2740393" y="4513690"/>
            <a:ext cx="19476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Modifying Real self</a:t>
            </a:r>
          </a:p>
        </p:txBody>
      </p:sp>
      <p:sp>
        <p:nvSpPr>
          <p:cNvPr id="15" name="TextBox 14"/>
          <p:cNvSpPr txBox="1"/>
          <p:nvPr/>
        </p:nvSpPr>
        <p:spPr>
          <a:xfrm>
            <a:off x="601216" y="2435325"/>
            <a:ext cx="1738536"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Self-criticism</a:t>
            </a:r>
          </a:p>
        </p:txBody>
      </p:sp>
      <p:cxnSp>
        <p:nvCxnSpPr>
          <p:cNvPr id="30" name="Straight Arrow Connector 29"/>
          <p:cNvCxnSpPr/>
          <p:nvPr/>
        </p:nvCxnSpPr>
        <p:spPr>
          <a:xfrm>
            <a:off x="2339752" y="2664302"/>
            <a:ext cx="1499191" cy="114453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8" name="TextBox 37"/>
          <p:cNvSpPr txBox="1"/>
          <p:nvPr/>
        </p:nvSpPr>
        <p:spPr>
          <a:xfrm>
            <a:off x="68651" y="1006584"/>
            <a:ext cx="120914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Real self</a:t>
            </a:r>
          </a:p>
        </p:txBody>
      </p:sp>
      <p:sp>
        <p:nvSpPr>
          <p:cNvPr id="39" name="TextBox 38"/>
          <p:cNvSpPr txBox="1"/>
          <p:nvPr/>
        </p:nvSpPr>
        <p:spPr>
          <a:xfrm>
            <a:off x="4488563" y="1069451"/>
            <a:ext cx="120914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Ideal self</a:t>
            </a:r>
          </a:p>
        </p:txBody>
      </p:sp>
      <p:cxnSp>
        <p:nvCxnSpPr>
          <p:cNvPr id="41" name="Straight Arrow Connector 40"/>
          <p:cNvCxnSpPr/>
          <p:nvPr/>
        </p:nvCxnSpPr>
        <p:spPr>
          <a:xfrm flipV="1">
            <a:off x="1331640" y="1188995"/>
            <a:ext cx="2952328" cy="7757"/>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grpSp>
        <p:nvGrpSpPr>
          <p:cNvPr id="3" name="Group 2"/>
          <p:cNvGrpSpPr/>
          <p:nvPr/>
        </p:nvGrpSpPr>
        <p:grpSpPr>
          <a:xfrm>
            <a:off x="1392469" y="1586958"/>
            <a:ext cx="1163841" cy="711850"/>
            <a:chOff x="1392469" y="1586958"/>
            <a:chExt cx="1163841" cy="711850"/>
          </a:xfrm>
        </p:grpSpPr>
        <p:cxnSp>
          <p:nvCxnSpPr>
            <p:cNvPr id="21" name="Straight Arrow Connector 20"/>
            <p:cNvCxnSpPr/>
            <p:nvPr/>
          </p:nvCxnSpPr>
          <p:spPr>
            <a:xfrm>
              <a:off x="1392469" y="1586958"/>
              <a:ext cx="0" cy="71185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18" name="Straight Connector 17"/>
            <p:cNvCxnSpPr>
              <a:stCxn id="5" idx="1"/>
            </p:cNvCxnSpPr>
            <p:nvPr/>
          </p:nvCxnSpPr>
          <p:spPr>
            <a:xfrm flipH="1">
              <a:off x="1392469" y="1586958"/>
              <a:ext cx="1163841" cy="0"/>
            </a:xfrm>
            <a:prstGeom prst="line">
              <a:avLst/>
            </a:prstGeom>
            <a:ln w="19050"/>
          </p:spPr>
          <p:style>
            <a:lnRef idx="1">
              <a:schemeClr val="dk1"/>
            </a:lnRef>
            <a:fillRef idx="0">
              <a:schemeClr val="dk1"/>
            </a:fillRef>
            <a:effectRef idx="0">
              <a:schemeClr val="dk1"/>
            </a:effectRef>
            <a:fontRef idx="minor">
              <a:schemeClr val="tx1"/>
            </a:fontRef>
          </p:style>
        </p:cxnSp>
      </p:grpSp>
      <p:cxnSp>
        <p:nvCxnSpPr>
          <p:cNvPr id="29" name="Straight Arrow Connector 28"/>
          <p:cNvCxnSpPr/>
          <p:nvPr/>
        </p:nvCxnSpPr>
        <p:spPr>
          <a:xfrm>
            <a:off x="2339752" y="2654653"/>
            <a:ext cx="1374487"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40" name="TextBox 39"/>
          <p:cNvSpPr txBox="1"/>
          <p:nvPr/>
        </p:nvSpPr>
        <p:spPr>
          <a:xfrm>
            <a:off x="6012160" y="4490430"/>
            <a:ext cx="19476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Modifying Ideal self</a:t>
            </a:r>
          </a:p>
        </p:txBody>
      </p:sp>
      <p:cxnSp>
        <p:nvCxnSpPr>
          <p:cNvPr id="42" name="Straight Arrow Connector 41"/>
          <p:cNvCxnSpPr>
            <a:stCxn id="11" idx="2"/>
            <a:endCxn id="13" idx="0"/>
          </p:cNvCxnSpPr>
          <p:nvPr/>
        </p:nvCxnSpPr>
        <p:spPr>
          <a:xfrm flipH="1">
            <a:off x="3714239" y="3973126"/>
            <a:ext cx="1567523" cy="54056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a:stCxn id="11" idx="2"/>
            <a:endCxn id="40" idx="0"/>
          </p:cNvCxnSpPr>
          <p:nvPr/>
        </p:nvCxnSpPr>
        <p:spPr>
          <a:xfrm>
            <a:off x="5281762" y="3973126"/>
            <a:ext cx="1704244" cy="51730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wipe(left)">
                                      <p:cBhvr>
                                        <p:cTn id="21" dur="500"/>
                                        <p:tgtEl>
                                          <p:spTgt spid="29"/>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nodeType="click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wipe(left)">
                                      <p:cBhvr>
                                        <p:cTn id="30" dur="500"/>
                                        <p:tgtEl>
                                          <p:spTgt spid="30"/>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nodeType="clickEffect">
                                  <p:stCondLst>
                                    <p:cond delay="0"/>
                                  </p:stCondLst>
                                  <p:childTnLst>
                                    <p:set>
                                      <p:cBhvr>
                                        <p:cTn id="38" dur="1" fill="hold">
                                          <p:stCondLst>
                                            <p:cond delay="0"/>
                                          </p:stCondLst>
                                        </p:cTn>
                                        <p:tgtEl>
                                          <p:spTgt spid="42"/>
                                        </p:tgtEl>
                                        <p:attrNameLst>
                                          <p:attrName>style.visibility</p:attrName>
                                        </p:attrNameLst>
                                      </p:cBhvr>
                                      <p:to>
                                        <p:strVal val="visible"/>
                                      </p:to>
                                    </p:set>
                                    <p:animEffect transition="in" filter="wipe(up)">
                                      <p:cBhvr>
                                        <p:cTn id="39" dur="500"/>
                                        <p:tgtEl>
                                          <p:spTgt spid="42"/>
                                        </p:tgtEl>
                                      </p:cBhvr>
                                    </p:animEffect>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1" fill="hold" nodeType="clickEffect">
                                  <p:stCondLst>
                                    <p:cond delay="0"/>
                                  </p:stCondLst>
                                  <p:childTnLst>
                                    <p:set>
                                      <p:cBhvr>
                                        <p:cTn id="47" dur="1" fill="hold">
                                          <p:stCondLst>
                                            <p:cond delay="0"/>
                                          </p:stCondLst>
                                        </p:cTn>
                                        <p:tgtEl>
                                          <p:spTgt spid="45"/>
                                        </p:tgtEl>
                                        <p:attrNameLst>
                                          <p:attrName>style.visibility</p:attrName>
                                        </p:attrNameLst>
                                      </p:cBhvr>
                                      <p:to>
                                        <p:strVal val="visible"/>
                                      </p:to>
                                    </p:set>
                                    <p:animEffect transition="in" filter="wipe(up)">
                                      <p:cBhvr>
                                        <p:cTn id="48" dur="500"/>
                                        <p:tgtEl>
                                          <p:spTgt spid="45"/>
                                        </p:tgtEl>
                                      </p:cBhvr>
                                    </p:animEffect>
                                  </p:childTnLst>
                                </p:cTn>
                              </p:par>
                            </p:childTnLst>
                          </p:cTn>
                        </p:par>
                        <p:par>
                          <p:cTn id="49" fill="hold">
                            <p:stCondLst>
                              <p:cond delay="500"/>
                            </p:stCondLst>
                            <p:childTnLst>
                              <p:par>
                                <p:cTn id="50" presetID="10" presetClass="entr" presetSubtype="0" fill="hold" grpId="0" nodeType="afterEffect">
                                  <p:stCondLst>
                                    <p:cond delay="0"/>
                                  </p:stCondLst>
                                  <p:childTnLst>
                                    <p:set>
                                      <p:cBhvr>
                                        <p:cTn id="51" dur="1" fill="hold">
                                          <p:stCondLst>
                                            <p:cond delay="0"/>
                                          </p:stCondLst>
                                        </p:cTn>
                                        <p:tgtEl>
                                          <p:spTgt spid="40"/>
                                        </p:tgtEl>
                                        <p:attrNameLst>
                                          <p:attrName>style.visibility</p:attrName>
                                        </p:attrNameLst>
                                      </p:cBhvr>
                                      <p:to>
                                        <p:strVal val="visible"/>
                                      </p:to>
                                    </p:set>
                                    <p:animEffect transition="in" filter="fade">
                                      <p:cBhvr>
                                        <p:cTn id="5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P spid="13" grpId="0"/>
      <p:bldP spid="15" grpId="0"/>
      <p:bldP spid="4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899C-0D57-633E-676F-74BC2911C852}"/>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56FAA5C4-CDA5-A145-0853-8AD32C89002B}"/>
              </a:ext>
            </a:extLst>
          </p:cNvPr>
          <p:cNvSpPr>
            <a:spLocks noGrp="1"/>
          </p:cNvSpPr>
          <p:nvPr>
            <p:ph idx="1"/>
          </p:nvPr>
        </p:nvSpPr>
        <p:spPr/>
        <p:txBody>
          <a:bodyPr/>
          <a:lstStyle/>
          <a:p>
            <a:r>
              <a:rPr lang="en-GB" dirty="0"/>
              <a:t>In your small groups ,discuss the importance of self-awareness in your career.</a:t>
            </a:r>
          </a:p>
          <a:p>
            <a:r>
              <a:rPr lang="en-GB" dirty="0"/>
              <a:t>Be prepared to share your findings with the class.</a:t>
            </a:r>
          </a:p>
          <a:p>
            <a:endParaRPr lang="en-GB" dirty="0"/>
          </a:p>
          <a:p>
            <a:endParaRPr lang="en-GB" dirty="0"/>
          </a:p>
        </p:txBody>
      </p:sp>
    </p:spTree>
    <p:extLst>
      <p:ext uri="{BB962C8B-B14F-4D97-AF65-F5344CB8AC3E}">
        <p14:creationId xmlns:p14="http://schemas.microsoft.com/office/powerpoint/2010/main" val="3352139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Tools for improving self-awareness</a:t>
            </a:r>
          </a:p>
        </p:txBody>
      </p:sp>
      <p:pic>
        <p:nvPicPr>
          <p:cNvPr id="4" name="Picture 3"/>
          <p:cNvPicPr>
            <a:picLocks noChangeAspect="1"/>
          </p:cNvPicPr>
          <p:nvPr/>
        </p:nvPicPr>
        <p:blipFill>
          <a:blip r:embed="rId2"/>
          <a:stretch>
            <a:fillRect/>
          </a:stretch>
        </p:blipFill>
        <p:spPr>
          <a:xfrm>
            <a:off x="461361" y="2333419"/>
            <a:ext cx="2143125" cy="2143125"/>
          </a:xfrm>
          <a:prstGeom prst="rect">
            <a:avLst/>
          </a:prstGeom>
        </p:spPr>
      </p:pic>
      <p:grpSp>
        <p:nvGrpSpPr>
          <p:cNvPr id="7" name="Group 6"/>
          <p:cNvGrpSpPr/>
          <p:nvPr/>
        </p:nvGrpSpPr>
        <p:grpSpPr>
          <a:xfrm>
            <a:off x="2812429" y="1172975"/>
            <a:ext cx="3240360" cy="2320888"/>
            <a:chOff x="2843808" y="1417638"/>
            <a:chExt cx="2664296" cy="2172010"/>
          </a:xfrm>
        </p:grpSpPr>
        <p:pic>
          <p:nvPicPr>
            <p:cNvPr id="5" name="Picture 4"/>
            <p:cNvPicPr>
              <a:picLocks noChangeAspect="1"/>
            </p:cNvPicPr>
            <p:nvPr/>
          </p:nvPicPr>
          <p:blipFill>
            <a:blip r:embed="rId3"/>
            <a:stretch>
              <a:fillRect/>
            </a:stretch>
          </p:blipFill>
          <p:spPr>
            <a:xfrm>
              <a:off x="2843808" y="1417638"/>
              <a:ext cx="2664296" cy="1812341"/>
            </a:xfrm>
            <a:prstGeom prst="rect">
              <a:avLst/>
            </a:prstGeom>
          </p:spPr>
        </p:pic>
        <p:sp>
          <p:nvSpPr>
            <p:cNvPr id="6" name="TextBox 5"/>
            <p:cNvSpPr txBox="1"/>
            <p:nvPr/>
          </p:nvSpPr>
          <p:spPr>
            <a:xfrm>
              <a:off x="3275856" y="3220316"/>
              <a:ext cx="2016224" cy="369332"/>
            </a:xfrm>
            <a:prstGeom prst="rect">
              <a:avLst/>
            </a:prstGeom>
            <a:noFill/>
          </p:spPr>
          <p:txBody>
            <a:bodyPr wrap="square" rtlCol="0">
              <a:spAutoFit/>
            </a:bodyPr>
            <a:lstStyle/>
            <a:p>
              <a:pPr algn="ctr"/>
              <a:r>
                <a:rPr lang="en-GB" dirty="0"/>
                <a:t>Johari Window</a:t>
              </a:r>
            </a:p>
          </p:txBody>
        </p:sp>
      </p:grpSp>
      <p:grpSp>
        <p:nvGrpSpPr>
          <p:cNvPr id="10" name="Group 9"/>
          <p:cNvGrpSpPr/>
          <p:nvPr/>
        </p:nvGrpSpPr>
        <p:grpSpPr>
          <a:xfrm>
            <a:off x="6388474" y="2395518"/>
            <a:ext cx="1734716" cy="2081026"/>
            <a:chOff x="6372200" y="1556792"/>
            <a:chExt cx="1734716" cy="2081026"/>
          </a:xfrm>
        </p:grpSpPr>
        <p:pic>
          <p:nvPicPr>
            <p:cNvPr id="8" name="Picture 7"/>
            <p:cNvPicPr>
              <a:picLocks noChangeAspect="1"/>
            </p:cNvPicPr>
            <p:nvPr/>
          </p:nvPicPr>
          <p:blipFill>
            <a:blip r:embed="rId4"/>
            <a:stretch>
              <a:fillRect/>
            </a:stretch>
          </p:blipFill>
          <p:spPr>
            <a:xfrm>
              <a:off x="6372200" y="1903102"/>
              <a:ext cx="1734716" cy="1734716"/>
            </a:xfrm>
            <a:prstGeom prst="rect">
              <a:avLst/>
            </a:prstGeom>
          </p:spPr>
        </p:pic>
        <p:sp>
          <p:nvSpPr>
            <p:cNvPr id="9" name="TextBox 8"/>
            <p:cNvSpPr txBox="1"/>
            <p:nvPr/>
          </p:nvSpPr>
          <p:spPr>
            <a:xfrm>
              <a:off x="6372200" y="1556792"/>
              <a:ext cx="1734716" cy="338554"/>
            </a:xfrm>
            <a:prstGeom prst="rect">
              <a:avLst/>
            </a:prstGeom>
            <a:solidFill>
              <a:schemeClr val="accent2">
                <a:lumMod val="40000"/>
                <a:lumOff val="60000"/>
              </a:schemeClr>
            </a:solidFill>
          </p:spPr>
          <p:txBody>
            <a:bodyPr wrap="square" rtlCol="0">
              <a:spAutoFit/>
            </a:bodyPr>
            <a:lstStyle/>
            <a:p>
              <a:pPr algn="ctr"/>
              <a:r>
                <a:rPr lang="en-GB" sz="1600" dirty="0"/>
                <a:t>Personality Tests</a:t>
              </a:r>
            </a:p>
          </p:txBody>
        </p:sp>
      </p:grpSp>
      <p:pic>
        <p:nvPicPr>
          <p:cNvPr id="11" name="Picture 10"/>
          <p:cNvPicPr>
            <a:picLocks noChangeAspect="1"/>
          </p:cNvPicPr>
          <p:nvPr/>
        </p:nvPicPr>
        <p:blipFill>
          <a:blip r:embed="rId5"/>
          <a:stretch>
            <a:fillRect/>
          </a:stretch>
        </p:blipFill>
        <p:spPr>
          <a:xfrm>
            <a:off x="3250129" y="3637818"/>
            <a:ext cx="2466975" cy="18478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ssolv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dissolv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PERSONAL SWOT ANALYSIS</a:t>
            </a:r>
          </a:p>
        </p:txBody>
      </p:sp>
      <p:sp>
        <p:nvSpPr>
          <p:cNvPr id="5" name="Rectangle 4"/>
          <p:cNvSpPr/>
          <p:nvPr/>
        </p:nvSpPr>
        <p:spPr>
          <a:xfrm>
            <a:off x="683568" y="1484784"/>
            <a:ext cx="8064896" cy="2554545"/>
          </a:xfrm>
          <a:prstGeom prst="rect">
            <a:avLst/>
          </a:prstGeom>
        </p:spPr>
        <p:txBody>
          <a:bodyPr wrap="square">
            <a:spAutoFit/>
          </a:bodyPr>
          <a:lstStyle/>
          <a:p>
            <a:r>
              <a:rPr lang="en-GB" sz="3200" dirty="0">
                <a:solidFill>
                  <a:srgbClr val="1A1A1A"/>
                </a:solidFill>
              </a:rPr>
              <a:t>SWOT analysis or also known as “strengths, weaknesses, opportunities, and threats analysis”</a:t>
            </a:r>
            <a:r>
              <a:rPr lang="en-GB" sz="3200" dirty="0"/>
              <a:t> is a great tool to assess yourself in order to plan your career.</a:t>
            </a:r>
            <a:endParaRPr lang="en-GB" sz="4800" dirty="0">
              <a:solidFill>
                <a:srgbClr val="1A1A1A"/>
              </a:solidFill>
            </a:endParaRPr>
          </a:p>
          <a:p>
            <a:endParaRPr lang="en-GB"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243408"/>
            <a:ext cx="8229600" cy="1143000"/>
          </a:xfrm>
        </p:spPr>
        <p:txBody>
          <a:bodyPr/>
          <a:lstStyle/>
          <a:p>
            <a:r>
              <a:rPr lang="en-GB" b="1" dirty="0"/>
              <a:t>SWOT :An Example</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764704"/>
            <a:ext cx="5040560" cy="489654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5400600"/>
          </a:xfrm>
          <a:solidFill>
            <a:schemeClr val="accent5">
              <a:lumMod val="75000"/>
            </a:schemeClr>
          </a:solidFill>
          <a:scene3d>
            <a:camera prst="orthographicFront"/>
            <a:lightRig rig="threePt" dir="t"/>
          </a:scene3d>
          <a:sp3d>
            <a:bevelT w="152400" h="50800" prst="softRound"/>
          </a:sp3d>
        </p:spPr>
        <p:txBody>
          <a:bodyPr>
            <a:normAutofit/>
          </a:bodyPr>
          <a:lstStyle/>
          <a:p>
            <a:r>
              <a:rPr lang="en-GB" sz="7200" b="1" spc="50" dirty="0">
                <a:ln w="0"/>
                <a:solidFill>
                  <a:schemeClr val="bg2"/>
                </a:solidFill>
                <a:effectLst>
                  <a:innerShdw blurRad="63500" dist="50800" dir="13500000">
                    <a:srgbClr val="000000">
                      <a:alpha val="50000"/>
                    </a:srgbClr>
                  </a:innerShdw>
                </a:effectLst>
              </a:rPr>
              <a:t>Johari Window</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C5931-2BFF-10A7-E1D7-4BC483463FDF}"/>
              </a:ext>
            </a:extLst>
          </p:cNvPr>
          <p:cNvSpPr>
            <a:spLocks noGrp="1"/>
          </p:cNvSpPr>
          <p:nvPr>
            <p:ph type="title"/>
          </p:nvPr>
        </p:nvSpPr>
        <p:spPr/>
        <p:txBody>
          <a:bodyPr>
            <a:normAutofit/>
          </a:bodyPr>
          <a:lstStyle/>
          <a:p>
            <a:pPr marL="342900" marR="0" lvl="0" indent="-342900" defTabSz="914400" rtl="0" eaLnBrk="1" fontAlgn="base" latinLnBrk="0" hangingPunct="1">
              <a:lnSpc>
                <a:spcPct val="100000"/>
              </a:lnSpc>
              <a:spcBef>
                <a:spcPct val="20000"/>
              </a:spcBef>
              <a:spcAft>
                <a:spcPts val="0"/>
              </a:spcAft>
              <a:tabLst/>
              <a:defRPr/>
            </a:pPr>
            <a:r>
              <a:rPr kumimoji="0" lang="en-GB" sz="3200" b="1" i="0" u="none" strike="noStrike" kern="1200" cap="none" spc="0" normalizeH="0" baseline="0" noProof="0" dirty="0">
                <a:ln>
                  <a:noFill/>
                </a:ln>
                <a:solidFill>
                  <a:srgbClr val="1C1C1E"/>
                </a:solidFill>
                <a:effectLst/>
                <a:uLnTx/>
                <a:uFillTx/>
                <a:latin typeface="Roobert PRO"/>
                <a:ea typeface="+mn-ea"/>
                <a:cs typeface="+mn-cs"/>
              </a:rPr>
              <a:t>Who invented the Johari Window Model?</a:t>
            </a:r>
            <a:br>
              <a:rPr kumimoji="0" lang="en-GB" sz="3200" b="1" i="0" u="none" strike="noStrike" kern="1200" cap="none" spc="0" normalizeH="0" baseline="0" noProof="0" dirty="0">
                <a:ln>
                  <a:noFill/>
                </a:ln>
                <a:solidFill>
                  <a:srgbClr val="1C1C1E"/>
                </a:solidFill>
                <a:effectLst/>
                <a:uLnTx/>
                <a:uFillTx/>
                <a:latin typeface="Roobert PRO"/>
                <a:ea typeface="+mn-ea"/>
                <a:cs typeface="+mn-cs"/>
              </a:rPr>
            </a:br>
            <a:endParaRPr lang="en-GB" sz="3200" dirty="0"/>
          </a:p>
        </p:txBody>
      </p:sp>
      <p:sp>
        <p:nvSpPr>
          <p:cNvPr id="3" name="Content Placeholder 2">
            <a:extLst>
              <a:ext uri="{FF2B5EF4-FFF2-40B4-BE49-F238E27FC236}">
                <a16:creationId xmlns:a16="http://schemas.microsoft.com/office/drawing/2014/main" id="{EE63B977-8CE1-0435-452E-13567934DE1A}"/>
              </a:ext>
            </a:extLst>
          </p:cNvPr>
          <p:cNvSpPr>
            <a:spLocks noGrp="1"/>
          </p:cNvSpPr>
          <p:nvPr>
            <p:ph idx="1"/>
          </p:nvPr>
        </p:nvSpPr>
        <p:spPr/>
        <p:txBody>
          <a:bodyPr>
            <a:normAutofit fontScale="70000" lnSpcReduction="20000"/>
          </a:bodyPr>
          <a:lstStyle/>
          <a:p>
            <a:pPr algn="l" fontAlgn="base"/>
            <a:r>
              <a:rPr lang="en-GB" b="0" i="0" dirty="0">
                <a:solidFill>
                  <a:srgbClr val="1C1C1E"/>
                </a:solidFill>
                <a:effectLst/>
                <a:latin typeface="Noto Sans" panose="020B0502040204020203" pitchFamily="34" charset="0"/>
              </a:rPr>
              <a:t>UCLA psychologists Joseph Luft and Harry Ingham first introduced the model in 1955.</a:t>
            </a:r>
          </a:p>
          <a:p>
            <a:pPr algn="l" fontAlgn="base"/>
            <a:endParaRPr lang="en-GB" b="0" i="0" dirty="0">
              <a:solidFill>
                <a:srgbClr val="1C1C1E"/>
              </a:solidFill>
              <a:effectLst/>
              <a:latin typeface="Noto Sans" panose="020B0502040204020203" pitchFamily="34" charset="0"/>
            </a:endParaRPr>
          </a:p>
          <a:p>
            <a:pPr algn="l" fontAlgn="base"/>
            <a:r>
              <a:rPr lang="en-GB" b="0" i="0" dirty="0">
                <a:solidFill>
                  <a:srgbClr val="1C1C1E"/>
                </a:solidFill>
                <a:effectLst/>
                <a:latin typeface="Noto Sans" panose="020B0502040204020203" pitchFamily="34" charset="0"/>
              </a:rPr>
              <a:t> In today’s workplace, teams often use the Johari Window to deepen “soft” skills like empathy, cooperation, interpersonal development, and communication.</a:t>
            </a:r>
          </a:p>
          <a:p>
            <a:pPr algn="l" fontAlgn="base"/>
            <a:endParaRPr lang="en-GB" b="0" i="0" dirty="0">
              <a:solidFill>
                <a:srgbClr val="1C1C1E"/>
              </a:solidFill>
              <a:effectLst/>
              <a:latin typeface="Noto Sans" panose="020B0502040204020203" pitchFamily="34" charset="0"/>
            </a:endParaRPr>
          </a:p>
          <a:p>
            <a:pPr algn="l" fontAlgn="base"/>
            <a:r>
              <a:rPr lang="en-GB" b="0" i="0" dirty="0">
                <a:solidFill>
                  <a:srgbClr val="1C1C1E"/>
                </a:solidFill>
                <a:effectLst/>
                <a:latin typeface="Noto Sans" panose="020B0502040204020203" pitchFamily="34" charset="0"/>
              </a:rPr>
              <a:t>What does “Johari” mean?</a:t>
            </a:r>
          </a:p>
          <a:p>
            <a:pPr algn="l" fontAlgn="base"/>
            <a:endParaRPr lang="en-GB" b="0" i="0" dirty="0">
              <a:solidFill>
                <a:srgbClr val="1C1C1E"/>
              </a:solidFill>
              <a:effectLst/>
              <a:latin typeface="Noto Sans" panose="020B0502040204020203" pitchFamily="34" charset="0"/>
            </a:endParaRPr>
          </a:p>
          <a:p>
            <a:pPr algn="l" fontAlgn="base"/>
            <a:r>
              <a:rPr lang="en-GB" b="0" i="0" dirty="0">
                <a:solidFill>
                  <a:srgbClr val="1C1C1E"/>
                </a:solidFill>
                <a:effectLst/>
                <a:latin typeface="Noto Sans" panose="020B0502040204020203" pitchFamily="34" charset="0"/>
              </a:rPr>
              <a:t>It's a combination of the names of the two men who created the Johari window, Joseph Luft and Harry Ingham.</a:t>
            </a:r>
          </a:p>
          <a:p>
            <a:endParaRPr lang="en-GB" dirty="0"/>
          </a:p>
        </p:txBody>
      </p:sp>
    </p:spTree>
    <p:extLst>
      <p:ext uri="{BB962C8B-B14F-4D97-AF65-F5344CB8AC3E}">
        <p14:creationId xmlns:p14="http://schemas.microsoft.com/office/powerpoint/2010/main" val="4122689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3614-BC9B-0068-AB4B-218F76B6386E}"/>
              </a:ext>
            </a:extLst>
          </p:cNvPr>
          <p:cNvSpPr>
            <a:spLocks noGrp="1"/>
          </p:cNvSpPr>
          <p:nvPr>
            <p:ph type="title"/>
          </p:nvPr>
        </p:nvSpPr>
        <p:spPr/>
        <p:txBody>
          <a:bodyPr>
            <a:normAutofit/>
          </a:bodyPr>
          <a:lstStyle/>
          <a:p>
            <a:r>
              <a:rPr kumimoji="0" lang="en-GB" sz="3200" b="1" i="0" u="none" strike="noStrike" kern="1200" cap="none" spc="0" normalizeH="0" baseline="0" noProof="0" dirty="0">
                <a:ln>
                  <a:noFill/>
                </a:ln>
                <a:solidFill>
                  <a:srgbClr val="1C1C1E"/>
                </a:solidFill>
                <a:effectLst/>
                <a:uLnTx/>
                <a:uFillTx/>
                <a:latin typeface="Roobert PRO"/>
                <a:ea typeface="+mn-ea"/>
                <a:cs typeface="+mn-cs"/>
              </a:rPr>
              <a:t>What is the Johari Window</a:t>
            </a:r>
            <a:endParaRPr lang="en-GB" sz="3200" dirty="0"/>
          </a:p>
        </p:txBody>
      </p:sp>
      <p:sp>
        <p:nvSpPr>
          <p:cNvPr id="3" name="Content Placeholder 2">
            <a:extLst>
              <a:ext uri="{FF2B5EF4-FFF2-40B4-BE49-F238E27FC236}">
                <a16:creationId xmlns:a16="http://schemas.microsoft.com/office/drawing/2014/main" id="{B7A56159-3E5D-67D4-C9F1-1EA63E8052BC}"/>
              </a:ext>
            </a:extLst>
          </p:cNvPr>
          <p:cNvSpPr>
            <a:spLocks noGrp="1"/>
          </p:cNvSpPr>
          <p:nvPr>
            <p:ph idx="1"/>
          </p:nvPr>
        </p:nvSpPr>
        <p:spPr/>
        <p:txBody>
          <a:bodyPr>
            <a:normAutofit fontScale="62500" lnSpcReduction="20000"/>
          </a:bodyPr>
          <a:lstStyle/>
          <a:p>
            <a:pPr algn="l" fontAlgn="base"/>
            <a:r>
              <a:rPr lang="en-GB" b="0" i="0" dirty="0">
                <a:solidFill>
                  <a:srgbClr val="1C1C1E"/>
                </a:solidFill>
                <a:effectLst/>
                <a:latin typeface="Noto Sans" panose="020B0502040504020204" pitchFamily="34" charset="0"/>
              </a:rPr>
              <a:t>A Johari Window is a framework that allows individuals to enhance their understanding of themselves and others in a group, or among other groups. </a:t>
            </a:r>
          </a:p>
          <a:p>
            <a:pPr algn="l" fontAlgn="base"/>
            <a:endParaRPr lang="en-GB" b="0" i="0" dirty="0">
              <a:solidFill>
                <a:srgbClr val="1C1C1E"/>
              </a:solidFill>
              <a:effectLst/>
              <a:latin typeface="Noto Sans" panose="020B0502040504020204" pitchFamily="34" charset="0"/>
            </a:endParaRPr>
          </a:p>
          <a:p>
            <a:pPr algn="l" fontAlgn="base"/>
            <a:r>
              <a:rPr lang="en-GB" b="0" i="0" dirty="0">
                <a:solidFill>
                  <a:srgbClr val="1C1C1E"/>
                </a:solidFill>
                <a:effectLst/>
                <a:latin typeface="Noto Sans" panose="020B0502040504020204" pitchFamily="34" charset="0"/>
              </a:rPr>
              <a:t>The model is rooted in two powerful ideas: </a:t>
            </a:r>
          </a:p>
          <a:p>
            <a:pPr algn="l" fontAlgn="base"/>
            <a:r>
              <a:rPr lang="en-GB" b="0" i="0" dirty="0">
                <a:solidFill>
                  <a:srgbClr val="1C1C1E"/>
                </a:solidFill>
                <a:effectLst/>
                <a:latin typeface="Noto Sans" panose="020B0502040504020204" pitchFamily="34" charset="0"/>
              </a:rPr>
              <a:t>that you’re more likely to trust people if you understand them better, and </a:t>
            </a:r>
          </a:p>
          <a:p>
            <a:pPr algn="l" fontAlgn="base"/>
            <a:r>
              <a:rPr lang="en-GB" b="0" i="0" dirty="0">
                <a:solidFill>
                  <a:srgbClr val="1C1C1E"/>
                </a:solidFill>
                <a:effectLst/>
                <a:latin typeface="Noto Sans" panose="020B0502040504020204" pitchFamily="34" charset="0"/>
              </a:rPr>
              <a:t>you’re more likely to trust yourself if you understand yourself better. </a:t>
            </a:r>
          </a:p>
          <a:p>
            <a:pPr algn="l" fontAlgn="base"/>
            <a:endParaRPr lang="en-GB" b="0" i="0" dirty="0">
              <a:solidFill>
                <a:srgbClr val="1C1C1E"/>
              </a:solidFill>
              <a:effectLst/>
              <a:latin typeface="Noto Sans" panose="020B0502040504020204" pitchFamily="34" charset="0"/>
            </a:endParaRPr>
          </a:p>
          <a:p>
            <a:pPr algn="l" fontAlgn="base"/>
            <a:r>
              <a:rPr lang="en-GB" b="0" i="0" dirty="0">
                <a:solidFill>
                  <a:srgbClr val="1C1C1E"/>
                </a:solidFill>
                <a:effectLst/>
                <a:latin typeface="Noto Sans" panose="020B0502040504020204" pitchFamily="34" charset="0"/>
              </a:rPr>
              <a:t>Teams complete the Johari Window by filling out four quadrants, each of which reveals something they might not know about themselves or about others.</a:t>
            </a:r>
          </a:p>
          <a:p>
            <a:endParaRPr lang="en-GB" dirty="0"/>
          </a:p>
        </p:txBody>
      </p:sp>
    </p:spTree>
    <p:extLst>
      <p:ext uri="{BB962C8B-B14F-4D97-AF65-F5344CB8AC3E}">
        <p14:creationId xmlns:p14="http://schemas.microsoft.com/office/powerpoint/2010/main" val="1386733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p:cNvPicPr>
            <a:picLocks noChangeAspect="1"/>
          </p:cNvPicPr>
          <p:nvPr/>
        </p:nvPicPr>
        <p:blipFill>
          <a:blip r:embed="rId2"/>
          <a:stretch>
            <a:fillRect/>
          </a:stretch>
        </p:blipFill>
        <p:spPr>
          <a:xfrm>
            <a:off x="529208" y="764704"/>
            <a:ext cx="8075240" cy="48208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433"/>
            <a:ext cx="8229600" cy="687271"/>
          </a:xfrm>
        </p:spPr>
        <p:txBody>
          <a:bodyPr>
            <a:normAutofit fontScale="90000"/>
          </a:bodyPr>
          <a:lstStyle/>
          <a:p>
            <a:r>
              <a:rPr lang="en-GB" b="1" dirty="0">
                <a:latin typeface="Arial" panose="020B0604020202020204" pitchFamily="34" charset="0"/>
                <a:cs typeface="Arial" panose="020B0604020202020204" pitchFamily="34" charset="0"/>
              </a:rPr>
              <a:t>The Johari window</a:t>
            </a:r>
            <a:endParaRPr lang="en-GB" dirty="0"/>
          </a:p>
        </p:txBody>
      </p:sp>
      <p:sp>
        <p:nvSpPr>
          <p:cNvPr id="3" name="Content Placeholder 2"/>
          <p:cNvSpPr>
            <a:spLocks noGrp="1"/>
          </p:cNvSpPr>
          <p:nvPr>
            <p:ph idx="1"/>
          </p:nvPr>
        </p:nvSpPr>
        <p:spPr>
          <a:xfrm>
            <a:off x="457200" y="799786"/>
            <a:ext cx="8229600" cy="1108719"/>
          </a:xfrm>
        </p:spPr>
        <p:txBody>
          <a:bodyPr/>
          <a:lstStyle/>
          <a:p>
            <a:pPr marL="0" indent="0">
              <a:buNone/>
            </a:pPr>
            <a:r>
              <a:rPr lang="en-GB" dirty="0"/>
              <a:t>The objective is to enlarge the ‘open self’ and reduce ‘unknown self’</a:t>
            </a:r>
          </a:p>
        </p:txBody>
      </p:sp>
      <p:pic>
        <p:nvPicPr>
          <p:cNvPr id="4" name="Picture 3"/>
          <p:cNvPicPr>
            <a:picLocks noChangeAspect="1"/>
          </p:cNvPicPr>
          <p:nvPr/>
        </p:nvPicPr>
        <p:blipFill>
          <a:blip r:embed="rId2"/>
          <a:stretch>
            <a:fillRect/>
          </a:stretch>
        </p:blipFill>
        <p:spPr>
          <a:xfrm>
            <a:off x="611560" y="1988840"/>
            <a:ext cx="3617289" cy="3592031"/>
          </a:xfrm>
          <a:prstGeom prst="rect">
            <a:avLst/>
          </a:prstGeom>
        </p:spPr>
      </p:pic>
      <p:pic>
        <p:nvPicPr>
          <p:cNvPr id="5" name="Picture 4"/>
          <p:cNvPicPr>
            <a:picLocks noChangeAspect="1"/>
          </p:cNvPicPr>
          <p:nvPr/>
        </p:nvPicPr>
        <p:blipFill>
          <a:blip r:embed="rId3"/>
          <a:stretch>
            <a:fillRect/>
          </a:stretch>
        </p:blipFill>
        <p:spPr>
          <a:xfrm>
            <a:off x="5095875" y="1984338"/>
            <a:ext cx="3590925" cy="3581400"/>
          </a:xfrm>
          <a:prstGeom prst="rect">
            <a:avLst/>
          </a:prstGeom>
        </p:spPr>
      </p:pic>
      <p:sp>
        <p:nvSpPr>
          <p:cNvPr id="6" name="Right Arrow 5"/>
          <p:cNvSpPr/>
          <p:nvPr/>
        </p:nvSpPr>
        <p:spPr>
          <a:xfrm>
            <a:off x="4355976" y="3284984"/>
            <a:ext cx="576064" cy="936104"/>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par>
                          <p:cTn id="18" fill="hold">
                            <p:stCondLst>
                              <p:cond delay="500"/>
                            </p:stCondLst>
                            <p:childTnLst>
                              <p:par>
                                <p:cTn id="19" presetID="10"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can we enlarge the ‘open self’?</a:t>
            </a:r>
          </a:p>
        </p:txBody>
      </p:sp>
      <p:pic>
        <p:nvPicPr>
          <p:cNvPr id="4" name="Picture 3"/>
          <p:cNvPicPr>
            <a:picLocks noChangeAspect="1"/>
          </p:cNvPicPr>
          <p:nvPr/>
        </p:nvPicPr>
        <p:blipFill>
          <a:blip r:embed="rId3"/>
          <a:stretch>
            <a:fillRect/>
          </a:stretch>
        </p:blipFill>
        <p:spPr>
          <a:xfrm>
            <a:off x="683568" y="1628800"/>
            <a:ext cx="3384376" cy="3650739"/>
          </a:xfrm>
          <a:prstGeom prst="rect">
            <a:avLst/>
          </a:prstGeom>
        </p:spPr>
      </p:pic>
      <p:pic>
        <p:nvPicPr>
          <p:cNvPr id="5" name="Picture 4"/>
          <p:cNvPicPr>
            <a:picLocks noChangeAspect="1"/>
          </p:cNvPicPr>
          <p:nvPr/>
        </p:nvPicPr>
        <p:blipFill>
          <a:blip r:embed="rId4"/>
          <a:stretch>
            <a:fillRect/>
          </a:stretch>
        </p:blipFill>
        <p:spPr>
          <a:xfrm>
            <a:off x="4788024" y="1628799"/>
            <a:ext cx="3997068" cy="365073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340768"/>
            <a:ext cx="8784976" cy="3024336"/>
          </a:xfrm>
          <a:solidFill>
            <a:schemeClr val="accent4">
              <a:lumMod val="20000"/>
              <a:lumOff val="80000"/>
            </a:schemeClr>
          </a:solidFill>
        </p:spPr>
        <p:txBody>
          <a:bodyPr>
            <a:normAutofit/>
          </a:bodyPr>
          <a:lstStyle/>
          <a:p>
            <a:pPr marL="0" indent="0">
              <a:buNone/>
            </a:pPr>
            <a:r>
              <a:rPr lang="en-GB" sz="2800" dirty="0">
                <a:latin typeface="Arial" panose="020B0604020202020204" pitchFamily="34" charset="0"/>
                <a:cs typeface="Arial" panose="020B0604020202020204" pitchFamily="34" charset="0"/>
              </a:rPr>
              <a:t>Based on your understanding of Johari Window, you can complete the Johari Window Worksheet available in Week 2 Moodle Page Learning Resources</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p:txBody>
      </p:sp>
      <p:sp>
        <p:nvSpPr>
          <p:cNvPr id="4" name="Title 1"/>
          <p:cNvSpPr>
            <a:spLocks noGrp="1"/>
          </p:cNvSpPr>
          <p:nvPr>
            <p:ph type="title"/>
          </p:nvPr>
        </p:nvSpPr>
        <p:spPr>
          <a:xfrm>
            <a:off x="457200" y="274638"/>
            <a:ext cx="8229600" cy="778098"/>
          </a:xfrm>
        </p:spPr>
        <p:txBody>
          <a:bodyPr>
            <a:normAutofit/>
          </a:bodyPr>
          <a:lstStyle/>
          <a:p>
            <a:r>
              <a:rPr lang="en-GB" sz="3200" b="1" dirty="0">
                <a:latin typeface="Arial" panose="020B0604020202020204" pitchFamily="34" charset="0"/>
                <a:cs typeface="Arial" panose="020B0604020202020204" pitchFamily="34" charset="0"/>
              </a:rPr>
              <a:t>The Johari window - Activity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5400600"/>
          </a:xfrm>
          <a:solidFill>
            <a:schemeClr val="tx2">
              <a:lumMod val="75000"/>
            </a:schemeClr>
          </a:solidFill>
          <a:scene3d>
            <a:camera prst="orthographicFront"/>
            <a:lightRig rig="threePt" dir="t"/>
          </a:scene3d>
          <a:sp3d>
            <a:bevelT w="152400" h="50800" prst="softRound"/>
          </a:sp3d>
        </p:spPr>
        <p:txBody>
          <a:bodyPr>
            <a:normAutofit/>
          </a:bodyPr>
          <a:lstStyle/>
          <a:p>
            <a:r>
              <a:rPr lang="en-GB" sz="7200" b="1" spc="50" dirty="0">
                <a:ln w="0"/>
                <a:solidFill>
                  <a:schemeClr val="bg2"/>
                </a:solidFill>
                <a:effectLst>
                  <a:innerShdw blurRad="63500" dist="50800" dir="13500000">
                    <a:srgbClr val="000000">
                      <a:alpha val="50000"/>
                    </a:srgbClr>
                  </a:innerShdw>
                </a:effectLst>
              </a:rPr>
              <a:t>Personality Tests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Personality Test</a:t>
            </a:r>
          </a:p>
        </p:txBody>
      </p:sp>
      <p:sp>
        <p:nvSpPr>
          <p:cNvPr id="3" name="Content Placeholder 2"/>
          <p:cNvSpPr>
            <a:spLocks noGrp="1"/>
          </p:cNvSpPr>
          <p:nvPr>
            <p:ph idx="1"/>
          </p:nvPr>
        </p:nvSpPr>
        <p:spPr/>
        <p:txBody>
          <a:bodyPr>
            <a:normAutofit lnSpcReduction="10000"/>
          </a:bodyPr>
          <a:lstStyle/>
          <a:p>
            <a:pPr marL="0" indent="0">
              <a:buNone/>
            </a:pPr>
            <a:r>
              <a:rPr lang="en-GB" dirty="0">
                <a:solidFill>
                  <a:srgbClr val="C00000"/>
                </a:solidFill>
              </a:rPr>
              <a:t>What is Personality?</a:t>
            </a:r>
          </a:p>
          <a:p>
            <a:pPr marL="0" indent="0">
              <a:buNone/>
            </a:pPr>
            <a:r>
              <a:rPr lang="en-GB" dirty="0"/>
              <a:t>An individual’s predisposition to behave in a particular manner across a broad range of situations.</a:t>
            </a:r>
          </a:p>
          <a:p>
            <a:pPr marL="0" indent="0">
              <a:buNone/>
            </a:pPr>
            <a:r>
              <a:rPr lang="en-GB" dirty="0">
                <a:solidFill>
                  <a:srgbClr val="C00000"/>
                </a:solidFill>
              </a:rPr>
              <a:t>Personality Test</a:t>
            </a:r>
          </a:p>
          <a:p>
            <a:pPr marL="0" indent="0">
              <a:buNone/>
            </a:pPr>
            <a:r>
              <a:rPr lang="en-GB" dirty="0"/>
              <a:t>A valid and reliable tool which measures an individual’s predisposition to act an behave in particular ways.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Personality tests</a:t>
            </a:r>
          </a:p>
        </p:txBody>
      </p:sp>
      <p:sp>
        <p:nvSpPr>
          <p:cNvPr id="3" name="Content Placeholder 2"/>
          <p:cNvSpPr>
            <a:spLocks noGrp="1"/>
          </p:cNvSpPr>
          <p:nvPr>
            <p:ph idx="1"/>
          </p:nvPr>
        </p:nvSpPr>
        <p:spPr>
          <a:xfrm>
            <a:off x="3463815" y="1386591"/>
            <a:ext cx="5400600" cy="1958516"/>
          </a:xfrm>
        </p:spPr>
        <p:txBody>
          <a:bodyPr>
            <a:normAutofit fontScale="70000" lnSpcReduction="20000"/>
          </a:bodyPr>
          <a:lstStyle/>
          <a:p>
            <a:pPr marL="0" indent="0">
              <a:lnSpc>
                <a:spcPct val="120000"/>
              </a:lnSpc>
              <a:buNone/>
            </a:pPr>
            <a:r>
              <a:rPr lang="en-GB" sz="3100" dirty="0"/>
              <a:t>The purpose of the Myers-Briggs Type Indicator </a:t>
            </a:r>
            <a:r>
              <a:rPr lang="en-GB" sz="3100" b="1" dirty="0"/>
              <a:t>(MBTI) </a:t>
            </a:r>
            <a:r>
              <a:rPr lang="en-GB" sz="3100" dirty="0"/>
              <a:t>personality inventory is to make the theory of psychological types described by C. G. Jung understandable and useful in people's lives.</a:t>
            </a:r>
          </a:p>
        </p:txBody>
      </p:sp>
      <p:pic>
        <p:nvPicPr>
          <p:cNvPr id="4" name="Picture 3"/>
          <p:cNvPicPr>
            <a:picLocks noChangeAspect="1"/>
          </p:cNvPicPr>
          <p:nvPr/>
        </p:nvPicPr>
        <p:blipFill>
          <a:blip r:embed="rId2"/>
          <a:stretch>
            <a:fillRect/>
          </a:stretch>
        </p:blipFill>
        <p:spPr>
          <a:xfrm>
            <a:off x="611558" y="1394299"/>
            <a:ext cx="2352675" cy="1943100"/>
          </a:xfrm>
          <a:prstGeom prst="rect">
            <a:avLst/>
          </a:prstGeom>
        </p:spPr>
      </p:pic>
      <p:pic>
        <p:nvPicPr>
          <p:cNvPr id="5" name="Picture 4"/>
          <p:cNvPicPr>
            <a:picLocks noChangeAspect="1"/>
          </p:cNvPicPr>
          <p:nvPr/>
        </p:nvPicPr>
        <p:blipFill>
          <a:blip r:embed="rId3"/>
          <a:stretch>
            <a:fillRect/>
          </a:stretch>
        </p:blipFill>
        <p:spPr>
          <a:xfrm>
            <a:off x="611558" y="3441251"/>
            <a:ext cx="2736306" cy="2536661"/>
          </a:xfrm>
          <a:prstGeom prst="rect">
            <a:avLst/>
          </a:prstGeom>
        </p:spPr>
      </p:pic>
      <p:sp>
        <p:nvSpPr>
          <p:cNvPr id="6" name="TextBox 5"/>
          <p:cNvSpPr txBox="1"/>
          <p:nvPr/>
        </p:nvSpPr>
        <p:spPr>
          <a:xfrm>
            <a:off x="3463815" y="3817029"/>
            <a:ext cx="5402738" cy="1785104"/>
          </a:xfrm>
          <a:prstGeom prst="rect">
            <a:avLst/>
          </a:prstGeom>
          <a:noFill/>
        </p:spPr>
        <p:txBody>
          <a:bodyPr wrap="square" rtlCol="0">
            <a:spAutoFit/>
          </a:bodyPr>
          <a:lstStyle/>
          <a:p>
            <a:r>
              <a:rPr lang="en-GB" sz="2200" b="1" dirty="0"/>
              <a:t>Insights</a:t>
            </a:r>
            <a:r>
              <a:rPr lang="en-GB" sz="2200" dirty="0"/>
              <a:t> Discovery helps people understand themselves and their colleagues so that they can have more respectful, productive and positive working relationships, even across virtual boundaries.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a:latin typeface="Arial" panose="020B0604020202020204" pitchFamily="34" charset="0"/>
                <a:cs typeface="Arial" panose="020B0604020202020204" pitchFamily="34" charset="0"/>
              </a:rPr>
              <a:t>Myers-Briggs Types Indicator</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1"/>
            <a:ext cx="8229600" cy="4349079"/>
          </a:xfrm>
        </p:spPr>
        <p:txBody>
          <a:bodyPr>
            <a:normAutofit/>
          </a:bodyPr>
          <a:lstStyle/>
          <a:p>
            <a:pPr marL="0" indent="0">
              <a:buNone/>
            </a:pPr>
            <a:r>
              <a:rPr lang="en-GB" dirty="0"/>
              <a:t>The Myers-Briggs</a:t>
            </a:r>
            <a:r>
              <a:rPr lang="en-GB" baseline="30000" dirty="0"/>
              <a:t> </a:t>
            </a:r>
            <a:r>
              <a:rPr lang="en-GB" dirty="0"/>
              <a:t>system consists of four preference pairs that reflect different aspects of personality</a:t>
            </a:r>
          </a:p>
          <a:p>
            <a:r>
              <a:rPr lang="en-GB" dirty="0"/>
              <a:t>Extraversion (E) – Introversion (I)</a:t>
            </a:r>
          </a:p>
          <a:p>
            <a:r>
              <a:rPr lang="en-GB" dirty="0"/>
              <a:t>Sensing (S) – Intuition (N)</a:t>
            </a:r>
          </a:p>
          <a:p>
            <a:r>
              <a:rPr lang="en-GB" dirty="0"/>
              <a:t>Thinking (T) – Feeling (F)</a:t>
            </a:r>
          </a:p>
          <a:p>
            <a:r>
              <a:rPr lang="en-GB" dirty="0"/>
              <a:t>Judging (J) – Perceiving (P)</a:t>
            </a:r>
          </a:p>
          <a:p>
            <a:endParaRPr lang="en-GB" dirty="0"/>
          </a:p>
          <a:p>
            <a:endParaRPr lang="en-GB" dirty="0"/>
          </a:p>
          <a:p>
            <a:endParaRPr lang="en-GB" dirty="0"/>
          </a:p>
          <a:p>
            <a:pPr marL="0" indent="0">
              <a:buNone/>
            </a:pPr>
            <a:endParaRPr lang="en-GB"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375E-091F-30E9-7FE4-E9CC291CF45C}"/>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769892C-417B-07CD-FBAA-AFB30B1F0CB2}"/>
              </a:ext>
            </a:extLst>
          </p:cNvPr>
          <p:cNvSpPr>
            <a:spLocks noGrp="1"/>
          </p:cNvSpPr>
          <p:nvPr>
            <p:ph idx="1"/>
          </p:nvPr>
        </p:nvSpPr>
        <p:spPr/>
        <p:txBody>
          <a:bodyPr/>
          <a:lstStyle/>
          <a:p>
            <a:r>
              <a:rPr lang="en-GB" dirty="0">
                <a:hlinkClick r:id="rId2"/>
              </a:rPr>
              <a:t>https://youtu.be/uyQIx2p7Qe8?si=spWdh5edAe0kNaVr</a:t>
            </a:r>
            <a:endParaRPr lang="en-GB" dirty="0"/>
          </a:p>
          <a:p>
            <a:r>
              <a:rPr lang="en-GB" dirty="0"/>
              <a:t>The above link is about Tasha </a:t>
            </a:r>
            <a:r>
              <a:rPr lang="en-GB" dirty="0" err="1"/>
              <a:t>Eurich’s</a:t>
            </a:r>
            <a:r>
              <a:rPr lang="en-GB" dirty="0"/>
              <a:t>  strategies for becoming more self-aware .</a:t>
            </a:r>
          </a:p>
          <a:p>
            <a:r>
              <a:rPr lang="en-GB" dirty="0"/>
              <a:t>Discuss the strategies in your small groups and we will debate as a class.</a:t>
            </a:r>
          </a:p>
          <a:p>
            <a:endParaRPr lang="en-GB" dirty="0"/>
          </a:p>
        </p:txBody>
      </p:sp>
    </p:spTree>
    <p:extLst>
      <p:ext uri="{BB962C8B-B14F-4D97-AF65-F5344CB8AC3E}">
        <p14:creationId xmlns:p14="http://schemas.microsoft.com/office/powerpoint/2010/main" val="3779813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5400600"/>
          </a:xfrm>
          <a:solidFill>
            <a:schemeClr val="tx1">
              <a:lumMod val="85000"/>
              <a:lumOff val="15000"/>
            </a:schemeClr>
          </a:solidFill>
          <a:scene3d>
            <a:camera prst="orthographicFront"/>
            <a:lightRig rig="threePt" dir="t"/>
          </a:scene3d>
          <a:sp3d>
            <a:bevelT w="152400" h="50800" prst="softRound"/>
          </a:sp3d>
        </p:spPr>
        <p:txBody>
          <a:bodyPr>
            <a:normAutofit/>
          </a:bodyPr>
          <a:lstStyle/>
          <a:p>
            <a:r>
              <a:rPr lang="en-GB" sz="7200" b="1" spc="50" dirty="0">
                <a:ln w="0"/>
                <a:solidFill>
                  <a:schemeClr val="bg2"/>
                </a:solidFill>
                <a:effectLst>
                  <a:innerShdw blurRad="63500" dist="50800" dir="13500000">
                    <a:srgbClr val="000000">
                      <a:alpha val="50000"/>
                    </a:srgbClr>
                  </a:innerShdw>
                </a:effectLst>
              </a:rPr>
              <a:t>Learning Styles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learning styles?</a:t>
            </a:r>
          </a:p>
        </p:txBody>
      </p:sp>
      <p:sp>
        <p:nvSpPr>
          <p:cNvPr id="3" name="Content Placeholder 2"/>
          <p:cNvSpPr>
            <a:spLocks noGrp="1"/>
          </p:cNvSpPr>
          <p:nvPr>
            <p:ph idx="1"/>
          </p:nvPr>
        </p:nvSpPr>
        <p:spPr/>
        <p:txBody>
          <a:bodyPr>
            <a:normAutofit fontScale="55000" lnSpcReduction="20000"/>
          </a:bodyPr>
          <a:lstStyle/>
          <a:p>
            <a:pPr marL="0" indent="0">
              <a:buNone/>
            </a:pPr>
            <a:r>
              <a:rPr lang="en-GB" sz="3800" dirty="0"/>
              <a:t>Learning styles refer to a range of competing and contested theories that aim to account for differences in individuals' learning. </a:t>
            </a:r>
          </a:p>
          <a:p>
            <a:pPr marL="0" indent="0">
              <a:buNone/>
            </a:pPr>
            <a:endParaRPr lang="en-GB" sz="3800" dirty="0"/>
          </a:p>
          <a:p>
            <a:pPr marL="0" indent="0">
              <a:buNone/>
            </a:pPr>
            <a:r>
              <a:rPr lang="en-GB" sz="3800" dirty="0"/>
              <a:t>The many theories share the proposition that humans can be classified according to their 'style' of learning, but differ in how the proposed styles should be defined, categorized and assessed. </a:t>
            </a:r>
          </a:p>
          <a:p>
            <a:pPr marL="0" indent="0">
              <a:buNone/>
            </a:pPr>
            <a:endParaRPr lang="en-GB" sz="3800" dirty="0"/>
          </a:p>
          <a:p>
            <a:pPr marL="0" indent="0">
              <a:buNone/>
            </a:pPr>
            <a:r>
              <a:rPr lang="en-GB" sz="3800" dirty="0"/>
              <a:t>A common concept is that individuals differ in how they learn.</a:t>
            </a:r>
          </a:p>
          <a:p>
            <a:pPr marL="0" indent="0">
              <a:buNone/>
            </a:pPr>
            <a:endParaRPr lang="en-GB" dirty="0"/>
          </a:p>
          <a:p>
            <a:pPr marL="0" indent="0">
              <a:buNone/>
            </a:pPr>
            <a:r>
              <a:rPr lang="en-GB" sz="1400" dirty="0" err="1"/>
              <a:t>Coffield</a:t>
            </a:r>
            <a:r>
              <a:rPr lang="en-GB" sz="1400" dirty="0"/>
              <a:t>, Frank; Moseley, David; Hall, Elaine; </a:t>
            </a:r>
            <a:r>
              <a:rPr lang="en-GB" sz="1400" dirty="0" err="1"/>
              <a:t>Ecclestone</a:t>
            </a:r>
            <a:r>
              <a:rPr lang="en-GB" sz="1400" dirty="0"/>
              <a:t>, Kathryn (2004). </a:t>
            </a:r>
            <a:r>
              <a:rPr lang="en-GB" sz="1400" i="1" dirty="0">
                <a:hlinkClick r:id="rId2"/>
              </a:rPr>
              <a:t>Learning styles and pedagogy in post-16 learning: a systematic and critical review</a:t>
            </a:r>
            <a:r>
              <a:rPr lang="en-GB" sz="1400" dirty="0"/>
              <a:t> (PDF). London: Learning and Skills Research Centre.</a:t>
            </a:r>
            <a:endParaRPr lang="en-GB" sz="1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a:t>Different learning Styles - Kolb</a:t>
            </a:r>
          </a:p>
        </p:txBody>
      </p:sp>
      <p:pic>
        <p:nvPicPr>
          <p:cNvPr id="1026" name="Picture 2" descr="David Kolb's learning model | Instructional design, Experiential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052736"/>
            <a:ext cx="5544616" cy="45002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88224" y="4782642"/>
            <a:ext cx="2520280"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r>
              <a:rPr lang="en-GB" sz="1000" dirty="0">
                <a:solidFill>
                  <a:srgbClr val="000000"/>
                </a:solidFill>
                <a:latin typeface="Arial" panose="020B0604020202020204" pitchFamily="34" charset="0"/>
                <a:cs typeface="Arial" panose="020B0604020202020204" pitchFamily="34" charset="0"/>
              </a:rPr>
              <a:t>Source: Ruspat 2010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GB" dirty="0"/>
              <a:t>Different learning Styles – Honey &amp; Mumford</a:t>
            </a:r>
          </a:p>
        </p:txBody>
      </p:sp>
      <p:pic>
        <p:nvPicPr>
          <p:cNvPr id="5" name="Picture 4"/>
          <p:cNvPicPr>
            <a:picLocks noChangeAspect="1"/>
          </p:cNvPicPr>
          <p:nvPr/>
        </p:nvPicPr>
        <p:blipFill>
          <a:blip r:embed="rId2"/>
          <a:stretch>
            <a:fillRect/>
          </a:stretch>
        </p:blipFill>
        <p:spPr>
          <a:xfrm>
            <a:off x="1014412" y="1087372"/>
            <a:ext cx="7115175" cy="46005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a:bodyPr>
          <a:lstStyle/>
          <a:p>
            <a:r>
              <a:rPr lang="en-GB" sz="3600" dirty="0"/>
              <a:t>Different learning Styles – Neil Fleming</a:t>
            </a:r>
          </a:p>
        </p:txBody>
      </p:sp>
      <p:sp>
        <p:nvSpPr>
          <p:cNvPr id="4" name="AutoShape 2" descr="C:\Users\olubukola.adegbite\Desktop\Learning styles.webp"/>
          <p:cNvSpPr>
            <a:spLocks noChangeAspect="1" noChangeArrowheads="1"/>
          </p:cNvSpPr>
          <p:nvPr/>
        </p:nvSpPr>
        <p:spPr bwMode="auto">
          <a:xfrm>
            <a:off x="4419600" y="3276600"/>
            <a:ext cx="45719"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GB"/>
          </a:p>
        </p:txBody>
      </p:sp>
      <p:pic>
        <p:nvPicPr>
          <p:cNvPr id="1028" name="Picture 4" descr="Learning Styles – Effective Teaching Strategy or Harmful Neuromyth? –  Crystal Clear ES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1052830"/>
            <a:ext cx="5544820" cy="440245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444208" y="4725144"/>
            <a:ext cx="2376264" cy="10180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000000"/>
                </a:solidFill>
                <a:latin typeface="Arial" panose="020B0604020202020204" pitchFamily="34" charset="0"/>
                <a:cs typeface="Arial" panose="020B0604020202020204" pitchFamily="34" charset="0"/>
              </a:rPr>
              <a:t>Source:</a:t>
            </a:r>
            <a:r>
              <a:rPr lang="en-GB" sz="1600" dirty="0">
                <a:solidFill>
                  <a:srgbClr val="000000"/>
                </a:solidFill>
              </a:rPr>
              <a:t> </a:t>
            </a:r>
            <a:r>
              <a:rPr lang="en-GB" sz="1000" dirty="0">
                <a:solidFill>
                  <a:srgbClr val="000000"/>
                </a:solidFill>
              </a:rPr>
              <a:t>Weber 2023</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4B9D9"/>
          </a:solidFill>
        </p:spPr>
        <p:txBody>
          <a:bodyPr>
            <a:normAutofit/>
          </a:bodyPr>
          <a:lstStyle/>
          <a:p>
            <a:r>
              <a:rPr lang="en-GB" sz="3200" b="1" dirty="0">
                <a:latin typeface="Arial" panose="020B0604020202020204" pitchFamily="34" charset="0"/>
                <a:cs typeface="Arial" panose="020B0604020202020204" pitchFamily="34" charset="0"/>
              </a:rPr>
              <a:t>Homework </a:t>
            </a:r>
            <a:r>
              <a:rPr lang="en-GB" sz="3200" b="1" dirty="0">
                <a:solidFill>
                  <a:srgbClr val="FF0000"/>
                </a:solidFill>
                <a:latin typeface="Arial" panose="020B0604020202020204" pitchFamily="34" charset="0"/>
                <a:cs typeface="Arial" panose="020B0604020202020204" pitchFamily="34" charset="0"/>
              </a:rPr>
              <a:t>(Reminder)</a:t>
            </a:r>
          </a:p>
        </p:txBody>
      </p:sp>
      <p:sp>
        <p:nvSpPr>
          <p:cNvPr id="5" name="Content Placeholder 2"/>
          <p:cNvSpPr>
            <a:spLocks noGrp="1"/>
          </p:cNvSpPr>
          <p:nvPr>
            <p:ph idx="1"/>
          </p:nvPr>
        </p:nvSpPr>
        <p:spPr>
          <a:xfrm>
            <a:off x="0" y="1417638"/>
            <a:ext cx="9144000" cy="4243610"/>
          </a:xfrm>
          <a:solidFill>
            <a:schemeClr val="bg1">
              <a:lumMod val="85000"/>
            </a:schemeClr>
          </a:solidFill>
        </p:spPr>
        <p:txBody>
          <a:bodyPr>
            <a:normAutofit/>
          </a:bodyPr>
          <a:lstStyle/>
          <a:p>
            <a:r>
              <a:rPr lang="en-GB" dirty="0">
                <a:sym typeface="+mn-ea"/>
              </a:rPr>
              <a:t>Don’t Forget your Academic and Library InfoSkills  homework</a:t>
            </a:r>
          </a:p>
          <a:p>
            <a:r>
              <a:rPr lang="en-GB" dirty="0"/>
              <a:t>This will be reviewed next week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600201"/>
            <a:ext cx="5266928" cy="3917032"/>
          </a:xfrm>
        </p:spPr>
        <p:txBody>
          <a:bodyPr>
            <a:normAutofit fontScale="92500" lnSpcReduction="10000"/>
          </a:bodyPr>
          <a:lstStyle/>
          <a:p>
            <a:r>
              <a:rPr lang="en-GB" dirty="0"/>
              <a:t>Can you explain what is ‘self-awareness?</a:t>
            </a:r>
          </a:p>
          <a:p>
            <a:r>
              <a:rPr lang="en-GB" dirty="0"/>
              <a:t>Can you explain the self-awareness improvement process?</a:t>
            </a:r>
          </a:p>
          <a:p>
            <a:r>
              <a:rPr lang="en-GB" dirty="0"/>
              <a:t>Can you identify some of the tools used for improving self awareness?</a:t>
            </a:r>
          </a:p>
        </p:txBody>
      </p:sp>
      <p:pic>
        <p:nvPicPr>
          <p:cNvPr id="4" name="Picture 1"/>
          <p:cNvPicPr>
            <a:picLocks noChangeAspect="1"/>
          </p:cNvPicPr>
          <p:nvPr/>
        </p:nvPicPr>
        <p:blipFill>
          <a:blip r:embed="rId2"/>
          <a:srcRect/>
          <a:stretch>
            <a:fillRect/>
          </a:stretch>
        </p:blipFill>
        <p:spPr bwMode="auto">
          <a:xfrm>
            <a:off x="5508104" y="1618489"/>
            <a:ext cx="3499990" cy="281470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3403"/>
            <a:ext cx="9144000" cy="5699853"/>
          </a:xfrm>
          <a:prstGeom prst="rect">
            <a:avLst/>
          </a:prstGeom>
        </p:spPr>
      </p:pic>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p:cNvSpPr>
            <a:spLocks noGrp="1"/>
          </p:cNvSpPr>
          <p:nvPr>
            <p:ph idx="1"/>
          </p:nvPr>
        </p:nvSpPr>
        <p:spPr>
          <a:xfrm>
            <a:off x="0" y="4394600"/>
            <a:ext cx="9144000" cy="1390714"/>
          </a:xfrm>
          <a:solidFill>
            <a:srgbClr val="000000">
              <a:alpha val="50196"/>
            </a:srgbClr>
          </a:solidFill>
          <a:ln>
            <a:noFill/>
          </a:ln>
          <a:effectLst>
            <a:softEdge rad="127000"/>
          </a:effectLst>
        </p:spPr>
        <p:txBody>
          <a:bodyPr>
            <a:normAutofit fontScale="92500" lnSpcReduction="20000"/>
          </a:bodyPr>
          <a:lstStyle/>
          <a:p>
            <a:pPr marL="0" indent="0" algn="ctr">
              <a:buNone/>
            </a:pPr>
            <a:r>
              <a:rPr lang="en-GB" sz="5400" b="1">
                <a:solidFill>
                  <a:schemeClr val="bg1"/>
                </a:solidFill>
                <a:latin typeface="Arial" panose="020B0604020202020204" pitchFamily="34" charset="0"/>
                <a:cs typeface="Arial" panose="020B0604020202020204" pitchFamily="34" charset="0"/>
              </a:rPr>
              <a:t>Exploring employment </a:t>
            </a:r>
            <a:r>
              <a:rPr lang="en-GB" sz="5400" b="1" dirty="0">
                <a:solidFill>
                  <a:schemeClr val="bg1"/>
                </a:solidFill>
                <a:latin typeface="Arial" panose="020B0604020202020204" pitchFamily="34" charset="0"/>
                <a:cs typeface="Arial" panose="020B0604020202020204" pitchFamily="34" charset="0"/>
              </a:rPr>
              <a:t>opportunities.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Reference list</a:t>
            </a:r>
          </a:p>
        </p:txBody>
      </p:sp>
      <p:sp>
        <p:nvSpPr>
          <p:cNvPr id="3" name="Content Placeholder 2"/>
          <p:cNvSpPr>
            <a:spLocks noGrp="1"/>
          </p:cNvSpPr>
          <p:nvPr>
            <p:ph idx="1"/>
          </p:nvPr>
        </p:nvSpPr>
        <p:spPr/>
        <p:txBody>
          <a:bodyPr>
            <a:normAutofit fontScale="77500" lnSpcReduction="20000"/>
          </a:bodyPr>
          <a:lstStyle/>
          <a:p>
            <a:pPr marL="0" indent="0">
              <a:buNone/>
            </a:pPr>
            <a:endParaRPr lang="en-GB" sz="1600" dirty="0"/>
          </a:p>
          <a:p>
            <a:pPr marL="0" indent="0">
              <a:buNone/>
            </a:pPr>
            <a:r>
              <a:rPr lang="en-GB" sz="1600" dirty="0"/>
              <a:t>Morin, A. (2011). Self‐Awareness Part 1: Definition, Measures, Effects, Functions, and Antecedents. Social and Personality Psychology Compass. 5. 807 - 823. 10.1111/j.1751-9004.2011.00387.x. </a:t>
            </a:r>
          </a:p>
          <a:p>
            <a:pPr marL="0" indent="0">
              <a:buNone/>
            </a:pPr>
            <a:endParaRPr lang="en-GB" sz="1600" dirty="0"/>
          </a:p>
          <a:p>
            <a:pPr marL="0" indent="0">
              <a:buNone/>
            </a:pPr>
            <a:r>
              <a:rPr lang="en-GB" sz="1600" dirty="0" err="1"/>
              <a:t>Coffield</a:t>
            </a:r>
            <a:r>
              <a:rPr lang="en-GB" sz="1600" dirty="0"/>
              <a:t>, Frank; Moseley, David; Hall, Elaine; Ecclestone, Kathryn (2004). </a:t>
            </a:r>
            <a:r>
              <a:rPr lang="en-GB" sz="1600" i="1" dirty="0">
                <a:hlinkClick r:id="rId2"/>
              </a:rPr>
              <a:t>Learning styles and pedagogy in post-16 learning: a systematic and critical review</a:t>
            </a:r>
            <a:r>
              <a:rPr lang="en-GB" sz="1600" dirty="0"/>
              <a:t> (PDF). London: Learning and Skills Research Centre.</a:t>
            </a:r>
          </a:p>
          <a:p>
            <a:pPr marL="0" indent="0">
              <a:buNone/>
            </a:pPr>
            <a:endParaRPr lang="en-GB" sz="1600" dirty="0"/>
          </a:p>
          <a:p>
            <a:pPr marL="0" indent="0">
              <a:buNone/>
            </a:pPr>
            <a:r>
              <a:rPr lang="en-GB" sz="200" dirty="0"/>
              <a:t>Cristal</a:t>
            </a:r>
          </a:p>
          <a:p>
            <a:pPr marL="0" indent="0">
              <a:buNone/>
            </a:pPr>
            <a:r>
              <a:rPr lang="en-GB" sz="1600" dirty="0"/>
              <a:t>Weber, C. (2023). </a:t>
            </a:r>
            <a:r>
              <a:rPr lang="en-GB" sz="1700" dirty="0"/>
              <a:t>Learning Styles – Effective Teaching Strategy or Harmful Neuromyth?</a:t>
            </a:r>
          </a:p>
          <a:p>
            <a:pPr marL="0" indent="0">
              <a:buNone/>
            </a:pPr>
            <a:r>
              <a:rPr lang="en-GB" sz="1700" dirty="0"/>
              <a:t>Available @:</a:t>
            </a:r>
            <a:r>
              <a:rPr lang="en-GB" sz="1800" dirty="0">
                <a:hlinkClick r:id="rId3"/>
              </a:rPr>
              <a:t> Learning Styles – Effective Teaching Strategy or Harmful Neuromyth? – Crystal Clear ESL (esl-curriculum.com)</a:t>
            </a:r>
            <a:r>
              <a:rPr lang="en-GB" sz="1800" dirty="0"/>
              <a:t> (Accessed on 28/04/2024)</a:t>
            </a:r>
            <a:endParaRPr lang="en-GB" sz="1700" dirty="0"/>
          </a:p>
          <a:p>
            <a:pPr marL="0" indent="0">
              <a:buNone/>
            </a:pPr>
            <a:endParaRPr lang="en-GB" sz="1800" dirty="0"/>
          </a:p>
          <a:p>
            <a:pPr marL="0" indent="0">
              <a:buNone/>
            </a:pPr>
            <a:r>
              <a:rPr lang="en-GB" sz="1700" dirty="0" err="1"/>
              <a:t>Eurich</a:t>
            </a:r>
            <a:r>
              <a:rPr lang="en-GB" sz="1700" dirty="0"/>
              <a:t>, T., (2018). Working with People Who Aren’t Self-Aware, available @:</a:t>
            </a:r>
            <a:r>
              <a:rPr lang="en-GB" sz="1800" dirty="0">
                <a:hlinkClick r:id="rId4"/>
              </a:rPr>
              <a:t> Working with People Who Aren’t Self-Aware (hbr.org)</a:t>
            </a:r>
            <a:r>
              <a:rPr lang="en-GB" sz="1800" dirty="0"/>
              <a:t> (Accessed on 29/04/2024).</a:t>
            </a:r>
          </a:p>
          <a:p>
            <a:pPr marL="0" indent="0">
              <a:buNone/>
            </a:pPr>
            <a:endParaRPr lang="en-GB" sz="1800" dirty="0"/>
          </a:p>
          <a:p>
            <a:pPr marL="0" indent="0">
              <a:buNone/>
            </a:pPr>
            <a:r>
              <a:rPr lang="en-GB" sz="1800" dirty="0"/>
              <a:t>Maslow, A. H., (1943) “A Theory of Human Motivation.” </a:t>
            </a:r>
            <a:r>
              <a:rPr lang="en-GB" sz="1800" i="1" dirty="0"/>
              <a:t>Psychological Review</a:t>
            </a:r>
            <a:r>
              <a:rPr lang="en-GB" sz="1800" dirty="0"/>
              <a:t>, vol. 50, no. 4, pp. 370-396,</a:t>
            </a:r>
            <a:r>
              <a:rPr lang="en-GB" sz="2100" dirty="0"/>
              <a:t> </a:t>
            </a:r>
            <a:r>
              <a:rPr lang="en-GB" sz="2100" dirty="0">
                <a:hlinkClick r:id="rId5"/>
              </a:rPr>
              <a:t>http://psychclassics.yorku.ca/Maslow/motivation.htm</a:t>
            </a:r>
            <a:endParaRPr lang="en-GB" sz="2100" dirty="0"/>
          </a:p>
          <a:p>
            <a:pPr marL="0" indent="0">
              <a:buNone/>
            </a:pPr>
            <a:endParaRPr lang="en-GB" sz="1800" dirty="0"/>
          </a:p>
          <a:p>
            <a:pPr marL="0" indent="0">
              <a:buNone/>
            </a:pPr>
            <a:endParaRPr lang="en-GB" sz="1600" dirty="0"/>
          </a:p>
          <a:p>
            <a:pPr marL="0" indent="0">
              <a:buNone/>
            </a:pPr>
            <a:r>
              <a:rPr lang="en-GB" sz="1600" dirty="0"/>
              <a:t>Ruspat, (2010). Investigating Learning Styles, available @: </a:t>
            </a:r>
            <a:r>
              <a:rPr lang="en-GB" sz="1600" dirty="0">
                <a:hlinkClick r:id="rId6"/>
              </a:rPr>
              <a:t>https://ruspat.wordpress.com/2010/12/05/investigating-learning-styles/</a:t>
            </a:r>
            <a:r>
              <a:rPr lang="en-GB" sz="1600" dirty="0"/>
              <a:t>,  (Accessed 20/04/2024).</a:t>
            </a:r>
          </a:p>
          <a:p>
            <a:pPr marL="0" indent="0">
              <a:buNone/>
            </a:pPr>
            <a:endParaRPr lang="en-GB" sz="1600" dirty="0"/>
          </a:p>
          <a:p>
            <a:pPr marL="0" indent="0">
              <a:buNone/>
            </a:pPr>
            <a:endParaRPr lang="en-GB" sz="1600" dirty="0"/>
          </a:p>
          <a:p>
            <a:pPr marL="0" indent="0">
              <a:buNone/>
            </a:pP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datastoreItem>
</file>

<file path=customXml/itemProps2.xml><?xml version="1.0" encoding="utf-8"?>
<ds:datastoreItem xmlns:ds="http://schemas.openxmlformats.org/officeDocument/2006/customXml" ds:itemID="{D081439C-114A-4151-B03A-0408F1ADA968}">
  <ds:schemaRefs/>
</ds:datastoreItem>
</file>

<file path=customXml/itemProps3.xml><?xml version="1.0" encoding="utf-8"?>
<ds:datastoreItem xmlns:ds="http://schemas.openxmlformats.org/officeDocument/2006/customXml" ds:itemID="{65FC5585-51CA-4C4C-9028-AEC8FAD67B8B}">
  <ds:schemaRefs/>
</ds:datastoreItem>
</file>

<file path=docProps/app.xml><?xml version="1.0" encoding="utf-8"?>
<Properties xmlns="http://schemas.openxmlformats.org/officeDocument/2006/extended-properties" xmlns:vt="http://schemas.openxmlformats.org/officeDocument/2006/docPropsVTypes">
  <TotalTime>40</TotalTime>
  <Words>1308</Words>
  <Application>Microsoft Office PowerPoint</Application>
  <PresentationFormat>On-screen Show (4:3)</PresentationFormat>
  <Paragraphs>162</Paragraphs>
  <Slides>35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Myriad Pro</vt:lpstr>
      <vt:lpstr>Noto Sans</vt:lpstr>
      <vt:lpstr>Roobert PRO</vt:lpstr>
      <vt:lpstr>20140311PresentationUWTSDTemplate</vt:lpstr>
      <vt:lpstr>Certificate of Higher Education in Skills for the Workplace  Session 2 Improving Self-awareness</vt:lpstr>
      <vt:lpstr>Previously…</vt:lpstr>
      <vt:lpstr>In this session…..</vt:lpstr>
      <vt:lpstr>Assignment Brief Breakdown</vt:lpstr>
      <vt:lpstr>What is Self-Awareness?</vt:lpstr>
      <vt:lpstr>What is self-awareness?</vt:lpstr>
      <vt:lpstr>Why is self awareness Important</vt:lpstr>
      <vt:lpstr>Startling Fact…</vt:lpstr>
      <vt:lpstr>What is self-awareness? Cont.…</vt:lpstr>
      <vt:lpstr>Self-evaluation process</vt:lpstr>
      <vt:lpstr>Activity </vt:lpstr>
      <vt:lpstr>Tools for improving self-awareness</vt:lpstr>
      <vt:lpstr>PERSONAL SWOT ANALYSIS</vt:lpstr>
      <vt:lpstr>SWOT :An Example</vt:lpstr>
      <vt:lpstr>Johari Window</vt:lpstr>
      <vt:lpstr>Who invented the Johari Window Model? </vt:lpstr>
      <vt:lpstr>What is the Johari Window</vt:lpstr>
      <vt:lpstr>The Johari window</vt:lpstr>
      <vt:lpstr>The Johari window</vt:lpstr>
      <vt:lpstr>How can we enlarge the ‘open self’?</vt:lpstr>
      <vt:lpstr>The Johari window - Activity</vt:lpstr>
      <vt:lpstr>Personality Tests</vt:lpstr>
      <vt:lpstr>Personality Test</vt:lpstr>
      <vt:lpstr>Types of Personality tests</vt:lpstr>
      <vt:lpstr>Myers-Briggs Types Indicator</vt:lpstr>
      <vt:lpstr>Activity</vt:lpstr>
      <vt:lpstr>Learning Styles</vt:lpstr>
      <vt:lpstr>What are learning styles?</vt:lpstr>
      <vt:lpstr>Different learning Styles - Kolb</vt:lpstr>
      <vt:lpstr>Different learning Styles – Honey &amp; Mumford</vt:lpstr>
      <vt:lpstr>Different learning Styles – Neil Fleming</vt:lpstr>
      <vt:lpstr>Homework (Reminder)</vt:lpstr>
      <vt:lpstr>Summary</vt:lpstr>
      <vt:lpstr>Next Session…..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Jayalakshmi Gopalkrishnan</cp:lastModifiedBy>
  <cp:revision>221</cp:revision>
  <dcterms:created xsi:type="dcterms:W3CDTF">2015-04-14T15:21:00Z</dcterms:created>
  <dcterms:modified xsi:type="dcterms:W3CDTF">2025-02-15T16:37:57Z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B0A2CBB2A0324F41B707DD8C27C283A4_12</vt:lpwstr>
  </property>
  <property fmtid="{D5CDD505-2E9C-101B-9397-08002B2CF9AE}" pid="4" name="KSOProductBuildVer">
    <vt:lpwstr>2057-12.2.0.17562</vt:lpwstr>
  </property>
</Properties>
</file>