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6"/>
  </p:notesMasterIdLst>
  <p:handoutMasterIdLst>
    <p:handoutMasterId r:id="rId17"/>
  </p:handoutMasterIdLst>
  <p:sldIdLst>
    <p:sldId id="257" r:id="rId2"/>
    <p:sldId id="287" r:id="rId3"/>
    <p:sldId id="276" r:id="rId4"/>
    <p:sldId id="277" r:id="rId5"/>
    <p:sldId id="278" r:id="rId6"/>
    <p:sldId id="279" r:id="rId7"/>
    <p:sldId id="283" r:id="rId8"/>
    <p:sldId id="284" r:id="rId9"/>
    <p:sldId id="288" r:id="rId10"/>
    <p:sldId id="289" r:id="rId11"/>
    <p:sldId id="290" r:id="rId12"/>
    <p:sldId id="291" r:id="rId13"/>
    <p:sldId id="292" r:id="rId14"/>
    <p:sldId id="260" r:id="rId15"/>
  </p:sldIdLst>
  <p:sldSz cx="9144000" cy="6858000" type="screen4x3"/>
  <p:notesSz cx="6858000" cy="9296400"/>
  <p:defaultTextStyle>
    <a:defPPr>
      <a:defRPr lang="en-US"/>
    </a:defPPr>
    <a:lvl1pPr algn="l" rtl="0" fontAlgn="base">
      <a:spcBef>
        <a:spcPct val="0"/>
      </a:spcBef>
      <a:spcAft>
        <a:spcPct val="0"/>
      </a:spcAft>
      <a:defRPr sz="2400" kern="1200">
        <a:solidFill>
          <a:schemeClr val="tx1"/>
        </a:solidFill>
        <a:latin typeface="Times New Roman" pitchFamily="18" charset="0"/>
        <a:ea typeface="+mn-ea"/>
        <a:cs typeface="Arial" charset="0"/>
      </a:defRPr>
    </a:lvl1pPr>
    <a:lvl2pPr marL="457200" algn="l" rtl="0" fontAlgn="base">
      <a:spcBef>
        <a:spcPct val="0"/>
      </a:spcBef>
      <a:spcAft>
        <a:spcPct val="0"/>
      </a:spcAft>
      <a:defRPr sz="2400" kern="1200">
        <a:solidFill>
          <a:schemeClr val="tx1"/>
        </a:solidFill>
        <a:latin typeface="Times New Roman" pitchFamily="18" charset="0"/>
        <a:ea typeface="+mn-ea"/>
        <a:cs typeface="Arial" charset="0"/>
      </a:defRPr>
    </a:lvl2pPr>
    <a:lvl3pPr marL="914400" algn="l" rtl="0" fontAlgn="base">
      <a:spcBef>
        <a:spcPct val="0"/>
      </a:spcBef>
      <a:spcAft>
        <a:spcPct val="0"/>
      </a:spcAft>
      <a:defRPr sz="2400" kern="1200">
        <a:solidFill>
          <a:schemeClr val="tx1"/>
        </a:solidFill>
        <a:latin typeface="Times New Roman" pitchFamily="18" charset="0"/>
        <a:ea typeface="+mn-ea"/>
        <a:cs typeface="Arial" charset="0"/>
      </a:defRPr>
    </a:lvl3pPr>
    <a:lvl4pPr marL="1371600" algn="l" rtl="0" fontAlgn="base">
      <a:spcBef>
        <a:spcPct val="0"/>
      </a:spcBef>
      <a:spcAft>
        <a:spcPct val="0"/>
      </a:spcAft>
      <a:defRPr sz="2400" kern="1200">
        <a:solidFill>
          <a:schemeClr val="tx1"/>
        </a:solidFill>
        <a:latin typeface="Times New Roman" pitchFamily="18" charset="0"/>
        <a:ea typeface="+mn-ea"/>
        <a:cs typeface="Arial" charset="0"/>
      </a:defRPr>
    </a:lvl4pPr>
    <a:lvl5pPr marL="1828800" algn="l" rtl="0" fontAlgn="base">
      <a:spcBef>
        <a:spcPct val="0"/>
      </a:spcBef>
      <a:spcAft>
        <a:spcPct val="0"/>
      </a:spcAft>
      <a:defRPr sz="2400" kern="1200">
        <a:solidFill>
          <a:schemeClr val="tx1"/>
        </a:solidFill>
        <a:latin typeface="Times New Roman" pitchFamily="18" charset="0"/>
        <a:ea typeface="+mn-ea"/>
        <a:cs typeface="Arial" charset="0"/>
      </a:defRPr>
    </a:lvl5pPr>
    <a:lvl6pPr marL="2286000" algn="l" defTabSz="914400" rtl="0" eaLnBrk="1" latinLnBrk="0" hangingPunct="1">
      <a:defRPr sz="2400" kern="1200">
        <a:solidFill>
          <a:schemeClr val="tx1"/>
        </a:solidFill>
        <a:latin typeface="Times New Roman" pitchFamily="18" charset="0"/>
        <a:ea typeface="+mn-ea"/>
        <a:cs typeface="Arial" charset="0"/>
      </a:defRPr>
    </a:lvl6pPr>
    <a:lvl7pPr marL="2743200" algn="l" defTabSz="914400" rtl="0" eaLnBrk="1" latinLnBrk="0" hangingPunct="1">
      <a:defRPr sz="2400" kern="1200">
        <a:solidFill>
          <a:schemeClr val="tx1"/>
        </a:solidFill>
        <a:latin typeface="Times New Roman" pitchFamily="18" charset="0"/>
        <a:ea typeface="+mn-ea"/>
        <a:cs typeface="Arial" charset="0"/>
      </a:defRPr>
    </a:lvl7pPr>
    <a:lvl8pPr marL="3200400" algn="l" defTabSz="914400" rtl="0" eaLnBrk="1" latinLnBrk="0" hangingPunct="1">
      <a:defRPr sz="2400" kern="1200">
        <a:solidFill>
          <a:schemeClr val="tx1"/>
        </a:solidFill>
        <a:latin typeface="Times New Roman" pitchFamily="18" charset="0"/>
        <a:ea typeface="+mn-ea"/>
        <a:cs typeface="Arial" charset="0"/>
      </a:defRPr>
    </a:lvl8pPr>
    <a:lvl9pPr marL="3657600" algn="l" defTabSz="914400" rtl="0" eaLnBrk="1" latinLnBrk="0" hangingPunct="1">
      <a:defRPr sz="2400" kern="1200">
        <a:solidFill>
          <a:schemeClr val="tx1"/>
        </a:solidFill>
        <a:latin typeface="Times New Roman" pitchFamily="18"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00"/>
    <a:srgbClr val="FFCC00"/>
    <a:srgbClr val="9900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32787"/>
    <p:restoredTop sz="87993" autoAdjust="0"/>
  </p:normalViewPr>
  <p:slideViewPr>
    <p:cSldViewPr>
      <p:cViewPr>
        <p:scale>
          <a:sx n="66" d="100"/>
          <a:sy n="66" d="100"/>
        </p:scale>
        <p:origin x="-1272"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bwMode="auto">
          <a:xfrm>
            <a:off x="0" y="0"/>
            <a:ext cx="2971800" cy="46513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charset="0"/>
                <a:cs typeface="+mn-cs"/>
              </a:defRPr>
            </a:lvl1pPr>
          </a:lstStyle>
          <a:p>
            <a:pPr>
              <a:defRPr/>
            </a:pPr>
            <a:endParaRPr lang="en-US"/>
          </a:p>
        </p:txBody>
      </p:sp>
      <p:sp>
        <p:nvSpPr>
          <p:cNvPr id="24579" name="Rectangle 3"/>
          <p:cNvSpPr>
            <a:spLocks noGrp="1" noChangeArrowheads="1"/>
          </p:cNvSpPr>
          <p:nvPr>
            <p:ph type="dt" sz="quarter" idx="1"/>
          </p:nvPr>
        </p:nvSpPr>
        <p:spPr bwMode="auto">
          <a:xfrm>
            <a:off x="3886200" y="0"/>
            <a:ext cx="2971800" cy="46513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charset="0"/>
                <a:cs typeface="+mn-cs"/>
              </a:defRPr>
            </a:lvl1pPr>
          </a:lstStyle>
          <a:p>
            <a:pPr>
              <a:defRPr/>
            </a:pPr>
            <a:endParaRPr lang="en-US"/>
          </a:p>
        </p:txBody>
      </p:sp>
      <p:sp>
        <p:nvSpPr>
          <p:cNvPr id="24580" name="Rectangle 4"/>
          <p:cNvSpPr>
            <a:spLocks noGrp="1" noChangeArrowheads="1"/>
          </p:cNvSpPr>
          <p:nvPr>
            <p:ph type="ftr" sz="quarter" idx="2"/>
          </p:nvPr>
        </p:nvSpPr>
        <p:spPr bwMode="auto">
          <a:xfrm>
            <a:off x="0" y="8831263"/>
            <a:ext cx="2971800" cy="46513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charset="0"/>
                <a:cs typeface="+mn-cs"/>
              </a:defRPr>
            </a:lvl1pPr>
          </a:lstStyle>
          <a:p>
            <a:pPr>
              <a:defRPr/>
            </a:pPr>
            <a:endParaRPr lang="en-US"/>
          </a:p>
        </p:txBody>
      </p:sp>
      <p:sp>
        <p:nvSpPr>
          <p:cNvPr id="24581" name="Rectangle 5"/>
          <p:cNvSpPr>
            <a:spLocks noGrp="1" noChangeArrowheads="1"/>
          </p:cNvSpPr>
          <p:nvPr>
            <p:ph type="sldNum" sz="quarter" idx="3"/>
          </p:nvPr>
        </p:nvSpPr>
        <p:spPr bwMode="auto">
          <a:xfrm>
            <a:off x="3886200" y="8831263"/>
            <a:ext cx="2971800" cy="46513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charset="0"/>
                <a:cs typeface="+mn-cs"/>
              </a:defRPr>
            </a:lvl1pPr>
          </a:lstStyle>
          <a:p>
            <a:pPr>
              <a:defRPr/>
            </a:pPr>
            <a:fld id="{79B544B4-2F6C-4DE4-87A5-70556F976201}" type="slidenum">
              <a:rPr lang="en-US"/>
              <a:pPr>
                <a:defRPr/>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65138"/>
          </a:xfrm>
          <a:prstGeom prst="rect">
            <a:avLst/>
          </a:prstGeom>
        </p:spPr>
        <p:txBody>
          <a:bodyPr vert="horz" lIns="91440" tIns="45720" rIns="91440" bIns="45720" rtlCol="0"/>
          <a:lstStyle>
            <a:lvl1pPr algn="l">
              <a:defRPr sz="1200">
                <a:cs typeface="+mn-cs"/>
              </a:defRPr>
            </a:lvl1pPr>
          </a:lstStyle>
          <a:p>
            <a:pPr>
              <a:defRPr/>
            </a:pPr>
            <a:endParaRPr lang="en-GB"/>
          </a:p>
        </p:txBody>
      </p:sp>
      <p:sp>
        <p:nvSpPr>
          <p:cNvPr id="3" name="Date Placeholder 2"/>
          <p:cNvSpPr>
            <a:spLocks noGrp="1"/>
          </p:cNvSpPr>
          <p:nvPr>
            <p:ph type="dt" idx="1"/>
          </p:nvPr>
        </p:nvSpPr>
        <p:spPr>
          <a:xfrm>
            <a:off x="3884613" y="0"/>
            <a:ext cx="2971800" cy="465138"/>
          </a:xfrm>
          <a:prstGeom prst="rect">
            <a:avLst/>
          </a:prstGeom>
        </p:spPr>
        <p:txBody>
          <a:bodyPr vert="horz" lIns="91440" tIns="45720" rIns="91440" bIns="45720" rtlCol="0"/>
          <a:lstStyle>
            <a:lvl1pPr algn="r">
              <a:defRPr sz="1200" smtClean="0">
                <a:cs typeface="+mn-cs"/>
              </a:defRPr>
            </a:lvl1pPr>
          </a:lstStyle>
          <a:p>
            <a:pPr>
              <a:defRPr/>
            </a:pPr>
            <a:fld id="{87682409-A363-4733-8609-C6A3C74DC9FD}" type="datetimeFigureOut">
              <a:rPr lang="en-US"/>
              <a:pPr>
                <a:defRPr/>
              </a:pPr>
              <a:t>8/23/2018</a:t>
            </a:fld>
            <a:endParaRPr lang="en-GB"/>
          </a:p>
        </p:txBody>
      </p:sp>
      <p:sp>
        <p:nvSpPr>
          <p:cNvPr id="4" name="Slide Image Placeholder 3"/>
          <p:cNvSpPr>
            <a:spLocks noGrp="1" noRot="1" noChangeAspect="1"/>
          </p:cNvSpPr>
          <p:nvPr>
            <p:ph type="sldImg" idx="2"/>
          </p:nvPr>
        </p:nvSpPr>
        <p:spPr>
          <a:xfrm>
            <a:off x="1104900" y="696913"/>
            <a:ext cx="4648200" cy="3486150"/>
          </a:xfrm>
          <a:prstGeom prst="rect">
            <a:avLst/>
          </a:prstGeom>
          <a:noFill/>
          <a:ln w="12700">
            <a:solidFill>
              <a:prstClr val="black"/>
            </a:solidFill>
          </a:ln>
        </p:spPr>
        <p:txBody>
          <a:bodyPr vert="horz" lIns="91440" tIns="45720" rIns="91440" bIns="45720" rtlCol="0" anchor="ctr"/>
          <a:lstStyle/>
          <a:p>
            <a:pPr lvl="0"/>
            <a:endParaRPr lang="en-GB" noProof="0" smtClean="0"/>
          </a:p>
        </p:txBody>
      </p:sp>
      <p:sp>
        <p:nvSpPr>
          <p:cNvPr id="5" name="Notes Placeholder 4"/>
          <p:cNvSpPr>
            <a:spLocks noGrp="1"/>
          </p:cNvSpPr>
          <p:nvPr>
            <p:ph type="body" sz="quarter" idx="3"/>
          </p:nvPr>
        </p:nvSpPr>
        <p:spPr>
          <a:xfrm>
            <a:off x="685800" y="4416425"/>
            <a:ext cx="5486400" cy="4183063"/>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8829675"/>
            <a:ext cx="2971800" cy="465138"/>
          </a:xfrm>
          <a:prstGeom prst="rect">
            <a:avLst/>
          </a:prstGeom>
        </p:spPr>
        <p:txBody>
          <a:bodyPr vert="horz" lIns="91440" tIns="45720" rIns="91440" bIns="45720" rtlCol="0" anchor="b"/>
          <a:lstStyle>
            <a:lvl1pPr algn="l">
              <a:defRPr sz="1200">
                <a:cs typeface="+mn-cs"/>
              </a:defRPr>
            </a:lvl1pPr>
          </a:lstStyle>
          <a:p>
            <a:pPr>
              <a:defRPr/>
            </a:pPr>
            <a:endParaRPr lang="en-GB"/>
          </a:p>
        </p:txBody>
      </p:sp>
      <p:sp>
        <p:nvSpPr>
          <p:cNvPr id="7" name="Slide Number Placeholder 6"/>
          <p:cNvSpPr>
            <a:spLocks noGrp="1"/>
          </p:cNvSpPr>
          <p:nvPr>
            <p:ph type="sldNum" sz="quarter" idx="5"/>
          </p:nvPr>
        </p:nvSpPr>
        <p:spPr>
          <a:xfrm>
            <a:off x="3884613" y="8829675"/>
            <a:ext cx="2971800" cy="465138"/>
          </a:xfrm>
          <a:prstGeom prst="rect">
            <a:avLst/>
          </a:prstGeom>
        </p:spPr>
        <p:txBody>
          <a:bodyPr vert="horz" lIns="91440" tIns="45720" rIns="91440" bIns="45720" rtlCol="0" anchor="b"/>
          <a:lstStyle>
            <a:lvl1pPr algn="r">
              <a:defRPr sz="1200" smtClean="0">
                <a:cs typeface="+mn-cs"/>
              </a:defRPr>
            </a:lvl1pPr>
          </a:lstStyle>
          <a:p>
            <a:pPr>
              <a:defRPr/>
            </a:pPr>
            <a:fld id="{A5DA2FDF-0C49-463F-9A49-D54270CEC01A}"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p:spPr>
      </p:sp>
      <p:sp>
        <p:nvSpPr>
          <p:cNvPr id="20483"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048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99BD6E5-09F7-4E37-9FE2-71E58DE1A4B0}" type="slidenum">
              <a:rPr lang="en-GB"/>
              <a:pPr/>
              <a:t>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tIns="0" rIns="18288">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lang="en-US" smtClean="0"/>
              <a:t>Click to edit Master title style</a:t>
            </a:r>
            <a:endParaRPr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4" name="Date Placeholder 29"/>
          <p:cNvSpPr>
            <a:spLocks noGrp="1"/>
          </p:cNvSpPr>
          <p:nvPr>
            <p:ph type="dt" sz="half" idx="10"/>
          </p:nvPr>
        </p:nvSpPr>
        <p:spPr/>
        <p:txBody>
          <a:bodyPr/>
          <a:lstStyle>
            <a:lvl1pPr>
              <a:defRPr/>
            </a:lvl1pPr>
          </a:lstStyle>
          <a:p>
            <a:pPr>
              <a:defRPr/>
            </a:pPr>
            <a:endParaRPr lang="en-US"/>
          </a:p>
        </p:txBody>
      </p:sp>
      <p:sp>
        <p:nvSpPr>
          <p:cNvPr id="5" name="Footer Placeholder 18"/>
          <p:cNvSpPr>
            <a:spLocks noGrp="1"/>
          </p:cNvSpPr>
          <p:nvPr>
            <p:ph type="ftr" sz="quarter" idx="11"/>
          </p:nvPr>
        </p:nvSpPr>
        <p:spPr/>
        <p:txBody>
          <a:bodyPr/>
          <a:lstStyle>
            <a:lvl1pPr>
              <a:defRPr/>
            </a:lvl1pPr>
          </a:lstStyle>
          <a:p>
            <a:pPr>
              <a:defRPr/>
            </a:pPr>
            <a:endParaRPr lang="en-US"/>
          </a:p>
        </p:txBody>
      </p:sp>
      <p:sp>
        <p:nvSpPr>
          <p:cNvPr id="6" name="Slide Number Placeholder 26"/>
          <p:cNvSpPr>
            <a:spLocks noGrp="1"/>
          </p:cNvSpPr>
          <p:nvPr>
            <p:ph type="sldNum" sz="quarter" idx="12"/>
          </p:nvPr>
        </p:nvSpPr>
        <p:spPr/>
        <p:txBody>
          <a:bodyPr/>
          <a:lstStyle>
            <a:lvl1pPr>
              <a:defRPr/>
            </a:lvl1pPr>
          </a:lstStyle>
          <a:p>
            <a:pPr>
              <a:defRPr/>
            </a:pPr>
            <a:fld id="{CCFBCF67-FBD4-4F32-B71D-895A8983E1D9}" type="slidenum">
              <a:rPr lang="en-US"/>
              <a:pPr>
                <a:defRPr/>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4385489A-C939-475D-9669-61CF38A1014B}"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tIns="0">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lang="en-US" smtClean="0"/>
              <a:t>Click to edit Master title style</a:t>
            </a:r>
            <a:endParaRPr lang="en-US"/>
          </a:p>
        </p:txBody>
      </p:sp>
      <p:sp>
        <p:nvSpPr>
          <p:cNvPr id="3" name="Text Placeholder 2"/>
          <p:cNvSpPr>
            <a:spLocks noGrp="1"/>
          </p:cNvSpPr>
          <p:nvPr>
            <p:ph type="body" idx="1"/>
          </p:nvPr>
        </p:nvSpPr>
        <p:spPr>
          <a:xfrm>
            <a:off x="530352" y="2704664"/>
            <a:ext cx="7772400" cy="1509712"/>
          </a:xfrm>
        </p:spPr>
        <p:txBody>
          <a:bodyPr lIns="45720" rIns="45720"/>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B14D8BCA-1A73-4388-8921-5A38DACF9107}" type="slidenum">
              <a:rPr lang="en-US"/>
              <a:pPr>
                <a:defRPr/>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9"/>
          <p:cNvSpPr>
            <a:spLocks noGrp="1"/>
          </p:cNvSpPr>
          <p:nvPr>
            <p:ph type="dt" sz="half" idx="10"/>
          </p:nvPr>
        </p:nvSpPr>
        <p:spPr/>
        <p:txBody>
          <a:bodyPr/>
          <a:lstStyle>
            <a:lvl1pPr>
              <a:defRPr/>
            </a:lvl1pPr>
          </a:lstStyle>
          <a:p>
            <a:pPr>
              <a:defRPr/>
            </a:pPr>
            <a:endParaRPr lang="en-US"/>
          </a:p>
        </p:txBody>
      </p:sp>
      <p:sp>
        <p:nvSpPr>
          <p:cNvPr id="6" name="Footer Placeholder 21"/>
          <p:cNvSpPr>
            <a:spLocks noGrp="1"/>
          </p:cNvSpPr>
          <p:nvPr>
            <p:ph type="ftr" sz="quarter" idx="11"/>
          </p:nvPr>
        </p:nvSpPr>
        <p:spPr/>
        <p:txBody>
          <a:bodyPr/>
          <a:lstStyle>
            <a:lvl1pPr>
              <a:defRPr/>
            </a:lvl1pPr>
          </a:lstStyle>
          <a:p>
            <a:pPr>
              <a:defRPr/>
            </a:pPr>
            <a:endParaRPr lang="en-US"/>
          </a:p>
        </p:txBody>
      </p:sp>
      <p:sp>
        <p:nvSpPr>
          <p:cNvPr id="7" name="Slide Number Placeholder 17"/>
          <p:cNvSpPr>
            <a:spLocks noGrp="1"/>
          </p:cNvSpPr>
          <p:nvPr>
            <p:ph type="sldNum" sz="quarter" idx="12"/>
          </p:nvPr>
        </p:nvSpPr>
        <p:spPr/>
        <p:txBody>
          <a:bodyPr/>
          <a:lstStyle>
            <a:lvl1pPr>
              <a:defRPr/>
            </a:lvl1pPr>
          </a:lstStyle>
          <a:p>
            <a:pPr>
              <a:defRPr/>
            </a:pPr>
            <a:fld id="{32534F2B-8DEF-41A4-8C04-FAD3A18F7356}"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9"/>
          <p:cNvSpPr>
            <a:spLocks noGrp="1"/>
          </p:cNvSpPr>
          <p:nvPr>
            <p:ph type="dt" sz="half" idx="10"/>
          </p:nvPr>
        </p:nvSpPr>
        <p:spPr/>
        <p:txBody>
          <a:bodyPr/>
          <a:lstStyle>
            <a:lvl1pPr>
              <a:defRPr/>
            </a:lvl1pPr>
          </a:lstStyle>
          <a:p>
            <a:pPr>
              <a:defRPr/>
            </a:pPr>
            <a:endParaRPr lang="en-US"/>
          </a:p>
        </p:txBody>
      </p:sp>
      <p:sp>
        <p:nvSpPr>
          <p:cNvPr id="8" name="Footer Placeholder 21"/>
          <p:cNvSpPr>
            <a:spLocks noGrp="1"/>
          </p:cNvSpPr>
          <p:nvPr>
            <p:ph type="ftr" sz="quarter" idx="11"/>
          </p:nvPr>
        </p:nvSpPr>
        <p:spPr/>
        <p:txBody>
          <a:bodyPr/>
          <a:lstStyle>
            <a:lvl1pPr>
              <a:defRPr/>
            </a:lvl1pPr>
          </a:lstStyle>
          <a:p>
            <a:pPr>
              <a:defRPr/>
            </a:pPr>
            <a:endParaRPr lang="en-US"/>
          </a:p>
        </p:txBody>
      </p:sp>
      <p:sp>
        <p:nvSpPr>
          <p:cNvPr id="9" name="Slide Number Placeholder 17"/>
          <p:cNvSpPr>
            <a:spLocks noGrp="1"/>
          </p:cNvSpPr>
          <p:nvPr>
            <p:ph type="sldNum" sz="quarter" idx="12"/>
          </p:nvPr>
        </p:nvSpPr>
        <p:spPr/>
        <p:txBody>
          <a:bodyPr/>
          <a:lstStyle>
            <a:lvl1pPr>
              <a:defRPr/>
            </a:lvl1pPr>
          </a:lstStyle>
          <a:p>
            <a:pPr>
              <a:defRPr/>
            </a:pPr>
            <a:fld id="{80601C9D-6104-426C-A3E5-333059E1702F}"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lang="en-US" smtClean="0"/>
              <a:t>Click to edit Master title style</a:t>
            </a:r>
            <a:endParaRPr lang="en-US"/>
          </a:p>
        </p:txBody>
      </p:sp>
      <p:sp>
        <p:nvSpPr>
          <p:cNvPr id="3" name="Date Placeholder 9"/>
          <p:cNvSpPr>
            <a:spLocks noGrp="1"/>
          </p:cNvSpPr>
          <p:nvPr>
            <p:ph type="dt" sz="half" idx="10"/>
          </p:nvPr>
        </p:nvSpPr>
        <p:spPr/>
        <p:txBody>
          <a:bodyPr/>
          <a:lstStyle>
            <a:lvl1pPr>
              <a:defRPr/>
            </a:lvl1pPr>
          </a:lstStyle>
          <a:p>
            <a:pPr>
              <a:defRPr/>
            </a:pPr>
            <a:endParaRPr lang="en-US"/>
          </a:p>
        </p:txBody>
      </p:sp>
      <p:sp>
        <p:nvSpPr>
          <p:cNvPr id="4" name="Footer Placeholder 21"/>
          <p:cNvSpPr>
            <a:spLocks noGrp="1"/>
          </p:cNvSpPr>
          <p:nvPr>
            <p:ph type="ftr" sz="quarter" idx="11"/>
          </p:nvPr>
        </p:nvSpPr>
        <p:spPr/>
        <p:txBody>
          <a:bodyPr/>
          <a:lstStyle>
            <a:lvl1pPr>
              <a:defRPr/>
            </a:lvl1pPr>
          </a:lstStyle>
          <a:p>
            <a:pPr>
              <a:defRPr/>
            </a:pPr>
            <a:endParaRPr lang="en-US"/>
          </a:p>
        </p:txBody>
      </p:sp>
      <p:sp>
        <p:nvSpPr>
          <p:cNvPr id="5" name="Slide Number Placeholder 17"/>
          <p:cNvSpPr>
            <a:spLocks noGrp="1"/>
          </p:cNvSpPr>
          <p:nvPr>
            <p:ph type="sldNum" sz="quarter" idx="12"/>
          </p:nvPr>
        </p:nvSpPr>
        <p:spPr/>
        <p:txBody>
          <a:bodyPr/>
          <a:lstStyle>
            <a:lvl1pPr>
              <a:defRPr/>
            </a:lvl1pPr>
          </a:lstStyle>
          <a:p>
            <a:pPr>
              <a:defRPr/>
            </a:pPr>
            <a:fld id="{847E641C-1223-409B-8796-1302F84DB991}"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endParaRPr lang="en-US"/>
          </a:p>
        </p:txBody>
      </p:sp>
      <p:sp>
        <p:nvSpPr>
          <p:cNvPr id="3" name="Footer Placeholder 21"/>
          <p:cNvSpPr>
            <a:spLocks noGrp="1"/>
          </p:cNvSpPr>
          <p:nvPr>
            <p:ph type="ftr" sz="quarter" idx="11"/>
          </p:nvPr>
        </p:nvSpPr>
        <p:spPr/>
        <p:txBody>
          <a:bodyPr/>
          <a:lstStyle>
            <a:lvl1pPr>
              <a:defRPr/>
            </a:lvl1pPr>
          </a:lstStyle>
          <a:p>
            <a:pPr>
              <a:defRPr/>
            </a:pPr>
            <a:endParaRPr lang="en-US"/>
          </a:p>
        </p:txBody>
      </p:sp>
      <p:sp>
        <p:nvSpPr>
          <p:cNvPr id="4" name="Slide Number Placeholder 17"/>
          <p:cNvSpPr>
            <a:spLocks noGrp="1"/>
          </p:cNvSpPr>
          <p:nvPr>
            <p:ph type="sldNum" sz="quarter" idx="12"/>
          </p:nvPr>
        </p:nvSpPr>
        <p:spPr/>
        <p:txBody>
          <a:bodyPr/>
          <a:lstStyle>
            <a:lvl1pPr>
              <a:defRPr/>
            </a:lvl1pPr>
          </a:lstStyle>
          <a:p>
            <a:pPr>
              <a:defRPr/>
            </a:pPr>
            <a:fld id="{D5ACA7D5-4618-4F2B-90A7-DF5C376E6E83}"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a:noAutofit/>
          </a:bodyPr>
          <a:lstStyle>
            <a:lvl1pPr algn="l" rtl="0">
              <a:spcBef>
                <a:spcPct val="0"/>
              </a:spcBef>
              <a:buNone/>
              <a:defRPr sz="2600" b="0">
                <a:ln>
                  <a:noFill/>
                </a:ln>
                <a:solidFill>
                  <a:schemeClr val="tx2"/>
                </a:solidFill>
                <a:effectLst/>
                <a:latin typeface="+mj-lt"/>
                <a:ea typeface="+mj-ea"/>
                <a:cs typeface="+mj-cs"/>
              </a:defRPr>
            </a:lvl1pPr>
          </a:lstStyle>
          <a:p>
            <a:r>
              <a:rPr lang="en-US" smtClean="0"/>
              <a:t>Click to edit Master title style</a:t>
            </a:r>
            <a:endParaRPr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a:r>
              <a:rPr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9"/>
          <p:cNvSpPr>
            <a:spLocks noGrp="1"/>
          </p:cNvSpPr>
          <p:nvPr>
            <p:ph type="dt" sz="half" idx="10"/>
          </p:nvPr>
        </p:nvSpPr>
        <p:spPr/>
        <p:txBody>
          <a:bodyPr/>
          <a:lstStyle>
            <a:lvl1pPr>
              <a:defRPr/>
            </a:lvl1pPr>
          </a:lstStyle>
          <a:p>
            <a:pPr>
              <a:defRPr/>
            </a:pPr>
            <a:endParaRPr lang="en-US"/>
          </a:p>
        </p:txBody>
      </p:sp>
      <p:sp>
        <p:nvSpPr>
          <p:cNvPr id="6" name="Footer Placeholder 21"/>
          <p:cNvSpPr>
            <a:spLocks noGrp="1"/>
          </p:cNvSpPr>
          <p:nvPr>
            <p:ph type="ftr" sz="quarter" idx="11"/>
          </p:nvPr>
        </p:nvSpPr>
        <p:spPr/>
        <p:txBody>
          <a:bodyPr/>
          <a:lstStyle>
            <a:lvl1pPr>
              <a:defRPr/>
            </a:lvl1pPr>
          </a:lstStyle>
          <a:p>
            <a:pPr>
              <a:defRPr/>
            </a:pPr>
            <a:endParaRPr lang="en-US"/>
          </a:p>
        </p:txBody>
      </p:sp>
      <p:sp>
        <p:nvSpPr>
          <p:cNvPr id="7" name="Slide Number Placeholder 17"/>
          <p:cNvSpPr>
            <a:spLocks noGrp="1"/>
          </p:cNvSpPr>
          <p:nvPr>
            <p:ph type="sldNum" sz="quarter" idx="12"/>
          </p:nvPr>
        </p:nvSpPr>
        <p:spPr/>
        <p:txBody>
          <a:bodyPr/>
          <a:lstStyle>
            <a:lvl1pPr>
              <a:defRPr/>
            </a:lvl1pPr>
          </a:lstStyle>
          <a:p>
            <a:pPr>
              <a:defRPr/>
            </a:pPr>
            <a:fld id="{44F450CB-D096-4CA4-808A-0B274ABFFA16}"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nip and Round Single Corner Rectangle 4"/>
          <p:cNvSpPr/>
          <p:nvPr/>
        </p:nvSpPr>
        <p:spPr>
          <a:xfrm rot="420000" flipV="1">
            <a:off x="3165475" y="1108075"/>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p:nvSpPr>
          <p:cNvPr id="6" name="Right Triangle 5"/>
          <p:cNvSpPr/>
          <p:nvPr/>
        </p:nvSpPr>
        <p:spPr>
          <a:xfrm rot="420000" flipV="1">
            <a:off x="8004175" y="5359400"/>
            <a:ext cx="155575" cy="155575"/>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p:nvSpPr>
          <p:cNvPr id="7" name="Freeform 6"/>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cs typeface="+mn-cs"/>
            </a:endParaRPr>
          </a:p>
        </p:txBody>
      </p:sp>
      <p:sp>
        <p:nvSpPr>
          <p:cNvPr id="8" name="Freeform 7"/>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cs typeface="+mn-cs"/>
            </a:endParaRPr>
          </a:p>
        </p:txBody>
      </p:sp>
      <p:sp>
        <p:nvSpPr>
          <p:cNvPr id="2" name="Title 1"/>
          <p:cNvSpPr>
            <a:spLocks noGrp="1"/>
          </p:cNvSpPr>
          <p:nvPr>
            <p:ph type="title"/>
          </p:nvPr>
        </p:nvSpPr>
        <p:spPr>
          <a:xfrm>
            <a:off x="609600" y="1176996"/>
            <a:ext cx="2212848" cy="1582621"/>
          </a:xfrm>
        </p:spPr>
        <p:txBody>
          <a:bodyPr lIns="45720" rIns="45720" bIns="45720"/>
          <a:lstStyle>
            <a:lvl1pPr algn="l">
              <a:buNone/>
              <a:defRPr sz="2000" b="1">
                <a:solidFill>
                  <a:schemeClr val="tx2"/>
                </a:solidFill>
              </a:defRPr>
            </a:lvl1pPr>
          </a:lstStyle>
          <a:p>
            <a:r>
              <a:rPr lang="en-US" smtClean="0"/>
              <a:t>Click to edit Master title style</a:t>
            </a:r>
            <a:endParaRPr lang="en-US"/>
          </a:p>
        </p:txBody>
      </p:sp>
      <p:sp>
        <p:nvSpPr>
          <p:cNvPr id="4" name="Text Placeholder 3"/>
          <p:cNvSpPr>
            <a:spLocks noGrp="1"/>
          </p:cNvSpPr>
          <p:nvPr>
            <p:ph type="body" sz="half" idx="2"/>
          </p:nvPr>
        </p:nvSpPr>
        <p:spPr>
          <a:xfrm>
            <a:off x="609600" y="2828785"/>
            <a:ext cx="2209800" cy="2179320"/>
          </a:xfrm>
        </p:spPr>
        <p:txBody>
          <a:bodyPr lIns="64008" rIns="45720"/>
          <a:lstStyle>
            <a:lvl1pPr marL="0" indent="0" algn="l">
              <a:spcBef>
                <a:spcPts val="250"/>
              </a:spcBef>
              <a:buFontTx/>
              <a:buNone/>
              <a:defRPr sz="1300"/>
            </a:lvl1pPr>
            <a:lvl2pPr>
              <a:defRPr sz="1200"/>
            </a:lvl2pPr>
            <a:lvl3pPr>
              <a:defRPr sz="1000"/>
            </a:lvl3pPr>
            <a:lvl4pPr>
              <a:defRPr sz="900"/>
            </a:lvl4pPr>
            <a:lvl5pPr>
              <a:defRPr sz="900"/>
            </a:lvl5pPr>
          </a:lstStyle>
          <a:p>
            <a:pPr lvl="0"/>
            <a:r>
              <a:rPr lang="en-US" smtClean="0"/>
              <a:t>Click to edit Master text styles</a:t>
            </a:r>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normAutofit/>
          </a:bodyPr>
          <a:lstStyle>
            <a:lvl1pPr marL="0" indent="0">
              <a:buNone/>
              <a:defRPr sz="3200"/>
            </a:lvl1pPr>
          </a:lstStyle>
          <a:p>
            <a:pPr lvl="0"/>
            <a:r>
              <a:rPr lang="en-US" noProof="0" smtClean="0"/>
              <a:t>Click icon to add picture</a:t>
            </a:r>
            <a:endParaRPr lang="en-US" noProof="0" dirty="0"/>
          </a:p>
        </p:txBody>
      </p:sp>
      <p:sp>
        <p:nvSpPr>
          <p:cNvPr id="9" name="Date Placeholder 4"/>
          <p:cNvSpPr>
            <a:spLocks noGrp="1"/>
          </p:cNvSpPr>
          <p:nvPr>
            <p:ph type="dt" sz="half" idx="10"/>
          </p:nvPr>
        </p:nvSpPr>
        <p:spPr/>
        <p:txBody>
          <a:bodyPr/>
          <a:lstStyle>
            <a:lvl1pPr>
              <a:defRPr/>
            </a:lvl1pPr>
          </a:lstStyle>
          <a:p>
            <a:pPr>
              <a:defRPr/>
            </a:pPr>
            <a:endParaRPr lang="en-US"/>
          </a:p>
        </p:txBody>
      </p:sp>
      <p:sp>
        <p:nvSpPr>
          <p:cNvPr id="10" name="Footer Placeholder 5"/>
          <p:cNvSpPr>
            <a:spLocks noGrp="1"/>
          </p:cNvSpPr>
          <p:nvPr>
            <p:ph type="ftr" sz="quarter" idx="11"/>
          </p:nvPr>
        </p:nvSpPr>
        <p:spPr/>
        <p:txBody>
          <a:bodyPr/>
          <a:lstStyle>
            <a:lvl1pPr>
              <a:defRPr/>
            </a:lvl1pPr>
          </a:lstStyle>
          <a:p>
            <a:pPr>
              <a:defRPr/>
            </a:pPr>
            <a:endParaRPr lang="en-US"/>
          </a:p>
        </p:txBody>
      </p:sp>
      <p:sp>
        <p:nvSpPr>
          <p:cNvPr id="11" name="Slide Number Placeholder 6"/>
          <p:cNvSpPr>
            <a:spLocks noGrp="1"/>
          </p:cNvSpPr>
          <p:nvPr>
            <p:ph type="sldNum" sz="quarter" idx="12"/>
          </p:nvPr>
        </p:nvSpPr>
        <p:spPr>
          <a:xfrm>
            <a:off x="8077200" y="6356350"/>
            <a:ext cx="609600" cy="365125"/>
          </a:xfrm>
        </p:spPr>
        <p:txBody>
          <a:bodyPr/>
          <a:lstStyle>
            <a:lvl1pPr>
              <a:defRPr/>
            </a:lvl1pPr>
          </a:lstStyle>
          <a:p>
            <a:pPr>
              <a:defRPr/>
            </a:pPr>
            <a:fld id="{E9AF01AB-F558-4B84-B542-EA7A9DEFDE7B}"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0CDABD52-37CF-4AA5-B1FF-E558077F142F}"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5E929307-FE6C-43DE-BC8E-355FFE3EC53D}"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938"/>
            <a:ext cx="9163050" cy="1041401"/>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cs typeface="+mn-cs"/>
            </a:endParaRPr>
          </a:p>
        </p:txBody>
      </p:sp>
      <p:sp>
        <p:nvSpPr>
          <p:cNvPr id="8" name="Freeform 7"/>
          <p:cNvSpPr>
            <a:spLocks/>
          </p:cNvSpPr>
          <p:nvPr/>
        </p:nvSpPr>
        <p:spPr bwMode="auto">
          <a:xfrm>
            <a:off x="4381500" y="-7938"/>
            <a:ext cx="4762500" cy="638176"/>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cs typeface="+mn-cs"/>
            </a:endParaRPr>
          </a:p>
        </p:txBody>
      </p:sp>
      <p:sp>
        <p:nvSpPr>
          <p:cNvPr id="1028" name="Title Placeholder 8"/>
          <p:cNvSpPr>
            <a:spLocks noGrp="1"/>
          </p:cNvSpPr>
          <p:nvPr>
            <p:ph type="title"/>
          </p:nvPr>
        </p:nvSpPr>
        <p:spPr bwMode="auto">
          <a:xfrm>
            <a:off x="457200" y="704850"/>
            <a:ext cx="8229600" cy="1143000"/>
          </a:xfrm>
          <a:prstGeom prst="rect">
            <a:avLst/>
          </a:prstGeom>
          <a:noFill/>
          <a:ln w="9525">
            <a:noFill/>
            <a:miter lim="800000"/>
            <a:headEnd/>
            <a:tailEnd/>
          </a:ln>
        </p:spPr>
        <p:txBody>
          <a:bodyPr vert="horz" wrap="square" lIns="0" tIns="45720" rIns="0" bIns="0" numCol="1" anchor="b" anchorCtr="0" compatLnSpc="1">
            <a:prstTxWarp prst="textNoShape">
              <a:avLst/>
            </a:prstTxWarp>
          </a:bodyPr>
          <a:lstStyle/>
          <a:p>
            <a:pPr lvl="0"/>
            <a:r>
              <a:rPr lang="en-US" smtClean="0"/>
              <a:t>Click to edit Master title style</a:t>
            </a:r>
          </a:p>
        </p:txBody>
      </p:sp>
      <p:sp>
        <p:nvSpPr>
          <p:cNvPr id="1029" name="Text Placeholder 29"/>
          <p:cNvSpPr>
            <a:spLocks noGrp="1"/>
          </p:cNvSpPr>
          <p:nvPr>
            <p:ph type="body" idx="1"/>
          </p:nvPr>
        </p:nvSpPr>
        <p:spPr bwMode="auto">
          <a:xfrm>
            <a:off x="457200" y="1935163"/>
            <a:ext cx="8229600" cy="4389437"/>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latin typeface="Times New Roman" charset="0"/>
                <a:cs typeface="+mn-cs"/>
              </a:defRPr>
            </a:lvl1pPr>
          </a:lstStyle>
          <a:p>
            <a:pPr>
              <a:defRPr/>
            </a:pPr>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latin typeface="Times New Roman" charset="0"/>
                <a:cs typeface="+mn-cs"/>
              </a:defRPr>
            </a:lvl1pPr>
          </a:lstStyle>
          <a:p>
            <a:pPr>
              <a:defRPr/>
            </a:pPr>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latin typeface="Times New Roman" charset="0"/>
                <a:cs typeface="+mn-cs"/>
              </a:defRPr>
            </a:lvl1pPr>
          </a:lstStyle>
          <a:p>
            <a:pPr>
              <a:defRPr/>
            </a:pPr>
            <a:fld id="{CF147BA3-3271-41B0-8BB3-38A29507A93D}" type="slidenum">
              <a:rPr lang="en-US"/>
              <a:pPr>
                <a:defRPr/>
              </a:pPr>
              <a:t>‹#›</a:t>
            </a:fld>
            <a:endParaRPr lang="en-US"/>
          </a:p>
        </p:txBody>
      </p:sp>
      <p:grpSp>
        <p:nvGrpSpPr>
          <p:cNvPr id="1033" name="Group 1"/>
          <p:cNvGrpSpPr>
            <a:grpSpLocks/>
          </p:cNvGrpSpPr>
          <p:nvPr/>
        </p:nvGrpSpPr>
        <p:grpSpPr bwMode="auto">
          <a:xfrm>
            <a:off x="-19050" y="203200"/>
            <a:ext cx="9180513" cy="647700"/>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a:lstStyle/>
            <a:p>
              <a:pPr>
                <a:defRPr/>
              </a:pPr>
              <a:endParaRPr lang="en-US">
                <a:latin typeface="Times New Roman" charset="0"/>
                <a:cs typeface="+mn-cs"/>
              </a:endParaRPr>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a:lstStyle/>
            <a:p>
              <a:pPr>
                <a:defRPr/>
              </a:pPr>
              <a:endParaRPr lang="en-US">
                <a:latin typeface="Times New Roman" charset="0"/>
                <a:cs typeface="+mn-cs"/>
              </a:endParaRPr>
            </a:p>
          </p:txBody>
        </p:sp>
      </p:grpSp>
    </p:spTree>
  </p:cSld>
  <p:clrMap bg1="lt1" tx1="dk1" bg2="lt2" tx2="dk2" accent1="accent1" accent2="accent2" accent3="accent3" accent4="accent4" accent5="accent5" accent6="accent6" hlink="hlink" folHlink="folHlink"/>
  <p:sldLayoutIdLst>
    <p:sldLayoutId id="2147483777" r:id="rId1"/>
    <p:sldLayoutId id="2147483769" r:id="rId2"/>
    <p:sldLayoutId id="2147483778" r:id="rId3"/>
    <p:sldLayoutId id="2147483770" r:id="rId4"/>
    <p:sldLayoutId id="2147483771" r:id="rId5"/>
    <p:sldLayoutId id="2147483772" r:id="rId6"/>
    <p:sldLayoutId id="2147483773" r:id="rId7"/>
    <p:sldLayoutId id="2147483774" r:id="rId8"/>
    <p:sldLayoutId id="2147483779" r:id="rId9"/>
    <p:sldLayoutId id="2147483775" r:id="rId10"/>
    <p:sldLayoutId id="2147483776" r:id="rId11"/>
  </p:sldLayoutIdLst>
  <p:txStyles>
    <p:titleStyle>
      <a:lvl1pPr algn="l" rtl="0" eaLnBrk="0" fontAlgn="base" hangingPunct="0">
        <a:spcBef>
          <a:spcPct val="0"/>
        </a:spcBef>
        <a:spcAft>
          <a:spcPct val="0"/>
        </a:spcAft>
        <a:defRPr sz="5000" kern="1200">
          <a:solidFill>
            <a:schemeClr val="tx2"/>
          </a:solidFill>
          <a:latin typeface="+mj-lt"/>
          <a:ea typeface="+mj-ea"/>
          <a:cs typeface="+mj-cs"/>
        </a:defRPr>
      </a:lvl1pPr>
      <a:lvl2pPr algn="l" rtl="0" eaLnBrk="0" fontAlgn="base" hangingPunct="0">
        <a:spcBef>
          <a:spcPct val="0"/>
        </a:spcBef>
        <a:spcAft>
          <a:spcPct val="0"/>
        </a:spcAft>
        <a:defRPr sz="5000">
          <a:solidFill>
            <a:schemeClr val="tx2"/>
          </a:solidFill>
          <a:latin typeface="Calibri" pitchFamily="34" charset="0"/>
        </a:defRPr>
      </a:lvl2pPr>
      <a:lvl3pPr algn="l" rtl="0" eaLnBrk="0" fontAlgn="base" hangingPunct="0">
        <a:spcBef>
          <a:spcPct val="0"/>
        </a:spcBef>
        <a:spcAft>
          <a:spcPct val="0"/>
        </a:spcAft>
        <a:defRPr sz="5000">
          <a:solidFill>
            <a:schemeClr val="tx2"/>
          </a:solidFill>
          <a:latin typeface="Calibri" pitchFamily="34" charset="0"/>
        </a:defRPr>
      </a:lvl3pPr>
      <a:lvl4pPr algn="l" rtl="0" eaLnBrk="0" fontAlgn="base" hangingPunct="0">
        <a:spcBef>
          <a:spcPct val="0"/>
        </a:spcBef>
        <a:spcAft>
          <a:spcPct val="0"/>
        </a:spcAft>
        <a:defRPr sz="5000">
          <a:solidFill>
            <a:schemeClr val="tx2"/>
          </a:solidFill>
          <a:latin typeface="Calibri" pitchFamily="34" charset="0"/>
        </a:defRPr>
      </a:lvl4pPr>
      <a:lvl5pPr algn="l" rtl="0" eaLnBrk="0" fontAlgn="base" hangingPunct="0">
        <a:spcBef>
          <a:spcPct val="0"/>
        </a:spcBef>
        <a:spcAft>
          <a:spcPct val="0"/>
        </a:spcAft>
        <a:defRPr sz="5000">
          <a:solidFill>
            <a:schemeClr val="tx2"/>
          </a:solidFill>
          <a:latin typeface="Calibri" pitchFamily="34" charset="0"/>
        </a:defRPr>
      </a:lvl5pPr>
      <a:lvl6pPr marL="457200" algn="l" rtl="0" fontAlgn="base">
        <a:spcBef>
          <a:spcPct val="0"/>
        </a:spcBef>
        <a:spcAft>
          <a:spcPct val="0"/>
        </a:spcAft>
        <a:defRPr sz="5000">
          <a:solidFill>
            <a:schemeClr val="tx2"/>
          </a:solidFill>
          <a:latin typeface="Calibri" pitchFamily="34" charset="0"/>
        </a:defRPr>
      </a:lvl6pPr>
      <a:lvl7pPr marL="914400" algn="l" rtl="0" fontAlgn="base">
        <a:spcBef>
          <a:spcPct val="0"/>
        </a:spcBef>
        <a:spcAft>
          <a:spcPct val="0"/>
        </a:spcAft>
        <a:defRPr sz="5000">
          <a:solidFill>
            <a:schemeClr val="tx2"/>
          </a:solidFill>
          <a:latin typeface="Calibri" pitchFamily="34" charset="0"/>
        </a:defRPr>
      </a:lvl7pPr>
      <a:lvl8pPr marL="1371600" algn="l" rtl="0" fontAlgn="base">
        <a:spcBef>
          <a:spcPct val="0"/>
        </a:spcBef>
        <a:spcAft>
          <a:spcPct val="0"/>
        </a:spcAft>
        <a:defRPr sz="5000">
          <a:solidFill>
            <a:schemeClr val="tx2"/>
          </a:solidFill>
          <a:latin typeface="Calibri" pitchFamily="34" charset="0"/>
        </a:defRPr>
      </a:lvl8pPr>
      <a:lvl9pPr marL="1828800" algn="l" rtl="0" fontAlgn="base">
        <a:spcBef>
          <a:spcPct val="0"/>
        </a:spcBef>
        <a:spcAft>
          <a:spcPct val="0"/>
        </a:spcAft>
        <a:defRPr sz="5000">
          <a:solidFill>
            <a:schemeClr val="tx2"/>
          </a:solidFill>
          <a:latin typeface="Calibri" pitchFamily="34" charset="0"/>
        </a:defRPr>
      </a:lvl9pPr>
    </p:titleStyle>
    <p:bodyStyle>
      <a:lvl1pPr marL="273050" indent="-273050" algn="l" rtl="0" eaLnBrk="0" fontAlgn="base" hangingPunct="0">
        <a:spcBef>
          <a:spcPct val="20000"/>
        </a:spcBef>
        <a:spcAft>
          <a:spcPct val="0"/>
        </a:spcAft>
        <a:buClr>
          <a:srgbClr val="0BD0D9"/>
        </a:buClr>
        <a:buSzPct val="95000"/>
        <a:buFont typeface="Wingdings 2" pitchFamily="18" charset="2"/>
        <a:buChar char=""/>
        <a:defRPr sz="2600" kern="1200">
          <a:solidFill>
            <a:schemeClr val="tx1"/>
          </a:solidFill>
          <a:latin typeface="+mn-lt"/>
          <a:ea typeface="+mn-ea"/>
          <a:cs typeface="+mn-cs"/>
        </a:defRPr>
      </a:lvl1pPr>
      <a:lvl2pPr marL="639763" indent="-246063" algn="l" rtl="0" eaLnBrk="0" fontAlgn="base" hangingPunct="0">
        <a:spcBef>
          <a:spcPct val="20000"/>
        </a:spcBef>
        <a:spcAft>
          <a:spcPct val="0"/>
        </a:spcAft>
        <a:buClr>
          <a:schemeClr val="accent1"/>
        </a:buClr>
        <a:buSzPct val="85000"/>
        <a:buFont typeface="Wingdings 2" pitchFamily="18" charset="2"/>
        <a:buChar char=""/>
        <a:defRPr sz="2400" kern="1200">
          <a:solidFill>
            <a:schemeClr val="tx1"/>
          </a:solidFill>
          <a:latin typeface="+mn-lt"/>
          <a:ea typeface="+mn-ea"/>
          <a:cs typeface="+mn-cs"/>
        </a:defRPr>
      </a:lvl2pPr>
      <a:lvl3pPr marL="914400" indent="-246063" algn="l" rtl="0" eaLnBrk="0" fontAlgn="base" hangingPunct="0">
        <a:spcBef>
          <a:spcPct val="20000"/>
        </a:spcBef>
        <a:spcAft>
          <a:spcPct val="0"/>
        </a:spcAft>
        <a:buClr>
          <a:schemeClr val="accent2"/>
        </a:buClr>
        <a:buSzPct val="70000"/>
        <a:buFont typeface="Wingdings 2" pitchFamily="18" charset="2"/>
        <a:buChar char=""/>
        <a:defRPr sz="2100" kern="1200">
          <a:solidFill>
            <a:schemeClr val="tx1"/>
          </a:solidFill>
          <a:latin typeface="+mn-lt"/>
          <a:ea typeface="+mn-ea"/>
          <a:cs typeface="+mn-cs"/>
        </a:defRPr>
      </a:lvl3pPr>
      <a:lvl4pPr marL="1187450" indent="-209550" algn="l" rtl="0" eaLnBrk="0" fontAlgn="base" hangingPunct="0">
        <a:spcBef>
          <a:spcPct val="20000"/>
        </a:spcBef>
        <a:spcAft>
          <a:spcPct val="0"/>
        </a:spcAft>
        <a:buClr>
          <a:srgbClr val="0BD0D9"/>
        </a:buClr>
        <a:buSzPct val="65000"/>
        <a:buFont typeface="Wingdings 2" pitchFamily="18" charset="2"/>
        <a:buChar char=""/>
        <a:defRPr sz="2000" kern="1200">
          <a:solidFill>
            <a:schemeClr val="tx1"/>
          </a:solidFill>
          <a:latin typeface="+mn-lt"/>
          <a:ea typeface="+mn-ea"/>
          <a:cs typeface="+mn-cs"/>
        </a:defRPr>
      </a:lvl4pPr>
      <a:lvl5pPr marL="1462088" indent="-209550" algn="l" rtl="0" eaLnBrk="0" fontAlgn="base" hangingPunct="0">
        <a:spcBef>
          <a:spcPct val="20000"/>
        </a:spcBef>
        <a:spcAft>
          <a:spcPct val="0"/>
        </a:spcAft>
        <a:buClr>
          <a:srgbClr val="10CF9B"/>
        </a:buClr>
        <a:buSzPct val="65000"/>
        <a:buFont typeface="Wingdings 2" pitchFamily="18" charset="2"/>
        <a:buChar char=""/>
        <a:defRPr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wmf"/><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42938" y="0"/>
            <a:ext cx="7815262" cy="3214688"/>
          </a:xfrm>
        </p:spPr>
        <p:txBody>
          <a:bodyPr/>
          <a:lstStyle/>
          <a:p>
            <a:pPr algn="ctr" eaLnBrk="1" hangingPunct="1"/>
            <a:r>
              <a:rPr lang="en-US" b="1" smtClean="0"/>
              <a:t>EFECTIVE TEAM WORK</a:t>
            </a:r>
            <a:r>
              <a:rPr lang="en-US" sz="2800" b="1" smtClean="0"/>
              <a:t> &amp;COMMUNICATION.</a:t>
            </a:r>
            <a:br>
              <a:rPr lang="en-US" sz="2800" b="1" smtClean="0"/>
            </a:br>
            <a:r>
              <a:rPr lang="en-US" sz="2800" b="1" smtClean="0"/>
              <a:t>MODULE CODE:BMSK4002.</a:t>
            </a:r>
            <a:br>
              <a:rPr lang="en-US" sz="2800" b="1" smtClean="0"/>
            </a:br>
            <a:r>
              <a:rPr lang="en-US" sz="2800" b="1" smtClean="0"/>
              <a:t/>
            </a:r>
            <a:br>
              <a:rPr lang="en-US" sz="2800" b="1" smtClean="0"/>
            </a:br>
            <a:endParaRPr lang="en-US" b="1" smtClean="0"/>
          </a:p>
        </p:txBody>
      </p:sp>
      <p:sp>
        <p:nvSpPr>
          <p:cNvPr id="4099" name="Rectangle 3"/>
          <p:cNvSpPr>
            <a:spLocks noGrp="1" noChangeArrowheads="1"/>
          </p:cNvSpPr>
          <p:nvPr>
            <p:ph idx="1"/>
          </p:nvPr>
        </p:nvSpPr>
        <p:spPr>
          <a:xfrm>
            <a:off x="381000" y="2357438"/>
            <a:ext cx="8534400" cy="4500562"/>
          </a:xfrm>
        </p:spPr>
        <p:txBody>
          <a:bodyPr/>
          <a:lstStyle/>
          <a:p>
            <a:pPr eaLnBrk="1" hangingPunct="1">
              <a:buFont typeface="Wingdings 2" pitchFamily="18" charset="2"/>
              <a:buNone/>
            </a:pPr>
            <a:r>
              <a:rPr lang="en-US" b="1" smtClean="0"/>
              <a:t>                          TEAM 3</a:t>
            </a:r>
          </a:p>
          <a:p>
            <a:pPr eaLnBrk="1" hangingPunct="1">
              <a:buFont typeface="Wingdings 2" pitchFamily="18" charset="2"/>
              <a:buNone/>
            </a:pPr>
            <a:r>
              <a:rPr lang="en-US" sz="2400" b="1" smtClean="0"/>
              <a:t>TEAM  LEADER : MOKBUZ MIAH. (1714906).</a:t>
            </a:r>
          </a:p>
          <a:p>
            <a:pPr eaLnBrk="1" hangingPunct="1">
              <a:buFont typeface="Wingdings 2" pitchFamily="18" charset="2"/>
              <a:buNone/>
            </a:pPr>
            <a:r>
              <a:rPr lang="en-US" sz="2400" b="1" smtClean="0"/>
              <a:t>TEAM MEMBER 1: SHOFIQUL HAQUE.(1715444).</a:t>
            </a:r>
          </a:p>
          <a:p>
            <a:pPr eaLnBrk="1" hangingPunct="1">
              <a:buFont typeface="Wingdings 2" pitchFamily="18" charset="2"/>
              <a:buNone/>
            </a:pPr>
            <a:r>
              <a:rPr lang="en-US" sz="2400" b="1" smtClean="0"/>
              <a:t>TEAM MEMBER 2: A B M MASUM.(1714934).</a:t>
            </a:r>
          </a:p>
          <a:p>
            <a:pPr eaLnBrk="1" hangingPunct="1">
              <a:buFont typeface="Wingdings 2" pitchFamily="18" charset="2"/>
              <a:buNone/>
            </a:pPr>
            <a:r>
              <a:rPr lang="en-US" sz="2400" b="1" smtClean="0"/>
              <a:t>TEAM MEMBER 3: MOHAMMED FIRUZ.(1715436).</a:t>
            </a:r>
          </a:p>
          <a:p>
            <a:pPr eaLnBrk="1" hangingPunct="1">
              <a:buFont typeface="Wingdings 2" pitchFamily="18" charset="2"/>
              <a:buNone/>
            </a:pPr>
            <a:r>
              <a:rPr lang="en-US" sz="2400" b="1" smtClean="0"/>
              <a:t>TEAM MEMBER 4: SUNDHAR KRISHAN(17154215).</a:t>
            </a:r>
          </a:p>
          <a:p>
            <a:pPr eaLnBrk="1" hangingPunct="1">
              <a:buFont typeface="Wingdings 2" pitchFamily="18" charset="2"/>
              <a:buNone/>
            </a:pPr>
            <a:endParaRPr lang="en-US" sz="2400" b="1" smtClean="0"/>
          </a:p>
          <a:p>
            <a:pPr eaLnBrk="1" hangingPunct="1">
              <a:buFont typeface="Wingdings 2" pitchFamily="18" charset="2"/>
              <a:buNone/>
            </a:pPr>
            <a:r>
              <a:rPr lang="en-US" sz="2400" b="1" smtClean="0"/>
              <a:t>LECHERER NAME: </a:t>
            </a:r>
            <a:r>
              <a:rPr lang="en-GB" sz="2400" b="1" smtClean="0"/>
              <a:t>DR UROY DALE CLARKE.</a:t>
            </a:r>
            <a:endParaRPr lang="en-US" sz="2400" b="1" smtClean="0"/>
          </a:p>
          <a:p>
            <a:pPr eaLnBrk="1" hangingPunct="1">
              <a:buFont typeface="Wingdings 2" pitchFamily="18" charset="2"/>
              <a:buNone/>
            </a:pPr>
            <a:endParaRPr lang="en-US" sz="2400" b="1"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Effect transition="in" filter="wipe(left)">
                                      <p:cBhvr>
                                        <p:cTn id="7" dur="500"/>
                                        <p:tgtEl>
                                          <p:spTgt spid="4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099">
                                            <p:txEl>
                                              <p:pRg st="1" end="1"/>
                                            </p:txEl>
                                          </p:spTgt>
                                        </p:tgtEl>
                                        <p:attrNameLst>
                                          <p:attrName>style.visibility</p:attrName>
                                        </p:attrNameLst>
                                      </p:cBhvr>
                                      <p:to>
                                        <p:strVal val="visible"/>
                                      </p:to>
                                    </p:set>
                                    <p:animEffect transition="in" filter="wipe(left)">
                                      <p:cBhvr>
                                        <p:cTn id="12" dur="500"/>
                                        <p:tgtEl>
                                          <p:spTgt spid="4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4099">
                                            <p:txEl>
                                              <p:pRg st="2" end="2"/>
                                            </p:txEl>
                                          </p:spTgt>
                                        </p:tgtEl>
                                        <p:attrNameLst>
                                          <p:attrName>style.visibility</p:attrName>
                                        </p:attrNameLst>
                                      </p:cBhvr>
                                      <p:to>
                                        <p:strVal val="visible"/>
                                      </p:to>
                                    </p:set>
                                    <p:animEffect transition="in" filter="wipe(left)">
                                      <p:cBhvr>
                                        <p:cTn id="17" dur="500"/>
                                        <p:tgtEl>
                                          <p:spTgt spid="4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4099">
                                            <p:txEl>
                                              <p:pRg st="3" end="3"/>
                                            </p:txEl>
                                          </p:spTgt>
                                        </p:tgtEl>
                                        <p:attrNameLst>
                                          <p:attrName>style.visibility</p:attrName>
                                        </p:attrNameLst>
                                      </p:cBhvr>
                                      <p:to>
                                        <p:strVal val="visible"/>
                                      </p:to>
                                    </p:set>
                                    <p:animEffect transition="in" filter="wipe(left)">
                                      <p:cBhvr>
                                        <p:cTn id="22" dur="500"/>
                                        <p:tgtEl>
                                          <p:spTgt spid="409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4099">
                                            <p:txEl>
                                              <p:pRg st="4" end="4"/>
                                            </p:txEl>
                                          </p:spTgt>
                                        </p:tgtEl>
                                        <p:attrNameLst>
                                          <p:attrName>style.visibility</p:attrName>
                                        </p:attrNameLst>
                                      </p:cBhvr>
                                      <p:to>
                                        <p:strVal val="visible"/>
                                      </p:to>
                                    </p:set>
                                    <p:animEffect transition="in" filter="wipe(left)">
                                      <p:cBhvr>
                                        <p:cTn id="27" dur="500"/>
                                        <p:tgtEl>
                                          <p:spTgt spid="409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4099">
                                            <p:txEl>
                                              <p:pRg st="5" end="5"/>
                                            </p:txEl>
                                          </p:spTgt>
                                        </p:tgtEl>
                                        <p:attrNameLst>
                                          <p:attrName>style.visibility</p:attrName>
                                        </p:attrNameLst>
                                      </p:cBhvr>
                                      <p:to>
                                        <p:strVal val="visible"/>
                                      </p:to>
                                    </p:set>
                                    <p:animEffect transition="in" filter="wipe(left)">
                                      <p:cBhvr>
                                        <p:cTn id="32" dur="500"/>
                                        <p:tgtEl>
                                          <p:spTgt spid="409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4099">
                                            <p:txEl>
                                              <p:pRg st="7" end="7"/>
                                            </p:txEl>
                                          </p:spTgt>
                                        </p:tgtEl>
                                        <p:attrNameLst>
                                          <p:attrName>style.visibility</p:attrName>
                                        </p:attrNameLst>
                                      </p:cBhvr>
                                      <p:to>
                                        <p:strVal val="visible"/>
                                      </p:to>
                                    </p:set>
                                    <p:animEffect transition="in" filter="wipe(left)">
                                      <p:cBhvr>
                                        <p:cTn id="37" dur="500"/>
                                        <p:tgtEl>
                                          <p:spTgt spid="409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autoUpdateAnimBg="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357188"/>
            <a:ext cx="8229600" cy="1785937"/>
          </a:xfrm>
        </p:spPr>
        <p:txBody>
          <a:bodyPr/>
          <a:lstStyle/>
          <a:p>
            <a:r>
              <a:rPr lang="en-GB" smtClean="0"/>
              <a:t>Bengal Consultation LTD</a:t>
            </a:r>
            <a:br>
              <a:rPr lang="en-GB" smtClean="0"/>
            </a:br>
            <a:endParaRPr lang="en-GB" smtClean="0"/>
          </a:p>
        </p:txBody>
      </p:sp>
      <p:sp>
        <p:nvSpPr>
          <p:cNvPr id="6147" name="Content Placeholder 2"/>
          <p:cNvSpPr>
            <a:spLocks noGrp="1"/>
          </p:cNvSpPr>
          <p:nvPr>
            <p:ph idx="1"/>
          </p:nvPr>
        </p:nvSpPr>
        <p:spPr/>
        <p:txBody>
          <a:bodyPr/>
          <a:lstStyle/>
          <a:p>
            <a:r>
              <a:rPr lang="en-GB" smtClean="0"/>
              <a:t>Good Afternoon Ladies and Gentlemen, welcome to our company presentation called </a:t>
            </a:r>
            <a:r>
              <a:rPr lang="en-GB" b="1" smtClean="0"/>
              <a:t>Bengal Consultation LTD. </a:t>
            </a:r>
            <a:endParaRPr lang="en-GB" smtClean="0"/>
          </a:p>
          <a:p>
            <a:r>
              <a:rPr lang="en-GB" smtClean="0"/>
              <a:t>Today, we as a group of company representatives will look into </a:t>
            </a:r>
            <a:r>
              <a:rPr lang="en-GB" b="1" smtClean="0"/>
              <a:t>effective team-work and communication</a:t>
            </a:r>
            <a:r>
              <a:rPr lang="en-GB" smtClean="0"/>
              <a:t> within our company. Each individual rep will discuss each elements of the topics that need to be covered. </a:t>
            </a:r>
          </a:p>
          <a:p>
            <a:pPr>
              <a:buFont typeface="Wingdings 2" pitchFamily="18" charset="2"/>
              <a:buNone/>
            </a:pPr>
            <a:endParaRPr lang="en-GB"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5728"/>
            <a:ext cx="8305800" cy="1428760"/>
          </a:xfrm>
        </p:spPr>
        <p:txBody>
          <a:bodyPr/>
          <a:lstStyle/>
          <a:p>
            <a:pPr eaLnBrk="1" hangingPunct="1">
              <a:defRPr/>
            </a:pPr>
            <a:r>
              <a:rPr lang="en-US" b="1" dirty="0" smtClean="0">
                <a:solidFill>
                  <a:srgbClr val="002060"/>
                </a:solidFill>
              </a:rPr>
              <a:t>TODAY’S CONSIDER OF TOPIC</a:t>
            </a:r>
            <a:endParaRPr lang="en-GB" dirty="0"/>
          </a:p>
        </p:txBody>
      </p:sp>
      <p:pic>
        <p:nvPicPr>
          <p:cNvPr id="7171" name="Picture 2" descr="http://cdn.slidebazaar.com/wp-content/uploads/2016/03/Business-Team-Presentation-1024x576.jpg"/>
          <p:cNvPicPr>
            <a:picLocks noChangeAspect="1" noChangeArrowheads="1"/>
          </p:cNvPicPr>
          <p:nvPr/>
        </p:nvPicPr>
        <p:blipFill>
          <a:blip r:embed="rId2"/>
          <a:srcRect/>
          <a:stretch>
            <a:fillRect/>
          </a:stretch>
        </p:blipFill>
        <p:spPr bwMode="auto">
          <a:xfrm>
            <a:off x="0" y="1857375"/>
            <a:ext cx="9167813" cy="5000625"/>
          </a:xfrm>
          <a:prstGeom prst="rect">
            <a:avLst/>
          </a:prstGeom>
          <a:noFill/>
          <a:ln w="9525">
            <a:noFill/>
            <a:miter lim="800000"/>
            <a:headEnd/>
            <a:tailEnd/>
          </a:ln>
        </p:spPr>
      </p:pic>
      <p:sp>
        <p:nvSpPr>
          <p:cNvPr id="5" name="Oval 4"/>
          <p:cNvSpPr/>
          <p:nvPr/>
        </p:nvSpPr>
        <p:spPr>
          <a:xfrm>
            <a:off x="1000125" y="3214688"/>
            <a:ext cx="1700213" cy="17002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6000" dirty="0"/>
              <a:t>1</a:t>
            </a:r>
          </a:p>
        </p:txBody>
      </p:sp>
      <p:sp>
        <p:nvSpPr>
          <p:cNvPr id="6" name="Oval 5"/>
          <p:cNvSpPr/>
          <p:nvPr/>
        </p:nvSpPr>
        <p:spPr>
          <a:xfrm>
            <a:off x="2500313" y="3214688"/>
            <a:ext cx="1485900" cy="17145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6000" dirty="0"/>
              <a:t>2</a:t>
            </a:r>
          </a:p>
        </p:txBody>
      </p:sp>
      <p:sp>
        <p:nvSpPr>
          <p:cNvPr id="9" name="Oval 8"/>
          <p:cNvSpPr/>
          <p:nvPr/>
        </p:nvSpPr>
        <p:spPr>
          <a:xfrm>
            <a:off x="2428875" y="3143250"/>
            <a:ext cx="1700213" cy="17716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6000" dirty="0"/>
              <a:t>2</a:t>
            </a:r>
          </a:p>
        </p:txBody>
      </p:sp>
      <p:sp>
        <p:nvSpPr>
          <p:cNvPr id="11" name="Oval 10"/>
          <p:cNvSpPr/>
          <p:nvPr/>
        </p:nvSpPr>
        <p:spPr>
          <a:xfrm>
            <a:off x="3786188" y="3143250"/>
            <a:ext cx="1700212" cy="17716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6000" dirty="0"/>
              <a:t>3</a:t>
            </a:r>
          </a:p>
        </p:txBody>
      </p:sp>
      <p:sp>
        <p:nvSpPr>
          <p:cNvPr id="12" name="Oval 11"/>
          <p:cNvSpPr/>
          <p:nvPr/>
        </p:nvSpPr>
        <p:spPr>
          <a:xfrm>
            <a:off x="5072063" y="3143250"/>
            <a:ext cx="1700212" cy="17716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6000" dirty="0"/>
              <a:t>4</a:t>
            </a:r>
          </a:p>
        </p:txBody>
      </p:sp>
      <p:sp>
        <p:nvSpPr>
          <p:cNvPr id="13" name="Oval 12"/>
          <p:cNvSpPr/>
          <p:nvPr/>
        </p:nvSpPr>
        <p:spPr>
          <a:xfrm>
            <a:off x="6429375" y="3143250"/>
            <a:ext cx="1771650" cy="170021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6000" dirty="0"/>
              <a:t>5</a:t>
            </a:r>
          </a:p>
        </p:txBody>
      </p:sp>
      <p:sp>
        <p:nvSpPr>
          <p:cNvPr id="14" name="Rectangle 13"/>
          <p:cNvSpPr/>
          <p:nvPr/>
        </p:nvSpPr>
        <p:spPr>
          <a:xfrm>
            <a:off x="142875" y="5143500"/>
            <a:ext cx="2286000" cy="12858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000" dirty="0"/>
              <a:t>Benefit of team work. </a:t>
            </a:r>
          </a:p>
        </p:txBody>
      </p:sp>
      <p:sp>
        <p:nvSpPr>
          <p:cNvPr id="15" name="Rectangle 14"/>
          <p:cNvSpPr/>
          <p:nvPr/>
        </p:nvSpPr>
        <p:spPr>
          <a:xfrm>
            <a:off x="2357438" y="5143500"/>
            <a:ext cx="1571625" cy="13573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600" dirty="0"/>
              <a:t>Stages of team development.</a:t>
            </a:r>
          </a:p>
        </p:txBody>
      </p:sp>
      <p:sp>
        <p:nvSpPr>
          <p:cNvPr id="16" name="Rectangle 15"/>
          <p:cNvSpPr/>
          <p:nvPr/>
        </p:nvSpPr>
        <p:spPr>
          <a:xfrm>
            <a:off x="3857625" y="5143500"/>
            <a:ext cx="1643063" cy="13573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Team roles</a:t>
            </a:r>
          </a:p>
        </p:txBody>
      </p:sp>
      <p:sp>
        <p:nvSpPr>
          <p:cNvPr id="17" name="Rectangle 16"/>
          <p:cNvSpPr/>
          <p:nvPr/>
        </p:nvSpPr>
        <p:spPr>
          <a:xfrm>
            <a:off x="5500688" y="5143500"/>
            <a:ext cx="1643062" cy="13573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800" dirty="0"/>
              <a:t>Successful team development</a:t>
            </a:r>
          </a:p>
        </p:txBody>
      </p:sp>
      <p:sp>
        <p:nvSpPr>
          <p:cNvPr id="18" name="Rectangle 17"/>
          <p:cNvSpPr/>
          <p:nvPr/>
        </p:nvSpPr>
        <p:spPr>
          <a:xfrm>
            <a:off x="7143750" y="5143500"/>
            <a:ext cx="2000250" cy="13573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Managing conflict.</a:t>
            </a:r>
          </a:p>
        </p:txBody>
      </p:sp>
      <p:sp>
        <p:nvSpPr>
          <p:cNvPr id="19" name="Rectangle 18"/>
          <p:cNvSpPr/>
          <p:nvPr/>
        </p:nvSpPr>
        <p:spPr>
          <a:xfrm>
            <a:off x="357188" y="2357438"/>
            <a:ext cx="5000625" cy="7858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GROUP 3</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1538" y="571480"/>
            <a:ext cx="7572428" cy="1500198"/>
          </a:xfrm>
        </p:spPr>
        <p:txBody>
          <a:bodyPr>
            <a:normAutofit fontScale="90000"/>
          </a:bodyPr>
          <a:lstStyle/>
          <a:p>
            <a:pPr eaLnBrk="1" hangingPunct="1">
              <a:defRPr/>
            </a:pPr>
            <a:r>
              <a:rPr lang="en-GB" b="1" u="sng" dirty="0" smtClean="0"/>
              <a:t>Benefits of Teamwork</a:t>
            </a:r>
            <a:r>
              <a:rPr lang="en-GB" dirty="0" smtClean="0"/>
              <a:t/>
            </a:r>
            <a:br>
              <a:rPr lang="en-GB" dirty="0" smtClean="0"/>
            </a:br>
            <a:endParaRPr lang="en-GB" dirty="0"/>
          </a:p>
        </p:txBody>
      </p:sp>
      <p:sp>
        <p:nvSpPr>
          <p:cNvPr id="8195" name="Rectangle 1"/>
          <p:cNvSpPr>
            <a:spLocks noChangeArrowheads="1"/>
          </p:cNvSpPr>
          <p:nvPr/>
        </p:nvSpPr>
        <p:spPr bwMode="auto">
          <a:xfrm>
            <a:off x="0" y="1643063"/>
            <a:ext cx="9144000" cy="5078412"/>
          </a:xfrm>
          <a:prstGeom prst="rect">
            <a:avLst/>
          </a:prstGeom>
          <a:noFill/>
          <a:ln w="9525">
            <a:noFill/>
            <a:miter lim="800000"/>
            <a:headEnd/>
            <a:tailEnd/>
          </a:ln>
        </p:spPr>
        <p:txBody>
          <a:bodyPr anchor="ctr">
            <a:spAutoFit/>
          </a:bodyPr>
          <a:lstStyle/>
          <a:p>
            <a:pPr eaLnBrk="0" hangingPunct="0"/>
            <a:r>
              <a:rPr lang="en-US" sz="1800">
                <a:latin typeface="Calibri" pitchFamily="34" charset="0"/>
                <a:ea typeface="Times New Roman" pitchFamily="18" charset="0"/>
                <a:cs typeface="Calibri" pitchFamily="34" charset="0"/>
              </a:rPr>
              <a:t>The benefits of teamwork include increased efficiency, the ability to focus different minds on the same problem and mutual support. The benefits of teamwork in a group includes:</a:t>
            </a:r>
            <a:endParaRPr lang="en-GB" sz="1800">
              <a:ea typeface="Times New Roman" pitchFamily="18" charset="0"/>
              <a:cs typeface="Calibri" pitchFamily="34" charset="0"/>
            </a:endParaRPr>
          </a:p>
          <a:p>
            <a:pPr eaLnBrk="0" hangingPunct="0">
              <a:buFontTx/>
              <a:buChar char="•"/>
            </a:pPr>
            <a:r>
              <a:rPr lang="en-US" sz="1800" b="1">
                <a:latin typeface="Calibri" pitchFamily="34" charset="0"/>
                <a:ea typeface="Times New Roman" pitchFamily="18" charset="0"/>
                <a:cs typeface="Calibri" pitchFamily="34" charset="0"/>
              </a:rPr>
              <a:t>Efficiency</a:t>
            </a:r>
            <a:r>
              <a:rPr lang="en-US" sz="1800">
                <a:latin typeface="Calibri" pitchFamily="34" charset="0"/>
                <a:ea typeface="Times New Roman" pitchFamily="18" charset="0"/>
                <a:cs typeface="Calibri" pitchFamily="34" charset="0"/>
              </a:rPr>
              <a:t>: The more active the participants are, the higher the standard of work produced. It's likely the group would accomplish more if they all cooperate together.</a:t>
            </a:r>
            <a:endParaRPr lang="en-GB" sz="1800">
              <a:ea typeface="Times New Roman" pitchFamily="18" charset="0"/>
              <a:cs typeface="Calibri" pitchFamily="34" charset="0"/>
            </a:endParaRPr>
          </a:p>
          <a:p>
            <a:pPr eaLnBrk="0" hangingPunct="0">
              <a:buFontTx/>
              <a:buChar char="•"/>
            </a:pPr>
            <a:r>
              <a:rPr lang="en-US" sz="1800" b="1">
                <a:latin typeface="Calibri" pitchFamily="34" charset="0"/>
                <a:ea typeface="Times New Roman" pitchFamily="18" charset="0"/>
                <a:cs typeface="Calibri" pitchFamily="34" charset="0"/>
              </a:rPr>
              <a:t>Enhances strengths</a:t>
            </a:r>
            <a:r>
              <a:rPr lang="en-US" sz="1800">
                <a:latin typeface="Calibri" pitchFamily="34" charset="0"/>
                <a:ea typeface="Times New Roman" pitchFamily="18" charset="0"/>
                <a:cs typeface="Calibri" pitchFamily="34" charset="0"/>
              </a:rPr>
              <a:t>: A team consists of a variety of diverse members and so each individual apply different skills, which builds up to an effective solution and enables others to understand different perspectives.</a:t>
            </a:r>
            <a:endParaRPr lang="en-GB" sz="1800">
              <a:ea typeface="Times New Roman" pitchFamily="18" charset="0"/>
              <a:cs typeface="Calibri" pitchFamily="34" charset="0"/>
            </a:endParaRPr>
          </a:p>
          <a:p>
            <a:pPr eaLnBrk="0" hangingPunct="0">
              <a:buFontTx/>
              <a:buChar char="•"/>
            </a:pPr>
            <a:r>
              <a:rPr lang="en-US" sz="1800" b="1">
                <a:latin typeface="Calibri" pitchFamily="34" charset="0"/>
                <a:ea typeface="Times New Roman" pitchFamily="18" charset="0"/>
                <a:cs typeface="Calibri" pitchFamily="34" charset="0"/>
              </a:rPr>
              <a:t>Generates better ideas</a:t>
            </a:r>
            <a:r>
              <a:rPr lang="en-US" sz="1800">
                <a:latin typeface="Calibri" pitchFamily="34" charset="0"/>
                <a:ea typeface="Times New Roman" pitchFamily="18" charset="0"/>
                <a:cs typeface="Calibri" pitchFamily="34" charset="0"/>
              </a:rPr>
              <a:t>: Teamwork raises enthusiasm and brings out better ideas, both individual, and team knowledge. During the brainstorming session, members would feel more confident in coming up with unique, new ideas. People who work on their own are likely to feel insecure and unsure about their ideas since they have no second opinion, and so teamwork helps an individual feel much more comfortable with their thoughts.</a:t>
            </a:r>
            <a:endParaRPr lang="en-GB" sz="1800">
              <a:ea typeface="Times New Roman" pitchFamily="18" charset="0"/>
              <a:cs typeface="Calibri" pitchFamily="34" charset="0"/>
            </a:endParaRPr>
          </a:p>
          <a:p>
            <a:pPr eaLnBrk="0" hangingPunct="0">
              <a:buFontTx/>
              <a:buChar char="•"/>
            </a:pPr>
            <a:r>
              <a:rPr lang="en-US" sz="1800" b="1">
                <a:latin typeface="Calibri" pitchFamily="34" charset="0"/>
                <a:ea typeface="Times New Roman" pitchFamily="18" charset="0"/>
                <a:cs typeface="Calibri" pitchFamily="34" charset="0"/>
              </a:rPr>
              <a:t>Mutual support</a:t>
            </a:r>
            <a:r>
              <a:rPr lang="en-US" sz="1800">
                <a:latin typeface="Calibri" pitchFamily="34" charset="0"/>
                <a:ea typeface="Times New Roman" pitchFamily="18" charset="0"/>
                <a:cs typeface="Calibri" pitchFamily="34" charset="0"/>
              </a:rPr>
              <a:t>: When teams work well together, it shows that they are supportive of one another. Mutual support encourages people to achieve their goals, in order to bring out the best in each other.</a:t>
            </a:r>
            <a:endParaRPr lang="en-GB" sz="1800">
              <a:ea typeface="Times New Roman" pitchFamily="18" charset="0"/>
              <a:cs typeface="Calibri" pitchFamily="34" charset="0"/>
            </a:endParaRPr>
          </a:p>
          <a:p>
            <a:pPr eaLnBrk="0" hangingPunct="0"/>
            <a:r>
              <a:rPr lang="en-US" sz="1800">
                <a:latin typeface="Calibri" pitchFamily="34" charset="0"/>
                <a:ea typeface="Times New Roman" pitchFamily="18" charset="0"/>
                <a:cs typeface="Calibri" pitchFamily="34" charset="0"/>
              </a:rPr>
              <a:t>In order for teamwork to achieve these benefits, individual members must work well together. They need to be able to put thoughts of their own accomplishments aside to work for the benefit of the team.</a:t>
            </a:r>
            <a:endParaRPr lang="en-US" sz="1800">
              <a:ea typeface="Times New Roman" pitchFamily="18" charset="0"/>
              <a:cs typeface="Calibri"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Stages of team development.</a:t>
            </a:r>
            <a:endParaRPr lang="en-GB" dirty="0"/>
          </a:p>
        </p:txBody>
      </p:sp>
      <p:sp>
        <p:nvSpPr>
          <p:cNvPr id="9219" name="Rectangle 2"/>
          <p:cNvSpPr>
            <a:spLocks noChangeArrowheads="1"/>
          </p:cNvSpPr>
          <p:nvPr/>
        </p:nvSpPr>
        <p:spPr bwMode="auto">
          <a:xfrm>
            <a:off x="0" y="2286000"/>
            <a:ext cx="9144000" cy="5016500"/>
          </a:xfrm>
          <a:prstGeom prst="rect">
            <a:avLst/>
          </a:prstGeom>
          <a:noFill/>
          <a:ln w="9525">
            <a:noFill/>
            <a:miter lim="800000"/>
            <a:headEnd/>
            <a:tailEnd/>
          </a:ln>
        </p:spPr>
        <p:txBody>
          <a:bodyPr anchor="ctr">
            <a:spAutoFit/>
          </a:bodyPr>
          <a:lstStyle/>
          <a:p>
            <a:pPr algn="just" eaLnBrk="0" hangingPunct="0"/>
            <a:r>
              <a:rPr lang="en-US" sz="2000">
                <a:latin typeface="Calibri" pitchFamily="34" charset="0"/>
                <a:ea typeface="Times New Roman" pitchFamily="18" charset="0"/>
                <a:cs typeface="Calibri" pitchFamily="34" charset="0"/>
              </a:rPr>
              <a:t>About team working there is a very common question , why so many teams fail to achieve there goal and contribute to the overall success of their organization, answer is team development.  To develop a team the most acceptable and efficient formula is Tuckman’s.  Mr Bruce Tuckman  in 1965 made formula for a team to grow, face up challenge, tackle problem, find solution, plan work and deliver the result. Which are</a:t>
            </a:r>
          </a:p>
          <a:p>
            <a:pPr algn="just" eaLnBrk="0" hangingPunct="0">
              <a:buFont typeface="Arial" charset="0"/>
              <a:buChar char="•"/>
            </a:pPr>
            <a:r>
              <a:rPr lang="en-US" sz="2000" b="1">
                <a:latin typeface="Calibri" pitchFamily="34" charset="0"/>
                <a:ea typeface="Times New Roman" pitchFamily="18" charset="0"/>
                <a:cs typeface="Calibri" pitchFamily="34" charset="0"/>
              </a:rPr>
              <a:t>Forming</a:t>
            </a:r>
            <a:r>
              <a:rPr lang="en-US" sz="2000">
                <a:latin typeface="Calibri" pitchFamily="34" charset="0"/>
                <a:ea typeface="Times New Roman" pitchFamily="18" charset="0"/>
                <a:cs typeface="Calibri" pitchFamily="34" charset="0"/>
              </a:rPr>
              <a:t>:</a:t>
            </a:r>
            <a:r>
              <a:rPr lang="en-GB" sz="2000">
                <a:ea typeface="Times New Roman" pitchFamily="18" charset="0"/>
                <a:cs typeface="Calibri" pitchFamily="34" charset="0"/>
              </a:rPr>
              <a:t> A group of people comes together to reach a goal. To success will depend on know each other's work style, their experience on prior teams, and the clarity of their assigned mission.</a:t>
            </a:r>
          </a:p>
          <a:p>
            <a:pPr algn="just" eaLnBrk="0" hangingPunct="0">
              <a:buFont typeface="Arial" charset="0"/>
              <a:buChar char="•"/>
            </a:pPr>
            <a:r>
              <a:rPr lang="en-GB" sz="2000" b="1">
                <a:ea typeface="Times New Roman" pitchFamily="18" charset="0"/>
                <a:cs typeface="Calibri" pitchFamily="34" charset="0"/>
              </a:rPr>
              <a:t>Storming: </a:t>
            </a:r>
            <a:r>
              <a:rPr lang="en-GB" sz="2000">
                <a:ea typeface="Times New Roman" pitchFamily="18" charset="0"/>
                <a:cs typeface="Calibri" pitchFamily="34" charset="0"/>
              </a:rPr>
              <a:t>Disagreement about mission and ways to approach the problem or assignment are constant at this stage of development. In this stage team members are still getting to know each other, learning to work with each other, and growing familiar with the interaction and communication of the group members.</a:t>
            </a:r>
          </a:p>
          <a:p>
            <a:pPr algn="just" eaLnBrk="0" hangingPunct="0">
              <a:buFont typeface="Arial" charset="0"/>
              <a:buChar char="•"/>
            </a:pPr>
            <a:r>
              <a:rPr lang="en-GB" sz="2000" b="1">
                <a:ea typeface="Times New Roman" pitchFamily="18" charset="0"/>
                <a:cs typeface="Calibri" pitchFamily="34" charset="0"/>
              </a:rPr>
              <a:t>Norming : </a:t>
            </a:r>
            <a:r>
              <a:rPr lang="en-GB" sz="2000">
                <a:ea typeface="Times New Roman" pitchFamily="18" charset="0"/>
                <a:cs typeface="Calibri" pitchFamily="34" charset="0"/>
              </a:rPr>
              <a:t>The team has consciously or unconsciously formed working relationships that are enabling progress on the team’s objectives. Team  start to settle into a groove. Every one is contributing and work as team.</a:t>
            </a:r>
            <a:endParaRPr lang="en-US" sz="2000">
              <a:latin typeface="Calibri" pitchFamily="34" charset="0"/>
              <a:ea typeface="Times New Roman" pitchFamily="18" charset="0"/>
              <a:cs typeface="Calibri" pitchFamily="34" charset="0"/>
            </a:endParaRPr>
          </a:p>
          <a:p>
            <a:pPr eaLnBrk="0" hangingPunct="0"/>
            <a:endParaRPr lang="en-US" sz="2000">
              <a:ea typeface="Times New Roman" pitchFamily="18" charset="0"/>
              <a:cs typeface="Calibri"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
          <p:cNvSpPr>
            <a:spLocks noChangeArrowheads="1"/>
          </p:cNvSpPr>
          <p:nvPr/>
        </p:nvSpPr>
        <p:spPr bwMode="auto">
          <a:xfrm>
            <a:off x="0" y="714375"/>
            <a:ext cx="8929688" cy="6370638"/>
          </a:xfrm>
          <a:prstGeom prst="rect">
            <a:avLst/>
          </a:prstGeom>
          <a:noFill/>
          <a:ln w="9525">
            <a:noFill/>
            <a:miter lim="800000"/>
            <a:headEnd/>
            <a:tailEnd/>
          </a:ln>
        </p:spPr>
        <p:txBody>
          <a:bodyPr>
            <a:spAutoFit/>
          </a:bodyPr>
          <a:lstStyle/>
          <a:p>
            <a:endParaRPr lang="en-GB"/>
          </a:p>
          <a:p>
            <a:endParaRPr lang="en-GB" b="1"/>
          </a:p>
          <a:p>
            <a:r>
              <a:rPr lang="en-GB" b="1"/>
              <a:t>*Performing: </a:t>
            </a:r>
            <a:r>
              <a:rPr lang="en-GB"/>
              <a:t>In the performing stage members are confident, motivate and familiar enough with the project and their team can operate without supervision.</a:t>
            </a:r>
          </a:p>
          <a:p>
            <a:r>
              <a:rPr lang="en-GB"/>
              <a:t>*</a:t>
            </a:r>
          </a:p>
          <a:p>
            <a:endParaRPr lang="en-GB"/>
          </a:p>
          <a:p>
            <a:endParaRPr lang="en-GB"/>
          </a:p>
          <a:p>
            <a:endParaRPr lang="en-GB"/>
          </a:p>
          <a:p>
            <a:endParaRPr lang="en-GB"/>
          </a:p>
          <a:p>
            <a:endParaRPr lang="en-GB"/>
          </a:p>
          <a:p>
            <a:endParaRPr lang="en-GB"/>
          </a:p>
          <a:p>
            <a:r>
              <a:rPr lang="en-GB"/>
              <a:t>*</a:t>
            </a:r>
            <a:r>
              <a:rPr lang="en-GB" b="1"/>
              <a:t>Adjourning: </a:t>
            </a:r>
            <a:r>
              <a:rPr lang="en-GB"/>
              <a:t>Tuckman in 1977 added a fifth stage. This is once a project ends,  make sure that the team schedules an ending ceremony. Whether they debrief the project and discuss how the team could have been more successful.</a:t>
            </a:r>
            <a:endParaRPr lang="en-GB" b="1"/>
          </a:p>
          <a:p>
            <a:endParaRPr lang="en-GB"/>
          </a:p>
        </p:txBody>
      </p:sp>
      <p:pic>
        <p:nvPicPr>
          <p:cNvPr id="10243" name="Picture 3" descr="C:\Program Files (x86)\Microsoft Office\MEDIA\CAGCAT10\j0304933.wmf"/>
          <p:cNvPicPr>
            <a:picLocks noChangeAspect="1" noChangeArrowheads="1"/>
          </p:cNvPicPr>
          <p:nvPr/>
        </p:nvPicPr>
        <p:blipFill>
          <a:blip r:embed="rId2"/>
          <a:srcRect/>
          <a:stretch>
            <a:fillRect/>
          </a:stretch>
        </p:blipFill>
        <p:spPr bwMode="auto">
          <a:xfrm>
            <a:off x="3662363" y="2595563"/>
            <a:ext cx="1819275" cy="1666875"/>
          </a:xfrm>
          <a:prstGeom prst="rect">
            <a:avLst/>
          </a:prstGeom>
          <a:noFill/>
          <a:ln w="9525">
            <a:noFill/>
            <a:miter lim="800000"/>
            <a:headEnd/>
            <a:tailEnd/>
          </a:ln>
        </p:spPr>
      </p:pic>
      <p:pic>
        <p:nvPicPr>
          <p:cNvPr id="10244" name="Picture 5" descr="http://4.bp.blogspot.com/-NJRWVSVV5tg/USheR0WP_mI/AAAAAAAAALc/cVOW-QoRNQA/s1600/22433392+-+Copy+-+Copy.png"/>
          <p:cNvPicPr>
            <a:picLocks noChangeAspect="1" noChangeArrowheads="1"/>
          </p:cNvPicPr>
          <p:nvPr/>
        </p:nvPicPr>
        <p:blipFill>
          <a:blip r:embed="rId3"/>
          <a:srcRect/>
          <a:stretch>
            <a:fillRect/>
          </a:stretch>
        </p:blipFill>
        <p:spPr bwMode="auto">
          <a:xfrm>
            <a:off x="214313" y="2714625"/>
            <a:ext cx="8501062" cy="2071688"/>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5918" y="428604"/>
            <a:ext cx="4572032" cy="857256"/>
          </a:xfrm>
        </p:spPr>
        <p:txBody>
          <a:bodyPr/>
          <a:lstStyle/>
          <a:p>
            <a:pPr eaLnBrk="1" hangingPunct="1">
              <a:defRPr/>
            </a:pPr>
            <a:r>
              <a:rPr lang="en-GB" b="1" dirty="0" smtClean="0">
                <a:solidFill>
                  <a:schemeClr val="tx1"/>
                </a:solidFill>
              </a:rPr>
              <a:t>TEAM ROLE</a:t>
            </a:r>
            <a:endParaRPr lang="en-GB" b="1" dirty="0">
              <a:solidFill>
                <a:schemeClr val="tx1"/>
              </a:solidFill>
            </a:endParaRPr>
          </a:p>
        </p:txBody>
      </p:sp>
      <p:sp>
        <p:nvSpPr>
          <p:cNvPr id="11267" name="Rectangle 1"/>
          <p:cNvSpPr>
            <a:spLocks noChangeArrowheads="1"/>
          </p:cNvSpPr>
          <p:nvPr/>
        </p:nvSpPr>
        <p:spPr bwMode="auto">
          <a:xfrm>
            <a:off x="0" y="1857375"/>
            <a:ext cx="9144000" cy="908050"/>
          </a:xfrm>
          <a:prstGeom prst="rect">
            <a:avLst/>
          </a:prstGeom>
          <a:noFill/>
          <a:ln w="9525">
            <a:noFill/>
            <a:miter lim="800000"/>
            <a:headEnd/>
            <a:tailEnd/>
          </a:ln>
        </p:spPr>
        <p:txBody>
          <a:bodyPr anchor="ctr">
            <a:spAutoFit/>
          </a:bodyPr>
          <a:lstStyle/>
          <a:p>
            <a:pPr eaLnBrk="0" hangingPunct="0"/>
            <a:endParaRPr lang="en-GB" sz="1100">
              <a:latin typeface="Calibri" pitchFamily="34" charset="0"/>
              <a:ea typeface="Calibri" pitchFamily="34" charset="0"/>
              <a:cs typeface="Times New Roman" pitchFamily="18" charset="0"/>
            </a:endParaRPr>
          </a:p>
          <a:p>
            <a:pPr eaLnBrk="0" hangingPunct="0"/>
            <a:endParaRPr lang="en-GB" sz="1100">
              <a:latin typeface="Calibri" pitchFamily="34" charset="0"/>
              <a:ea typeface="Calibri" pitchFamily="34" charset="0"/>
              <a:cs typeface="Times New Roman" pitchFamily="18" charset="0"/>
            </a:endParaRPr>
          </a:p>
          <a:p>
            <a:pPr eaLnBrk="0" hangingPunct="0"/>
            <a:endParaRPr lang="en-GB" sz="1100">
              <a:latin typeface="Calibri" pitchFamily="34" charset="0"/>
              <a:ea typeface="Calibri" pitchFamily="34" charset="0"/>
              <a:cs typeface="Times New Roman" pitchFamily="18" charset="0"/>
            </a:endParaRPr>
          </a:p>
          <a:p>
            <a:pPr eaLnBrk="0" hangingPunct="0"/>
            <a:endParaRPr lang="en-GB" sz="2000">
              <a:latin typeface="Calibri" pitchFamily="34" charset="0"/>
              <a:ea typeface="Calibri" pitchFamily="34" charset="0"/>
              <a:cs typeface="Times New Roman" pitchFamily="18" charset="0"/>
            </a:endParaRPr>
          </a:p>
        </p:txBody>
      </p:sp>
      <p:sp>
        <p:nvSpPr>
          <p:cNvPr id="11268" name="Rectangle 4"/>
          <p:cNvSpPr>
            <a:spLocks noChangeArrowheads="1"/>
          </p:cNvSpPr>
          <p:nvPr/>
        </p:nvSpPr>
        <p:spPr bwMode="auto">
          <a:xfrm>
            <a:off x="0" y="928688"/>
            <a:ext cx="9144000" cy="6073775"/>
          </a:xfrm>
          <a:prstGeom prst="rect">
            <a:avLst/>
          </a:prstGeom>
          <a:noFill/>
          <a:ln w="9525">
            <a:noFill/>
            <a:miter lim="800000"/>
            <a:headEnd/>
            <a:tailEnd/>
          </a:ln>
        </p:spPr>
        <p:txBody>
          <a:bodyPr>
            <a:spAutoFit/>
          </a:bodyPr>
          <a:lstStyle/>
          <a:p>
            <a:r>
              <a:rPr lang="en-GB"/>
              <a:t>I</a:t>
            </a:r>
            <a:r>
              <a:rPr lang="en-GB" sz="1800"/>
              <a:t>n the Business Management the team work and the team role is key factor of every event or project. Team consist on the number of people with some profession or different but they work together but they work with coordination of each other . Every team has one team leader that control the activities of the team members related about the attached task, and make sure that every member performs their responsibilities.</a:t>
            </a:r>
          </a:p>
          <a:p>
            <a:r>
              <a:rPr lang="en-GB" sz="1800" b="1"/>
              <a:t>TEAM ROLES</a:t>
            </a:r>
          </a:p>
          <a:p>
            <a:r>
              <a:rPr lang="en-GB" sz="1800"/>
              <a:t>Each team members have their own responsibilities. How a person will behave and what function they will perform within the group as a whole.</a:t>
            </a:r>
          </a:p>
          <a:p>
            <a:r>
              <a:rPr lang="en-GB" sz="1800" b="1"/>
              <a:t>TEAM LEADER</a:t>
            </a:r>
          </a:p>
          <a:p>
            <a:r>
              <a:rPr lang="en-GB" sz="1800"/>
              <a:t>The team leader is in control of the team, they show the way for the team making sure that all members know their responsibilities and duties to make their decisions in relate to the projects or plans. Team leaders have a lot of things to deal with, they need to listen to each and every member of the team get their information and ideas, if one of the members have an idea which is better for the project or plan then it is the team leaders choice weather or not to use this idea or to keep the original idea. The team leaders keep everyone together as one team. </a:t>
            </a:r>
          </a:p>
          <a:p>
            <a:r>
              <a:rPr lang="en-GB" sz="1800" b="1"/>
              <a:t>TEAM PLAYERS </a:t>
            </a:r>
          </a:p>
          <a:p>
            <a:r>
              <a:rPr lang="en-GB" sz="1800"/>
              <a:t>Team members should be committed and they should communicate with one another . All teams need people that have got the knowledge and experience in different fields who can come together and share their information and knowledge with each other and form a team. For example if the company is thinking of making a scheme or product, then they would need someone who has the knowledge in research and marketing and technology.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p:cNvSpPr>
            <a:spLocks noChangeArrowheads="1"/>
          </p:cNvSpPr>
          <p:nvPr/>
        </p:nvSpPr>
        <p:spPr bwMode="auto">
          <a:xfrm>
            <a:off x="0" y="1214438"/>
            <a:ext cx="9144000" cy="3140075"/>
          </a:xfrm>
          <a:prstGeom prst="rect">
            <a:avLst/>
          </a:prstGeom>
          <a:noFill/>
          <a:ln w="9525">
            <a:noFill/>
            <a:miter lim="800000"/>
            <a:headEnd/>
            <a:tailEnd/>
          </a:ln>
        </p:spPr>
        <p:txBody>
          <a:bodyPr>
            <a:spAutoFit/>
          </a:bodyPr>
          <a:lstStyle/>
          <a:p>
            <a:r>
              <a:rPr lang="en-GB" sz="1800"/>
              <a:t>TEAM LISTICS</a:t>
            </a:r>
          </a:p>
          <a:p>
            <a:r>
              <a:rPr lang="en-GB" sz="1800"/>
              <a:t>Enthusiasm and imaginations are important things for the teams, you have to think about reality as well. When a team is working hard in a project and things get very complicated or beyond a joke, then it is the job of the team listics to bring the team back to reality.</a:t>
            </a:r>
          </a:p>
          <a:p>
            <a:r>
              <a:rPr lang="en-GB" sz="1800"/>
              <a:t>A COMMUNICATOR</a:t>
            </a:r>
          </a:p>
          <a:p>
            <a:r>
              <a:rPr lang="en-GB" sz="1800"/>
              <a:t>A Communicator is similar to a team leader and are crucial members to teamwork. When team members have stressful day and feel very tensed this is were a communicator helps them cross the path and helps them get through, or if they got conflict between each other member if one member has one idea and the other has another idea and the clash together and not understand each other, the communicator needs to know when to get involved and break the conflict and come up with a solution on how to improve the situation.</a:t>
            </a:r>
          </a:p>
        </p:txBody>
      </p:sp>
      <p:pic>
        <p:nvPicPr>
          <p:cNvPr id="12291" name="Picture 3" descr="Image result for team roles"/>
          <p:cNvPicPr>
            <a:picLocks noChangeAspect="1" noChangeArrowheads="1"/>
          </p:cNvPicPr>
          <p:nvPr/>
        </p:nvPicPr>
        <p:blipFill>
          <a:blip r:embed="rId2"/>
          <a:srcRect/>
          <a:stretch>
            <a:fillRect/>
          </a:stretch>
        </p:blipFill>
        <p:spPr bwMode="auto">
          <a:xfrm>
            <a:off x="1214438" y="4429125"/>
            <a:ext cx="6286500" cy="2428875"/>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71480"/>
            <a:ext cx="8305800" cy="1571636"/>
          </a:xfrm>
        </p:spPr>
        <p:txBody>
          <a:bodyPr>
            <a:normAutofit fontScale="90000"/>
          </a:bodyPr>
          <a:lstStyle/>
          <a:p>
            <a:pPr>
              <a:defRPr/>
            </a:pPr>
            <a:r>
              <a:rPr lang="en-GB" b="1" dirty="0" smtClean="0"/>
              <a:t>SUCCESSFUL TEAM DEVELOPMENT</a:t>
            </a:r>
            <a:r>
              <a:rPr lang="en-GB" dirty="0" smtClean="0"/>
              <a:t/>
            </a:r>
            <a:br>
              <a:rPr lang="en-GB" dirty="0" smtClean="0"/>
            </a:br>
            <a:endParaRPr lang="en-GB" dirty="0"/>
          </a:p>
        </p:txBody>
      </p:sp>
      <p:sp>
        <p:nvSpPr>
          <p:cNvPr id="13315" name="Rectangle 1"/>
          <p:cNvSpPr>
            <a:spLocks noChangeArrowheads="1"/>
          </p:cNvSpPr>
          <p:nvPr/>
        </p:nvSpPr>
        <p:spPr bwMode="auto">
          <a:xfrm>
            <a:off x="0" y="1571625"/>
            <a:ext cx="9144000" cy="4524375"/>
          </a:xfrm>
          <a:prstGeom prst="rect">
            <a:avLst/>
          </a:prstGeom>
          <a:noFill/>
          <a:ln w="9525">
            <a:noFill/>
            <a:miter lim="800000"/>
            <a:headEnd/>
            <a:tailEnd/>
          </a:ln>
        </p:spPr>
        <p:txBody>
          <a:bodyPr anchor="ctr">
            <a:spAutoFit/>
          </a:bodyPr>
          <a:lstStyle/>
          <a:p>
            <a:r>
              <a:rPr lang="en-GB" sz="1800">
                <a:latin typeface="Calibri" pitchFamily="34" charset="0"/>
                <a:ea typeface="Calibri" pitchFamily="34" charset="0"/>
                <a:cs typeface="Times New Roman" pitchFamily="18" charset="0"/>
              </a:rPr>
              <a:t>Team work has become a central issue for many companies. The increased pressure on professionals to perform their tasks with fewer employees, at faster speeds, and with more quality and customer responsiveness creates the need for team work.</a:t>
            </a:r>
            <a:endParaRPr lang="en-GB" sz="1800">
              <a:latin typeface="Arial" charset="0"/>
              <a:ea typeface="Calibri" pitchFamily="34" charset="0"/>
            </a:endParaRPr>
          </a:p>
          <a:p>
            <a:pPr eaLnBrk="0" hangingPunct="0"/>
            <a:r>
              <a:rPr lang="en-GB" sz="1800">
                <a:latin typeface="Calibri" pitchFamily="34" charset="0"/>
                <a:ea typeface="Calibri" pitchFamily="34" charset="0"/>
                <a:cs typeface="Times New Roman" pitchFamily="18" charset="0"/>
              </a:rPr>
              <a:t>Without well developed Team we will not able to reach the goal efficiently or successfully. There will be so much complicate atmosphere and conflicts, in some case have to face big lost and in worst case even have to close the company, which will be very sad to face. To stop facing that kind of tragedy we have to think about develop a successful Team.</a:t>
            </a:r>
            <a:endParaRPr lang="en-GB" sz="1800">
              <a:latin typeface="Arial" charset="0"/>
            </a:endParaRPr>
          </a:p>
          <a:p>
            <a:pPr eaLnBrk="0" hangingPunct="0"/>
            <a:r>
              <a:rPr lang="en-GB" sz="1800">
                <a:latin typeface="Calibri" pitchFamily="34" charset="0"/>
                <a:cs typeface="Calibri" pitchFamily="34" charset="0"/>
              </a:rPr>
              <a:t>Now let us see how to build a successful Team:</a:t>
            </a:r>
            <a:endParaRPr lang="en-GB" sz="1800">
              <a:latin typeface="Arial" charset="0"/>
            </a:endParaRPr>
          </a:p>
          <a:p>
            <a:pPr eaLnBrk="0" hangingPunct="0"/>
            <a:r>
              <a:rPr lang="en-GB" sz="1800">
                <a:latin typeface="Calibri" pitchFamily="34" charset="0"/>
                <a:cs typeface="Calibri" pitchFamily="34" charset="0"/>
              </a:rPr>
              <a:t>Each team is unique. Mixed characters in a team is always good as it brings new Ideas and different opinions which helpful and can be used to build a successful Team.</a:t>
            </a:r>
            <a:endParaRPr lang="en-GB" sz="1800">
              <a:latin typeface="Arial" charset="0"/>
            </a:endParaRPr>
          </a:p>
          <a:p>
            <a:pPr eaLnBrk="0" hangingPunct="0"/>
            <a:r>
              <a:rPr lang="en-GB" sz="1800">
                <a:latin typeface="Calibri" pitchFamily="34" charset="0"/>
                <a:cs typeface="Calibri" pitchFamily="34" charset="0"/>
              </a:rPr>
              <a:t>First of all to build a successful Team we need a good team leader. The Team leader should have passion about the work and should have clear vision of the goals, and should identify the group members with their special skills and personalities. Also he should define goals and Roles among each member of the team because each team members has to know their part in the team work. Beside he should be approachable whenever the team members need something to discuss.</a:t>
            </a:r>
            <a:endParaRPr lang="en-GB" sz="1800">
              <a:latin typeface="Arial"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
          <p:cNvSpPr>
            <a:spLocks noChangeArrowheads="1"/>
          </p:cNvSpPr>
          <p:nvPr/>
        </p:nvSpPr>
        <p:spPr bwMode="auto">
          <a:xfrm>
            <a:off x="0" y="1357313"/>
            <a:ext cx="9144000" cy="5262562"/>
          </a:xfrm>
          <a:prstGeom prst="rect">
            <a:avLst/>
          </a:prstGeom>
          <a:noFill/>
          <a:ln w="9525">
            <a:noFill/>
            <a:miter lim="800000"/>
            <a:headEnd/>
            <a:tailEnd/>
          </a:ln>
        </p:spPr>
        <p:txBody>
          <a:bodyPr anchor="ctr">
            <a:spAutoFit/>
          </a:bodyPr>
          <a:lstStyle/>
          <a:p>
            <a:r>
              <a:rPr lang="en-GB">
                <a:latin typeface="Calibri" pitchFamily="34" charset="0"/>
                <a:ea typeface="Calibri" pitchFamily="34" charset="0"/>
                <a:cs typeface="Times New Roman" pitchFamily="18" charset="0"/>
              </a:rPr>
              <a:t>Now when we talk about building a successful Team it is very important to build a Trust and rely on each other. We have to build a special community between team member by giving freedom to talk about their opinion, new Ideas and respect each other.</a:t>
            </a:r>
            <a:endParaRPr lang="en-GB">
              <a:latin typeface="Arial" charset="0"/>
              <a:ea typeface="Calibri" pitchFamily="34" charset="0"/>
            </a:endParaRPr>
          </a:p>
          <a:p>
            <a:pPr eaLnBrk="0" hangingPunct="0"/>
            <a:r>
              <a:rPr lang="en-GB">
                <a:latin typeface="Calibri" pitchFamily="34" charset="0"/>
                <a:ea typeface="Calibri" pitchFamily="34" charset="0"/>
                <a:cs typeface="Times New Roman" pitchFamily="18" charset="0"/>
              </a:rPr>
              <a:t>Some of the helpful important things do to develop</a:t>
            </a:r>
            <a:r>
              <a:rPr lang="en-GB">
                <a:latin typeface="Calibri" pitchFamily="34" charset="0"/>
                <a:cs typeface="Calibri" pitchFamily="34" charset="0"/>
              </a:rPr>
              <a:t> a successful Team are:</a:t>
            </a:r>
            <a:endParaRPr lang="en-GB">
              <a:latin typeface="Arial" charset="0"/>
            </a:endParaRPr>
          </a:p>
          <a:p>
            <a:pPr eaLnBrk="0" hangingPunct="0"/>
            <a:r>
              <a:rPr lang="en-GB" b="1">
                <a:latin typeface="Calibri" pitchFamily="34" charset="0"/>
                <a:cs typeface="Calibri" pitchFamily="34" charset="0"/>
              </a:rPr>
              <a:t>. </a:t>
            </a:r>
            <a:r>
              <a:rPr lang="en-GB">
                <a:latin typeface="Calibri" pitchFamily="34" charset="0"/>
                <a:cs typeface="Calibri" pitchFamily="34" charset="0"/>
              </a:rPr>
              <a:t> Appreciate the Team by thanking</a:t>
            </a:r>
            <a:endParaRPr lang="en-GB">
              <a:latin typeface="Arial" charset="0"/>
            </a:endParaRPr>
          </a:p>
          <a:p>
            <a:pPr eaLnBrk="0" hangingPunct="0"/>
            <a:r>
              <a:rPr lang="en-GB" b="1">
                <a:latin typeface="Calibri" pitchFamily="34" charset="0"/>
                <a:cs typeface="Calibri" pitchFamily="34" charset="0"/>
              </a:rPr>
              <a:t>.</a:t>
            </a:r>
            <a:r>
              <a:rPr lang="en-GB">
                <a:latin typeface="Calibri" pitchFamily="34" charset="0"/>
                <a:cs typeface="Calibri" pitchFamily="34" charset="0"/>
              </a:rPr>
              <a:t> Communicate and talk about their goals and vision more often</a:t>
            </a:r>
            <a:endParaRPr lang="en-GB">
              <a:latin typeface="Arial" charset="0"/>
            </a:endParaRPr>
          </a:p>
          <a:p>
            <a:pPr eaLnBrk="0" hangingPunct="0"/>
            <a:r>
              <a:rPr lang="en-GB" b="1">
                <a:latin typeface="Calibri" pitchFamily="34" charset="0"/>
                <a:cs typeface="Calibri" pitchFamily="34" charset="0"/>
              </a:rPr>
              <a:t>. </a:t>
            </a:r>
            <a:r>
              <a:rPr lang="en-GB">
                <a:latin typeface="Calibri" pitchFamily="34" charset="0"/>
                <a:cs typeface="Calibri" pitchFamily="34" charset="0"/>
              </a:rPr>
              <a:t>Development the team member by providing feedback </a:t>
            </a:r>
            <a:endParaRPr lang="en-GB">
              <a:latin typeface="Arial" charset="0"/>
            </a:endParaRPr>
          </a:p>
          <a:p>
            <a:pPr eaLnBrk="0" hangingPunct="0"/>
            <a:r>
              <a:rPr lang="en-GB" b="1">
                <a:latin typeface="Calibri" pitchFamily="34" charset="0"/>
                <a:cs typeface="Calibri" pitchFamily="34" charset="0"/>
              </a:rPr>
              <a:t>. </a:t>
            </a:r>
            <a:r>
              <a:rPr lang="en-GB">
                <a:latin typeface="Calibri" pitchFamily="34" charset="0"/>
                <a:cs typeface="Calibri" pitchFamily="34" charset="0"/>
              </a:rPr>
              <a:t>Celebration (celebrate even in micro achievements)</a:t>
            </a:r>
            <a:endParaRPr lang="en-GB">
              <a:latin typeface="Arial" charset="0"/>
            </a:endParaRPr>
          </a:p>
          <a:p>
            <a:pPr eaLnBrk="0" hangingPunct="0"/>
            <a:r>
              <a:rPr lang="en-GB" b="1">
                <a:latin typeface="Calibri" pitchFamily="34" charset="0"/>
                <a:cs typeface="Calibri" pitchFamily="34" charset="0"/>
              </a:rPr>
              <a:t>.</a:t>
            </a:r>
            <a:r>
              <a:rPr lang="en-GB">
                <a:latin typeface="Calibri" pitchFamily="34" charset="0"/>
                <a:cs typeface="Calibri" pitchFamily="34" charset="0"/>
              </a:rPr>
              <a:t> Constantly develop the standard of Team </a:t>
            </a:r>
            <a:endParaRPr lang="en-GB">
              <a:latin typeface="Arial" charset="0"/>
            </a:endParaRPr>
          </a:p>
          <a:p>
            <a:pPr eaLnBrk="0" hangingPunct="0"/>
            <a:r>
              <a:rPr lang="en-GB">
                <a:latin typeface="Calibri" pitchFamily="34" charset="0"/>
                <a:cs typeface="Calibri" pitchFamily="34" charset="0"/>
              </a:rPr>
              <a:t>At the end I want to emphasize you that it is really important develop and maintain a successful Team. Because only through successful team work we can go for long run efficiently no matter what the goal is. </a:t>
            </a:r>
            <a:endParaRPr lang="en-GB">
              <a:latin typeface="Arial"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
          <p:cNvSpPr>
            <a:spLocks noChangeArrowheads="1"/>
          </p:cNvSpPr>
          <p:nvPr/>
        </p:nvSpPr>
        <p:spPr bwMode="auto">
          <a:xfrm>
            <a:off x="0" y="928688"/>
            <a:ext cx="9144000" cy="5632450"/>
          </a:xfrm>
          <a:prstGeom prst="rect">
            <a:avLst/>
          </a:prstGeom>
          <a:noFill/>
          <a:ln w="9525">
            <a:noFill/>
            <a:miter lim="800000"/>
            <a:headEnd/>
            <a:tailEnd/>
          </a:ln>
        </p:spPr>
        <p:txBody>
          <a:bodyPr anchor="ctr">
            <a:spAutoFit/>
          </a:bodyPr>
          <a:lstStyle/>
          <a:p>
            <a:r>
              <a:rPr lang="en-GB" sz="2000" u="sng">
                <a:latin typeface="Calibri" pitchFamily="34" charset="0"/>
                <a:ea typeface="Calibri" pitchFamily="34" charset="0"/>
                <a:cs typeface="Times New Roman" pitchFamily="18" charset="0"/>
              </a:rPr>
              <a:t>Causes of conflict in workplace:</a:t>
            </a:r>
            <a:endParaRPr lang="en-GB" sz="2000">
              <a:latin typeface="Arial" charset="0"/>
              <a:ea typeface="Calibri" pitchFamily="34" charset="0"/>
            </a:endParaRPr>
          </a:p>
          <a:p>
            <a:pPr eaLnBrk="0" hangingPunct="0">
              <a:buFontTx/>
              <a:buChar char="•"/>
            </a:pPr>
            <a:r>
              <a:rPr lang="en-GB" sz="2000">
                <a:solidFill>
                  <a:srgbClr val="00B0F0"/>
                </a:solidFill>
                <a:latin typeface="Calibri" pitchFamily="34" charset="0"/>
                <a:ea typeface="Calibri" pitchFamily="34" charset="0"/>
                <a:cs typeface="Times New Roman" pitchFamily="18" charset="0"/>
              </a:rPr>
              <a:t>Conflicting resources </a:t>
            </a:r>
            <a:endParaRPr lang="en-GB" sz="2000">
              <a:latin typeface="Arial" charset="0"/>
              <a:ea typeface="Calibri" pitchFamily="34" charset="0"/>
            </a:endParaRPr>
          </a:p>
          <a:p>
            <a:pPr eaLnBrk="0" hangingPunct="0"/>
            <a:r>
              <a:rPr lang="en-GB" sz="2000">
                <a:latin typeface="Calibri" pitchFamily="34" charset="0"/>
                <a:ea typeface="Calibri" pitchFamily="34" charset="0"/>
                <a:cs typeface="Times New Roman" pitchFamily="18" charset="0"/>
              </a:rPr>
              <a:t>Some employees may dislike sharing resources with others. </a:t>
            </a:r>
            <a:endParaRPr lang="en-GB" sz="2000">
              <a:latin typeface="Arial" charset="0"/>
              <a:ea typeface="Calibri" pitchFamily="34" charset="0"/>
            </a:endParaRPr>
          </a:p>
          <a:p>
            <a:pPr eaLnBrk="0" hangingPunct="0">
              <a:buFontTx/>
              <a:buChar char="•"/>
            </a:pPr>
            <a:r>
              <a:rPr lang="en-GB" sz="2000">
                <a:solidFill>
                  <a:srgbClr val="00B0F0"/>
                </a:solidFill>
                <a:latin typeface="Calibri" pitchFamily="34" charset="0"/>
                <a:cs typeface="Calibri" pitchFamily="34" charset="0"/>
              </a:rPr>
              <a:t>Conflicting styles</a:t>
            </a:r>
            <a:endParaRPr lang="en-GB" sz="2000">
              <a:latin typeface="Arial" charset="0"/>
            </a:endParaRPr>
          </a:p>
          <a:p>
            <a:pPr eaLnBrk="0" hangingPunct="0"/>
            <a:r>
              <a:rPr lang="en-GB" sz="2000">
                <a:latin typeface="Calibri" pitchFamily="34" charset="0"/>
                <a:cs typeface="Calibri" pitchFamily="34" charset="0"/>
              </a:rPr>
              <a:t>Differences in style of working as people have varied ways in working that may not be liked by one person but liked by another.</a:t>
            </a:r>
            <a:endParaRPr lang="en-GB" sz="2000">
              <a:latin typeface="Arial" charset="0"/>
            </a:endParaRPr>
          </a:p>
          <a:p>
            <a:pPr eaLnBrk="0" hangingPunct="0">
              <a:buFontTx/>
              <a:buChar char="•"/>
            </a:pPr>
            <a:r>
              <a:rPr lang="en-GB" sz="2000">
                <a:solidFill>
                  <a:srgbClr val="00B0F0"/>
                </a:solidFill>
                <a:latin typeface="Calibri" pitchFamily="34" charset="0"/>
                <a:cs typeface="Calibri" pitchFamily="34" charset="0"/>
              </a:rPr>
              <a:t>Conflicting perceptions</a:t>
            </a:r>
            <a:endParaRPr lang="en-GB" sz="2000">
              <a:latin typeface="Arial" charset="0"/>
            </a:endParaRPr>
          </a:p>
          <a:p>
            <a:pPr eaLnBrk="0" hangingPunct="0"/>
            <a:r>
              <a:rPr lang="en-GB" sz="2000">
                <a:latin typeface="Calibri" pitchFamily="34" charset="0"/>
                <a:cs typeface="Calibri" pitchFamily="34" charset="0"/>
              </a:rPr>
              <a:t>Different opinions due to different backgrounds of knowledge.</a:t>
            </a:r>
            <a:endParaRPr lang="en-GB" sz="2000">
              <a:latin typeface="Arial" charset="0"/>
            </a:endParaRPr>
          </a:p>
          <a:p>
            <a:pPr eaLnBrk="0" hangingPunct="0">
              <a:buFontTx/>
              <a:buChar char="•"/>
            </a:pPr>
            <a:r>
              <a:rPr lang="en-GB" sz="2000">
                <a:solidFill>
                  <a:srgbClr val="00B0F0"/>
                </a:solidFill>
                <a:latin typeface="Calibri" pitchFamily="34" charset="0"/>
                <a:cs typeface="Calibri" pitchFamily="34" charset="0"/>
              </a:rPr>
              <a:t>Conflicting goals </a:t>
            </a:r>
            <a:endParaRPr lang="en-GB" sz="2000">
              <a:latin typeface="Arial" charset="0"/>
            </a:endParaRPr>
          </a:p>
          <a:p>
            <a:pPr eaLnBrk="0" hangingPunct="0"/>
            <a:r>
              <a:rPr lang="en-GB" sz="2000">
                <a:latin typeface="Calibri" pitchFamily="34" charset="0"/>
                <a:cs typeface="Calibri" pitchFamily="34" charset="0"/>
              </a:rPr>
              <a:t>One set target becomes obstructive to each other’s work.</a:t>
            </a:r>
            <a:endParaRPr lang="en-GB" sz="2000">
              <a:latin typeface="Arial" charset="0"/>
            </a:endParaRPr>
          </a:p>
          <a:p>
            <a:pPr eaLnBrk="0" hangingPunct="0">
              <a:buFontTx/>
              <a:buChar char="•"/>
            </a:pPr>
            <a:r>
              <a:rPr lang="en-GB" sz="2000">
                <a:solidFill>
                  <a:srgbClr val="00B0F0"/>
                </a:solidFill>
                <a:latin typeface="Calibri" pitchFamily="34" charset="0"/>
                <a:cs typeface="Calibri" pitchFamily="34" charset="0"/>
              </a:rPr>
              <a:t>Conflicting pressures</a:t>
            </a:r>
            <a:endParaRPr lang="en-GB" sz="2000">
              <a:latin typeface="Arial" charset="0"/>
            </a:endParaRPr>
          </a:p>
          <a:p>
            <a:pPr eaLnBrk="0" hangingPunct="0"/>
            <a:r>
              <a:rPr lang="en-GB" sz="2000">
                <a:latin typeface="Calibri" pitchFamily="34" charset="0"/>
                <a:cs typeface="Calibri" pitchFamily="34" charset="0"/>
              </a:rPr>
              <a:t>Too much work can cause distress onto the individual.</a:t>
            </a:r>
            <a:endParaRPr lang="en-GB" sz="2000">
              <a:latin typeface="Arial" charset="0"/>
            </a:endParaRPr>
          </a:p>
          <a:p>
            <a:pPr eaLnBrk="0" hangingPunct="0">
              <a:buFontTx/>
              <a:buChar char="•"/>
            </a:pPr>
            <a:r>
              <a:rPr lang="en-GB" sz="2000">
                <a:solidFill>
                  <a:srgbClr val="00B0F0"/>
                </a:solidFill>
                <a:latin typeface="Calibri" pitchFamily="34" charset="0"/>
                <a:cs typeface="Calibri" pitchFamily="34" charset="0"/>
              </a:rPr>
              <a:t>Conflicting roles </a:t>
            </a:r>
            <a:endParaRPr lang="en-GB" sz="2000">
              <a:latin typeface="Arial" charset="0"/>
            </a:endParaRPr>
          </a:p>
          <a:p>
            <a:pPr eaLnBrk="0" hangingPunct="0"/>
            <a:r>
              <a:rPr lang="en-GB" sz="2000">
                <a:latin typeface="Calibri" pitchFamily="34" charset="0"/>
                <a:cs typeface="Calibri" pitchFamily="34" charset="0"/>
              </a:rPr>
              <a:t>Staff may feel some duties are not their responsibility.</a:t>
            </a:r>
            <a:endParaRPr lang="en-GB" sz="2000">
              <a:latin typeface="Arial" charset="0"/>
            </a:endParaRPr>
          </a:p>
          <a:p>
            <a:pPr eaLnBrk="0" hangingPunct="0">
              <a:buFontTx/>
              <a:buChar char="•"/>
            </a:pPr>
            <a:r>
              <a:rPr lang="en-GB" sz="2000">
                <a:solidFill>
                  <a:srgbClr val="00B0F0"/>
                </a:solidFill>
                <a:latin typeface="Calibri" pitchFamily="34" charset="0"/>
                <a:cs typeface="Calibri" pitchFamily="34" charset="0"/>
              </a:rPr>
              <a:t>Different person values</a:t>
            </a:r>
            <a:endParaRPr lang="en-GB" sz="2000">
              <a:latin typeface="Arial" charset="0"/>
            </a:endParaRPr>
          </a:p>
          <a:p>
            <a:pPr eaLnBrk="0" hangingPunct="0"/>
            <a:r>
              <a:rPr lang="en-GB" sz="2000">
                <a:latin typeface="Calibri" pitchFamily="34" charset="0"/>
                <a:cs typeface="Calibri" pitchFamily="34" charset="0"/>
              </a:rPr>
              <a:t>Jobs can get in the way with personal ethical values.</a:t>
            </a:r>
            <a:endParaRPr lang="en-GB" sz="2000">
              <a:latin typeface="Arial" charset="0"/>
            </a:endParaRPr>
          </a:p>
          <a:p>
            <a:pPr eaLnBrk="0" hangingPunct="0">
              <a:buFontTx/>
              <a:buChar char="•"/>
            </a:pPr>
            <a:r>
              <a:rPr lang="en-GB" sz="2000">
                <a:solidFill>
                  <a:srgbClr val="00B0F0"/>
                </a:solidFill>
                <a:latin typeface="Calibri" pitchFamily="34" charset="0"/>
                <a:cs typeface="Calibri" pitchFamily="34" charset="0"/>
              </a:rPr>
              <a:t>Changes in work environment </a:t>
            </a:r>
            <a:endParaRPr lang="en-GB" sz="2000">
              <a:latin typeface="Arial" charset="0"/>
            </a:endParaRPr>
          </a:p>
          <a:p>
            <a:pPr eaLnBrk="0" hangingPunct="0"/>
            <a:r>
              <a:rPr lang="en-GB" sz="2000">
                <a:latin typeface="Calibri" pitchFamily="34" charset="0"/>
                <a:cs typeface="Calibri" pitchFamily="34" charset="0"/>
              </a:rPr>
              <a:t>Not all employees respond to change effectively and is disliked by some. </a:t>
            </a:r>
            <a:endParaRPr lang="en-GB" sz="2000">
              <a:latin typeface="Arial"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
          <p:cNvSpPr>
            <a:spLocks noChangeArrowheads="1"/>
          </p:cNvSpPr>
          <p:nvPr/>
        </p:nvSpPr>
        <p:spPr bwMode="auto">
          <a:xfrm>
            <a:off x="0" y="928688"/>
            <a:ext cx="9144000" cy="5908675"/>
          </a:xfrm>
          <a:prstGeom prst="rect">
            <a:avLst/>
          </a:prstGeom>
          <a:noFill/>
          <a:ln w="9525">
            <a:noFill/>
            <a:miter lim="800000"/>
            <a:headEnd/>
            <a:tailEnd/>
          </a:ln>
        </p:spPr>
        <p:txBody>
          <a:bodyPr anchor="ctr">
            <a:spAutoFit/>
          </a:bodyPr>
          <a:lstStyle/>
          <a:p>
            <a:r>
              <a:rPr lang="en-GB" sz="1800" u="sng">
                <a:latin typeface="Calibri" pitchFamily="34" charset="0"/>
                <a:ea typeface="Calibri" pitchFamily="34" charset="0"/>
                <a:cs typeface="Times New Roman" pitchFamily="18" charset="0"/>
              </a:rPr>
              <a:t>Stages of conflict occurring:</a:t>
            </a:r>
            <a:endParaRPr lang="en-GB" sz="1800">
              <a:latin typeface="Arial" charset="0"/>
              <a:ea typeface="Calibri" pitchFamily="34" charset="0"/>
            </a:endParaRPr>
          </a:p>
          <a:p>
            <a:pPr eaLnBrk="0" hangingPunct="0">
              <a:buFontTx/>
              <a:buChar char="•"/>
            </a:pPr>
            <a:r>
              <a:rPr lang="en-GB" sz="1800">
                <a:solidFill>
                  <a:srgbClr val="00B0F0"/>
                </a:solidFill>
                <a:latin typeface="Calibri" pitchFamily="34" charset="0"/>
                <a:ea typeface="Calibri" pitchFamily="34" charset="0"/>
                <a:cs typeface="Times New Roman" pitchFamily="18" charset="0"/>
              </a:rPr>
              <a:t>Latent conflict</a:t>
            </a:r>
            <a:endParaRPr lang="en-GB" sz="1800">
              <a:latin typeface="Arial" charset="0"/>
              <a:ea typeface="Calibri" pitchFamily="34" charset="0"/>
            </a:endParaRPr>
          </a:p>
          <a:p>
            <a:pPr eaLnBrk="0" hangingPunct="0"/>
            <a:r>
              <a:rPr lang="en-GB" sz="1800">
                <a:latin typeface="Calibri" pitchFamily="34" charset="0"/>
                <a:ea typeface="Calibri" pitchFamily="34" charset="0"/>
                <a:cs typeface="Times New Roman" pitchFamily="18" charset="0"/>
              </a:rPr>
              <a:t>Difference in ideas and values can escalate to problems in the workforce which can be noticeable and then conflict arises. </a:t>
            </a:r>
            <a:endParaRPr lang="en-GB" sz="1800">
              <a:latin typeface="Arial" charset="0"/>
              <a:ea typeface="Calibri" pitchFamily="34" charset="0"/>
            </a:endParaRPr>
          </a:p>
          <a:p>
            <a:pPr eaLnBrk="0" hangingPunct="0">
              <a:buFontTx/>
              <a:buChar char="•"/>
            </a:pPr>
            <a:r>
              <a:rPr lang="en-GB" sz="1800">
                <a:solidFill>
                  <a:srgbClr val="00B0F0"/>
                </a:solidFill>
                <a:latin typeface="Calibri" pitchFamily="34" charset="0"/>
                <a:cs typeface="Calibri" pitchFamily="34" charset="0"/>
              </a:rPr>
              <a:t>Emergence </a:t>
            </a:r>
            <a:endParaRPr lang="en-GB" sz="1800">
              <a:latin typeface="Arial" charset="0"/>
            </a:endParaRPr>
          </a:p>
          <a:p>
            <a:pPr eaLnBrk="0" hangingPunct="0"/>
            <a:r>
              <a:rPr lang="en-GB" sz="1800">
                <a:latin typeface="Calibri" pitchFamily="34" charset="0"/>
                <a:cs typeface="Calibri" pitchFamily="34" charset="0"/>
              </a:rPr>
              <a:t>Staff are aware of the difference in values and ideas and this can lead to tension in the working environment.</a:t>
            </a:r>
            <a:endParaRPr lang="en-GB" sz="1800">
              <a:latin typeface="Arial" charset="0"/>
            </a:endParaRPr>
          </a:p>
          <a:p>
            <a:pPr eaLnBrk="0" hangingPunct="0">
              <a:buFontTx/>
              <a:buChar char="•"/>
            </a:pPr>
            <a:r>
              <a:rPr lang="en-GB" sz="1800">
                <a:solidFill>
                  <a:srgbClr val="00B0F0"/>
                </a:solidFill>
                <a:latin typeface="Calibri" pitchFamily="34" charset="0"/>
                <a:cs typeface="Calibri" pitchFamily="34" charset="0"/>
              </a:rPr>
              <a:t>Escalation </a:t>
            </a:r>
            <a:endParaRPr lang="en-GB" sz="1800">
              <a:latin typeface="Arial" charset="0"/>
            </a:endParaRPr>
          </a:p>
          <a:p>
            <a:pPr eaLnBrk="0" hangingPunct="0"/>
            <a:r>
              <a:rPr lang="en-GB" sz="1800">
                <a:latin typeface="Calibri" pitchFamily="34" charset="0"/>
                <a:cs typeface="Calibri" pitchFamily="34" charset="0"/>
              </a:rPr>
              <a:t>This occurs when a resolution to the problems are not found and so conflicts escalate.</a:t>
            </a:r>
            <a:endParaRPr lang="en-GB" sz="1800">
              <a:latin typeface="Arial" charset="0"/>
            </a:endParaRPr>
          </a:p>
          <a:p>
            <a:pPr eaLnBrk="0" hangingPunct="0">
              <a:buFontTx/>
              <a:buChar char="•"/>
            </a:pPr>
            <a:r>
              <a:rPr lang="en-GB" sz="1800">
                <a:solidFill>
                  <a:srgbClr val="00B0F0"/>
                </a:solidFill>
                <a:latin typeface="Calibri" pitchFamily="34" charset="0"/>
                <a:cs typeface="Calibri" pitchFamily="34" charset="0"/>
              </a:rPr>
              <a:t>Tensions</a:t>
            </a:r>
            <a:endParaRPr lang="en-GB" sz="1800">
              <a:latin typeface="Arial" charset="0"/>
            </a:endParaRPr>
          </a:p>
          <a:p>
            <a:pPr eaLnBrk="0" hangingPunct="0"/>
            <a:r>
              <a:rPr lang="en-GB" sz="1800">
                <a:latin typeface="Calibri" pitchFamily="34" charset="0"/>
                <a:cs typeface="Calibri" pitchFamily="34" charset="0"/>
              </a:rPr>
              <a:t>This can involve employees picking sides.</a:t>
            </a:r>
            <a:endParaRPr lang="en-GB" sz="1800">
              <a:latin typeface="Arial" charset="0"/>
            </a:endParaRPr>
          </a:p>
          <a:p>
            <a:pPr eaLnBrk="0" hangingPunct="0">
              <a:buFontTx/>
              <a:buChar char="•"/>
            </a:pPr>
            <a:r>
              <a:rPr lang="en-GB" sz="1800">
                <a:solidFill>
                  <a:srgbClr val="00B0F0"/>
                </a:solidFill>
                <a:latin typeface="Calibri" pitchFamily="34" charset="0"/>
                <a:cs typeface="Calibri" pitchFamily="34" charset="0"/>
              </a:rPr>
              <a:t>Stalemate</a:t>
            </a:r>
            <a:endParaRPr lang="en-GB" sz="1800">
              <a:latin typeface="Arial" charset="0"/>
            </a:endParaRPr>
          </a:p>
          <a:p>
            <a:pPr eaLnBrk="0" hangingPunct="0"/>
            <a:r>
              <a:rPr lang="en-GB" sz="1800">
                <a:latin typeface="Calibri" pitchFamily="34" charset="0"/>
                <a:cs typeface="Calibri" pitchFamily="34" charset="0"/>
              </a:rPr>
              <a:t>This is where tensions are high and employees on each side are not willing to compromise or contribute to deescalating.</a:t>
            </a:r>
            <a:endParaRPr lang="en-GB" sz="1800">
              <a:latin typeface="Arial" charset="0"/>
            </a:endParaRPr>
          </a:p>
          <a:p>
            <a:pPr eaLnBrk="0" hangingPunct="0">
              <a:buFontTx/>
              <a:buChar char="•"/>
            </a:pPr>
            <a:r>
              <a:rPr lang="en-GB" sz="1800">
                <a:solidFill>
                  <a:srgbClr val="00B0F0"/>
                </a:solidFill>
                <a:latin typeface="Calibri" pitchFamily="34" charset="0"/>
                <a:cs typeface="Calibri" pitchFamily="34" charset="0"/>
              </a:rPr>
              <a:t>De-escalation</a:t>
            </a:r>
            <a:endParaRPr lang="en-GB" sz="1800">
              <a:latin typeface="Arial" charset="0"/>
            </a:endParaRPr>
          </a:p>
          <a:p>
            <a:pPr eaLnBrk="0" hangingPunct="0"/>
            <a:r>
              <a:rPr lang="en-GB" sz="1800">
                <a:latin typeface="Calibri" pitchFamily="34" charset="0"/>
                <a:cs typeface="Calibri" pitchFamily="34" charset="0"/>
              </a:rPr>
              <a:t>At this point, all parties calm down and will slowly begin to negotiate. </a:t>
            </a:r>
            <a:endParaRPr lang="en-GB" sz="1800">
              <a:latin typeface="Arial" charset="0"/>
            </a:endParaRPr>
          </a:p>
          <a:p>
            <a:pPr eaLnBrk="0" hangingPunct="0">
              <a:buFontTx/>
              <a:buChar char="•"/>
            </a:pPr>
            <a:r>
              <a:rPr lang="en-GB" sz="1800">
                <a:solidFill>
                  <a:srgbClr val="00B0F0"/>
                </a:solidFill>
                <a:latin typeface="Calibri" pitchFamily="34" charset="0"/>
                <a:cs typeface="Calibri" pitchFamily="34" charset="0"/>
              </a:rPr>
              <a:t>Settlement and resolution</a:t>
            </a:r>
            <a:endParaRPr lang="en-GB" sz="1800">
              <a:latin typeface="Arial" charset="0"/>
            </a:endParaRPr>
          </a:p>
          <a:p>
            <a:pPr eaLnBrk="0" hangingPunct="0"/>
            <a:r>
              <a:rPr lang="en-GB" sz="1800">
                <a:latin typeface="Calibri" pitchFamily="34" charset="0"/>
                <a:cs typeface="Calibri" pitchFamily="34" charset="0"/>
              </a:rPr>
              <a:t>This is where a resolution is found, and usually a manager will contribute to the debate.</a:t>
            </a:r>
            <a:endParaRPr lang="en-GB" sz="1800">
              <a:latin typeface="Arial" charset="0"/>
            </a:endParaRPr>
          </a:p>
          <a:p>
            <a:pPr eaLnBrk="0" hangingPunct="0">
              <a:buFontTx/>
              <a:buChar char="•"/>
            </a:pPr>
            <a:r>
              <a:rPr lang="en-GB" sz="1800">
                <a:solidFill>
                  <a:srgbClr val="00B0F0"/>
                </a:solidFill>
                <a:latin typeface="Calibri" pitchFamily="34" charset="0"/>
                <a:cs typeface="Calibri" pitchFamily="34" charset="0"/>
              </a:rPr>
              <a:t>Peace building and reconciliation</a:t>
            </a:r>
            <a:endParaRPr lang="en-GB" sz="1800">
              <a:latin typeface="Arial" charset="0"/>
            </a:endParaRPr>
          </a:p>
          <a:p>
            <a:pPr eaLnBrk="0" hangingPunct="0"/>
            <a:r>
              <a:rPr lang="en-GB" sz="1800">
                <a:latin typeface="Calibri" pitchFamily="34" charset="0"/>
                <a:cs typeface="Calibri" pitchFamily="34" charset="0"/>
              </a:rPr>
              <a:t>Once a solution has taken place, relationships with employees in the workforce need to be strengthened. </a:t>
            </a:r>
            <a:endParaRPr lang="en-GB" sz="1800">
              <a:latin typeface="Arial"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1"/>
          <p:cNvSpPr>
            <a:spLocks noChangeArrowheads="1"/>
          </p:cNvSpPr>
          <p:nvPr/>
        </p:nvSpPr>
        <p:spPr bwMode="auto">
          <a:xfrm>
            <a:off x="0" y="1000125"/>
            <a:ext cx="9144000" cy="3970338"/>
          </a:xfrm>
          <a:prstGeom prst="rect">
            <a:avLst/>
          </a:prstGeom>
          <a:noFill/>
          <a:ln w="9525">
            <a:noFill/>
            <a:miter lim="800000"/>
            <a:headEnd/>
            <a:tailEnd/>
          </a:ln>
        </p:spPr>
        <p:txBody>
          <a:bodyPr anchor="ctr">
            <a:spAutoFit/>
          </a:bodyPr>
          <a:lstStyle/>
          <a:p>
            <a:r>
              <a:rPr lang="en-GB" sz="1800">
                <a:latin typeface="Calibri" pitchFamily="34" charset="0"/>
                <a:ea typeface="Calibri" pitchFamily="34" charset="0"/>
                <a:cs typeface="Times New Roman" pitchFamily="18" charset="0"/>
              </a:rPr>
              <a:t>One technique manager’s can use to minimise conflict is </a:t>
            </a:r>
            <a:r>
              <a:rPr lang="en-GB" sz="1800" i="1" u="sng">
                <a:latin typeface="Calibri" pitchFamily="34" charset="0"/>
                <a:ea typeface="Calibri" pitchFamily="34" charset="0"/>
                <a:cs typeface="Times New Roman" pitchFamily="18" charset="0"/>
              </a:rPr>
              <a:t>mediation</a:t>
            </a:r>
            <a:r>
              <a:rPr lang="en-GB" sz="1800">
                <a:latin typeface="Calibri" pitchFamily="34" charset="0"/>
                <a:ea typeface="Calibri" pitchFamily="34" charset="0"/>
                <a:cs typeface="Times New Roman" pitchFamily="18" charset="0"/>
              </a:rPr>
              <a:t>. This is where a third party meets with the conflicting parties to resolve the issue. Each party is also given an equal opportunity for their say (in private). It’s a voluntary process and is much likely to lead to a resolution as both parties have equal opportunities. </a:t>
            </a:r>
            <a:endParaRPr lang="en-GB" sz="1800">
              <a:latin typeface="Arial" charset="0"/>
              <a:ea typeface="Calibri" pitchFamily="34" charset="0"/>
            </a:endParaRPr>
          </a:p>
          <a:p>
            <a:pPr eaLnBrk="0" hangingPunct="0"/>
            <a:r>
              <a:rPr lang="en-GB" sz="1800" u="sng">
                <a:latin typeface="Calibri" pitchFamily="34" charset="0"/>
                <a:ea typeface="Calibri" pitchFamily="34" charset="0"/>
                <a:cs typeface="Times New Roman" pitchFamily="18" charset="0"/>
              </a:rPr>
              <a:t>How managers can minimise conflict:</a:t>
            </a:r>
            <a:endParaRPr lang="en-GB" sz="1800">
              <a:latin typeface="Arial" charset="0"/>
            </a:endParaRPr>
          </a:p>
          <a:p>
            <a:pPr eaLnBrk="0" hangingPunct="0">
              <a:buFontTx/>
              <a:buChar char="•"/>
            </a:pPr>
            <a:r>
              <a:rPr lang="en-GB" sz="1800">
                <a:solidFill>
                  <a:srgbClr val="00B0F0"/>
                </a:solidFill>
                <a:latin typeface="Calibri" pitchFamily="34" charset="0"/>
                <a:cs typeface="Calibri" pitchFamily="34" charset="0"/>
              </a:rPr>
              <a:t>Stamp out gossiping</a:t>
            </a:r>
            <a:endParaRPr lang="en-GB" sz="1800">
              <a:latin typeface="Arial" charset="0"/>
            </a:endParaRPr>
          </a:p>
          <a:p>
            <a:pPr eaLnBrk="0" hangingPunct="0"/>
            <a:r>
              <a:rPr lang="en-GB" sz="1800">
                <a:latin typeface="Calibri" pitchFamily="34" charset="0"/>
                <a:cs typeface="Calibri" pitchFamily="34" charset="0"/>
              </a:rPr>
              <a:t>Gossiping can have an effect of employee’s views and opinions and should be stamped out to decrease chances of conflict occurring again in future. </a:t>
            </a:r>
            <a:endParaRPr lang="en-GB" sz="1800">
              <a:latin typeface="Arial" charset="0"/>
            </a:endParaRPr>
          </a:p>
          <a:p>
            <a:pPr eaLnBrk="0" hangingPunct="0">
              <a:buFontTx/>
              <a:buChar char="•"/>
            </a:pPr>
            <a:r>
              <a:rPr lang="en-GB" sz="1800">
                <a:solidFill>
                  <a:srgbClr val="00B0F0"/>
                </a:solidFill>
                <a:latin typeface="Calibri" pitchFamily="34" charset="0"/>
                <a:cs typeface="Calibri" pitchFamily="34" charset="0"/>
              </a:rPr>
              <a:t>Equal treatment of ALL employees </a:t>
            </a:r>
            <a:endParaRPr lang="en-GB" sz="1800">
              <a:latin typeface="Arial" charset="0"/>
            </a:endParaRPr>
          </a:p>
          <a:p>
            <a:pPr eaLnBrk="0" hangingPunct="0"/>
            <a:r>
              <a:rPr lang="en-GB" sz="1800">
                <a:latin typeface="Calibri" pitchFamily="34" charset="0"/>
                <a:cs typeface="Calibri" pitchFamily="34" charset="0"/>
              </a:rPr>
              <a:t>To make sure conflict doesn’t occur often, all staff should be treated equally and favouritism should not occur in the working environment. </a:t>
            </a:r>
            <a:endParaRPr lang="en-GB" sz="1800">
              <a:latin typeface="Arial" charset="0"/>
            </a:endParaRPr>
          </a:p>
          <a:p>
            <a:pPr eaLnBrk="0" hangingPunct="0">
              <a:buFontTx/>
              <a:buChar char="•"/>
            </a:pPr>
            <a:r>
              <a:rPr lang="en-GB" sz="1800">
                <a:solidFill>
                  <a:srgbClr val="00B0F0"/>
                </a:solidFill>
                <a:latin typeface="Calibri" pitchFamily="34" charset="0"/>
                <a:cs typeface="Calibri" pitchFamily="34" charset="0"/>
              </a:rPr>
              <a:t>Have an open-door policy</a:t>
            </a:r>
            <a:endParaRPr lang="en-GB" sz="1800">
              <a:latin typeface="Arial" charset="0"/>
            </a:endParaRPr>
          </a:p>
          <a:p>
            <a:pPr eaLnBrk="0" hangingPunct="0"/>
            <a:r>
              <a:rPr lang="en-GB" sz="1800">
                <a:latin typeface="Calibri" pitchFamily="34" charset="0"/>
                <a:cs typeface="Calibri" pitchFamily="34" charset="0"/>
              </a:rPr>
              <a:t>Staff should feel as if they have someone to talk to with their problems and concerns and so managers should frequently communicate and keep in touch with the employees.</a:t>
            </a:r>
            <a:endParaRPr lang="en-GB" sz="1800">
              <a:latin typeface="Arial" charset="0"/>
            </a:endParaRPr>
          </a:p>
        </p:txBody>
      </p:sp>
      <p:pic>
        <p:nvPicPr>
          <p:cNvPr id="17411" name="Picture 3" descr="Image result for tom &amp; jerry"/>
          <p:cNvPicPr>
            <a:picLocks noChangeAspect="1" noChangeArrowheads="1"/>
          </p:cNvPicPr>
          <p:nvPr/>
        </p:nvPicPr>
        <p:blipFill>
          <a:blip r:embed="rId2"/>
          <a:srcRect/>
          <a:stretch>
            <a:fillRect/>
          </a:stretch>
        </p:blipFill>
        <p:spPr bwMode="auto">
          <a:xfrm>
            <a:off x="0" y="4857750"/>
            <a:ext cx="9144000" cy="2000250"/>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685800" y="2286000"/>
            <a:ext cx="7772400" cy="914400"/>
          </a:xfrm>
        </p:spPr>
        <p:txBody>
          <a:bodyPr/>
          <a:lstStyle/>
          <a:p>
            <a:pPr algn="ctr" eaLnBrk="1" fontAlgn="auto" hangingPunct="1">
              <a:spcAft>
                <a:spcPts val="0"/>
              </a:spcAft>
              <a:defRPr/>
            </a:pPr>
            <a:r>
              <a:rPr lang="en-US" b="1"/>
              <a:t>QUESTIONS?</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1348</TotalTime>
  <Words>1822</Words>
  <Application>Microsoft PowerPoint</Application>
  <PresentationFormat>On-screen Show (4:3)</PresentationFormat>
  <Paragraphs>120</Paragraphs>
  <Slides>14</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Times New Roman</vt:lpstr>
      <vt:lpstr>Arial</vt:lpstr>
      <vt:lpstr>Calibri</vt:lpstr>
      <vt:lpstr>Constantia</vt:lpstr>
      <vt:lpstr>Wingdings 2</vt:lpstr>
      <vt:lpstr>Flow</vt:lpstr>
      <vt:lpstr>EFECTIVE TEAM WORK &amp;COMMUNICATION. MODULE CODE:BMSK4002.  </vt:lpstr>
      <vt:lpstr>Bengal Consultation LTD </vt:lpstr>
      <vt:lpstr>TODAY’S CONSIDER OF TOPIC</vt:lpstr>
      <vt:lpstr>Benefits of Teamwork </vt:lpstr>
      <vt:lpstr>Stages of team development.</vt:lpstr>
      <vt:lpstr>Slide 6</vt:lpstr>
      <vt:lpstr>TEAM ROLE</vt:lpstr>
      <vt:lpstr>Slide 8</vt:lpstr>
      <vt:lpstr>SUCCESSFUL TEAM DEVELOPMENT </vt:lpstr>
      <vt:lpstr>Slide 10</vt:lpstr>
      <vt:lpstr>Slide 11</vt:lpstr>
      <vt:lpstr>Slide 12</vt:lpstr>
      <vt:lpstr>Slide 13</vt:lpstr>
      <vt:lpstr>QUESTIONS?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Teamwork</dc:title>
  <dc:creator>User</dc:creator>
  <cp:lastModifiedBy>admin</cp:lastModifiedBy>
  <cp:revision>82</cp:revision>
  <dcterms:created xsi:type="dcterms:W3CDTF">2005-10-24T18:05:56Z</dcterms:created>
  <dcterms:modified xsi:type="dcterms:W3CDTF">2018-08-23T22:55:58Z</dcterms:modified>
</cp:coreProperties>
</file>