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30"/>
  </p:notesMasterIdLst>
  <p:sldIdLst>
    <p:sldId id="256" r:id="rId2"/>
    <p:sldId id="257" r:id="rId3"/>
    <p:sldId id="258" r:id="rId4"/>
    <p:sldId id="259" r:id="rId5"/>
    <p:sldId id="267" r:id="rId6"/>
    <p:sldId id="268" r:id="rId7"/>
    <p:sldId id="283" r:id="rId8"/>
    <p:sldId id="260" r:id="rId9"/>
    <p:sldId id="261" r:id="rId10"/>
    <p:sldId id="262" r:id="rId11"/>
    <p:sldId id="263" r:id="rId12"/>
    <p:sldId id="264" r:id="rId13"/>
    <p:sldId id="265" r:id="rId14"/>
    <p:sldId id="266"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73"/>
    <p:restoredTop sz="94637"/>
  </p:normalViewPr>
  <p:slideViewPr>
    <p:cSldViewPr snapToGrid="0">
      <p:cViewPr varScale="1">
        <p:scale>
          <a:sx n="103" d="100"/>
          <a:sy n="103" d="100"/>
        </p:scale>
        <p:origin x="68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ta Szabrina Petreus (2024822)" userId="0e7be316-c3ec-4e06-bf99-ca14fd954ef2" providerId="ADAL" clId="{EE031FCA-3F8C-7A45-BE0A-1CEADE6782D9}"/>
    <pc:docChg chg="modSld">
      <pc:chgData name="Anita Szabrina Petreus (2024822)" userId="0e7be316-c3ec-4e06-bf99-ca14fd954ef2" providerId="ADAL" clId="{EE031FCA-3F8C-7A45-BE0A-1CEADE6782D9}" dt="2023-07-26T18:35:11.104" v="43" actId="20577"/>
      <pc:docMkLst>
        <pc:docMk/>
      </pc:docMkLst>
      <pc:sldChg chg="modSp mod">
        <pc:chgData name="Anita Szabrina Petreus (2024822)" userId="0e7be316-c3ec-4e06-bf99-ca14fd954ef2" providerId="ADAL" clId="{EE031FCA-3F8C-7A45-BE0A-1CEADE6782D9}" dt="2023-07-25T15:32:20.157" v="0" actId="1076"/>
        <pc:sldMkLst>
          <pc:docMk/>
          <pc:sldMk cId="0" sldId="268"/>
        </pc:sldMkLst>
        <pc:spChg chg="mod">
          <ac:chgData name="Anita Szabrina Petreus (2024822)" userId="0e7be316-c3ec-4e06-bf99-ca14fd954ef2" providerId="ADAL" clId="{EE031FCA-3F8C-7A45-BE0A-1CEADE6782D9}" dt="2023-07-25T15:32:20.157" v="0" actId="1076"/>
          <ac:spMkLst>
            <pc:docMk/>
            <pc:sldMk cId="0" sldId="268"/>
            <ac:spMk id="3" creationId="{00000000-0000-0000-0000-000000000000}"/>
          </ac:spMkLst>
        </pc:spChg>
      </pc:sldChg>
      <pc:sldChg chg="modSp mod">
        <pc:chgData name="Anita Szabrina Petreus (2024822)" userId="0e7be316-c3ec-4e06-bf99-ca14fd954ef2" providerId="ADAL" clId="{EE031FCA-3F8C-7A45-BE0A-1CEADE6782D9}" dt="2023-07-26T18:34:54.040" v="20" actId="20577"/>
        <pc:sldMkLst>
          <pc:docMk/>
          <pc:sldMk cId="0" sldId="271"/>
        </pc:sldMkLst>
        <pc:spChg chg="mod">
          <ac:chgData name="Anita Szabrina Petreus (2024822)" userId="0e7be316-c3ec-4e06-bf99-ca14fd954ef2" providerId="ADAL" clId="{EE031FCA-3F8C-7A45-BE0A-1CEADE6782D9}" dt="2023-07-26T18:34:54.040" v="20" actId="20577"/>
          <ac:spMkLst>
            <pc:docMk/>
            <pc:sldMk cId="0" sldId="271"/>
            <ac:spMk id="2" creationId="{00000000-0000-0000-0000-000000000000}"/>
          </ac:spMkLst>
        </pc:spChg>
      </pc:sldChg>
      <pc:sldChg chg="modSp mod">
        <pc:chgData name="Anita Szabrina Petreus (2024822)" userId="0e7be316-c3ec-4e06-bf99-ca14fd954ef2" providerId="ADAL" clId="{EE031FCA-3F8C-7A45-BE0A-1CEADE6782D9}" dt="2023-07-26T18:35:11.104" v="43" actId="20577"/>
        <pc:sldMkLst>
          <pc:docMk/>
          <pc:sldMk cId="0" sldId="276"/>
        </pc:sldMkLst>
        <pc:spChg chg="mod">
          <ac:chgData name="Anita Szabrina Petreus (2024822)" userId="0e7be316-c3ec-4e06-bf99-ca14fd954ef2" providerId="ADAL" clId="{EE031FCA-3F8C-7A45-BE0A-1CEADE6782D9}" dt="2023-07-26T18:35:11.104" v="43" actId="20577"/>
          <ac:spMkLst>
            <pc:docMk/>
            <pc:sldMk cId="0" sldId="276"/>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8BC2A9-51F5-2E42-B31B-9CEBD6D452A1}" type="datetimeFigureOut">
              <a:rPr lang="en-US" smtClean="0"/>
              <a:t>7/26/23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02821-9CEB-BA4E-849E-9D9DB5AF1C0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02821-9CEB-BA4E-849E-9D9DB5AF1C04}" type="slidenum">
              <a:rPr lang="en-US" smtClean="0"/>
              <a:t>1</a:t>
            </a:fld>
            <a:endParaRPr lang="en-US"/>
          </a:p>
        </p:txBody>
      </p:sp>
    </p:spTree>
    <p:extLst>
      <p:ext uri="{BB962C8B-B14F-4D97-AF65-F5344CB8AC3E}">
        <p14:creationId xmlns:p14="http://schemas.microsoft.com/office/powerpoint/2010/main" val="1205875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02821-9CEB-BA4E-849E-9D9DB5AF1C04}" type="slidenum">
              <a:rPr lang="en-US" smtClean="0"/>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6969C88-B244-455D-A017-012B25B1ACDD}" type="datetimeFigureOut">
              <a:rPr lang="en-US" smtClean="0"/>
              <a:t>7/26/23</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63566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7/26/23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77177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t>7/26/23</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51237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6969C88-B244-455D-A017-012B25B1ACDD}" type="datetimeFigureOut">
              <a:rPr lang="en-US" smtClean="0"/>
              <a:t>7/26/23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107624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6969C88-B244-455D-A017-012B25B1ACDD}" type="datetimeFigureOut">
              <a:rPr lang="en-US" smtClean="0"/>
              <a:t>7/26/23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16588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6969C88-B244-455D-A017-012B25B1ACDD}" type="datetimeFigureOut">
              <a:rPr lang="en-US" smtClean="0"/>
              <a:t>7/26/23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70194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969C88-B244-455D-A017-012B25B1ACDD}" type="datetimeFigureOut">
              <a:rPr lang="en-US" smtClean="0"/>
              <a:t>7/26/23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759900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7/26/23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379592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7/26/23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31959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7/26/23</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70349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t>7/26/23</a:t>
            </a:fld>
            <a:endParaRPr lang="en-US"/>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304333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t>7/26/23</a:t>
            </a:fld>
            <a:endParaRPr lang="en-US"/>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564617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6969C88-B244-455D-A017-012B25B1ACDD}" type="datetimeFigureOut">
              <a:rPr lang="en-US" smtClean="0"/>
              <a:t>7/26/23</a:t>
            </a:fld>
            <a:endParaRPr lang="en-US"/>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882733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6969C88-B244-455D-A017-012B25B1ACDD}" type="datetimeFigureOut">
              <a:rPr lang="en-US" smtClean="0"/>
              <a:t>7/26/23</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462287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6969C88-B244-455D-A017-012B25B1ACDD}" type="datetimeFigureOut">
              <a:rPr lang="en-US" smtClean="0"/>
              <a:t>7/26/23</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793287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6969C88-B244-455D-A017-012B25B1ACDD}" type="datetimeFigureOut">
              <a:rPr lang="en-US" smtClean="0"/>
              <a:t>7/26/23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275039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6969C88-B244-455D-A017-012B25B1ACDD}" type="datetimeFigureOut">
              <a:rPr lang="en-US" smtClean="0"/>
              <a:t>7/26/23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377685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6969C88-B244-455D-A017-012B25B1ACDD}" type="datetimeFigureOut">
              <a:rPr lang="en-US" smtClean="0"/>
              <a:t>7/26/23</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7CE569E-9B7C-4CB9-AB80-C0841F922CFF}" type="slidenum">
              <a:rPr lang="en-US" smtClean="0"/>
              <a:t>‹#›</a:t>
            </a:fld>
            <a:endParaRPr lang="en-US"/>
          </a:p>
        </p:txBody>
      </p:sp>
    </p:spTree>
    <p:extLst>
      <p:ext uri="{BB962C8B-B14F-4D97-AF65-F5344CB8AC3E}">
        <p14:creationId xmlns:p14="http://schemas.microsoft.com/office/powerpoint/2010/main" val="167732432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33708" y="6642538"/>
            <a:ext cx="8036209" cy="1227162"/>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 </a:t>
            </a:r>
            <a:br>
              <a:rPr lang="en-US" b="1" dirty="0">
                <a:latin typeface="Times New Roman" panose="02020603050405020304" pitchFamily="18" charset="0"/>
                <a:cs typeface="Times New Roman" panose="02020603050405020304" pitchFamily="18" charset="0"/>
              </a:rPr>
            </a:br>
            <a:br>
              <a:rPr lang="en-US" b="1" dirty="0">
                <a:latin typeface="Times New Roman" panose="02020603050405020304" pitchFamily="18" charset="0"/>
                <a:cs typeface="Times New Roman" panose="02020603050405020304" pitchFamily="18" charset="0"/>
              </a:rPr>
            </a:br>
            <a:br>
              <a:rPr lang="en-US" b="1" dirty="0">
                <a:latin typeface="Times New Roman" panose="02020603050405020304" pitchFamily="18" charset="0"/>
                <a:cs typeface="Times New Roman" panose="02020603050405020304" pitchFamily="18" charset="0"/>
              </a:rPr>
            </a:br>
            <a:br>
              <a:rPr lang="en-US" b="1" dirty="0">
                <a:latin typeface="Times New Roman" panose="02020603050405020304" pitchFamily="18" charset="0"/>
                <a:cs typeface="Times New Roman" panose="02020603050405020304" pitchFamily="18" charset="0"/>
              </a:rPr>
            </a:br>
            <a:br>
              <a:rPr lang="en-US" b="1" dirty="0">
                <a:latin typeface="Times New Roman" panose="02020603050405020304" pitchFamily="18" charset="0"/>
                <a:cs typeface="Times New Roman" panose="02020603050405020304" pitchFamily="18" charset="0"/>
              </a:rPr>
            </a:br>
            <a:br>
              <a:rPr lang="en-US" b="1" dirty="0">
                <a:latin typeface="Times New Roman" panose="02020603050405020304" pitchFamily="18" charset="0"/>
                <a:cs typeface="Times New Roman" panose="02020603050405020304" pitchFamily="18" charset="0"/>
              </a:rPr>
            </a:br>
            <a:r>
              <a:rPr lang="en-US" sz="4000" b="1" dirty="0">
                <a:latin typeface="Times New Roman" panose="02020603050405020304" pitchFamily="18" charset="0"/>
                <a:cs typeface="Times New Roman" panose="02020603050405020304" pitchFamily="18" charset="0"/>
              </a:rPr>
              <a:t>LEADERSHIP AND MANAGEMENT, THEORY AND PRACTICE </a:t>
            </a:r>
            <a:br>
              <a:rPr lang="en-US" dirty="0">
                <a:latin typeface="Times New Roman" panose="02020603050405020304" pitchFamily="18" charset="0"/>
                <a:cs typeface="Times New Roman" panose="02020603050405020304" pitchFamily="18" charset="0"/>
              </a:rPr>
            </a:br>
            <a:r>
              <a:rPr lang="en-US" sz="2700" dirty="0">
                <a:solidFill>
                  <a:schemeClr val="bg1"/>
                </a:solidFill>
                <a:latin typeface="Times New Roman" panose="02020603050405020304" pitchFamily="18" charset="0"/>
                <a:cs typeface="Times New Roman" panose="02020603050405020304" pitchFamily="18" charset="0"/>
              </a:rPr>
              <a:t>Students Name- </a:t>
            </a:r>
            <a:r>
              <a:rPr lang="en-US" sz="2700" dirty="0">
                <a:solidFill>
                  <a:schemeClr val="bg1"/>
                </a:solidFill>
              </a:rPr>
              <a:t>GROUP -Anita </a:t>
            </a:r>
            <a:r>
              <a:rPr lang="en-US" sz="2700" dirty="0" err="1">
                <a:solidFill>
                  <a:schemeClr val="bg1"/>
                </a:solidFill>
              </a:rPr>
              <a:t>Petreus</a:t>
            </a:r>
            <a:r>
              <a:rPr lang="en-US" sz="2700" dirty="0">
                <a:solidFill>
                  <a:schemeClr val="bg1"/>
                </a:solidFill>
              </a:rPr>
              <a:t> 2024822(GROUP Leader )</a:t>
            </a:r>
            <a:br>
              <a:rPr lang="en-US" sz="2700" dirty="0">
                <a:solidFill>
                  <a:schemeClr val="bg1"/>
                </a:solidFill>
              </a:rPr>
            </a:br>
            <a:r>
              <a:rPr lang="en-US" sz="2700" dirty="0" err="1">
                <a:solidFill>
                  <a:schemeClr val="bg1"/>
                </a:solidFill>
              </a:rPr>
              <a:t>Marilena</a:t>
            </a:r>
            <a:r>
              <a:rPr lang="en-US" sz="2700" dirty="0">
                <a:solidFill>
                  <a:schemeClr val="bg1"/>
                </a:solidFill>
              </a:rPr>
              <a:t> Raluca </a:t>
            </a:r>
            <a:r>
              <a:rPr lang="en-US" sz="2700" dirty="0" err="1">
                <a:solidFill>
                  <a:schemeClr val="bg1"/>
                </a:solidFill>
              </a:rPr>
              <a:t>Botanoiu</a:t>
            </a:r>
            <a:r>
              <a:rPr lang="en-US" sz="2700" dirty="0">
                <a:solidFill>
                  <a:schemeClr val="bg1"/>
                </a:solidFill>
              </a:rPr>
              <a:t> - 2019148</a:t>
            </a:r>
            <a:br>
              <a:rPr lang="en-US" sz="2700" dirty="0">
                <a:solidFill>
                  <a:schemeClr val="bg1"/>
                </a:solidFill>
              </a:rPr>
            </a:br>
            <a:r>
              <a:rPr lang="en-US" sz="2700" dirty="0">
                <a:solidFill>
                  <a:schemeClr val="bg1"/>
                </a:solidFill>
              </a:rPr>
              <a:t>Adriana Cornelia Brian -2019150</a:t>
            </a:r>
            <a:br>
              <a:rPr lang="en-US" sz="2700" dirty="0">
                <a:solidFill>
                  <a:schemeClr val="bg1"/>
                </a:solidFill>
              </a:rPr>
            </a:br>
            <a:r>
              <a:rPr lang="en-US" sz="2700" dirty="0">
                <a:solidFill>
                  <a:schemeClr val="bg1"/>
                </a:solidFill>
              </a:rPr>
              <a:t>Simona Becheanu-2019936</a:t>
            </a:r>
            <a:br>
              <a:rPr lang="en-US" sz="2700" dirty="0">
                <a:solidFill>
                  <a:schemeClr val="bg1"/>
                </a:solidFill>
              </a:rPr>
            </a:br>
            <a:r>
              <a:rPr lang="en-US" sz="2700" dirty="0">
                <a:solidFill>
                  <a:schemeClr val="bg1"/>
                </a:solidFill>
              </a:rPr>
              <a:t>Anca </a:t>
            </a:r>
            <a:r>
              <a:rPr lang="en-US" sz="2700" dirty="0" err="1">
                <a:solidFill>
                  <a:schemeClr val="bg1"/>
                </a:solidFill>
              </a:rPr>
              <a:t>Vasile</a:t>
            </a:r>
            <a:r>
              <a:rPr lang="en-US" sz="2700" dirty="0">
                <a:solidFill>
                  <a:schemeClr val="bg1"/>
                </a:solidFill>
              </a:rPr>
              <a:t>- 2018716</a:t>
            </a:r>
            <a:br>
              <a:rPr lang="en-US" dirty="0">
                <a:solidFill>
                  <a:schemeClr val="tx1"/>
                </a:solidFill>
              </a:rPr>
            </a:b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251268" y="460763"/>
            <a:ext cx="2201091" cy="140069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786" y="921929"/>
            <a:ext cx="10899228" cy="1263371"/>
          </a:xfrm>
        </p:spPr>
        <p:txBody>
          <a:bodyPr>
            <a:normAutofit fontScale="90000"/>
          </a:bodyPr>
          <a:lstStyle/>
          <a:p>
            <a:pPr algn="ctr"/>
            <a:r>
              <a:rPr lang="en-US" dirty="0"/>
              <a:t>Introduction - Anita </a:t>
            </a:r>
            <a:r>
              <a:rPr lang="en-US" dirty="0" err="1"/>
              <a:t>Petreus</a:t>
            </a:r>
            <a:r>
              <a:rPr lang="en-US" dirty="0"/>
              <a:t> </a:t>
            </a:r>
            <a:br>
              <a:rPr lang="en-US" dirty="0"/>
            </a:br>
            <a:br>
              <a:rPr lang="en-US" dirty="0"/>
            </a:br>
            <a:endParaRPr lang="en-US" dirty="0"/>
          </a:p>
        </p:txBody>
      </p:sp>
      <p:sp>
        <p:nvSpPr>
          <p:cNvPr id="3" name="Content Placeholder 2"/>
          <p:cNvSpPr>
            <a:spLocks noGrp="1"/>
          </p:cNvSpPr>
          <p:nvPr>
            <p:ph idx="1"/>
          </p:nvPr>
        </p:nvSpPr>
        <p:spPr>
          <a:xfrm>
            <a:off x="136634" y="2532992"/>
            <a:ext cx="12055366" cy="4191213"/>
          </a:xfrm>
        </p:spPr>
        <p:txBody>
          <a:bodyPr>
            <a:normAutofit/>
          </a:bodyPr>
          <a:lstStyle/>
          <a:p>
            <a:pPr marL="0" indent="0">
              <a:buNone/>
            </a:pPr>
            <a:r>
              <a:rPr lang="en-US" sz="3200" dirty="0">
                <a:latin typeface="Arial" panose="020B0604020202020204" pitchFamily="34" charset="0"/>
                <a:cs typeface="Arial" panose="020B0604020202020204" pitchFamily="34" charset="0"/>
              </a:rPr>
              <a:t>Our focus will be on Jack Welch's tenure at GE from 1981 to 2001 and the impact of his leadership on the company's remarkable success.</a:t>
            </a:r>
          </a:p>
          <a:p>
            <a:pPr marL="0" indent="0">
              <a:buNone/>
            </a:pPr>
            <a:endParaRPr lang="en-US" sz="42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0186" y="430924"/>
            <a:ext cx="10668000" cy="1524000"/>
          </a:xfrm>
        </p:spPr>
        <p:txBody>
          <a:bodyPr/>
          <a:lstStyle/>
          <a:p>
            <a:r>
              <a:rPr lang="en-US" dirty="0"/>
              <a:t>Overview of Jack Welch's Tenure at GE:</a:t>
            </a:r>
          </a:p>
        </p:txBody>
      </p:sp>
      <p:sp>
        <p:nvSpPr>
          <p:cNvPr id="3" name="Content Placeholder 2"/>
          <p:cNvSpPr>
            <a:spLocks noGrp="1"/>
          </p:cNvSpPr>
          <p:nvPr>
            <p:ph idx="1"/>
          </p:nvPr>
        </p:nvSpPr>
        <p:spPr>
          <a:xfrm>
            <a:off x="378372" y="2328042"/>
            <a:ext cx="11051628" cy="4388069"/>
          </a:xfrm>
        </p:spPr>
        <p:txBody>
          <a:bodyPr>
            <a:normAutofit fontScale="92500" lnSpcReduction="10000"/>
          </a:bodyPr>
          <a:lstStyle/>
          <a:p>
            <a:r>
              <a:rPr lang="en-US" sz="2800" dirty="0"/>
              <a:t>Jack Welch is widely regarded as one of the most successful business leaders of the 20th century. During his two-decade tenure as CEO of GE, he revolutionized the company and achieved extraordinary results.</a:t>
            </a:r>
          </a:p>
          <a:p>
            <a:r>
              <a:rPr lang="en-US" sz="2800" dirty="0"/>
              <a:t>Welch took the reins of GE in 1981 when the company was facing significant challenges, including low profitability and bureaucratic inefficiencies.</a:t>
            </a:r>
          </a:p>
          <a:p>
            <a:r>
              <a:rPr lang="en-US" sz="2800" dirty="0"/>
              <a:t>Over the years, Welch implemented a series of bold strategies and management practices that transformed GE into a global powerhouse and increased its market capitalization by over 4,000%.</a:t>
            </a: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609600"/>
            <a:ext cx="10668000" cy="1524000"/>
          </a:xfrm>
        </p:spPr>
        <p:txBody>
          <a:bodyPr>
            <a:normAutofit/>
          </a:bodyPr>
          <a:lstStyle/>
          <a:p>
            <a:r>
              <a:rPr lang="en-US" dirty="0"/>
              <a:t>Significance of Welch's Leadership:</a:t>
            </a:r>
            <a:br>
              <a:rPr lang="en-US" dirty="0"/>
            </a:br>
            <a:endParaRPr lang="en-US" dirty="0"/>
          </a:p>
        </p:txBody>
      </p:sp>
      <p:sp>
        <p:nvSpPr>
          <p:cNvPr id="3" name="Content Placeholder 2"/>
          <p:cNvSpPr>
            <a:spLocks noGrp="1"/>
          </p:cNvSpPr>
          <p:nvPr>
            <p:ph idx="1"/>
          </p:nvPr>
        </p:nvSpPr>
        <p:spPr>
          <a:xfrm>
            <a:off x="444842" y="2280745"/>
            <a:ext cx="11355861" cy="4268335"/>
          </a:xfrm>
        </p:spPr>
        <p:txBody>
          <a:bodyPr>
            <a:normAutofit fontScale="92500" lnSpcReduction="10000"/>
          </a:bodyPr>
          <a:lstStyle/>
          <a:p>
            <a:r>
              <a:rPr lang="en-US" sz="2400" dirty="0"/>
              <a:t>Welch's leadership had a profound impact on GE's success, propelling the company to new heights and setting a benchmark for effective leadership in the business world.</a:t>
            </a:r>
          </a:p>
          <a:p>
            <a:r>
              <a:rPr lang="en-US" sz="2400" dirty="0"/>
              <a:t>He was known for his charismatic and demanding leadership style, pushing his employees to exceed expectations and fostering a culture of high performance and accountability.</a:t>
            </a:r>
          </a:p>
          <a:p>
            <a:r>
              <a:rPr lang="en-US" sz="2400" dirty="0"/>
              <a:t>Welch's emphasis on decentralization and granting autonomy to managers enabled GE to become a more agile and innovative organization, breaking down silos and fostering collaboration across business units.</a:t>
            </a:r>
          </a:p>
          <a:p>
            <a:r>
              <a:rPr lang="en-US" sz="2400" dirty="0"/>
              <a:t>Under his leadership, GE experienced substantial growth, expanded into new markets, and achieved sustained profitability, making it one of the most valuable companies globally.</a:t>
            </a:r>
          </a:p>
          <a:p>
            <a:endParaRPr lang="en-US" dirty="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1717" y="2761393"/>
            <a:ext cx="10988566" cy="3697214"/>
          </a:xfrm>
        </p:spPr>
        <p:txBody>
          <a:bodyPr>
            <a:normAutofit/>
          </a:bodyPr>
          <a:lstStyle/>
          <a:p>
            <a:r>
              <a:rPr lang="en-US" sz="2800" dirty="0"/>
              <a:t>In our presentation, we will critically evaluate the effectiveness of Jack Welch's leadership qualities, exploring his leadership style, organizational strategies, and performance management practices. We will assess the impact of his leadership approach on GE's overall success and consider its alignment with various leadership theories and perspectives.</a:t>
            </a:r>
          </a:p>
          <a:p>
            <a:pPr marL="0" indent="0">
              <a:buNone/>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4992" y="706038"/>
            <a:ext cx="10668000" cy="832022"/>
          </a:xfrm>
        </p:spPr>
        <p:txBody>
          <a:bodyPr>
            <a:normAutofit fontScale="90000"/>
          </a:bodyPr>
          <a:lstStyle/>
          <a:p>
            <a:r>
              <a:rPr lang="en-US" dirty="0"/>
              <a:t>Leadership Theories and Perspectives</a:t>
            </a:r>
            <a:br>
              <a:rPr lang="en-US" dirty="0"/>
            </a:br>
            <a:endParaRPr lang="en-US" dirty="0"/>
          </a:p>
        </p:txBody>
      </p:sp>
      <p:sp>
        <p:nvSpPr>
          <p:cNvPr id="3" name="Content Placeholder 2"/>
          <p:cNvSpPr>
            <a:spLocks noGrp="1"/>
          </p:cNvSpPr>
          <p:nvPr>
            <p:ph idx="1"/>
          </p:nvPr>
        </p:nvSpPr>
        <p:spPr>
          <a:xfrm>
            <a:off x="687859" y="2286284"/>
            <a:ext cx="11504141" cy="4411078"/>
          </a:xfrm>
        </p:spPr>
        <p:txBody>
          <a:bodyPr>
            <a:normAutofit fontScale="62500" lnSpcReduction="20000"/>
          </a:bodyPr>
          <a:lstStyle/>
          <a:p>
            <a:pPr marL="0" lvl="0" indent="0">
              <a:buNone/>
              <a:tabLst>
                <a:tab pos="457200" algn="l"/>
              </a:tabLst>
            </a:pPr>
            <a:r>
              <a:rPr lang="en-US" sz="2900" b="1" dirty="0">
                <a:effectLst/>
                <a:latin typeface="Calibri" panose="020F0502020204030204" pitchFamily="34" charset="0"/>
                <a:ea typeface="Calibri" panose="020F0502020204030204" pitchFamily="34" charset="0"/>
                <a:cs typeface="Times New Roman" panose="02020603050405020304" pitchFamily="18" charset="0"/>
              </a:rPr>
              <a:t>Definition of Transformational Leadership</a:t>
            </a:r>
            <a:endParaRPr lang="en-GB" sz="29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2900" dirty="0">
                <a:effectLst/>
                <a:latin typeface="Calibri" panose="020F0502020204030204" pitchFamily="34" charset="0"/>
                <a:ea typeface="Calibri" panose="020F0502020204030204" pitchFamily="34" charset="0"/>
                <a:cs typeface="Times New Roman" panose="02020603050405020304" pitchFamily="18" charset="0"/>
              </a:rPr>
              <a:t>Transformational leadership is a leadership theory that emphasizes inspiring and motivating followers to achieve their full potential and surpass their own self-interests.</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2900" dirty="0">
                <a:effectLst/>
                <a:latin typeface="Calibri" panose="020F0502020204030204" pitchFamily="34" charset="0"/>
                <a:ea typeface="Calibri" panose="020F0502020204030204" pitchFamily="34" charset="0"/>
                <a:cs typeface="Times New Roman" panose="02020603050405020304" pitchFamily="18" charset="0"/>
              </a:rPr>
              <a:t>It involves creating a vision, fostering positive relationships, and empowering individuals to become leaders themselves.</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2900" dirty="0">
                <a:effectLst/>
                <a:latin typeface="Calibri" panose="020F0502020204030204" pitchFamily="34" charset="0"/>
                <a:ea typeface="Calibri" panose="020F0502020204030204" pitchFamily="34" charset="0"/>
                <a:cs typeface="Times New Roman" panose="02020603050405020304" pitchFamily="18" charset="0"/>
              </a:rPr>
              <a:t>Transformational leaders are known for their charisma, intellectual stimulation, individualized consideration, and inspirational motivation.</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2900" b="1" dirty="0">
                <a:effectLst/>
                <a:latin typeface="Calibri" panose="020F0502020204030204" pitchFamily="34" charset="0"/>
                <a:ea typeface="Calibri" panose="020F0502020204030204" pitchFamily="34" charset="0"/>
                <a:cs typeface="Times New Roman" panose="02020603050405020304" pitchFamily="18" charset="0"/>
              </a:rPr>
              <a:t>Key Characteristics of Transformational Leadership</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2900" dirty="0">
                <a:effectLst/>
                <a:latin typeface="Calibri" panose="020F0502020204030204" pitchFamily="34" charset="0"/>
                <a:ea typeface="Calibri" panose="020F0502020204030204" pitchFamily="34" charset="0"/>
                <a:cs typeface="Times New Roman" panose="02020603050405020304" pitchFamily="18" charset="0"/>
              </a:rPr>
              <a:t>Charisma: Transformational leaders possess charismatic qualities that inspire and influence their followers.</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2900" dirty="0">
                <a:effectLst/>
                <a:latin typeface="Calibri" panose="020F0502020204030204" pitchFamily="34" charset="0"/>
                <a:ea typeface="Calibri" panose="020F0502020204030204" pitchFamily="34" charset="0"/>
                <a:cs typeface="Times New Roman" panose="02020603050405020304" pitchFamily="18" charset="0"/>
              </a:rPr>
              <a:t>Intellectual Stimulation: They encourage creativity and critical thinking, challenging followers to question assumptions and explore new ideas.</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2900" dirty="0">
                <a:effectLst/>
                <a:latin typeface="Calibri" panose="020F0502020204030204" pitchFamily="34" charset="0"/>
                <a:ea typeface="Calibri" panose="020F0502020204030204" pitchFamily="34" charset="0"/>
                <a:cs typeface="Times New Roman" panose="02020603050405020304" pitchFamily="18" charset="0"/>
              </a:rPr>
              <a:t>Individualized Consideration: Transformational leaders provide individual attention and support to their followers, understanding their unique needs and strengths.</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2900" dirty="0">
                <a:effectLst/>
                <a:latin typeface="Calibri" panose="020F0502020204030204" pitchFamily="34" charset="0"/>
                <a:ea typeface="Calibri" panose="020F0502020204030204" pitchFamily="34" charset="0"/>
                <a:cs typeface="Times New Roman" panose="02020603050405020304" pitchFamily="18" charset="0"/>
              </a:rPr>
              <a:t>Inspirational Motivation: They communicate a compelling vision, setting high expectations and motivating followers to achieve extraordinary goals.</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2B9A1-BED5-169C-28BC-47167C79DF6A}"/>
              </a:ext>
            </a:extLst>
          </p:cNvPr>
          <p:cNvSpPr>
            <a:spLocks noGrp="1"/>
          </p:cNvSpPr>
          <p:nvPr>
            <p:ph type="title"/>
          </p:nvPr>
        </p:nvSpPr>
        <p:spPr/>
        <p:txBody>
          <a:bodyPr/>
          <a:lstStyle/>
          <a:p>
            <a:r>
              <a:rPr lang="en-US" dirty="0"/>
              <a:t>Transactional Leadership</a:t>
            </a:r>
          </a:p>
        </p:txBody>
      </p:sp>
      <p:sp>
        <p:nvSpPr>
          <p:cNvPr id="3" name="Content Placeholder 2">
            <a:extLst>
              <a:ext uri="{FF2B5EF4-FFF2-40B4-BE49-F238E27FC236}">
                <a16:creationId xmlns:a16="http://schemas.microsoft.com/office/drawing/2014/main" id="{D62DB4AA-89B4-83B5-1ADE-628DEFB3988C}"/>
              </a:ext>
            </a:extLst>
          </p:cNvPr>
          <p:cNvSpPr>
            <a:spLocks noGrp="1"/>
          </p:cNvSpPr>
          <p:nvPr>
            <p:ph idx="1"/>
          </p:nvPr>
        </p:nvSpPr>
        <p:spPr>
          <a:xfrm>
            <a:off x="152400" y="2364828"/>
            <a:ext cx="11887200" cy="4403833"/>
          </a:xfrm>
        </p:spPr>
        <p:txBody>
          <a:bodyPr>
            <a:normAutofit fontScale="92500"/>
          </a:bodyPr>
          <a:lstStyle/>
          <a:p>
            <a:pPr marL="0" indent="0">
              <a:buNone/>
            </a:pPr>
            <a:r>
              <a:rPr lang="en-US" b="1" dirty="0"/>
              <a:t>Definition of Transactional Leadership</a:t>
            </a:r>
          </a:p>
          <a:p>
            <a:r>
              <a:rPr lang="en-GB" b="0" i="0" dirty="0">
                <a:solidFill>
                  <a:srgbClr val="374151"/>
                </a:solidFill>
                <a:effectLst/>
                <a:latin typeface="Söhne"/>
              </a:rPr>
              <a:t>Transactional leadership is a leadership style that focuses on exchanges or transactions between leaders and followers. It is based on a social exchange model, where leaders offer rewards or punishments to motivate and direct the behaviour of their followers.</a:t>
            </a:r>
          </a:p>
          <a:p>
            <a:pPr marL="0" indent="0">
              <a:buNone/>
            </a:pPr>
            <a:r>
              <a:rPr lang="en-US" b="1" dirty="0"/>
              <a:t>Key characteristics of transactional leadership:</a:t>
            </a:r>
          </a:p>
          <a:p>
            <a:r>
              <a:rPr lang="en-US" dirty="0"/>
              <a:t>Management by Exception: Transactional leaders actively monitor and correct their subordinates' performance.</a:t>
            </a:r>
          </a:p>
          <a:p>
            <a:r>
              <a:rPr lang="en-US" dirty="0"/>
              <a:t>Passive Management by Exception: Transactional leaders may also manage by exception passively, intervening only when major issues occur</a:t>
            </a:r>
          </a:p>
          <a:p>
            <a:r>
              <a:rPr lang="en-US" dirty="0"/>
              <a:t>Clear Structure and Hierarchy: Transactional leaders have clear roles, duties, and reporting lines</a:t>
            </a:r>
          </a:p>
          <a:p>
            <a:r>
              <a:rPr lang="en-US" dirty="0"/>
              <a:t>Transactional Focus: The primary focus of transactional leaders is on achieving short-term goals and meeting established targets.</a:t>
            </a:r>
          </a:p>
          <a:p>
            <a:r>
              <a:rPr lang="en-US" dirty="0"/>
              <a:t>Limited Transformational Elements: Transactional leaders may not actively seek to inspire or transform their followers. </a:t>
            </a:r>
          </a:p>
          <a:p>
            <a:endParaRPr lang="en-US" dirty="0"/>
          </a:p>
          <a:p>
            <a:endParaRPr lang="en-US" dirty="0"/>
          </a:p>
          <a:p>
            <a:pPr marL="0" indent="0">
              <a:buNone/>
            </a:pPr>
            <a:endParaRPr lang="en-US" b="1" dirty="0"/>
          </a:p>
          <a:p>
            <a:pPr marL="0" indent="0">
              <a:buNone/>
            </a:pPr>
            <a:endParaRPr lang="en-US" b="1" dirty="0"/>
          </a:p>
        </p:txBody>
      </p:sp>
    </p:spTree>
    <p:extLst>
      <p:ext uri="{BB962C8B-B14F-4D97-AF65-F5344CB8AC3E}">
        <p14:creationId xmlns:p14="http://schemas.microsoft.com/office/powerpoint/2010/main" val="2511902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09752"/>
            <a:ext cx="10668000" cy="1524000"/>
          </a:xfrm>
        </p:spPr>
        <p:txBody>
          <a:bodyPr>
            <a:normAutofit fontScale="90000"/>
          </a:bodyPr>
          <a:lstStyle/>
          <a:p>
            <a:r>
              <a:rPr lang="en-US" dirty="0"/>
              <a:t>Welch's Leadership Style in Relation to Transformational Leadership – </a:t>
            </a:r>
            <a:r>
              <a:rPr lang="en-US" dirty="0" err="1"/>
              <a:t>Marilena</a:t>
            </a:r>
            <a:r>
              <a:rPr lang="en-US" dirty="0"/>
              <a:t> Raluca </a:t>
            </a:r>
            <a:r>
              <a:rPr lang="en-US" dirty="0" err="1"/>
              <a:t>Botanoiu</a:t>
            </a:r>
            <a:endParaRPr lang="en-US" dirty="0"/>
          </a:p>
        </p:txBody>
      </p:sp>
      <p:sp>
        <p:nvSpPr>
          <p:cNvPr id="4" name="TextBox 3"/>
          <p:cNvSpPr txBox="1"/>
          <p:nvPr/>
        </p:nvSpPr>
        <p:spPr>
          <a:xfrm>
            <a:off x="6064469" y="2271697"/>
            <a:ext cx="5990897" cy="3970318"/>
          </a:xfrm>
          <a:prstGeom prst="rect">
            <a:avLst/>
          </a:prstGeom>
          <a:noFill/>
        </p:spPr>
        <p:txBody>
          <a:bodyPr wrap="square" rtlCol="0">
            <a:spAutoFit/>
          </a:bodyPr>
          <a:lstStyle/>
          <a:p>
            <a:r>
              <a:rPr lang="en-US" sz="1800" b="1" dirty="0">
                <a:latin typeface="Arial" panose="020B0604020202020204" pitchFamily="34" charset="0"/>
                <a:cs typeface="Arial" panose="020B0604020202020204" pitchFamily="34" charset="0"/>
              </a:rPr>
              <a:t>Individualized Consideration</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Welch emphasized the importance of developing talent within GE and focused on individual growth and development.</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He provided opportunities for employees to take on challenging assignments and supported their professional advancement.</a:t>
            </a:r>
          </a:p>
          <a:p>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Inspirational Motivation</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Welch communicated a compelling vision for GE and motivated employees to achieve ambitious goals.</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He instilled a sense of urgency and drive, inspiring his followers to strive for excellence and pursue continuous improvement.</a:t>
            </a:r>
          </a:p>
        </p:txBody>
      </p:sp>
      <p:sp>
        <p:nvSpPr>
          <p:cNvPr id="7" name="TextBox 6"/>
          <p:cNvSpPr txBox="1"/>
          <p:nvPr/>
        </p:nvSpPr>
        <p:spPr>
          <a:xfrm>
            <a:off x="620110" y="2271697"/>
            <a:ext cx="5302469" cy="3970318"/>
          </a:xfrm>
          <a:prstGeom prst="rect">
            <a:avLst/>
          </a:prstGeom>
          <a:noFill/>
        </p:spPr>
        <p:txBody>
          <a:bodyPr wrap="square" rtlCol="0">
            <a:spAutoFit/>
          </a:bodyPr>
          <a:lstStyle/>
          <a:p>
            <a:r>
              <a:rPr lang="en-US" sz="1800" b="1" dirty="0">
                <a:latin typeface="Arial" panose="020B0604020202020204" pitchFamily="34" charset="0"/>
                <a:cs typeface="Arial" panose="020B0604020202020204" pitchFamily="34" charset="0"/>
              </a:rPr>
              <a:t>Charisma</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Welch was known for his charismatic leadership style, which enabled him to connect with and influence his employees.</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He possessed a strong presence, was an effective communicator, and inspired a sense of loyalty among his followers.</a:t>
            </a:r>
          </a:p>
          <a:p>
            <a:pPr marL="285750" indent="-28575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Intellectual Stimulation</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Welch fostered a culture of innovation and intellectual stimulation at GE.</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He encouraged his employees to think creatively and take risks, pushing them to develop new ideas and improve processes.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428367"/>
            <a:ext cx="10668000" cy="1524000"/>
          </a:xfrm>
        </p:spPr>
        <p:txBody>
          <a:bodyPr>
            <a:normAutofit/>
          </a:bodyPr>
          <a:lstStyle/>
          <a:p>
            <a:r>
              <a:rPr lang="en-US" dirty="0"/>
              <a:t>Analyze Jack Welch's leadership style based on the case study and additional research:</a:t>
            </a:r>
          </a:p>
        </p:txBody>
      </p:sp>
      <p:sp>
        <p:nvSpPr>
          <p:cNvPr id="3" name="Content Placeholder 2"/>
          <p:cNvSpPr>
            <a:spLocks noGrp="1"/>
          </p:cNvSpPr>
          <p:nvPr>
            <p:ph idx="1"/>
          </p:nvPr>
        </p:nvSpPr>
        <p:spPr>
          <a:xfrm>
            <a:off x="609600" y="2603500"/>
            <a:ext cx="11267090" cy="3416300"/>
          </a:xfrm>
        </p:spPr>
        <p:txBody>
          <a:bodyPr>
            <a:noAutofit/>
          </a:bodyPr>
          <a:lstStyle/>
          <a:p>
            <a:r>
              <a:rPr lang="en-US" sz="2800" dirty="0"/>
              <a:t>Jack Welch's leadership style was multifaceted and unique, characterized by several key elements that set him apart as a leader in the business world. Through a careful analysis of the case study and additional research, we can gain deeper insights into Welch's leadership approach.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394138"/>
            <a:ext cx="10668000" cy="1524000"/>
          </a:xfrm>
        </p:spPr>
        <p:txBody>
          <a:bodyPr/>
          <a:lstStyle/>
          <a:p>
            <a:r>
              <a:rPr lang="en-US" dirty="0"/>
              <a:t>His charismatic and demanding approach towards employees:</a:t>
            </a:r>
          </a:p>
        </p:txBody>
      </p:sp>
      <p:sp>
        <p:nvSpPr>
          <p:cNvPr id="3" name="Content Placeholder 2"/>
          <p:cNvSpPr>
            <a:spLocks noGrp="1"/>
          </p:cNvSpPr>
          <p:nvPr>
            <p:ph idx="1"/>
          </p:nvPr>
        </p:nvSpPr>
        <p:spPr>
          <a:xfrm>
            <a:off x="580696" y="2354318"/>
            <a:ext cx="11030607" cy="4396590"/>
          </a:xfrm>
        </p:spPr>
        <p:txBody>
          <a:bodyPr>
            <a:normAutofit fontScale="92500"/>
          </a:bodyPr>
          <a:lstStyle/>
          <a:p>
            <a:r>
              <a:rPr lang="en-GB" dirty="0"/>
              <a:t>Welch possessed a charismatic leadership style, characterized by a strong presence and the ability to inspire others.</a:t>
            </a:r>
          </a:p>
          <a:p>
            <a:r>
              <a:rPr lang="en-GB" dirty="0"/>
              <a:t>He had a dynamic personality that allowed him to connect with employees on a personal level.</a:t>
            </a:r>
          </a:p>
          <a:p>
            <a:r>
              <a:rPr lang="en-GB" dirty="0"/>
              <a:t>Welch instilled a sense of trust and loyalty among employees through his charismatic approach.</a:t>
            </a:r>
          </a:p>
          <a:p>
            <a:r>
              <a:rPr lang="en-GB" dirty="0"/>
              <a:t>His charisma was instrumental in rallying employees around a shared vision and creating a sense of purpose within the organization.</a:t>
            </a:r>
          </a:p>
          <a:p>
            <a:r>
              <a:rPr lang="en-GB" dirty="0"/>
              <a:t>Welch was known for being demanding and setting high performance expectations</a:t>
            </a:r>
          </a:p>
          <a:p>
            <a:r>
              <a:rPr lang="en-GB" dirty="0"/>
              <a:t>.He fostered a competitive environment where employees were pushed to constantly strive for excellence.</a:t>
            </a:r>
          </a:p>
          <a:p>
            <a:r>
              <a:rPr lang="en-GB" dirty="0"/>
              <a:t>Welch believed that by raising the bar and challenging employees, they would tap into their untapped potential.</a:t>
            </a:r>
          </a:p>
          <a:p>
            <a:r>
              <a:rPr lang="en-GB" dirty="0"/>
              <a:t>He aimed for remarkable results by pushing employees to achieve their best.</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665987"/>
            <a:ext cx="10668000" cy="1524000"/>
          </a:xfrm>
        </p:spPr>
        <p:txBody>
          <a:bodyPr>
            <a:normAutofit fontScale="90000"/>
          </a:bodyPr>
          <a:lstStyle/>
          <a:p>
            <a:r>
              <a:rPr lang="en-US" dirty="0"/>
              <a:t>How Welch motivated and pushed his employees to achieve more:</a:t>
            </a:r>
            <a:br>
              <a:rPr lang="en-US" dirty="0"/>
            </a:br>
            <a:endParaRPr lang="en-US" dirty="0"/>
          </a:p>
        </p:txBody>
      </p:sp>
      <p:sp>
        <p:nvSpPr>
          <p:cNvPr id="3" name="Content Placeholder 2"/>
          <p:cNvSpPr>
            <a:spLocks noGrp="1"/>
          </p:cNvSpPr>
          <p:nvPr>
            <p:ph idx="1"/>
          </p:nvPr>
        </p:nvSpPr>
        <p:spPr>
          <a:xfrm>
            <a:off x="663146" y="2417379"/>
            <a:ext cx="10766854" cy="4082275"/>
          </a:xfrm>
        </p:spPr>
        <p:txBody>
          <a:bodyPr>
            <a:normAutofit/>
          </a:bodyPr>
          <a:lstStyle/>
          <a:p>
            <a:r>
              <a:rPr lang="en-GB" dirty="0"/>
              <a:t>Welch's motivation approach focused on creating a high-performance culture.</a:t>
            </a:r>
          </a:p>
          <a:p>
            <a:r>
              <a:rPr lang="en-GB" dirty="0"/>
              <a:t>He implemented initiatives that recognized and rewarded outstanding performance.</a:t>
            </a:r>
          </a:p>
          <a:p>
            <a:r>
              <a:rPr lang="en-GB" dirty="0"/>
              <a:t>Welch encouraged employees to go above and beyond by acknowledging and celebrating achievements.</a:t>
            </a:r>
          </a:p>
          <a:p>
            <a:r>
              <a:rPr lang="en-GB" dirty="0"/>
              <a:t>He believed in the power of stretch goals and continuously challenging employees.</a:t>
            </a:r>
          </a:p>
          <a:p>
            <a:r>
              <a:rPr lang="en-GB" dirty="0"/>
              <a:t>Welch understood that setting ambitious targets could unlock individuals' and teams' full potential.</a:t>
            </a:r>
          </a:p>
          <a:p>
            <a:r>
              <a:rPr lang="en-GB" dirty="0"/>
              <a:t>He encouraged a growth mindset and a relentless pursuit of continuous improvement.</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441433"/>
            <a:ext cx="10668000" cy="1393615"/>
          </a:xfrm>
        </p:spPr>
        <p:txBody>
          <a:bodyPr/>
          <a:lstStyle/>
          <a:p>
            <a:r>
              <a:rPr lang="en-US" dirty="0"/>
              <a:t>Emphasize his belief in decentralization and granting autonomy to managers:</a:t>
            </a:r>
          </a:p>
        </p:txBody>
      </p:sp>
      <p:sp>
        <p:nvSpPr>
          <p:cNvPr id="3" name="Content Placeholder 2"/>
          <p:cNvSpPr>
            <a:spLocks noGrp="1"/>
          </p:cNvSpPr>
          <p:nvPr>
            <p:ph idx="1"/>
          </p:nvPr>
        </p:nvSpPr>
        <p:spPr>
          <a:xfrm>
            <a:off x="518984" y="2259724"/>
            <a:ext cx="11269362" cy="4598276"/>
          </a:xfrm>
        </p:spPr>
        <p:txBody>
          <a:bodyPr>
            <a:normAutofit/>
          </a:bodyPr>
          <a:lstStyle/>
          <a:p>
            <a:r>
              <a:rPr lang="en-GB" sz="2000" dirty="0"/>
              <a:t>Welch advocated for decentralization and granting autonomy to managers.</a:t>
            </a:r>
          </a:p>
          <a:p>
            <a:r>
              <a:rPr lang="en-GB" sz="2000" dirty="0"/>
              <a:t>He aimed to break down bureaucratic barriers and empower employees at all levels.</a:t>
            </a:r>
          </a:p>
          <a:p>
            <a:r>
              <a:rPr lang="en-GB" sz="2000" dirty="0"/>
              <a:t>Welch believed that pushing decision-making authority closer to the frontline would lead to swift responses to market changes and customer needs.</a:t>
            </a:r>
          </a:p>
          <a:p>
            <a:r>
              <a:rPr lang="en-GB" sz="2000" dirty="0"/>
              <a:t>The decentralization approach fostered a sense of entrepreneurship and innovation within </a:t>
            </a:r>
            <a:r>
              <a:rPr lang="en-GB" sz="2000" dirty="0" err="1"/>
              <a:t>GE.Managers</a:t>
            </a:r>
            <a:r>
              <a:rPr lang="en-GB" sz="2000" dirty="0"/>
              <a:t> were able to respond quickly to market changes, adapt to customer needs, and drive growth.</a:t>
            </a:r>
          </a:p>
          <a:p>
            <a:r>
              <a:rPr lang="en-GB" sz="2000" dirty="0"/>
              <a:t>Welch's belief in granting autonomy created trust and accountability among </a:t>
            </a:r>
            <a:r>
              <a:rPr lang="en-GB" sz="2000" dirty="0" err="1"/>
              <a:t>managers.It</a:t>
            </a:r>
            <a:r>
              <a:rPr lang="en-GB" sz="2000" dirty="0"/>
              <a:t> motivated them to make bold decisions and take calculated risks.</a:t>
            </a:r>
          </a:p>
          <a:p>
            <a:r>
              <a:rPr lang="en-GB" sz="2000" dirty="0"/>
              <a:t>Welch implemented a "boundaryless" organizational structure to reshape GE's </a:t>
            </a:r>
            <a:r>
              <a:rPr lang="en-GB" sz="2000" dirty="0" err="1"/>
              <a:t>hierarchy.The</a:t>
            </a:r>
            <a:r>
              <a:rPr lang="en-GB" sz="2000" dirty="0"/>
              <a:t> goal was to promote collaboration across business units.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166" y="441576"/>
            <a:ext cx="10668000" cy="1524000"/>
          </a:xfrm>
        </p:spPr>
        <p:txBody>
          <a:bodyPr>
            <a:normAutofit fontScale="90000"/>
          </a:bodyPr>
          <a:lstStyle/>
          <a:p>
            <a:r>
              <a:rPr lang="en-US" dirty="0"/>
              <a:t>Evaluate Welch's implementation of a "boundaryless" organizational structure – Adriana Cornelia Brian</a:t>
            </a:r>
          </a:p>
        </p:txBody>
      </p:sp>
      <p:sp>
        <p:nvSpPr>
          <p:cNvPr id="3" name="Content Placeholder 2"/>
          <p:cNvSpPr>
            <a:spLocks noGrp="1"/>
          </p:cNvSpPr>
          <p:nvPr>
            <p:ph idx="1"/>
          </p:nvPr>
        </p:nvSpPr>
        <p:spPr>
          <a:xfrm>
            <a:off x="294288" y="2165130"/>
            <a:ext cx="11801129" cy="4829362"/>
          </a:xfrm>
        </p:spPr>
        <p:txBody>
          <a:bodyPr>
            <a:normAutofit fontScale="47500" lnSpcReduction="20000"/>
          </a:bodyPr>
          <a:lstStyle/>
          <a:p>
            <a:endParaRPr lang="en-US" sz="3300" dirty="0"/>
          </a:p>
          <a:p>
            <a:r>
              <a:rPr lang="en-US" sz="3300" dirty="0"/>
              <a:t>Welch implemented the "boundaryless" organizational structure to break down barriers and promote openness, communication, and collaboration.</a:t>
            </a:r>
          </a:p>
          <a:p>
            <a:r>
              <a:rPr lang="en-US" sz="3300" dirty="0"/>
              <a:t>The structure aimed to unleash the collective potential of GE's employees and drive innovation.</a:t>
            </a:r>
          </a:p>
          <a:p>
            <a:r>
              <a:rPr lang="en-US" sz="3300" dirty="0"/>
              <a:t>Welch sought to eliminate excessive layers of management and encourage cross-functional interactions.</a:t>
            </a:r>
          </a:p>
          <a:p>
            <a:r>
              <a:rPr lang="en-US" sz="3300" dirty="0"/>
              <a:t>The flattening of the hierarchy was a key aspect of the "boundaryless" structure.</a:t>
            </a:r>
          </a:p>
          <a:p>
            <a:r>
              <a:rPr lang="en-US" sz="3300" dirty="0"/>
              <a:t>Traditional hierarchies were seen as creating bottlenecks in decision-making and hindering communication.</a:t>
            </a:r>
          </a:p>
          <a:p>
            <a:r>
              <a:rPr lang="en-US" sz="3300" dirty="0"/>
              <a:t>Welch reduced the number of management layers to streamline information flow and empower employees at all levels.</a:t>
            </a:r>
          </a:p>
          <a:p>
            <a:r>
              <a:rPr lang="en-US" sz="3300" dirty="0"/>
              <a:t>The shift towards a flatter structure allowed for faster response times, increased agility, and improved collaboration.</a:t>
            </a:r>
          </a:p>
          <a:p>
            <a:r>
              <a:rPr lang="en-US" sz="3300" dirty="0"/>
              <a:t>The "boundaryless" structure fostered a culture of openness, communication, and collaboration across departments and hierarchical levels.</a:t>
            </a:r>
          </a:p>
          <a:p>
            <a:r>
              <a:rPr lang="en-US" sz="3300" dirty="0"/>
              <a:t>Welch's goal was to leverage the collective expertise of GE's employees and drive innovation through effective teamwork.</a:t>
            </a:r>
          </a:p>
          <a:p>
            <a:pPr marL="0" indent="0">
              <a:buNone/>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9305" y="1680234"/>
            <a:ext cx="10120184" cy="469557"/>
          </a:xfrm>
        </p:spPr>
        <p:txBody>
          <a:bodyPr>
            <a:normAutofit fontScale="90000"/>
          </a:bodyPr>
          <a:lstStyle/>
          <a:p>
            <a:r>
              <a:rPr lang="en-US" dirty="0"/>
              <a:t>Explain the concept of flattening the hierarchy and breaking down silos:</a:t>
            </a:r>
            <a:br>
              <a:rPr lang="en-US" dirty="0"/>
            </a:br>
            <a:br>
              <a:rPr lang="en-US" dirty="0"/>
            </a:br>
            <a:br>
              <a:rPr lang="en-US" dirty="0"/>
            </a:br>
            <a:endParaRPr lang="en-US" dirty="0"/>
          </a:p>
        </p:txBody>
      </p:sp>
      <p:sp>
        <p:nvSpPr>
          <p:cNvPr id="3" name="Content Placeholder 2"/>
          <p:cNvSpPr>
            <a:spLocks noGrp="1"/>
          </p:cNvSpPr>
          <p:nvPr>
            <p:ph idx="1"/>
          </p:nvPr>
        </p:nvSpPr>
        <p:spPr>
          <a:xfrm rot="10800000" flipV="1">
            <a:off x="525517" y="2385847"/>
            <a:ext cx="10893972" cy="346843"/>
          </a:xfrm>
        </p:spPr>
        <p:txBody>
          <a:bodyPr>
            <a:noAutofit/>
          </a:bodyPr>
          <a:lstStyle/>
          <a:p>
            <a:r>
              <a:rPr lang="en-US" sz="1600" dirty="0"/>
              <a:t>Welch reduced the number of management layers to flatten the hierarchy.</a:t>
            </a:r>
          </a:p>
          <a:p>
            <a:r>
              <a:rPr lang="en-US" sz="1600" dirty="0"/>
              <a:t>Excessive layers of management were seen as hindering communication, decision-making, and organizational effectiveness.</a:t>
            </a:r>
          </a:p>
          <a:p>
            <a:r>
              <a:rPr lang="en-US" sz="1600" dirty="0"/>
              <a:t>The goal was to streamline decision-making processes and increase communication efficiency.</a:t>
            </a:r>
          </a:p>
          <a:p>
            <a:r>
              <a:rPr lang="en-US" sz="1600" dirty="0"/>
              <a:t>Flattening the hierarchy aimed to promote a more inclusive work environment.</a:t>
            </a:r>
          </a:p>
          <a:p>
            <a:r>
              <a:rPr lang="en-US" sz="1600" dirty="0"/>
              <a:t>Breaking down silos involved eliminating barriers between business units and functional departments.</a:t>
            </a:r>
          </a:p>
          <a:p>
            <a:r>
              <a:rPr lang="en-US" sz="1600" dirty="0"/>
              <a:t>Silos were recognized as hindrances to collaboration, knowledge sharing, and idea flow.</a:t>
            </a:r>
          </a:p>
          <a:p>
            <a:r>
              <a:rPr lang="en-US" sz="1600" dirty="0"/>
              <a:t>Welch aimed to create a culture of cross-functional collaboration.</a:t>
            </a:r>
          </a:p>
          <a:p>
            <a:r>
              <a:rPr lang="en-US" sz="1600" dirty="0"/>
              <a:t>Employees from different departments were encouraged to work together towards common goals.</a:t>
            </a:r>
          </a:p>
          <a:p>
            <a:r>
              <a:rPr lang="en-US" sz="1600" dirty="0"/>
              <a:t>The elimination of silos fostered a more integrated and collaborative work environment</a:t>
            </a:r>
            <a:r>
              <a:rPr lang="en-US" sz="1900" dirty="0"/>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444843"/>
            <a:ext cx="10668000" cy="1524000"/>
          </a:xfrm>
        </p:spPr>
        <p:txBody>
          <a:bodyPr>
            <a:normAutofit/>
          </a:bodyPr>
          <a:lstStyle/>
          <a:p>
            <a:r>
              <a:rPr lang="en-US" dirty="0"/>
              <a:t>Discuss the impact of this structure on fostering innovation and creativity within GE:</a:t>
            </a:r>
          </a:p>
        </p:txBody>
      </p:sp>
      <p:sp>
        <p:nvSpPr>
          <p:cNvPr id="3" name="Content Placeholder 2"/>
          <p:cNvSpPr>
            <a:spLocks noGrp="1"/>
          </p:cNvSpPr>
          <p:nvPr>
            <p:ph idx="1"/>
          </p:nvPr>
        </p:nvSpPr>
        <p:spPr>
          <a:xfrm>
            <a:off x="432485" y="2585544"/>
            <a:ext cx="11516499" cy="3827613"/>
          </a:xfrm>
        </p:spPr>
        <p:txBody>
          <a:bodyPr>
            <a:normAutofit/>
          </a:bodyPr>
          <a:lstStyle/>
          <a:p>
            <a:r>
              <a:rPr lang="en-US" dirty="0"/>
              <a:t>Welch's "boundaryless" organizational structure had a profound impact on fostering innovation and creativity within GE. By eliminating hierarchical barriers and silos, employees were encouraged to share ideas, collaborate on projects, and leverage collective expertise.</a:t>
            </a:r>
          </a:p>
          <a:p>
            <a:r>
              <a:rPr lang="en-US" dirty="0"/>
              <a:t>This structure created an environment that valued and rewarded innovation, enabling employees to think creatively and challenge the status quo. The increased collaboration and cross-functional interactions fostered a culture of learning, openness, and continuous improvement.</a:t>
            </a:r>
          </a:p>
          <a:p>
            <a:r>
              <a:rPr lang="en-US" dirty="0"/>
              <a:t>As a result, GE witnessed a surge in innovative initiatives, such as the development of new products and services, process improvements, and market expansion strategies. The "boundaryless" structure provided the foundation for GE's transformation into a more innovative and agile organization.</a:t>
            </a: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1999" y="373260"/>
            <a:ext cx="10668000" cy="1524000"/>
          </a:xfrm>
        </p:spPr>
        <p:txBody>
          <a:bodyPr>
            <a:normAutofit/>
          </a:bodyPr>
          <a:lstStyle/>
          <a:p>
            <a:r>
              <a:rPr lang="en-US" dirty="0"/>
              <a:t>Provide examples of how the organizational changes were implemented at GE:</a:t>
            </a:r>
          </a:p>
        </p:txBody>
      </p:sp>
      <p:sp>
        <p:nvSpPr>
          <p:cNvPr id="3" name="Content Placeholder 2"/>
          <p:cNvSpPr>
            <a:spLocks noGrp="1"/>
          </p:cNvSpPr>
          <p:nvPr>
            <p:ph idx="1"/>
          </p:nvPr>
        </p:nvSpPr>
        <p:spPr>
          <a:xfrm>
            <a:off x="275967" y="2364828"/>
            <a:ext cx="11640065" cy="3935982"/>
          </a:xfrm>
        </p:spPr>
        <p:txBody>
          <a:bodyPr>
            <a:noAutofit/>
          </a:bodyPr>
          <a:lstStyle/>
          <a:p>
            <a:r>
              <a:rPr lang="en-US" sz="1600" dirty="0"/>
              <a:t>Welch implemented the Work-Out program to address business challenges and eliminate bureaucratic obstacles.</a:t>
            </a:r>
          </a:p>
          <a:p>
            <a:r>
              <a:rPr lang="en-US" sz="1600" dirty="0"/>
              <a:t>The program brought employees from different levels and functions together for open dialogue and creative problem-solving.</a:t>
            </a:r>
          </a:p>
          <a:p>
            <a:r>
              <a:rPr lang="en-US" sz="1600" dirty="0"/>
              <a:t>Work-Out sessions empowered employees to take ownership of their work and find innovative solutions.</a:t>
            </a:r>
          </a:p>
          <a:p>
            <a:r>
              <a:rPr lang="en-US" sz="1600" dirty="0"/>
              <a:t>Welch emphasized "boundaryless behavior," encouraging networking and collaboration across business units.</a:t>
            </a:r>
          </a:p>
          <a:p>
            <a:r>
              <a:rPr lang="en-US" sz="1600" dirty="0"/>
              <a:t>This approach aimed to leverage diverse expertise and foster innovation and idea sharing.</a:t>
            </a:r>
          </a:p>
          <a:p>
            <a:r>
              <a:rPr lang="en-US" sz="1600" dirty="0"/>
              <a:t>Talent development was a key focus under Welch's leadership.</a:t>
            </a:r>
          </a:p>
          <a:p>
            <a:r>
              <a:rPr lang="en-US" sz="1600" dirty="0"/>
              <a:t>The </a:t>
            </a:r>
            <a:r>
              <a:rPr lang="en-US" sz="1600" dirty="0" err="1"/>
              <a:t>Crotonville</a:t>
            </a:r>
            <a:r>
              <a:rPr lang="en-US" sz="1600" dirty="0"/>
              <a:t> Leadership Development Center provided training and development opportunities for employees at all levels.</a:t>
            </a:r>
          </a:p>
          <a:p>
            <a:r>
              <a:rPr lang="en-US" sz="1600" dirty="0"/>
              <a:t>These initiatives nurtured a culture of continuous learning, leadership, and innovation within GE.</a:t>
            </a:r>
          </a:p>
          <a:p>
            <a:r>
              <a:rPr lang="en-US" sz="1600" dirty="0"/>
              <a:t>Welch's emphasis on talent development played a crucial role in driving the organizational changes and fostering a high-performing workforce.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37225"/>
            <a:ext cx="10668000" cy="1524000"/>
          </a:xfrm>
        </p:spPr>
        <p:txBody>
          <a:bodyPr/>
          <a:lstStyle/>
          <a:p>
            <a:r>
              <a:rPr lang="en-US" dirty="0"/>
              <a:t>Boundaries</a:t>
            </a:r>
          </a:p>
        </p:txBody>
      </p:sp>
      <p:sp>
        <p:nvSpPr>
          <p:cNvPr id="3" name="Content Placeholder 2"/>
          <p:cNvSpPr>
            <a:spLocks noGrp="1"/>
          </p:cNvSpPr>
          <p:nvPr>
            <p:ph idx="1"/>
          </p:nvPr>
        </p:nvSpPr>
        <p:spPr>
          <a:xfrm>
            <a:off x="481914" y="2438400"/>
            <a:ext cx="11269362" cy="3950044"/>
          </a:xfrm>
        </p:spPr>
        <p:txBody>
          <a:bodyPr>
            <a:normAutofit/>
          </a:bodyPr>
          <a:lstStyle/>
          <a:p>
            <a:r>
              <a:rPr lang="en-US" sz="2400" dirty="0"/>
              <a:t>Welch's implementation of a "boundaryless" organizational structure fostered innovation and creativity within GE.</a:t>
            </a:r>
          </a:p>
          <a:p>
            <a:r>
              <a:rPr lang="en-US" sz="2400" dirty="0"/>
              <a:t>The structural changes facilitated collaboration, knowledge sharing, and agility.</a:t>
            </a:r>
          </a:p>
          <a:p>
            <a:r>
              <a:rPr lang="en-US" sz="2400" dirty="0"/>
              <a:t>Initiatives like the Work-Out program and "boundaryless behavior" supported the organizational transformation.</a:t>
            </a:r>
          </a:p>
          <a:p>
            <a:r>
              <a:rPr lang="en-US" sz="2400" dirty="0"/>
              <a:t>Welch's focus on talent development further contributed to GE's success.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783" y="765693"/>
            <a:ext cx="11479427" cy="918519"/>
          </a:xfrm>
        </p:spPr>
        <p:txBody>
          <a:bodyPr>
            <a:normAutofit fontScale="90000"/>
          </a:bodyPr>
          <a:lstStyle/>
          <a:p>
            <a:r>
              <a:rPr lang="en-US" dirty="0"/>
              <a:t>Assess the "Rank and Yank" system introduced by Welch-</a:t>
            </a:r>
            <a:r>
              <a:rPr lang="en-GB" dirty="0"/>
              <a:t>Simona </a:t>
            </a:r>
            <a:r>
              <a:rPr lang="en-GB" dirty="0" err="1"/>
              <a:t>Becheanu</a:t>
            </a:r>
            <a:endParaRPr lang="en-US" dirty="0"/>
          </a:p>
        </p:txBody>
      </p:sp>
      <p:sp>
        <p:nvSpPr>
          <p:cNvPr id="3" name="Content Placeholder 2"/>
          <p:cNvSpPr>
            <a:spLocks noGrp="1"/>
          </p:cNvSpPr>
          <p:nvPr>
            <p:ph idx="1"/>
          </p:nvPr>
        </p:nvSpPr>
        <p:spPr>
          <a:xfrm>
            <a:off x="269789" y="2385847"/>
            <a:ext cx="11652421" cy="4340347"/>
          </a:xfrm>
        </p:spPr>
        <p:txBody>
          <a:bodyPr>
            <a:normAutofit fontScale="92500" lnSpcReduction="10000"/>
          </a:bodyPr>
          <a:lstStyle/>
          <a:p>
            <a:r>
              <a:rPr lang="en-US" dirty="0"/>
              <a:t>Jack Welch's "Rank and Yank" approach </a:t>
            </a:r>
            <a:r>
              <a:rPr lang="en-US" dirty="0" err="1"/>
              <a:t>revolutionised</a:t>
            </a:r>
            <a:r>
              <a:rPr lang="en-US" dirty="0"/>
              <a:t> performance management at GE. It systematically evaluated personnel and fired underperformers to build a high-performance culture.</a:t>
            </a:r>
          </a:p>
          <a:p>
            <a:r>
              <a:rPr lang="en-US" dirty="0"/>
              <a:t>The method sought to identify and reward high-performers. GE used a forced ranking system to identify its best performers and provide them recognition, prizes, and career development. Welch believed that </a:t>
            </a:r>
            <a:r>
              <a:rPr lang="en-US" dirty="0" err="1"/>
              <a:t>recognising</a:t>
            </a:r>
            <a:r>
              <a:rPr lang="en-US" dirty="0"/>
              <a:t> and rewarding high-performers was essential to </a:t>
            </a:r>
            <a:r>
              <a:rPr lang="en-US" dirty="0" err="1"/>
              <a:t>organisational</a:t>
            </a:r>
            <a:r>
              <a:rPr lang="en-US" dirty="0"/>
              <a:t> success.</a:t>
            </a:r>
          </a:p>
          <a:p>
            <a:r>
              <a:rPr lang="en-US" dirty="0"/>
              <a:t>Managers were compelled to rate their staff. Top performers, middling performers, and underperformers were frequently ranked. The worst 10%, generally underperformers, were targeted for termination or improvement within a given period.</a:t>
            </a:r>
          </a:p>
          <a:p>
            <a:r>
              <a:rPr lang="en-US" dirty="0"/>
              <a:t>"Rank and Yank" was controversial and </a:t>
            </a:r>
            <a:r>
              <a:rPr lang="en-US" dirty="0" err="1"/>
              <a:t>criticised</a:t>
            </a:r>
            <a:r>
              <a:rPr lang="en-US" dirty="0"/>
              <a:t>. Employee morale was a major problem. The threat of being in the bottom 10% and fired made work difficult and competitive. Instead of working together, employees were encouraged to exceed their counterparts. This severe competition may decrease employee trust, collaboration, and teamwork.</a:t>
            </a:r>
          </a:p>
          <a:p>
            <a:r>
              <a:rPr lang="en-US" dirty="0"/>
              <a:t>The rating procedure was also </a:t>
            </a:r>
            <a:r>
              <a:rPr lang="en-US" dirty="0" err="1"/>
              <a:t>criticised</a:t>
            </a:r>
            <a:r>
              <a:rPr lang="en-US" dirty="0"/>
              <a:t> for unfairness and subjectivity. Forced ranking systems may be biased and unjust, resulting in erroneous ranks. This generated worries about the system's fairness and authenticity, since bright people may be erroneously labelled underperformers owing to outside causes.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444843"/>
            <a:ext cx="10668000" cy="1524000"/>
          </a:xfrm>
        </p:spPr>
        <p:txBody>
          <a:bodyPr/>
          <a:lstStyle/>
          <a:p>
            <a:r>
              <a:rPr lang="en-US" dirty="0"/>
              <a:t>Explain how employees were ranked and the bottom 10% were let go:</a:t>
            </a:r>
          </a:p>
        </p:txBody>
      </p:sp>
      <p:sp>
        <p:nvSpPr>
          <p:cNvPr id="3" name="Content Placeholder 2"/>
          <p:cNvSpPr>
            <a:spLocks noGrp="1"/>
          </p:cNvSpPr>
          <p:nvPr>
            <p:ph idx="1"/>
          </p:nvPr>
        </p:nvSpPr>
        <p:spPr>
          <a:xfrm>
            <a:off x="527222" y="2680138"/>
            <a:ext cx="11384692" cy="3733019"/>
          </a:xfrm>
        </p:spPr>
        <p:txBody>
          <a:bodyPr>
            <a:normAutofit/>
          </a:bodyPr>
          <a:lstStyle/>
          <a:p>
            <a:r>
              <a:rPr lang="en-US" dirty="0"/>
              <a:t>Under the "Rank and Yank" system, GE managers evaluated and ranked employees using a forced ranking method.</a:t>
            </a:r>
          </a:p>
          <a:p>
            <a:r>
              <a:rPr lang="en-US" dirty="0"/>
              <a:t>Employees were categorized as top performers, average performers, or underperformers.</a:t>
            </a:r>
          </a:p>
          <a:p>
            <a:r>
              <a:rPr lang="en-US" dirty="0"/>
              <a:t>The bottom 10% of employees, often in the underperformer category, were targeted for termination or performance improvement.</a:t>
            </a:r>
          </a:p>
          <a:p>
            <a:r>
              <a:rPr lang="en-US" dirty="0"/>
              <a:t>The system aimed to create a high-performance culture by rewarding and retaining top talent.</a:t>
            </a:r>
          </a:p>
          <a:p>
            <a:r>
              <a:rPr lang="en-US" dirty="0"/>
              <a:t>It also focused on actively managing and addressing performance issues within the organization.</a:t>
            </a:r>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474954"/>
            <a:ext cx="10668000" cy="1524000"/>
          </a:xfrm>
        </p:spPr>
        <p:txBody>
          <a:bodyPr/>
          <a:lstStyle/>
          <a:p>
            <a:r>
              <a:rPr lang="en-US" dirty="0"/>
              <a:t>Discuss the controversy surrounding this performance management system:</a:t>
            </a:r>
          </a:p>
        </p:txBody>
      </p:sp>
      <p:sp>
        <p:nvSpPr>
          <p:cNvPr id="3" name="Content Placeholder 2"/>
          <p:cNvSpPr>
            <a:spLocks noGrp="1"/>
          </p:cNvSpPr>
          <p:nvPr>
            <p:ph idx="1"/>
          </p:nvPr>
        </p:nvSpPr>
        <p:spPr>
          <a:xfrm>
            <a:off x="377519" y="2228193"/>
            <a:ext cx="11677135" cy="4437780"/>
          </a:xfrm>
        </p:spPr>
        <p:txBody>
          <a:bodyPr>
            <a:normAutofit/>
          </a:bodyPr>
          <a:lstStyle/>
          <a:p>
            <a:r>
              <a:rPr lang="en-GB" dirty="0"/>
              <a:t>The "Rank and Yank" system introduced by Welch faced significant controversy and criticism.</a:t>
            </a:r>
          </a:p>
          <a:p>
            <a:r>
              <a:rPr lang="en-GB" dirty="0"/>
              <a:t>Concerns were raised about the negative impact on employee morale and motivation.</a:t>
            </a:r>
          </a:p>
          <a:p>
            <a:r>
              <a:rPr lang="en-GB" dirty="0"/>
              <a:t>The forced ranking and termination of the bottom 10% created a competitive and stressful environment.</a:t>
            </a:r>
          </a:p>
          <a:p>
            <a:r>
              <a:rPr lang="en-GB" dirty="0"/>
              <a:t>Critics argued that it hindered collaboration and created a culture of </a:t>
            </a:r>
            <a:r>
              <a:rPr lang="en-GB" dirty="0" err="1"/>
              <a:t>fear.The</a:t>
            </a:r>
            <a:r>
              <a:rPr lang="en-GB" dirty="0"/>
              <a:t> focus on outperforming peers detracted from working together towards common goals.</a:t>
            </a:r>
          </a:p>
          <a:p>
            <a:r>
              <a:rPr lang="en-GB" dirty="0"/>
              <a:t>The competitive environment could discourage risk-taking and </a:t>
            </a:r>
            <a:r>
              <a:rPr lang="en-GB" dirty="0" err="1"/>
              <a:t>innovation.Critics</a:t>
            </a:r>
            <a:r>
              <a:rPr lang="en-GB" dirty="0"/>
              <a:t> also pointed out potential bias and subjectivity in the ranking process.</a:t>
            </a:r>
          </a:p>
          <a:p>
            <a:r>
              <a:rPr lang="en-GB" dirty="0"/>
              <a:t>The forced ranking method raised concerns about unfair evaluations and inaccurate rankings.</a:t>
            </a:r>
          </a:p>
          <a:p>
            <a:r>
              <a:rPr lang="en-GB" dirty="0"/>
              <a:t>Talented individuals could be unfairly </a:t>
            </a:r>
            <a:r>
              <a:rPr lang="en-GB" dirty="0" err="1"/>
              <a:t>labeled</a:t>
            </a:r>
            <a:r>
              <a:rPr lang="en-GB" dirty="0"/>
              <a:t> as underperformers under this </a:t>
            </a:r>
            <a:r>
              <a:rPr lang="en-GB" dirty="0" err="1"/>
              <a:t>system.The</a:t>
            </a:r>
            <a:r>
              <a:rPr lang="en-GB" dirty="0"/>
              <a:t> controversy surrounding the "Rank and Yank" system highlighted its potential drawbacks and negative consequences.</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52220"/>
            <a:ext cx="10668000" cy="1524000"/>
          </a:xfrm>
        </p:spPr>
        <p:txBody>
          <a:bodyPr>
            <a:normAutofit fontScale="90000"/>
          </a:bodyPr>
          <a:lstStyle/>
          <a:p>
            <a:r>
              <a:rPr lang="en-US" dirty="0"/>
              <a:t>Evaluate the effectiveness of the system in removing underperformers and promoting high-performers:</a:t>
            </a:r>
          </a:p>
        </p:txBody>
      </p:sp>
      <p:sp>
        <p:nvSpPr>
          <p:cNvPr id="3" name="Content Placeholder 2"/>
          <p:cNvSpPr>
            <a:spLocks noGrp="1"/>
          </p:cNvSpPr>
          <p:nvPr>
            <p:ph idx="1"/>
          </p:nvPr>
        </p:nvSpPr>
        <p:spPr>
          <a:xfrm>
            <a:off x="420129" y="2406869"/>
            <a:ext cx="11479427" cy="4080427"/>
          </a:xfrm>
        </p:spPr>
        <p:txBody>
          <a:bodyPr>
            <a:normAutofit/>
          </a:bodyPr>
          <a:lstStyle/>
          <a:p>
            <a:r>
              <a:rPr lang="en-US" dirty="0"/>
              <a:t>While the "Rank and Yank" system faced criticism, it did have some perceived effectiveness in removing underperformers and promoting high-performers within the organization. By creating a system that differentiated between levels of performance, GE aimed to align its workforce with the company's performance goals.</a:t>
            </a:r>
          </a:p>
          <a:p>
            <a:r>
              <a:rPr lang="en-US" dirty="0"/>
              <a:t>The system provided a mechanism for identifying and addressing performance issues. It forced managers to have ongoing discussions and evaluations with their team members, facilitating performance improvement or, in the case of underperformers, providing opportunities for them to exit the organization.</a:t>
            </a:r>
          </a:p>
          <a:p>
            <a:r>
              <a:rPr lang="en-US" dirty="0"/>
              <a:t>Moreover, the system emphasized the importance of accountability and performance excellence, creating a culture where employees were encouraged to continuously improve and deliver results. The fear of being ranked in the bottom 10% acted as a motivator for employees to strive for excellence and meet or exceed performance expectations.</a:t>
            </a:r>
          </a:p>
          <a:p>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19449"/>
            <a:ext cx="10668000" cy="1524000"/>
          </a:xfrm>
        </p:spPr>
        <p:txBody>
          <a:bodyPr/>
          <a:lstStyle/>
          <a:p>
            <a:r>
              <a:rPr lang="en-US" dirty="0"/>
              <a:t>Rank </a:t>
            </a:r>
            <a:r>
              <a:rPr lang="en-US"/>
              <a:t>and Yank</a:t>
            </a:r>
            <a:endParaRPr lang="en-US" dirty="0"/>
          </a:p>
        </p:txBody>
      </p:sp>
      <p:sp>
        <p:nvSpPr>
          <p:cNvPr id="3" name="Content Placeholder 2"/>
          <p:cNvSpPr>
            <a:spLocks noGrp="1"/>
          </p:cNvSpPr>
          <p:nvPr>
            <p:ph idx="1"/>
          </p:nvPr>
        </p:nvSpPr>
        <p:spPr>
          <a:xfrm>
            <a:off x="395416" y="2291254"/>
            <a:ext cx="11590638" cy="4146615"/>
          </a:xfrm>
        </p:spPr>
        <p:txBody>
          <a:bodyPr>
            <a:noAutofit/>
          </a:bodyPr>
          <a:lstStyle/>
          <a:p>
            <a:pPr marL="0" indent="0">
              <a:buNone/>
            </a:pPr>
            <a:br>
              <a:rPr lang="en-GB" sz="2000" dirty="0"/>
            </a:br>
            <a:r>
              <a:rPr lang="en-GB" sz="2000" dirty="0"/>
              <a:t>The effectiveness of the "Rank and Yank" system varied across different contexts and industries.</a:t>
            </a:r>
          </a:p>
          <a:p>
            <a:r>
              <a:rPr lang="en-GB" sz="2000" dirty="0"/>
              <a:t>Critics argue that it may not be suitable for all organizations and can hinder collaboration and innovation.</a:t>
            </a:r>
          </a:p>
          <a:p>
            <a:r>
              <a:rPr lang="en-GB" sz="2000" dirty="0"/>
              <a:t>Jack Welch's system aimed to differentiate performance levels and address underperformance.</a:t>
            </a:r>
          </a:p>
          <a:p>
            <a:r>
              <a:rPr lang="en-GB" sz="2000" dirty="0"/>
              <a:t>The system faced controversy and criticism due to concerns about employee morale and biases in the ranking process.</a:t>
            </a:r>
          </a:p>
          <a:p>
            <a:r>
              <a:rPr lang="en-GB" sz="2000" dirty="0"/>
              <a:t>However, it was perceived to be effective in addressing performance issues and promoting accountability and high performance.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7265" y="271849"/>
            <a:ext cx="10762735" cy="2014151"/>
          </a:xfrm>
        </p:spPr>
        <p:txBody>
          <a:bodyPr>
            <a:normAutofit/>
          </a:bodyPr>
          <a:lstStyle/>
          <a:p>
            <a:r>
              <a:rPr lang="en-US" dirty="0"/>
              <a:t>Critically evaluate the overall effectiveness of Welch's leadership at GE – </a:t>
            </a:r>
            <a:r>
              <a:rPr lang="en-GB" dirty="0"/>
              <a:t>Anca </a:t>
            </a:r>
            <a:r>
              <a:rPr lang="en-GB"/>
              <a:t>Vasile</a:t>
            </a:r>
            <a:br>
              <a:rPr lang="en-US" dirty="0"/>
            </a:br>
            <a:endParaRPr lang="en-US" dirty="0"/>
          </a:p>
        </p:txBody>
      </p:sp>
      <p:sp>
        <p:nvSpPr>
          <p:cNvPr id="3" name="Content Placeholder 2"/>
          <p:cNvSpPr>
            <a:spLocks noGrp="1"/>
          </p:cNvSpPr>
          <p:nvPr>
            <p:ph idx="1"/>
          </p:nvPr>
        </p:nvSpPr>
        <p:spPr/>
        <p:txBody>
          <a:bodyPr>
            <a:normAutofit/>
          </a:bodyPr>
          <a:lstStyle/>
          <a:p>
            <a:r>
              <a:rPr lang="en-US" sz="2400" dirty="0"/>
              <a:t>Jack Welch's leadership at GE can be evaluated as highly effective, considering the remarkable growth and success the company achieved during his tenure. Welch's leadership approach brought about significant positive changes and positioned GE as one of the most valuable companies in the world.</a:t>
            </a:r>
          </a:p>
          <a:p>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23955"/>
            <a:ext cx="10668000" cy="1524000"/>
          </a:xfrm>
        </p:spPr>
        <p:txBody>
          <a:bodyPr/>
          <a:lstStyle/>
          <a:p>
            <a:r>
              <a:rPr lang="en-US" dirty="0"/>
              <a:t>The positive outcomes achieved by GE during Welch's tenure:</a:t>
            </a:r>
          </a:p>
        </p:txBody>
      </p:sp>
      <p:sp>
        <p:nvSpPr>
          <p:cNvPr id="3" name="Content Placeholder 2"/>
          <p:cNvSpPr>
            <a:spLocks noGrp="1"/>
          </p:cNvSpPr>
          <p:nvPr>
            <p:ph idx="1"/>
          </p:nvPr>
        </p:nvSpPr>
        <p:spPr>
          <a:xfrm>
            <a:off x="370703" y="2438400"/>
            <a:ext cx="11726561" cy="3937686"/>
          </a:xfrm>
        </p:spPr>
        <p:txBody>
          <a:bodyPr>
            <a:normAutofit lnSpcReduction="10000"/>
          </a:bodyPr>
          <a:lstStyle/>
          <a:p>
            <a:r>
              <a:rPr lang="en-GB" dirty="0"/>
              <a:t>Under Welch's leadership, GE experienced a remarkable financial success, with its market capitalization growing by over 4,000%.</a:t>
            </a:r>
          </a:p>
          <a:p>
            <a:r>
              <a:rPr lang="en-GB" dirty="0"/>
              <a:t>This growth was attributed to strategic initiatives implemented by Welch, such as the "boundaryless" organizational structure, performance management system, and talent management focus.</a:t>
            </a:r>
          </a:p>
          <a:p>
            <a:r>
              <a:rPr lang="en-GB" dirty="0"/>
              <a:t>Welch's emphasis on decentralization and granting autonomy to managers fostered innovation, faster decision-making, and improved responsiveness to market changes.</a:t>
            </a:r>
          </a:p>
          <a:p>
            <a:r>
              <a:rPr lang="en-GB" dirty="0"/>
              <a:t>The entrepreneurial culture within GE enabled the organization to adapt and thrive in a rapidly evolving business landscape.</a:t>
            </a:r>
          </a:p>
          <a:p>
            <a:r>
              <a:rPr lang="en-GB" dirty="0"/>
              <a:t>The performance management system, including the controversial "Rank and Yank" approach, aimed to reward high performers and address underperformance.</a:t>
            </a:r>
          </a:p>
          <a:p>
            <a:r>
              <a:rPr lang="en-GB" dirty="0"/>
              <a:t>This focus on performance excellence created a culture of accountability, continuous improvement, and results-oriented focus within GE. Overall, Welch's leadership qualities and strategic initiatives played a significant role in GE's financial success and growth.</a:t>
            </a:r>
            <a:endParaRPr lang="en-US" dirty="0"/>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514342"/>
            <a:ext cx="10668000" cy="436606"/>
          </a:xfrm>
        </p:spPr>
        <p:txBody>
          <a:bodyPr>
            <a:normAutofit fontScale="90000"/>
          </a:bodyPr>
          <a:lstStyle/>
          <a:p>
            <a:r>
              <a:rPr lang="en-US" dirty="0"/>
              <a:t>Any potential negative consequences or criticisms of Welch's leadership approach:</a:t>
            </a:r>
            <a:br>
              <a:rPr lang="en-US" dirty="0"/>
            </a:br>
            <a:br>
              <a:rPr lang="en-US" dirty="0"/>
            </a:br>
            <a:br>
              <a:rPr lang="en-US" dirty="0"/>
            </a:br>
            <a:endParaRPr lang="en-US" dirty="0"/>
          </a:p>
        </p:txBody>
      </p:sp>
      <p:sp>
        <p:nvSpPr>
          <p:cNvPr id="3" name="Content Placeholder 2"/>
          <p:cNvSpPr>
            <a:spLocks noGrp="1"/>
          </p:cNvSpPr>
          <p:nvPr>
            <p:ph idx="1"/>
          </p:nvPr>
        </p:nvSpPr>
        <p:spPr>
          <a:xfrm>
            <a:off x="567559" y="2249214"/>
            <a:ext cx="11424744" cy="4330262"/>
          </a:xfrm>
        </p:spPr>
        <p:txBody>
          <a:bodyPr>
            <a:normAutofit lnSpcReduction="10000"/>
          </a:bodyPr>
          <a:lstStyle/>
          <a:p>
            <a:r>
              <a:rPr lang="en-GB" dirty="0"/>
              <a:t>Welch's leadership approach, including the "Rank and Yank" system, faced criticism for its potential negative impact on employee morale, collaboration, and fairness.</a:t>
            </a:r>
          </a:p>
          <a:p>
            <a:r>
              <a:rPr lang="en-GB" dirty="0"/>
              <a:t>The competitive environment and fear of termination may have caused stress and hindered employee engagement and teamwork.</a:t>
            </a:r>
          </a:p>
          <a:p>
            <a:r>
              <a:rPr lang="en-GB" dirty="0"/>
              <a:t>Some argue that Welch's emphasis on short-term financial results may have led to a neglect of long-term investments and innovation.</a:t>
            </a:r>
          </a:p>
          <a:p>
            <a:r>
              <a:rPr lang="en-GB" dirty="0"/>
              <a:t>The intense focus on quarterly earnings and meeting financial targets could have limited the organization's ability to invest in research and development or explore new markets.</a:t>
            </a:r>
          </a:p>
          <a:p>
            <a:r>
              <a:rPr lang="en-GB" dirty="0"/>
              <a:t>These criticisms raise concerns about the potential trade-offs between short-term financial gains and long-term sustainability and innovation.</a:t>
            </a:r>
          </a:p>
          <a:p>
            <a:r>
              <a:rPr lang="en-GB" dirty="0"/>
              <a:t>It is important to consider the broader impact of leadership approaches on employee well-being, organizational culture, and the ability to drive long-term success.</a:t>
            </a:r>
          </a:p>
          <a:p>
            <a:r>
              <a:rPr lang="en-GB" dirty="0"/>
              <a:t>Welch's leadership style and strategic decisions, while successful in terms of financial growth, are subject to ongoing discussions and evaluation.</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373556"/>
            <a:ext cx="10668000" cy="1524000"/>
          </a:xfrm>
        </p:spPr>
        <p:txBody>
          <a:bodyPr>
            <a:normAutofit/>
          </a:bodyPr>
          <a:lstStyle/>
          <a:p>
            <a:r>
              <a:rPr lang="en-US" dirty="0"/>
              <a:t>Compare Welch's leadership style to relevant leadership theories and perspectives:</a:t>
            </a:r>
          </a:p>
        </p:txBody>
      </p:sp>
      <p:sp>
        <p:nvSpPr>
          <p:cNvPr id="3" name="Content Placeholder 2"/>
          <p:cNvSpPr>
            <a:spLocks noGrp="1"/>
          </p:cNvSpPr>
          <p:nvPr>
            <p:ph idx="1"/>
          </p:nvPr>
        </p:nvSpPr>
        <p:spPr>
          <a:xfrm>
            <a:off x="465580" y="2606565"/>
            <a:ext cx="11726420" cy="4004441"/>
          </a:xfrm>
        </p:spPr>
        <p:txBody>
          <a:bodyPr>
            <a:normAutofit fontScale="92500" lnSpcReduction="20000"/>
          </a:bodyPr>
          <a:lstStyle/>
          <a:p>
            <a:r>
              <a:rPr lang="en-US" dirty="0"/>
              <a:t>Welch's leadership style aligns with transformational leadership theory.</a:t>
            </a:r>
          </a:p>
          <a:p>
            <a:r>
              <a:rPr lang="en-US" dirty="0"/>
              <a:t>He exhibited vision, charisma, and the ability to inspire and motivate employees.</a:t>
            </a:r>
          </a:p>
          <a:p>
            <a:r>
              <a:rPr lang="en-US" dirty="0"/>
              <a:t>Welch emphasized empowering employees, breaking down silos, and fostering innovation.</a:t>
            </a:r>
          </a:p>
          <a:p>
            <a:r>
              <a:rPr lang="en-US" dirty="0"/>
              <a:t>These aspects reflect elements of participative and servant leadership theories.</a:t>
            </a:r>
          </a:p>
          <a:p>
            <a:r>
              <a:rPr lang="en-US" dirty="0"/>
              <a:t>However, the "Rank and Yank" system introduced by Welch contrasts with some contemporary leadership theories.</a:t>
            </a:r>
          </a:p>
          <a:p>
            <a:r>
              <a:rPr lang="en-US" dirty="0"/>
              <a:t>The system's focus on forced ranking and termination may contradict principles of collaboration, employee development, and intrinsic motivation.</a:t>
            </a:r>
          </a:p>
          <a:p>
            <a:r>
              <a:rPr lang="en-US" dirty="0"/>
              <a:t>Contemporary theories emphasize positive relationships, employee growth, and tapping into intrinsic motivation.</a:t>
            </a:r>
          </a:p>
          <a:p>
            <a:r>
              <a:rPr lang="en-US" dirty="0"/>
              <a:t>Leadership approaches can evolve over time to incorporate a more holistic approach.</a:t>
            </a:r>
          </a:p>
          <a:p>
            <a:r>
              <a:rPr lang="en-US" dirty="0"/>
              <a:t>Ongoing discussions and evolution of leadership theories aim to address employee well-being, collaboration, and long-term sustainability.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55"/>
            <a:ext cx="10668000" cy="1524000"/>
          </a:xfrm>
        </p:spPr>
        <p:txBody>
          <a:bodyPr/>
          <a:lstStyle/>
          <a:p>
            <a:r>
              <a:rPr lang="en-US" dirty="0"/>
              <a:t>OVERAL CONCLUSION</a:t>
            </a:r>
          </a:p>
        </p:txBody>
      </p:sp>
      <p:sp>
        <p:nvSpPr>
          <p:cNvPr id="3" name="Content Placeholder 2"/>
          <p:cNvSpPr>
            <a:spLocks noGrp="1"/>
          </p:cNvSpPr>
          <p:nvPr>
            <p:ph idx="1"/>
          </p:nvPr>
        </p:nvSpPr>
        <p:spPr>
          <a:xfrm>
            <a:off x="429363" y="2280745"/>
            <a:ext cx="11562940" cy="4487917"/>
          </a:xfrm>
        </p:spPr>
        <p:txBody>
          <a:bodyPr>
            <a:normAutofit fontScale="85000" lnSpcReduction="10000"/>
          </a:bodyPr>
          <a:lstStyle/>
          <a:p>
            <a:r>
              <a:rPr lang="en-US" dirty="0"/>
              <a:t>Jack Welch's leadership at GE brought significant positive changes and drove the company's success.</a:t>
            </a:r>
          </a:p>
          <a:p>
            <a:r>
              <a:rPr lang="en-US" dirty="0"/>
              <a:t>His charismatic and demanding leadership style, combined with strategic initiatives, contributed to GE's transformation.</a:t>
            </a:r>
          </a:p>
          <a:p>
            <a:r>
              <a:rPr lang="en-US" dirty="0"/>
              <a:t>Initiatives such as the "boundaryless" organizational structure and performance management system were instrumental in GE's success.</a:t>
            </a:r>
          </a:p>
          <a:p>
            <a:r>
              <a:rPr lang="en-US" dirty="0"/>
              <a:t>The criticisms and potential negative consequences of Welch's leadership approach, particularly the "Rank and Yank" system, should be acknowledged.</a:t>
            </a:r>
          </a:p>
          <a:p>
            <a:r>
              <a:rPr lang="en-US" dirty="0"/>
              <a:t>Employee morale, collaboration, and long-term investments are important considerations.</a:t>
            </a:r>
          </a:p>
          <a:p>
            <a:r>
              <a:rPr lang="en-US" dirty="0"/>
              <a:t>Welch's leadership style aligns with aspects of transformational and participative leadership theories.</a:t>
            </a:r>
          </a:p>
          <a:p>
            <a:r>
              <a:rPr lang="en-US" dirty="0"/>
              <a:t>It emphasizes vision, empowerment, and innovation.</a:t>
            </a:r>
          </a:p>
          <a:p>
            <a:r>
              <a:rPr lang="en-US" dirty="0"/>
              <a:t>However, the "Rank and Yank" system departs from contemporary perspectives on collaboration and intrinsic motivation.</a:t>
            </a:r>
          </a:p>
          <a:p>
            <a:r>
              <a:rPr lang="en-US" dirty="0"/>
              <a:t>Welch's leadership demonstrates the complexities and trade-offs associated with different leadership styles.</a:t>
            </a:r>
          </a:p>
          <a:p>
            <a:r>
              <a:rPr lang="en-US" dirty="0"/>
              <a:t>Impressive financial results and organizational transformation must be balanced with individual performance and collective well-being.</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p:cNvSpPr>
            <a:spLocks noGrp="1" noRot="1" noChangeAspect="1" noMove="1" noResize="1" noEditPoints="1" noAdjustHandles="1" noChangeArrowheads="1" noChangeShapeType="1" noTextEdit="1"/>
          </p:cNvSpPr>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p:cNvSpPr>
            <a:spLocks noGrp="1" noRot="1" noChangeAspect="1" noMove="1" noResize="1" noEditPoints="1" noAdjustHandles="1" noChangeArrowheads="1" noChangeShapeType="1" noTextEdit="1"/>
          </p:cNvSpPr>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1" fmla="*/ 4562795 w 5704117"/>
              <a:gd name="connsiteY0-2" fmla="*/ 0 h 6096000"/>
              <a:gd name="connsiteX1-3" fmla="*/ 4721192 w 5704117"/>
              <a:gd name="connsiteY1-4" fmla="*/ 133595 h 6096000"/>
              <a:gd name="connsiteX2-5" fmla="*/ 5467522 w 5704117"/>
              <a:gd name="connsiteY2-6" fmla="*/ 1054328 h 6096000"/>
              <a:gd name="connsiteX3-7" fmla="*/ 5538873 w 5704117"/>
              <a:gd name="connsiteY3-8" fmla="*/ 2897564 h 6096000"/>
              <a:gd name="connsiteX4-9" fmla="*/ 4442050 w 5704117"/>
              <a:gd name="connsiteY4-10" fmla="*/ 4732407 h 6096000"/>
              <a:gd name="connsiteX5-11" fmla="*/ 93046 w 5704117"/>
              <a:gd name="connsiteY5-12" fmla="*/ 6082857 h 6096000"/>
              <a:gd name="connsiteX6-13" fmla="*/ 0 w 5704117"/>
              <a:gd name="connsiteY6-14" fmla="*/ 6078450 h 6096000"/>
              <a:gd name="connsiteX7-15" fmla="*/ 91440 w 5704117"/>
              <a:gd name="connsiteY7-16" fmla="*/ 91440 h 6096000"/>
              <a:gd name="connsiteX0-17" fmla="*/ 4562795 w 5704117"/>
              <a:gd name="connsiteY0-18" fmla="*/ 0 h 6096000"/>
              <a:gd name="connsiteX1-19" fmla="*/ 4721192 w 5704117"/>
              <a:gd name="connsiteY1-20" fmla="*/ 133595 h 6096000"/>
              <a:gd name="connsiteX2-21" fmla="*/ 5467522 w 5704117"/>
              <a:gd name="connsiteY2-22" fmla="*/ 1054328 h 6096000"/>
              <a:gd name="connsiteX3-23" fmla="*/ 5538873 w 5704117"/>
              <a:gd name="connsiteY3-24" fmla="*/ 2897564 h 6096000"/>
              <a:gd name="connsiteX4-25" fmla="*/ 4442050 w 5704117"/>
              <a:gd name="connsiteY4-26" fmla="*/ 4732407 h 6096000"/>
              <a:gd name="connsiteX5-27" fmla="*/ 93046 w 5704117"/>
              <a:gd name="connsiteY5-28" fmla="*/ 6082857 h 6096000"/>
              <a:gd name="connsiteX6-29" fmla="*/ 0 w 5704117"/>
              <a:gd name="connsiteY6-30" fmla="*/ 6078450 h 609600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p:cNvSpPr>
            <a:spLocks noGrp="1"/>
          </p:cNvSpPr>
          <p:nvPr>
            <p:ph idx="1"/>
          </p:nvPr>
        </p:nvSpPr>
        <p:spPr>
          <a:xfrm>
            <a:off x="210065" y="771526"/>
            <a:ext cx="7241059" cy="5324476"/>
          </a:xfrm>
        </p:spPr>
        <p:txBody>
          <a:bodyPr>
            <a:normAutofit/>
          </a:bodyPr>
          <a:lstStyle/>
          <a:p>
            <a:pPr marL="0" indent="0">
              <a:buNone/>
            </a:pPr>
            <a:r>
              <a:rPr lang="en-US" sz="7200" dirty="0"/>
              <a:t>THANK YOU !</a:t>
            </a:r>
          </a:p>
        </p:txBody>
      </p:sp>
      <p:pic>
        <p:nvPicPr>
          <p:cNvPr id="7" name="Graphic 6" descr="Handshake"/>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2681" y="1904999"/>
            <a:ext cx="5334000" cy="5334000"/>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{7C9F7D0B-673D-334C-A70C-28EB91020E2C}tf10001076</Template>
  <TotalTime>78</TotalTime>
  <Words>3308</Words>
  <Application>Microsoft Macintosh PowerPoint</Application>
  <PresentationFormat>Widescreen</PresentationFormat>
  <Paragraphs>185</Paragraphs>
  <Slides>28</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Söhne</vt:lpstr>
      <vt:lpstr>Arial</vt:lpstr>
      <vt:lpstr>Avenir Next LT Pro Light</vt:lpstr>
      <vt:lpstr>Calibri</vt:lpstr>
      <vt:lpstr>Century Gothic</vt:lpstr>
      <vt:lpstr>Times New Roman</vt:lpstr>
      <vt:lpstr>Wingdings 3</vt:lpstr>
      <vt:lpstr>Ion Boardroom</vt:lpstr>
      <vt:lpstr>       LEADERSHIP AND MANAGEMENT, THEORY AND PRACTICE  Students Name- GROUP -Anita Petreus 2024822(GROUP Leader ) Marilena Raluca Botanoiu - 2019148 Adriana Cornelia Brian -2019150 Simona Becheanu-2019936 Anca Vasile- 2018716   </vt:lpstr>
      <vt:lpstr>Introduction - Anita Petreus   </vt:lpstr>
      <vt:lpstr>Overview of Jack Welch's Tenure at GE:</vt:lpstr>
      <vt:lpstr>Significance of Welch's Leadership: </vt:lpstr>
      <vt:lpstr>PowerPoint Presentation</vt:lpstr>
      <vt:lpstr>Leadership Theories and Perspectives </vt:lpstr>
      <vt:lpstr>Transactional Leadership</vt:lpstr>
      <vt:lpstr>Welch's Leadership Style in Relation to Transformational Leadership – Marilena Raluca Botanoiu</vt:lpstr>
      <vt:lpstr>Analyze Jack Welch's leadership style based on the case study and additional research:</vt:lpstr>
      <vt:lpstr>His charismatic and demanding approach towards employees:</vt:lpstr>
      <vt:lpstr>How Welch motivated and pushed his employees to achieve more: </vt:lpstr>
      <vt:lpstr>Emphasize his belief in decentralization and granting autonomy to managers:</vt:lpstr>
      <vt:lpstr>Evaluate Welch's implementation of a "boundaryless" organizational structure – Adriana Cornelia Brian</vt:lpstr>
      <vt:lpstr>Explain the concept of flattening the hierarchy and breaking down silos:   </vt:lpstr>
      <vt:lpstr>Discuss the impact of this structure on fostering innovation and creativity within GE:</vt:lpstr>
      <vt:lpstr>Provide examples of how the organizational changes were implemented at GE:</vt:lpstr>
      <vt:lpstr>Boundaries</vt:lpstr>
      <vt:lpstr>Assess the "Rank and Yank" system introduced by Welch-Simona Becheanu</vt:lpstr>
      <vt:lpstr>Explain how employees were ranked and the bottom 10% were let go:</vt:lpstr>
      <vt:lpstr>Discuss the controversy surrounding this performance management system:</vt:lpstr>
      <vt:lpstr>Evaluate the effectiveness of the system in removing underperformers and promoting high-performers:</vt:lpstr>
      <vt:lpstr>Rank and Yank</vt:lpstr>
      <vt:lpstr>Critically evaluate the overall effectiveness of Welch's leadership at GE – Anca Vasile </vt:lpstr>
      <vt:lpstr>The positive outcomes achieved by GE during Welch's tenure:</vt:lpstr>
      <vt:lpstr>Any potential negative consequences or criticisms of Welch's leadership approach:   </vt:lpstr>
      <vt:lpstr>Compare Welch's leadership style to relevant leadership theories and perspectives:</vt:lpstr>
      <vt:lpstr>OVERAL 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Jack Welch and General Electric (GE): A Critical Evaluation of Leadership Effectiveness</dc:title>
  <dc:creator>Georgeta-Alina Craciun</dc:creator>
  <cp:lastModifiedBy>Anita Szabrina Petreus (2024822)</cp:lastModifiedBy>
  <cp:revision>6</cp:revision>
  <dcterms:created xsi:type="dcterms:W3CDTF">2023-07-04T11:48:48Z</dcterms:created>
  <dcterms:modified xsi:type="dcterms:W3CDTF">2023-07-26T18:35:14Z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1033-4.8.0.7823</vt:lpwstr>
  </property>
</Properties>
</file>