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xml" ContentType="application/vnd.openxmlformats-officedocument.presentationml.tags+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4"/>
  </p:notesMasterIdLst>
  <p:sldIdLst>
    <p:sldId id="269" r:id="rId2"/>
    <p:sldId id="618" r:id="rId3"/>
    <p:sldId id="383" r:id="rId4"/>
    <p:sldId id="617" r:id="rId5"/>
    <p:sldId id="619" r:id="rId6"/>
    <p:sldId id="622" r:id="rId7"/>
    <p:sldId id="612" r:id="rId8"/>
    <p:sldId id="620" r:id="rId9"/>
    <p:sldId id="637" r:id="rId10"/>
    <p:sldId id="624" r:id="rId11"/>
    <p:sldId id="621" r:id="rId12"/>
    <p:sldId id="324" r:id="rId13"/>
    <p:sldId id="623" r:id="rId14"/>
    <p:sldId id="625" r:id="rId15"/>
    <p:sldId id="629" r:id="rId16"/>
    <p:sldId id="628" r:id="rId17"/>
    <p:sldId id="630" r:id="rId18"/>
    <p:sldId id="631" r:id="rId19"/>
    <p:sldId id="632" r:id="rId20"/>
    <p:sldId id="615" r:id="rId21"/>
    <p:sldId id="634" r:id="rId22"/>
    <p:sldId id="633" r:id="rId23"/>
    <p:sldId id="626" r:id="rId24"/>
    <p:sldId id="635" r:id="rId25"/>
    <p:sldId id="638" r:id="rId26"/>
    <p:sldId id="325" r:id="rId27"/>
    <p:sldId id="323" r:id="rId28"/>
    <p:sldId id="322" r:id="rId29"/>
    <p:sldId id="321" r:id="rId30"/>
    <p:sldId id="320" r:id="rId31"/>
    <p:sldId id="355" r:id="rId32"/>
    <p:sldId id="356" r:id="rId33"/>
    <p:sldId id="317" r:id="rId34"/>
    <p:sldId id="266" r:id="rId35"/>
    <p:sldId id="268" r:id="rId36"/>
    <p:sldId id="282" r:id="rId37"/>
    <p:sldId id="283" r:id="rId38"/>
    <p:sldId id="608" r:id="rId39"/>
    <p:sldId id="609" r:id="rId40"/>
    <p:sldId id="610" r:id="rId41"/>
    <p:sldId id="279" r:id="rId42"/>
    <p:sldId id="285" r:id="rId43"/>
    <p:sldId id="286" r:id="rId44"/>
    <p:sldId id="288" r:id="rId45"/>
    <p:sldId id="287" r:id="rId46"/>
    <p:sldId id="469" r:id="rId47"/>
    <p:sldId id="613" r:id="rId48"/>
    <p:sldId id="468" r:id="rId49"/>
    <p:sldId id="606" r:id="rId50"/>
    <p:sldId id="605" r:id="rId51"/>
    <p:sldId id="291" r:id="rId52"/>
    <p:sldId id="603" r:id="rId53"/>
    <p:sldId id="604" r:id="rId54"/>
    <p:sldId id="270" r:id="rId55"/>
    <p:sldId id="476" r:id="rId56"/>
    <p:sldId id="477" r:id="rId57"/>
    <p:sldId id="295" r:id="rId58"/>
    <p:sldId id="296" r:id="rId59"/>
    <p:sldId id="614" r:id="rId60"/>
    <p:sldId id="461" r:id="rId61"/>
    <p:sldId id="297" r:id="rId62"/>
    <p:sldId id="462" r:id="rId63"/>
    <p:sldId id="463" r:id="rId64"/>
    <p:sldId id="464" r:id="rId65"/>
    <p:sldId id="602" r:id="rId66"/>
    <p:sldId id="470" r:id="rId67"/>
    <p:sldId id="274" r:id="rId68"/>
    <p:sldId id="607" r:id="rId69"/>
    <p:sldId id="435" r:id="rId70"/>
    <p:sldId id="437" r:id="rId71"/>
    <p:sldId id="436" r:id="rId72"/>
    <p:sldId id="480" r:id="rId73"/>
    <p:sldId id="600" r:id="rId74"/>
    <p:sldId id="601" r:id="rId75"/>
    <p:sldId id="439" r:id="rId76"/>
    <p:sldId id="471" r:id="rId77"/>
    <p:sldId id="472" r:id="rId78"/>
    <p:sldId id="474" r:id="rId79"/>
    <p:sldId id="475" r:id="rId80"/>
    <p:sldId id="478" r:id="rId81"/>
    <p:sldId id="479" r:id="rId82"/>
    <p:sldId id="465"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EC31BE-4533-6DE2-4E15-1CB04E133510}" v="57" dt="2026-10-12T18:41:54.7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notesMaster" Target="notesMasters/notesMaster1.xml"/><Relationship Id="rId89" Type="http://schemas.microsoft.com/office/2015/10/relationships/revisionInfo" Target="revisionInfo.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accent0_3#1">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5">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3">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47681C-C3A9-4A0E-8CB1-AFBC0D01DD1A}" type="doc">
      <dgm:prSet loTypeId="urn:microsoft.com/office/officeart/2005/8/layout/hierarchy1" loCatId="hierarchy" qsTypeId="urn:microsoft.com/office/officeart/2005/8/quickstyle/simple1#9" qsCatId="simple" csTypeId="urn:microsoft.com/office/officeart/2005/8/colors/accent0_3#1" csCatId="mainScheme"/>
      <dgm:spPr/>
      <dgm:t>
        <a:bodyPr/>
        <a:lstStyle/>
        <a:p>
          <a:endParaRPr lang="en-US"/>
        </a:p>
      </dgm:t>
    </dgm:pt>
    <dgm:pt modelId="{F47C4303-EB6B-4380-8AD4-29B8165D69F3}">
      <dgm:prSet/>
      <dgm:spPr/>
      <dgm:t>
        <a:bodyPr/>
        <a:lstStyle/>
        <a:p>
          <a:r>
            <a:rPr lang="en-US"/>
            <a:t>Procedural justice- the degree to which someone perceives people in authority to apply processes, or make decisions about them, in a fair and just way (HMP, 2019). </a:t>
          </a:r>
        </a:p>
      </dgm:t>
    </dgm:pt>
    <dgm:pt modelId="{41B273C3-FE4C-45DC-ACF3-7789BFFA368B}" type="parTrans" cxnId="{42C74FD7-C207-4C80-B812-0F4F62B77954}">
      <dgm:prSet/>
      <dgm:spPr/>
      <dgm:t>
        <a:bodyPr/>
        <a:lstStyle/>
        <a:p>
          <a:endParaRPr lang="en-US"/>
        </a:p>
      </dgm:t>
    </dgm:pt>
    <dgm:pt modelId="{2939A645-BBE2-429E-A673-683737441823}" type="sibTrans" cxnId="{42C74FD7-C207-4C80-B812-0F4F62B77954}">
      <dgm:prSet/>
      <dgm:spPr/>
      <dgm:t>
        <a:bodyPr/>
        <a:lstStyle/>
        <a:p>
          <a:endParaRPr lang="en-US"/>
        </a:p>
      </dgm:t>
    </dgm:pt>
    <dgm:pt modelId="{319ADE3C-6213-4042-A2F0-C53851C4F22C}">
      <dgm:prSet/>
      <dgm:spPr/>
      <dgm:t>
        <a:bodyPr/>
        <a:lstStyle/>
        <a:p>
          <a:r>
            <a:rPr lang="en-US"/>
            <a:t>Procedural justice policing - a theoretical perspective that focuses on the informal, day-to-day interactions between the police and the public, and the ‘quality’ of these interactions (Police Now, 2020)</a:t>
          </a:r>
        </a:p>
      </dgm:t>
    </dgm:pt>
    <dgm:pt modelId="{C5952080-D5D4-43F9-BDA2-4DFF2F1B8832}" type="parTrans" cxnId="{0B61076B-8F4D-4D41-BB74-D2BC9D0EF4F6}">
      <dgm:prSet/>
      <dgm:spPr/>
      <dgm:t>
        <a:bodyPr/>
        <a:lstStyle/>
        <a:p>
          <a:endParaRPr lang="en-US"/>
        </a:p>
      </dgm:t>
    </dgm:pt>
    <dgm:pt modelId="{8DD3EA19-5619-4A33-B034-4EB70861DEA3}" type="sibTrans" cxnId="{0B61076B-8F4D-4D41-BB74-D2BC9D0EF4F6}">
      <dgm:prSet/>
      <dgm:spPr/>
      <dgm:t>
        <a:bodyPr/>
        <a:lstStyle/>
        <a:p>
          <a:endParaRPr lang="en-US"/>
        </a:p>
      </dgm:t>
    </dgm:pt>
    <dgm:pt modelId="{DC002191-3CBA-4817-93AB-C72446E4F98B}" type="pres">
      <dgm:prSet presAssocID="{EF47681C-C3A9-4A0E-8CB1-AFBC0D01DD1A}" presName="hierChild1" presStyleCnt="0">
        <dgm:presLayoutVars>
          <dgm:chPref val="1"/>
          <dgm:dir/>
          <dgm:animOne val="branch"/>
          <dgm:animLvl val="lvl"/>
          <dgm:resizeHandles/>
        </dgm:presLayoutVars>
      </dgm:prSet>
      <dgm:spPr/>
    </dgm:pt>
    <dgm:pt modelId="{909E435A-CAAE-49DD-875B-5645F17148F9}" type="pres">
      <dgm:prSet presAssocID="{F47C4303-EB6B-4380-8AD4-29B8165D69F3}" presName="hierRoot1" presStyleCnt="0"/>
      <dgm:spPr/>
    </dgm:pt>
    <dgm:pt modelId="{6661B6FB-2E6A-45A7-B1B8-9C6680814482}" type="pres">
      <dgm:prSet presAssocID="{F47C4303-EB6B-4380-8AD4-29B8165D69F3}" presName="composite" presStyleCnt="0"/>
      <dgm:spPr/>
    </dgm:pt>
    <dgm:pt modelId="{B2DA6FD7-5FF3-44D9-A920-E3883C2FE9DF}" type="pres">
      <dgm:prSet presAssocID="{F47C4303-EB6B-4380-8AD4-29B8165D69F3}" presName="background" presStyleLbl="node0" presStyleIdx="0" presStyleCnt="2"/>
      <dgm:spPr/>
    </dgm:pt>
    <dgm:pt modelId="{969FEDDE-4428-49A0-999B-8424E4EAF958}" type="pres">
      <dgm:prSet presAssocID="{F47C4303-EB6B-4380-8AD4-29B8165D69F3}" presName="text" presStyleLbl="fgAcc0" presStyleIdx="0" presStyleCnt="2">
        <dgm:presLayoutVars>
          <dgm:chPref val="3"/>
        </dgm:presLayoutVars>
      </dgm:prSet>
      <dgm:spPr/>
    </dgm:pt>
    <dgm:pt modelId="{BC7B8E58-BBA2-4FAA-B1F6-724207A22086}" type="pres">
      <dgm:prSet presAssocID="{F47C4303-EB6B-4380-8AD4-29B8165D69F3}" presName="hierChild2" presStyleCnt="0"/>
      <dgm:spPr/>
    </dgm:pt>
    <dgm:pt modelId="{47E4C15C-D3C1-423C-BDA0-BF1FFF1A73BA}" type="pres">
      <dgm:prSet presAssocID="{319ADE3C-6213-4042-A2F0-C53851C4F22C}" presName="hierRoot1" presStyleCnt="0"/>
      <dgm:spPr/>
    </dgm:pt>
    <dgm:pt modelId="{78047902-006F-41B8-9A22-CE254F7C35A6}" type="pres">
      <dgm:prSet presAssocID="{319ADE3C-6213-4042-A2F0-C53851C4F22C}" presName="composite" presStyleCnt="0"/>
      <dgm:spPr/>
    </dgm:pt>
    <dgm:pt modelId="{DBB62CDC-40A6-437F-98F3-3AC8CDE70952}" type="pres">
      <dgm:prSet presAssocID="{319ADE3C-6213-4042-A2F0-C53851C4F22C}" presName="background" presStyleLbl="node0" presStyleIdx="1" presStyleCnt="2"/>
      <dgm:spPr/>
    </dgm:pt>
    <dgm:pt modelId="{D6477288-7432-4347-9F2D-E534F3016680}" type="pres">
      <dgm:prSet presAssocID="{319ADE3C-6213-4042-A2F0-C53851C4F22C}" presName="text" presStyleLbl="fgAcc0" presStyleIdx="1" presStyleCnt="2">
        <dgm:presLayoutVars>
          <dgm:chPref val="3"/>
        </dgm:presLayoutVars>
      </dgm:prSet>
      <dgm:spPr/>
    </dgm:pt>
    <dgm:pt modelId="{B7C40642-F3CF-49FF-8B2F-0B3D75F3B8FE}" type="pres">
      <dgm:prSet presAssocID="{319ADE3C-6213-4042-A2F0-C53851C4F22C}" presName="hierChild2" presStyleCnt="0"/>
      <dgm:spPr/>
    </dgm:pt>
  </dgm:ptLst>
  <dgm:cxnLst>
    <dgm:cxn modelId="{349EE400-BF31-4A45-A5CC-68BD5ACC460B}" type="presOf" srcId="{F47C4303-EB6B-4380-8AD4-29B8165D69F3}" destId="{969FEDDE-4428-49A0-999B-8424E4EAF958}" srcOrd="0" destOrd="0" presId="urn:microsoft.com/office/officeart/2005/8/layout/hierarchy1"/>
    <dgm:cxn modelId="{0B61076B-8F4D-4D41-BB74-D2BC9D0EF4F6}" srcId="{EF47681C-C3A9-4A0E-8CB1-AFBC0D01DD1A}" destId="{319ADE3C-6213-4042-A2F0-C53851C4F22C}" srcOrd="1" destOrd="0" parTransId="{C5952080-D5D4-43F9-BDA2-4DFF2F1B8832}" sibTransId="{8DD3EA19-5619-4A33-B034-4EB70861DEA3}"/>
    <dgm:cxn modelId="{561BB2C3-4A02-4590-B69F-A0151A6D59E4}" type="presOf" srcId="{319ADE3C-6213-4042-A2F0-C53851C4F22C}" destId="{D6477288-7432-4347-9F2D-E534F3016680}" srcOrd="0" destOrd="0" presId="urn:microsoft.com/office/officeart/2005/8/layout/hierarchy1"/>
    <dgm:cxn modelId="{38D4C4C8-D414-4888-9AD9-68A1CE3CBE3A}" type="presOf" srcId="{EF47681C-C3A9-4A0E-8CB1-AFBC0D01DD1A}" destId="{DC002191-3CBA-4817-93AB-C72446E4F98B}" srcOrd="0" destOrd="0" presId="urn:microsoft.com/office/officeart/2005/8/layout/hierarchy1"/>
    <dgm:cxn modelId="{42C74FD7-C207-4C80-B812-0F4F62B77954}" srcId="{EF47681C-C3A9-4A0E-8CB1-AFBC0D01DD1A}" destId="{F47C4303-EB6B-4380-8AD4-29B8165D69F3}" srcOrd="0" destOrd="0" parTransId="{41B273C3-FE4C-45DC-ACF3-7789BFFA368B}" sibTransId="{2939A645-BBE2-429E-A673-683737441823}"/>
    <dgm:cxn modelId="{1AAF3B72-7DC3-4632-82EE-98E11CAD43AA}" type="presParOf" srcId="{DC002191-3CBA-4817-93AB-C72446E4F98B}" destId="{909E435A-CAAE-49DD-875B-5645F17148F9}" srcOrd="0" destOrd="0" presId="urn:microsoft.com/office/officeart/2005/8/layout/hierarchy1"/>
    <dgm:cxn modelId="{CC923A5B-A21B-4AD3-8C31-7AFC3FC7E284}" type="presParOf" srcId="{909E435A-CAAE-49DD-875B-5645F17148F9}" destId="{6661B6FB-2E6A-45A7-B1B8-9C6680814482}" srcOrd="0" destOrd="0" presId="urn:microsoft.com/office/officeart/2005/8/layout/hierarchy1"/>
    <dgm:cxn modelId="{DD4D689A-BC95-4D05-8119-CEE7A6BEFCEB}" type="presParOf" srcId="{6661B6FB-2E6A-45A7-B1B8-9C6680814482}" destId="{B2DA6FD7-5FF3-44D9-A920-E3883C2FE9DF}" srcOrd="0" destOrd="0" presId="urn:microsoft.com/office/officeart/2005/8/layout/hierarchy1"/>
    <dgm:cxn modelId="{17A1B370-A32C-4822-BCF0-135F16460E18}" type="presParOf" srcId="{6661B6FB-2E6A-45A7-B1B8-9C6680814482}" destId="{969FEDDE-4428-49A0-999B-8424E4EAF958}" srcOrd="1" destOrd="0" presId="urn:microsoft.com/office/officeart/2005/8/layout/hierarchy1"/>
    <dgm:cxn modelId="{6885CA65-048E-44FE-93BE-3867CE6CE3C2}" type="presParOf" srcId="{909E435A-CAAE-49DD-875B-5645F17148F9}" destId="{BC7B8E58-BBA2-4FAA-B1F6-724207A22086}" srcOrd="1" destOrd="0" presId="urn:microsoft.com/office/officeart/2005/8/layout/hierarchy1"/>
    <dgm:cxn modelId="{516BCB3F-372F-4458-9D4C-BB00FC079112}" type="presParOf" srcId="{DC002191-3CBA-4817-93AB-C72446E4F98B}" destId="{47E4C15C-D3C1-423C-BDA0-BF1FFF1A73BA}" srcOrd="1" destOrd="0" presId="urn:microsoft.com/office/officeart/2005/8/layout/hierarchy1"/>
    <dgm:cxn modelId="{AAB155BA-272A-4995-9B9F-8EB18A5A4024}" type="presParOf" srcId="{47E4C15C-D3C1-423C-BDA0-BF1FFF1A73BA}" destId="{78047902-006F-41B8-9A22-CE254F7C35A6}" srcOrd="0" destOrd="0" presId="urn:microsoft.com/office/officeart/2005/8/layout/hierarchy1"/>
    <dgm:cxn modelId="{4F76DFD6-C81C-45DD-82A8-5A43BB82204E}" type="presParOf" srcId="{78047902-006F-41B8-9A22-CE254F7C35A6}" destId="{DBB62CDC-40A6-437F-98F3-3AC8CDE70952}" srcOrd="0" destOrd="0" presId="urn:microsoft.com/office/officeart/2005/8/layout/hierarchy1"/>
    <dgm:cxn modelId="{156F172D-D600-4256-9830-3F2A099DADF7}" type="presParOf" srcId="{78047902-006F-41B8-9A22-CE254F7C35A6}" destId="{D6477288-7432-4347-9F2D-E534F3016680}" srcOrd="1" destOrd="0" presId="urn:microsoft.com/office/officeart/2005/8/layout/hierarchy1"/>
    <dgm:cxn modelId="{7C0E2A27-10E5-4D67-B160-BCC11C05342E}" type="presParOf" srcId="{47E4C15C-D3C1-423C-BDA0-BF1FFF1A73BA}" destId="{B7C40642-F3CF-49FF-8B2F-0B3D75F3B8F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41EFA6-4EA4-4DD4-BF35-B13E4400ACD6}" type="doc">
      <dgm:prSet loTypeId="urn:microsoft.com/office/officeart/2005/8/layout/vProcess5" loCatId="process" qsTypeId="urn:microsoft.com/office/officeart/2005/8/quickstyle/simple1#2" qsCatId="simple" csTypeId="urn:microsoft.com/office/officeart/2005/8/colors/colorful2#3" csCatId="colorful"/>
      <dgm:spPr/>
      <dgm:t>
        <a:bodyPr/>
        <a:lstStyle/>
        <a:p>
          <a:endParaRPr lang="en-US"/>
        </a:p>
      </dgm:t>
    </dgm:pt>
    <dgm:pt modelId="{714AC9AD-6BED-41F3-A5EC-B2C6FACF19D8}">
      <dgm:prSet/>
      <dgm:spPr/>
      <dgm:t>
        <a:bodyPr/>
        <a:lstStyle/>
        <a:p>
          <a:r>
            <a:rPr lang="en-US"/>
            <a:t>Access the Policing vision 2030 and make a note of what you feel is the biggest challenge for our future policing?</a:t>
          </a:r>
        </a:p>
      </dgm:t>
    </dgm:pt>
    <dgm:pt modelId="{83FBE767-62AD-42BD-B0EF-2280E7B889F1}" type="parTrans" cxnId="{BF0DE244-94CA-4655-8714-9686C632A210}">
      <dgm:prSet/>
      <dgm:spPr/>
      <dgm:t>
        <a:bodyPr/>
        <a:lstStyle/>
        <a:p>
          <a:endParaRPr lang="en-US"/>
        </a:p>
      </dgm:t>
    </dgm:pt>
    <dgm:pt modelId="{0E68EF18-F96F-4691-A864-9BC997542CF3}" type="sibTrans" cxnId="{BF0DE244-94CA-4655-8714-9686C632A210}">
      <dgm:prSet/>
      <dgm:spPr/>
      <dgm:t>
        <a:bodyPr/>
        <a:lstStyle/>
        <a:p>
          <a:endParaRPr lang="en-US"/>
        </a:p>
      </dgm:t>
    </dgm:pt>
    <dgm:pt modelId="{0528D638-99AB-49C0-8CEF-7C3E5058B9DC}">
      <dgm:prSet/>
      <dgm:spPr/>
      <dgm:t>
        <a:bodyPr/>
        <a:lstStyle/>
        <a:p>
          <a:r>
            <a:rPr lang="en-US"/>
            <a:t>Policing future environment 2040- What are the 10 key trends?</a:t>
          </a:r>
        </a:p>
      </dgm:t>
    </dgm:pt>
    <dgm:pt modelId="{D0143132-6835-4730-8A75-59CCD96D1929}" type="parTrans" cxnId="{5353CAEC-F35E-4B0E-9259-7682D2F1DB21}">
      <dgm:prSet/>
      <dgm:spPr/>
      <dgm:t>
        <a:bodyPr/>
        <a:lstStyle/>
        <a:p>
          <a:endParaRPr lang="en-US"/>
        </a:p>
      </dgm:t>
    </dgm:pt>
    <dgm:pt modelId="{2ED82238-B8A2-48B5-801F-112876D942C7}" type="sibTrans" cxnId="{5353CAEC-F35E-4B0E-9259-7682D2F1DB21}">
      <dgm:prSet/>
      <dgm:spPr/>
      <dgm:t>
        <a:bodyPr/>
        <a:lstStyle/>
        <a:p>
          <a:endParaRPr lang="en-US"/>
        </a:p>
      </dgm:t>
    </dgm:pt>
    <dgm:pt modelId="{6BBBDED9-DA17-49FB-8C68-85D62434D3FE}">
      <dgm:prSet/>
      <dgm:spPr/>
      <dgm:t>
        <a:bodyPr/>
        <a:lstStyle/>
        <a:p>
          <a:r>
            <a:rPr lang="en-US"/>
            <a:t>Can you identify any differences in these two reports?</a:t>
          </a:r>
        </a:p>
      </dgm:t>
    </dgm:pt>
    <dgm:pt modelId="{B6B8BF99-4A2B-422F-B33A-CD35E2245458}" type="parTrans" cxnId="{33BB6D09-42A8-42A0-B3F5-A01AE6119C7A}">
      <dgm:prSet/>
      <dgm:spPr/>
      <dgm:t>
        <a:bodyPr/>
        <a:lstStyle/>
        <a:p>
          <a:endParaRPr lang="en-US"/>
        </a:p>
      </dgm:t>
    </dgm:pt>
    <dgm:pt modelId="{44415885-852C-45E9-A354-CE26EE0651D4}" type="sibTrans" cxnId="{33BB6D09-42A8-42A0-B3F5-A01AE6119C7A}">
      <dgm:prSet/>
      <dgm:spPr/>
      <dgm:t>
        <a:bodyPr/>
        <a:lstStyle/>
        <a:p>
          <a:endParaRPr lang="en-US"/>
        </a:p>
      </dgm:t>
    </dgm:pt>
    <dgm:pt modelId="{279579C9-273D-4FDD-92A2-7C75177D6A56}" type="pres">
      <dgm:prSet presAssocID="{4341EFA6-4EA4-4DD4-BF35-B13E4400ACD6}" presName="outerComposite" presStyleCnt="0">
        <dgm:presLayoutVars>
          <dgm:chMax val="5"/>
          <dgm:dir/>
          <dgm:resizeHandles val="exact"/>
        </dgm:presLayoutVars>
      </dgm:prSet>
      <dgm:spPr/>
    </dgm:pt>
    <dgm:pt modelId="{5F078CD5-5509-4996-A4A2-592E17AC07CB}" type="pres">
      <dgm:prSet presAssocID="{4341EFA6-4EA4-4DD4-BF35-B13E4400ACD6}" presName="dummyMaxCanvas" presStyleCnt="0">
        <dgm:presLayoutVars/>
      </dgm:prSet>
      <dgm:spPr/>
    </dgm:pt>
    <dgm:pt modelId="{48D83E62-EF9B-47B9-836E-CA6C9B28EE68}" type="pres">
      <dgm:prSet presAssocID="{4341EFA6-4EA4-4DD4-BF35-B13E4400ACD6}" presName="ThreeNodes_1" presStyleLbl="node1" presStyleIdx="0" presStyleCnt="3">
        <dgm:presLayoutVars>
          <dgm:bulletEnabled val="1"/>
        </dgm:presLayoutVars>
      </dgm:prSet>
      <dgm:spPr/>
    </dgm:pt>
    <dgm:pt modelId="{1A777474-FA13-43FB-A486-DB54E4210E0B}" type="pres">
      <dgm:prSet presAssocID="{4341EFA6-4EA4-4DD4-BF35-B13E4400ACD6}" presName="ThreeNodes_2" presStyleLbl="node1" presStyleIdx="1" presStyleCnt="3">
        <dgm:presLayoutVars>
          <dgm:bulletEnabled val="1"/>
        </dgm:presLayoutVars>
      </dgm:prSet>
      <dgm:spPr/>
    </dgm:pt>
    <dgm:pt modelId="{6B6A4107-045B-454F-BB90-CC1C34A81D08}" type="pres">
      <dgm:prSet presAssocID="{4341EFA6-4EA4-4DD4-BF35-B13E4400ACD6}" presName="ThreeNodes_3" presStyleLbl="node1" presStyleIdx="2" presStyleCnt="3">
        <dgm:presLayoutVars>
          <dgm:bulletEnabled val="1"/>
        </dgm:presLayoutVars>
      </dgm:prSet>
      <dgm:spPr/>
    </dgm:pt>
    <dgm:pt modelId="{63C7787A-9987-454E-80DD-D08649AB2DB0}" type="pres">
      <dgm:prSet presAssocID="{4341EFA6-4EA4-4DD4-BF35-B13E4400ACD6}" presName="ThreeConn_1-2" presStyleLbl="fgAccFollowNode1" presStyleIdx="0" presStyleCnt="2">
        <dgm:presLayoutVars>
          <dgm:bulletEnabled val="1"/>
        </dgm:presLayoutVars>
      </dgm:prSet>
      <dgm:spPr/>
    </dgm:pt>
    <dgm:pt modelId="{09B052CE-2999-4DE1-BB77-29163072AB0A}" type="pres">
      <dgm:prSet presAssocID="{4341EFA6-4EA4-4DD4-BF35-B13E4400ACD6}" presName="ThreeConn_2-3" presStyleLbl="fgAccFollowNode1" presStyleIdx="1" presStyleCnt="2">
        <dgm:presLayoutVars>
          <dgm:bulletEnabled val="1"/>
        </dgm:presLayoutVars>
      </dgm:prSet>
      <dgm:spPr/>
    </dgm:pt>
    <dgm:pt modelId="{7151A39D-4599-4ECA-A503-590964B17C72}" type="pres">
      <dgm:prSet presAssocID="{4341EFA6-4EA4-4DD4-BF35-B13E4400ACD6}" presName="ThreeNodes_1_text" presStyleLbl="node1" presStyleIdx="2" presStyleCnt="3">
        <dgm:presLayoutVars>
          <dgm:bulletEnabled val="1"/>
        </dgm:presLayoutVars>
      </dgm:prSet>
      <dgm:spPr/>
    </dgm:pt>
    <dgm:pt modelId="{1A603298-ADFB-4DD2-BA32-C7321ABC19F7}" type="pres">
      <dgm:prSet presAssocID="{4341EFA6-4EA4-4DD4-BF35-B13E4400ACD6}" presName="ThreeNodes_2_text" presStyleLbl="node1" presStyleIdx="2" presStyleCnt="3">
        <dgm:presLayoutVars>
          <dgm:bulletEnabled val="1"/>
        </dgm:presLayoutVars>
      </dgm:prSet>
      <dgm:spPr/>
    </dgm:pt>
    <dgm:pt modelId="{CA946F69-9672-49F7-9165-3ED27025975C}" type="pres">
      <dgm:prSet presAssocID="{4341EFA6-4EA4-4DD4-BF35-B13E4400ACD6}" presName="ThreeNodes_3_text" presStyleLbl="node1" presStyleIdx="2" presStyleCnt="3">
        <dgm:presLayoutVars>
          <dgm:bulletEnabled val="1"/>
        </dgm:presLayoutVars>
      </dgm:prSet>
      <dgm:spPr/>
    </dgm:pt>
  </dgm:ptLst>
  <dgm:cxnLst>
    <dgm:cxn modelId="{3DA2D301-CFEF-4337-BBE2-7197EFAB5521}" type="presOf" srcId="{6BBBDED9-DA17-49FB-8C68-85D62434D3FE}" destId="{CA946F69-9672-49F7-9165-3ED27025975C}" srcOrd="1" destOrd="0" presId="urn:microsoft.com/office/officeart/2005/8/layout/vProcess5"/>
    <dgm:cxn modelId="{33BB6D09-42A8-42A0-B3F5-A01AE6119C7A}" srcId="{4341EFA6-4EA4-4DD4-BF35-B13E4400ACD6}" destId="{6BBBDED9-DA17-49FB-8C68-85D62434D3FE}" srcOrd="2" destOrd="0" parTransId="{B6B8BF99-4A2B-422F-B33A-CD35E2245458}" sibTransId="{44415885-852C-45E9-A354-CE26EE0651D4}"/>
    <dgm:cxn modelId="{473BC11A-F5F6-40B1-93CC-8CA4436715AC}" type="presOf" srcId="{4341EFA6-4EA4-4DD4-BF35-B13E4400ACD6}" destId="{279579C9-273D-4FDD-92A2-7C75177D6A56}" srcOrd="0" destOrd="0" presId="urn:microsoft.com/office/officeart/2005/8/layout/vProcess5"/>
    <dgm:cxn modelId="{BF0DE244-94CA-4655-8714-9686C632A210}" srcId="{4341EFA6-4EA4-4DD4-BF35-B13E4400ACD6}" destId="{714AC9AD-6BED-41F3-A5EC-B2C6FACF19D8}" srcOrd="0" destOrd="0" parTransId="{83FBE767-62AD-42BD-B0EF-2280E7B889F1}" sibTransId="{0E68EF18-F96F-4691-A864-9BC997542CF3}"/>
    <dgm:cxn modelId="{E091474F-9E85-450F-89F6-7DAA222E55BF}" type="presOf" srcId="{714AC9AD-6BED-41F3-A5EC-B2C6FACF19D8}" destId="{48D83E62-EF9B-47B9-836E-CA6C9B28EE68}" srcOrd="0" destOrd="0" presId="urn:microsoft.com/office/officeart/2005/8/layout/vProcess5"/>
    <dgm:cxn modelId="{CFBED04F-C0A2-41F1-BBBE-89ACB2D72206}" type="presOf" srcId="{0E68EF18-F96F-4691-A864-9BC997542CF3}" destId="{63C7787A-9987-454E-80DD-D08649AB2DB0}" srcOrd="0" destOrd="0" presId="urn:microsoft.com/office/officeart/2005/8/layout/vProcess5"/>
    <dgm:cxn modelId="{F157C552-C66C-4B0D-8BBF-68051E9CA9FC}" type="presOf" srcId="{2ED82238-B8A2-48B5-801F-112876D942C7}" destId="{09B052CE-2999-4DE1-BB77-29163072AB0A}" srcOrd="0" destOrd="0" presId="urn:microsoft.com/office/officeart/2005/8/layout/vProcess5"/>
    <dgm:cxn modelId="{A71BF1A6-E20B-4504-AAC5-185994D8DECB}" type="presOf" srcId="{0528D638-99AB-49C0-8CEF-7C3E5058B9DC}" destId="{1A603298-ADFB-4DD2-BA32-C7321ABC19F7}" srcOrd="1" destOrd="0" presId="urn:microsoft.com/office/officeart/2005/8/layout/vProcess5"/>
    <dgm:cxn modelId="{AB8147B4-5FA5-43A0-9F27-2E7FF24C5C98}" type="presOf" srcId="{714AC9AD-6BED-41F3-A5EC-B2C6FACF19D8}" destId="{7151A39D-4599-4ECA-A503-590964B17C72}" srcOrd="1" destOrd="0" presId="urn:microsoft.com/office/officeart/2005/8/layout/vProcess5"/>
    <dgm:cxn modelId="{038B58B5-3AB3-47B0-8AA1-9BA7D1F99C4A}" type="presOf" srcId="{0528D638-99AB-49C0-8CEF-7C3E5058B9DC}" destId="{1A777474-FA13-43FB-A486-DB54E4210E0B}" srcOrd="0" destOrd="0" presId="urn:microsoft.com/office/officeart/2005/8/layout/vProcess5"/>
    <dgm:cxn modelId="{BE90AFE6-E866-4945-A199-5D4A9C6EED6D}" type="presOf" srcId="{6BBBDED9-DA17-49FB-8C68-85D62434D3FE}" destId="{6B6A4107-045B-454F-BB90-CC1C34A81D08}" srcOrd="0" destOrd="0" presId="urn:microsoft.com/office/officeart/2005/8/layout/vProcess5"/>
    <dgm:cxn modelId="{5353CAEC-F35E-4B0E-9259-7682D2F1DB21}" srcId="{4341EFA6-4EA4-4DD4-BF35-B13E4400ACD6}" destId="{0528D638-99AB-49C0-8CEF-7C3E5058B9DC}" srcOrd="1" destOrd="0" parTransId="{D0143132-6835-4730-8A75-59CCD96D1929}" sibTransId="{2ED82238-B8A2-48B5-801F-112876D942C7}"/>
    <dgm:cxn modelId="{85E1C9A6-AFF4-4BE0-8EF3-72F7AC520115}" type="presParOf" srcId="{279579C9-273D-4FDD-92A2-7C75177D6A56}" destId="{5F078CD5-5509-4996-A4A2-592E17AC07CB}" srcOrd="0" destOrd="0" presId="urn:microsoft.com/office/officeart/2005/8/layout/vProcess5"/>
    <dgm:cxn modelId="{8614153F-F05E-4DE4-A83D-260413A7636B}" type="presParOf" srcId="{279579C9-273D-4FDD-92A2-7C75177D6A56}" destId="{48D83E62-EF9B-47B9-836E-CA6C9B28EE68}" srcOrd="1" destOrd="0" presId="urn:microsoft.com/office/officeart/2005/8/layout/vProcess5"/>
    <dgm:cxn modelId="{195B2305-D1A6-41D9-9906-F49E0531037A}" type="presParOf" srcId="{279579C9-273D-4FDD-92A2-7C75177D6A56}" destId="{1A777474-FA13-43FB-A486-DB54E4210E0B}" srcOrd="2" destOrd="0" presId="urn:microsoft.com/office/officeart/2005/8/layout/vProcess5"/>
    <dgm:cxn modelId="{47394466-59CE-45E3-8026-34D9BFA9A447}" type="presParOf" srcId="{279579C9-273D-4FDD-92A2-7C75177D6A56}" destId="{6B6A4107-045B-454F-BB90-CC1C34A81D08}" srcOrd="3" destOrd="0" presId="urn:microsoft.com/office/officeart/2005/8/layout/vProcess5"/>
    <dgm:cxn modelId="{AD105245-EB7C-411F-8BE8-DF5D98A8E7C0}" type="presParOf" srcId="{279579C9-273D-4FDD-92A2-7C75177D6A56}" destId="{63C7787A-9987-454E-80DD-D08649AB2DB0}" srcOrd="4" destOrd="0" presId="urn:microsoft.com/office/officeart/2005/8/layout/vProcess5"/>
    <dgm:cxn modelId="{CEE50FD2-156E-40C5-B849-BE2C6A179CBB}" type="presParOf" srcId="{279579C9-273D-4FDD-92A2-7C75177D6A56}" destId="{09B052CE-2999-4DE1-BB77-29163072AB0A}" srcOrd="5" destOrd="0" presId="urn:microsoft.com/office/officeart/2005/8/layout/vProcess5"/>
    <dgm:cxn modelId="{402CA134-79F8-4376-90DC-0B8FEDE59BD8}" type="presParOf" srcId="{279579C9-273D-4FDD-92A2-7C75177D6A56}" destId="{7151A39D-4599-4ECA-A503-590964B17C72}" srcOrd="6" destOrd="0" presId="urn:microsoft.com/office/officeart/2005/8/layout/vProcess5"/>
    <dgm:cxn modelId="{2C7A9DA6-C68D-46E1-8620-98A839C6F825}" type="presParOf" srcId="{279579C9-273D-4FDD-92A2-7C75177D6A56}" destId="{1A603298-ADFB-4DD2-BA32-C7321ABC19F7}" srcOrd="7" destOrd="0" presId="urn:microsoft.com/office/officeart/2005/8/layout/vProcess5"/>
    <dgm:cxn modelId="{D88528F6-5797-418D-99D3-6FF06059418B}" type="presParOf" srcId="{279579C9-273D-4FDD-92A2-7C75177D6A56}" destId="{CA946F69-9672-49F7-9165-3ED27025975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74F754-9443-4E00-BE9E-7CF1812099AF}" type="doc">
      <dgm:prSet loTypeId="urn:microsoft.com/office/officeart/2005/8/layout/default" loCatId="list" qsTypeId="urn:microsoft.com/office/officeart/2005/8/quickstyle/simple1#3" qsCatId="simple" csTypeId="urn:microsoft.com/office/officeart/2005/8/colors/colorful2#4" csCatId="colorful"/>
      <dgm:spPr/>
      <dgm:t>
        <a:bodyPr/>
        <a:lstStyle/>
        <a:p>
          <a:endParaRPr lang="en-US"/>
        </a:p>
      </dgm:t>
    </dgm:pt>
    <dgm:pt modelId="{49CF97F3-7F93-4E75-AEE5-56152B893D04}">
      <dgm:prSet/>
      <dgm:spPr/>
      <dgm:t>
        <a:bodyPr/>
        <a:lstStyle/>
        <a:p>
          <a:r>
            <a:rPr lang="en-US"/>
            <a:t>SMELL</a:t>
          </a:r>
        </a:p>
      </dgm:t>
    </dgm:pt>
    <dgm:pt modelId="{34091C46-09FC-4A15-B0DB-B780E3281434}" type="parTrans" cxnId="{7F5A667D-0F47-4A0B-BF48-D00F16C01AEF}">
      <dgm:prSet/>
      <dgm:spPr/>
      <dgm:t>
        <a:bodyPr/>
        <a:lstStyle/>
        <a:p>
          <a:endParaRPr lang="en-US"/>
        </a:p>
      </dgm:t>
    </dgm:pt>
    <dgm:pt modelId="{2D8092D2-07D6-4B64-817B-D6F1B519622B}" type="sibTrans" cxnId="{7F5A667D-0F47-4A0B-BF48-D00F16C01AEF}">
      <dgm:prSet/>
      <dgm:spPr/>
      <dgm:t>
        <a:bodyPr/>
        <a:lstStyle/>
        <a:p>
          <a:endParaRPr lang="en-US"/>
        </a:p>
      </dgm:t>
    </dgm:pt>
    <dgm:pt modelId="{D6F4AC17-7647-41C2-BD17-987E41A37AD6}">
      <dgm:prSet/>
      <dgm:spPr/>
      <dgm:t>
        <a:bodyPr/>
        <a:lstStyle/>
        <a:p>
          <a:r>
            <a:rPr lang="en-US"/>
            <a:t>HEARD </a:t>
          </a:r>
        </a:p>
      </dgm:t>
    </dgm:pt>
    <dgm:pt modelId="{D6439E09-678B-4918-B160-1114D0BA87BA}" type="parTrans" cxnId="{4B5A985F-930B-42D8-A8E9-54C98EA03421}">
      <dgm:prSet/>
      <dgm:spPr/>
      <dgm:t>
        <a:bodyPr/>
        <a:lstStyle/>
        <a:p>
          <a:endParaRPr lang="en-US"/>
        </a:p>
      </dgm:t>
    </dgm:pt>
    <dgm:pt modelId="{5BD26D3A-FC18-48C4-8231-35E3B0C914B0}" type="sibTrans" cxnId="{4B5A985F-930B-42D8-A8E9-54C98EA03421}">
      <dgm:prSet/>
      <dgm:spPr/>
      <dgm:t>
        <a:bodyPr/>
        <a:lstStyle/>
        <a:p>
          <a:endParaRPr lang="en-US"/>
        </a:p>
      </dgm:t>
    </dgm:pt>
    <dgm:pt modelId="{A9AA2F18-0432-4655-AD12-CFCCBCB380D0}">
      <dgm:prSet/>
      <dgm:spPr/>
      <dgm:t>
        <a:bodyPr/>
        <a:lstStyle/>
        <a:p>
          <a:r>
            <a:rPr lang="en-US"/>
            <a:t>ACTION </a:t>
          </a:r>
        </a:p>
      </dgm:t>
    </dgm:pt>
    <dgm:pt modelId="{D3B1BE74-670F-4C37-AB73-C3403DD18FAA}" type="parTrans" cxnId="{906814BE-1C21-44B1-A5FB-7ED30D25AF90}">
      <dgm:prSet/>
      <dgm:spPr/>
      <dgm:t>
        <a:bodyPr/>
        <a:lstStyle/>
        <a:p>
          <a:endParaRPr lang="en-US"/>
        </a:p>
      </dgm:t>
    </dgm:pt>
    <dgm:pt modelId="{2D0E1971-C78B-4D11-B446-6EEA5AC30A9A}" type="sibTrans" cxnId="{906814BE-1C21-44B1-A5FB-7ED30D25AF90}">
      <dgm:prSet/>
      <dgm:spPr/>
      <dgm:t>
        <a:bodyPr/>
        <a:lstStyle/>
        <a:p>
          <a:endParaRPr lang="en-US"/>
        </a:p>
      </dgm:t>
    </dgm:pt>
    <dgm:pt modelId="{B8C1BEA8-06AB-4558-B14D-5C118A20A766}">
      <dgm:prSet/>
      <dgm:spPr/>
      <dgm:t>
        <a:bodyPr/>
        <a:lstStyle/>
        <a:p>
          <a:r>
            <a:rPr lang="en-US"/>
            <a:t>CONVERSATION </a:t>
          </a:r>
        </a:p>
      </dgm:t>
    </dgm:pt>
    <dgm:pt modelId="{18BDEFB0-6DC7-454F-AC83-E7C7D08A697E}" type="parTrans" cxnId="{88F3290A-334E-44E6-91C7-D7D705F50573}">
      <dgm:prSet/>
      <dgm:spPr/>
      <dgm:t>
        <a:bodyPr/>
        <a:lstStyle/>
        <a:p>
          <a:endParaRPr lang="en-US"/>
        </a:p>
      </dgm:t>
    </dgm:pt>
    <dgm:pt modelId="{9615C01C-0C25-4299-A351-09282702A440}" type="sibTrans" cxnId="{88F3290A-334E-44E6-91C7-D7D705F50573}">
      <dgm:prSet/>
      <dgm:spPr/>
      <dgm:t>
        <a:bodyPr/>
        <a:lstStyle/>
        <a:p>
          <a:endParaRPr lang="en-US"/>
        </a:p>
      </dgm:t>
    </dgm:pt>
    <dgm:pt modelId="{69A4EF2F-0808-4DF7-8FE3-EBE542E2C416}">
      <dgm:prSet/>
      <dgm:spPr/>
      <dgm:t>
        <a:bodyPr/>
        <a:lstStyle/>
        <a:p>
          <a:r>
            <a:rPr lang="en-US"/>
            <a:t>KNOWELDGE </a:t>
          </a:r>
        </a:p>
      </dgm:t>
    </dgm:pt>
    <dgm:pt modelId="{E435C1C1-0024-4C30-ABEA-AB332E9C9862}" type="parTrans" cxnId="{930300B0-B75A-4293-BE45-FCECFCA84EEA}">
      <dgm:prSet/>
      <dgm:spPr/>
      <dgm:t>
        <a:bodyPr/>
        <a:lstStyle/>
        <a:p>
          <a:endParaRPr lang="en-US"/>
        </a:p>
      </dgm:t>
    </dgm:pt>
    <dgm:pt modelId="{80FDA74F-0A7A-467F-96DC-5FAA4E4F828E}" type="sibTrans" cxnId="{930300B0-B75A-4293-BE45-FCECFCA84EEA}">
      <dgm:prSet/>
      <dgm:spPr/>
      <dgm:t>
        <a:bodyPr/>
        <a:lstStyle/>
        <a:p>
          <a:endParaRPr lang="en-US"/>
        </a:p>
      </dgm:t>
    </dgm:pt>
    <dgm:pt modelId="{F9244AF2-1BA9-44AB-BD7C-94B93728D13B}">
      <dgm:prSet/>
      <dgm:spPr/>
      <dgm:t>
        <a:bodyPr/>
        <a:lstStyle/>
        <a:p>
          <a:r>
            <a:rPr lang="en-US"/>
            <a:t>SEEN </a:t>
          </a:r>
        </a:p>
      </dgm:t>
    </dgm:pt>
    <dgm:pt modelId="{D66C05A8-049A-4ABE-954B-A38F946D145B}" type="parTrans" cxnId="{3DE07C0F-9122-4BCE-9533-F86FEA191EB7}">
      <dgm:prSet/>
      <dgm:spPr/>
      <dgm:t>
        <a:bodyPr/>
        <a:lstStyle/>
        <a:p>
          <a:endParaRPr lang="en-US"/>
        </a:p>
      </dgm:t>
    </dgm:pt>
    <dgm:pt modelId="{661F03AF-8379-4D77-9EC4-9EC7E7CF8938}" type="sibTrans" cxnId="{3DE07C0F-9122-4BCE-9533-F86FEA191EB7}">
      <dgm:prSet/>
      <dgm:spPr/>
      <dgm:t>
        <a:bodyPr/>
        <a:lstStyle/>
        <a:p>
          <a:endParaRPr lang="en-US"/>
        </a:p>
      </dgm:t>
    </dgm:pt>
    <dgm:pt modelId="{8AC78D9A-989C-E74F-AE59-FADE534DEF9C}" type="pres">
      <dgm:prSet presAssocID="{8674F754-9443-4E00-BE9E-7CF1812099AF}" presName="diagram" presStyleCnt="0">
        <dgm:presLayoutVars>
          <dgm:dir/>
          <dgm:resizeHandles val="exact"/>
        </dgm:presLayoutVars>
      </dgm:prSet>
      <dgm:spPr/>
    </dgm:pt>
    <dgm:pt modelId="{C2179549-F7F2-C74B-B430-33D233E286E1}" type="pres">
      <dgm:prSet presAssocID="{49CF97F3-7F93-4E75-AEE5-56152B893D04}" presName="node" presStyleLbl="node1" presStyleIdx="0" presStyleCnt="6">
        <dgm:presLayoutVars>
          <dgm:bulletEnabled val="1"/>
        </dgm:presLayoutVars>
      </dgm:prSet>
      <dgm:spPr/>
    </dgm:pt>
    <dgm:pt modelId="{C2FE9D8D-5D02-014F-96B8-32614D839F4C}" type="pres">
      <dgm:prSet presAssocID="{2D8092D2-07D6-4B64-817B-D6F1B519622B}" presName="sibTrans" presStyleCnt="0"/>
      <dgm:spPr/>
    </dgm:pt>
    <dgm:pt modelId="{5A895E4A-D2CF-0147-ABF9-DB0F5D5595E7}" type="pres">
      <dgm:prSet presAssocID="{D6F4AC17-7647-41C2-BD17-987E41A37AD6}" presName="node" presStyleLbl="node1" presStyleIdx="1" presStyleCnt="6">
        <dgm:presLayoutVars>
          <dgm:bulletEnabled val="1"/>
        </dgm:presLayoutVars>
      </dgm:prSet>
      <dgm:spPr/>
    </dgm:pt>
    <dgm:pt modelId="{C902551C-5C5E-1F48-B100-B9C00B6E18F3}" type="pres">
      <dgm:prSet presAssocID="{5BD26D3A-FC18-48C4-8231-35E3B0C914B0}" presName="sibTrans" presStyleCnt="0"/>
      <dgm:spPr/>
    </dgm:pt>
    <dgm:pt modelId="{A8DD8265-F138-A744-97DC-17E37455AE5B}" type="pres">
      <dgm:prSet presAssocID="{A9AA2F18-0432-4655-AD12-CFCCBCB380D0}" presName="node" presStyleLbl="node1" presStyleIdx="2" presStyleCnt="6">
        <dgm:presLayoutVars>
          <dgm:bulletEnabled val="1"/>
        </dgm:presLayoutVars>
      </dgm:prSet>
      <dgm:spPr/>
    </dgm:pt>
    <dgm:pt modelId="{1321AE57-97B8-474D-96DC-E5B4C63BF040}" type="pres">
      <dgm:prSet presAssocID="{2D0E1971-C78B-4D11-B446-6EEA5AC30A9A}" presName="sibTrans" presStyleCnt="0"/>
      <dgm:spPr/>
    </dgm:pt>
    <dgm:pt modelId="{7B45FA05-E59C-7E42-B336-44EDE9430CE7}" type="pres">
      <dgm:prSet presAssocID="{B8C1BEA8-06AB-4558-B14D-5C118A20A766}" presName="node" presStyleLbl="node1" presStyleIdx="3" presStyleCnt="6">
        <dgm:presLayoutVars>
          <dgm:bulletEnabled val="1"/>
        </dgm:presLayoutVars>
      </dgm:prSet>
      <dgm:spPr/>
    </dgm:pt>
    <dgm:pt modelId="{BF657F45-8B93-C449-99C1-DB91048D3F98}" type="pres">
      <dgm:prSet presAssocID="{9615C01C-0C25-4299-A351-09282702A440}" presName="sibTrans" presStyleCnt="0"/>
      <dgm:spPr/>
    </dgm:pt>
    <dgm:pt modelId="{36E87D3C-D71C-E94A-9EA3-BE9A6E82A712}" type="pres">
      <dgm:prSet presAssocID="{69A4EF2F-0808-4DF7-8FE3-EBE542E2C416}" presName="node" presStyleLbl="node1" presStyleIdx="4" presStyleCnt="6">
        <dgm:presLayoutVars>
          <dgm:bulletEnabled val="1"/>
        </dgm:presLayoutVars>
      </dgm:prSet>
      <dgm:spPr/>
    </dgm:pt>
    <dgm:pt modelId="{4DDA3936-031E-974C-978F-4105F59ACAF5}" type="pres">
      <dgm:prSet presAssocID="{80FDA74F-0A7A-467F-96DC-5FAA4E4F828E}" presName="sibTrans" presStyleCnt="0"/>
      <dgm:spPr/>
    </dgm:pt>
    <dgm:pt modelId="{594443EF-A4E7-9E40-9551-FF891AE396C5}" type="pres">
      <dgm:prSet presAssocID="{F9244AF2-1BA9-44AB-BD7C-94B93728D13B}" presName="node" presStyleLbl="node1" presStyleIdx="5" presStyleCnt="6">
        <dgm:presLayoutVars>
          <dgm:bulletEnabled val="1"/>
        </dgm:presLayoutVars>
      </dgm:prSet>
      <dgm:spPr/>
    </dgm:pt>
  </dgm:ptLst>
  <dgm:cxnLst>
    <dgm:cxn modelId="{261B0407-780B-6047-AC89-30ABC10BF037}" type="presOf" srcId="{D6F4AC17-7647-41C2-BD17-987E41A37AD6}" destId="{5A895E4A-D2CF-0147-ABF9-DB0F5D5595E7}" srcOrd="0" destOrd="0" presId="urn:microsoft.com/office/officeart/2005/8/layout/default"/>
    <dgm:cxn modelId="{5DB6DD07-3979-914B-8ECC-63488453D7D8}" type="presOf" srcId="{49CF97F3-7F93-4E75-AEE5-56152B893D04}" destId="{C2179549-F7F2-C74B-B430-33D233E286E1}" srcOrd="0" destOrd="0" presId="urn:microsoft.com/office/officeart/2005/8/layout/default"/>
    <dgm:cxn modelId="{88F3290A-334E-44E6-91C7-D7D705F50573}" srcId="{8674F754-9443-4E00-BE9E-7CF1812099AF}" destId="{B8C1BEA8-06AB-4558-B14D-5C118A20A766}" srcOrd="3" destOrd="0" parTransId="{18BDEFB0-6DC7-454F-AC83-E7C7D08A697E}" sibTransId="{9615C01C-0C25-4299-A351-09282702A440}"/>
    <dgm:cxn modelId="{3DE07C0F-9122-4BCE-9533-F86FEA191EB7}" srcId="{8674F754-9443-4E00-BE9E-7CF1812099AF}" destId="{F9244AF2-1BA9-44AB-BD7C-94B93728D13B}" srcOrd="5" destOrd="0" parTransId="{D66C05A8-049A-4ABE-954B-A38F946D145B}" sibTransId="{661F03AF-8379-4D77-9EC4-9EC7E7CF8938}"/>
    <dgm:cxn modelId="{4B5A985F-930B-42D8-A8E9-54C98EA03421}" srcId="{8674F754-9443-4E00-BE9E-7CF1812099AF}" destId="{D6F4AC17-7647-41C2-BD17-987E41A37AD6}" srcOrd="1" destOrd="0" parTransId="{D6439E09-678B-4918-B160-1114D0BA87BA}" sibTransId="{5BD26D3A-FC18-48C4-8231-35E3B0C914B0}"/>
    <dgm:cxn modelId="{0841DE58-EF30-3D4A-9E8C-3A1CA868EF2A}" type="presOf" srcId="{8674F754-9443-4E00-BE9E-7CF1812099AF}" destId="{8AC78D9A-989C-E74F-AE59-FADE534DEF9C}" srcOrd="0" destOrd="0" presId="urn:microsoft.com/office/officeart/2005/8/layout/default"/>
    <dgm:cxn modelId="{26812E59-10ED-DD4F-B642-77C5B89B9271}" type="presOf" srcId="{F9244AF2-1BA9-44AB-BD7C-94B93728D13B}" destId="{594443EF-A4E7-9E40-9551-FF891AE396C5}" srcOrd="0" destOrd="0" presId="urn:microsoft.com/office/officeart/2005/8/layout/default"/>
    <dgm:cxn modelId="{7F5A667D-0F47-4A0B-BF48-D00F16C01AEF}" srcId="{8674F754-9443-4E00-BE9E-7CF1812099AF}" destId="{49CF97F3-7F93-4E75-AEE5-56152B893D04}" srcOrd="0" destOrd="0" parTransId="{34091C46-09FC-4A15-B0DB-B780E3281434}" sibTransId="{2D8092D2-07D6-4B64-817B-D6F1B519622B}"/>
    <dgm:cxn modelId="{1692A49A-3EE6-4A48-9D47-CA49C6145DFB}" type="presOf" srcId="{69A4EF2F-0808-4DF7-8FE3-EBE542E2C416}" destId="{36E87D3C-D71C-E94A-9EA3-BE9A6E82A712}" srcOrd="0" destOrd="0" presId="urn:microsoft.com/office/officeart/2005/8/layout/default"/>
    <dgm:cxn modelId="{930300B0-B75A-4293-BE45-FCECFCA84EEA}" srcId="{8674F754-9443-4E00-BE9E-7CF1812099AF}" destId="{69A4EF2F-0808-4DF7-8FE3-EBE542E2C416}" srcOrd="4" destOrd="0" parTransId="{E435C1C1-0024-4C30-ABEA-AB332E9C9862}" sibTransId="{80FDA74F-0A7A-467F-96DC-5FAA4E4F828E}"/>
    <dgm:cxn modelId="{906814BE-1C21-44B1-A5FB-7ED30D25AF90}" srcId="{8674F754-9443-4E00-BE9E-7CF1812099AF}" destId="{A9AA2F18-0432-4655-AD12-CFCCBCB380D0}" srcOrd="2" destOrd="0" parTransId="{D3B1BE74-670F-4C37-AB73-C3403DD18FAA}" sibTransId="{2D0E1971-C78B-4D11-B446-6EEA5AC30A9A}"/>
    <dgm:cxn modelId="{663AC0E0-FA01-004C-AC38-AA356B4E1AF0}" type="presOf" srcId="{B8C1BEA8-06AB-4558-B14D-5C118A20A766}" destId="{7B45FA05-E59C-7E42-B336-44EDE9430CE7}" srcOrd="0" destOrd="0" presId="urn:microsoft.com/office/officeart/2005/8/layout/default"/>
    <dgm:cxn modelId="{AB23ADFB-F306-5B4B-9EFF-FEC23849B8AD}" type="presOf" srcId="{A9AA2F18-0432-4655-AD12-CFCCBCB380D0}" destId="{A8DD8265-F138-A744-97DC-17E37455AE5B}" srcOrd="0" destOrd="0" presId="urn:microsoft.com/office/officeart/2005/8/layout/default"/>
    <dgm:cxn modelId="{E62529AC-4FD6-9C43-803C-783E7EFDF53B}" type="presParOf" srcId="{8AC78D9A-989C-E74F-AE59-FADE534DEF9C}" destId="{C2179549-F7F2-C74B-B430-33D233E286E1}" srcOrd="0" destOrd="0" presId="urn:microsoft.com/office/officeart/2005/8/layout/default"/>
    <dgm:cxn modelId="{951B4C8E-5A2A-744B-867A-DE99EE91B2CC}" type="presParOf" srcId="{8AC78D9A-989C-E74F-AE59-FADE534DEF9C}" destId="{C2FE9D8D-5D02-014F-96B8-32614D839F4C}" srcOrd="1" destOrd="0" presId="urn:microsoft.com/office/officeart/2005/8/layout/default"/>
    <dgm:cxn modelId="{2EE2EB0F-D07A-1A4D-B292-CED2EFC4A848}" type="presParOf" srcId="{8AC78D9A-989C-E74F-AE59-FADE534DEF9C}" destId="{5A895E4A-D2CF-0147-ABF9-DB0F5D5595E7}" srcOrd="2" destOrd="0" presId="urn:microsoft.com/office/officeart/2005/8/layout/default"/>
    <dgm:cxn modelId="{8DF9D4B2-EF96-3A4E-9516-EB5DE86DB29E}" type="presParOf" srcId="{8AC78D9A-989C-E74F-AE59-FADE534DEF9C}" destId="{C902551C-5C5E-1F48-B100-B9C00B6E18F3}" srcOrd="3" destOrd="0" presId="urn:microsoft.com/office/officeart/2005/8/layout/default"/>
    <dgm:cxn modelId="{77AD56A0-68E0-0440-A897-18FE6423BC07}" type="presParOf" srcId="{8AC78D9A-989C-E74F-AE59-FADE534DEF9C}" destId="{A8DD8265-F138-A744-97DC-17E37455AE5B}" srcOrd="4" destOrd="0" presId="urn:microsoft.com/office/officeart/2005/8/layout/default"/>
    <dgm:cxn modelId="{7C2E3C6A-5639-0847-8D53-E226EE67C858}" type="presParOf" srcId="{8AC78D9A-989C-E74F-AE59-FADE534DEF9C}" destId="{1321AE57-97B8-474D-96DC-E5B4C63BF040}" srcOrd="5" destOrd="0" presId="urn:microsoft.com/office/officeart/2005/8/layout/default"/>
    <dgm:cxn modelId="{C7979D93-0800-C046-BEB1-6F5EAD64DE6B}" type="presParOf" srcId="{8AC78D9A-989C-E74F-AE59-FADE534DEF9C}" destId="{7B45FA05-E59C-7E42-B336-44EDE9430CE7}" srcOrd="6" destOrd="0" presId="urn:microsoft.com/office/officeart/2005/8/layout/default"/>
    <dgm:cxn modelId="{A0186C9B-06F0-B548-BC36-BDC26C6D774F}" type="presParOf" srcId="{8AC78D9A-989C-E74F-AE59-FADE534DEF9C}" destId="{BF657F45-8B93-C449-99C1-DB91048D3F98}" srcOrd="7" destOrd="0" presId="urn:microsoft.com/office/officeart/2005/8/layout/default"/>
    <dgm:cxn modelId="{F83DFA7A-DD38-524D-83CF-E679E6AD9DC6}" type="presParOf" srcId="{8AC78D9A-989C-E74F-AE59-FADE534DEF9C}" destId="{36E87D3C-D71C-E94A-9EA3-BE9A6E82A712}" srcOrd="8" destOrd="0" presId="urn:microsoft.com/office/officeart/2005/8/layout/default"/>
    <dgm:cxn modelId="{0D88E159-067B-0A43-A8EA-1E1C36A299C6}" type="presParOf" srcId="{8AC78D9A-989C-E74F-AE59-FADE534DEF9C}" destId="{4DDA3936-031E-974C-978F-4105F59ACAF5}" srcOrd="9" destOrd="0" presId="urn:microsoft.com/office/officeart/2005/8/layout/default"/>
    <dgm:cxn modelId="{123A01F3-12BB-6848-83BA-8342C51FA8B5}" type="presParOf" srcId="{8AC78D9A-989C-E74F-AE59-FADE534DEF9C}" destId="{594443EF-A4E7-9E40-9551-FF891AE396C5}"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1115E2-CC73-46DF-A4CE-39E1436E9EEE}" type="doc">
      <dgm:prSet loTypeId="urn:microsoft.com/office/officeart/2005/8/layout/default" loCatId="list" qsTypeId="urn:microsoft.com/office/officeart/2005/8/quickstyle/simple1#4" qsCatId="simple" csTypeId="urn:microsoft.com/office/officeart/2005/8/colors/colorful2#5" csCatId="colorful"/>
      <dgm:spPr/>
      <dgm:t>
        <a:bodyPr/>
        <a:lstStyle/>
        <a:p>
          <a:endParaRPr lang="en-US"/>
        </a:p>
      </dgm:t>
    </dgm:pt>
    <dgm:pt modelId="{B151B3C2-7809-4B54-88CA-F2F651B36F58}">
      <dgm:prSet/>
      <dgm:spPr/>
      <dgm:t>
        <a:bodyPr/>
        <a:lstStyle/>
        <a:p>
          <a:r>
            <a:rPr lang="en-US"/>
            <a:t>WHO? </a:t>
          </a:r>
        </a:p>
      </dgm:t>
    </dgm:pt>
    <dgm:pt modelId="{96D954E7-24E5-46EF-9968-AD847BD84D42}" type="parTrans" cxnId="{0C993A92-0B8C-4D3C-A93B-9DC687257B32}">
      <dgm:prSet/>
      <dgm:spPr/>
      <dgm:t>
        <a:bodyPr/>
        <a:lstStyle/>
        <a:p>
          <a:endParaRPr lang="en-US"/>
        </a:p>
      </dgm:t>
    </dgm:pt>
    <dgm:pt modelId="{01734C45-9948-4B6E-AC68-4D2DEC041B4B}" type="sibTrans" cxnId="{0C993A92-0B8C-4D3C-A93B-9DC687257B32}">
      <dgm:prSet/>
      <dgm:spPr/>
      <dgm:t>
        <a:bodyPr/>
        <a:lstStyle/>
        <a:p>
          <a:endParaRPr lang="en-US"/>
        </a:p>
      </dgm:t>
    </dgm:pt>
    <dgm:pt modelId="{DBC9D21D-5211-4882-B608-148D0B9F02B4}">
      <dgm:prSet/>
      <dgm:spPr/>
      <dgm:t>
        <a:bodyPr/>
        <a:lstStyle/>
        <a:p>
          <a:r>
            <a:rPr lang="en-US"/>
            <a:t>WHAT? </a:t>
          </a:r>
        </a:p>
      </dgm:t>
    </dgm:pt>
    <dgm:pt modelId="{BC262F34-30E2-4151-A139-4341C2463F23}" type="parTrans" cxnId="{96709381-6E26-43DB-9E16-FA81D85B1D40}">
      <dgm:prSet/>
      <dgm:spPr/>
      <dgm:t>
        <a:bodyPr/>
        <a:lstStyle/>
        <a:p>
          <a:endParaRPr lang="en-US"/>
        </a:p>
      </dgm:t>
    </dgm:pt>
    <dgm:pt modelId="{A7DCD5DE-8F08-404E-857E-5143DF800741}" type="sibTrans" cxnId="{96709381-6E26-43DB-9E16-FA81D85B1D40}">
      <dgm:prSet/>
      <dgm:spPr/>
      <dgm:t>
        <a:bodyPr/>
        <a:lstStyle/>
        <a:p>
          <a:endParaRPr lang="en-US"/>
        </a:p>
      </dgm:t>
    </dgm:pt>
    <dgm:pt modelId="{8183F6B2-4899-43D3-80B9-56B22DF6367A}">
      <dgm:prSet/>
      <dgm:spPr/>
      <dgm:t>
        <a:bodyPr/>
        <a:lstStyle/>
        <a:p>
          <a:r>
            <a:rPr lang="en-US"/>
            <a:t>WHEN? </a:t>
          </a:r>
        </a:p>
      </dgm:t>
    </dgm:pt>
    <dgm:pt modelId="{56434CA0-E16E-46B1-B3C6-8ED956F953D7}" type="parTrans" cxnId="{B52A8B0E-B6C7-4A77-A952-B0CCE928F989}">
      <dgm:prSet/>
      <dgm:spPr/>
      <dgm:t>
        <a:bodyPr/>
        <a:lstStyle/>
        <a:p>
          <a:endParaRPr lang="en-US"/>
        </a:p>
      </dgm:t>
    </dgm:pt>
    <dgm:pt modelId="{5C609C9D-8E39-43B3-813C-6E66219C46EB}" type="sibTrans" cxnId="{B52A8B0E-B6C7-4A77-A952-B0CCE928F989}">
      <dgm:prSet/>
      <dgm:spPr/>
      <dgm:t>
        <a:bodyPr/>
        <a:lstStyle/>
        <a:p>
          <a:endParaRPr lang="en-US"/>
        </a:p>
      </dgm:t>
    </dgm:pt>
    <dgm:pt modelId="{AAD184DB-7C54-4C5C-A27D-8EC00910619B}">
      <dgm:prSet/>
      <dgm:spPr/>
      <dgm:t>
        <a:bodyPr/>
        <a:lstStyle/>
        <a:p>
          <a:r>
            <a:rPr lang="en-US"/>
            <a:t>WHY? </a:t>
          </a:r>
        </a:p>
      </dgm:t>
    </dgm:pt>
    <dgm:pt modelId="{9E9500F4-E46D-47E5-95FA-AEAE158618C7}" type="parTrans" cxnId="{C4C6E49F-B780-4D81-9D5C-2A6029972FBC}">
      <dgm:prSet/>
      <dgm:spPr/>
      <dgm:t>
        <a:bodyPr/>
        <a:lstStyle/>
        <a:p>
          <a:endParaRPr lang="en-US"/>
        </a:p>
      </dgm:t>
    </dgm:pt>
    <dgm:pt modelId="{9F4CDF88-5C18-4345-AABB-0EDC314DFD7F}" type="sibTrans" cxnId="{C4C6E49F-B780-4D81-9D5C-2A6029972FBC}">
      <dgm:prSet/>
      <dgm:spPr/>
      <dgm:t>
        <a:bodyPr/>
        <a:lstStyle/>
        <a:p>
          <a:endParaRPr lang="en-US"/>
        </a:p>
      </dgm:t>
    </dgm:pt>
    <dgm:pt modelId="{D70E2572-FB6A-40C6-A212-D00CF069A10A}">
      <dgm:prSet/>
      <dgm:spPr/>
      <dgm:t>
        <a:bodyPr/>
        <a:lstStyle/>
        <a:p>
          <a:r>
            <a:rPr lang="en-US"/>
            <a:t>WHERE? </a:t>
          </a:r>
        </a:p>
      </dgm:t>
    </dgm:pt>
    <dgm:pt modelId="{6E004133-51E7-4C1E-AA01-E9A0E8614DE7}" type="parTrans" cxnId="{24161EA9-ED26-44CA-A40E-5C893DF7C486}">
      <dgm:prSet/>
      <dgm:spPr/>
      <dgm:t>
        <a:bodyPr/>
        <a:lstStyle/>
        <a:p>
          <a:endParaRPr lang="en-US"/>
        </a:p>
      </dgm:t>
    </dgm:pt>
    <dgm:pt modelId="{36C5556D-FDA3-4BE4-9B9F-8F993C28D226}" type="sibTrans" cxnId="{24161EA9-ED26-44CA-A40E-5C893DF7C486}">
      <dgm:prSet/>
      <dgm:spPr/>
      <dgm:t>
        <a:bodyPr/>
        <a:lstStyle/>
        <a:p>
          <a:endParaRPr lang="en-US"/>
        </a:p>
      </dgm:t>
    </dgm:pt>
    <dgm:pt modelId="{E6B4FBA5-35A4-42BB-A369-F634864D6378}">
      <dgm:prSet/>
      <dgm:spPr/>
      <dgm:t>
        <a:bodyPr/>
        <a:lstStyle/>
        <a:p>
          <a:r>
            <a:rPr lang="en-US"/>
            <a:t>HOW? </a:t>
          </a:r>
        </a:p>
      </dgm:t>
    </dgm:pt>
    <dgm:pt modelId="{38D808B2-183D-4DE6-A5B1-95D045EBD64D}" type="parTrans" cxnId="{F1AE2558-B44F-4DEB-AD9C-D07AC64E684B}">
      <dgm:prSet/>
      <dgm:spPr/>
      <dgm:t>
        <a:bodyPr/>
        <a:lstStyle/>
        <a:p>
          <a:endParaRPr lang="en-US"/>
        </a:p>
      </dgm:t>
    </dgm:pt>
    <dgm:pt modelId="{0672C7A1-29CF-4318-8E91-CF4FB8F29A03}" type="sibTrans" cxnId="{F1AE2558-B44F-4DEB-AD9C-D07AC64E684B}">
      <dgm:prSet/>
      <dgm:spPr/>
      <dgm:t>
        <a:bodyPr/>
        <a:lstStyle/>
        <a:p>
          <a:endParaRPr lang="en-US"/>
        </a:p>
      </dgm:t>
    </dgm:pt>
    <dgm:pt modelId="{A021A20A-FEAA-B44F-8419-C987B9EB4714}" type="pres">
      <dgm:prSet presAssocID="{9D1115E2-CC73-46DF-A4CE-39E1436E9EEE}" presName="diagram" presStyleCnt="0">
        <dgm:presLayoutVars>
          <dgm:dir/>
          <dgm:resizeHandles val="exact"/>
        </dgm:presLayoutVars>
      </dgm:prSet>
      <dgm:spPr/>
    </dgm:pt>
    <dgm:pt modelId="{561DC06A-0A25-CF46-A219-E38520257EF9}" type="pres">
      <dgm:prSet presAssocID="{B151B3C2-7809-4B54-88CA-F2F651B36F58}" presName="node" presStyleLbl="node1" presStyleIdx="0" presStyleCnt="6">
        <dgm:presLayoutVars>
          <dgm:bulletEnabled val="1"/>
        </dgm:presLayoutVars>
      </dgm:prSet>
      <dgm:spPr/>
    </dgm:pt>
    <dgm:pt modelId="{5468B1D5-9535-544D-9575-5806B7C12E6C}" type="pres">
      <dgm:prSet presAssocID="{01734C45-9948-4B6E-AC68-4D2DEC041B4B}" presName="sibTrans" presStyleCnt="0"/>
      <dgm:spPr/>
    </dgm:pt>
    <dgm:pt modelId="{CE589149-82CD-2544-B931-1F292DD20432}" type="pres">
      <dgm:prSet presAssocID="{DBC9D21D-5211-4882-B608-148D0B9F02B4}" presName="node" presStyleLbl="node1" presStyleIdx="1" presStyleCnt="6">
        <dgm:presLayoutVars>
          <dgm:bulletEnabled val="1"/>
        </dgm:presLayoutVars>
      </dgm:prSet>
      <dgm:spPr/>
    </dgm:pt>
    <dgm:pt modelId="{1DD2D9CE-1778-434C-B41F-F7271B8078A8}" type="pres">
      <dgm:prSet presAssocID="{A7DCD5DE-8F08-404E-857E-5143DF800741}" presName="sibTrans" presStyleCnt="0"/>
      <dgm:spPr/>
    </dgm:pt>
    <dgm:pt modelId="{032368F4-936C-B34D-B2CE-FD66DFF00088}" type="pres">
      <dgm:prSet presAssocID="{8183F6B2-4899-43D3-80B9-56B22DF6367A}" presName="node" presStyleLbl="node1" presStyleIdx="2" presStyleCnt="6">
        <dgm:presLayoutVars>
          <dgm:bulletEnabled val="1"/>
        </dgm:presLayoutVars>
      </dgm:prSet>
      <dgm:spPr/>
    </dgm:pt>
    <dgm:pt modelId="{99937416-E102-714C-89D4-FD7D4E1BA7C6}" type="pres">
      <dgm:prSet presAssocID="{5C609C9D-8E39-43B3-813C-6E66219C46EB}" presName="sibTrans" presStyleCnt="0"/>
      <dgm:spPr/>
    </dgm:pt>
    <dgm:pt modelId="{812E07E4-6B4D-8D4F-9165-621081347D3D}" type="pres">
      <dgm:prSet presAssocID="{AAD184DB-7C54-4C5C-A27D-8EC00910619B}" presName="node" presStyleLbl="node1" presStyleIdx="3" presStyleCnt="6">
        <dgm:presLayoutVars>
          <dgm:bulletEnabled val="1"/>
        </dgm:presLayoutVars>
      </dgm:prSet>
      <dgm:spPr/>
    </dgm:pt>
    <dgm:pt modelId="{FB1E786C-F47F-9B4D-9FA4-98DA70058C62}" type="pres">
      <dgm:prSet presAssocID="{9F4CDF88-5C18-4345-AABB-0EDC314DFD7F}" presName="sibTrans" presStyleCnt="0"/>
      <dgm:spPr/>
    </dgm:pt>
    <dgm:pt modelId="{F749494F-0A2C-8A4A-B1FE-63836A58E04C}" type="pres">
      <dgm:prSet presAssocID="{D70E2572-FB6A-40C6-A212-D00CF069A10A}" presName="node" presStyleLbl="node1" presStyleIdx="4" presStyleCnt="6">
        <dgm:presLayoutVars>
          <dgm:bulletEnabled val="1"/>
        </dgm:presLayoutVars>
      </dgm:prSet>
      <dgm:spPr/>
    </dgm:pt>
    <dgm:pt modelId="{D06AE29A-EF2B-F746-81EE-6EE0CFC0DAFC}" type="pres">
      <dgm:prSet presAssocID="{36C5556D-FDA3-4BE4-9B9F-8F993C28D226}" presName="sibTrans" presStyleCnt="0"/>
      <dgm:spPr/>
    </dgm:pt>
    <dgm:pt modelId="{0E833434-AD08-6046-88D9-591F1A12728E}" type="pres">
      <dgm:prSet presAssocID="{E6B4FBA5-35A4-42BB-A369-F634864D6378}" presName="node" presStyleLbl="node1" presStyleIdx="5" presStyleCnt="6">
        <dgm:presLayoutVars>
          <dgm:bulletEnabled val="1"/>
        </dgm:presLayoutVars>
      </dgm:prSet>
      <dgm:spPr/>
    </dgm:pt>
  </dgm:ptLst>
  <dgm:cxnLst>
    <dgm:cxn modelId="{A4395E0D-0366-E44C-918A-0B33067CD0F6}" type="presOf" srcId="{AAD184DB-7C54-4C5C-A27D-8EC00910619B}" destId="{812E07E4-6B4D-8D4F-9165-621081347D3D}" srcOrd="0" destOrd="0" presId="urn:microsoft.com/office/officeart/2005/8/layout/default"/>
    <dgm:cxn modelId="{B52A8B0E-B6C7-4A77-A952-B0CCE928F989}" srcId="{9D1115E2-CC73-46DF-A4CE-39E1436E9EEE}" destId="{8183F6B2-4899-43D3-80B9-56B22DF6367A}" srcOrd="2" destOrd="0" parTransId="{56434CA0-E16E-46B1-B3C6-8ED956F953D7}" sibTransId="{5C609C9D-8E39-43B3-813C-6E66219C46EB}"/>
    <dgm:cxn modelId="{F6DBA917-6D35-3E42-8FBD-8EB1065DEB18}" type="presOf" srcId="{B151B3C2-7809-4B54-88CA-F2F651B36F58}" destId="{561DC06A-0A25-CF46-A219-E38520257EF9}" srcOrd="0" destOrd="0" presId="urn:microsoft.com/office/officeart/2005/8/layout/default"/>
    <dgm:cxn modelId="{F1AE2558-B44F-4DEB-AD9C-D07AC64E684B}" srcId="{9D1115E2-CC73-46DF-A4CE-39E1436E9EEE}" destId="{E6B4FBA5-35A4-42BB-A369-F634864D6378}" srcOrd="5" destOrd="0" parTransId="{38D808B2-183D-4DE6-A5B1-95D045EBD64D}" sibTransId="{0672C7A1-29CF-4318-8E91-CF4FB8F29A03}"/>
    <dgm:cxn modelId="{96709381-6E26-43DB-9E16-FA81D85B1D40}" srcId="{9D1115E2-CC73-46DF-A4CE-39E1436E9EEE}" destId="{DBC9D21D-5211-4882-B608-148D0B9F02B4}" srcOrd="1" destOrd="0" parTransId="{BC262F34-30E2-4151-A139-4341C2463F23}" sibTransId="{A7DCD5DE-8F08-404E-857E-5143DF800741}"/>
    <dgm:cxn modelId="{11CECB8D-C3A9-D542-93EA-4FE22062E3E5}" type="presOf" srcId="{DBC9D21D-5211-4882-B608-148D0B9F02B4}" destId="{CE589149-82CD-2544-B931-1F292DD20432}" srcOrd="0" destOrd="0" presId="urn:microsoft.com/office/officeart/2005/8/layout/default"/>
    <dgm:cxn modelId="{0C993A92-0B8C-4D3C-A93B-9DC687257B32}" srcId="{9D1115E2-CC73-46DF-A4CE-39E1436E9EEE}" destId="{B151B3C2-7809-4B54-88CA-F2F651B36F58}" srcOrd="0" destOrd="0" parTransId="{96D954E7-24E5-46EF-9968-AD847BD84D42}" sibTransId="{01734C45-9948-4B6E-AC68-4D2DEC041B4B}"/>
    <dgm:cxn modelId="{D3071798-884C-064C-B45D-EB7B3AB7F358}" type="presOf" srcId="{8183F6B2-4899-43D3-80B9-56B22DF6367A}" destId="{032368F4-936C-B34D-B2CE-FD66DFF00088}" srcOrd="0" destOrd="0" presId="urn:microsoft.com/office/officeart/2005/8/layout/default"/>
    <dgm:cxn modelId="{C4C6E49F-B780-4D81-9D5C-2A6029972FBC}" srcId="{9D1115E2-CC73-46DF-A4CE-39E1436E9EEE}" destId="{AAD184DB-7C54-4C5C-A27D-8EC00910619B}" srcOrd="3" destOrd="0" parTransId="{9E9500F4-E46D-47E5-95FA-AEAE158618C7}" sibTransId="{9F4CDF88-5C18-4345-AABB-0EDC314DFD7F}"/>
    <dgm:cxn modelId="{24161EA9-ED26-44CA-A40E-5C893DF7C486}" srcId="{9D1115E2-CC73-46DF-A4CE-39E1436E9EEE}" destId="{D70E2572-FB6A-40C6-A212-D00CF069A10A}" srcOrd="4" destOrd="0" parTransId="{6E004133-51E7-4C1E-AA01-E9A0E8614DE7}" sibTransId="{36C5556D-FDA3-4BE4-9B9F-8F993C28D226}"/>
    <dgm:cxn modelId="{3BCAAAB3-9716-FA4A-8EDA-0A398D46A1F8}" type="presOf" srcId="{D70E2572-FB6A-40C6-A212-D00CF069A10A}" destId="{F749494F-0A2C-8A4A-B1FE-63836A58E04C}" srcOrd="0" destOrd="0" presId="urn:microsoft.com/office/officeart/2005/8/layout/default"/>
    <dgm:cxn modelId="{4C0382C8-81A1-624A-B594-4AC753F0A7AB}" type="presOf" srcId="{9D1115E2-CC73-46DF-A4CE-39E1436E9EEE}" destId="{A021A20A-FEAA-B44F-8419-C987B9EB4714}" srcOrd="0" destOrd="0" presId="urn:microsoft.com/office/officeart/2005/8/layout/default"/>
    <dgm:cxn modelId="{FC0B2BCD-8AC8-3D48-BE57-00D0C185B6AC}" type="presOf" srcId="{E6B4FBA5-35A4-42BB-A369-F634864D6378}" destId="{0E833434-AD08-6046-88D9-591F1A12728E}" srcOrd="0" destOrd="0" presId="urn:microsoft.com/office/officeart/2005/8/layout/default"/>
    <dgm:cxn modelId="{64977119-3105-9B40-9A15-3AC653C24BA3}" type="presParOf" srcId="{A021A20A-FEAA-B44F-8419-C987B9EB4714}" destId="{561DC06A-0A25-CF46-A219-E38520257EF9}" srcOrd="0" destOrd="0" presId="urn:microsoft.com/office/officeart/2005/8/layout/default"/>
    <dgm:cxn modelId="{FDCBE3AC-43FC-5F4E-B662-473D1B909255}" type="presParOf" srcId="{A021A20A-FEAA-B44F-8419-C987B9EB4714}" destId="{5468B1D5-9535-544D-9575-5806B7C12E6C}" srcOrd="1" destOrd="0" presId="urn:microsoft.com/office/officeart/2005/8/layout/default"/>
    <dgm:cxn modelId="{BC99FC3B-FA5F-2B46-85C7-A9B635239E0B}" type="presParOf" srcId="{A021A20A-FEAA-B44F-8419-C987B9EB4714}" destId="{CE589149-82CD-2544-B931-1F292DD20432}" srcOrd="2" destOrd="0" presId="urn:microsoft.com/office/officeart/2005/8/layout/default"/>
    <dgm:cxn modelId="{E0AEA436-8422-7441-9115-BCF265A34EDC}" type="presParOf" srcId="{A021A20A-FEAA-B44F-8419-C987B9EB4714}" destId="{1DD2D9CE-1778-434C-B41F-F7271B8078A8}" srcOrd="3" destOrd="0" presId="urn:microsoft.com/office/officeart/2005/8/layout/default"/>
    <dgm:cxn modelId="{C7175611-C67F-CD44-B932-E8B610B6AC48}" type="presParOf" srcId="{A021A20A-FEAA-B44F-8419-C987B9EB4714}" destId="{032368F4-936C-B34D-B2CE-FD66DFF00088}" srcOrd="4" destOrd="0" presId="urn:microsoft.com/office/officeart/2005/8/layout/default"/>
    <dgm:cxn modelId="{12AD5E21-16CC-B14A-BEA3-7522056502BE}" type="presParOf" srcId="{A021A20A-FEAA-B44F-8419-C987B9EB4714}" destId="{99937416-E102-714C-89D4-FD7D4E1BA7C6}" srcOrd="5" destOrd="0" presId="urn:microsoft.com/office/officeart/2005/8/layout/default"/>
    <dgm:cxn modelId="{641FB4F4-0170-FD41-80B1-85CD88ED7C9B}" type="presParOf" srcId="{A021A20A-FEAA-B44F-8419-C987B9EB4714}" destId="{812E07E4-6B4D-8D4F-9165-621081347D3D}" srcOrd="6" destOrd="0" presId="urn:microsoft.com/office/officeart/2005/8/layout/default"/>
    <dgm:cxn modelId="{C0F4FDFE-C0AD-3F48-A12E-292122566DD7}" type="presParOf" srcId="{A021A20A-FEAA-B44F-8419-C987B9EB4714}" destId="{FB1E786C-F47F-9B4D-9FA4-98DA70058C62}" srcOrd="7" destOrd="0" presId="urn:microsoft.com/office/officeart/2005/8/layout/default"/>
    <dgm:cxn modelId="{403C3C40-F2F2-5C4A-9012-2CF0B2564B94}" type="presParOf" srcId="{A021A20A-FEAA-B44F-8419-C987B9EB4714}" destId="{F749494F-0A2C-8A4A-B1FE-63836A58E04C}" srcOrd="8" destOrd="0" presId="urn:microsoft.com/office/officeart/2005/8/layout/default"/>
    <dgm:cxn modelId="{07CDCFDB-F9C9-4E4F-AD0D-856F1A7CD7F0}" type="presParOf" srcId="{A021A20A-FEAA-B44F-8419-C987B9EB4714}" destId="{D06AE29A-EF2B-F746-81EE-6EE0CFC0DAFC}" srcOrd="9" destOrd="0" presId="urn:microsoft.com/office/officeart/2005/8/layout/default"/>
    <dgm:cxn modelId="{6EBAC721-A928-C749-B93A-BED46134983C}" type="presParOf" srcId="{A021A20A-FEAA-B44F-8419-C987B9EB4714}" destId="{0E833434-AD08-6046-88D9-591F1A12728E}"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0605249-9B3C-488C-BD1B-C984D19D3325}" type="doc">
      <dgm:prSet loTypeId="urn:microsoft.com/office/officeart/2005/8/layout/pyramid3" loCatId="pyramid" qsTypeId="urn:microsoft.com/office/officeart/2005/8/quickstyle/simple5#1" qsCatId="simple" csTypeId="urn:microsoft.com/office/officeart/2005/8/colors/colorful5#3" csCatId="colorful" phldr="1"/>
      <dgm:spPr/>
    </dgm:pt>
    <dgm:pt modelId="{C4F9A7E8-741C-4B8E-90D7-5ED934D0448D}">
      <dgm:prSet phldrT="[Text]" custT="1"/>
      <dgm:spPr>
        <a:xfrm rot="10800000">
          <a:off x="0" y="0"/>
          <a:ext cx="10058399" cy="1201208"/>
        </a:xfrm>
        <a:prstGeom prst="trapezoid">
          <a:avLst>
            <a:gd name="adj" fmla="val 139559"/>
          </a:avLst>
        </a:prstGeom>
        <a:scene3d>
          <a:camera prst="orthographicFront">
            <a:rot lat="0" lon="0" rev="0"/>
          </a:camera>
          <a:lightRig rig="threePt" dir="t">
            <a:rot lat="0" lon="0" rev="19800000"/>
          </a:lightRig>
        </a:scene3d>
        <a:sp3d prstMaterial="flat">
          <a:bevelT w="25400" h="31750"/>
        </a:sp3d>
      </dgm:spPr>
      <dgm:t>
        <a:bodyPr/>
        <a:lstStyle/>
        <a:p>
          <a:r>
            <a:rPr lang="en-US" sz="2400" b="1">
              <a:latin typeface="Arial" panose="020B0604020202020204" pitchFamily="34" charset="0"/>
              <a:ea typeface="+mn-ea"/>
              <a:cs typeface="Arial" panose="020B0604020202020204" pitchFamily="34" charset="0"/>
            </a:rPr>
            <a:t>Knowing</a:t>
          </a:r>
        </a:p>
      </dgm:t>
    </dgm:pt>
    <dgm:pt modelId="{BF7AC08B-2149-43DC-AD51-64B42E6ACC8D}" type="parTrans" cxnId="{D094E98A-933C-464C-AABF-8FFBF00D5F77}">
      <dgm:prSet/>
      <dgm:spPr/>
      <dgm:t>
        <a:bodyPr/>
        <a:lstStyle/>
        <a:p>
          <a:endParaRPr lang="en-US"/>
        </a:p>
      </dgm:t>
    </dgm:pt>
    <dgm:pt modelId="{5D8281C8-245C-4490-A9B8-568F4BEDA971}" type="sibTrans" cxnId="{D094E98A-933C-464C-AABF-8FFBF00D5F77}">
      <dgm:prSet/>
      <dgm:spPr/>
      <dgm:t>
        <a:bodyPr/>
        <a:lstStyle/>
        <a:p>
          <a:endParaRPr lang="en-US"/>
        </a:p>
      </dgm:t>
    </dgm:pt>
    <dgm:pt modelId="{E78B6570-31A8-4218-8427-CE634C69F9A7}">
      <dgm:prSet phldrT="[Text]" custT="1"/>
      <dgm:spPr>
        <a:xfrm rot="10800000">
          <a:off x="1676400" y="1201208"/>
          <a:ext cx="6705599" cy="1201208"/>
        </a:xfrm>
        <a:prstGeom prst="trapezoid">
          <a:avLst>
            <a:gd name="adj" fmla="val 139559"/>
          </a:avLst>
        </a:prstGeom>
        <a:scene3d>
          <a:camera prst="orthographicFront">
            <a:rot lat="0" lon="0" rev="0"/>
          </a:camera>
          <a:lightRig rig="threePt" dir="t">
            <a:rot lat="0" lon="0" rev="19800000"/>
          </a:lightRig>
        </a:scene3d>
        <a:sp3d prstMaterial="flat">
          <a:bevelT w="25400" h="31750"/>
        </a:sp3d>
      </dgm:spPr>
      <dgm:t>
        <a:bodyPr/>
        <a:lstStyle/>
        <a:p>
          <a:r>
            <a:rPr lang="en-US" sz="2400" b="1">
              <a:latin typeface="Arial" panose="020B0604020202020204" pitchFamily="34" charset="0"/>
              <a:ea typeface="+mn-ea"/>
              <a:cs typeface="Arial" panose="020B0604020202020204" pitchFamily="34" charset="0"/>
            </a:rPr>
            <a:t>Believing</a:t>
          </a:r>
        </a:p>
      </dgm:t>
    </dgm:pt>
    <dgm:pt modelId="{17BA083D-6BDB-4935-B2FF-E0FB68A3461E}" type="parTrans" cxnId="{322446DF-AD20-48C1-AF94-2D083009C9A4}">
      <dgm:prSet/>
      <dgm:spPr/>
      <dgm:t>
        <a:bodyPr/>
        <a:lstStyle/>
        <a:p>
          <a:endParaRPr lang="en-US"/>
        </a:p>
      </dgm:t>
    </dgm:pt>
    <dgm:pt modelId="{0BA2FFBD-C193-4968-AA15-051452CD19AB}" type="sibTrans" cxnId="{322446DF-AD20-48C1-AF94-2D083009C9A4}">
      <dgm:prSet/>
      <dgm:spPr/>
      <dgm:t>
        <a:bodyPr/>
        <a:lstStyle/>
        <a:p>
          <a:endParaRPr lang="en-US"/>
        </a:p>
      </dgm:t>
    </dgm:pt>
    <dgm:pt modelId="{139918BB-9DE8-47B5-BEC6-4D5A43E4E2EE}">
      <dgm:prSet phldrT="[Text]" custT="1"/>
      <dgm:spPr>
        <a:xfrm rot="10800000">
          <a:off x="3352799" y="2402416"/>
          <a:ext cx="3352799" cy="1201208"/>
        </a:xfrm>
        <a:prstGeom prst="trapezoid">
          <a:avLst>
            <a:gd name="adj" fmla="val 139559"/>
          </a:avLst>
        </a:prstGeom>
        <a:scene3d>
          <a:camera prst="orthographicFront">
            <a:rot lat="0" lon="0" rev="0"/>
          </a:camera>
          <a:lightRig rig="threePt" dir="t">
            <a:rot lat="0" lon="0" rev="19800000"/>
          </a:lightRig>
        </a:scene3d>
        <a:sp3d prstMaterial="flat">
          <a:bevelT w="25400" h="31750"/>
        </a:sp3d>
      </dgm:spPr>
      <dgm:t>
        <a:bodyPr/>
        <a:lstStyle/>
        <a:p>
          <a:r>
            <a:rPr lang="en-US" sz="2400" b="1">
              <a:latin typeface="Arial" panose="020B0604020202020204" pitchFamily="34" charset="0"/>
              <a:ea typeface="+mn-ea"/>
              <a:cs typeface="Arial" panose="020B0604020202020204" pitchFamily="34" charset="0"/>
            </a:rPr>
            <a:t>Suspecting</a:t>
          </a:r>
        </a:p>
      </dgm:t>
    </dgm:pt>
    <dgm:pt modelId="{DCBD3410-6211-407D-80EB-D2F1DC493188}" type="parTrans" cxnId="{43DDF188-7044-451C-81C1-F2AA9F1F3104}">
      <dgm:prSet/>
      <dgm:spPr/>
      <dgm:t>
        <a:bodyPr/>
        <a:lstStyle/>
        <a:p>
          <a:endParaRPr lang="en-US"/>
        </a:p>
      </dgm:t>
    </dgm:pt>
    <dgm:pt modelId="{CBD1114B-39B8-4252-8F36-3D99E226D3F0}" type="sibTrans" cxnId="{43DDF188-7044-451C-81C1-F2AA9F1F3104}">
      <dgm:prSet/>
      <dgm:spPr/>
      <dgm:t>
        <a:bodyPr/>
        <a:lstStyle/>
        <a:p>
          <a:endParaRPr lang="en-US"/>
        </a:p>
      </dgm:t>
    </dgm:pt>
    <dgm:pt modelId="{1CB5EA9B-FA24-4A05-910D-2AEBDE6F0F5B}" type="pres">
      <dgm:prSet presAssocID="{70605249-9B3C-488C-BD1B-C984D19D3325}" presName="Name0" presStyleCnt="0">
        <dgm:presLayoutVars>
          <dgm:dir/>
          <dgm:animLvl val="lvl"/>
          <dgm:resizeHandles val="exact"/>
        </dgm:presLayoutVars>
      </dgm:prSet>
      <dgm:spPr/>
    </dgm:pt>
    <dgm:pt modelId="{899BF5D1-4573-4397-94E8-FFE8D64E7F77}" type="pres">
      <dgm:prSet presAssocID="{C4F9A7E8-741C-4B8E-90D7-5ED934D0448D}" presName="Name8" presStyleCnt="0"/>
      <dgm:spPr/>
    </dgm:pt>
    <dgm:pt modelId="{9AF7140A-1B63-4AF0-AC14-000DD44253A7}" type="pres">
      <dgm:prSet presAssocID="{C4F9A7E8-741C-4B8E-90D7-5ED934D0448D}" presName="level" presStyleLbl="node1" presStyleIdx="0" presStyleCnt="3">
        <dgm:presLayoutVars>
          <dgm:chMax val="1"/>
          <dgm:bulletEnabled val="1"/>
        </dgm:presLayoutVars>
      </dgm:prSet>
      <dgm:spPr/>
    </dgm:pt>
    <dgm:pt modelId="{DD7CCD27-9E92-4386-9912-081D94CDC647}" type="pres">
      <dgm:prSet presAssocID="{C4F9A7E8-741C-4B8E-90D7-5ED934D0448D}" presName="levelTx" presStyleLbl="revTx" presStyleIdx="0" presStyleCnt="0">
        <dgm:presLayoutVars>
          <dgm:chMax val="1"/>
          <dgm:bulletEnabled val="1"/>
        </dgm:presLayoutVars>
      </dgm:prSet>
      <dgm:spPr/>
    </dgm:pt>
    <dgm:pt modelId="{3EED2144-DE0B-4C56-8FEF-F7001BE063DF}" type="pres">
      <dgm:prSet presAssocID="{E78B6570-31A8-4218-8427-CE634C69F9A7}" presName="Name8" presStyleCnt="0"/>
      <dgm:spPr/>
    </dgm:pt>
    <dgm:pt modelId="{E39C8E5E-ADAF-411E-B5AC-9A53AFCEB9FA}" type="pres">
      <dgm:prSet presAssocID="{E78B6570-31A8-4218-8427-CE634C69F9A7}" presName="level" presStyleLbl="node1" presStyleIdx="1" presStyleCnt="3" custScaleX="113767">
        <dgm:presLayoutVars>
          <dgm:chMax val="1"/>
          <dgm:bulletEnabled val="1"/>
        </dgm:presLayoutVars>
      </dgm:prSet>
      <dgm:spPr/>
    </dgm:pt>
    <dgm:pt modelId="{B6B5E9B3-D27E-4E7B-9245-27023A88BA19}" type="pres">
      <dgm:prSet presAssocID="{E78B6570-31A8-4218-8427-CE634C69F9A7}" presName="levelTx" presStyleLbl="revTx" presStyleIdx="0" presStyleCnt="0">
        <dgm:presLayoutVars>
          <dgm:chMax val="1"/>
          <dgm:bulletEnabled val="1"/>
        </dgm:presLayoutVars>
      </dgm:prSet>
      <dgm:spPr/>
    </dgm:pt>
    <dgm:pt modelId="{1FFF9A8E-B7BE-4119-A7F0-ED353F0D4BD2}" type="pres">
      <dgm:prSet presAssocID="{139918BB-9DE8-47B5-BEC6-4D5A43E4E2EE}" presName="Name8" presStyleCnt="0"/>
      <dgm:spPr/>
    </dgm:pt>
    <dgm:pt modelId="{2AF2D461-9AA2-4F5C-9EED-7B89FEBDAB57}" type="pres">
      <dgm:prSet presAssocID="{139918BB-9DE8-47B5-BEC6-4D5A43E4E2EE}" presName="level" presStyleLbl="node1" presStyleIdx="2" presStyleCnt="3" custScaleX="160714">
        <dgm:presLayoutVars>
          <dgm:chMax val="1"/>
          <dgm:bulletEnabled val="1"/>
        </dgm:presLayoutVars>
      </dgm:prSet>
      <dgm:spPr/>
    </dgm:pt>
    <dgm:pt modelId="{BB96676E-EB88-4FC0-958D-97F77450821C}" type="pres">
      <dgm:prSet presAssocID="{139918BB-9DE8-47B5-BEC6-4D5A43E4E2EE}" presName="levelTx" presStyleLbl="revTx" presStyleIdx="0" presStyleCnt="0">
        <dgm:presLayoutVars>
          <dgm:chMax val="1"/>
          <dgm:bulletEnabled val="1"/>
        </dgm:presLayoutVars>
      </dgm:prSet>
      <dgm:spPr/>
    </dgm:pt>
  </dgm:ptLst>
  <dgm:cxnLst>
    <dgm:cxn modelId="{A1FFF92D-C732-4170-9F5C-F5780358DED8}" type="presOf" srcId="{E78B6570-31A8-4218-8427-CE634C69F9A7}" destId="{B6B5E9B3-D27E-4E7B-9245-27023A88BA19}" srcOrd="1" destOrd="0" presId="urn:microsoft.com/office/officeart/2005/8/layout/pyramid3"/>
    <dgm:cxn modelId="{D9B9C463-BFDB-415B-926B-28E3FBC9F771}" type="presOf" srcId="{70605249-9B3C-488C-BD1B-C984D19D3325}" destId="{1CB5EA9B-FA24-4A05-910D-2AEBDE6F0F5B}" srcOrd="0" destOrd="0" presId="urn:microsoft.com/office/officeart/2005/8/layout/pyramid3"/>
    <dgm:cxn modelId="{7A7AFD49-73FF-450E-A547-4E5754477223}" type="presOf" srcId="{C4F9A7E8-741C-4B8E-90D7-5ED934D0448D}" destId="{9AF7140A-1B63-4AF0-AC14-000DD44253A7}" srcOrd="0" destOrd="0" presId="urn:microsoft.com/office/officeart/2005/8/layout/pyramid3"/>
    <dgm:cxn modelId="{69F06E4F-D135-4227-81A7-FDBF188A5EA2}" type="presOf" srcId="{139918BB-9DE8-47B5-BEC6-4D5A43E4E2EE}" destId="{BB96676E-EB88-4FC0-958D-97F77450821C}" srcOrd="1" destOrd="0" presId="urn:microsoft.com/office/officeart/2005/8/layout/pyramid3"/>
    <dgm:cxn modelId="{43DDF188-7044-451C-81C1-F2AA9F1F3104}" srcId="{70605249-9B3C-488C-BD1B-C984D19D3325}" destId="{139918BB-9DE8-47B5-BEC6-4D5A43E4E2EE}" srcOrd="2" destOrd="0" parTransId="{DCBD3410-6211-407D-80EB-D2F1DC493188}" sibTransId="{CBD1114B-39B8-4252-8F36-3D99E226D3F0}"/>
    <dgm:cxn modelId="{D094E98A-933C-464C-AABF-8FFBF00D5F77}" srcId="{70605249-9B3C-488C-BD1B-C984D19D3325}" destId="{C4F9A7E8-741C-4B8E-90D7-5ED934D0448D}" srcOrd="0" destOrd="0" parTransId="{BF7AC08B-2149-43DC-AD51-64B42E6ACC8D}" sibTransId="{5D8281C8-245C-4490-A9B8-568F4BEDA971}"/>
    <dgm:cxn modelId="{073C4EB8-A59A-4464-ACC4-4470C10BE9C2}" type="presOf" srcId="{E78B6570-31A8-4218-8427-CE634C69F9A7}" destId="{E39C8E5E-ADAF-411E-B5AC-9A53AFCEB9FA}" srcOrd="0" destOrd="0" presId="urn:microsoft.com/office/officeart/2005/8/layout/pyramid3"/>
    <dgm:cxn modelId="{322446DF-AD20-48C1-AF94-2D083009C9A4}" srcId="{70605249-9B3C-488C-BD1B-C984D19D3325}" destId="{E78B6570-31A8-4218-8427-CE634C69F9A7}" srcOrd="1" destOrd="0" parTransId="{17BA083D-6BDB-4935-B2FF-E0FB68A3461E}" sibTransId="{0BA2FFBD-C193-4968-AA15-051452CD19AB}"/>
    <dgm:cxn modelId="{9CA50CE1-5A8D-460B-B3B9-6CFBD0DF7F42}" type="presOf" srcId="{139918BB-9DE8-47B5-BEC6-4D5A43E4E2EE}" destId="{2AF2D461-9AA2-4F5C-9EED-7B89FEBDAB57}" srcOrd="0" destOrd="0" presId="urn:microsoft.com/office/officeart/2005/8/layout/pyramid3"/>
    <dgm:cxn modelId="{E64D7BF0-8393-438C-9F12-06D2E0248703}" type="presOf" srcId="{C4F9A7E8-741C-4B8E-90D7-5ED934D0448D}" destId="{DD7CCD27-9E92-4386-9912-081D94CDC647}" srcOrd="1" destOrd="0" presId="urn:microsoft.com/office/officeart/2005/8/layout/pyramid3"/>
    <dgm:cxn modelId="{708E6386-2B22-47E6-87C5-C916205A653A}" type="presParOf" srcId="{1CB5EA9B-FA24-4A05-910D-2AEBDE6F0F5B}" destId="{899BF5D1-4573-4397-94E8-FFE8D64E7F77}" srcOrd="0" destOrd="0" presId="urn:microsoft.com/office/officeart/2005/8/layout/pyramid3"/>
    <dgm:cxn modelId="{169E76A8-650D-4688-B769-C2BE0E3CC033}" type="presParOf" srcId="{899BF5D1-4573-4397-94E8-FFE8D64E7F77}" destId="{9AF7140A-1B63-4AF0-AC14-000DD44253A7}" srcOrd="0" destOrd="0" presId="urn:microsoft.com/office/officeart/2005/8/layout/pyramid3"/>
    <dgm:cxn modelId="{15C6E205-DF48-4895-AF28-B0EC4D5EADB6}" type="presParOf" srcId="{899BF5D1-4573-4397-94E8-FFE8D64E7F77}" destId="{DD7CCD27-9E92-4386-9912-081D94CDC647}" srcOrd="1" destOrd="0" presId="urn:microsoft.com/office/officeart/2005/8/layout/pyramid3"/>
    <dgm:cxn modelId="{6B2EB677-FA64-4E72-ADC9-38248F6BC7E9}" type="presParOf" srcId="{1CB5EA9B-FA24-4A05-910D-2AEBDE6F0F5B}" destId="{3EED2144-DE0B-4C56-8FEF-F7001BE063DF}" srcOrd="1" destOrd="0" presId="urn:microsoft.com/office/officeart/2005/8/layout/pyramid3"/>
    <dgm:cxn modelId="{CDB691EC-6BE3-43A4-9EAD-06FED565B98B}" type="presParOf" srcId="{3EED2144-DE0B-4C56-8FEF-F7001BE063DF}" destId="{E39C8E5E-ADAF-411E-B5AC-9A53AFCEB9FA}" srcOrd="0" destOrd="0" presId="urn:microsoft.com/office/officeart/2005/8/layout/pyramid3"/>
    <dgm:cxn modelId="{3F076D11-3405-4183-8C6F-97F1E6F8AA00}" type="presParOf" srcId="{3EED2144-DE0B-4C56-8FEF-F7001BE063DF}" destId="{B6B5E9B3-D27E-4E7B-9245-27023A88BA19}" srcOrd="1" destOrd="0" presId="urn:microsoft.com/office/officeart/2005/8/layout/pyramid3"/>
    <dgm:cxn modelId="{08EEB19D-09B4-4EFA-AB7A-E1158D946195}" type="presParOf" srcId="{1CB5EA9B-FA24-4A05-910D-2AEBDE6F0F5B}" destId="{1FFF9A8E-B7BE-4119-A7F0-ED353F0D4BD2}" srcOrd="2" destOrd="0" presId="urn:microsoft.com/office/officeart/2005/8/layout/pyramid3"/>
    <dgm:cxn modelId="{558DDCDC-DCA0-46DF-97DC-71FE2F79BE02}" type="presParOf" srcId="{1FFF9A8E-B7BE-4119-A7F0-ED353F0D4BD2}" destId="{2AF2D461-9AA2-4F5C-9EED-7B89FEBDAB57}" srcOrd="0" destOrd="0" presId="urn:microsoft.com/office/officeart/2005/8/layout/pyramid3"/>
    <dgm:cxn modelId="{83914CC8-F8C8-4198-94CA-0460C475243A}" type="presParOf" srcId="{1FFF9A8E-B7BE-4119-A7F0-ED353F0D4BD2}" destId="{BB96676E-EB88-4FC0-958D-97F77450821C}"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A6FD7-5FF3-44D9-A920-E3883C2FE9DF}">
      <dsp:nvSpPr>
        <dsp:cNvPr id="0" name=""/>
        <dsp:cNvSpPr/>
      </dsp:nvSpPr>
      <dsp:spPr>
        <a:xfrm>
          <a:off x="134291" y="612"/>
          <a:ext cx="4332795" cy="275132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FEDDE-4428-49A0-999B-8424E4EAF958}">
      <dsp:nvSpPr>
        <dsp:cNvPr id="0" name=""/>
        <dsp:cNvSpPr/>
      </dsp:nvSpPr>
      <dsp:spPr>
        <a:xfrm>
          <a:off x="615713" y="457963"/>
          <a:ext cx="4332795" cy="2751325"/>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Procedural justice- the degree to which someone perceives people in authority to apply processes, or make decisions about them, in a fair and just way (HMP, 2019). </a:t>
          </a:r>
        </a:p>
      </dsp:txBody>
      <dsp:txXfrm>
        <a:off x="696297" y="538547"/>
        <a:ext cx="4171627" cy="2590157"/>
      </dsp:txXfrm>
    </dsp:sp>
    <dsp:sp modelId="{DBB62CDC-40A6-437F-98F3-3AC8CDE70952}">
      <dsp:nvSpPr>
        <dsp:cNvPr id="0" name=""/>
        <dsp:cNvSpPr/>
      </dsp:nvSpPr>
      <dsp:spPr>
        <a:xfrm>
          <a:off x="5429930" y="612"/>
          <a:ext cx="4332795" cy="275132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477288-7432-4347-9F2D-E534F3016680}">
      <dsp:nvSpPr>
        <dsp:cNvPr id="0" name=""/>
        <dsp:cNvSpPr/>
      </dsp:nvSpPr>
      <dsp:spPr>
        <a:xfrm>
          <a:off x="5911352" y="457963"/>
          <a:ext cx="4332795" cy="2751325"/>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Procedural justice policing - a theoretical perspective that focuses on the informal, day-to-day interactions between the police and the public, and the ‘quality’ of these interactions (Police Now, 2020)</a:t>
          </a:r>
        </a:p>
      </dsp:txBody>
      <dsp:txXfrm>
        <a:off x="5991936" y="538547"/>
        <a:ext cx="4171627" cy="25901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83E62-EF9B-47B9-836E-CA6C9B28EE68}">
      <dsp:nvSpPr>
        <dsp:cNvPr id="0" name=""/>
        <dsp:cNvSpPr/>
      </dsp:nvSpPr>
      <dsp:spPr>
        <a:xfrm>
          <a:off x="0" y="0"/>
          <a:ext cx="9288654" cy="125784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Access the Policing vision 2030 and make a note of what you feel is the biggest challenge for our future policing?</a:t>
          </a:r>
        </a:p>
      </dsp:txBody>
      <dsp:txXfrm>
        <a:off x="36841" y="36841"/>
        <a:ext cx="7931345" cy="1184159"/>
      </dsp:txXfrm>
    </dsp:sp>
    <dsp:sp modelId="{1A777474-FA13-43FB-A486-DB54E4210E0B}">
      <dsp:nvSpPr>
        <dsp:cNvPr id="0" name=""/>
        <dsp:cNvSpPr/>
      </dsp:nvSpPr>
      <dsp:spPr>
        <a:xfrm>
          <a:off x="819587" y="1467481"/>
          <a:ext cx="9288654" cy="1257841"/>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Policing future environment 2040- What are the 10 key trends?</a:t>
          </a:r>
        </a:p>
      </dsp:txBody>
      <dsp:txXfrm>
        <a:off x="856428" y="1504322"/>
        <a:ext cx="7577788" cy="1184159"/>
      </dsp:txXfrm>
    </dsp:sp>
    <dsp:sp modelId="{6B6A4107-045B-454F-BB90-CC1C34A81D08}">
      <dsp:nvSpPr>
        <dsp:cNvPr id="0" name=""/>
        <dsp:cNvSpPr/>
      </dsp:nvSpPr>
      <dsp:spPr>
        <a:xfrm>
          <a:off x="1639174" y="2934963"/>
          <a:ext cx="9288654" cy="1257841"/>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Can you identify any differences in these two reports?</a:t>
          </a:r>
        </a:p>
      </dsp:txBody>
      <dsp:txXfrm>
        <a:off x="1676015" y="2971804"/>
        <a:ext cx="7577788" cy="1184159"/>
      </dsp:txXfrm>
    </dsp:sp>
    <dsp:sp modelId="{63C7787A-9987-454E-80DD-D08649AB2DB0}">
      <dsp:nvSpPr>
        <dsp:cNvPr id="0" name=""/>
        <dsp:cNvSpPr/>
      </dsp:nvSpPr>
      <dsp:spPr>
        <a:xfrm>
          <a:off x="8471057" y="953863"/>
          <a:ext cx="817596" cy="817596"/>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55016" y="953863"/>
        <a:ext cx="449678" cy="615241"/>
      </dsp:txXfrm>
    </dsp:sp>
    <dsp:sp modelId="{09B052CE-2999-4DE1-BB77-29163072AB0A}">
      <dsp:nvSpPr>
        <dsp:cNvPr id="0" name=""/>
        <dsp:cNvSpPr/>
      </dsp:nvSpPr>
      <dsp:spPr>
        <a:xfrm>
          <a:off x="9290644" y="2412959"/>
          <a:ext cx="817596" cy="817596"/>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474603" y="2412959"/>
        <a:ext cx="449678" cy="6152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79549-F7F2-C74B-B430-33D233E286E1}">
      <dsp:nvSpPr>
        <dsp:cNvPr id="0" name=""/>
        <dsp:cNvSpPr/>
      </dsp:nvSpPr>
      <dsp:spPr>
        <a:xfrm>
          <a:off x="402550" y="1992"/>
          <a:ext cx="3034531" cy="18207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SMELL</a:t>
          </a:r>
        </a:p>
      </dsp:txBody>
      <dsp:txXfrm>
        <a:off x="402550" y="1992"/>
        <a:ext cx="3034531" cy="1820718"/>
      </dsp:txXfrm>
    </dsp:sp>
    <dsp:sp modelId="{5A895E4A-D2CF-0147-ABF9-DB0F5D5595E7}">
      <dsp:nvSpPr>
        <dsp:cNvPr id="0" name=""/>
        <dsp:cNvSpPr/>
      </dsp:nvSpPr>
      <dsp:spPr>
        <a:xfrm>
          <a:off x="3740534" y="1992"/>
          <a:ext cx="3034531" cy="1820718"/>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HEARD </a:t>
          </a:r>
        </a:p>
      </dsp:txBody>
      <dsp:txXfrm>
        <a:off x="3740534" y="1992"/>
        <a:ext cx="3034531" cy="1820718"/>
      </dsp:txXfrm>
    </dsp:sp>
    <dsp:sp modelId="{A8DD8265-F138-A744-97DC-17E37455AE5B}">
      <dsp:nvSpPr>
        <dsp:cNvPr id="0" name=""/>
        <dsp:cNvSpPr/>
      </dsp:nvSpPr>
      <dsp:spPr>
        <a:xfrm>
          <a:off x="7078518" y="1992"/>
          <a:ext cx="3034531" cy="1820718"/>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ACTION </a:t>
          </a:r>
        </a:p>
      </dsp:txBody>
      <dsp:txXfrm>
        <a:off x="7078518" y="1992"/>
        <a:ext cx="3034531" cy="1820718"/>
      </dsp:txXfrm>
    </dsp:sp>
    <dsp:sp modelId="{7B45FA05-E59C-7E42-B336-44EDE9430CE7}">
      <dsp:nvSpPr>
        <dsp:cNvPr id="0" name=""/>
        <dsp:cNvSpPr/>
      </dsp:nvSpPr>
      <dsp:spPr>
        <a:xfrm>
          <a:off x="402550" y="2126164"/>
          <a:ext cx="3034531" cy="1820718"/>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CONVERSATION </a:t>
          </a:r>
        </a:p>
      </dsp:txBody>
      <dsp:txXfrm>
        <a:off x="402550" y="2126164"/>
        <a:ext cx="3034531" cy="1820718"/>
      </dsp:txXfrm>
    </dsp:sp>
    <dsp:sp modelId="{36E87D3C-D71C-E94A-9EA3-BE9A6E82A712}">
      <dsp:nvSpPr>
        <dsp:cNvPr id="0" name=""/>
        <dsp:cNvSpPr/>
      </dsp:nvSpPr>
      <dsp:spPr>
        <a:xfrm>
          <a:off x="3740534" y="2126164"/>
          <a:ext cx="3034531" cy="1820718"/>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KNOWELDGE </a:t>
          </a:r>
        </a:p>
      </dsp:txBody>
      <dsp:txXfrm>
        <a:off x="3740534" y="2126164"/>
        <a:ext cx="3034531" cy="1820718"/>
      </dsp:txXfrm>
    </dsp:sp>
    <dsp:sp modelId="{594443EF-A4E7-9E40-9551-FF891AE396C5}">
      <dsp:nvSpPr>
        <dsp:cNvPr id="0" name=""/>
        <dsp:cNvSpPr/>
      </dsp:nvSpPr>
      <dsp:spPr>
        <a:xfrm>
          <a:off x="7078518" y="2126164"/>
          <a:ext cx="3034531" cy="1820718"/>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SEEN </a:t>
          </a:r>
        </a:p>
      </dsp:txBody>
      <dsp:txXfrm>
        <a:off x="7078518" y="2126164"/>
        <a:ext cx="3034531" cy="18207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1DC06A-0A25-CF46-A219-E38520257EF9}">
      <dsp:nvSpPr>
        <dsp:cNvPr id="0" name=""/>
        <dsp:cNvSpPr/>
      </dsp:nvSpPr>
      <dsp:spPr>
        <a:xfrm>
          <a:off x="402550" y="1992"/>
          <a:ext cx="3034531" cy="18207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a:t>WHO? </a:t>
          </a:r>
        </a:p>
      </dsp:txBody>
      <dsp:txXfrm>
        <a:off x="402550" y="1992"/>
        <a:ext cx="3034531" cy="1820718"/>
      </dsp:txXfrm>
    </dsp:sp>
    <dsp:sp modelId="{CE589149-82CD-2544-B931-1F292DD20432}">
      <dsp:nvSpPr>
        <dsp:cNvPr id="0" name=""/>
        <dsp:cNvSpPr/>
      </dsp:nvSpPr>
      <dsp:spPr>
        <a:xfrm>
          <a:off x="3740534" y="1992"/>
          <a:ext cx="3034531" cy="1820718"/>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a:t>WHAT? </a:t>
          </a:r>
        </a:p>
      </dsp:txBody>
      <dsp:txXfrm>
        <a:off x="3740534" y="1992"/>
        <a:ext cx="3034531" cy="1820718"/>
      </dsp:txXfrm>
    </dsp:sp>
    <dsp:sp modelId="{032368F4-936C-B34D-B2CE-FD66DFF00088}">
      <dsp:nvSpPr>
        <dsp:cNvPr id="0" name=""/>
        <dsp:cNvSpPr/>
      </dsp:nvSpPr>
      <dsp:spPr>
        <a:xfrm>
          <a:off x="7078518" y="1992"/>
          <a:ext cx="3034531" cy="1820718"/>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a:t>WHEN? </a:t>
          </a:r>
        </a:p>
      </dsp:txBody>
      <dsp:txXfrm>
        <a:off x="7078518" y="1992"/>
        <a:ext cx="3034531" cy="1820718"/>
      </dsp:txXfrm>
    </dsp:sp>
    <dsp:sp modelId="{812E07E4-6B4D-8D4F-9165-621081347D3D}">
      <dsp:nvSpPr>
        <dsp:cNvPr id="0" name=""/>
        <dsp:cNvSpPr/>
      </dsp:nvSpPr>
      <dsp:spPr>
        <a:xfrm>
          <a:off x="402550" y="2126164"/>
          <a:ext cx="3034531" cy="1820718"/>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a:t>WHY? </a:t>
          </a:r>
        </a:p>
      </dsp:txBody>
      <dsp:txXfrm>
        <a:off x="402550" y="2126164"/>
        <a:ext cx="3034531" cy="1820718"/>
      </dsp:txXfrm>
    </dsp:sp>
    <dsp:sp modelId="{F749494F-0A2C-8A4A-B1FE-63836A58E04C}">
      <dsp:nvSpPr>
        <dsp:cNvPr id="0" name=""/>
        <dsp:cNvSpPr/>
      </dsp:nvSpPr>
      <dsp:spPr>
        <a:xfrm>
          <a:off x="3740534" y="2126164"/>
          <a:ext cx="3034531" cy="1820718"/>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a:t>WHERE? </a:t>
          </a:r>
        </a:p>
      </dsp:txBody>
      <dsp:txXfrm>
        <a:off x="3740534" y="2126164"/>
        <a:ext cx="3034531" cy="1820718"/>
      </dsp:txXfrm>
    </dsp:sp>
    <dsp:sp modelId="{0E833434-AD08-6046-88D9-591F1A12728E}">
      <dsp:nvSpPr>
        <dsp:cNvPr id="0" name=""/>
        <dsp:cNvSpPr/>
      </dsp:nvSpPr>
      <dsp:spPr>
        <a:xfrm>
          <a:off x="7078518" y="2126164"/>
          <a:ext cx="3034531" cy="1820718"/>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US" sz="5400" kern="1200"/>
            <a:t>HOW? </a:t>
          </a:r>
        </a:p>
      </dsp:txBody>
      <dsp:txXfrm>
        <a:off x="7078518" y="2126164"/>
        <a:ext cx="3034531" cy="18207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F7140A-1B63-4AF0-AC14-000DD44253A7}">
      <dsp:nvSpPr>
        <dsp:cNvPr id="0" name=""/>
        <dsp:cNvSpPr/>
      </dsp:nvSpPr>
      <dsp:spPr>
        <a:xfrm rot="10800000">
          <a:off x="0" y="0"/>
          <a:ext cx="8064896" cy="1369923"/>
        </a:xfrm>
        <a:prstGeom prst="trapezoid">
          <a:avLst>
            <a:gd name="adj" fmla="val 139559"/>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a:latin typeface="Arial" panose="020B0604020202020204" pitchFamily="34" charset="0"/>
              <a:ea typeface="+mn-ea"/>
              <a:cs typeface="Arial" panose="020B0604020202020204" pitchFamily="34" charset="0"/>
            </a:rPr>
            <a:t>Knowing</a:t>
          </a:r>
        </a:p>
      </dsp:txBody>
      <dsp:txXfrm rot="-10800000">
        <a:off x="2685923" y="333079"/>
        <a:ext cx="2693048" cy="1036844"/>
      </dsp:txXfrm>
    </dsp:sp>
    <dsp:sp modelId="{E39C8E5E-ADAF-411E-B5AC-9A53AFCEB9FA}">
      <dsp:nvSpPr>
        <dsp:cNvPr id="0" name=""/>
        <dsp:cNvSpPr/>
      </dsp:nvSpPr>
      <dsp:spPr>
        <a:xfrm rot="10800000">
          <a:off x="974051" y="1369923"/>
          <a:ext cx="6116793" cy="1369923"/>
        </a:xfrm>
        <a:prstGeom prst="trapezoid">
          <a:avLst>
            <a:gd name="adj" fmla="val 139559"/>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a:latin typeface="Arial" panose="020B0604020202020204" pitchFamily="34" charset="0"/>
              <a:ea typeface="+mn-ea"/>
              <a:cs typeface="Arial" panose="020B0604020202020204" pitchFamily="34" charset="0"/>
            </a:rPr>
            <a:t>Believing</a:t>
          </a:r>
        </a:p>
      </dsp:txBody>
      <dsp:txXfrm rot="-10800000">
        <a:off x="3319057" y="1809082"/>
        <a:ext cx="1426781" cy="930764"/>
      </dsp:txXfrm>
    </dsp:sp>
    <dsp:sp modelId="{2AF2D461-9AA2-4F5C-9EED-7B89FEBDAB57}">
      <dsp:nvSpPr>
        <dsp:cNvPr id="0" name=""/>
        <dsp:cNvSpPr/>
      </dsp:nvSpPr>
      <dsp:spPr>
        <a:xfrm rot="10800000">
          <a:off x="1872211" y="2739846"/>
          <a:ext cx="4320472" cy="1369923"/>
        </a:xfrm>
        <a:prstGeom prst="trapezoid">
          <a:avLst>
            <a:gd name="adj" fmla="val 139559"/>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a:latin typeface="Arial" panose="020B0604020202020204" pitchFamily="34" charset="0"/>
              <a:ea typeface="+mn-ea"/>
              <a:cs typeface="Arial" panose="020B0604020202020204" pitchFamily="34" charset="0"/>
            </a:rPr>
            <a:t>Suspecting</a:t>
          </a:r>
        </a:p>
      </dsp:txBody>
      <dsp:txXfrm rot="-10800000">
        <a:off x="3146778" y="3143982"/>
        <a:ext cx="1771338" cy="96578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35DE58-0C3F-40A7-AB98-3AE85CBADDBB}" type="datetimeFigureOut">
              <a:t>10/12/2026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054F6D-F9C8-4A7B-9A1F-00F334B9CB4A}" type="slidenum">
              <a:t>‹#›</a:t>
            </a:fld>
            <a:endParaRPr lang="en-US"/>
          </a:p>
        </p:txBody>
      </p:sp>
    </p:spTree>
    <p:extLst>
      <p:ext uri="{BB962C8B-B14F-4D97-AF65-F5344CB8AC3E}">
        <p14:creationId xmlns:p14="http://schemas.microsoft.com/office/powerpoint/2010/main" val="1054560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gov.uk/government/publications/policing-by-consent/definition-of-policing-by-consent"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college.police.uk/app/professional-standard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bbc.co.uk/news/uk-wales-67177330"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news.sky.com/story/questionable-police-vetting-decisions-laid-bare-as-forces-recruit-alleged-sex-offenders-and-drink-drivers-12736226" TargetMode="External"/><Relationship Id="rId5" Type="http://schemas.openxmlformats.org/officeDocument/2006/relationships/hyperlink" Target="https://www.bbc.co.uk/news/articles/cp8wylk7r4jo" TargetMode="External"/><Relationship Id="rId4" Type="http://schemas.openxmlformats.org/officeDocument/2006/relationships/hyperlink" Target="https://www.bbc.co.uk/news/uk-wales-67232165"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college.police.uk/research/what-works-centre-crime-reduction"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bbc.co.uk/news/uk-wales-south-east-wales-35050762"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gov.uk/government/publications/policing-by-consent/definition-of-policing-by-consent"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www.college.police.uk/guidance/improving-public-confidence-police/definitions#299f9cc3-823e-4cb2-979c-54c700c37272"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Definition of policing by consent - GOV.UK</a:t>
            </a:r>
          </a:p>
          <a:p>
            <a:endParaRPr lang="en-US">
              <a:ea typeface="Calibri"/>
              <a:cs typeface="Calibri"/>
            </a:endParaRPr>
          </a:p>
          <a:p>
            <a:pPr marL="171450" indent="-171450">
              <a:lnSpc>
                <a:spcPct val="90000"/>
              </a:lnSpc>
              <a:spcBef>
                <a:spcPts val="1000"/>
              </a:spcBef>
              <a:buFont typeface="Arial"/>
              <a:buChar char="•"/>
            </a:pPr>
            <a:r>
              <a:rPr lang="en-US">
                <a:solidFill>
                  <a:srgbClr val="FF0000"/>
                </a:solidFill>
              </a:rPr>
              <a:t>Derives from the consent and cooperation from the public they serve, as a pose to the state</a:t>
            </a:r>
            <a:endParaRPr lang="en-US"/>
          </a:p>
          <a:p>
            <a:pPr marL="171450" indent="-171450">
              <a:lnSpc>
                <a:spcPct val="90000"/>
              </a:lnSpc>
              <a:spcBef>
                <a:spcPts val="1000"/>
              </a:spcBef>
              <a:buFont typeface="Arial"/>
              <a:buChar char="•"/>
            </a:pPr>
            <a:r>
              <a:rPr lang="en-US">
                <a:solidFill>
                  <a:srgbClr val="FF0000"/>
                </a:solidFill>
              </a:rPr>
              <a:t>It does not mean consent of an individual</a:t>
            </a:r>
            <a:endParaRPr lang="en-US"/>
          </a:p>
          <a:p>
            <a:pPr marL="171450" indent="-171450">
              <a:lnSpc>
                <a:spcPct val="90000"/>
              </a:lnSpc>
              <a:spcBef>
                <a:spcPts val="1000"/>
              </a:spcBef>
              <a:buFont typeface="Arial"/>
              <a:buChar char="•"/>
            </a:pPr>
            <a:r>
              <a:rPr lang="en-US">
                <a:solidFill>
                  <a:srgbClr val="FF0000"/>
                </a:solidFill>
              </a:rPr>
              <a:t>No individual can choose to withdraw their consent from the police, or from a law</a:t>
            </a:r>
            <a:endParaRPr lang="en-US"/>
          </a:p>
          <a:p>
            <a:endParaRPr lang="en-US">
              <a:ea typeface="Calibri"/>
              <a:cs typeface="Calibri"/>
            </a:endParaRPr>
          </a:p>
        </p:txBody>
      </p:sp>
      <p:sp>
        <p:nvSpPr>
          <p:cNvPr id="4" name="Slide Number Placeholder 3"/>
          <p:cNvSpPr>
            <a:spLocks noGrp="1"/>
          </p:cNvSpPr>
          <p:nvPr>
            <p:ph type="sldNum" sz="quarter" idx="5"/>
          </p:nvPr>
        </p:nvSpPr>
        <p:spPr/>
        <p:txBody>
          <a:bodyPr/>
          <a:lstStyle/>
          <a:p>
            <a:fld id="{74054F6D-F9C8-4A7B-9A1F-00F334B9CB4A}" type="slidenum">
              <a:rPr lang="en-GB"/>
              <a:t>4</a:t>
            </a:fld>
            <a:endParaRPr lang="en-GB"/>
          </a:p>
        </p:txBody>
      </p:sp>
    </p:spTree>
    <p:extLst>
      <p:ext uri="{BB962C8B-B14F-4D97-AF65-F5344CB8AC3E}">
        <p14:creationId xmlns:p14="http://schemas.microsoft.com/office/powerpoint/2010/main" val="191748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Professional standards | College of Policing</a:t>
            </a:r>
          </a:p>
          <a:p>
            <a:endParaRPr lang="en-US">
              <a:ea typeface="Calibri"/>
              <a:cs typeface="Calibri"/>
            </a:endParaRPr>
          </a:p>
          <a:p>
            <a:r>
              <a:rPr lang="en-GB"/>
              <a:t>Policing in England and Wales is founded on the principle of </a:t>
            </a:r>
            <a:r>
              <a:rPr lang="en-GB" b="1"/>
              <a:t>policing by consent</a:t>
            </a:r>
            <a:r>
              <a:rPr lang="en-GB"/>
              <a:t>, which means that police legitimacy depends on public approval, trust, and cooperation rather than the use of force alone. The public must have confidence that officers and staff act fairly, ethically, and in the public interest.</a:t>
            </a:r>
            <a:endParaRPr lang="en-GB">
              <a:ea typeface="Calibri"/>
              <a:cs typeface="Calibri"/>
            </a:endParaRPr>
          </a:p>
          <a:p>
            <a:r>
              <a:rPr lang="en-GB"/>
              <a:t>Professional Standards Departments (PSDs) play a vital role in maintaining this confidence. Their responsibilities include investigating misconduct allegations, managing complaints against police officers and staff, overseeing vetting processes, and supporting efforts to identify and prevent corruption within police organisations.</a:t>
            </a:r>
            <a:endParaRPr lang="en-GB">
              <a:ea typeface="Calibri"/>
              <a:cs typeface="Calibri"/>
            </a:endParaRPr>
          </a:p>
          <a:p>
            <a:r>
              <a:rPr lang="en-GB"/>
              <a:t>When misconduct, corruption, or inappropriate behaviour is not dealt with effectively, public trust can quickly be damaged. High-profile failures in vetting, complaint handling, or misconduct investigations can create a perception that the police are not accountable, undermining their legitimacy and reducing public confidence in policing.</a:t>
            </a:r>
            <a:endParaRPr lang="en-GB">
              <a:ea typeface="Calibri"/>
              <a:cs typeface="Calibri"/>
            </a:endParaRPr>
          </a:p>
          <a:p>
            <a:r>
              <a:rPr lang="en-GB"/>
              <a:t>Robust vetting processes help ensure that only suitable individuals are recruited and retained within the service. Equally, effective misconduct procedures demonstrate that officers who fall below expected standards will be held accountable for their actions.</a:t>
            </a:r>
            <a:endParaRPr lang="en-GB">
              <a:ea typeface="Calibri"/>
              <a:cs typeface="Calibri"/>
            </a:endParaRPr>
          </a:p>
          <a:p>
            <a:r>
              <a:rPr lang="en-GB"/>
              <a:t>The </a:t>
            </a:r>
            <a:r>
              <a:rPr lang="en-GB" b="1"/>
              <a:t>Code of Ethics</a:t>
            </a:r>
            <a:r>
              <a:rPr lang="en-GB"/>
              <a:t> provides the professional and moral framework for policing. It sets out the standards of behaviour expected from everyone working within policing, including principles such as integrity, honesty, accountability, fairness, respect, and leadership. PSDs must ensure that investigations and disciplinary processes are conducted openly, fairly, and in accordance with these ethical principles.</a:t>
            </a:r>
            <a:endParaRPr lang="en-GB">
              <a:ea typeface="Calibri"/>
              <a:cs typeface="Calibri"/>
            </a:endParaRPr>
          </a:p>
          <a:p>
            <a:r>
              <a:rPr lang="en-GB"/>
              <a:t>Ultimately, professional standards are not simply about enforcing rules; they are essential to maintaining public confidence, preserving legitimacy, and ensuring that policing by consent continues to operate effectively in a democratic society.</a:t>
            </a:r>
            <a:endParaRPr lang="en-GB">
              <a:ea typeface="Calibri"/>
              <a:cs typeface="Calibri"/>
            </a:endParaRPr>
          </a:p>
          <a:p>
            <a:endParaRPr lang="en-GB">
              <a:ea typeface="Calibri"/>
              <a:cs typeface="Calibri"/>
            </a:endParaRPr>
          </a:p>
        </p:txBody>
      </p:sp>
      <p:sp>
        <p:nvSpPr>
          <p:cNvPr id="4" name="Slide Number Placeholder 3"/>
          <p:cNvSpPr>
            <a:spLocks noGrp="1"/>
          </p:cNvSpPr>
          <p:nvPr>
            <p:ph type="sldNum" sz="quarter" idx="5"/>
          </p:nvPr>
        </p:nvSpPr>
        <p:spPr/>
        <p:txBody>
          <a:bodyPr/>
          <a:lstStyle/>
          <a:p>
            <a:fld id="{74054F6D-F9C8-4A7B-9A1F-00F334B9CB4A}" type="slidenum">
              <a:rPr lang="en-GB"/>
              <a:t>5</a:t>
            </a:fld>
            <a:endParaRPr lang="en-GB"/>
          </a:p>
        </p:txBody>
      </p:sp>
    </p:spTree>
    <p:extLst>
      <p:ext uri="{BB962C8B-B14F-4D97-AF65-F5344CB8AC3E}">
        <p14:creationId xmlns:p14="http://schemas.microsoft.com/office/powerpoint/2010/main" val="2864896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606060"/>
                </a:solidFill>
                <a:highlight>
                  <a:srgbClr val="FFFFFF"/>
                </a:highlight>
              </a:rPr>
              <a:t>Lewis Edwards  SWP </a:t>
            </a:r>
            <a:r>
              <a:rPr lang="en-US">
                <a:solidFill>
                  <a:srgbClr val="181818"/>
                </a:solidFill>
                <a:highlight>
                  <a:srgbClr val="FFFFFF"/>
                </a:highlight>
              </a:rPr>
              <a:t>24, </a:t>
            </a:r>
            <a:r>
              <a:rPr lang="en-US" b="1" u="sng">
                <a:solidFill>
                  <a:srgbClr val="181818"/>
                </a:solidFill>
                <a:highlight>
                  <a:srgbClr val="FFFFFF"/>
                </a:highlight>
                <a:hlinkClick r:id="rId3"/>
              </a:rPr>
              <a:t>blackmailed and threatened them into sending explicit photos</a:t>
            </a:r>
            <a:r>
              <a:rPr lang="en-US">
                <a:solidFill>
                  <a:srgbClr val="181818"/>
                </a:solidFill>
                <a:highlight>
                  <a:srgbClr val="FFFFFF"/>
                </a:highlight>
              </a:rPr>
              <a:t> of themselves on Snapchat. </a:t>
            </a:r>
            <a:r>
              <a:rPr lang="en-US">
                <a:solidFill>
                  <a:srgbClr val="181818"/>
                </a:solidFill>
                <a:highlight>
                  <a:srgbClr val="FFFFFF"/>
                </a:highlight>
                <a:hlinkClick r:id="rId4"/>
              </a:rPr>
              <a:t>Police urged to tighten vetting after Snapchat sex case - BBC News</a:t>
            </a:r>
            <a:r>
              <a:rPr lang="en-US" b="1">
                <a:solidFill>
                  <a:srgbClr val="000000"/>
                </a:solidFill>
              </a:rPr>
              <a:t> 2023</a:t>
            </a:r>
          </a:p>
          <a:p>
            <a:endParaRPr lang="en-US" b="1">
              <a:ea typeface="Calibri"/>
              <a:cs typeface="Calibri"/>
            </a:endParaRPr>
          </a:p>
          <a:p>
            <a:r>
              <a:rPr lang="en-US" b="1" err="1">
                <a:ea typeface="Calibri"/>
                <a:cs typeface="Calibri"/>
              </a:rPr>
              <a:t>MEt</a:t>
            </a:r>
            <a:r>
              <a:rPr lang="en-US" b="1">
                <a:ea typeface="Calibri"/>
                <a:cs typeface="Calibri"/>
              </a:rPr>
              <a:t> police </a:t>
            </a:r>
            <a:r>
              <a:rPr lang="en-US">
                <a:hlinkClick r:id="rId5"/>
              </a:rPr>
              <a:t>Met Police investigates hundreds of potential vetting errors - BBC News</a:t>
            </a:r>
            <a:r>
              <a:rPr lang="en-US" b="1"/>
              <a:t> 2025</a:t>
            </a:r>
            <a:endParaRPr lang="en-US" b="1">
              <a:ea typeface="Calibri"/>
              <a:cs typeface="Calibri"/>
            </a:endParaRPr>
          </a:p>
          <a:p>
            <a:endParaRPr lang="en-US" b="1">
              <a:ea typeface="Calibri"/>
              <a:cs typeface="Calibri"/>
            </a:endParaRPr>
          </a:p>
          <a:p>
            <a:r>
              <a:rPr lang="en-US">
                <a:hlinkClick r:id="rId6"/>
              </a:rPr>
              <a:t>'Questionable' police vetting decisions laid bare - here are some examples | UK News | Sky News</a:t>
            </a:r>
            <a:r>
              <a:rPr lang="en-US"/>
              <a:t> 2022</a:t>
            </a:r>
            <a:endParaRPr lang="en-US">
              <a:ea typeface="Calibri"/>
              <a:cs typeface="Calibri"/>
            </a:endParaRPr>
          </a:p>
          <a:p>
            <a:endParaRPr lang="en-US" b="1">
              <a:ea typeface="Calibri"/>
              <a:cs typeface="Calibri"/>
            </a:endParaRPr>
          </a:p>
        </p:txBody>
      </p:sp>
      <p:sp>
        <p:nvSpPr>
          <p:cNvPr id="4" name="Slide Number Placeholder 3"/>
          <p:cNvSpPr>
            <a:spLocks noGrp="1"/>
          </p:cNvSpPr>
          <p:nvPr>
            <p:ph type="sldNum" sz="quarter" idx="5"/>
          </p:nvPr>
        </p:nvSpPr>
        <p:spPr/>
        <p:txBody>
          <a:bodyPr/>
          <a:lstStyle/>
          <a:p>
            <a:fld id="{74054F6D-F9C8-4A7B-9A1F-00F334B9CB4A}" type="slidenum">
              <a:rPr lang="en-GB"/>
              <a:t>6</a:t>
            </a:fld>
            <a:endParaRPr lang="en-GB"/>
          </a:p>
        </p:txBody>
      </p:sp>
    </p:spTree>
    <p:extLst>
      <p:ext uri="{BB962C8B-B14F-4D97-AF65-F5344CB8AC3E}">
        <p14:creationId xmlns:p14="http://schemas.microsoft.com/office/powerpoint/2010/main" val="908043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What Works Centre for Crime Reduction | College of Policing</a:t>
            </a:r>
            <a:r>
              <a:rPr lang="en-US"/>
              <a:t> - Bosy worn cameras </a:t>
            </a:r>
          </a:p>
        </p:txBody>
      </p:sp>
      <p:sp>
        <p:nvSpPr>
          <p:cNvPr id="4" name="Slide Number Placeholder 3"/>
          <p:cNvSpPr>
            <a:spLocks noGrp="1"/>
          </p:cNvSpPr>
          <p:nvPr>
            <p:ph type="sldNum" sz="quarter" idx="5"/>
          </p:nvPr>
        </p:nvSpPr>
        <p:spPr/>
        <p:txBody>
          <a:bodyPr/>
          <a:lstStyle/>
          <a:p>
            <a:fld id="{74054F6D-F9C8-4A7B-9A1F-00F334B9CB4A}" type="slidenum">
              <a:rPr lang="en-GB"/>
              <a:t>10</a:t>
            </a:fld>
            <a:endParaRPr lang="en-GB"/>
          </a:p>
        </p:txBody>
      </p:sp>
    </p:spTree>
    <p:extLst>
      <p:ext uri="{BB962C8B-B14F-4D97-AF65-F5344CB8AC3E}">
        <p14:creationId xmlns:p14="http://schemas.microsoft.com/office/powerpoint/2010/main" val="2153350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Police legitimacy refers to the belief that the police have the rightful authority to exercise their powers and make decisions. Legitimacy is not simply created through effectiveness in reducing crime; it is built when the public perceive the police to be </a:t>
            </a:r>
            <a:r>
              <a:rPr lang="en-US" b="1"/>
              <a:t>fair, impartial, respectful, and trustworthy</a:t>
            </a:r>
            <a:r>
              <a:rPr lang="en-US"/>
              <a:t> in their dealings with communities.</a:t>
            </a:r>
          </a:p>
          <a:p>
            <a:r>
              <a:rPr lang="en-US"/>
              <a:t>Research consistently shows that when people view the police as legitimate, they are more likely to cooperate with officers, provide information, report crime, act as witnesses, and comply with the law voluntarily. This cooperation is essential because policing relies heavily on public support and engagement.</a:t>
            </a:r>
            <a:endParaRPr lang="en-GB"/>
          </a:p>
          <a:p>
            <a:r>
              <a:rPr lang="en-US"/>
              <a:t>Traditionally, it was often assumed that people obeyed the law because they feared punishment. However, evidence suggests that the </a:t>
            </a:r>
            <a:r>
              <a:rPr lang="en-US" b="1"/>
              <a:t>risk of being caught or sanctioned has a much smaller influence on </a:t>
            </a:r>
            <a:r>
              <a:rPr lang="en-US" b="1" err="1"/>
              <a:t>behaviour</a:t>
            </a:r>
            <a:r>
              <a:rPr lang="en-US" b="1"/>
              <a:t> than previously thought</a:t>
            </a:r>
            <a:r>
              <a:rPr lang="en-US"/>
              <a:t>. Instead, two key factors are more important: people's perceptions of police legitimacy and their own personal morality, meaning their individual sense of right and wrong.</a:t>
            </a:r>
            <a:endParaRPr lang="en-GB"/>
          </a:p>
          <a:p>
            <a:r>
              <a:rPr lang="en-US"/>
              <a:t>When members of the public believe that police officers act fairly, treat people with dignity and respect, make decisions impartially, and are accountable for their actions, confidence in policing increases. This strengthens legitimacy and encourages voluntary compliance with the law.</a:t>
            </a:r>
            <a:endParaRPr lang="en-GB"/>
          </a:p>
          <a:p>
            <a:r>
              <a:rPr lang="en-US"/>
              <a:t>The diagram on this slide illustrates this relationship. Police legitimacy and personal morality have a strong positive influence on an individual's willingness to cooperate with the police and avoid criminal </a:t>
            </a:r>
            <a:r>
              <a:rPr lang="en-US" err="1"/>
              <a:t>behaviour</a:t>
            </a:r>
            <a:r>
              <a:rPr lang="en-US"/>
              <a:t>. By contrast, the perceived risk of punishment has a weaker influence. This highlights why modern policing places significant emphasis on procedural justice, fairness, transparency, and ethical conduct.</a:t>
            </a:r>
            <a:endParaRPr lang="en-GB"/>
          </a:p>
          <a:p>
            <a:r>
              <a:rPr lang="en-US"/>
              <a:t>For police </a:t>
            </a:r>
            <a:r>
              <a:rPr lang="en-US" err="1"/>
              <a:t>organisations</a:t>
            </a:r>
            <a:r>
              <a:rPr lang="en-US"/>
              <a:t>, the message is clear: maintaining legitimacy is not only about enforcing the law effectively, but also about ensuring that every interaction with the public is fair, professional, and respectful. In doing so, the police strengthen public confidence and reinforce the principles of policing by consent.</a:t>
            </a:r>
            <a:endParaRPr lang="en-GB"/>
          </a:p>
          <a:p>
            <a:endParaRPr lang="en-US">
              <a:ea typeface="Calibri"/>
              <a:cs typeface="Calibri"/>
            </a:endParaRPr>
          </a:p>
        </p:txBody>
      </p:sp>
      <p:sp>
        <p:nvSpPr>
          <p:cNvPr id="4" name="Slide Number Placeholder 3"/>
          <p:cNvSpPr>
            <a:spLocks noGrp="1"/>
          </p:cNvSpPr>
          <p:nvPr>
            <p:ph type="sldNum" sz="quarter" idx="5"/>
          </p:nvPr>
        </p:nvSpPr>
        <p:spPr/>
        <p:txBody>
          <a:bodyPr/>
          <a:lstStyle/>
          <a:p>
            <a:fld id="{74054F6D-F9C8-4A7B-9A1F-00F334B9CB4A}" type="slidenum">
              <a:rPr lang="en-GB"/>
              <a:t>11</a:t>
            </a:fld>
            <a:endParaRPr lang="en-GB"/>
          </a:p>
        </p:txBody>
      </p:sp>
    </p:spTree>
    <p:extLst>
      <p:ext uri="{BB962C8B-B14F-4D97-AF65-F5344CB8AC3E}">
        <p14:creationId xmlns:p14="http://schemas.microsoft.com/office/powerpoint/2010/main" val="36584050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Governance is about ensuring that police powers are used appropriately, lawfully, and effectively. Because the police have significant powers that can affect people's rights and freedoms, there must be systems in place to oversee how those powers are exercised.</a:t>
            </a:r>
          </a:p>
          <a:p>
            <a:r>
              <a:rPr lang="en-US" dirty="0"/>
              <a:t>Governance can be defined as the way an </a:t>
            </a:r>
            <a:r>
              <a:rPr lang="en-US" dirty="0" err="1"/>
              <a:t>organisation</a:t>
            </a:r>
            <a:r>
              <a:rPr lang="en-US" dirty="0"/>
              <a:t> is managed at the highest level and the structures, processes, and accountability mechanisms that support this management. In policing, governance helps ensure transparency, ethical decision-making, public accountability, and continuous improvement.</a:t>
            </a:r>
            <a:endParaRPr lang="en-GB" dirty="0"/>
          </a:p>
          <a:p>
            <a:r>
              <a:rPr lang="en-US"/>
              <a:t>Effective governance is particularly important because policing does not always get it right. Throughout history, there have been several miscarriages of justice where innocent people were convicted and imprisoned before having their convictions overturned by the Court of Appeal. These cases have often highlighted failures in police investigations and supervision.</a:t>
            </a:r>
            <a:endParaRPr lang="en-GB"/>
          </a:p>
          <a:p>
            <a:r>
              <a:rPr lang="en-US"/>
              <a:t>Some high-profile cases have involved allegations that suspects were pressured into making false confessions, or that interview records and confessions were altered. Such failures can undermine public confidence and damage police legitimacy.</a:t>
            </a:r>
            <a:endParaRPr lang="en-GB"/>
          </a:p>
          <a:p>
            <a:r>
              <a:rPr lang="en-US"/>
              <a:t>As a result, modern policing includes a range of governance mechanisms, including independent oversight bodies, professional standards departments, inspection regimes, complaints procedures, and judicial scrutiny. These measures are designed to hold the police accountable, identify mistakes, and help prevent similar failures from occurring in the future.</a:t>
            </a:r>
            <a:endParaRPr lang="en-GB"/>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4054F6D-F9C8-4A7B-9A1F-00F334B9CB4A}" type="slidenum">
              <a:rPr lang="en-GB"/>
              <a:t>13</a:t>
            </a:fld>
            <a:endParaRPr lang="en-GB"/>
          </a:p>
        </p:txBody>
      </p:sp>
    </p:spTree>
    <p:extLst>
      <p:ext uri="{BB962C8B-B14F-4D97-AF65-F5344CB8AC3E}">
        <p14:creationId xmlns:p14="http://schemas.microsoft.com/office/powerpoint/2010/main" val="83448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Cardiff Newsagent Three: Murder miscarriage report published - BBC News</a:t>
            </a:r>
            <a:endParaRPr lang="en-US"/>
          </a:p>
        </p:txBody>
      </p:sp>
      <p:sp>
        <p:nvSpPr>
          <p:cNvPr id="4" name="Slide Number Placeholder 3"/>
          <p:cNvSpPr>
            <a:spLocks noGrp="1"/>
          </p:cNvSpPr>
          <p:nvPr>
            <p:ph type="sldNum" sz="quarter" idx="5"/>
          </p:nvPr>
        </p:nvSpPr>
        <p:spPr/>
        <p:txBody>
          <a:bodyPr/>
          <a:lstStyle/>
          <a:p>
            <a:fld id="{74054F6D-F9C8-4A7B-9A1F-00F334B9CB4A}" type="slidenum">
              <a:rPr lang="en-GB"/>
              <a:t>13</a:t>
            </a:fld>
            <a:endParaRPr lang="en-GB"/>
          </a:p>
        </p:txBody>
      </p:sp>
    </p:spTree>
    <p:extLst>
      <p:ext uri="{BB962C8B-B14F-4D97-AF65-F5344CB8AC3E}">
        <p14:creationId xmlns:p14="http://schemas.microsoft.com/office/powerpoint/2010/main" val="1954783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Definition of policing by consent - GOV.UK</a:t>
            </a:r>
          </a:p>
          <a:p>
            <a:endParaRPr lang="en-US">
              <a:ea typeface="Calibri"/>
              <a:cs typeface="Calibri"/>
            </a:endParaRPr>
          </a:p>
          <a:p>
            <a:r>
              <a:rPr lang="en-US">
                <a:hlinkClick r:id="rId4"/>
              </a:rPr>
              <a:t>Definitions | College of Policing</a:t>
            </a:r>
            <a:endParaRPr lang="en-US"/>
          </a:p>
        </p:txBody>
      </p:sp>
      <p:sp>
        <p:nvSpPr>
          <p:cNvPr id="4" name="Slide Number Placeholder 3"/>
          <p:cNvSpPr>
            <a:spLocks noGrp="1"/>
          </p:cNvSpPr>
          <p:nvPr>
            <p:ph type="sldNum" sz="quarter" idx="5"/>
          </p:nvPr>
        </p:nvSpPr>
        <p:spPr/>
        <p:txBody>
          <a:bodyPr/>
          <a:lstStyle/>
          <a:p>
            <a:fld id="{74054F6D-F9C8-4A7B-9A1F-00F334B9CB4A}" type="slidenum">
              <a:rPr lang="en-GB"/>
              <a:t>25</a:t>
            </a:fld>
            <a:endParaRPr lang="en-GB"/>
          </a:p>
        </p:txBody>
      </p:sp>
    </p:spTree>
    <p:extLst>
      <p:ext uri="{BB962C8B-B14F-4D97-AF65-F5344CB8AC3E}">
        <p14:creationId xmlns:p14="http://schemas.microsoft.com/office/powerpoint/2010/main" val="718708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Procedural justice refers to the fairness of the processes used by police officers when interacting with members of the public. It is not just about the outcome of an encounter, but about how people are treated during that encounter.</a:t>
            </a:r>
          </a:p>
          <a:p>
            <a:r>
              <a:rPr lang="en-US"/>
              <a:t>Research suggests that when individuals feel they have been treated fairly, with dignity, respect, and impartiality, they are more likely to view the police as legitimate. Even when people receive an outcome they do not agree with, they are often more accepting of it if they believe the process was fair.</a:t>
            </a:r>
            <a:endParaRPr lang="en-GB"/>
          </a:p>
          <a:p>
            <a:r>
              <a:rPr lang="en-US"/>
              <a:t>Procedural justice is built on four key principles:</a:t>
            </a:r>
            <a:endParaRPr lang="en-GB"/>
          </a:p>
          <a:p>
            <a:pPr marL="285750" indent="-285750">
              <a:buFont typeface="Arial"/>
              <a:buChar char="•"/>
            </a:pPr>
            <a:r>
              <a:rPr lang="en-US"/>
              <a:t>Treating people with dignity and respect.</a:t>
            </a:r>
            <a:endParaRPr lang="en-GB"/>
          </a:p>
          <a:p>
            <a:pPr marL="285750" indent="-285750">
              <a:buFont typeface="Arial"/>
              <a:buChar char="•"/>
            </a:pPr>
            <a:r>
              <a:rPr lang="en-US"/>
              <a:t>Giving people a voice and allowing them to explain their perspective.</a:t>
            </a:r>
            <a:endParaRPr lang="en-GB"/>
          </a:p>
          <a:p>
            <a:pPr marL="285750" indent="-285750">
              <a:buFont typeface="Arial"/>
              <a:buChar char="•"/>
            </a:pPr>
            <a:r>
              <a:rPr lang="en-US"/>
              <a:t>Making decisions in a neutral and unbiased way.</a:t>
            </a:r>
            <a:endParaRPr lang="en-GB"/>
          </a:p>
          <a:p>
            <a:pPr marL="285750" indent="-285750">
              <a:buFont typeface="Arial"/>
              <a:buChar char="•"/>
            </a:pPr>
            <a:r>
              <a:rPr lang="en-US"/>
              <a:t>Demonstrating trustworthy motives and genuine concern for the public.</a:t>
            </a:r>
            <a:endParaRPr lang="en-GB"/>
          </a:p>
          <a:p>
            <a:r>
              <a:rPr lang="en-US" dirty="0"/>
              <a:t>Perceptions of police legitimacy are extremely important because they influence public </a:t>
            </a:r>
            <a:r>
              <a:rPr lang="en-US" dirty="0" err="1"/>
              <a:t>behaviour</a:t>
            </a:r>
            <a:r>
              <a:rPr lang="en-US" dirty="0"/>
              <a:t>. When people believe the police are legitimate, they are more likely to:</a:t>
            </a:r>
            <a:endParaRPr lang="en-GB" dirty="0"/>
          </a:p>
          <a:p>
            <a:pPr marL="285750" indent="-285750">
              <a:buFont typeface="Arial"/>
              <a:buChar char="•"/>
            </a:pPr>
            <a:r>
              <a:rPr lang="en-US"/>
              <a:t>Comply with the law voluntarily.</a:t>
            </a:r>
            <a:endParaRPr lang="en-GB"/>
          </a:p>
          <a:p>
            <a:pPr marL="285750" indent="-285750">
              <a:buFont typeface="Arial"/>
              <a:buChar char="•"/>
            </a:pPr>
            <a:r>
              <a:rPr lang="en-US"/>
              <a:t>Cooperate with police investigations.</a:t>
            </a:r>
            <a:endParaRPr lang="en-GB"/>
          </a:p>
          <a:p>
            <a:pPr marL="285750" indent="-285750">
              <a:buFont typeface="Arial"/>
              <a:buChar char="•"/>
            </a:pPr>
            <a:r>
              <a:rPr lang="en-US"/>
              <a:t>Report crimes and share information.</a:t>
            </a:r>
            <a:endParaRPr lang="en-GB"/>
          </a:p>
          <a:p>
            <a:pPr marL="285750" indent="-285750">
              <a:buFont typeface="Arial"/>
              <a:buChar char="•"/>
            </a:pPr>
            <a:r>
              <a:rPr lang="en-US"/>
              <a:t>Act as witnesses when needed.</a:t>
            </a:r>
            <a:endParaRPr lang="en-GB"/>
          </a:p>
          <a:p>
            <a:pPr marL="285750" indent="-285750">
              <a:buFont typeface="Arial"/>
              <a:buChar char="•"/>
            </a:pPr>
            <a:r>
              <a:rPr lang="en-US"/>
              <a:t>Support police activities within their communities.</a:t>
            </a:r>
            <a:endParaRPr lang="en-GB"/>
          </a:p>
          <a:p>
            <a:r>
              <a:rPr lang="en-US"/>
              <a:t>This is particularly significant in the UK, where policing is based on the principle of </a:t>
            </a:r>
            <a:r>
              <a:rPr lang="en-US" b="1"/>
              <a:t>policing by consent</a:t>
            </a:r>
            <a:r>
              <a:rPr lang="en-US"/>
              <a:t>. The police rely heavily on public cooperation rather than the use of force. Without public trust and legitimacy, it becomes much more difficult for officers to prevent crime, gather intelligence, and maintain community safety.</a:t>
            </a:r>
            <a:endParaRPr lang="en-GB"/>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74054F6D-F9C8-4A7B-9A1F-00F334B9CB4A}" type="slidenum">
              <a:rPr lang="en-GB"/>
              <a:t>28</a:t>
            </a:fld>
            <a:endParaRPr lang="en-GB"/>
          </a:p>
        </p:txBody>
      </p:sp>
    </p:spTree>
    <p:extLst>
      <p:ext uri="{BB962C8B-B14F-4D97-AF65-F5344CB8AC3E}">
        <p14:creationId xmlns:p14="http://schemas.microsoft.com/office/powerpoint/2010/main" val="3352582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Grouped into 3 </a:t>
            </a:r>
            <a:r>
              <a:rPr lang="en-US" err="1">
                <a:cs typeface="Calibri"/>
              </a:rPr>
              <a:t>catagories</a:t>
            </a:r>
            <a:r>
              <a:rPr lang="en-US">
                <a:cs typeface="Calibri"/>
              </a:rPr>
              <a:t>-</a:t>
            </a:r>
          </a:p>
        </p:txBody>
      </p:sp>
      <p:sp>
        <p:nvSpPr>
          <p:cNvPr id="4" name="Slide Number Placeholder 3"/>
          <p:cNvSpPr>
            <a:spLocks noGrp="1"/>
          </p:cNvSpPr>
          <p:nvPr>
            <p:ph type="sldNum" sz="quarter" idx="5"/>
          </p:nvPr>
        </p:nvSpPr>
        <p:spPr/>
        <p:txBody>
          <a:bodyPr/>
          <a:lstStyle/>
          <a:p>
            <a:fld id="{74054F6D-F9C8-4A7B-9A1F-00F334B9CB4A}" type="slidenum">
              <a:rPr lang="en-US"/>
              <a:t>50</a:t>
            </a:fld>
            <a:endParaRPr lang="en-US"/>
          </a:p>
        </p:txBody>
      </p:sp>
    </p:spTree>
    <p:extLst>
      <p:ext uri="{BB962C8B-B14F-4D97-AF65-F5344CB8AC3E}">
        <p14:creationId xmlns:p14="http://schemas.microsoft.com/office/powerpoint/2010/main" val="3875673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 </a:t>
            </a:r>
          </a:p>
          <a:p>
            <a:r>
              <a:rPr lang="en-GB" sz="1200" b="0" i="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5"/>
          </p:nvPr>
        </p:nvSpPr>
        <p:spPr/>
        <p:txBody>
          <a:bodyPr/>
          <a:lstStyle/>
          <a:p>
            <a:fld id="{74054F6D-F9C8-4A7B-9A1F-00F334B9CB4A}" type="slidenum">
              <a:rPr lang="en-GB" smtClean="0"/>
              <a:t>57</a:t>
            </a:fld>
            <a:endParaRPr lang="en-GB"/>
          </a:p>
        </p:txBody>
      </p:sp>
    </p:spTree>
    <p:extLst>
      <p:ext uri="{BB962C8B-B14F-4D97-AF65-F5344CB8AC3E}">
        <p14:creationId xmlns:p14="http://schemas.microsoft.com/office/powerpoint/2010/main" val="465933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56707D5-1E4F-1D4E-9495-59EA85188B08}" type="slidenum">
              <a:rPr lang="en-GB" smtClean="0"/>
              <a:t>59</a:t>
            </a:fld>
            <a:endParaRPr lang="en-GB"/>
          </a:p>
        </p:txBody>
      </p:sp>
    </p:spTree>
    <p:extLst>
      <p:ext uri="{BB962C8B-B14F-4D97-AF65-F5344CB8AC3E}">
        <p14:creationId xmlns:p14="http://schemas.microsoft.com/office/powerpoint/2010/main" val="618778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000000"/>
                </a:solidFill>
                <a:effectLst/>
                <a:latin typeface="Gotham"/>
              </a:rPr>
              <a:t>The Human Rights Act 1998 (HRA) requires all public authorities, including the police, to act in a way which is compatible with the European Convention on Human Rights (ECHR) unless they are prevented from doing so by primary legislation, or by secondary legislation made under the primary legislation which cannot be interpreted compatibly with the convention</a:t>
            </a:r>
            <a:endParaRPr lang="en-GB"/>
          </a:p>
        </p:txBody>
      </p:sp>
      <p:sp>
        <p:nvSpPr>
          <p:cNvPr id="4" name="Slide Number Placeholder 3"/>
          <p:cNvSpPr>
            <a:spLocks noGrp="1"/>
          </p:cNvSpPr>
          <p:nvPr>
            <p:ph type="sldNum" sz="quarter" idx="5"/>
          </p:nvPr>
        </p:nvSpPr>
        <p:spPr/>
        <p:txBody>
          <a:bodyPr/>
          <a:lstStyle/>
          <a:p>
            <a:fld id="{0AFA3B81-1FFD-284C-AEB9-9147FA945C58}" type="slidenum">
              <a:rPr lang="en-US" smtClean="0"/>
              <a:t>60</a:t>
            </a:fld>
            <a:endParaRPr lang="en-US"/>
          </a:p>
        </p:txBody>
      </p:sp>
    </p:spTree>
    <p:extLst>
      <p:ext uri="{BB962C8B-B14F-4D97-AF65-F5344CB8AC3E}">
        <p14:creationId xmlns:p14="http://schemas.microsoft.com/office/powerpoint/2010/main" val="3063736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68</a:t>
            </a:fld>
            <a:endParaRPr lang="en-GB"/>
          </a:p>
        </p:txBody>
      </p:sp>
    </p:spTree>
    <p:extLst>
      <p:ext uri="{BB962C8B-B14F-4D97-AF65-F5344CB8AC3E}">
        <p14:creationId xmlns:p14="http://schemas.microsoft.com/office/powerpoint/2010/main" val="15326980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69</a:t>
            </a:fld>
            <a:endParaRPr lang="en-GB"/>
          </a:p>
        </p:txBody>
      </p:sp>
    </p:spTree>
    <p:extLst>
      <p:ext uri="{BB962C8B-B14F-4D97-AF65-F5344CB8AC3E}">
        <p14:creationId xmlns:p14="http://schemas.microsoft.com/office/powerpoint/2010/main" val="41324805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a:ln>
                  <a:noFill/>
                </a:ln>
                <a:solidFill>
                  <a:srgbClr val="000000"/>
                </a:solidFill>
                <a:effectLst/>
                <a:uLnTx/>
                <a:uFillTx/>
                <a:latin typeface="Arial" charset="0"/>
                <a:ea typeface="+mn-ea"/>
                <a:cs typeface="+mn-cs"/>
              </a:rPr>
              <a:t>PACE Code G </a:t>
            </a:r>
            <a:r>
              <a:rPr kumimoji="0" lang="en-US" altLang="en-US" sz="1100" b="0" i="0" u="none" strike="noStrike" kern="1200" cap="none" spc="0" normalizeH="0" baseline="0" noProof="0">
                <a:ln>
                  <a:noFill/>
                </a:ln>
                <a:solidFill>
                  <a:srgbClr val="000000"/>
                </a:solidFill>
                <a:effectLst/>
                <a:uLnTx/>
                <a:uFillTx/>
                <a:latin typeface="Arial" charset="0"/>
                <a:ea typeface="+mn-ea"/>
                <a:cs typeface="+mn-cs"/>
              </a:rPr>
              <a:t>states that these two elements </a:t>
            </a:r>
            <a:r>
              <a:rPr kumimoji="0" lang="en-US" altLang="en-US" sz="1100" b="1" i="0" u="none" strike="noStrike" kern="1200" cap="none" spc="0" normalizeH="0" baseline="0" noProof="0">
                <a:ln>
                  <a:noFill/>
                </a:ln>
                <a:solidFill>
                  <a:srgbClr val="000000"/>
                </a:solidFill>
                <a:effectLst/>
                <a:uLnTx/>
                <a:uFillTx/>
                <a:latin typeface="Arial" charset="0"/>
                <a:ea typeface="+mn-ea"/>
                <a:cs typeface="+mn-cs"/>
              </a:rPr>
              <a:t>must be satisfied </a:t>
            </a:r>
            <a:r>
              <a:rPr kumimoji="0" lang="en-US" altLang="en-US" sz="1100" b="0" i="0" u="none" strike="noStrike" kern="1200" cap="none" spc="0" normalizeH="0" baseline="0" noProof="0">
                <a:ln>
                  <a:noFill/>
                </a:ln>
                <a:solidFill>
                  <a:srgbClr val="000000"/>
                </a:solidFill>
                <a:effectLst/>
                <a:uLnTx/>
                <a:uFillTx/>
                <a:latin typeface="Arial" charset="0"/>
                <a:ea typeface="+mn-ea"/>
                <a:cs typeface="+mn-cs"/>
              </a:rPr>
              <a:t>for a Sec 24 arrest to be lawful: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a:ln>
                  <a:noFill/>
                </a:ln>
                <a:solidFill>
                  <a:srgbClr val="000000"/>
                </a:solidFill>
                <a:effectLst/>
                <a:uLnTx/>
                <a:uFillTx/>
                <a:latin typeface="Arial" charset="0"/>
                <a:ea typeface="+mn-ea"/>
                <a:cs typeface="+mn-cs"/>
              </a:rPr>
              <a:t>If the provisions of the Act and this Code are not observed, both the arrest and the conduct of any subsequent investigation may be open to question.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a:ln>
                  <a:noFill/>
                </a:ln>
                <a:solidFill>
                  <a:srgbClr val="000000"/>
                </a:solidFill>
                <a:effectLst/>
                <a:uLnTx/>
                <a:uFillTx/>
                <a:latin typeface="Arial" charset="0"/>
                <a:ea typeface="+mn-ea"/>
                <a:cs typeface="+mn-cs"/>
              </a:rPr>
              <a:t>The law requires a person is informed of the '</a:t>
            </a:r>
            <a:r>
              <a:rPr kumimoji="0" lang="en-GB" altLang="en-US" sz="1100" b="1" i="0" u="none" strike="noStrike" kern="1200" cap="none" spc="0" normalizeH="0" baseline="0" noProof="0">
                <a:ln>
                  <a:noFill/>
                </a:ln>
                <a:solidFill>
                  <a:srgbClr val="000000"/>
                </a:solidFill>
                <a:effectLst/>
                <a:uLnTx/>
                <a:uFillTx/>
                <a:latin typeface="Arial" charset="0"/>
                <a:ea typeface="+mn-ea"/>
                <a:cs typeface="+mn-cs"/>
              </a:rPr>
              <a:t>grounds</a:t>
            </a:r>
            <a:r>
              <a:rPr kumimoji="0" lang="en-GB" altLang="en-US" sz="1100" b="0" i="0" u="none" strike="noStrike" kern="1200" cap="none" spc="0" normalizeH="0" baseline="0" noProof="0">
                <a:ln>
                  <a:noFill/>
                </a:ln>
                <a:solidFill>
                  <a:srgbClr val="000000"/>
                </a:solidFill>
                <a:effectLst/>
                <a:uLnTx/>
                <a:uFillTx/>
                <a:latin typeface="Arial" charset="0"/>
                <a:ea typeface="+mn-ea"/>
                <a:cs typeface="+mn-cs"/>
              </a:rPr>
              <a:t> for the arrest'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a:ln>
                  <a:noFill/>
                </a:ln>
                <a:solidFill>
                  <a:srgbClr val="000000"/>
                </a:solidFill>
                <a:effectLst/>
                <a:uLnTx/>
                <a:uFillTx/>
                <a:latin typeface="Arial" charset="0"/>
                <a:ea typeface="+mn-ea"/>
                <a:cs typeface="+mn-cs"/>
              </a:rPr>
              <a:t>(e.g. "I am arresting you on suspicion of stealing a stereo from a Ford Fiesta car in Acacia Ave yesterday"). </a:t>
            </a:r>
          </a:p>
          <a:p>
            <a:endParaRPr lang="en-GB"/>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70</a:t>
            </a:fld>
            <a:endParaRPr lang="en-GB"/>
          </a:p>
        </p:txBody>
      </p:sp>
    </p:spTree>
    <p:extLst>
      <p:ext uri="{BB962C8B-B14F-4D97-AF65-F5344CB8AC3E}">
        <p14:creationId xmlns:p14="http://schemas.microsoft.com/office/powerpoint/2010/main" val="7486169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71</a:t>
            </a:fld>
            <a:endParaRPr lang="en-GB"/>
          </a:p>
        </p:txBody>
      </p:sp>
    </p:spTree>
    <p:extLst>
      <p:ext uri="{BB962C8B-B14F-4D97-AF65-F5344CB8AC3E}">
        <p14:creationId xmlns:p14="http://schemas.microsoft.com/office/powerpoint/2010/main" val="11081722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74</a:t>
            </a:fld>
            <a:endParaRPr lang="en-GB"/>
          </a:p>
        </p:txBody>
      </p:sp>
    </p:spTree>
    <p:extLst>
      <p:ext uri="{BB962C8B-B14F-4D97-AF65-F5344CB8AC3E}">
        <p14:creationId xmlns:p14="http://schemas.microsoft.com/office/powerpoint/2010/main" val="3988516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news/articles/c28ezm8pwmzo"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nationalarchives.gov.uk/explore-the-collection/stories/the-brixton-riots-and-the-scarman-report/"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oliceconduct.gov.uk/news/iopc-investigation-south-wales-police-actions-prior-deaths-two-boys-ely-near-conclusion"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hyperlink" Target="https://www.bbc.co.uk/news/articles/cjmkk441mg9o"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youtu.be/6Gg26onLLDY"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bbc.co.uk/iplayer/episode/m002k7k6/panorama-undercover-in-the-police"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0.sv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5.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0.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3A9379B-474C-79AE-BEEC-1470185C6254}"/>
              </a:ext>
            </a:extLst>
          </p:cNvPr>
          <p:cNvPicPr>
            <a:picLocks noChangeAspect="1"/>
          </p:cNvPicPr>
          <p:nvPr/>
        </p:nvPicPr>
        <p:blipFill>
          <a:blip r:embed="rId2"/>
          <a:srcRect l="427" r="2" b="2"/>
          <a:stretch>
            <a:fillRect/>
          </a:stretch>
        </p:blipFill>
        <p:spPr>
          <a:xfrm>
            <a:off x="20" y="-7619"/>
            <a:ext cx="12191979" cy="6887364"/>
          </a:xfrm>
          <a:prstGeom prst="rect">
            <a:avLst/>
          </a:prstGeom>
        </p:spPr>
      </p:pic>
      <p:sp>
        <p:nvSpPr>
          <p:cNvPr id="20" name="Rectangle 19">
            <a:extLst>
              <a:ext uri="{FF2B5EF4-FFF2-40B4-BE49-F238E27FC236}">
                <a16:creationId xmlns:a16="http://schemas.microsoft.com/office/drawing/2014/main" id="{4D60F200-5EB0-B223-2439-C96C67F0F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063219" y="-1252908"/>
            <a:ext cx="4065561" cy="12192000"/>
          </a:xfrm>
          <a:prstGeom prst="rect">
            <a:avLst/>
          </a:prstGeom>
          <a:gradFill flip="none" rotWithShape="1">
            <a:gsLst>
              <a:gs pos="17000">
                <a:srgbClr val="000000">
                  <a:alpha val="59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92CB243-67C5-E304-31A0-4D7D607BA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464116" y="322049"/>
            <a:ext cx="3067943" cy="2408606"/>
          </a:xfrm>
          <a:prstGeom prst="rect">
            <a:avLst/>
          </a:prstGeom>
          <a:gradFill flip="none" rotWithShape="1">
            <a:gsLst>
              <a:gs pos="0">
                <a:schemeClr val="accent2"/>
              </a:gs>
              <a:gs pos="51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4" name="Rectangle 23">
            <a:extLst>
              <a:ext uri="{FF2B5EF4-FFF2-40B4-BE49-F238E27FC236}">
                <a16:creationId xmlns:a16="http://schemas.microsoft.com/office/drawing/2014/main" id="{11A95761-C93E-94BF-087D-D2A823789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392" y="4172881"/>
            <a:ext cx="7154743" cy="2702991"/>
          </a:xfrm>
          <a:prstGeom prst="rect">
            <a:avLst/>
          </a:prstGeom>
          <a:gradFill flip="none" rotWithShape="1">
            <a:gsLst>
              <a:gs pos="0">
                <a:schemeClr val="accent5"/>
              </a:gs>
              <a:gs pos="52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itle 1"/>
          <p:cNvSpPr>
            <a:spLocks noGrp="1"/>
          </p:cNvSpPr>
          <p:nvPr>
            <p:ph type="ctrTitle"/>
          </p:nvPr>
        </p:nvSpPr>
        <p:spPr>
          <a:xfrm>
            <a:off x="859029" y="1936866"/>
            <a:ext cx="4849044" cy="2839273"/>
          </a:xfrm>
        </p:spPr>
        <p:txBody>
          <a:bodyPr>
            <a:normAutofit/>
          </a:bodyPr>
          <a:lstStyle/>
          <a:p>
            <a:pPr algn="l"/>
            <a:r>
              <a:rPr lang="en-US" sz="3600">
                <a:solidFill>
                  <a:srgbClr val="FFFFFF"/>
                </a:solidFill>
              </a:rPr>
              <a:t>Understanding the role of  police constable </a:t>
            </a:r>
            <a:br>
              <a:rPr lang="en-US" sz="3600">
                <a:solidFill>
                  <a:srgbClr val="FFFFFF"/>
                </a:solidFill>
              </a:rPr>
            </a:br>
            <a:r>
              <a:rPr lang="en-US" sz="3600">
                <a:solidFill>
                  <a:srgbClr val="FFFFFF"/>
                </a:solidFill>
              </a:rPr>
              <a:t>BMPL4019A</a:t>
            </a:r>
          </a:p>
        </p:txBody>
      </p:sp>
      <p:sp>
        <p:nvSpPr>
          <p:cNvPr id="3" name="Subtitle 2"/>
          <p:cNvSpPr>
            <a:spLocks noGrp="1"/>
          </p:cNvSpPr>
          <p:nvPr>
            <p:ph type="subTitle" idx="1"/>
          </p:nvPr>
        </p:nvSpPr>
        <p:spPr>
          <a:xfrm>
            <a:off x="859028" y="4873600"/>
            <a:ext cx="4849044" cy="1183602"/>
          </a:xfrm>
        </p:spPr>
        <p:txBody>
          <a:bodyPr vert="horz" lIns="91440" tIns="45720" rIns="91440" bIns="45720" rtlCol="0">
            <a:normAutofit/>
          </a:bodyPr>
          <a:lstStyle/>
          <a:p>
            <a:pPr algn="l"/>
            <a:r>
              <a:rPr lang="en-US" sz="2000">
                <a:solidFill>
                  <a:srgbClr val="FFFFFF"/>
                </a:solidFill>
              </a:rPr>
              <a:t>Week 3 2026</a:t>
            </a:r>
          </a:p>
        </p:txBody>
      </p:sp>
      <p:sp>
        <p:nvSpPr>
          <p:cNvPr id="26" name="Rectangle 25">
            <a:extLst>
              <a:ext uri="{FF2B5EF4-FFF2-40B4-BE49-F238E27FC236}">
                <a16:creationId xmlns:a16="http://schemas.microsoft.com/office/drawing/2014/main" id="{6E63D1A5-FD49-4756-F62E-786C34E63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06736" y="-7619"/>
            <a:ext cx="995654" cy="6918113"/>
          </a:xfrm>
          <a:prstGeom prst="rect">
            <a:avLst/>
          </a:prstGeom>
          <a:gradFill flip="none" rotWithShape="1">
            <a:gsLst>
              <a:gs pos="0">
                <a:schemeClr val="accent5">
                  <a:alpha val="68000"/>
                </a:schemeClr>
              </a:gs>
              <a:gs pos="37000">
                <a:schemeClr val="accent5">
                  <a:alpha val="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6192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B396B-1D41-22F0-9AA6-0805C8D39B69}"/>
              </a:ext>
            </a:extLst>
          </p:cNvPr>
          <p:cNvSpPr>
            <a:spLocks noGrp="1"/>
          </p:cNvSpPr>
          <p:nvPr>
            <p:ph type="title"/>
          </p:nvPr>
        </p:nvSpPr>
        <p:spPr/>
        <p:txBody>
          <a:bodyPr/>
          <a:lstStyle/>
          <a:p>
            <a:r>
              <a:rPr lang="en-GB"/>
              <a:t>Today</a:t>
            </a:r>
          </a:p>
        </p:txBody>
      </p:sp>
      <p:sp>
        <p:nvSpPr>
          <p:cNvPr id="3" name="Content Placeholder 2">
            <a:extLst>
              <a:ext uri="{FF2B5EF4-FFF2-40B4-BE49-F238E27FC236}">
                <a16:creationId xmlns:a16="http://schemas.microsoft.com/office/drawing/2014/main" id="{87B61388-320E-F7F1-5882-182EB5CFF513}"/>
              </a:ext>
            </a:extLst>
          </p:cNvPr>
          <p:cNvSpPr>
            <a:spLocks noGrp="1"/>
          </p:cNvSpPr>
          <p:nvPr>
            <p:ph idx="1"/>
          </p:nvPr>
        </p:nvSpPr>
        <p:spPr/>
        <p:txBody>
          <a:bodyPr vert="horz" lIns="91440" tIns="45720" rIns="91440" bIns="45720" rtlCol="0" anchor="t">
            <a:normAutofit/>
          </a:bodyPr>
          <a:lstStyle/>
          <a:p>
            <a:r>
              <a:rPr lang="en-GB"/>
              <a:t>Understand how the police service is governed and how the police are held to account</a:t>
            </a:r>
          </a:p>
          <a:p>
            <a:r>
              <a:rPr lang="en-GB"/>
              <a:t>Understand how legislation has shaped police governance today</a:t>
            </a:r>
          </a:p>
          <a:p>
            <a:r>
              <a:rPr lang="en-GB"/>
              <a:t>Understand the role of His Majesty's Inspectorate of Constabulary and Fire &amp; Rescue Service</a:t>
            </a:r>
          </a:p>
          <a:p>
            <a:r>
              <a:rPr lang="en-GB"/>
              <a:t>Effectiveness of Police Governance</a:t>
            </a:r>
          </a:p>
        </p:txBody>
      </p:sp>
    </p:spTree>
    <p:extLst>
      <p:ext uri="{BB962C8B-B14F-4D97-AF65-F5344CB8AC3E}">
        <p14:creationId xmlns:p14="http://schemas.microsoft.com/office/powerpoint/2010/main" val="2172103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C5F11-E4FB-8606-FE3C-ACC1FE19639E}"/>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6600"/>
              <a:t>Policing by consent</a:t>
            </a:r>
          </a:p>
          <a:p>
            <a:pPr algn="ctr"/>
            <a:endParaRPr lang="en-US" sz="6600"/>
          </a:p>
        </p:txBody>
      </p:sp>
      <p:pic>
        <p:nvPicPr>
          <p:cNvPr id="4" name="Content Placeholder 3">
            <a:extLst>
              <a:ext uri="{FF2B5EF4-FFF2-40B4-BE49-F238E27FC236}">
                <a16:creationId xmlns:a16="http://schemas.microsoft.com/office/drawing/2014/main" id="{0945D66F-5840-E727-A6AA-4E6BD26A6635}"/>
              </a:ext>
            </a:extLst>
          </p:cNvPr>
          <p:cNvPicPr>
            <a:picLocks noGrp="1" noChangeAspect="1"/>
          </p:cNvPicPr>
          <p:nvPr>
            <p:ph idx="1"/>
          </p:nvPr>
        </p:nvPicPr>
        <p:blipFill>
          <a:blip r:embed="rId2"/>
          <a:stretch>
            <a:fillRect/>
          </a:stretch>
        </p:blipFill>
        <p:spPr>
          <a:xfrm>
            <a:off x="693975" y="2642616"/>
            <a:ext cx="4866546" cy="3605784"/>
          </a:xfrm>
          <a:prstGeom prst="rect">
            <a:avLst/>
          </a:prstGeom>
        </p:spPr>
      </p:pic>
      <p:pic>
        <p:nvPicPr>
          <p:cNvPr id="5" name="Picture 4" descr="Policing by Consent — Abolitionist Futures">
            <a:extLst>
              <a:ext uri="{FF2B5EF4-FFF2-40B4-BE49-F238E27FC236}">
                <a16:creationId xmlns:a16="http://schemas.microsoft.com/office/drawing/2014/main" id="{8324E48D-23F9-FBA5-07FA-0603B84EC52F}"/>
              </a:ext>
            </a:extLst>
          </p:cNvPr>
          <p:cNvPicPr>
            <a:picLocks noChangeAspect="1"/>
          </p:cNvPicPr>
          <p:nvPr/>
        </p:nvPicPr>
        <p:blipFill>
          <a:blip r:embed="rId3"/>
          <a:srcRect b="-326"/>
          <a:stretch>
            <a:fillRect/>
          </a:stretch>
        </p:blipFill>
        <p:spPr>
          <a:xfrm>
            <a:off x="6254496" y="3152196"/>
            <a:ext cx="5614416" cy="2586624"/>
          </a:xfrm>
          <a:prstGeom prst="rect">
            <a:avLst/>
          </a:prstGeom>
        </p:spPr>
      </p:pic>
    </p:spTree>
    <p:extLst>
      <p:ext uri="{BB962C8B-B14F-4D97-AF65-F5344CB8AC3E}">
        <p14:creationId xmlns:p14="http://schemas.microsoft.com/office/powerpoint/2010/main" val="3202651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9722E-D99C-DB0E-426E-D7D9D1933C45}"/>
              </a:ext>
            </a:extLst>
          </p:cNvPr>
          <p:cNvSpPr>
            <a:spLocks noGrp="1"/>
          </p:cNvSpPr>
          <p:nvPr>
            <p:ph type="title"/>
          </p:nvPr>
        </p:nvSpPr>
        <p:spPr>
          <a:xfrm>
            <a:off x="838200" y="365125"/>
            <a:ext cx="10515600" cy="1006347"/>
          </a:xfrm>
        </p:spPr>
        <p:txBody>
          <a:bodyPr/>
          <a:lstStyle/>
          <a:p>
            <a:pPr algn="ctr"/>
            <a:r>
              <a:rPr lang="en-GB" sz="2400" b="1">
                <a:latin typeface="Calibri"/>
                <a:ea typeface="Calibri"/>
                <a:cs typeface="Calibri"/>
              </a:rPr>
              <a:t>“the police are the public and the public are the police.”</a:t>
            </a:r>
            <a:endParaRPr lang="en-GB" sz="2400">
              <a:latin typeface="Calibri"/>
              <a:ea typeface="Calibri"/>
              <a:cs typeface="Calibri"/>
            </a:endParaRPr>
          </a:p>
          <a:p>
            <a:endParaRPr lang="en-GB"/>
          </a:p>
        </p:txBody>
      </p:sp>
      <p:sp>
        <p:nvSpPr>
          <p:cNvPr id="3" name="Content Placeholder 2">
            <a:extLst>
              <a:ext uri="{FF2B5EF4-FFF2-40B4-BE49-F238E27FC236}">
                <a16:creationId xmlns:a16="http://schemas.microsoft.com/office/drawing/2014/main" id="{3C01F052-22AC-D91C-E195-3047294DD2FE}"/>
              </a:ext>
            </a:extLst>
          </p:cNvPr>
          <p:cNvSpPr>
            <a:spLocks noGrp="1"/>
          </p:cNvSpPr>
          <p:nvPr>
            <p:ph idx="1"/>
          </p:nvPr>
        </p:nvSpPr>
        <p:spPr/>
        <p:txBody>
          <a:bodyPr vert="horz" lIns="91440" tIns="45720" rIns="91440" bIns="45720" rtlCol="0" anchor="t">
            <a:normAutofit/>
          </a:bodyPr>
          <a:lstStyle/>
          <a:p>
            <a:r>
              <a:rPr lang="en-GB" sz="3200" b="1">
                <a:latin typeface="Calibri"/>
                <a:ea typeface="Calibri"/>
                <a:cs typeface="Calibri"/>
              </a:rPr>
              <a:t>Policing by consent means that police authority comes from the public’s approval, trust, and cooperation</a:t>
            </a:r>
            <a:endParaRPr lang="en-GB" sz="3200">
              <a:latin typeface="Calibri"/>
              <a:ea typeface="Calibri"/>
              <a:cs typeface="Calibri"/>
            </a:endParaRPr>
          </a:p>
          <a:p>
            <a:r>
              <a:rPr lang="en-GB" sz="3200" b="1">
                <a:latin typeface="Calibri"/>
                <a:ea typeface="Calibri"/>
                <a:cs typeface="Calibri"/>
              </a:rPr>
              <a:t>Not from the power of the state or the consent of any individual. </a:t>
            </a:r>
            <a:endParaRPr lang="en-GB" sz="3200">
              <a:latin typeface="Calibri"/>
              <a:ea typeface="Calibri"/>
              <a:cs typeface="Calibri"/>
            </a:endParaRPr>
          </a:p>
          <a:p>
            <a:r>
              <a:rPr lang="en-GB" sz="3200" b="1">
                <a:latin typeface="Calibri"/>
                <a:ea typeface="Calibri"/>
                <a:cs typeface="Calibri"/>
              </a:rPr>
              <a:t>It is rooted in the </a:t>
            </a:r>
            <a:r>
              <a:rPr lang="en-GB" sz="3200" b="1" err="1">
                <a:latin typeface="Calibri"/>
                <a:ea typeface="Calibri"/>
                <a:cs typeface="Calibri"/>
              </a:rPr>
              <a:t>Peelian</a:t>
            </a:r>
            <a:r>
              <a:rPr lang="en-GB" sz="3200" b="1">
                <a:latin typeface="Calibri"/>
                <a:ea typeface="Calibri"/>
                <a:cs typeface="Calibri"/>
              </a:rPr>
              <a:t> principles, which emphasise public support, minimal use of force, and the idea that “the police are the public and the public are the police.”</a:t>
            </a:r>
            <a:endParaRPr lang="en-GB" sz="3200">
              <a:latin typeface="Calibri"/>
              <a:ea typeface="Calibri"/>
              <a:cs typeface="Calibri"/>
            </a:endParaRPr>
          </a:p>
          <a:p>
            <a:endParaRPr lang="en-GB"/>
          </a:p>
        </p:txBody>
      </p:sp>
    </p:spTree>
    <p:extLst>
      <p:ext uri="{BB962C8B-B14F-4D97-AF65-F5344CB8AC3E}">
        <p14:creationId xmlns:p14="http://schemas.microsoft.com/office/powerpoint/2010/main" val="101002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916D3-38F9-9EBE-CE32-24D14E5DA074}"/>
              </a:ext>
            </a:extLst>
          </p:cNvPr>
          <p:cNvSpPr>
            <a:spLocks noGrp="1"/>
          </p:cNvSpPr>
          <p:nvPr>
            <p:ph type="title"/>
          </p:nvPr>
        </p:nvSpPr>
        <p:spPr/>
        <p:txBody>
          <a:bodyPr/>
          <a:lstStyle/>
          <a:p>
            <a:r>
              <a:rPr lang="en-GB"/>
              <a:t>Policing by Consent</a:t>
            </a:r>
          </a:p>
        </p:txBody>
      </p:sp>
      <p:sp>
        <p:nvSpPr>
          <p:cNvPr id="3" name="Content Placeholder 2">
            <a:extLst>
              <a:ext uri="{FF2B5EF4-FFF2-40B4-BE49-F238E27FC236}">
                <a16:creationId xmlns:a16="http://schemas.microsoft.com/office/drawing/2014/main" id="{7FF84F43-7056-62D8-2D93-78B05BF919E8}"/>
              </a:ext>
            </a:extLst>
          </p:cNvPr>
          <p:cNvSpPr>
            <a:spLocks noGrp="1"/>
          </p:cNvSpPr>
          <p:nvPr>
            <p:ph idx="1"/>
          </p:nvPr>
        </p:nvSpPr>
        <p:spPr>
          <a:xfrm>
            <a:off x="838200" y="1825625"/>
            <a:ext cx="10515600" cy="4503738"/>
          </a:xfrm>
        </p:spPr>
        <p:txBody>
          <a:bodyPr vert="horz" lIns="91440" tIns="45720" rIns="91440" bIns="45720" rtlCol="0" anchor="t">
            <a:noAutofit/>
          </a:bodyPr>
          <a:lstStyle/>
          <a:p>
            <a:r>
              <a:rPr lang="en-GB" sz="3200">
                <a:latin typeface="Calibri"/>
                <a:ea typeface="Calibri"/>
                <a:cs typeface="Calibri"/>
              </a:rPr>
              <a:t>The principle of policing by consent relies on the trust and confidence that the public has in the police service and the wider law enforcement community. Professional standards departments (PSDs) can play an important role in the maintenance of that trust and confidence. Trust and confidence can be undermined by a failure to vet and manage misconduct and complaints or investigate counter-corruption activities effectively. It is, therefore, essential that such issues are dealt with openly and robustly in accordance with the Code of Ethics</a:t>
            </a:r>
          </a:p>
        </p:txBody>
      </p:sp>
    </p:spTree>
    <p:extLst>
      <p:ext uri="{BB962C8B-B14F-4D97-AF65-F5344CB8AC3E}">
        <p14:creationId xmlns:p14="http://schemas.microsoft.com/office/powerpoint/2010/main" val="2812694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51A0227-072A-4F5F-928C-E2C3E5CCD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018114-E885-99C7-422B-4F89F2E25C49}"/>
              </a:ext>
            </a:extLst>
          </p:cNvPr>
          <p:cNvSpPr>
            <a:spLocks noGrp="1"/>
          </p:cNvSpPr>
          <p:nvPr>
            <p:ph type="title"/>
          </p:nvPr>
        </p:nvSpPr>
        <p:spPr>
          <a:xfrm>
            <a:off x="630936" y="4756666"/>
            <a:ext cx="4245864" cy="1334504"/>
          </a:xfrm>
        </p:spPr>
        <p:txBody>
          <a:bodyPr vert="horz" lIns="91440" tIns="45720" rIns="91440" bIns="45720" rtlCol="0" anchor="ctr">
            <a:normAutofit/>
          </a:bodyPr>
          <a:lstStyle/>
          <a:p>
            <a:r>
              <a:rPr lang="en-US" sz="1800">
                <a:latin typeface="Calibri"/>
                <a:ea typeface="Calibri"/>
                <a:cs typeface="Calibri"/>
              </a:rPr>
              <a:t>Lewis Edwards 2023</a:t>
            </a:r>
          </a:p>
        </p:txBody>
      </p:sp>
      <p:pic>
        <p:nvPicPr>
          <p:cNvPr id="4" name="Content Placeholder 3" descr="A person with a beard&#10;&#10;AI-generated content may be incorrect.">
            <a:extLst>
              <a:ext uri="{FF2B5EF4-FFF2-40B4-BE49-F238E27FC236}">
                <a16:creationId xmlns:a16="http://schemas.microsoft.com/office/drawing/2014/main" id="{A43E80BA-A21E-E72F-9548-4021F53B54AF}"/>
              </a:ext>
            </a:extLst>
          </p:cNvPr>
          <p:cNvPicPr>
            <a:picLocks noGrp="1" noChangeAspect="1"/>
          </p:cNvPicPr>
          <p:nvPr>
            <p:ph idx="1"/>
          </p:nvPr>
        </p:nvPicPr>
        <p:blipFill>
          <a:blip r:embed="rId3"/>
          <a:stretch>
            <a:fillRect/>
          </a:stretch>
        </p:blipFill>
        <p:spPr>
          <a:xfrm>
            <a:off x="1023775" y="320040"/>
            <a:ext cx="4350202" cy="3927031"/>
          </a:xfrm>
          <a:prstGeom prst="rect">
            <a:avLst/>
          </a:prstGeom>
        </p:spPr>
      </p:pic>
      <p:pic>
        <p:nvPicPr>
          <p:cNvPr id="5" name="Picture 4" descr="A sign with white text on it&#10;&#10;AI-generated content may be incorrect.">
            <a:extLst>
              <a:ext uri="{FF2B5EF4-FFF2-40B4-BE49-F238E27FC236}">
                <a16:creationId xmlns:a16="http://schemas.microsoft.com/office/drawing/2014/main" id="{BDEFA4C8-6421-645A-AFA0-E0FE0C7C21E5}"/>
              </a:ext>
            </a:extLst>
          </p:cNvPr>
          <p:cNvPicPr>
            <a:picLocks noChangeAspect="1"/>
          </p:cNvPicPr>
          <p:nvPr/>
        </p:nvPicPr>
        <p:blipFill>
          <a:blip r:embed="rId4"/>
          <a:stretch>
            <a:fillRect/>
          </a:stretch>
        </p:blipFill>
        <p:spPr>
          <a:xfrm>
            <a:off x="6254496" y="662724"/>
            <a:ext cx="5471160" cy="3241662"/>
          </a:xfrm>
          <a:prstGeom prst="rect">
            <a:avLst/>
          </a:prstGeom>
        </p:spPr>
      </p:pic>
      <p:sp>
        <p:nvSpPr>
          <p:cNvPr id="13" name="sketchy line">
            <a:extLst>
              <a:ext uri="{FF2B5EF4-FFF2-40B4-BE49-F238E27FC236}">
                <a16:creationId xmlns:a16="http://schemas.microsoft.com/office/drawing/2014/main" id="{35D99776-4B38-47DF-A302-11AD9AF87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37304" y="5292566"/>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A524151-BD7D-15E7-37D7-4C1D3B92575E}"/>
              </a:ext>
            </a:extLst>
          </p:cNvPr>
          <p:cNvSpPr txBox="1"/>
          <p:nvPr/>
        </p:nvSpPr>
        <p:spPr>
          <a:xfrm>
            <a:off x="5377131" y="4023422"/>
            <a:ext cx="6171739" cy="206774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GB" sz="1500" b="0" i="0"/>
              <a:t>One officer who transferred from a different force had been subject to 25 public complaints over 10 years, many of which were for "excessive use of </a:t>
            </a:r>
            <a:r>
              <a:rPr lang="en-GB" sz="1500"/>
              <a:t>force</a:t>
            </a:r>
            <a:r>
              <a:rPr lang="en-GB" sz="1500" b="0" i="0"/>
              <a:t>". Four of the complaints resulted in "management action".</a:t>
            </a:r>
          </a:p>
          <a:p>
            <a:pPr indent="-228600">
              <a:lnSpc>
                <a:spcPct val="90000"/>
              </a:lnSpc>
              <a:spcAft>
                <a:spcPts val="600"/>
              </a:spcAft>
              <a:buFont typeface="Arial" panose="020B0604020202020204" pitchFamily="34" charset="0"/>
              <a:buChar char="•"/>
            </a:pPr>
            <a:r>
              <a:rPr lang="en-GB" sz="1500" b="0" i="0"/>
              <a:t>The officer had also been arrested for being drunk and disorderly but no action was taken. There was no evidence the force considered the incidents as a "pattern of concerning behaviour".</a:t>
            </a:r>
          </a:p>
          <a:p>
            <a:pPr indent="-228600">
              <a:lnSpc>
                <a:spcPct val="90000"/>
              </a:lnSpc>
              <a:spcAft>
                <a:spcPts val="600"/>
              </a:spcAft>
              <a:buFont typeface="Arial" panose="020B0604020202020204" pitchFamily="34" charset="0"/>
              <a:buChar char="•"/>
            </a:pPr>
            <a:endParaRPr lang="en-US" sz="1500"/>
          </a:p>
        </p:txBody>
      </p:sp>
    </p:spTree>
    <p:extLst>
      <p:ext uri="{BB962C8B-B14F-4D97-AF65-F5344CB8AC3E}">
        <p14:creationId xmlns:p14="http://schemas.microsoft.com/office/powerpoint/2010/main" val="19571703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9AF89D2-98AC-EBFA-24AC-2DF320692E09}"/>
              </a:ext>
            </a:extLst>
          </p:cNvPr>
          <p:cNvPicPr>
            <a:picLocks noGrp="1" noChangeAspect="1"/>
          </p:cNvPicPr>
          <p:nvPr>
            <p:ph idx="1"/>
          </p:nvPr>
        </p:nvPicPr>
        <p:blipFill>
          <a:blip r:embed="rId2"/>
          <a:stretch>
            <a:fillRect/>
          </a:stretch>
        </p:blipFill>
        <p:spPr>
          <a:xfrm>
            <a:off x="1286848" y="-420687"/>
            <a:ext cx="7173553" cy="6597650"/>
          </a:xfrm>
          <a:prstGeom prst="rect">
            <a:avLst/>
          </a:prstGeom>
        </p:spPr>
      </p:pic>
      <p:sp>
        <p:nvSpPr>
          <p:cNvPr id="7" name="TextBox 6">
            <a:extLst>
              <a:ext uri="{FF2B5EF4-FFF2-40B4-BE49-F238E27FC236}">
                <a16:creationId xmlns:a16="http://schemas.microsoft.com/office/drawing/2014/main" id="{28F420FD-CA16-02EF-F7C2-8DD48CC92E2D}"/>
              </a:ext>
            </a:extLst>
          </p:cNvPr>
          <p:cNvSpPr txBox="1"/>
          <p:nvPr/>
        </p:nvSpPr>
        <p:spPr>
          <a:xfrm>
            <a:off x="8724899" y="3107528"/>
            <a:ext cx="3385457" cy="923330"/>
          </a:xfrm>
          <a:prstGeom prst="rect">
            <a:avLst/>
          </a:prstGeom>
          <a:noFill/>
        </p:spPr>
        <p:txBody>
          <a:bodyPr wrap="square">
            <a:spAutoFit/>
          </a:bodyPr>
          <a:lstStyle/>
          <a:p>
            <a:r>
              <a:rPr lang="en-GB">
                <a:hlinkClick r:id="rId3"/>
              </a:rPr>
              <a:t>South Wales Police officer Ben Cook jailed for burglaries - BBC News</a:t>
            </a:r>
            <a:endParaRPr lang="en-GB"/>
          </a:p>
        </p:txBody>
      </p:sp>
    </p:spTree>
    <p:extLst>
      <p:ext uri="{BB962C8B-B14F-4D97-AF65-F5344CB8AC3E}">
        <p14:creationId xmlns:p14="http://schemas.microsoft.com/office/powerpoint/2010/main" val="1916927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C67C78-64D4-C991-4D27-CAA488300160}"/>
              </a:ext>
            </a:extLst>
          </p:cNvPr>
          <p:cNvSpPr>
            <a:spLocks noGrp="1"/>
          </p:cNvSpPr>
          <p:nvPr>
            <p:ph type="title"/>
          </p:nvPr>
        </p:nvSpPr>
        <p:spPr>
          <a:xfrm>
            <a:off x="640080" y="325369"/>
            <a:ext cx="4368602" cy="1956841"/>
          </a:xfrm>
        </p:spPr>
        <p:txBody>
          <a:bodyPr vert="horz" lIns="91440" tIns="45720" rIns="91440" bIns="45720" rtlCol="0" anchor="b">
            <a:normAutofit/>
          </a:bodyPr>
          <a:lstStyle/>
          <a:p>
            <a:br>
              <a:rPr lang="en-US" sz="4200">
                <a:highlight>
                  <a:srgbClr val="FFFFFF"/>
                </a:highlight>
              </a:rPr>
            </a:br>
            <a:r>
              <a:rPr lang="en-US" sz="4200">
                <a:highlight>
                  <a:srgbClr val="FFFFFF"/>
                </a:highlight>
              </a:rPr>
              <a:t>Sarah Everard 2021</a:t>
            </a:r>
            <a:endParaRPr lang="en-US" sz="4200"/>
          </a:p>
          <a:p>
            <a:endParaRPr lang="en-US" sz="4200"/>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63AD8E8-2FFB-6FAD-139A-4CF5CB9AD1C1}"/>
              </a:ext>
            </a:extLst>
          </p:cNvPr>
          <p:cNvSpPr txBox="1"/>
          <p:nvPr/>
        </p:nvSpPr>
        <p:spPr>
          <a:xfrm>
            <a:off x="640080" y="2729126"/>
            <a:ext cx="5465664" cy="401078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GB" b="1">
                <a:latin typeface="Calibri"/>
                <a:ea typeface="Calibri"/>
                <a:cs typeface="Calibri"/>
              </a:rPr>
              <a:t>Inquiry</a:t>
            </a:r>
            <a:r>
              <a:rPr lang="en-GB" b="1" i="0">
                <a:latin typeface="Calibri"/>
                <a:ea typeface="Calibri"/>
                <a:cs typeface="Calibri"/>
              </a:rPr>
              <a:t> </a:t>
            </a:r>
            <a:r>
              <a:rPr lang="en-GB" b="1">
                <a:latin typeface="Calibri"/>
                <a:ea typeface="Calibri"/>
                <a:cs typeface="Calibri"/>
              </a:rPr>
              <a:t> </a:t>
            </a:r>
            <a:r>
              <a:rPr lang="en-GB" b="1" i="0">
                <a:latin typeface="Calibri"/>
                <a:ea typeface="Calibri"/>
                <a:cs typeface="Calibri"/>
              </a:rPr>
              <a:t>into "systematic failures" that allowed Wayne Couzens to continue to be a police </a:t>
            </a:r>
            <a:r>
              <a:rPr lang="en-GB" b="1">
                <a:latin typeface="Calibri"/>
                <a:ea typeface="Calibri"/>
                <a:cs typeface="Calibri"/>
              </a:rPr>
              <a:t>office.</a:t>
            </a:r>
            <a:endParaRPr lang="en-GB">
              <a:latin typeface="Calibri"/>
              <a:ea typeface="Calibri"/>
              <a:cs typeface="Calibri"/>
            </a:endParaRPr>
          </a:p>
          <a:p>
            <a:pPr>
              <a:lnSpc>
                <a:spcPct val="90000"/>
              </a:lnSpc>
              <a:spcAft>
                <a:spcPts val="600"/>
              </a:spcAft>
            </a:pPr>
            <a:r>
              <a:rPr lang="en-GB">
                <a:latin typeface="Calibri"/>
                <a:ea typeface="Calibri"/>
                <a:cs typeface="Calibri"/>
              </a:rPr>
              <a:t>Government</a:t>
            </a:r>
            <a:r>
              <a:rPr lang="en-GB" b="0" i="0">
                <a:latin typeface="Calibri"/>
                <a:ea typeface="Calibri"/>
                <a:cs typeface="Calibri"/>
              </a:rPr>
              <a:t> </a:t>
            </a:r>
            <a:r>
              <a:rPr lang="en-GB">
                <a:latin typeface="Calibri"/>
                <a:ea typeface="Calibri"/>
                <a:cs typeface="Calibri"/>
              </a:rPr>
              <a:t>-  </a:t>
            </a:r>
            <a:r>
              <a:rPr lang="en-GB" b="0" i="0">
                <a:latin typeface="Calibri"/>
                <a:ea typeface="Calibri"/>
                <a:cs typeface="Calibri"/>
              </a:rPr>
              <a:t>"have a right to know" why he remained in the Metropolitan Police despite concerns about his behaviour.</a:t>
            </a:r>
          </a:p>
          <a:p>
            <a:pPr indent="-228600">
              <a:lnSpc>
                <a:spcPct val="90000"/>
              </a:lnSpc>
              <a:spcAft>
                <a:spcPts val="600"/>
              </a:spcAft>
              <a:buFont typeface="Arial" panose="020B0604020202020204" pitchFamily="34" charset="0"/>
              <a:buChar char="•"/>
            </a:pPr>
            <a:r>
              <a:rPr lang="en-GB" b="0" i="0">
                <a:latin typeface="Calibri"/>
                <a:ea typeface="Calibri"/>
                <a:cs typeface="Calibri"/>
              </a:rPr>
              <a:t>Couzens kidnapped, raped and murdered Sarah Everard while he was a serving officer, using his police warrant card.</a:t>
            </a:r>
          </a:p>
          <a:p>
            <a:pPr indent="-228600">
              <a:lnSpc>
                <a:spcPct val="90000"/>
              </a:lnSpc>
              <a:spcAft>
                <a:spcPts val="600"/>
              </a:spcAft>
              <a:buFont typeface="Arial" panose="020B0604020202020204" pitchFamily="34" charset="0"/>
              <a:buChar char="•"/>
            </a:pPr>
            <a:r>
              <a:rPr lang="en-GB">
                <a:latin typeface="Calibri"/>
                <a:ea typeface="Calibri"/>
                <a:cs typeface="Calibri"/>
              </a:rPr>
              <a:t>However, had</a:t>
            </a:r>
            <a:r>
              <a:rPr lang="en-GB" b="0" i="0">
                <a:latin typeface="Calibri"/>
                <a:ea typeface="Calibri"/>
                <a:cs typeface="Calibri"/>
              </a:rPr>
              <a:t> </a:t>
            </a:r>
            <a:r>
              <a:rPr lang="en-GB">
                <a:latin typeface="Calibri"/>
                <a:ea typeface="Calibri"/>
                <a:cs typeface="Calibri"/>
              </a:rPr>
              <a:t>been linked to</a:t>
            </a:r>
            <a:r>
              <a:rPr lang="en-GB" b="0" i="0">
                <a:latin typeface="Calibri"/>
                <a:ea typeface="Calibri"/>
                <a:cs typeface="Calibri"/>
              </a:rPr>
              <a:t> allegations of indecent exposure.</a:t>
            </a:r>
          </a:p>
          <a:p>
            <a:pPr indent="-228600">
              <a:lnSpc>
                <a:spcPct val="90000"/>
              </a:lnSpc>
              <a:spcAft>
                <a:spcPts val="600"/>
              </a:spcAft>
              <a:buFont typeface="Arial" panose="020B0604020202020204" pitchFamily="34" charset="0"/>
              <a:buChar char="•"/>
            </a:pPr>
            <a:r>
              <a:rPr lang="en-GB" b="0" i="0">
                <a:latin typeface="Calibri"/>
                <a:ea typeface="Calibri"/>
                <a:cs typeface="Calibri"/>
              </a:rPr>
              <a:t>It was revealed Couzens - who worked as an armed officer in the Met's parliamentary and diplomatic protection team - was linked to several alleged incidents of indecent exposure</a:t>
            </a:r>
            <a:endParaRPr lang="en-GB">
              <a:latin typeface="Calibri"/>
              <a:ea typeface="Calibri"/>
              <a:cs typeface="Calibri"/>
            </a:endParaRPr>
          </a:p>
        </p:txBody>
      </p:sp>
      <p:pic>
        <p:nvPicPr>
          <p:cNvPr id="4" name="Content Placeholder 3" descr="A close up of a person&amp;#39;s face">
            <a:extLst>
              <a:ext uri="{FF2B5EF4-FFF2-40B4-BE49-F238E27FC236}">
                <a16:creationId xmlns:a16="http://schemas.microsoft.com/office/drawing/2014/main" id="{37E769EC-7577-9129-5AAF-FCDCA1D7D312}"/>
              </a:ext>
            </a:extLst>
          </p:cNvPr>
          <p:cNvPicPr>
            <a:picLocks noGrp="1" noChangeAspect="1"/>
          </p:cNvPicPr>
          <p:nvPr>
            <p:ph idx="1"/>
          </p:nvPr>
        </p:nvPicPr>
        <p:blipFill>
          <a:blip r:embed="rId2"/>
          <a:srcRect l="19161" r="22162" b="1"/>
          <a:stretch>
            <a:fillRect/>
          </a:stretch>
        </p:blipFill>
        <p:spPr>
          <a:xfrm>
            <a:off x="6274985" y="10"/>
            <a:ext cx="5915492"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875009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8116-129D-13F4-2EE1-E9057D94762E}"/>
              </a:ext>
            </a:extLst>
          </p:cNvPr>
          <p:cNvSpPr>
            <a:spLocks noGrp="1"/>
          </p:cNvSpPr>
          <p:nvPr>
            <p:ph type="title"/>
          </p:nvPr>
        </p:nvSpPr>
        <p:spPr/>
        <p:txBody>
          <a:bodyPr/>
          <a:lstStyle/>
          <a:p>
            <a:r>
              <a:rPr lang="en-GB"/>
              <a:t>Ethics </a:t>
            </a:r>
          </a:p>
        </p:txBody>
      </p:sp>
      <p:sp>
        <p:nvSpPr>
          <p:cNvPr id="3" name="Content Placeholder 2">
            <a:extLst>
              <a:ext uri="{FF2B5EF4-FFF2-40B4-BE49-F238E27FC236}">
                <a16:creationId xmlns:a16="http://schemas.microsoft.com/office/drawing/2014/main" id="{EC0A70F3-E849-F0A9-7305-A592D60FFDC1}"/>
              </a:ext>
            </a:extLst>
          </p:cNvPr>
          <p:cNvSpPr>
            <a:spLocks noGrp="1"/>
          </p:cNvSpPr>
          <p:nvPr>
            <p:ph idx="1"/>
          </p:nvPr>
        </p:nvSpPr>
        <p:spPr/>
        <p:txBody>
          <a:bodyPr vert="horz" lIns="91440" tIns="45720" rIns="91440" bIns="45720" rtlCol="0" anchor="t">
            <a:normAutofit/>
          </a:bodyPr>
          <a:lstStyle/>
          <a:p>
            <a:r>
              <a:rPr lang="en-GB" sz="2400">
                <a:highlight>
                  <a:srgbClr val="F4F4F4"/>
                </a:highlight>
                <a:latin typeface="Calibri"/>
                <a:ea typeface="Calibri"/>
                <a:cs typeface="Calibri"/>
              </a:rPr>
              <a:t>Policing professionals are more likely to be judged as behaving ethically when their decisions and actions are lawful and consistent with the ethical policing principles.</a:t>
            </a:r>
          </a:p>
          <a:p>
            <a:r>
              <a:rPr lang="en-GB" sz="2400">
                <a:highlight>
                  <a:srgbClr val="F4F4F4"/>
                </a:highlight>
                <a:latin typeface="Calibri"/>
                <a:ea typeface="Calibri"/>
                <a:cs typeface="Calibri"/>
              </a:rPr>
              <a:t>The principle of policing by consent relies on the trust and confidence that the public has in the police service</a:t>
            </a:r>
          </a:p>
          <a:p>
            <a:r>
              <a:rPr lang="en-GB" sz="2400">
                <a:highlight>
                  <a:srgbClr val="F4F4F4"/>
                </a:highlight>
                <a:latin typeface="Calibri"/>
                <a:ea typeface="Calibri"/>
                <a:cs typeface="Calibri"/>
              </a:rPr>
              <a:t>Professional standards departments (PSDs) can play an important role in the maintenance of that trust and confidence. </a:t>
            </a:r>
          </a:p>
          <a:p>
            <a:r>
              <a:rPr lang="en-GB" sz="2400">
                <a:highlight>
                  <a:srgbClr val="F4F4F4"/>
                </a:highlight>
                <a:latin typeface="Calibri"/>
                <a:ea typeface="Calibri"/>
                <a:cs typeface="Calibri"/>
              </a:rPr>
              <a:t>Trust and confidence can be undermined by a failure to vet and manage misconduct and complaints or investigate </a:t>
            </a:r>
          </a:p>
          <a:p>
            <a:r>
              <a:rPr lang="en-GB" sz="2400">
                <a:highlight>
                  <a:srgbClr val="F4F4F4"/>
                </a:highlight>
                <a:latin typeface="Calibri"/>
                <a:ea typeface="Calibri"/>
                <a:cs typeface="Calibri"/>
              </a:rPr>
              <a:t> It is essential that such issues are dealt with openly and robustly in accordance with the Code of Ethics</a:t>
            </a:r>
          </a:p>
          <a:p>
            <a:endParaRPr lang="en-GB" sz="1400" dirty="0">
              <a:highlight>
                <a:srgbClr val="F4F4F4"/>
              </a:highlight>
              <a:latin typeface="Aptos"/>
              <a:ea typeface="Calibri"/>
              <a:cs typeface="Calibri"/>
            </a:endParaRPr>
          </a:p>
        </p:txBody>
      </p:sp>
    </p:spTree>
    <p:extLst>
      <p:ext uri="{BB962C8B-B14F-4D97-AF65-F5344CB8AC3E}">
        <p14:creationId xmlns:p14="http://schemas.microsoft.com/office/powerpoint/2010/main" val="4083041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316D2-1997-5253-FA93-210DED5FB916}"/>
              </a:ext>
            </a:extLst>
          </p:cNvPr>
          <p:cNvSpPr>
            <a:spLocks noGrp="1"/>
          </p:cNvSpPr>
          <p:nvPr>
            <p:ph type="title"/>
          </p:nvPr>
        </p:nvSpPr>
        <p:spPr>
          <a:xfrm>
            <a:off x="838200" y="365125"/>
            <a:ext cx="10515600" cy="1138658"/>
          </a:xfrm>
        </p:spPr>
        <p:txBody>
          <a:bodyPr/>
          <a:lstStyle/>
          <a:p>
            <a:r>
              <a:rPr lang="en-GB"/>
              <a:t>Police Funding</a:t>
            </a:r>
          </a:p>
        </p:txBody>
      </p:sp>
      <p:sp>
        <p:nvSpPr>
          <p:cNvPr id="3" name="Content Placeholder 2">
            <a:extLst>
              <a:ext uri="{FF2B5EF4-FFF2-40B4-BE49-F238E27FC236}">
                <a16:creationId xmlns:a16="http://schemas.microsoft.com/office/drawing/2014/main" id="{A86A0984-394B-E505-66A1-D43B47CD90EB}"/>
              </a:ext>
            </a:extLst>
          </p:cNvPr>
          <p:cNvSpPr>
            <a:spLocks noGrp="1"/>
          </p:cNvSpPr>
          <p:nvPr>
            <p:ph idx="1"/>
          </p:nvPr>
        </p:nvSpPr>
        <p:spPr/>
        <p:txBody>
          <a:bodyPr vert="horz" lIns="91440" tIns="45720" rIns="91440" bIns="45720" rtlCol="0" anchor="t">
            <a:normAutofit/>
          </a:bodyPr>
          <a:lstStyle/>
          <a:p>
            <a:r>
              <a:rPr lang="en-GB">
                <a:ea typeface="+mn-lt"/>
                <a:cs typeface="+mn-lt"/>
              </a:rPr>
              <a:t>The police service is publicly funded through central government and more locally (council tax). </a:t>
            </a:r>
          </a:p>
          <a:p>
            <a:r>
              <a:rPr lang="en-GB">
                <a:ea typeface="+mn-lt"/>
                <a:cs typeface="+mn-lt"/>
              </a:rPr>
              <a:t>Currently, PCCs are given significant sums of money for policing,</a:t>
            </a:r>
            <a:endParaRPr lang="en-GB"/>
          </a:p>
          <a:p>
            <a:r>
              <a:rPr lang="en-GB">
                <a:ea typeface="+mn-lt"/>
                <a:cs typeface="+mn-lt"/>
              </a:rPr>
              <a:t>Budget allocated for the financial year 2021/22 was £15.8 billion </a:t>
            </a:r>
            <a:endParaRPr lang="en-GB"/>
          </a:p>
          <a:p>
            <a:r>
              <a:rPr lang="en-GB">
                <a:ea typeface="+mn-lt"/>
                <a:cs typeface="+mn-lt"/>
              </a:rPr>
              <a:t>When control of a substantial budget is involved, the public need to be reassured that money is spent wisely, value for money, and that the policing provide efficient and effective service</a:t>
            </a:r>
            <a:endParaRPr lang="en-GB"/>
          </a:p>
        </p:txBody>
      </p:sp>
    </p:spTree>
    <p:extLst>
      <p:ext uri="{BB962C8B-B14F-4D97-AF65-F5344CB8AC3E}">
        <p14:creationId xmlns:p14="http://schemas.microsoft.com/office/powerpoint/2010/main" val="652998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2119C-61AF-07F4-8B7D-354BB91288C4}"/>
              </a:ext>
            </a:extLst>
          </p:cNvPr>
          <p:cNvSpPr>
            <a:spLocks noGrp="1"/>
          </p:cNvSpPr>
          <p:nvPr>
            <p:ph type="title"/>
          </p:nvPr>
        </p:nvSpPr>
        <p:spPr>
          <a:xfrm>
            <a:off x="838200" y="365125"/>
            <a:ext cx="10515600" cy="750470"/>
          </a:xfrm>
        </p:spPr>
        <p:txBody>
          <a:bodyPr/>
          <a:lstStyle/>
          <a:p>
            <a:r>
              <a:rPr lang="en-GB" sz="2600">
                <a:latin typeface="Aptos"/>
              </a:rPr>
              <a:t>Metropolitan Police</a:t>
            </a:r>
            <a:endParaRPr lang="en-US"/>
          </a:p>
        </p:txBody>
      </p:sp>
      <p:sp>
        <p:nvSpPr>
          <p:cNvPr id="3" name="Content Placeholder 2">
            <a:extLst>
              <a:ext uri="{FF2B5EF4-FFF2-40B4-BE49-F238E27FC236}">
                <a16:creationId xmlns:a16="http://schemas.microsoft.com/office/drawing/2014/main" id="{3CE2CC4A-D43F-7719-7420-8EC83EF44533}"/>
              </a:ext>
            </a:extLst>
          </p:cNvPr>
          <p:cNvSpPr>
            <a:spLocks noGrp="1"/>
          </p:cNvSpPr>
          <p:nvPr>
            <p:ph idx="1"/>
          </p:nvPr>
        </p:nvSpPr>
        <p:spPr>
          <a:xfrm>
            <a:off x="838200" y="1308041"/>
            <a:ext cx="10515600" cy="5170846"/>
          </a:xfrm>
        </p:spPr>
        <p:txBody>
          <a:bodyPr vert="horz" lIns="91440" tIns="45720" rIns="91440" bIns="45720" rtlCol="0" anchor="t">
            <a:noAutofit/>
          </a:bodyPr>
          <a:lstStyle/>
          <a:p>
            <a:r>
              <a:rPr lang="en-GB" sz="2400">
                <a:latin typeface="Calibri"/>
                <a:ea typeface="Calibri"/>
                <a:cs typeface="Calibri"/>
              </a:rPr>
              <a:t>2018 Met Police spent £3.4 million on purchasing 22,000 body-worn cameras</a:t>
            </a:r>
          </a:p>
          <a:p>
            <a:r>
              <a:rPr lang="en-GB" sz="2400">
                <a:latin typeface="Calibri"/>
                <a:ea typeface="Calibri"/>
                <a:cs typeface="Calibri"/>
              </a:rPr>
              <a:t>Also included  licences that included docking stations, online storage and access to a management portal, provided by Axon.</a:t>
            </a:r>
          </a:p>
          <a:p>
            <a:r>
              <a:rPr lang="en-GB" sz="2400">
                <a:latin typeface="Calibri"/>
                <a:ea typeface="Calibri"/>
                <a:cs typeface="Calibri"/>
              </a:rPr>
              <a:t>A three-year contract that would need to be sustained. </a:t>
            </a:r>
          </a:p>
          <a:p>
            <a:r>
              <a:rPr lang="en-GB" sz="2400">
                <a:latin typeface="Calibri"/>
                <a:ea typeface="Calibri"/>
                <a:cs typeface="Calibri"/>
              </a:rPr>
              <a:t>The cost was significant and those responsible for making financial decisions needed to find the necessary funding</a:t>
            </a:r>
          </a:p>
          <a:p>
            <a:r>
              <a:rPr lang="en-GB" sz="2400">
                <a:latin typeface="Calibri"/>
                <a:ea typeface="Calibri"/>
                <a:cs typeface="Calibri"/>
              </a:rPr>
              <a:t>Was it effective?</a:t>
            </a:r>
          </a:p>
          <a:p>
            <a:r>
              <a:rPr lang="en-GB" sz="2400">
                <a:latin typeface="Calibri"/>
                <a:ea typeface="Calibri"/>
                <a:cs typeface="Calibri"/>
              </a:rPr>
              <a:t>CoP -  within research state that the use of body- worn cameras does not have a significant impact on crime-related outcomes but does recognise the benefits of positive changes in behaviour by both police officers and members of the public (CoP, 2021)</a:t>
            </a:r>
          </a:p>
          <a:p>
            <a:endParaRPr lang="en-GB"/>
          </a:p>
        </p:txBody>
      </p:sp>
    </p:spTree>
    <p:extLst>
      <p:ext uri="{BB962C8B-B14F-4D97-AF65-F5344CB8AC3E}">
        <p14:creationId xmlns:p14="http://schemas.microsoft.com/office/powerpoint/2010/main" val="4279878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47B49-97EB-EA60-5315-CEE394D57E00}"/>
              </a:ext>
            </a:extLst>
          </p:cNvPr>
          <p:cNvSpPr>
            <a:spLocks noGrp="1"/>
          </p:cNvSpPr>
          <p:nvPr>
            <p:ph type="title"/>
          </p:nvPr>
        </p:nvSpPr>
        <p:spPr>
          <a:xfrm>
            <a:off x="1043631" y="809898"/>
            <a:ext cx="9942716" cy="863918"/>
          </a:xfrm>
        </p:spPr>
        <p:txBody>
          <a:bodyPr anchor="ctr">
            <a:normAutofit/>
          </a:bodyPr>
          <a:lstStyle/>
          <a:p>
            <a:r>
              <a:rPr lang="en-US" sz="4800"/>
              <a:t>Evidence for police legitimacy</a:t>
            </a:r>
          </a:p>
        </p:txBody>
      </p:sp>
      <p:sp>
        <p:nvSpPr>
          <p:cNvPr id="3" name="Content Placeholder 2">
            <a:extLst>
              <a:ext uri="{FF2B5EF4-FFF2-40B4-BE49-F238E27FC236}">
                <a16:creationId xmlns:a16="http://schemas.microsoft.com/office/drawing/2014/main" id="{95D43897-7060-DF6B-D27B-27B56286839E}"/>
              </a:ext>
            </a:extLst>
          </p:cNvPr>
          <p:cNvSpPr>
            <a:spLocks noGrp="1"/>
          </p:cNvSpPr>
          <p:nvPr>
            <p:ph idx="1"/>
          </p:nvPr>
        </p:nvSpPr>
        <p:spPr>
          <a:xfrm>
            <a:off x="314778" y="2110378"/>
            <a:ext cx="10671569" cy="4031802"/>
          </a:xfrm>
        </p:spPr>
        <p:txBody>
          <a:bodyPr vert="horz" lIns="91440" tIns="45720" rIns="91440" bIns="45720" rtlCol="0" anchor="ctr">
            <a:normAutofit/>
          </a:bodyPr>
          <a:lstStyle/>
          <a:p>
            <a:r>
              <a:rPr lang="en-US" sz="2400">
                <a:latin typeface="Calibri"/>
                <a:ea typeface="Calibri"/>
                <a:cs typeface="Calibri"/>
              </a:rPr>
              <a:t>Police legitimacy is created when the public perceive the police to be effective and, more importantly, fair. </a:t>
            </a:r>
          </a:p>
          <a:p>
            <a:r>
              <a:rPr lang="en-US" sz="2400">
                <a:latin typeface="Calibri"/>
                <a:ea typeface="Calibri"/>
                <a:cs typeface="Calibri"/>
              </a:rPr>
              <a:t>The legitimacy of the police is central to public willingness to cooperate with the police and not break the law. </a:t>
            </a:r>
          </a:p>
          <a:p>
            <a:r>
              <a:rPr lang="en-US" sz="2400">
                <a:latin typeface="Calibri"/>
                <a:ea typeface="Calibri"/>
                <a:cs typeface="Calibri"/>
              </a:rPr>
              <a:t>The threat of punishment is not shown to have any influence on willingness to comply with the police and the law. Perceptions of police legitimacy and personal morality (one’s sense of right and wrong) are far more important. </a:t>
            </a:r>
          </a:p>
          <a:p>
            <a:r>
              <a:rPr lang="en-US" sz="2400">
                <a:latin typeface="Calibri"/>
                <a:ea typeface="Calibri"/>
                <a:cs typeface="Calibri"/>
              </a:rPr>
              <a:t>Legitimacy of the police Personal morality (sense of right and wrong) Perceived risk of sanction Willingness to cooperate with the police and not break the law </a:t>
            </a:r>
          </a:p>
        </p:txBody>
      </p:sp>
    </p:spTree>
    <p:extLst>
      <p:ext uri="{BB962C8B-B14F-4D97-AF65-F5344CB8AC3E}">
        <p14:creationId xmlns:p14="http://schemas.microsoft.com/office/powerpoint/2010/main" val="3577977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120D0-B2C1-EEE7-5703-8AAB345C6211}"/>
              </a:ext>
            </a:extLst>
          </p:cNvPr>
          <p:cNvSpPr>
            <a:spLocks noGrp="1"/>
          </p:cNvSpPr>
          <p:nvPr>
            <p:ph type="title"/>
          </p:nvPr>
        </p:nvSpPr>
        <p:spPr/>
        <p:txBody>
          <a:bodyPr/>
          <a:lstStyle/>
          <a:p>
            <a:r>
              <a:rPr lang="en-GB"/>
              <a:t>Governance </a:t>
            </a:r>
          </a:p>
        </p:txBody>
      </p:sp>
      <p:sp>
        <p:nvSpPr>
          <p:cNvPr id="3" name="Content Placeholder 2">
            <a:extLst>
              <a:ext uri="{FF2B5EF4-FFF2-40B4-BE49-F238E27FC236}">
                <a16:creationId xmlns:a16="http://schemas.microsoft.com/office/drawing/2014/main" id="{905CE43D-53D4-0C15-7F94-5DECD19C19F1}"/>
              </a:ext>
            </a:extLst>
          </p:cNvPr>
          <p:cNvSpPr>
            <a:spLocks noGrp="1"/>
          </p:cNvSpPr>
          <p:nvPr>
            <p:ph idx="1"/>
          </p:nvPr>
        </p:nvSpPr>
        <p:spPr>
          <a:xfrm>
            <a:off x="838200" y="1696229"/>
            <a:ext cx="10515600" cy="4480734"/>
          </a:xfrm>
        </p:spPr>
        <p:txBody>
          <a:bodyPr vert="horz" lIns="91440" tIns="45720" rIns="91440" bIns="45720" rtlCol="0" anchor="t">
            <a:normAutofit/>
          </a:bodyPr>
          <a:lstStyle/>
          <a:p>
            <a:r>
              <a:rPr lang="en-GB" sz="2400">
                <a:latin typeface="Calibri"/>
                <a:ea typeface="Calibri"/>
                <a:cs typeface="Calibri"/>
              </a:rPr>
              <a:t>Overseeing the use of police powers and ensuring effectiveness needs a form of governance</a:t>
            </a:r>
          </a:p>
          <a:p>
            <a:r>
              <a:rPr lang="en-GB" sz="2400">
                <a:latin typeface="Calibri"/>
                <a:ea typeface="Calibri"/>
                <a:cs typeface="Calibri"/>
              </a:rPr>
              <a:t>What does it mean?</a:t>
            </a:r>
          </a:p>
          <a:p>
            <a:r>
              <a:rPr lang="en-GB" sz="2400" i="1">
                <a:latin typeface="Calibri"/>
                <a:ea typeface="Calibri"/>
                <a:cs typeface="Calibri"/>
              </a:rPr>
              <a:t>The way in which an organisation is managed at the highest level, and the systems for doing this. </a:t>
            </a:r>
            <a:r>
              <a:rPr lang="en-GB" sz="2400">
                <a:latin typeface="Calibri"/>
                <a:ea typeface="Calibri"/>
                <a:cs typeface="Calibri"/>
              </a:rPr>
              <a:t>(Cambridge Dictionary, 2020)</a:t>
            </a:r>
          </a:p>
          <a:p>
            <a:r>
              <a:rPr lang="en-GB" sz="2400">
                <a:latin typeface="Calibri"/>
                <a:ea typeface="Calibri"/>
                <a:cs typeface="Calibri"/>
              </a:rPr>
              <a:t>Sometimes police get it wrong </a:t>
            </a:r>
          </a:p>
          <a:p>
            <a:r>
              <a:rPr lang="en-GB" sz="2400">
                <a:latin typeface="Calibri"/>
                <a:ea typeface="Calibri"/>
                <a:cs typeface="Calibri"/>
              </a:rPr>
              <a:t>Many miscarriages of justice such as people being convicted, spent time in prison but then being released by the Court of Appeal. </a:t>
            </a:r>
          </a:p>
          <a:p>
            <a:r>
              <a:rPr lang="en-GB" sz="2400">
                <a:latin typeface="Calibri"/>
                <a:ea typeface="Calibri"/>
                <a:cs typeface="Calibri"/>
              </a:rPr>
              <a:t>Allegations of forced confessions or changing confessions.</a:t>
            </a:r>
          </a:p>
        </p:txBody>
      </p:sp>
    </p:spTree>
    <p:extLst>
      <p:ext uri="{BB962C8B-B14F-4D97-AF65-F5344CB8AC3E}">
        <p14:creationId xmlns:p14="http://schemas.microsoft.com/office/powerpoint/2010/main" val="3184952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C825C2-5B41-D086-3B14-99F2ADDF1D86}"/>
              </a:ext>
            </a:extLst>
          </p:cNvPr>
          <p:cNvSpPr>
            <a:spLocks noGrp="1"/>
          </p:cNvSpPr>
          <p:nvPr>
            <p:ph type="title"/>
          </p:nvPr>
        </p:nvSpPr>
        <p:spPr>
          <a:xfrm>
            <a:off x="640080" y="325369"/>
            <a:ext cx="4368602" cy="1956841"/>
          </a:xfrm>
        </p:spPr>
        <p:txBody>
          <a:bodyPr anchor="b">
            <a:normAutofit/>
          </a:bodyPr>
          <a:lstStyle/>
          <a:p>
            <a:r>
              <a:rPr lang="en-GB" sz="5400">
                <a:ea typeface="+mj-lt"/>
                <a:cs typeface="+mj-lt"/>
              </a:rPr>
              <a:t>Miscarriages of Justice </a:t>
            </a:r>
            <a:endParaRPr lang="en-US"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86A48D0-EFE5-15A3-A994-34B33D36C08B}"/>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2200">
                <a:latin typeface="Calibri"/>
                <a:ea typeface="Calibri"/>
                <a:cs typeface="Calibri"/>
              </a:rPr>
              <a:t>Newsagents Cardiff 3</a:t>
            </a:r>
          </a:p>
          <a:p>
            <a:r>
              <a:rPr lang="en-GB" sz="2200">
                <a:highlight>
                  <a:srgbClr val="FFFFFF"/>
                </a:highlight>
                <a:latin typeface="Calibri"/>
                <a:ea typeface="Calibri"/>
                <a:cs typeface="Calibri"/>
              </a:rPr>
              <a:t>Wrongly convicted killing Phillip Saunders 1987</a:t>
            </a:r>
          </a:p>
          <a:p>
            <a:r>
              <a:rPr lang="en-GB" sz="2200">
                <a:highlight>
                  <a:srgbClr val="FFFFFF"/>
                </a:highlight>
                <a:latin typeface="Calibri"/>
                <a:ea typeface="Calibri"/>
                <a:cs typeface="Calibri"/>
              </a:rPr>
              <a:t>Michael O' Brian, Darren Hall and Ellis Sherwood spent 11 years in Prison before being cleared in 1999</a:t>
            </a:r>
          </a:p>
          <a:p>
            <a:endParaRPr lang="en-GB" sz="2200">
              <a:highlight>
                <a:srgbClr val="FFFFFF"/>
              </a:highlight>
              <a:latin typeface="Calibri"/>
              <a:ea typeface="Calibri"/>
              <a:cs typeface="Calibri"/>
            </a:endParaRPr>
          </a:p>
          <a:p>
            <a:endParaRPr lang="en-GB" sz="2200"/>
          </a:p>
        </p:txBody>
      </p:sp>
      <p:pic>
        <p:nvPicPr>
          <p:cNvPr id="4" name="Picture 3">
            <a:extLst>
              <a:ext uri="{FF2B5EF4-FFF2-40B4-BE49-F238E27FC236}">
                <a16:creationId xmlns:a16="http://schemas.microsoft.com/office/drawing/2014/main" id="{D6210B1D-436C-3B8D-DD0A-C88406F3E2F6}"/>
              </a:ext>
            </a:extLst>
          </p:cNvPr>
          <p:cNvPicPr>
            <a:picLocks noChangeAspect="1"/>
          </p:cNvPicPr>
          <p:nvPr/>
        </p:nvPicPr>
        <p:blipFill>
          <a:blip r:embed="rId3"/>
          <a:srcRect l="26028" r="6279"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52411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CA5BBB-CFF4-97D5-D31A-3749423273A2}"/>
              </a:ext>
            </a:extLst>
          </p:cNvPr>
          <p:cNvSpPr>
            <a:spLocks noGrp="1"/>
          </p:cNvSpPr>
          <p:nvPr>
            <p:ph type="title"/>
          </p:nvPr>
        </p:nvSpPr>
        <p:spPr>
          <a:xfrm>
            <a:off x="640080" y="325369"/>
            <a:ext cx="4368602" cy="1956841"/>
          </a:xfrm>
        </p:spPr>
        <p:txBody>
          <a:bodyPr anchor="b">
            <a:normAutofit/>
          </a:bodyPr>
          <a:lstStyle/>
          <a:p>
            <a:r>
              <a:rPr lang="en-GB" sz="5400"/>
              <a:t>Task</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3F3DB1-14EA-6D85-B958-AA75FAAF32BD}"/>
              </a:ext>
            </a:extLst>
          </p:cNvPr>
          <p:cNvSpPr>
            <a:spLocks noGrp="1"/>
          </p:cNvSpPr>
          <p:nvPr>
            <p:ph idx="1"/>
          </p:nvPr>
        </p:nvSpPr>
        <p:spPr>
          <a:xfrm>
            <a:off x="640080" y="2872899"/>
            <a:ext cx="4243589" cy="3320668"/>
          </a:xfrm>
        </p:spPr>
        <p:txBody>
          <a:bodyPr vert="horz" lIns="91440" tIns="45720" rIns="91440" bIns="45720" rtlCol="0" anchor="t">
            <a:normAutofit/>
          </a:bodyPr>
          <a:lstStyle/>
          <a:p>
            <a:pPr marL="0" indent="0">
              <a:buNone/>
            </a:pPr>
            <a:r>
              <a:rPr lang="en-GB" sz="1700">
                <a:latin typeface="Calibri"/>
                <a:ea typeface="Calibri"/>
                <a:cs typeface="Calibri"/>
              </a:rPr>
              <a:t>Find out more about miscarriages of justice </a:t>
            </a:r>
            <a:endParaRPr lang="en-US" sz="1700">
              <a:latin typeface="Calibri"/>
              <a:ea typeface="Calibri"/>
              <a:cs typeface="Calibri"/>
            </a:endParaRPr>
          </a:p>
          <a:p>
            <a:r>
              <a:rPr lang="en-GB" sz="1700">
                <a:latin typeface="Calibri"/>
                <a:ea typeface="Calibri"/>
                <a:cs typeface="Calibri"/>
              </a:rPr>
              <a:t>A brief overview of the case.</a:t>
            </a:r>
          </a:p>
          <a:p>
            <a:r>
              <a:rPr lang="en-GB" sz="1700">
                <a:latin typeface="Calibri"/>
                <a:ea typeface="Calibri"/>
                <a:cs typeface="Calibri"/>
              </a:rPr>
              <a:t>What went wrong during the investigation and criminal justice process.</a:t>
            </a:r>
          </a:p>
          <a:p>
            <a:r>
              <a:rPr lang="en-GB" sz="1700">
                <a:latin typeface="Calibri"/>
                <a:ea typeface="Calibri"/>
                <a:cs typeface="Calibri"/>
              </a:rPr>
              <a:t>Whether there was any evidence of police misconduct, unethical behaviour, investigative mistakes, or failures by other criminal justice professionals.</a:t>
            </a:r>
          </a:p>
          <a:p>
            <a:endParaRPr lang="en-GB" sz="1700">
              <a:latin typeface="Calibri"/>
              <a:ea typeface="Calibri"/>
              <a:cs typeface="Calibri"/>
            </a:endParaRPr>
          </a:p>
        </p:txBody>
      </p:sp>
      <p:pic>
        <p:nvPicPr>
          <p:cNvPr id="4" name="Picture 3">
            <a:extLst>
              <a:ext uri="{FF2B5EF4-FFF2-40B4-BE49-F238E27FC236}">
                <a16:creationId xmlns:a16="http://schemas.microsoft.com/office/drawing/2014/main" id="{8225B159-DDDE-5D0F-2025-07761B1EA6FE}"/>
              </a:ext>
            </a:extLst>
          </p:cNvPr>
          <p:cNvPicPr>
            <a:picLocks noChangeAspect="1"/>
          </p:cNvPicPr>
          <p:nvPr/>
        </p:nvPicPr>
        <p:blipFill>
          <a:blip r:embed="rId2"/>
          <a:srcRect l="8149" r="1"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233487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2F96C-CAE7-78CD-1687-F5AE2780B90F}"/>
              </a:ext>
            </a:extLst>
          </p:cNvPr>
          <p:cNvSpPr>
            <a:spLocks noGrp="1"/>
          </p:cNvSpPr>
          <p:nvPr>
            <p:ph type="title"/>
          </p:nvPr>
        </p:nvSpPr>
        <p:spPr>
          <a:xfrm>
            <a:off x="838200" y="365125"/>
            <a:ext cx="10515600" cy="807979"/>
          </a:xfrm>
        </p:spPr>
        <p:txBody>
          <a:bodyPr/>
          <a:lstStyle/>
          <a:p>
            <a:r>
              <a:rPr lang="en-GB">
                <a:ea typeface="+mj-lt"/>
                <a:cs typeface="+mj-lt"/>
              </a:rPr>
              <a:t>Key Governance Legislation</a:t>
            </a:r>
            <a:endParaRPr lang="en-US"/>
          </a:p>
        </p:txBody>
      </p:sp>
      <p:sp>
        <p:nvSpPr>
          <p:cNvPr id="3" name="Content Placeholder 2">
            <a:extLst>
              <a:ext uri="{FF2B5EF4-FFF2-40B4-BE49-F238E27FC236}">
                <a16:creationId xmlns:a16="http://schemas.microsoft.com/office/drawing/2014/main" id="{DF9921DC-40FA-DEFD-7FF7-00EF88F3F91F}"/>
              </a:ext>
            </a:extLst>
          </p:cNvPr>
          <p:cNvSpPr>
            <a:spLocks noGrp="1"/>
          </p:cNvSpPr>
          <p:nvPr>
            <p:ph idx="1"/>
          </p:nvPr>
        </p:nvSpPr>
        <p:spPr>
          <a:xfrm>
            <a:off x="838200" y="1423059"/>
            <a:ext cx="10515600" cy="4753904"/>
          </a:xfrm>
        </p:spPr>
        <p:txBody>
          <a:bodyPr vert="horz" lIns="91440" tIns="45720" rIns="91440" bIns="45720" rtlCol="0" anchor="t">
            <a:normAutofit fontScale="92500" lnSpcReduction="10000"/>
          </a:bodyPr>
          <a:lstStyle/>
          <a:p>
            <a:r>
              <a:rPr lang="en-GB">
                <a:ea typeface="+mn-lt"/>
                <a:cs typeface="+mn-lt"/>
              </a:rPr>
              <a:t>It was not until 1964 that significant changes were made to police governance where central government, police committees and the police were given distinct roles and responsibilities. </a:t>
            </a:r>
          </a:p>
          <a:p>
            <a:r>
              <a:rPr lang="en-GB">
                <a:ea typeface="+mn-lt"/>
                <a:cs typeface="+mn-lt"/>
              </a:rPr>
              <a:t>Also, the introduction of new legislation that altered the landscape of police governance and accountability:</a:t>
            </a:r>
          </a:p>
          <a:p>
            <a:r>
              <a:rPr lang="en-GB">
                <a:ea typeface="+mn-lt"/>
                <a:cs typeface="+mn-lt"/>
              </a:rPr>
              <a:t> Police and Criminal Evidence Act 1984</a:t>
            </a:r>
            <a:endParaRPr lang="en-GB"/>
          </a:p>
          <a:p>
            <a:r>
              <a:rPr lang="en-GB">
                <a:ea typeface="+mn-lt"/>
                <a:cs typeface="+mn-lt"/>
              </a:rPr>
              <a:t> Police and Magistrates’ Courts Act 1994</a:t>
            </a:r>
            <a:endParaRPr lang="en-GB"/>
          </a:p>
          <a:p>
            <a:r>
              <a:rPr lang="en-GB">
                <a:ea typeface="+mn-lt"/>
                <a:cs typeface="+mn-lt"/>
              </a:rPr>
              <a:t> Police Act 1996</a:t>
            </a:r>
            <a:endParaRPr lang="en-GB"/>
          </a:p>
          <a:p>
            <a:r>
              <a:rPr lang="en-GB">
                <a:ea typeface="+mn-lt"/>
                <a:cs typeface="+mn-lt"/>
              </a:rPr>
              <a:t>Crime and Disorder Act 1998</a:t>
            </a:r>
            <a:endParaRPr lang="en-GB"/>
          </a:p>
          <a:p>
            <a:r>
              <a:rPr lang="en-GB">
                <a:ea typeface="+mn-lt"/>
                <a:cs typeface="+mn-lt"/>
              </a:rPr>
              <a:t>Police Reform Act 2002</a:t>
            </a:r>
            <a:endParaRPr lang="en-GB"/>
          </a:p>
          <a:p>
            <a:r>
              <a:rPr lang="en-GB">
                <a:ea typeface="+mn-lt"/>
                <a:cs typeface="+mn-lt"/>
              </a:rPr>
              <a:t>Police and Justice Act 2006</a:t>
            </a:r>
            <a:endParaRPr lang="en-GB"/>
          </a:p>
        </p:txBody>
      </p:sp>
    </p:spTree>
    <p:extLst>
      <p:ext uri="{BB962C8B-B14F-4D97-AF65-F5344CB8AC3E}">
        <p14:creationId xmlns:p14="http://schemas.microsoft.com/office/powerpoint/2010/main" val="3538369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42454-86AD-B439-0857-643D2253AFD9}"/>
              </a:ext>
            </a:extLst>
          </p:cNvPr>
          <p:cNvSpPr>
            <a:spLocks noGrp="1"/>
          </p:cNvSpPr>
          <p:nvPr>
            <p:ph type="title"/>
          </p:nvPr>
        </p:nvSpPr>
        <p:spPr>
          <a:xfrm>
            <a:off x="838200" y="365125"/>
            <a:ext cx="10515600" cy="1153035"/>
          </a:xfrm>
        </p:spPr>
        <p:txBody>
          <a:bodyPr/>
          <a:lstStyle/>
          <a:p>
            <a:r>
              <a:rPr lang="en-GB"/>
              <a:t>Police Crime Commissioners </a:t>
            </a:r>
          </a:p>
        </p:txBody>
      </p:sp>
      <p:sp>
        <p:nvSpPr>
          <p:cNvPr id="3" name="Content Placeholder 2">
            <a:extLst>
              <a:ext uri="{FF2B5EF4-FFF2-40B4-BE49-F238E27FC236}">
                <a16:creationId xmlns:a16="http://schemas.microsoft.com/office/drawing/2014/main" id="{AED93916-8D1A-1B5C-4CEA-910BCB6305B3}"/>
              </a:ext>
            </a:extLst>
          </p:cNvPr>
          <p:cNvSpPr>
            <a:spLocks noGrp="1"/>
          </p:cNvSpPr>
          <p:nvPr>
            <p:ph idx="1"/>
          </p:nvPr>
        </p:nvSpPr>
        <p:spPr/>
        <p:txBody>
          <a:bodyPr vert="horz" lIns="91440" tIns="45720" rIns="91440" bIns="45720" rtlCol="0" anchor="t">
            <a:normAutofit lnSpcReduction="10000"/>
          </a:bodyPr>
          <a:lstStyle/>
          <a:p>
            <a:r>
              <a:rPr lang="en-GB">
                <a:ea typeface="+mn-lt"/>
                <a:cs typeface="+mn-lt"/>
              </a:rPr>
              <a:t>2010  the Conservative Party made a pledge to voters that they would replace what they described as </a:t>
            </a:r>
            <a:r>
              <a:rPr lang="en-GB" i="1">
                <a:ea typeface="+mn-lt"/>
                <a:cs typeface="+mn-lt"/>
              </a:rPr>
              <a:t>‘invisible and unaccountable police authorities’ </a:t>
            </a:r>
            <a:r>
              <a:rPr lang="en-GB">
                <a:ea typeface="+mn-lt"/>
                <a:cs typeface="+mn-lt"/>
              </a:rPr>
              <a:t>with an elected individual who would set police priorities in conjunction with local communities. </a:t>
            </a:r>
          </a:p>
          <a:p>
            <a:r>
              <a:rPr lang="en-GB">
                <a:ea typeface="+mn-lt"/>
                <a:cs typeface="+mn-lt"/>
              </a:rPr>
              <a:t>The role required of the PCC is set out in the </a:t>
            </a:r>
            <a:r>
              <a:rPr lang="en-GB" b="1">
                <a:ea typeface="+mn-lt"/>
                <a:cs typeface="+mn-lt"/>
              </a:rPr>
              <a:t>Police Reform and Social Responsibility Act 2011</a:t>
            </a:r>
            <a:endParaRPr lang="en-GB" b="1"/>
          </a:p>
          <a:p>
            <a:r>
              <a:rPr lang="en-GB">
                <a:ea typeface="+mn-lt"/>
                <a:cs typeface="+mn-lt"/>
              </a:rPr>
              <a:t>The PCC is required to maintain the police force for the area that they are responsible for and ensure that it is efficient and effective. They are required to hold the chief constable to account for a range of issues set out in the Act.</a:t>
            </a:r>
          </a:p>
          <a:p>
            <a:r>
              <a:rPr lang="en-GB"/>
              <a:t>Including the dismissal of Chief Constable</a:t>
            </a:r>
          </a:p>
        </p:txBody>
      </p:sp>
    </p:spTree>
    <p:extLst>
      <p:ext uri="{BB962C8B-B14F-4D97-AF65-F5344CB8AC3E}">
        <p14:creationId xmlns:p14="http://schemas.microsoft.com/office/powerpoint/2010/main" val="589133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6AA2DA-281A-4806-8977-D617AEAC8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64185774-6FC0-4B8D-A8DB-A88546889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59988" y="0"/>
            <a:ext cx="2632012" cy="6858000"/>
          </a:xfrm>
          <a:custGeom>
            <a:avLst/>
            <a:gdLst>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57677 w 2632012"/>
              <a:gd name="connsiteY27" fmla="*/ 2548608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08456 w 2632012"/>
              <a:gd name="connsiteY22" fmla="*/ 5878851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632012" h="6858000">
                <a:moveTo>
                  <a:pt x="932173" y="1512545"/>
                </a:moveTo>
                <a:lnTo>
                  <a:pt x="932462" y="1512581"/>
                </a:lnTo>
                <a:lnTo>
                  <a:pt x="932378" y="1512599"/>
                </a:lnTo>
                <a:cubicBezTo>
                  <a:pt x="930618" y="1512681"/>
                  <a:pt x="930202" y="1512462"/>
                  <a:pt x="932173" y="1512545"/>
                </a:cubicBezTo>
                <a:close/>
                <a:moveTo>
                  <a:pt x="1207569" y="0"/>
                </a:moveTo>
                <a:lnTo>
                  <a:pt x="2632012" y="0"/>
                </a:lnTo>
                <a:lnTo>
                  <a:pt x="2632012" y="6858000"/>
                </a:lnTo>
                <a:lnTo>
                  <a:pt x="13514" y="6858000"/>
                </a:lnTo>
                <a:cubicBezTo>
                  <a:pt x="13399" y="6842943"/>
                  <a:pt x="13285" y="6827886"/>
                  <a:pt x="13170" y="6812829"/>
                </a:cubicBezTo>
                <a:cubicBezTo>
                  <a:pt x="12714" y="6794763"/>
                  <a:pt x="13524" y="6777517"/>
                  <a:pt x="20332" y="6760689"/>
                </a:cubicBezTo>
                <a:cubicBezTo>
                  <a:pt x="10828" y="6746468"/>
                  <a:pt x="7794" y="6733277"/>
                  <a:pt x="25596" y="6721251"/>
                </a:cubicBezTo>
                <a:cubicBezTo>
                  <a:pt x="24143" y="6683539"/>
                  <a:pt x="1631" y="6673595"/>
                  <a:pt x="22507" y="6650499"/>
                </a:cubicBezTo>
                <a:cubicBezTo>
                  <a:pt x="-25124" y="6620536"/>
                  <a:pt x="16765" y="6629253"/>
                  <a:pt x="22444" y="6604241"/>
                </a:cubicBezTo>
                <a:cubicBezTo>
                  <a:pt x="28668" y="6588866"/>
                  <a:pt x="29169" y="6574778"/>
                  <a:pt x="31867" y="6559984"/>
                </a:cubicBezTo>
                <a:cubicBezTo>
                  <a:pt x="4443" y="6566661"/>
                  <a:pt x="62924" y="6515664"/>
                  <a:pt x="38635" y="6515473"/>
                </a:cubicBezTo>
                <a:cubicBezTo>
                  <a:pt x="72259" y="6495428"/>
                  <a:pt x="29118" y="6488543"/>
                  <a:pt x="38467" y="6463736"/>
                </a:cubicBezTo>
                <a:cubicBezTo>
                  <a:pt x="50944" y="6451623"/>
                  <a:pt x="52742" y="6443270"/>
                  <a:pt x="38052" y="6432794"/>
                </a:cubicBezTo>
                <a:cubicBezTo>
                  <a:pt x="98939" y="6376824"/>
                  <a:pt x="58603" y="6351821"/>
                  <a:pt x="80445" y="6301309"/>
                </a:cubicBezTo>
                <a:cubicBezTo>
                  <a:pt x="103917" y="6257537"/>
                  <a:pt x="78836" y="6301310"/>
                  <a:pt x="138157" y="6257030"/>
                </a:cubicBezTo>
                <a:cubicBezTo>
                  <a:pt x="155187" y="6248574"/>
                  <a:pt x="166108" y="6186701"/>
                  <a:pt x="170419" y="6171255"/>
                </a:cubicBezTo>
                <a:cubicBezTo>
                  <a:pt x="174731" y="6155809"/>
                  <a:pt x="166522" y="6166390"/>
                  <a:pt x="164027" y="6164357"/>
                </a:cubicBezTo>
                <a:cubicBezTo>
                  <a:pt x="206228" y="6137678"/>
                  <a:pt x="184454" y="6121750"/>
                  <a:pt x="213309" y="6109331"/>
                </a:cubicBezTo>
                <a:cubicBezTo>
                  <a:pt x="224262" y="6067371"/>
                  <a:pt x="183175" y="5890445"/>
                  <a:pt x="208456" y="5878851"/>
                </a:cubicBezTo>
                <a:cubicBezTo>
                  <a:pt x="225886" y="5808435"/>
                  <a:pt x="192379" y="5574013"/>
                  <a:pt x="219615" y="5557777"/>
                </a:cubicBezTo>
                <a:lnTo>
                  <a:pt x="245711" y="5066230"/>
                </a:lnTo>
                <a:cubicBezTo>
                  <a:pt x="117719" y="4582016"/>
                  <a:pt x="230524" y="4647254"/>
                  <a:pt x="276721" y="4162848"/>
                </a:cubicBezTo>
                <a:lnTo>
                  <a:pt x="343082" y="3059377"/>
                </a:lnTo>
                <a:cubicBezTo>
                  <a:pt x="347947" y="2889121"/>
                  <a:pt x="364765" y="2862299"/>
                  <a:pt x="369630" y="2692043"/>
                </a:cubicBezTo>
                <a:cubicBezTo>
                  <a:pt x="369393" y="2690043"/>
                  <a:pt x="435560" y="2522082"/>
                  <a:pt x="435324" y="2520083"/>
                </a:cubicBezTo>
                <a:lnTo>
                  <a:pt x="482259" y="2336178"/>
                </a:lnTo>
                <a:cubicBezTo>
                  <a:pt x="516201" y="2267350"/>
                  <a:pt x="537443" y="2148254"/>
                  <a:pt x="569515" y="2091909"/>
                </a:cubicBezTo>
                <a:cubicBezTo>
                  <a:pt x="629286" y="2030534"/>
                  <a:pt x="622061" y="2045605"/>
                  <a:pt x="638163" y="1994147"/>
                </a:cubicBezTo>
                <a:cubicBezTo>
                  <a:pt x="633178" y="1967912"/>
                  <a:pt x="705417" y="1945185"/>
                  <a:pt x="737312" y="1871408"/>
                </a:cubicBezTo>
                <a:cubicBezTo>
                  <a:pt x="759407" y="1814663"/>
                  <a:pt x="795838" y="1856475"/>
                  <a:pt x="788501" y="1793826"/>
                </a:cubicBezTo>
                <a:cubicBezTo>
                  <a:pt x="796402" y="1792725"/>
                  <a:pt x="813276" y="1750182"/>
                  <a:pt x="819432" y="1746824"/>
                </a:cubicBezTo>
                <a:lnTo>
                  <a:pt x="843936" y="1697348"/>
                </a:lnTo>
                <a:cubicBezTo>
                  <a:pt x="847635" y="1681502"/>
                  <a:pt x="845709" y="1667584"/>
                  <a:pt x="846526" y="1659754"/>
                </a:cubicBezTo>
                <a:lnTo>
                  <a:pt x="873830" y="1628041"/>
                </a:lnTo>
                <a:lnTo>
                  <a:pt x="890626" y="1599883"/>
                </a:lnTo>
                <a:lnTo>
                  <a:pt x="921288" y="1579569"/>
                </a:lnTo>
                <a:cubicBezTo>
                  <a:pt x="921111" y="1565502"/>
                  <a:pt x="920933" y="1551436"/>
                  <a:pt x="920756" y="1537369"/>
                </a:cubicBezTo>
                <a:cubicBezTo>
                  <a:pt x="918173" y="1533598"/>
                  <a:pt x="943194" y="1519497"/>
                  <a:pt x="946290" y="1514308"/>
                </a:cubicBezTo>
                <a:lnTo>
                  <a:pt x="932462" y="1512581"/>
                </a:lnTo>
                <a:lnTo>
                  <a:pt x="940652" y="1510839"/>
                </a:lnTo>
                <a:cubicBezTo>
                  <a:pt x="944059" y="1509546"/>
                  <a:pt x="947769" y="1507347"/>
                  <a:pt x="950739" y="1503635"/>
                </a:cubicBezTo>
                <a:lnTo>
                  <a:pt x="966405" y="1439967"/>
                </a:lnTo>
                <a:cubicBezTo>
                  <a:pt x="966567" y="1437915"/>
                  <a:pt x="970755" y="1392639"/>
                  <a:pt x="973516" y="1389073"/>
                </a:cubicBezTo>
                <a:lnTo>
                  <a:pt x="986960" y="1351857"/>
                </a:lnTo>
                <a:lnTo>
                  <a:pt x="987761" y="1363479"/>
                </a:lnTo>
                <a:cubicBezTo>
                  <a:pt x="987046" y="1391389"/>
                  <a:pt x="991418" y="1341827"/>
                  <a:pt x="989043" y="1346093"/>
                </a:cubicBezTo>
                <a:lnTo>
                  <a:pt x="986960" y="1351857"/>
                </a:lnTo>
                <a:lnTo>
                  <a:pt x="985769" y="1334556"/>
                </a:lnTo>
                <a:cubicBezTo>
                  <a:pt x="983992" y="1300062"/>
                  <a:pt x="982872" y="1251835"/>
                  <a:pt x="982507" y="1216698"/>
                </a:cubicBezTo>
                <a:cubicBezTo>
                  <a:pt x="989105" y="1176777"/>
                  <a:pt x="968656" y="1115073"/>
                  <a:pt x="984836" y="1082381"/>
                </a:cubicBezTo>
                <a:cubicBezTo>
                  <a:pt x="976467" y="1067557"/>
                  <a:pt x="974466" y="1054191"/>
                  <a:pt x="993140" y="1043366"/>
                </a:cubicBezTo>
                <a:cubicBezTo>
                  <a:pt x="994613" y="1005627"/>
                  <a:pt x="972947" y="994211"/>
                  <a:pt x="995544" y="972540"/>
                </a:cubicBezTo>
                <a:cubicBezTo>
                  <a:pt x="1001437" y="952637"/>
                  <a:pt x="1021106" y="938879"/>
                  <a:pt x="1028500" y="923945"/>
                </a:cubicBezTo>
                <a:cubicBezTo>
                  <a:pt x="1032923" y="901661"/>
                  <a:pt x="1022511" y="861628"/>
                  <a:pt x="1022082" y="838835"/>
                </a:cubicBezTo>
                <a:cubicBezTo>
                  <a:pt x="1057150" y="821053"/>
                  <a:pt x="1014683" y="811325"/>
                  <a:pt x="1025925" y="787183"/>
                </a:cubicBezTo>
                <a:cubicBezTo>
                  <a:pt x="1039299" y="775919"/>
                  <a:pt x="1041738" y="767701"/>
                  <a:pt x="1027904" y="756272"/>
                </a:cubicBezTo>
                <a:cubicBezTo>
                  <a:pt x="1092931" y="704439"/>
                  <a:pt x="1063111" y="690611"/>
                  <a:pt x="1088796" y="641639"/>
                </a:cubicBezTo>
                <a:cubicBezTo>
                  <a:pt x="1115586" y="599503"/>
                  <a:pt x="1101832" y="585408"/>
                  <a:pt x="1164389" y="545140"/>
                </a:cubicBezTo>
                <a:cubicBezTo>
                  <a:pt x="1183904" y="515341"/>
                  <a:pt x="1212474" y="444932"/>
                  <a:pt x="1225321" y="413843"/>
                </a:cubicBezTo>
                <a:cubicBezTo>
                  <a:pt x="1235550" y="389613"/>
                  <a:pt x="1230254" y="392779"/>
                  <a:pt x="1241477" y="358607"/>
                </a:cubicBezTo>
                <a:cubicBezTo>
                  <a:pt x="1244505" y="325057"/>
                  <a:pt x="1241891" y="287714"/>
                  <a:pt x="1246119" y="254866"/>
                </a:cubicBezTo>
                <a:cubicBezTo>
                  <a:pt x="1250325" y="233178"/>
                  <a:pt x="1255354" y="194919"/>
                  <a:pt x="1266837" y="161517"/>
                </a:cubicBezTo>
                <a:cubicBezTo>
                  <a:pt x="1312077" y="135871"/>
                  <a:pt x="1280314" y="75805"/>
                  <a:pt x="1315021" y="54455"/>
                </a:cubicBezTo>
                <a:cubicBezTo>
                  <a:pt x="1325412" y="38765"/>
                  <a:pt x="1323873" y="23602"/>
                  <a:pt x="1319335" y="8880"/>
                </a:cubicBezTo>
                <a:lnTo>
                  <a:pt x="1316402" y="852"/>
                </a:lnTo>
                <a:lnTo>
                  <a:pt x="1207569"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8B614CF-A490-7312-8FC0-4BD2F4B56308}"/>
              </a:ext>
            </a:extLst>
          </p:cNvPr>
          <p:cNvSpPr>
            <a:spLocks noGrp="1"/>
          </p:cNvSpPr>
          <p:nvPr>
            <p:ph type="title"/>
          </p:nvPr>
        </p:nvSpPr>
        <p:spPr>
          <a:xfrm>
            <a:off x="1137038" y="609597"/>
            <a:ext cx="9726890" cy="755747"/>
          </a:xfrm>
        </p:spPr>
        <p:txBody>
          <a:bodyPr>
            <a:normAutofit/>
          </a:bodyPr>
          <a:lstStyle/>
          <a:p>
            <a:r>
              <a:rPr lang="en-GB">
                <a:latin typeface="Aptos"/>
              </a:rPr>
              <a:t>Avon and Somerset Police</a:t>
            </a:r>
            <a:endParaRPr lang="en-US"/>
          </a:p>
        </p:txBody>
      </p:sp>
      <p:sp>
        <p:nvSpPr>
          <p:cNvPr id="3" name="Content Placeholder 2">
            <a:extLst>
              <a:ext uri="{FF2B5EF4-FFF2-40B4-BE49-F238E27FC236}">
                <a16:creationId xmlns:a16="http://schemas.microsoft.com/office/drawing/2014/main" id="{8F2328ED-9EB2-C0C9-6131-BEBD547BE9BD}"/>
              </a:ext>
            </a:extLst>
          </p:cNvPr>
          <p:cNvSpPr>
            <a:spLocks noGrp="1"/>
          </p:cNvSpPr>
          <p:nvPr>
            <p:ph idx="1"/>
          </p:nvPr>
        </p:nvSpPr>
        <p:spPr>
          <a:xfrm>
            <a:off x="533189" y="1575874"/>
            <a:ext cx="6554819" cy="4814361"/>
          </a:xfrm>
        </p:spPr>
        <p:txBody>
          <a:bodyPr vert="horz" lIns="91440" tIns="45720" rIns="91440" bIns="45720" rtlCol="0" anchor="t">
            <a:noAutofit/>
          </a:bodyPr>
          <a:lstStyle/>
          <a:p>
            <a:r>
              <a:rPr lang="en-GB" sz="2000">
                <a:latin typeface="Calibri"/>
                <a:ea typeface="Calibri"/>
                <a:cs typeface="Calibri"/>
              </a:rPr>
              <a:t>PCC, Sue Mount-Stevens 2012 </a:t>
            </a:r>
          </a:p>
          <a:p>
            <a:r>
              <a:rPr lang="en-GB" sz="2000">
                <a:latin typeface="Calibri"/>
                <a:ea typeface="Calibri"/>
                <a:cs typeface="Calibri"/>
              </a:rPr>
              <a:t>upon taking office in November 2012 required the chief constable Colin Port to reapply for his job, which he refused to do, and he quit. </a:t>
            </a:r>
          </a:p>
          <a:p>
            <a:r>
              <a:rPr lang="en-GB" sz="2000">
                <a:latin typeface="Calibri"/>
                <a:ea typeface="Calibri"/>
                <a:cs typeface="Calibri"/>
              </a:rPr>
              <a:t>She courted further controversy in 2017 when she dismissed a further chief constable, Nick Gargan.</a:t>
            </a:r>
          </a:p>
          <a:p>
            <a:r>
              <a:rPr lang="en-GB" sz="2000">
                <a:highlight>
                  <a:srgbClr val="FFFFFF"/>
                </a:highlight>
                <a:latin typeface="Calibri"/>
                <a:ea typeface="Calibri"/>
                <a:cs typeface="Calibri"/>
              </a:rPr>
              <a:t>In July 2020, Mount-stevens was reported for failing to disclose the business activities of her husband. This was in relation to a complaints that Mount-stevens and Smith had abused their roles to cover up fraud at Lloyd's Bank in Bristol, which both have a personal and professional relationships with.</a:t>
            </a:r>
          </a:p>
          <a:p>
            <a:r>
              <a:rPr lang="en-GB" sz="2000">
                <a:highlight>
                  <a:srgbClr val="FFFFFF"/>
                </a:highlight>
                <a:latin typeface="Calibri"/>
                <a:ea typeface="Calibri"/>
                <a:cs typeface="Calibri"/>
              </a:rPr>
              <a:t>November 2020 saw Mountstevens found guilty by her Police and Crime Panel for “manipulating” the Chief Constable, Andy Marsh</a:t>
            </a:r>
          </a:p>
        </p:txBody>
      </p:sp>
      <p:sp>
        <p:nvSpPr>
          <p:cNvPr id="13" name="Freeform: Shape 12">
            <a:extLst>
              <a:ext uri="{FF2B5EF4-FFF2-40B4-BE49-F238E27FC236}">
                <a16:creationId xmlns:a16="http://schemas.microsoft.com/office/drawing/2014/main" id="{B7D3B4FC-79F4-47D2-9D79-DA876E6AD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0496" y="2022496"/>
            <a:ext cx="3795039" cy="4043934"/>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logo of a company&#10;&#10;AI-generated content may be incorrect.">
            <a:extLst>
              <a:ext uri="{FF2B5EF4-FFF2-40B4-BE49-F238E27FC236}">
                <a16:creationId xmlns:a16="http://schemas.microsoft.com/office/drawing/2014/main" id="{D7493474-20B6-AD63-48A4-1DFB5015F3BE}"/>
              </a:ext>
            </a:extLst>
          </p:cNvPr>
          <p:cNvPicPr>
            <a:picLocks noChangeAspect="1"/>
          </p:cNvPicPr>
          <p:nvPr/>
        </p:nvPicPr>
        <p:blipFill>
          <a:blip r:embed="rId2"/>
          <a:stretch>
            <a:fillRect/>
          </a:stretch>
        </p:blipFill>
        <p:spPr>
          <a:xfrm>
            <a:off x="7891362" y="2785205"/>
            <a:ext cx="3482910" cy="2529254"/>
          </a:xfrm>
          <a:prstGeom prst="rect">
            <a:avLst/>
          </a:prstGeom>
        </p:spPr>
      </p:pic>
      <p:sp>
        <p:nvSpPr>
          <p:cNvPr id="15" name="Rectangle 6">
            <a:extLst>
              <a:ext uri="{FF2B5EF4-FFF2-40B4-BE49-F238E27FC236}">
                <a16:creationId xmlns:a16="http://schemas.microsoft.com/office/drawing/2014/main" id="{2775D660-3127-4688-9782-F7C4639B16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2788" y="5952857"/>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6034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69FA8-49AB-70A7-5A1F-FCB0E679C014}"/>
              </a:ext>
            </a:extLst>
          </p:cNvPr>
          <p:cNvSpPr>
            <a:spLocks noGrp="1"/>
          </p:cNvSpPr>
          <p:nvPr>
            <p:ph type="title"/>
          </p:nvPr>
        </p:nvSpPr>
        <p:spPr/>
        <p:txBody>
          <a:bodyPr/>
          <a:lstStyle/>
          <a:p>
            <a:r>
              <a:rPr lang="en-GB"/>
              <a:t>PCC Crime Plans</a:t>
            </a:r>
          </a:p>
        </p:txBody>
      </p:sp>
      <p:sp>
        <p:nvSpPr>
          <p:cNvPr id="3" name="Content Placeholder 2">
            <a:extLst>
              <a:ext uri="{FF2B5EF4-FFF2-40B4-BE49-F238E27FC236}">
                <a16:creationId xmlns:a16="http://schemas.microsoft.com/office/drawing/2014/main" id="{6BD42A97-4A2E-3CE2-7807-C223346F94D7}"/>
              </a:ext>
            </a:extLst>
          </p:cNvPr>
          <p:cNvSpPr>
            <a:spLocks noGrp="1"/>
          </p:cNvSpPr>
          <p:nvPr>
            <p:ph idx="1"/>
          </p:nvPr>
        </p:nvSpPr>
        <p:spPr>
          <a:xfrm>
            <a:off x="279400" y="1825625"/>
            <a:ext cx="11074400" cy="4351338"/>
          </a:xfrm>
        </p:spPr>
        <p:txBody>
          <a:bodyPr vert="horz" lIns="91440" tIns="45720" rIns="91440" bIns="45720" rtlCol="0" anchor="t">
            <a:normAutofit fontScale="92500" lnSpcReduction="10000"/>
          </a:bodyPr>
          <a:lstStyle/>
          <a:p>
            <a:r>
              <a:rPr lang="en-GB">
                <a:ea typeface="+mn-lt"/>
                <a:cs typeface="+mn-lt"/>
              </a:rPr>
              <a:t>PCC when elected is required to produce a police and crime plan that sets out a series of:</a:t>
            </a:r>
            <a:endParaRPr lang="en-US"/>
          </a:p>
          <a:p>
            <a:r>
              <a:rPr lang="en-GB">
                <a:ea typeface="+mn-lt"/>
                <a:cs typeface="+mn-lt"/>
              </a:rPr>
              <a:t>objectives relating to a strategy for policing the area and how crime and disorder reduction will be tackled</a:t>
            </a:r>
            <a:endParaRPr lang="en-GB"/>
          </a:p>
          <a:p>
            <a:r>
              <a:rPr lang="en-GB">
                <a:ea typeface="+mn-lt"/>
                <a:cs typeface="+mn-lt"/>
              </a:rPr>
              <a:t>The plan gives information about the policing area, the financial resources &amp; performance measurements</a:t>
            </a:r>
          </a:p>
          <a:p>
            <a:r>
              <a:rPr lang="en-GB">
                <a:ea typeface="+mn-lt"/>
                <a:cs typeface="+mn-lt"/>
              </a:rPr>
              <a:t>On 1 April 2013, Bill Longmore, PCC for West Mercia Police, published his police and crime plan. Prior to producing the plan, he had spent four months walking the three counties of West Mercia, talking to local people and meeting with leaders and key people concerned with criminal justice, victim support, local government, business and other organisations concerned with policing.</a:t>
            </a:r>
            <a:endParaRPr lang="en-GB"/>
          </a:p>
        </p:txBody>
      </p:sp>
    </p:spTree>
    <p:extLst>
      <p:ext uri="{BB962C8B-B14F-4D97-AF65-F5344CB8AC3E}">
        <p14:creationId xmlns:p14="http://schemas.microsoft.com/office/powerpoint/2010/main" val="2365794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AD503F-4C31-EA41-9425-F18EB374CF67}"/>
              </a:ext>
            </a:extLst>
          </p:cNvPr>
          <p:cNvSpPr>
            <a:spLocks noGrp="1"/>
          </p:cNvSpPr>
          <p:nvPr>
            <p:ph type="title"/>
          </p:nvPr>
        </p:nvSpPr>
        <p:spPr>
          <a:xfrm>
            <a:off x="793662" y="386930"/>
            <a:ext cx="10066122" cy="1298448"/>
          </a:xfrm>
        </p:spPr>
        <p:txBody>
          <a:bodyPr anchor="b">
            <a:normAutofit/>
          </a:bodyPr>
          <a:lstStyle/>
          <a:p>
            <a:r>
              <a:rPr lang="en-GB" sz="4800"/>
              <a:t>Last week Task</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3FC241-B8BB-D031-765D-2D6185CBA801}"/>
              </a:ext>
            </a:extLst>
          </p:cNvPr>
          <p:cNvSpPr>
            <a:spLocks noGrp="1"/>
          </p:cNvSpPr>
          <p:nvPr>
            <p:ph idx="1"/>
          </p:nvPr>
        </p:nvSpPr>
        <p:spPr>
          <a:xfrm>
            <a:off x="793661" y="2599509"/>
            <a:ext cx="4530898" cy="3639450"/>
          </a:xfrm>
        </p:spPr>
        <p:txBody>
          <a:bodyPr anchor="ctr">
            <a:normAutofit/>
          </a:bodyPr>
          <a:lstStyle/>
          <a:p>
            <a:r>
              <a:rPr lang="en-GB" sz="2000"/>
              <a:t>Police Crime Commissioners – </a:t>
            </a:r>
          </a:p>
          <a:p>
            <a:r>
              <a:rPr lang="en-GB" sz="2000"/>
              <a:t>Major changes happening in 2028?</a:t>
            </a:r>
          </a:p>
          <a:p>
            <a:r>
              <a:rPr lang="en-GB" sz="2000"/>
              <a:t>What are they?</a:t>
            </a:r>
          </a:p>
          <a:p>
            <a:r>
              <a:rPr lang="en-GB" sz="2000"/>
              <a:t>Why are they happening?</a:t>
            </a:r>
          </a:p>
        </p:txBody>
      </p:sp>
      <p:pic>
        <p:nvPicPr>
          <p:cNvPr id="5" name="Picture 4">
            <a:extLst>
              <a:ext uri="{FF2B5EF4-FFF2-40B4-BE49-F238E27FC236}">
                <a16:creationId xmlns:a16="http://schemas.microsoft.com/office/drawing/2014/main" id="{2B68A0F1-3E6F-7155-550D-9C17C4EE3DBE}"/>
              </a:ext>
            </a:extLst>
          </p:cNvPr>
          <p:cNvPicPr>
            <a:picLocks noChangeAspect="1"/>
          </p:cNvPicPr>
          <p:nvPr/>
        </p:nvPicPr>
        <p:blipFill>
          <a:blip r:embed="rId2"/>
          <a:stretch>
            <a:fillRect/>
          </a:stretch>
        </p:blipFill>
        <p:spPr>
          <a:xfrm>
            <a:off x="5911532" y="2643178"/>
            <a:ext cx="5150277" cy="3396397"/>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4413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diagram of a police officer&#10;&#10;AI-generated content may be incorrect.">
            <a:extLst>
              <a:ext uri="{FF2B5EF4-FFF2-40B4-BE49-F238E27FC236}">
                <a16:creationId xmlns:a16="http://schemas.microsoft.com/office/drawing/2014/main" id="{1C844CD3-B846-A6C9-CFE9-1BE7AF57BE8A}"/>
              </a:ext>
            </a:extLst>
          </p:cNvPr>
          <p:cNvPicPr>
            <a:picLocks noChangeAspect="1"/>
          </p:cNvPicPr>
          <p:nvPr/>
        </p:nvPicPr>
        <p:blipFill>
          <a:blip r:embed="rId2"/>
          <a:stretch>
            <a:fillRect/>
          </a:stretch>
        </p:blipFill>
        <p:spPr>
          <a:xfrm>
            <a:off x="389088" y="274967"/>
            <a:ext cx="11385069" cy="6394330"/>
          </a:xfrm>
          <a:prstGeom prst="rect">
            <a:avLst/>
          </a:prstGeom>
        </p:spPr>
      </p:pic>
    </p:spTree>
    <p:extLst>
      <p:ext uri="{BB962C8B-B14F-4D97-AF65-F5344CB8AC3E}">
        <p14:creationId xmlns:p14="http://schemas.microsoft.com/office/powerpoint/2010/main" val="42634764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79988-8874-1D48-18F1-B940BF05C705}"/>
              </a:ext>
            </a:extLst>
          </p:cNvPr>
          <p:cNvSpPr>
            <a:spLocks noGrp="1"/>
          </p:cNvSpPr>
          <p:nvPr>
            <p:ph type="title"/>
          </p:nvPr>
        </p:nvSpPr>
        <p:spPr>
          <a:xfrm>
            <a:off x="838200" y="365125"/>
            <a:ext cx="10515600" cy="885646"/>
          </a:xfrm>
        </p:spPr>
        <p:txBody>
          <a:bodyPr/>
          <a:lstStyle/>
          <a:p>
            <a:r>
              <a:rPr lang="en-GB"/>
              <a:t>Police &amp; Crime Panels </a:t>
            </a:r>
          </a:p>
        </p:txBody>
      </p:sp>
      <p:sp>
        <p:nvSpPr>
          <p:cNvPr id="3" name="Content Placeholder 2">
            <a:extLst>
              <a:ext uri="{FF2B5EF4-FFF2-40B4-BE49-F238E27FC236}">
                <a16:creationId xmlns:a16="http://schemas.microsoft.com/office/drawing/2014/main" id="{C17367E8-56E3-3F3E-06BF-6D4C9D0CC755}"/>
              </a:ext>
            </a:extLst>
          </p:cNvPr>
          <p:cNvSpPr>
            <a:spLocks noGrp="1"/>
          </p:cNvSpPr>
          <p:nvPr>
            <p:ph idx="1"/>
          </p:nvPr>
        </p:nvSpPr>
        <p:spPr>
          <a:xfrm>
            <a:off x="838200" y="1369997"/>
            <a:ext cx="10515600" cy="4806966"/>
          </a:xfrm>
        </p:spPr>
        <p:txBody>
          <a:bodyPr vert="horz" lIns="91440" tIns="45720" rIns="91440" bIns="45720" rtlCol="0" anchor="t">
            <a:normAutofit/>
          </a:bodyPr>
          <a:lstStyle/>
          <a:p>
            <a:r>
              <a:rPr lang="en-GB">
                <a:ea typeface="+mn-lt"/>
                <a:cs typeface="+mn-lt"/>
              </a:rPr>
              <a:t>made up of councillors from each local authority</a:t>
            </a:r>
          </a:p>
          <a:p>
            <a:r>
              <a:rPr lang="en-GB"/>
              <a:t>Over sees the work of the PCC</a:t>
            </a:r>
          </a:p>
          <a:p>
            <a:r>
              <a:rPr lang="en-GB"/>
              <a:t>Can make recommendations</a:t>
            </a:r>
          </a:p>
          <a:p>
            <a:r>
              <a:rPr lang="en-GB"/>
              <a:t>BUT the PCC does not need to comply with them</a:t>
            </a:r>
          </a:p>
          <a:p>
            <a:endParaRPr lang="en-GB"/>
          </a:p>
          <a:p>
            <a:endParaRPr lang="en-GB"/>
          </a:p>
          <a:p>
            <a:endParaRPr lang="en-GB"/>
          </a:p>
        </p:txBody>
      </p:sp>
      <p:pic>
        <p:nvPicPr>
          <p:cNvPr id="4" name="Picture 3">
            <a:extLst>
              <a:ext uri="{FF2B5EF4-FFF2-40B4-BE49-F238E27FC236}">
                <a16:creationId xmlns:a16="http://schemas.microsoft.com/office/drawing/2014/main" id="{571BE52D-919E-825E-DCC2-28A6B526B546}"/>
              </a:ext>
            </a:extLst>
          </p:cNvPr>
          <p:cNvPicPr>
            <a:picLocks noChangeAspect="1"/>
          </p:cNvPicPr>
          <p:nvPr/>
        </p:nvPicPr>
        <p:blipFill>
          <a:blip r:embed="rId2"/>
          <a:stretch>
            <a:fillRect/>
          </a:stretch>
        </p:blipFill>
        <p:spPr>
          <a:xfrm>
            <a:off x="3505297" y="4000401"/>
            <a:ext cx="8685033" cy="2761466"/>
          </a:xfrm>
          <a:prstGeom prst="rect">
            <a:avLst/>
          </a:prstGeom>
        </p:spPr>
      </p:pic>
    </p:spTree>
    <p:extLst>
      <p:ext uri="{BB962C8B-B14F-4D97-AF65-F5344CB8AC3E}">
        <p14:creationId xmlns:p14="http://schemas.microsoft.com/office/powerpoint/2010/main" val="273618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00B1FCE-E714-CE1B-5EDA-B74212023BB6}"/>
              </a:ext>
            </a:extLst>
          </p:cNvPr>
          <p:cNvSpPr>
            <a:spLocks noGrp="1"/>
          </p:cNvSpPr>
          <p:nvPr>
            <p:ph type="title"/>
          </p:nvPr>
        </p:nvSpPr>
        <p:spPr>
          <a:xfrm>
            <a:off x="1137034" y="609597"/>
            <a:ext cx="9392421" cy="1330841"/>
          </a:xfrm>
        </p:spPr>
        <p:txBody>
          <a:bodyPr>
            <a:normAutofit/>
          </a:bodyPr>
          <a:lstStyle/>
          <a:p>
            <a:r>
              <a:rPr lang="en-GB" sz="4100"/>
              <a:t>His </a:t>
            </a:r>
            <a:r>
              <a:rPr lang="en-GB" sz="4100">
                <a:ea typeface="+mj-lt"/>
                <a:cs typeface="+mj-lt"/>
              </a:rPr>
              <a:t>Majesty Inspectorate of Constabulary &amp; Fire and Rescue Services (HMICFRS)</a:t>
            </a:r>
            <a:endParaRPr lang="en-GB" sz="4100"/>
          </a:p>
        </p:txBody>
      </p:sp>
      <p:sp>
        <p:nvSpPr>
          <p:cNvPr id="3" name="Content Placeholder 2">
            <a:extLst>
              <a:ext uri="{FF2B5EF4-FFF2-40B4-BE49-F238E27FC236}">
                <a16:creationId xmlns:a16="http://schemas.microsoft.com/office/drawing/2014/main" id="{D90288A1-A281-0B3D-0930-123C9CA81FE7}"/>
              </a:ext>
            </a:extLst>
          </p:cNvPr>
          <p:cNvSpPr>
            <a:spLocks noGrp="1"/>
          </p:cNvSpPr>
          <p:nvPr>
            <p:ph idx="1"/>
          </p:nvPr>
        </p:nvSpPr>
        <p:spPr>
          <a:xfrm>
            <a:off x="1137034" y="2198362"/>
            <a:ext cx="4958966" cy="3917773"/>
          </a:xfrm>
        </p:spPr>
        <p:txBody>
          <a:bodyPr vert="horz" lIns="91440" tIns="45720" rIns="91440" bIns="45720" rtlCol="0" anchor="t">
            <a:normAutofit/>
          </a:bodyPr>
          <a:lstStyle/>
          <a:p>
            <a:pPr marL="0" indent="0">
              <a:buNone/>
            </a:pPr>
            <a:r>
              <a:rPr lang="en-GB" sz="1700">
                <a:latin typeface="Calibri"/>
                <a:ea typeface="Calibri"/>
                <a:cs typeface="Calibri"/>
              </a:rPr>
              <a:t>1856 HMIC</a:t>
            </a:r>
          </a:p>
          <a:p>
            <a:r>
              <a:rPr lang="en-GB" sz="1700">
                <a:latin typeface="Calibri"/>
                <a:ea typeface="Calibri"/>
                <a:cs typeface="Calibri"/>
              </a:rPr>
              <a:t>The Policing and Crime Act 2017 extended the Inspectorate’s role to include the Fire and Rescue Service and became known as HMICFRS</a:t>
            </a:r>
          </a:p>
          <a:p>
            <a:r>
              <a:rPr lang="en-GB" sz="1700">
                <a:latin typeface="Calibri"/>
                <a:ea typeface="Calibri"/>
                <a:cs typeface="Calibri"/>
              </a:rPr>
              <a:t>Make recommendations that CC's need to take action </a:t>
            </a:r>
          </a:p>
          <a:p>
            <a:r>
              <a:rPr lang="en-GB" sz="1700">
                <a:latin typeface="Calibri"/>
                <a:ea typeface="Calibri"/>
                <a:cs typeface="Calibri"/>
              </a:rPr>
              <a:t>PEEL assessments, Prisons and Probation Inspectorates, British Transport Police, Ministry of Defence, National Crime Agency, Police Service of Northern Ireland</a:t>
            </a:r>
          </a:p>
          <a:p>
            <a:r>
              <a:rPr lang="en-GB" sz="1700">
                <a:latin typeface="Calibri"/>
                <a:ea typeface="Calibri"/>
                <a:cs typeface="Calibri"/>
              </a:rPr>
              <a:t>monitor and report on the efficiency and effectiveness of the police and FRSs</a:t>
            </a:r>
          </a:p>
        </p:txBody>
      </p:sp>
      <p:pic>
        <p:nvPicPr>
          <p:cNvPr id="4" name="Picture 3">
            <a:extLst>
              <a:ext uri="{FF2B5EF4-FFF2-40B4-BE49-F238E27FC236}">
                <a16:creationId xmlns:a16="http://schemas.microsoft.com/office/drawing/2014/main" id="{7D91E99D-45C9-8801-95EA-7704B97FB2B8}"/>
              </a:ext>
            </a:extLst>
          </p:cNvPr>
          <p:cNvPicPr>
            <a:picLocks noChangeAspect="1"/>
          </p:cNvPicPr>
          <p:nvPr/>
        </p:nvPicPr>
        <p:blipFill>
          <a:blip r:embed="rId2"/>
          <a:stretch>
            <a:fillRect/>
          </a:stretch>
        </p:blipFill>
        <p:spPr>
          <a:xfrm>
            <a:off x="6719367" y="2829832"/>
            <a:ext cx="4788505" cy="2466079"/>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518543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731C8-EF9A-D501-FB89-20197CA85BB0}"/>
              </a:ext>
            </a:extLst>
          </p:cNvPr>
          <p:cNvSpPr>
            <a:spLocks noGrp="1"/>
          </p:cNvSpPr>
          <p:nvPr>
            <p:ph type="title"/>
          </p:nvPr>
        </p:nvSpPr>
        <p:spPr/>
        <p:txBody>
          <a:bodyPr/>
          <a:lstStyle/>
          <a:p>
            <a:r>
              <a:rPr lang="en-GB"/>
              <a:t>Task</a:t>
            </a:r>
          </a:p>
        </p:txBody>
      </p:sp>
      <p:sp>
        <p:nvSpPr>
          <p:cNvPr id="3" name="Content Placeholder 2">
            <a:extLst>
              <a:ext uri="{FF2B5EF4-FFF2-40B4-BE49-F238E27FC236}">
                <a16:creationId xmlns:a16="http://schemas.microsoft.com/office/drawing/2014/main" id="{9C06CF8F-B35C-5640-3451-AC1C6CCFCDB7}"/>
              </a:ext>
            </a:extLst>
          </p:cNvPr>
          <p:cNvSpPr>
            <a:spLocks noGrp="1"/>
          </p:cNvSpPr>
          <p:nvPr>
            <p:ph idx="1"/>
          </p:nvPr>
        </p:nvSpPr>
        <p:spPr/>
        <p:txBody>
          <a:bodyPr vert="horz" lIns="91440" tIns="45720" rIns="91440" bIns="45720" rtlCol="0" anchor="t">
            <a:normAutofit/>
          </a:bodyPr>
          <a:lstStyle/>
          <a:p>
            <a:r>
              <a:rPr lang="en-GB">
                <a:ea typeface="+mn-lt"/>
                <a:cs typeface="+mn-lt"/>
              </a:rPr>
              <a:t>Using the internet, find a copy of the police and crime plan for your police force area.</a:t>
            </a:r>
            <a:endParaRPr lang="en-GB"/>
          </a:p>
          <a:p>
            <a:r>
              <a:rPr lang="en-GB">
                <a:ea typeface="+mn-lt"/>
                <a:cs typeface="+mn-lt"/>
              </a:rPr>
              <a:t>Identify what your PCC priorities are and how the force is held to account. Once you</a:t>
            </a:r>
            <a:endParaRPr lang="en-GB"/>
          </a:p>
          <a:p>
            <a:r>
              <a:rPr lang="en-GB">
                <a:ea typeface="+mn-lt"/>
                <a:cs typeface="+mn-lt"/>
              </a:rPr>
              <a:t>understand the relevance of the priorities, consider whether they reflect the needs of</a:t>
            </a:r>
            <a:endParaRPr lang="en-GB"/>
          </a:p>
          <a:p>
            <a:r>
              <a:rPr lang="en-GB">
                <a:ea typeface="+mn-lt"/>
                <a:cs typeface="+mn-lt"/>
              </a:rPr>
              <a:t>your community.</a:t>
            </a:r>
            <a:endParaRPr lang="en-GB"/>
          </a:p>
        </p:txBody>
      </p:sp>
    </p:spTree>
    <p:extLst>
      <p:ext uri="{BB962C8B-B14F-4D97-AF65-F5344CB8AC3E}">
        <p14:creationId xmlns:p14="http://schemas.microsoft.com/office/powerpoint/2010/main" val="173795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481AE-2617-FAB8-7D73-A8576F13A5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F413CF5-FCA4-4FDD-D6D6-2334A452C4D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691835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7D04E-BF3A-9494-2D8C-9D76D7775593}"/>
              </a:ext>
            </a:extLst>
          </p:cNvPr>
          <p:cNvSpPr>
            <a:spLocks noGrp="1"/>
          </p:cNvSpPr>
          <p:nvPr>
            <p:ph type="title"/>
          </p:nvPr>
        </p:nvSpPr>
        <p:spPr>
          <a:xfrm>
            <a:off x="630936" y="640080"/>
            <a:ext cx="4818888" cy="1481328"/>
          </a:xfrm>
        </p:spPr>
        <p:txBody>
          <a:bodyPr anchor="b">
            <a:normAutofit/>
          </a:bodyPr>
          <a:lstStyle/>
          <a:p>
            <a:r>
              <a:rPr lang="en-US" sz="4200"/>
              <a:t>Constitutional position of the police</a:t>
            </a:r>
          </a:p>
        </p:txBody>
      </p:sp>
      <p:sp>
        <p:nvSpPr>
          <p:cNvPr id="3" name="Content Placeholder 2">
            <a:extLst>
              <a:ext uri="{FF2B5EF4-FFF2-40B4-BE49-F238E27FC236}">
                <a16:creationId xmlns:a16="http://schemas.microsoft.com/office/drawing/2014/main" id="{EC3AEA46-72E7-3A37-B06A-6B45F27D413A}"/>
              </a:ext>
            </a:extLst>
          </p:cNvPr>
          <p:cNvSpPr>
            <a:spLocks noGrp="1"/>
          </p:cNvSpPr>
          <p:nvPr>
            <p:ph idx="1"/>
          </p:nvPr>
        </p:nvSpPr>
        <p:spPr>
          <a:xfrm>
            <a:off x="630936" y="2660904"/>
            <a:ext cx="4818888" cy="3547872"/>
          </a:xfrm>
        </p:spPr>
        <p:txBody>
          <a:bodyPr vert="horz" lIns="91440" tIns="45720" rIns="91440" bIns="45720" rtlCol="0" anchor="t">
            <a:normAutofit/>
          </a:bodyPr>
          <a:lstStyle/>
          <a:p>
            <a:r>
              <a:rPr lang="en-GB" sz="2200"/>
              <a:t>Accountability- in order to gain public approval of their existence, actions and behaviour.</a:t>
            </a:r>
          </a:p>
          <a:p>
            <a:r>
              <a:rPr lang="en-GB" sz="2200"/>
              <a:t>Code of Ethics and Professional Standards</a:t>
            </a:r>
          </a:p>
          <a:p>
            <a:endParaRPr lang="en-GB" sz="2200"/>
          </a:p>
        </p:txBody>
      </p:sp>
      <p:pic>
        <p:nvPicPr>
          <p:cNvPr id="4" name="Picture 3" descr="A blue and white poster with text and icons&#10;&#10;Description automatically generated">
            <a:extLst>
              <a:ext uri="{FF2B5EF4-FFF2-40B4-BE49-F238E27FC236}">
                <a16:creationId xmlns:a16="http://schemas.microsoft.com/office/drawing/2014/main" id="{0A9B3BAC-9928-1F5C-C26D-BFC92C0E5864}"/>
              </a:ext>
            </a:extLst>
          </p:cNvPr>
          <p:cNvPicPr>
            <a:picLocks noChangeAspect="1"/>
          </p:cNvPicPr>
          <p:nvPr/>
        </p:nvPicPr>
        <p:blipFill>
          <a:blip r:embed="rId3"/>
          <a:stretch>
            <a:fillRect/>
          </a:stretch>
        </p:blipFill>
        <p:spPr>
          <a:xfrm>
            <a:off x="6099048" y="1491066"/>
            <a:ext cx="5458968" cy="3875867"/>
          </a:xfrm>
          <a:prstGeom prst="rect">
            <a:avLst/>
          </a:prstGeom>
        </p:spPr>
      </p:pic>
    </p:spTree>
    <p:extLst>
      <p:ext uri="{BB962C8B-B14F-4D97-AF65-F5344CB8AC3E}">
        <p14:creationId xmlns:p14="http://schemas.microsoft.com/office/powerpoint/2010/main" val="332248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93F24B8-7060-199D-CC22-C8B88EA9ACBA}"/>
              </a:ext>
            </a:extLst>
          </p:cNvPr>
          <p:cNvSpPr>
            <a:spLocks noGrp="1"/>
          </p:cNvSpPr>
          <p:nvPr>
            <p:ph type="title"/>
          </p:nvPr>
        </p:nvSpPr>
        <p:spPr>
          <a:xfrm>
            <a:off x="1043631" y="809898"/>
            <a:ext cx="10173010" cy="1554480"/>
          </a:xfrm>
        </p:spPr>
        <p:txBody>
          <a:bodyPr anchor="ctr">
            <a:normAutofit/>
          </a:bodyPr>
          <a:lstStyle/>
          <a:p>
            <a:r>
              <a:rPr lang="en-US" sz="4800"/>
              <a:t>What is procedural justice?</a:t>
            </a:r>
          </a:p>
        </p:txBody>
      </p:sp>
      <p:graphicFrame>
        <p:nvGraphicFramePr>
          <p:cNvPr id="7" name="Content Placeholder 2">
            <a:extLst>
              <a:ext uri="{FF2B5EF4-FFF2-40B4-BE49-F238E27FC236}">
                <a16:creationId xmlns:a16="http://schemas.microsoft.com/office/drawing/2014/main" id="{79262DAE-9FD9-6C07-3F54-139F3C899BE7}"/>
              </a:ext>
            </a:extLst>
          </p:cNvPr>
          <p:cNvGraphicFramePr>
            <a:graphicFrameLocks noGrp="1"/>
          </p:cNvGraphicFramePr>
          <p:nvPr>
            <p:ph idx="1"/>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92338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1EF0-5A4A-10BC-921F-54218FBF5420}"/>
              </a:ext>
            </a:extLst>
          </p:cNvPr>
          <p:cNvSpPr>
            <a:spLocks noGrp="1"/>
          </p:cNvSpPr>
          <p:nvPr>
            <p:ph type="title"/>
          </p:nvPr>
        </p:nvSpPr>
        <p:spPr>
          <a:xfrm>
            <a:off x="1043631" y="809898"/>
            <a:ext cx="9942716" cy="1554480"/>
          </a:xfrm>
        </p:spPr>
        <p:txBody>
          <a:bodyPr anchor="ctr">
            <a:normAutofit/>
          </a:bodyPr>
          <a:lstStyle/>
          <a:p>
            <a:r>
              <a:rPr lang="en-US" sz="4800"/>
              <a:t>Why is procedural justice important?</a:t>
            </a:r>
          </a:p>
        </p:txBody>
      </p:sp>
      <p:sp>
        <p:nvSpPr>
          <p:cNvPr id="3" name="Content Placeholder 2">
            <a:extLst>
              <a:ext uri="{FF2B5EF4-FFF2-40B4-BE49-F238E27FC236}">
                <a16:creationId xmlns:a16="http://schemas.microsoft.com/office/drawing/2014/main" id="{40797B89-C091-13B7-33FF-5F6C20DFABDA}"/>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a:ea typeface="+mn-lt"/>
                <a:cs typeface="+mn-lt"/>
              </a:rPr>
              <a:t>Evidence suggests that when members of the public perceive their interaction with officers to be procedurally just – that is they feel that they have been treated with dignity and respect – they are more likely to view the police as legitimate. What impact does this have on policing?</a:t>
            </a:r>
          </a:p>
          <a:p>
            <a:endParaRPr lang="en-US" sz="2400">
              <a:ea typeface="+mn-lt"/>
              <a:cs typeface="+mn-lt"/>
            </a:endParaRPr>
          </a:p>
          <a:p>
            <a:r>
              <a:rPr lang="en-US" sz="2400">
                <a:ea typeface="+mn-lt"/>
                <a:cs typeface="+mn-lt"/>
              </a:rPr>
              <a:t>Perceptions of the legitimacy of policing are very important as it governs the extent to which a person abides by the law and cooperates with the police</a:t>
            </a:r>
            <a:endParaRPr lang="en-US" sz="2400"/>
          </a:p>
        </p:txBody>
      </p:sp>
    </p:spTree>
    <p:extLst>
      <p:ext uri="{BB962C8B-B14F-4D97-AF65-F5344CB8AC3E}">
        <p14:creationId xmlns:p14="http://schemas.microsoft.com/office/powerpoint/2010/main" val="753795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08F6C-B203-8CB2-6B9B-E51C1D1563C3}"/>
              </a:ext>
            </a:extLst>
          </p:cNvPr>
          <p:cNvSpPr>
            <a:spLocks noGrp="1"/>
          </p:cNvSpPr>
          <p:nvPr>
            <p:ph type="title"/>
          </p:nvPr>
        </p:nvSpPr>
        <p:spPr>
          <a:xfrm>
            <a:off x="466722" y="586855"/>
            <a:ext cx="3201366" cy="3387497"/>
          </a:xfrm>
        </p:spPr>
        <p:txBody>
          <a:bodyPr anchor="b">
            <a:normAutofit/>
          </a:bodyPr>
          <a:lstStyle/>
          <a:p>
            <a:pPr algn="r"/>
            <a:r>
              <a:rPr lang="en-US" sz="2800"/>
              <a:t>How to police in a procedurally justice way</a:t>
            </a:r>
          </a:p>
        </p:txBody>
      </p:sp>
      <p:sp>
        <p:nvSpPr>
          <p:cNvPr id="3" name="Content Placeholder 2">
            <a:extLst>
              <a:ext uri="{FF2B5EF4-FFF2-40B4-BE49-F238E27FC236}">
                <a16:creationId xmlns:a16="http://schemas.microsoft.com/office/drawing/2014/main" id="{B8842017-503E-D3E5-B2B1-9101591C311F}"/>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US" sz="2000">
                <a:ea typeface="+mn-lt"/>
                <a:cs typeface="+mn-lt"/>
              </a:rPr>
              <a:t>Respect &amp; non-judgmental when talking to members of the public  </a:t>
            </a:r>
          </a:p>
          <a:p>
            <a:r>
              <a:rPr lang="en-US" sz="2000">
                <a:ea typeface="+mn-lt"/>
                <a:cs typeface="+mn-lt"/>
              </a:rPr>
              <a:t>Support and show concerns </a:t>
            </a:r>
          </a:p>
          <a:p>
            <a:r>
              <a:rPr lang="en-US" sz="2000">
                <a:ea typeface="+mn-lt"/>
                <a:cs typeface="+mn-lt"/>
              </a:rPr>
              <a:t>Show an interest in them and their lives</a:t>
            </a:r>
          </a:p>
          <a:p>
            <a:r>
              <a:rPr lang="en-US" sz="2000">
                <a:ea typeface="+mn-lt"/>
                <a:cs typeface="+mn-lt"/>
              </a:rPr>
              <a:t>Do not stereotype </a:t>
            </a:r>
          </a:p>
          <a:p>
            <a:r>
              <a:rPr lang="en-US" sz="2000">
                <a:ea typeface="+mn-lt"/>
                <a:cs typeface="+mn-lt"/>
              </a:rPr>
              <a:t>Be open minded and never assume </a:t>
            </a:r>
          </a:p>
          <a:p>
            <a:r>
              <a:rPr lang="en-US" sz="2000">
                <a:ea typeface="+mn-lt"/>
                <a:cs typeface="+mn-lt"/>
              </a:rPr>
              <a:t>Think about the bigger picture - are there any risks for the member of public by talking to you? </a:t>
            </a:r>
          </a:p>
          <a:p>
            <a:r>
              <a:rPr lang="en-US" sz="2000">
                <a:ea typeface="+mn-lt"/>
                <a:cs typeface="+mn-lt"/>
              </a:rPr>
              <a:t>Show empathy and compassion </a:t>
            </a:r>
          </a:p>
          <a:p>
            <a:r>
              <a:rPr lang="en-US" sz="2000">
                <a:ea typeface="+mn-lt"/>
                <a:cs typeface="+mn-lt"/>
              </a:rPr>
              <a:t>Being sincere and aim to build trust between both parties</a:t>
            </a:r>
          </a:p>
          <a:p>
            <a:r>
              <a:rPr lang="en-US" sz="2000">
                <a:ea typeface="+mn-lt"/>
                <a:cs typeface="+mn-lt"/>
              </a:rPr>
              <a:t>Show you understand and that you want to help them </a:t>
            </a:r>
          </a:p>
        </p:txBody>
      </p:sp>
    </p:spTree>
    <p:extLst>
      <p:ext uri="{BB962C8B-B14F-4D97-AF65-F5344CB8AC3E}">
        <p14:creationId xmlns:p14="http://schemas.microsoft.com/office/powerpoint/2010/main" val="242834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941D3-FA9E-F5CC-1A8A-E4B5F5486AFB}"/>
              </a:ext>
            </a:extLst>
          </p:cNvPr>
          <p:cNvSpPr>
            <a:spLocks noGrp="1"/>
          </p:cNvSpPr>
          <p:nvPr>
            <p:ph type="title"/>
          </p:nvPr>
        </p:nvSpPr>
        <p:spPr>
          <a:xfrm>
            <a:off x="466722" y="586855"/>
            <a:ext cx="3201366" cy="3387497"/>
          </a:xfrm>
        </p:spPr>
        <p:txBody>
          <a:bodyPr anchor="b">
            <a:normAutofit/>
          </a:bodyPr>
          <a:lstStyle/>
          <a:p>
            <a:pPr algn="r"/>
            <a:r>
              <a:rPr lang="en-US" sz="4000"/>
              <a:t>Importance of the publics input</a:t>
            </a:r>
          </a:p>
        </p:txBody>
      </p:sp>
      <p:sp>
        <p:nvSpPr>
          <p:cNvPr id="3" name="Content Placeholder 2">
            <a:extLst>
              <a:ext uri="{FF2B5EF4-FFF2-40B4-BE49-F238E27FC236}">
                <a16:creationId xmlns:a16="http://schemas.microsoft.com/office/drawing/2014/main" id="{C8AD0D88-401D-4B93-3823-2D55886272B7}"/>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US" sz="2000"/>
              <a:t>Reporting Crime</a:t>
            </a:r>
          </a:p>
          <a:p>
            <a:r>
              <a:rPr lang="en-US" sz="2000"/>
              <a:t>Intelligence</a:t>
            </a:r>
          </a:p>
          <a:p>
            <a:r>
              <a:rPr lang="en-US" sz="2000"/>
              <a:t>Compliance</a:t>
            </a:r>
          </a:p>
          <a:p>
            <a:r>
              <a:rPr lang="en-US" sz="2000"/>
              <a:t>Strengthen policing</a:t>
            </a:r>
          </a:p>
          <a:p>
            <a:r>
              <a:rPr lang="en-US" sz="2000"/>
              <a:t>Reduce crime</a:t>
            </a:r>
          </a:p>
        </p:txBody>
      </p:sp>
    </p:spTree>
    <p:extLst>
      <p:ext uri="{BB962C8B-B14F-4D97-AF65-F5344CB8AC3E}">
        <p14:creationId xmlns:p14="http://schemas.microsoft.com/office/powerpoint/2010/main" val="731741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3C07D5-55B4-D551-3CB6-1AA5FC99DA98}"/>
              </a:ext>
            </a:extLst>
          </p:cNvPr>
          <p:cNvPicPr>
            <a:picLocks noGrp="1" noChangeAspect="1"/>
          </p:cNvPicPr>
          <p:nvPr>
            <p:ph idx="1"/>
          </p:nvPr>
        </p:nvPicPr>
        <p:blipFill>
          <a:blip r:embed="rId2"/>
          <a:srcRect t="5427" r="-2" b="3323"/>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7" name="TextBox 6">
            <a:extLst>
              <a:ext uri="{FF2B5EF4-FFF2-40B4-BE49-F238E27FC236}">
                <a16:creationId xmlns:a16="http://schemas.microsoft.com/office/drawing/2014/main" id="{A008D649-9E3C-DD74-C487-7ECCEFE0B916}"/>
              </a:ext>
            </a:extLst>
          </p:cNvPr>
          <p:cNvSpPr txBox="1"/>
          <p:nvPr/>
        </p:nvSpPr>
        <p:spPr>
          <a:xfrm>
            <a:off x="6797004" y="670559"/>
            <a:ext cx="4555782" cy="5445076"/>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000"/>
              <a:t>Brixton riots 1981</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Over the course of the uprising 279 police officers had been injured</a:t>
            </a:r>
          </a:p>
          <a:p>
            <a:pPr indent="-228600">
              <a:lnSpc>
                <a:spcPct val="90000"/>
              </a:lnSpc>
              <a:spcAft>
                <a:spcPts val="600"/>
              </a:spcAft>
              <a:buFont typeface="Arial" panose="020B0604020202020204" pitchFamily="34" charset="0"/>
              <a:buChar char="•"/>
            </a:pPr>
            <a:r>
              <a:rPr lang="en-US" sz="2000"/>
              <a:t>Over 100 cars were damaged </a:t>
            </a:r>
          </a:p>
          <a:p>
            <a:pPr indent="-228600">
              <a:lnSpc>
                <a:spcPct val="90000"/>
              </a:lnSpc>
              <a:spcAft>
                <a:spcPts val="600"/>
              </a:spcAft>
              <a:buFont typeface="Arial" panose="020B0604020202020204" pitchFamily="34" charset="0"/>
              <a:buChar char="•"/>
            </a:pPr>
            <a:r>
              <a:rPr lang="en-US" sz="2000"/>
              <a:t>82 people had been arrested</a:t>
            </a:r>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hlinkClick r:id="rId3"/>
              </a:rPr>
              <a:t>The Brixton riots and the Scarman Report - The National Archives</a:t>
            </a:r>
            <a:endParaRPr lang="en-US" sz="2000"/>
          </a:p>
        </p:txBody>
      </p:sp>
    </p:spTree>
    <p:extLst>
      <p:ext uri="{BB962C8B-B14F-4D97-AF65-F5344CB8AC3E}">
        <p14:creationId xmlns:p14="http://schemas.microsoft.com/office/powerpoint/2010/main" val="3501430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4B93C-73E7-737D-7FAF-9E9EC2A7BB53}"/>
              </a:ext>
            </a:extLst>
          </p:cNvPr>
          <p:cNvSpPr>
            <a:spLocks noGrp="1"/>
          </p:cNvSpPr>
          <p:nvPr>
            <p:ph type="title"/>
          </p:nvPr>
        </p:nvSpPr>
        <p:spPr>
          <a:xfrm>
            <a:off x="640080" y="325369"/>
            <a:ext cx="4368602" cy="1956841"/>
          </a:xfrm>
        </p:spPr>
        <p:txBody>
          <a:bodyPr anchor="b">
            <a:normAutofit/>
          </a:bodyPr>
          <a:lstStyle/>
          <a:p>
            <a:r>
              <a:rPr lang="en-GB" sz="3400"/>
              <a:t>Ely Riots Cardiff 2023 sparked by the death of two friends….</a:t>
            </a:r>
          </a:p>
        </p:txBody>
      </p:sp>
      <p:pic>
        <p:nvPicPr>
          <p:cNvPr id="5" name="Content Placeholder 4" descr="A car on fire with a cow on the front&#10;&#10;AI-generated content may be incorrect.">
            <a:extLst>
              <a:ext uri="{FF2B5EF4-FFF2-40B4-BE49-F238E27FC236}">
                <a16:creationId xmlns:a16="http://schemas.microsoft.com/office/drawing/2014/main" id="{80F84607-DF98-394A-C53D-5365EEF1F55F}"/>
              </a:ext>
            </a:extLst>
          </p:cNvPr>
          <p:cNvPicPr>
            <a:picLocks noChangeAspect="1"/>
          </p:cNvPicPr>
          <p:nvPr/>
        </p:nvPicPr>
        <p:blipFill>
          <a:blip r:embed="rId2"/>
          <a:srcRect l="28858" r="15474"/>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7" name="TextBox 6">
            <a:extLst>
              <a:ext uri="{FF2B5EF4-FFF2-40B4-BE49-F238E27FC236}">
                <a16:creationId xmlns:a16="http://schemas.microsoft.com/office/drawing/2014/main" id="{F8A54479-BD47-2109-16A6-553CFEB19A5A}"/>
              </a:ext>
            </a:extLst>
          </p:cNvPr>
          <p:cNvSpPr txBox="1"/>
          <p:nvPr/>
        </p:nvSpPr>
        <p:spPr>
          <a:xfrm>
            <a:off x="-35390" y="5537854"/>
            <a:ext cx="4710804" cy="738664"/>
          </a:xfrm>
          <a:prstGeom prst="rect">
            <a:avLst/>
          </a:prstGeom>
          <a:noFill/>
        </p:spPr>
        <p:txBody>
          <a:bodyPr wrap="square">
            <a:spAutoFit/>
          </a:bodyPr>
          <a:lstStyle/>
          <a:p>
            <a:r>
              <a:rPr lang="en-GB" sz="1400">
                <a:hlinkClick r:id="rId3"/>
              </a:rPr>
              <a:t>IOPC investigation into South Wales Police actions prior to the deaths of two boys in Ely near to conclusion | Independent Office for Police Conduct (IOPC)</a:t>
            </a:r>
            <a:endParaRPr lang="en-GB" sz="1400"/>
          </a:p>
        </p:txBody>
      </p:sp>
      <p:sp>
        <p:nvSpPr>
          <p:cNvPr id="13" name="TextBox 12">
            <a:extLst>
              <a:ext uri="{FF2B5EF4-FFF2-40B4-BE49-F238E27FC236}">
                <a16:creationId xmlns:a16="http://schemas.microsoft.com/office/drawing/2014/main" id="{19075F4C-7D1C-BB6E-9ADC-D01CA85C4C91}"/>
              </a:ext>
            </a:extLst>
          </p:cNvPr>
          <p:cNvSpPr txBox="1"/>
          <p:nvPr/>
        </p:nvSpPr>
        <p:spPr>
          <a:xfrm>
            <a:off x="266700" y="3244334"/>
            <a:ext cx="2563586" cy="923330"/>
          </a:xfrm>
          <a:prstGeom prst="rect">
            <a:avLst/>
          </a:prstGeom>
          <a:noFill/>
        </p:spPr>
        <p:txBody>
          <a:bodyPr wrap="square">
            <a:spAutoFit/>
          </a:bodyPr>
          <a:lstStyle/>
          <a:p>
            <a:r>
              <a:rPr lang="en-GB">
                <a:hlinkClick r:id="rId4"/>
              </a:rPr>
              <a:t>Ely riot 2023: What happened in Cardiff? - BBC News</a:t>
            </a:r>
            <a:endParaRPr lang="en-GB"/>
          </a:p>
        </p:txBody>
      </p:sp>
    </p:spTree>
    <p:extLst>
      <p:ext uri="{BB962C8B-B14F-4D97-AF65-F5344CB8AC3E}">
        <p14:creationId xmlns:p14="http://schemas.microsoft.com/office/powerpoint/2010/main" val="33092824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44B90E-E181-2B04-BBBF-263325F6F146}"/>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Local engagement and accountability</a:t>
            </a:r>
          </a:p>
        </p:txBody>
      </p:sp>
      <p:pic>
        <p:nvPicPr>
          <p:cNvPr id="4" name="Content Placeholder 3" descr="A diagram of a neighborhood problem&#10;&#10;Description automatically generated">
            <a:extLst>
              <a:ext uri="{FF2B5EF4-FFF2-40B4-BE49-F238E27FC236}">
                <a16:creationId xmlns:a16="http://schemas.microsoft.com/office/drawing/2014/main" id="{CB7DCA67-F958-820B-C094-1749D2A521E6}"/>
              </a:ext>
            </a:extLst>
          </p:cNvPr>
          <p:cNvPicPr>
            <a:picLocks noGrp="1" noChangeAspect="1"/>
          </p:cNvPicPr>
          <p:nvPr>
            <p:ph idx="1"/>
          </p:nvPr>
        </p:nvPicPr>
        <p:blipFill>
          <a:blip r:embed="rId2"/>
          <a:stretch>
            <a:fillRect/>
          </a:stretch>
        </p:blipFill>
        <p:spPr>
          <a:xfrm>
            <a:off x="479323" y="1675227"/>
            <a:ext cx="10817942" cy="4394199"/>
          </a:xfrm>
          <a:prstGeom prst="rect">
            <a:avLst/>
          </a:prstGeom>
        </p:spPr>
      </p:pic>
    </p:spTree>
    <p:extLst>
      <p:ext uri="{BB962C8B-B14F-4D97-AF65-F5344CB8AC3E}">
        <p14:creationId xmlns:p14="http://schemas.microsoft.com/office/powerpoint/2010/main" val="17149703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113154-B3B4-8E28-F044-B145E5544D60}"/>
              </a:ext>
            </a:extLst>
          </p:cNvPr>
          <p:cNvSpPr>
            <a:spLocks noGrp="1"/>
          </p:cNvSpPr>
          <p:nvPr>
            <p:ph type="title"/>
          </p:nvPr>
        </p:nvSpPr>
        <p:spPr>
          <a:xfrm>
            <a:off x="1171074" y="1396686"/>
            <a:ext cx="3240506" cy="4064628"/>
          </a:xfrm>
        </p:spPr>
        <p:txBody>
          <a:bodyPr>
            <a:normAutofit/>
          </a:bodyPr>
          <a:lstStyle/>
          <a:p>
            <a:r>
              <a:rPr lang="en-US">
                <a:solidFill>
                  <a:srgbClr val="FFFFFF"/>
                </a:solidFill>
              </a:rPr>
              <a:t>The policing mission</a:t>
            </a:r>
          </a:p>
        </p:txBody>
      </p:sp>
      <p:sp>
        <p:nvSpPr>
          <p:cNvPr id="23" name="Arc 22">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058CF9D-1D55-56D9-5BD3-3D8918650834}"/>
              </a:ext>
            </a:extLst>
          </p:cNvPr>
          <p:cNvSpPr>
            <a:spLocks noGrp="1"/>
          </p:cNvSpPr>
          <p:nvPr>
            <p:ph idx="1"/>
          </p:nvPr>
        </p:nvSpPr>
        <p:spPr>
          <a:xfrm>
            <a:off x="5370153" y="1526033"/>
            <a:ext cx="5536397" cy="3935281"/>
          </a:xfrm>
        </p:spPr>
        <p:txBody>
          <a:bodyPr vert="horz" lIns="91440" tIns="45720" rIns="91440" bIns="45720" rtlCol="0">
            <a:normAutofit/>
          </a:bodyPr>
          <a:lstStyle/>
          <a:p>
            <a:pPr marL="0" indent="0">
              <a:buNone/>
            </a:pPr>
            <a:r>
              <a:rPr lang="en-US"/>
              <a:t>TASK- 10 minutes:-</a:t>
            </a:r>
          </a:p>
          <a:p>
            <a:endParaRPr lang="en-US"/>
          </a:p>
          <a:p>
            <a:r>
              <a:rPr lang="en-US"/>
              <a:t>Research into the Policing Values, Purpose &amp; Mission</a:t>
            </a:r>
          </a:p>
        </p:txBody>
      </p:sp>
    </p:spTree>
    <p:extLst>
      <p:ext uri="{BB962C8B-B14F-4D97-AF65-F5344CB8AC3E}">
        <p14:creationId xmlns:p14="http://schemas.microsoft.com/office/powerpoint/2010/main" val="30841876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 name="Arc 29">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B730781-0CB9-78E0-D835-99DDAD2339F7}"/>
              </a:ext>
            </a:extLst>
          </p:cNvPr>
          <p:cNvSpPr>
            <a:spLocks noGrp="1"/>
          </p:cNvSpPr>
          <p:nvPr>
            <p:ph type="title"/>
          </p:nvPr>
        </p:nvSpPr>
        <p:spPr>
          <a:xfrm>
            <a:off x="4038600" y="1939159"/>
            <a:ext cx="7644627" cy="2751086"/>
          </a:xfrm>
        </p:spPr>
        <p:txBody>
          <a:bodyPr vert="horz" lIns="91440" tIns="45720" rIns="91440" bIns="45720" rtlCol="0" anchor="b">
            <a:normAutofit/>
          </a:bodyPr>
          <a:lstStyle/>
          <a:p>
            <a:pPr algn="r"/>
            <a:r>
              <a:rPr lang="en-US" sz="5100" kern="1200">
                <a:solidFill>
                  <a:schemeClr val="tx1"/>
                </a:solidFill>
                <a:latin typeface="+mj-lt"/>
                <a:ea typeface="+mj-ea"/>
                <a:cs typeface="+mj-cs"/>
              </a:rPr>
              <a:t>Uk Policing Values, Purpose and Mission </a:t>
            </a:r>
            <a:br>
              <a:rPr lang="en-US" sz="5100" kern="1200">
                <a:solidFill>
                  <a:schemeClr val="tx1"/>
                </a:solidFill>
                <a:latin typeface="+mj-lt"/>
                <a:ea typeface="+mj-ea"/>
                <a:cs typeface="+mj-cs"/>
              </a:rPr>
            </a:br>
            <a:r>
              <a:rPr lang="en-US" sz="5100" kern="1200">
                <a:solidFill>
                  <a:schemeClr val="tx1"/>
                </a:solidFill>
                <a:latin typeface="+mj-lt"/>
                <a:ea typeface="+mj-ea"/>
                <a:cs typeface="+mj-cs"/>
              </a:rPr>
              <a:t>(College of Policing, 2023)</a:t>
            </a:r>
          </a:p>
        </p:txBody>
      </p:sp>
      <p:sp>
        <p:nvSpPr>
          <p:cNvPr id="6" name="Content Placeholder 5">
            <a:extLst>
              <a:ext uri="{FF2B5EF4-FFF2-40B4-BE49-F238E27FC236}">
                <a16:creationId xmlns:a16="http://schemas.microsoft.com/office/drawing/2014/main" id="{EC1E930D-E27C-41F7-2E08-BAA9301C1034}"/>
              </a:ext>
            </a:extLst>
          </p:cNvPr>
          <p:cNvSpPr>
            <a:spLocks noGrp="1"/>
          </p:cNvSpPr>
          <p:nvPr>
            <p:ph idx="1"/>
          </p:nvPr>
        </p:nvSpPr>
        <p:spPr>
          <a:xfrm>
            <a:off x="4038600" y="4782320"/>
            <a:ext cx="7644627" cy="1329443"/>
          </a:xfrm>
        </p:spPr>
        <p:txBody>
          <a:bodyPr vert="horz" lIns="91440" tIns="45720" rIns="91440" bIns="45720" rtlCol="0">
            <a:normAutofit/>
          </a:bodyPr>
          <a:lstStyle/>
          <a:p>
            <a:pPr marL="0" indent="0" algn="r">
              <a:buNone/>
            </a:pPr>
            <a:r>
              <a:rPr lang="en-US" sz="2400" kern="1200">
                <a:solidFill>
                  <a:schemeClr val="tx1"/>
                </a:solidFill>
                <a:latin typeface="+mn-lt"/>
                <a:ea typeface="+mn-ea"/>
                <a:cs typeface="+mn-cs"/>
                <a:hlinkClick r:id="rId2"/>
              </a:rPr>
              <a:t>https://youtu.be/6Gg26onLLDY</a:t>
            </a:r>
            <a:r>
              <a:rPr lang="en-US" sz="2400" kern="1200">
                <a:solidFill>
                  <a:schemeClr val="tx1"/>
                </a:solidFill>
                <a:latin typeface="+mn-lt"/>
                <a:ea typeface="+mn-ea"/>
                <a:cs typeface="+mn-cs"/>
              </a:rPr>
              <a:t> </a:t>
            </a:r>
          </a:p>
        </p:txBody>
      </p:sp>
    </p:spTree>
    <p:extLst>
      <p:ext uri="{BB962C8B-B14F-4D97-AF65-F5344CB8AC3E}">
        <p14:creationId xmlns:p14="http://schemas.microsoft.com/office/powerpoint/2010/main" val="10363861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7535AF-1F77-7CC0-3120-588BDD657DFC}"/>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Task- 20 mins</a:t>
            </a:r>
          </a:p>
        </p:txBody>
      </p:sp>
      <p:graphicFrame>
        <p:nvGraphicFramePr>
          <p:cNvPr id="23" name="Content Placeholder 2">
            <a:extLst>
              <a:ext uri="{FF2B5EF4-FFF2-40B4-BE49-F238E27FC236}">
                <a16:creationId xmlns:a16="http://schemas.microsoft.com/office/drawing/2014/main" id="{F1BC7C70-C828-415B-346E-6851E42F0295}"/>
              </a:ext>
            </a:extLst>
          </p:cNvPr>
          <p:cNvGraphicFramePr>
            <a:graphicFrameLocks noGrp="1"/>
          </p:cNvGraphicFramePr>
          <p:nvPr>
            <p:ph idx="1"/>
            <p:extLst>
              <p:ext uri="{D42A27DB-BD31-4B8C-83A1-F6EECF244321}">
                <p14:modId xmlns:p14="http://schemas.microsoft.com/office/powerpoint/2010/main" val="362738890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38105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0CF5F-4A6E-ACA9-AA3A-CE9CAC81839B}"/>
              </a:ext>
            </a:extLst>
          </p:cNvPr>
          <p:cNvSpPr>
            <a:spLocks noGrp="1"/>
          </p:cNvSpPr>
          <p:nvPr>
            <p:ph type="title"/>
          </p:nvPr>
        </p:nvSpPr>
        <p:spPr>
          <a:xfrm>
            <a:off x="793662" y="386930"/>
            <a:ext cx="10066122" cy="1298448"/>
          </a:xfrm>
        </p:spPr>
        <p:txBody>
          <a:bodyPr anchor="b">
            <a:normAutofit fontScale="90000"/>
          </a:bodyPr>
          <a:lstStyle/>
          <a:p>
            <a:r>
              <a:rPr lang="en-US" sz="4800"/>
              <a:t>Workforce Transformation- 2018 and Policing Vision 2025</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266EADF-CFC2-4F7A-0ABF-59AFA8890ACF}"/>
              </a:ext>
            </a:extLst>
          </p:cNvPr>
          <p:cNvSpPr>
            <a:spLocks noGrp="1"/>
          </p:cNvSpPr>
          <p:nvPr>
            <p:ph idx="1"/>
          </p:nvPr>
        </p:nvSpPr>
        <p:spPr>
          <a:xfrm>
            <a:off x="793661" y="2599509"/>
            <a:ext cx="4530898" cy="3639450"/>
          </a:xfrm>
        </p:spPr>
        <p:txBody>
          <a:bodyPr vert="horz" lIns="91440" tIns="45720" rIns="91440" bIns="45720" rtlCol="0" anchor="ctr">
            <a:normAutofit/>
          </a:bodyPr>
          <a:lstStyle/>
          <a:p>
            <a:pPr marL="0" indent="0">
              <a:buNone/>
            </a:pPr>
            <a:r>
              <a:rPr lang="en-US" sz="1700"/>
              <a:t>Intended to transform policing by investing into </a:t>
            </a:r>
            <a:r>
              <a:rPr lang="en-US" sz="1700" err="1"/>
              <a:t>digitalisation</a:t>
            </a:r>
            <a:r>
              <a:rPr lang="en-US" sz="1700"/>
              <a:t>, a more diverse and flexible workforce, and new capabilities to react to national threats of crime.</a:t>
            </a:r>
          </a:p>
          <a:p>
            <a:pPr marL="0" indent="0">
              <a:buNone/>
            </a:pPr>
            <a:r>
              <a:rPr lang="en-US" sz="1700" b="1"/>
              <a:t>Particular focus on:-</a:t>
            </a:r>
          </a:p>
          <a:p>
            <a:r>
              <a:rPr lang="en-US" sz="1700"/>
              <a:t> Leadership</a:t>
            </a:r>
          </a:p>
          <a:p>
            <a:r>
              <a:rPr lang="en-US" sz="1700"/>
              <a:t> Professionalism</a:t>
            </a:r>
          </a:p>
          <a:p>
            <a:r>
              <a:rPr lang="en-US" sz="1700"/>
              <a:t>Restructuring</a:t>
            </a:r>
          </a:p>
          <a:p>
            <a:r>
              <a:rPr lang="en-US" sz="1700"/>
              <a:t> Training</a:t>
            </a:r>
          </a:p>
          <a:p>
            <a:r>
              <a:rPr lang="en-US" sz="1700"/>
              <a:t>Collaboration</a:t>
            </a:r>
          </a:p>
        </p:txBody>
      </p:sp>
      <p:pic>
        <p:nvPicPr>
          <p:cNvPr id="4" name="Picture 3" descr="Leadership Team For Transformation Success">
            <a:extLst>
              <a:ext uri="{FF2B5EF4-FFF2-40B4-BE49-F238E27FC236}">
                <a16:creationId xmlns:a16="http://schemas.microsoft.com/office/drawing/2014/main" id="{CE7C7369-1C84-9297-7D0D-939F22BB524E}"/>
              </a:ext>
            </a:extLst>
          </p:cNvPr>
          <p:cNvPicPr>
            <a:picLocks noChangeAspect="1"/>
          </p:cNvPicPr>
          <p:nvPr/>
        </p:nvPicPr>
        <p:blipFill>
          <a:blip r:embed="rId2"/>
          <a:stretch>
            <a:fillRect/>
          </a:stretch>
        </p:blipFill>
        <p:spPr>
          <a:xfrm>
            <a:off x="5911532" y="2627739"/>
            <a:ext cx="5150277" cy="3427275"/>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1126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890CA0-0AE2-44E1-A6D8-2E707D727075}"/>
              </a:ext>
            </a:extLst>
          </p:cNvPr>
          <p:cNvSpPr>
            <a:spLocks noGrp="1"/>
          </p:cNvSpPr>
          <p:nvPr>
            <p:ph type="title"/>
          </p:nvPr>
        </p:nvSpPr>
        <p:spPr>
          <a:xfrm>
            <a:off x="686834" y="1153572"/>
            <a:ext cx="3200400" cy="4461163"/>
          </a:xfrm>
        </p:spPr>
        <p:txBody>
          <a:bodyPr>
            <a:normAutofit/>
          </a:bodyPr>
          <a:lstStyle/>
          <a:p>
            <a:r>
              <a:rPr lang="en-GB" sz="3700">
                <a:solidFill>
                  <a:srgbClr val="FFFFFF"/>
                </a:solidFill>
              </a:rPr>
              <a:t>Research and present to the group the differences between Policing Vision 2025 and 2030</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3983A9-0BB1-2E8B-7C1B-AD5C6FE3645D}"/>
              </a:ext>
            </a:extLst>
          </p:cNvPr>
          <p:cNvSpPr>
            <a:spLocks noGrp="1"/>
          </p:cNvSpPr>
          <p:nvPr>
            <p:ph idx="1"/>
          </p:nvPr>
        </p:nvSpPr>
        <p:spPr>
          <a:xfrm>
            <a:off x="4467628" y="636190"/>
            <a:ext cx="6906491" cy="5585619"/>
          </a:xfrm>
        </p:spPr>
        <p:txBody>
          <a:bodyPr anchor="ctr">
            <a:normAutofit/>
          </a:bodyPr>
          <a:lstStyle/>
          <a:p>
            <a:r>
              <a:rPr lang="en-GB"/>
              <a:t>You may have identified the following:</a:t>
            </a:r>
          </a:p>
          <a:p>
            <a:endParaRPr lang="en-GB"/>
          </a:p>
          <a:p>
            <a:r>
              <a:rPr lang="en-GB"/>
              <a:t>2025 focused on Digital policing and skills</a:t>
            </a:r>
          </a:p>
          <a:p>
            <a:r>
              <a:rPr lang="en-GB"/>
              <a:t>2030 builds upon developing a more professional service with skills to undertake policing demands in the current day, but it also focuses on the need to develop the police services relationship with the public, improve culture, engagement with communities, achieve safer communities, reduce crime and deliver effective justice.</a:t>
            </a:r>
          </a:p>
        </p:txBody>
      </p:sp>
    </p:spTree>
    <p:extLst>
      <p:ext uri="{BB962C8B-B14F-4D97-AF65-F5344CB8AC3E}">
        <p14:creationId xmlns:p14="http://schemas.microsoft.com/office/powerpoint/2010/main" val="17246850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03E6BE9-311B-D74B-3470-28475BB5425F}"/>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400" kern="1200">
                <a:solidFill>
                  <a:srgbClr val="FFFFFF"/>
                </a:solidFill>
                <a:latin typeface="+mj-lt"/>
                <a:ea typeface="+mj-ea"/>
                <a:cs typeface="+mj-cs"/>
              </a:rPr>
              <a:t>Why do you think that there was a need for a new policing vision?</a:t>
            </a:r>
          </a:p>
        </p:txBody>
      </p:sp>
      <p:pic>
        <p:nvPicPr>
          <p:cNvPr id="5" name="Content Placeholder 4">
            <a:extLst>
              <a:ext uri="{FF2B5EF4-FFF2-40B4-BE49-F238E27FC236}">
                <a16:creationId xmlns:a16="http://schemas.microsoft.com/office/drawing/2014/main" id="{38548FB3-C237-84D0-76A9-DF396DF2885D}"/>
              </a:ext>
            </a:extLst>
          </p:cNvPr>
          <p:cNvPicPr>
            <a:picLocks noGrp="1" noChangeAspect="1"/>
          </p:cNvPicPr>
          <p:nvPr>
            <p:ph idx="1"/>
          </p:nvPr>
        </p:nvPicPr>
        <p:blipFill>
          <a:blip r:embed="rId2"/>
          <a:stretch>
            <a:fillRect/>
          </a:stretch>
        </p:blipFill>
        <p:spPr>
          <a:xfrm>
            <a:off x="4651218" y="467208"/>
            <a:ext cx="6928168" cy="5923584"/>
          </a:xfrm>
          <a:prstGeom prst="rect">
            <a:avLst/>
          </a:prstGeom>
        </p:spPr>
      </p:pic>
    </p:spTree>
    <p:extLst>
      <p:ext uri="{BB962C8B-B14F-4D97-AF65-F5344CB8AC3E}">
        <p14:creationId xmlns:p14="http://schemas.microsoft.com/office/powerpoint/2010/main" val="4080184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7582E-CCEE-44B0-3EB0-A552E37AA8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AD459-A445-B39B-9852-75CE300386A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42111A6-58AE-474E-D673-E09082CF54E4}"/>
              </a:ext>
            </a:extLst>
          </p:cNvPr>
          <p:cNvPicPr>
            <a:picLocks noChangeAspect="1"/>
          </p:cNvPicPr>
          <p:nvPr/>
        </p:nvPicPr>
        <p:blipFill>
          <a:blip r:embed="rId2"/>
          <a:stretch>
            <a:fillRect/>
          </a:stretch>
        </p:blipFill>
        <p:spPr>
          <a:xfrm>
            <a:off x="0" y="86155"/>
            <a:ext cx="12192000" cy="6685689"/>
          </a:xfrm>
          <a:prstGeom prst="rect">
            <a:avLst/>
          </a:prstGeom>
        </p:spPr>
      </p:pic>
      <p:sp>
        <p:nvSpPr>
          <p:cNvPr id="7" name="TextBox 6">
            <a:extLst>
              <a:ext uri="{FF2B5EF4-FFF2-40B4-BE49-F238E27FC236}">
                <a16:creationId xmlns:a16="http://schemas.microsoft.com/office/drawing/2014/main" id="{9108B169-B99D-59F4-BC21-E84D3AC5D31B}"/>
              </a:ext>
            </a:extLst>
          </p:cNvPr>
          <p:cNvSpPr txBox="1"/>
          <p:nvPr/>
        </p:nvSpPr>
        <p:spPr>
          <a:xfrm>
            <a:off x="838200" y="3059761"/>
            <a:ext cx="8339666" cy="369332"/>
          </a:xfrm>
          <a:prstGeom prst="rect">
            <a:avLst/>
          </a:prstGeom>
          <a:noFill/>
        </p:spPr>
        <p:txBody>
          <a:bodyPr wrap="square">
            <a:spAutoFit/>
          </a:bodyPr>
          <a:lstStyle/>
          <a:p>
            <a:r>
              <a:rPr lang="en-GB">
                <a:hlinkClick r:id="rId3"/>
              </a:rPr>
              <a:t>Panorama - Undercover in the Police - BBC iPlayer</a:t>
            </a:r>
            <a:endParaRPr lang="en-GB"/>
          </a:p>
        </p:txBody>
      </p:sp>
    </p:spTree>
    <p:extLst>
      <p:ext uri="{BB962C8B-B14F-4D97-AF65-F5344CB8AC3E}">
        <p14:creationId xmlns:p14="http://schemas.microsoft.com/office/powerpoint/2010/main" val="37770266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1A79FC-F577-C63A-1972-5FFB6DEB2DC8}"/>
              </a:ext>
            </a:extLst>
          </p:cNvPr>
          <p:cNvSpPr>
            <a:spLocks noGrp="1"/>
          </p:cNvSpPr>
          <p:nvPr>
            <p:ph type="title"/>
          </p:nvPr>
        </p:nvSpPr>
        <p:spPr>
          <a:xfrm>
            <a:off x="1043631" y="809898"/>
            <a:ext cx="9942716" cy="1554480"/>
          </a:xfrm>
        </p:spPr>
        <p:txBody>
          <a:bodyPr anchor="ctr">
            <a:normAutofit/>
          </a:bodyPr>
          <a:lstStyle/>
          <a:p>
            <a:r>
              <a:rPr lang="en-US" sz="4800"/>
              <a:t>What is a Police and Crime plan (P&amp;CP)?</a:t>
            </a:r>
          </a:p>
        </p:txBody>
      </p:sp>
      <p:sp>
        <p:nvSpPr>
          <p:cNvPr id="3" name="Content Placeholder 2">
            <a:extLst>
              <a:ext uri="{FF2B5EF4-FFF2-40B4-BE49-F238E27FC236}">
                <a16:creationId xmlns:a16="http://schemas.microsoft.com/office/drawing/2014/main" id="{FDB1D06F-DF9E-8257-5FAF-865ED63990A7}"/>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r>
              <a:rPr lang="en-US" sz="1900" b="1" u="sng"/>
              <a:t>Task- research into the following:-</a:t>
            </a:r>
          </a:p>
          <a:p>
            <a:pPr marL="0" indent="0">
              <a:buNone/>
            </a:pPr>
            <a:r>
              <a:rPr lang="en-US" sz="1900"/>
              <a:t>Group 1- South Wales police</a:t>
            </a:r>
          </a:p>
          <a:p>
            <a:pPr marL="0" indent="0">
              <a:buNone/>
            </a:pPr>
            <a:r>
              <a:rPr lang="en-US" sz="1900"/>
              <a:t>Group 2- Dyfed Powys police</a:t>
            </a:r>
          </a:p>
          <a:p>
            <a:pPr marL="0" indent="0">
              <a:buNone/>
            </a:pPr>
            <a:r>
              <a:rPr lang="en-US" sz="1900"/>
              <a:t>Group 3- Gwent police</a:t>
            </a:r>
          </a:p>
          <a:p>
            <a:pPr marL="0" indent="0">
              <a:buNone/>
            </a:pPr>
            <a:endParaRPr lang="en-US" sz="1900">
              <a:highlight>
                <a:srgbClr val="FF0000"/>
              </a:highlight>
            </a:endParaRPr>
          </a:p>
          <a:p>
            <a:pPr marL="0" indent="0">
              <a:buNone/>
            </a:pPr>
            <a:endParaRPr lang="en-US" sz="1900"/>
          </a:p>
          <a:p>
            <a:pPr marL="0" indent="0">
              <a:buNone/>
            </a:pPr>
            <a:r>
              <a:rPr lang="en-US" sz="1900" b="1"/>
              <a:t>What are the priorities?</a:t>
            </a:r>
          </a:p>
          <a:p>
            <a:pPr marL="0" indent="0">
              <a:buNone/>
            </a:pPr>
            <a:r>
              <a:rPr lang="en-US" sz="1900" b="1"/>
              <a:t>What are the plans in place to overcome the challenges?</a:t>
            </a:r>
          </a:p>
          <a:p>
            <a:pPr marL="0" indent="0">
              <a:buNone/>
            </a:pPr>
            <a:endParaRPr lang="en-US" sz="19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5229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8C2308-DB45-6182-CFC2-B8515E8FB034}"/>
              </a:ext>
            </a:extLst>
          </p:cNvPr>
          <p:cNvSpPr>
            <a:spLocks noGrp="1"/>
          </p:cNvSpPr>
          <p:nvPr>
            <p:ph type="title"/>
          </p:nvPr>
        </p:nvSpPr>
        <p:spPr>
          <a:xfrm>
            <a:off x="793662" y="386930"/>
            <a:ext cx="10066122" cy="1298448"/>
          </a:xfrm>
        </p:spPr>
        <p:txBody>
          <a:bodyPr anchor="b">
            <a:normAutofit/>
          </a:bodyPr>
          <a:lstStyle/>
          <a:p>
            <a:r>
              <a:rPr lang="en-US" sz="4800"/>
              <a:t>The home secretary</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00C288-61FF-3829-7806-8D37C827625A}"/>
              </a:ext>
            </a:extLst>
          </p:cNvPr>
          <p:cNvSpPr>
            <a:spLocks noGrp="1"/>
          </p:cNvSpPr>
          <p:nvPr>
            <p:ph idx="1"/>
          </p:nvPr>
        </p:nvSpPr>
        <p:spPr>
          <a:xfrm>
            <a:off x="793661" y="2599509"/>
            <a:ext cx="4530898" cy="3639450"/>
          </a:xfrm>
        </p:spPr>
        <p:txBody>
          <a:bodyPr vert="horz" lIns="91440" tIns="45720" rIns="91440" bIns="45720" rtlCol="0" anchor="ctr">
            <a:normAutofit/>
          </a:bodyPr>
          <a:lstStyle/>
          <a:p>
            <a:pPr marL="0" indent="0">
              <a:buNone/>
            </a:pPr>
            <a:r>
              <a:rPr lang="en-US" sz="1600" b="1"/>
              <a:t>Responsibilities:-</a:t>
            </a:r>
          </a:p>
          <a:p>
            <a:r>
              <a:rPr lang="en-US" sz="1600"/>
              <a:t>empower</a:t>
            </a:r>
            <a:r>
              <a:rPr lang="en-US" sz="1600">
                <a:ea typeface="+mn-lt"/>
                <a:cs typeface="+mn-lt"/>
              </a:rPr>
              <a:t> the public to hold the police to account for their role in cutting crime; </a:t>
            </a:r>
          </a:p>
          <a:p>
            <a:r>
              <a:rPr lang="en-US" sz="1600">
                <a:ea typeface="+mn-lt"/>
                <a:cs typeface="+mn-lt"/>
              </a:rPr>
              <a:t> free up the police to fight crime more effectively and efficiently; </a:t>
            </a:r>
          </a:p>
          <a:p>
            <a:r>
              <a:rPr lang="en-US" sz="1600">
                <a:ea typeface="+mn-lt"/>
                <a:cs typeface="+mn-lt"/>
              </a:rPr>
              <a:t>create a more integrated criminal justice system;</a:t>
            </a:r>
          </a:p>
          <a:p>
            <a:r>
              <a:rPr lang="en-US" sz="1600">
                <a:ea typeface="+mn-lt"/>
                <a:cs typeface="+mn-lt"/>
              </a:rPr>
              <a:t> secure our borders and reduce immigration; </a:t>
            </a:r>
          </a:p>
          <a:p>
            <a:r>
              <a:rPr lang="en-US" sz="1600">
                <a:ea typeface="+mn-lt"/>
                <a:cs typeface="+mn-lt"/>
              </a:rPr>
              <a:t> protect people’s freedoms and civil liberties; </a:t>
            </a:r>
          </a:p>
          <a:p>
            <a:r>
              <a:rPr lang="en-US" sz="1600">
                <a:ea typeface="+mn-lt"/>
                <a:cs typeface="+mn-lt"/>
              </a:rPr>
              <a:t> protect our citizens from terrorism </a:t>
            </a:r>
          </a:p>
          <a:p>
            <a:pPr marL="0" indent="0">
              <a:buNone/>
            </a:pPr>
            <a:r>
              <a:rPr lang="en-US" sz="1600"/>
              <a:t>(Home Office, 2023)</a:t>
            </a:r>
          </a:p>
        </p:txBody>
      </p:sp>
      <p:pic>
        <p:nvPicPr>
          <p:cNvPr id="4" name="Picture 3" descr="Home Office | artification">
            <a:extLst>
              <a:ext uri="{FF2B5EF4-FFF2-40B4-BE49-F238E27FC236}">
                <a16:creationId xmlns:a16="http://schemas.microsoft.com/office/drawing/2014/main" id="{87AA1EF4-660A-2FD4-15D6-B8057183BB28}"/>
              </a:ext>
            </a:extLst>
          </p:cNvPr>
          <p:cNvPicPr>
            <a:picLocks noChangeAspect="1"/>
          </p:cNvPicPr>
          <p:nvPr/>
        </p:nvPicPr>
        <p:blipFill>
          <a:blip r:embed="rId2"/>
          <a:stretch>
            <a:fillRect/>
          </a:stretch>
        </p:blipFill>
        <p:spPr>
          <a:xfrm>
            <a:off x="5911532" y="3237746"/>
            <a:ext cx="5150277" cy="2207261"/>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3087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0D1B2F-FA40-E600-6CC6-8A20A4AB2FCD}"/>
              </a:ext>
            </a:extLst>
          </p:cNvPr>
          <p:cNvSpPr>
            <a:spLocks noGrp="1"/>
          </p:cNvSpPr>
          <p:nvPr>
            <p:ph type="title"/>
          </p:nvPr>
        </p:nvSpPr>
        <p:spPr>
          <a:xfrm>
            <a:off x="6234865" y="568517"/>
            <a:ext cx="5248221" cy="1067209"/>
          </a:xfrm>
        </p:spPr>
        <p:txBody>
          <a:bodyPr>
            <a:normAutofit fontScale="90000"/>
          </a:bodyPr>
          <a:lstStyle/>
          <a:p>
            <a:r>
              <a:rPr lang="en-US">
                <a:solidFill>
                  <a:schemeClr val="bg1"/>
                </a:solidFill>
              </a:rPr>
              <a:t>The Home Secretary The Rt Hon </a:t>
            </a:r>
            <a:r>
              <a:rPr lang="en-US" err="1">
                <a:solidFill>
                  <a:schemeClr val="bg1"/>
                </a:solidFill>
              </a:rPr>
              <a:t>Shbana</a:t>
            </a:r>
            <a:r>
              <a:rPr lang="en-US">
                <a:solidFill>
                  <a:schemeClr val="bg1"/>
                </a:solidFill>
              </a:rPr>
              <a:t> Mahmood MP</a:t>
            </a:r>
          </a:p>
        </p:txBody>
      </p:sp>
      <p:pic>
        <p:nvPicPr>
          <p:cNvPr id="6" name="Picture 5">
            <a:extLst>
              <a:ext uri="{FF2B5EF4-FFF2-40B4-BE49-F238E27FC236}">
                <a16:creationId xmlns:a16="http://schemas.microsoft.com/office/drawing/2014/main" id="{12836F1B-A236-2C17-B97B-E0585F4044C1}"/>
              </a:ext>
            </a:extLst>
          </p:cNvPr>
          <p:cNvPicPr>
            <a:picLocks noChangeAspect="1"/>
          </p:cNvPicPr>
          <p:nvPr/>
        </p:nvPicPr>
        <p:blipFill>
          <a:blip r:embed="rId2"/>
          <a:srcRect l="16947" r="17282"/>
          <a:stretch>
            <a:fillRect/>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2" name="Group 21">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23" name="Freeform: Shape 22">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4" name="Freeform: Shape 23">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3" name="Content Placeholder 2">
            <a:extLst>
              <a:ext uri="{FF2B5EF4-FFF2-40B4-BE49-F238E27FC236}">
                <a16:creationId xmlns:a16="http://schemas.microsoft.com/office/drawing/2014/main" id="{DF53E14E-5AEA-D269-0B79-D689899818C8}"/>
              </a:ext>
            </a:extLst>
          </p:cNvPr>
          <p:cNvSpPr>
            <a:spLocks noGrp="1"/>
          </p:cNvSpPr>
          <p:nvPr>
            <p:ph idx="1"/>
          </p:nvPr>
        </p:nvSpPr>
        <p:spPr>
          <a:xfrm>
            <a:off x="6234868" y="3271157"/>
            <a:ext cx="5217173" cy="2900550"/>
          </a:xfrm>
        </p:spPr>
        <p:txBody>
          <a:bodyPr vert="horz" lIns="91440" tIns="45720" rIns="91440" bIns="45720" rtlCol="0">
            <a:normAutofit fontScale="62500" lnSpcReduction="20000"/>
          </a:bodyPr>
          <a:lstStyle/>
          <a:p>
            <a:r>
              <a:rPr lang="en-US" sz="2400" b="1">
                <a:solidFill>
                  <a:schemeClr val="bg1"/>
                </a:solidFill>
                <a:ea typeface="+mn-lt"/>
                <a:cs typeface="+mn-lt"/>
              </a:rPr>
              <a:t>The Home Secretary has a duty to issue a Strategic Policing Requirement (SPR) that sets out what are, in her view, the national threats at the time and the appropriate national policing capabilities that are required to counter them.</a:t>
            </a:r>
          </a:p>
          <a:p>
            <a:endParaRPr lang="en-US" sz="1300">
              <a:solidFill>
                <a:schemeClr val="bg1"/>
              </a:solidFill>
            </a:endParaRPr>
          </a:p>
          <a:p>
            <a:endParaRPr lang="en-US" sz="1300">
              <a:solidFill>
                <a:schemeClr val="bg1"/>
              </a:solidFill>
            </a:endParaRPr>
          </a:p>
          <a:p>
            <a:pPr marL="0" indent="0">
              <a:buNone/>
            </a:pPr>
            <a:endParaRPr lang="en-US" sz="1300">
              <a:solidFill>
                <a:schemeClr val="bg1"/>
              </a:solidFill>
            </a:endParaRPr>
          </a:p>
          <a:p>
            <a:endParaRPr lang="en-US" sz="1300">
              <a:solidFill>
                <a:schemeClr val="bg1"/>
              </a:solidFill>
            </a:endParaRPr>
          </a:p>
          <a:p>
            <a:pPr marL="0" indent="0">
              <a:buNone/>
            </a:pPr>
            <a:endParaRPr lang="en-US" sz="1300">
              <a:solidFill>
                <a:schemeClr val="bg1"/>
              </a:solidFill>
            </a:endParaRPr>
          </a:p>
          <a:p>
            <a:endParaRPr lang="en-US" sz="1300">
              <a:solidFill>
                <a:schemeClr val="bg1"/>
              </a:solidFill>
            </a:endParaRPr>
          </a:p>
          <a:p>
            <a:endParaRPr lang="en-US" sz="1300">
              <a:solidFill>
                <a:schemeClr val="bg1"/>
              </a:solidFill>
            </a:endParaRPr>
          </a:p>
          <a:p>
            <a:endParaRPr lang="en-US" sz="1300">
              <a:solidFill>
                <a:schemeClr val="bg1"/>
              </a:solidFill>
            </a:endParaRPr>
          </a:p>
          <a:p>
            <a:pPr marL="0" indent="0">
              <a:buNone/>
            </a:pPr>
            <a:r>
              <a:rPr lang="en-US" sz="1300">
                <a:solidFill>
                  <a:schemeClr val="bg1"/>
                </a:solidFill>
              </a:rPr>
              <a:t>(Home Office, 2023)</a:t>
            </a:r>
          </a:p>
        </p:txBody>
      </p:sp>
      <p:grpSp>
        <p:nvGrpSpPr>
          <p:cNvPr id="26"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7" name="Freeform: Shape 26">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426310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E81560-4F63-DFAB-5226-D2D22152CE5D}"/>
              </a:ext>
            </a:extLst>
          </p:cNvPr>
          <p:cNvSpPr>
            <a:spLocks noGrp="1"/>
          </p:cNvSpPr>
          <p:nvPr>
            <p:ph type="title"/>
          </p:nvPr>
        </p:nvSpPr>
        <p:spPr>
          <a:xfrm>
            <a:off x="808638" y="386930"/>
            <a:ext cx="9236700" cy="1188950"/>
          </a:xfrm>
        </p:spPr>
        <p:txBody>
          <a:bodyPr anchor="b">
            <a:normAutofit/>
          </a:bodyPr>
          <a:lstStyle/>
          <a:p>
            <a:r>
              <a:rPr lang="en-US" sz="5400"/>
              <a:t>Strategic context of policing</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C15472-52CD-E5AB-A1AA-C8E5D401EC85}"/>
              </a:ext>
            </a:extLst>
          </p:cNvPr>
          <p:cNvSpPr>
            <a:spLocks noGrp="1"/>
          </p:cNvSpPr>
          <p:nvPr>
            <p:ph idx="1"/>
          </p:nvPr>
        </p:nvSpPr>
        <p:spPr>
          <a:xfrm>
            <a:off x="793660" y="2599509"/>
            <a:ext cx="10143668" cy="3435531"/>
          </a:xfrm>
        </p:spPr>
        <p:txBody>
          <a:bodyPr vert="horz" lIns="91440" tIns="45720" rIns="91440" bIns="45720" rtlCol="0" anchor="ctr">
            <a:normAutofit/>
          </a:bodyPr>
          <a:lstStyle/>
          <a:p>
            <a:pPr marL="0" indent="0">
              <a:buNone/>
            </a:pPr>
            <a:r>
              <a:rPr lang="en-US" sz="2400" b="1"/>
              <a:t>SPR- Strategic Policing Requirement</a:t>
            </a:r>
          </a:p>
          <a:p>
            <a:r>
              <a:rPr lang="en-US" sz="2400"/>
              <a:t>Major police reforms around 2011 introduced the creation of the SPR</a:t>
            </a:r>
          </a:p>
          <a:p>
            <a:r>
              <a:rPr lang="en-US" sz="2400"/>
              <a:t>Outline the commitments and priorities that require a coordinated and joint response.</a:t>
            </a:r>
          </a:p>
          <a:p>
            <a:r>
              <a:rPr lang="en-US" sz="2400"/>
              <a:t>Encourages police forces to collaborate to tackle serious national threat or risk.</a:t>
            </a:r>
          </a:p>
          <a:p>
            <a:pPr marL="0" indent="0">
              <a:buNone/>
            </a:pPr>
            <a:r>
              <a:rPr lang="en-US" sz="2400" b="1"/>
              <a:t>Can you think of an example of a national threat? </a:t>
            </a:r>
          </a:p>
        </p:txBody>
      </p:sp>
    </p:spTree>
    <p:extLst>
      <p:ext uri="{BB962C8B-B14F-4D97-AF65-F5344CB8AC3E}">
        <p14:creationId xmlns:p14="http://schemas.microsoft.com/office/powerpoint/2010/main" val="112804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CB398F-A366-5A3D-7A5F-F342CDE6AC9E}"/>
              </a:ext>
            </a:extLst>
          </p:cNvPr>
          <p:cNvSpPr>
            <a:spLocks noGrp="1"/>
          </p:cNvSpPr>
          <p:nvPr>
            <p:ph type="title"/>
          </p:nvPr>
        </p:nvSpPr>
        <p:spPr>
          <a:xfrm>
            <a:off x="808638" y="386930"/>
            <a:ext cx="9236700" cy="1188950"/>
          </a:xfrm>
        </p:spPr>
        <p:txBody>
          <a:bodyPr anchor="b">
            <a:normAutofit/>
          </a:bodyPr>
          <a:lstStyle/>
          <a:p>
            <a:r>
              <a:rPr lang="en-US" sz="5400" err="1"/>
              <a:t>Stagegic</a:t>
            </a:r>
            <a:r>
              <a:rPr lang="en-US" sz="5400"/>
              <a:t> Policing Requirement</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D7860F-55FC-CF80-D42A-C2B153DAC58A}"/>
              </a:ext>
            </a:extLst>
          </p:cNvPr>
          <p:cNvSpPr>
            <a:spLocks noGrp="1"/>
          </p:cNvSpPr>
          <p:nvPr>
            <p:ph idx="1"/>
          </p:nvPr>
        </p:nvSpPr>
        <p:spPr>
          <a:xfrm>
            <a:off x="793660" y="2599509"/>
            <a:ext cx="10143668" cy="3435531"/>
          </a:xfrm>
        </p:spPr>
        <p:txBody>
          <a:bodyPr vert="horz" lIns="91440" tIns="45720" rIns="91440" bIns="45720" rtlCol="0" anchor="ctr">
            <a:normAutofit fontScale="92500" lnSpcReduction="20000"/>
          </a:bodyPr>
          <a:lstStyle/>
          <a:p>
            <a:r>
              <a:rPr lang="en-US" sz="2400"/>
              <a:t>1st SPR issued in 2012- required both PCC's and chief constables to be ready to respond anywhere with trained, equipped and deployable resources to address incidents of:-</a:t>
            </a:r>
          </a:p>
          <a:p>
            <a:r>
              <a:rPr lang="en-US" sz="2400">
                <a:ea typeface="+mn-lt"/>
                <a:cs typeface="+mn-lt"/>
              </a:rPr>
              <a:t>Violence Against Women and Girls</a:t>
            </a:r>
            <a:endParaRPr lang="en-US" sz="2400"/>
          </a:p>
          <a:p>
            <a:r>
              <a:rPr lang="en-US" sz="2400">
                <a:ea typeface="+mn-lt"/>
                <a:cs typeface="+mn-lt"/>
              </a:rPr>
              <a:t>Terrorism</a:t>
            </a:r>
            <a:endParaRPr lang="en-US"/>
          </a:p>
          <a:p>
            <a:r>
              <a:rPr lang="en-US" sz="2400">
                <a:ea typeface="+mn-lt"/>
                <a:cs typeface="+mn-lt"/>
              </a:rPr>
              <a:t>Serious and </a:t>
            </a:r>
            <a:r>
              <a:rPr lang="en-US" sz="2400" err="1">
                <a:ea typeface="+mn-lt"/>
                <a:cs typeface="+mn-lt"/>
              </a:rPr>
              <a:t>Organised</a:t>
            </a:r>
            <a:r>
              <a:rPr lang="en-US" sz="2400">
                <a:ea typeface="+mn-lt"/>
                <a:cs typeface="+mn-lt"/>
              </a:rPr>
              <a:t> Crime</a:t>
            </a:r>
            <a:endParaRPr lang="en-US"/>
          </a:p>
          <a:p>
            <a:r>
              <a:rPr lang="en-US" sz="2400">
                <a:ea typeface="+mn-lt"/>
                <a:cs typeface="+mn-lt"/>
              </a:rPr>
              <a:t>National Cyber Event</a:t>
            </a:r>
            <a:endParaRPr lang="en-US"/>
          </a:p>
          <a:p>
            <a:r>
              <a:rPr lang="en-US" sz="2400">
                <a:ea typeface="+mn-lt"/>
                <a:cs typeface="+mn-lt"/>
              </a:rPr>
              <a:t>Child Sexual Abuse</a:t>
            </a:r>
            <a:endParaRPr lang="en-US"/>
          </a:p>
          <a:p>
            <a:r>
              <a:rPr lang="en-US" sz="2400">
                <a:ea typeface="+mn-lt"/>
                <a:cs typeface="+mn-lt"/>
              </a:rPr>
              <a:t>Public Disorder</a:t>
            </a:r>
            <a:endParaRPr lang="en-US"/>
          </a:p>
          <a:p>
            <a:r>
              <a:rPr lang="en-US" sz="2400">
                <a:ea typeface="+mn-lt"/>
                <a:cs typeface="+mn-lt"/>
              </a:rPr>
              <a:t>Civil Emergencies</a:t>
            </a:r>
            <a:endParaRPr lang="en-US"/>
          </a:p>
        </p:txBody>
      </p:sp>
    </p:spTree>
    <p:extLst>
      <p:ext uri="{BB962C8B-B14F-4D97-AF65-F5344CB8AC3E}">
        <p14:creationId xmlns:p14="http://schemas.microsoft.com/office/powerpoint/2010/main" val="94814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7B5ACB-DE69-F77A-A6A0-5ED5B02519F8}"/>
              </a:ext>
            </a:extLst>
          </p:cNvPr>
          <p:cNvSpPr>
            <a:spLocks noGrp="1"/>
          </p:cNvSpPr>
          <p:nvPr>
            <p:ph type="title"/>
          </p:nvPr>
        </p:nvSpPr>
        <p:spPr>
          <a:xfrm>
            <a:off x="793662" y="386930"/>
            <a:ext cx="10066122" cy="1298448"/>
          </a:xfrm>
        </p:spPr>
        <p:txBody>
          <a:bodyPr anchor="b">
            <a:normAutofit/>
          </a:bodyPr>
          <a:lstStyle/>
          <a:p>
            <a:r>
              <a:rPr lang="en-US" sz="4800"/>
              <a:t>Any questions?</a:t>
            </a:r>
          </a:p>
        </p:txBody>
      </p:sp>
      <p:sp>
        <p:nvSpPr>
          <p:cNvPr id="26" name="Rectangle 2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0">
            <a:extLst>
              <a:ext uri="{FF2B5EF4-FFF2-40B4-BE49-F238E27FC236}">
                <a16:creationId xmlns:a16="http://schemas.microsoft.com/office/drawing/2014/main" id="{A0CD6C60-301D-DD65-96F3-5DC1D783D5DF}"/>
              </a:ext>
            </a:extLst>
          </p:cNvPr>
          <p:cNvSpPr>
            <a:spLocks noGrp="1"/>
          </p:cNvSpPr>
          <p:nvPr>
            <p:ph idx="1"/>
          </p:nvPr>
        </p:nvSpPr>
        <p:spPr>
          <a:xfrm>
            <a:off x="793661" y="2599509"/>
            <a:ext cx="4530898" cy="3639450"/>
          </a:xfrm>
        </p:spPr>
        <p:txBody>
          <a:bodyPr anchor="ctr">
            <a:normAutofit/>
          </a:bodyPr>
          <a:lstStyle/>
          <a:p>
            <a:endParaRPr lang="en-US" sz="2000"/>
          </a:p>
        </p:txBody>
      </p:sp>
      <p:pic>
        <p:nvPicPr>
          <p:cNvPr id="4" name="Content Placeholder 3" descr="As A Leader, Are You Asking The Right ...">
            <a:extLst>
              <a:ext uri="{FF2B5EF4-FFF2-40B4-BE49-F238E27FC236}">
                <a16:creationId xmlns:a16="http://schemas.microsoft.com/office/drawing/2014/main" id="{F9B74DBB-4225-3F7F-D5D6-F58F617941E9}"/>
              </a:ext>
            </a:extLst>
          </p:cNvPr>
          <p:cNvPicPr>
            <a:picLocks noChangeAspect="1"/>
          </p:cNvPicPr>
          <p:nvPr/>
        </p:nvPicPr>
        <p:blipFill>
          <a:blip r:embed="rId2"/>
          <a:stretch>
            <a:fillRect/>
          </a:stretch>
        </p:blipFill>
        <p:spPr>
          <a:xfrm>
            <a:off x="5911532" y="2633948"/>
            <a:ext cx="5150277" cy="3414857"/>
          </a:xfrm>
          <a:prstGeom prst="rect">
            <a:avLst/>
          </a:prstGeom>
        </p:spPr>
      </p:pic>
      <p:sp>
        <p:nvSpPr>
          <p:cNvPr id="30" name="Rectangle 29">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9749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A59BC-767F-0E2D-4BB8-6822E85F2F5F}"/>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823017BB-AC35-0AE3-943A-C2A7D8E00989}"/>
              </a:ext>
            </a:extLst>
          </p:cNvPr>
          <p:cNvPicPr>
            <a:picLocks noChangeAspect="1"/>
          </p:cNvPicPr>
          <p:nvPr/>
        </p:nvPicPr>
        <p:blipFill>
          <a:blip r:embed="rId2"/>
          <a:srcRect l="427" r="2" b="2"/>
          <a:stretch>
            <a:fillRect/>
          </a:stretch>
        </p:blipFill>
        <p:spPr>
          <a:xfrm>
            <a:off x="20" y="-7619"/>
            <a:ext cx="12191979" cy="6887364"/>
          </a:xfrm>
          <a:prstGeom prst="rect">
            <a:avLst/>
          </a:prstGeom>
        </p:spPr>
      </p:pic>
      <p:sp>
        <p:nvSpPr>
          <p:cNvPr id="2" name="Title 1">
            <a:extLst>
              <a:ext uri="{FF2B5EF4-FFF2-40B4-BE49-F238E27FC236}">
                <a16:creationId xmlns:a16="http://schemas.microsoft.com/office/drawing/2014/main" id="{A8E59487-B7F7-1355-3335-D2A4D2636F2D}"/>
              </a:ext>
            </a:extLst>
          </p:cNvPr>
          <p:cNvSpPr>
            <a:spLocks noGrp="1"/>
          </p:cNvSpPr>
          <p:nvPr>
            <p:ph type="ctrTitle"/>
          </p:nvPr>
        </p:nvSpPr>
        <p:spPr>
          <a:xfrm>
            <a:off x="859029" y="1936866"/>
            <a:ext cx="4849044" cy="2839273"/>
          </a:xfrm>
        </p:spPr>
        <p:txBody>
          <a:bodyPr>
            <a:normAutofit/>
          </a:bodyPr>
          <a:lstStyle/>
          <a:p>
            <a:pPr algn="l"/>
            <a:r>
              <a:rPr lang="en-US" sz="3600">
                <a:solidFill>
                  <a:srgbClr val="FFFFFF"/>
                </a:solidFill>
              </a:rPr>
              <a:t>Understanding the role of  police constable </a:t>
            </a:r>
            <a:br>
              <a:rPr lang="en-US" sz="3600">
                <a:solidFill>
                  <a:srgbClr val="FFFFFF"/>
                </a:solidFill>
              </a:rPr>
            </a:br>
            <a:r>
              <a:rPr lang="en-US" sz="3600">
                <a:solidFill>
                  <a:srgbClr val="FFFFFF"/>
                </a:solidFill>
              </a:rPr>
              <a:t>BMPL4019a</a:t>
            </a:r>
          </a:p>
        </p:txBody>
      </p:sp>
      <p:sp>
        <p:nvSpPr>
          <p:cNvPr id="3" name="Subtitle 2">
            <a:extLst>
              <a:ext uri="{FF2B5EF4-FFF2-40B4-BE49-F238E27FC236}">
                <a16:creationId xmlns:a16="http://schemas.microsoft.com/office/drawing/2014/main" id="{E78487AB-4F94-98CB-2970-55208279A0DC}"/>
              </a:ext>
            </a:extLst>
          </p:cNvPr>
          <p:cNvSpPr>
            <a:spLocks noGrp="1"/>
          </p:cNvSpPr>
          <p:nvPr>
            <p:ph type="subTitle" idx="1"/>
          </p:nvPr>
        </p:nvSpPr>
        <p:spPr>
          <a:xfrm>
            <a:off x="859028" y="4873600"/>
            <a:ext cx="4849044" cy="1183602"/>
          </a:xfrm>
        </p:spPr>
        <p:txBody>
          <a:bodyPr vert="horz" lIns="91440" tIns="45720" rIns="91440" bIns="45720" rtlCol="0">
            <a:normAutofit/>
          </a:bodyPr>
          <a:lstStyle/>
          <a:p>
            <a:pPr algn="l"/>
            <a:r>
              <a:rPr lang="en-US" sz="2000">
                <a:solidFill>
                  <a:srgbClr val="FFFFFF"/>
                </a:solidFill>
              </a:rPr>
              <a:t>Session 5</a:t>
            </a:r>
          </a:p>
        </p:txBody>
      </p:sp>
    </p:spTree>
    <p:extLst>
      <p:ext uri="{BB962C8B-B14F-4D97-AF65-F5344CB8AC3E}">
        <p14:creationId xmlns:p14="http://schemas.microsoft.com/office/powerpoint/2010/main" val="48215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Content Placeholder 20">
            <a:extLst>
              <a:ext uri="{FF2B5EF4-FFF2-40B4-BE49-F238E27FC236}">
                <a16:creationId xmlns:a16="http://schemas.microsoft.com/office/drawing/2014/main" id="{D8ECFA8D-BC58-A05B-F464-4FB48FE53943}"/>
              </a:ext>
            </a:extLst>
          </p:cNvPr>
          <p:cNvSpPr>
            <a:spLocks noGrp="1"/>
          </p:cNvSpPr>
          <p:nvPr>
            <p:ph idx="1"/>
          </p:nvPr>
        </p:nvSpPr>
        <p:spPr>
          <a:xfrm>
            <a:off x="590719" y="2330505"/>
            <a:ext cx="4559425" cy="3979585"/>
          </a:xfrm>
        </p:spPr>
        <p:txBody>
          <a:bodyPr anchor="ctr">
            <a:normAutofit/>
          </a:bodyPr>
          <a:lstStyle/>
          <a:p>
            <a:r>
              <a:rPr lang="en-US" sz="2000"/>
              <a:t>Policing Powers</a:t>
            </a:r>
          </a:p>
        </p:txBody>
      </p:sp>
      <p:pic>
        <p:nvPicPr>
          <p:cNvPr id="4" name="Content Placeholder 3" descr="Roads policing | Brake">
            <a:extLst>
              <a:ext uri="{FF2B5EF4-FFF2-40B4-BE49-F238E27FC236}">
                <a16:creationId xmlns:a16="http://schemas.microsoft.com/office/drawing/2014/main" id="{D94FE40B-609E-730A-0C6E-EA5B35CF8893}"/>
              </a:ext>
            </a:extLst>
          </p:cNvPr>
          <p:cNvPicPr>
            <a:picLocks noChangeAspect="1"/>
          </p:cNvPicPr>
          <p:nvPr/>
        </p:nvPicPr>
        <p:blipFill rotWithShape="1">
          <a:blip r:embed="rId2"/>
          <a:srcRect r="5622" b="1"/>
          <a:stretch/>
        </p:blipFill>
        <p:spPr>
          <a:xfrm>
            <a:off x="5977788" y="799352"/>
            <a:ext cx="5425410" cy="5259296"/>
          </a:xfrm>
          <a:prstGeom prst="rect">
            <a:avLst/>
          </a:prstGeom>
        </p:spPr>
      </p:pic>
      <p:sp>
        <p:nvSpPr>
          <p:cNvPr id="5" name="Title 4">
            <a:extLst>
              <a:ext uri="{FF2B5EF4-FFF2-40B4-BE49-F238E27FC236}">
                <a16:creationId xmlns:a16="http://schemas.microsoft.com/office/drawing/2014/main" id="{7128F006-02AF-80C3-F7E0-362BD7FC92D8}"/>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9203472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61E825-48A9-AC59-4FEF-83B678E88C9E}"/>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Powers</a:t>
            </a:r>
          </a:p>
        </p:txBody>
      </p:sp>
      <p:pic>
        <p:nvPicPr>
          <p:cNvPr id="4" name="Content Placeholder 3" descr="Police Misuse of Stop &amp; Search Powers: A Vicious Circle – Iain Gould –  Actions Against the Police Solicitor">
            <a:extLst>
              <a:ext uri="{FF2B5EF4-FFF2-40B4-BE49-F238E27FC236}">
                <a16:creationId xmlns:a16="http://schemas.microsoft.com/office/drawing/2014/main" id="{A0A3F0DE-8348-B7E3-56C8-23355C89C50A}"/>
              </a:ext>
            </a:extLst>
          </p:cNvPr>
          <p:cNvPicPr>
            <a:picLocks noGrp="1" noChangeAspect="1"/>
          </p:cNvPicPr>
          <p:nvPr>
            <p:ph idx="1"/>
          </p:nvPr>
        </p:nvPicPr>
        <p:blipFill>
          <a:blip r:embed="rId2"/>
          <a:stretch>
            <a:fillRect/>
          </a:stretch>
        </p:blipFill>
        <p:spPr>
          <a:xfrm>
            <a:off x="2190045" y="1675227"/>
            <a:ext cx="7811909" cy="4394199"/>
          </a:xfrm>
          <a:prstGeom prst="rect">
            <a:avLst/>
          </a:prstGeom>
        </p:spPr>
      </p:pic>
    </p:spTree>
    <p:extLst>
      <p:ext uri="{BB962C8B-B14F-4D97-AF65-F5344CB8AC3E}">
        <p14:creationId xmlns:p14="http://schemas.microsoft.com/office/powerpoint/2010/main" val="960511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79CA68-A04F-B62A-3FFA-33673C9C1846}"/>
              </a:ext>
            </a:extLst>
          </p:cNvPr>
          <p:cNvSpPr>
            <a:spLocks noGrp="1"/>
          </p:cNvSpPr>
          <p:nvPr>
            <p:ph type="title"/>
          </p:nvPr>
        </p:nvSpPr>
        <p:spPr>
          <a:xfrm>
            <a:off x="1043631" y="809898"/>
            <a:ext cx="9942716" cy="1554480"/>
          </a:xfrm>
        </p:spPr>
        <p:txBody>
          <a:bodyPr anchor="ctr">
            <a:normAutofit/>
          </a:bodyPr>
          <a:lstStyle/>
          <a:p>
            <a:r>
              <a:rPr lang="en-US" sz="4800"/>
              <a:t>4 types of police personnel who have different powers</a:t>
            </a:r>
          </a:p>
        </p:txBody>
      </p:sp>
      <p:sp>
        <p:nvSpPr>
          <p:cNvPr id="3" name="Content Placeholder 2">
            <a:extLst>
              <a:ext uri="{FF2B5EF4-FFF2-40B4-BE49-F238E27FC236}">
                <a16:creationId xmlns:a16="http://schemas.microsoft.com/office/drawing/2014/main" id="{4DCD4B2D-B08C-15AA-CFDB-695EDBED0CF4}"/>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000" b="1">
                <a:ea typeface="+mn-lt"/>
                <a:cs typeface="+mn-lt"/>
              </a:rPr>
              <a:t>Police officers </a:t>
            </a:r>
            <a:r>
              <a:rPr lang="en-US" sz="2000">
                <a:ea typeface="+mn-lt"/>
                <a:cs typeface="+mn-lt"/>
              </a:rPr>
              <a:t>have almost all the relevant police powers. Some powers (notably </a:t>
            </a:r>
            <a:r>
              <a:rPr lang="en-US" sz="2000" err="1">
                <a:ea typeface="+mn-lt"/>
                <a:cs typeface="+mn-lt"/>
              </a:rPr>
              <a:t>authorisation</a:t>
            </a:r>
            <a:r>
              <a:rPr lang="en-US" sz="2000">
                <a:ea typeface="+mn-lt"/>
                <a:cs typeface="+mn-lt"/>
              </a:rPr>
              <a:t> powers) are reserved for officers at higher ranks. </a:t>
            </a:r>
          </a:p>
          <a:p>
            <a:r>
              <a:rPr lang="en-US" sz="2000" b="1">
                <a:ea typeface="+mn-lt"/>
                <a:cs typeface="+mn-lt"/>
              </a:rPr>
              <a:t>Police specials </a:t>
            </a:r>
            <a:r>
              <a:rPr lang="en-US" sz="2000">
                <a:ea typeface="+mn-lt"/>
                <a:cs typeface="+mn-lt"/>
              </a:rPr>
              <a:t>(volunteer police officers) have the same powers as paid police officers. </a:t>
            </a:r>
          </a:p>
          <a:p>
            <a:r>
              <a:rPr lang="en-US" sz="2000" b="1">
                <a:ea typeface="+mn-lt"/>
                <a:cs typeface="+mn-lt"/>
              </a:rPr>
              <a:t>Police Community Support Officers (PCSOs)</a:t>
            </a:r>
            <a:r>
              <a:rPr lang="en-US" sz="2000">
                <a:ea typeface="+mn-lt"/>
                <a:cs typeface="+mn-lt"/>
              </a:rPr>
              <a:t> and other support officers have certain powers designated to them depending on the type of support function they serve. </a:t>
            </a:r>
          </a:p>
          <a:p>
            <a:r>
              <a:rPr lang="en-US" sz="2000" b="1">
                <a:ea typeface="+mn-lt"/>
                <a:cs typeface="+mn-lt"/>
              </a:rPr>
              <a:t>Civilian staff </a:t>
            </a:r>
            <a:r>
              <a:rPr lang="en-US" sz="2000">
                <a:ea typeface="+mn-lt"/>
                <a:cs typeface="+mn-lt"/>
              </a:rPr>
              <a:t>do not have any police powers. These staff perform administrative functions that do not require powers. </a:t>
            </a:r>
          </a:p>
          <a:p>
            <a:pPr marL="0" indent="0">
              <a:buNone/>
            </a:pPr>
            <a:r>
              <a:rPr lang="en-US" sz="2000"/>
              <a:t>(House of Commons library, 2021)</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714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E6B9C-53EA-C886-E401-BDF7AF673911}"/>
              </a:ext>
            </a:extLst>
          </p:cNvPr>
          <p:cNvSpPr>
            <a:spLocks noGrp="1"/>
          </p:cNvSpPr>
          <p:nvPr>
            <p:ph type="title"/>
          </p:nvPr>
        </p:nvSpPr>
        <p:spPr>
          <a:xfrm>
            <a:off x="1043631" y="809898"/>
            <a:ext cx="9942716" cy="1554480"/>
          </a:xfrm>
        </p:spPr>
        <p:txBody>
          <a:bodyPr anchor="ctr">
            <a:normAutofit/>
          </a:bodyPr>
          <a:lstStyle/>
          <a:p>
            <a:r>
              <a:rPr lang="en-US" sz="4800"/>
              <a:t>Police Powers </a:t>
            </a:r>
          </a:p>
        </p:txBody>
      </p:sp>
      <p:sp>
        <p:nvSpPr>
          <p:cNvPr id="3" name="Content Placeholder 2">
            <a:extLst>
              <a:ext uri="{FF2B5EF4-FFF2-40B4-BE49-F238E27FC236}">
                <a16:creationId xmlns:a16="http://schemas.microsoft.com/office/drawing/2014/main" id="{72A11094-ABA7-80CE-8795-08E439550B87}"/>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200" b="1" u="sng">
                <a:ea typeface="+mn-lt"/>
                <a:cs typeface="+mn-lt"/>
              </a:rPr>
              <a:t>Powers to investigate crime- </a:t>
            </a:r>
            <a:r>
              <a:rPr lang="en-US" sz="2200">
                <a:ea typeface="+mn-lt"/>
                <a:cs typeface="+mn-lt"/>
              </a:rPr>
              <a:t>This includes a range of powers to collect evidence needed to identify suspects and support their fair and effective trial.</a:t>
            </a:r>
            <a:endParaRPr lang="en-US" sz="2200"/>
          </a:p>
          <a:p>
            <a:r>
              <a:rPr lang="en-US" sz="2200" b="1" u="sng">
                <a:ea typeface="+mn-lt"/>
                <a:cs typeface="+mn-lt"/>
              </a:rPr>
              <a:t>Powers to prevent crime- </a:t>
            </a:r>
            <a:r>
              <a:rPr lang="en-US" sz="2200">
                <a:ea typeface="+mn-lt"/>
                <a:cs typeface="+mn-lt"/>
              </a:rPr>
              <a:t>This includes a range of powers to maintain public order, prevent anti-social behaviour and manage known offenders/ suspects.</a:t>
            </a:r>
            <a:endParaRPr lang="en-US" sz="2200"/>
          </a:p>
          <a:p>
            <a:r>
              <a:rPr lang="en-US" sz="2200" b="1" u="sng">
                <a:ea typeface="+mn-lt"/>
                <a:cs typeface="+mn-lt"/>
              </a:rPr>
              <a:t>Powers to ‘dispose’ of criminal cases-</a:t>
            </a:r>
            <a:r>
              <a:rPr lang="en-US" sz="2200">
                <a:ea typeface="+mn-lt"/>
                <a:cs typeface="+mn-lt"/>
              </a:rPr>
              <a:t> These powers allow police officers to dispose of criminal cases outside of court or charge suspects so they can be prosecuted.</a:t>
            </a:r>
            <a:endParaRPr lang="en-US" sz="2200"/>
          </a:p>
          <a:p>
            <a:pPr marL="0" indent="0">
              <a:buNone/>
            </a:pPr>
            <a:r>
              <a:rPr lang="en-US" sz="2200"/>
              <a:t>(House of Commons Library, 2021)</a:t>
            </a:r>
          </a:p>
          <a:p>
            <a:endParaRPr lang="en-US" sz="2200"/>
          </a:p>
        </p:txBody>
      </p:sp>
    </p:spTree>
    <p:extLst>
      <p:ext uri="{BB962C8B-B14F-4D97-AF65-F5344CB8AC3E}">
        <p14:creationId xmlns:p14="http://schemas.microsoft.com/office/powerpoint/2010/main" val="3760442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FC07FD-9B26-26E4-3F96-5A1E70E4616E}"/>
              </a:ext>
            </a:extLst>
          </p:cNvPr>
          <p:cNvSpPr>
            <a:spLocks noGrp="1"/>
          </p:cNvSpPr>
          <p:nvPr>
            <p:ph type="title"/>
          </p:nvPr>
        </p:nvSpPr>
        <p:spPr>
          <a:xfrm>
            <a:off x="1153618" y="1239927"/>
            <a:ext cx="4008586" cy="4680583"/>
          </a:xfrm>
        </p:spPr>
        <p:txBody>
          <a:bodyPr anchor="ctr">
            <a:normAutofit/>
          </a:bodyPr>
          <a:lstStyle/>
          <a:p>
            <a:r>
              <a:rPr lang="en-US" sz="5200"/>
              <a:t>Powers reserved for warranted police officers</a:t>
            </a:r>
          </a:p>
        </p:txBody>
      </p:sp>
      <p:sp>
        <p:nvSpPr>
          <p:cNvPr id="3" name="Content Placeholder 2">
            <a:extLst>
              <a:ext uri="{FF2B5EF4-FFF2-40B4-BE49-F238E27FC236}">
                <a16:creationId xmlns:a16="http://schemas.microsoft.com/office/drawing/2014/main" id="{57134DF2-94FE-183E-8FC1-32B04576808B}"/>
              </a:ext>
            </a:extLst>
          </p:cNvPr>
          <p:cNvSpPr>
            <a:spLocks noGrp="1"/>
          </p:cNvSpPr>
          <p:nvPr>
            <p:ph idx="1"/>
          </p:nvPr>
        </p:nvSpPr>
        <p:spPr>
          <a:xfrm>
            <a:off x="6291923" y="1239927"/>
            <a:ext cx="4971824" cy="4680583"/>
          </a:xfrm>
        </p:spPr>
        <p:txBody>
          <a:bodyPr vert="horz" lIns="91440" tIns="45720" rIns="91440" bIns="45720" rtlCol="0" anchor="ctr">
            <a:normAutofit/>
          </a:bodyPr>
          <a:lstStyle/>
          <a:p>
            <a:r>
              <a:rPr lang="en-US" sz="1700">
                <a:ea typeface="+mn-lt"/>
                <a:cs typeface="+mn-lt"/>
              </a:rPr>
              <a:t>The power to make an arrest,</a:t>
            </a:r>
          </a:p>
          <a:p>
            <a:r>
              <a:rPr lang="en-US" sz="1700">
                <a:ea typeface="+mn-lt"/>
                <a:cs typeface="+mn-lt"/>
              </a:rPr>
              <a:t> The power to stop and search an individual or vehicle, </a:t>
            </a:r>
          </a:p>
          <a:p>
            <a:r>
              <a:rPr lang="en-US" sz="1700">
                <a:ea typeface="+mn-lt"/>
                <a:cs typeface="+mn-lt"/>
              </a:rPr>
              <a:t>Any police power reserved for officers of certain ranks, </a:t>
            </a:r>
          </a:p>
          <a:p>
            <a:r>
              <a:rPr lang="en-US" sz="1700">
                <a:ea typeface="+mn-lt"/>
                <a:cs typeface="+mn-lt"/>
              </a:rPr>
              <a:t>The power of a police officer to perform the duty of a custody officer when a custody officer is not available, </a:t>
            </a:r>
          </a:p>
          <a:p>
            <a:r>
              <a:rPr lang="en-US" sz="1700">
                <a:ea typeface="+mn-lt"/>
                <a:cs typeface="+mn-lt"/>
              </a:rPr>
              <a:t> Any power given to police officers under terrorism legislation or the Official Secrets Acts of 1911 and 1989; and, </a:t>
            </a:r>
          </a:p>
          <a:p>
            <a:r>
              <a:rPr lang="en-US" sz="1700">
                <a:ea typeface="+mn-lt"/>
                <a:cs typeface="+mn-lt"/>
              </a:rPr>
              <a:t> The power of a police officer to make an application under section 19 or 21 of the Investigatory Powers Act 2016. </a:t>
            </a:r>
          </a:p>
          <a:p>
            <a:pPr marL="0" indent="0">
              <a:buNone/>
            </a:pPr>
            <a:r>
              <a:rPr lang="en-US" sz="1700" b="1"/>
              <a:t>PCSO's do not have the power to carry out the above.</a:t>
            </a:r>
          </a:p>
        </p:txBody>
      </p:sp>
    </p:spTree>
    <p:extLst>
      <p:ext uri="{BB962C8B-B14F-4D97-AF65-F5344CB8AC3E}">
        <p14:creationId xmlns:p14="http://schemas.microsoft.com/office/powerpoint/2010/main" val="117310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19E7E7-5DF9-06A8-6010-E7D5333EAF51}"/>
              </a:ext>
            </a:extLst>
          </p:cNvPr>
          <p:cNvSpPr>
            <a:spLocks noGrp="1"/>
          </p:cNvSpPr>
          <p:nvPr>
            <p:ph type="title"/>
          </p:nvPr>
        </p:nvSpPr>
        <p:spPr>
          <a:xfrm>
            <a:off x="1043631" y="809898"/>
            <a:ext cx="9942716" cy="1554480"/>
          </a:xfrm>
        </p:spPr>
        <p:txBody>
          <a:bodyPr anchor="ctr">
            <a:normAutofit/>
          </a:bodyPr>
          <a:lstStyle/>
          <a:p>
            <a:r>
              <a:rPr lang="en-US" sz="4800"/>
              <a:t>PCSO's</a:t>
            </a:r>
          </a:p>
        </p:txBody>
      </p:sp>
      <p:sp>
        <p:nvSpPr>
          <p:cNvPr id="3" name="Content Placeholder 2">
            <a:extLst>
              <a:ext uri="{FF2B5EF4-FFF2-40B4-BE49-F238E27FC236}">
                <a16:creationId xmlns:a16="http://schemas.microsoft.com/office/drawing/2014/main" id="{DBFADA2F-1AEA-7D53-7984-88686D6C070A}"/>
              </a:ext>
            </a:extLst>
          </p:cNvPr>
          <p:cNvSpPr>
            <a:spLocks noGrp="1"/>
          </p:cNvSpPr>
          <p:nvPr>
            <p:ph idx="1"/>
          </p:nvPr>
        </p:nvSpPr>
        <p:spPr>
          <a:xfrm>
            <a:off x="1045028" y="3017522"/>
            <a:ext cx="9941319" cy="3124658"/>
          </a:xfrm>
        </p:spPr>
        <p:txBody>
          <a:bodyPr vert="horz" lIns="91440" tIns="45720" rIns="91440" bIns="45720" rtlCol="0" anchor="ctr">
            <a:normAutofit fontScale="92500" lnSpcReduction="20000"/>
          </a:bodyPr>
          <a:lstStyle/>
          <a:p>
            <a:r>
              <a:rPr lang="en-US" sz="2400">
                <a:ea typeface="+mn-lt"/>
                <a:cs typeface="+mn-lt"/>
              </a:rPr>
              <a:t>Chief officers can designate whichever powers they want except those powers explicitly reserved for </a:t>
            </a:r>
            <a:r>
              <a:rPr lang="en-US" sz="2400" b="1">
                <a:ea typeface="+mn-lt"/>
                <a:cs typeface="+mn-lt"/>
              </a:rPr>
              <a:t>warranted police officers. </a:t>
            </a:r>
          </a:p>
          <a:p>
            <a:r>
              <a:rPr lang="en-US" sz="2400">
                <a:solidFill>
                  <a:srgbClr val="0B0C0C"/>
                </a:solidFill>
                <a:ea typeface="+mn-lt"/>
                <a:cs typeface="+mn-lt"/>
              </a:rPr>
              <a:t>A PCSO can, for example:</a:t>
            </a:r>
            <a:endParaRPr lang="en-US" sz="2400"/>
          </a:p>
          <a:p>
            <a:r>
              <a:rPr lang="en-US" sz="2400">
                <a:solidFill>
                  <a:srgbClr val="0B0C0C"/>
                </a:solidFill>
                <a:ea typeface="+mn-lt"/>
                <a:cs typeface="+mn-lt"/>
              </a:rPr>
              <a:t>give someone a fixed-penalty notice, </a:t>
            </a:r>
            <a:r>
              <a:rPr lang="en-US" sz="2400" err="1">
                <a:solidFill>
                  <a:srgbClr val="0B0C0C"/>
                </a:solidFill>
                <a:ea typeface="+mn-lt"/>
                <a:cs typeface="+mn-lt"/>
              </a:rPr>
              <a:t>eg</a:t>
            </a:r>
            <a:r>
              <a:rPr lang="en-US" sz="2400">
                <a:solidFill>
                  <a:srgbClr val="0B0C0C"/>
                </a:solidFill>
                <a:ea typeface="+mn-lt"/>
                <a:cs typeface="+mn-lt"/>
              </a:rPr>
              <a:t> for littering</a:t>
            </a:r>
            <a:endParaRPr lang="en-US"/>
          </a:p>
          <a:p>
            <a:r>
              <a:rPr lang="en-US" sz="2400">
                <a:solidFill>
                  <a:srgbClr val="0B0C0C"/>
                </a:solidFill>
                <a:ea typeface="+mn-lt"/>
                <a:cs typeface="+mn-lt"/>
              </a:rPr>
              <a:t>demand the name and address of someone being anti-social</a:t>
            </a:r>
            <a:endParaRPr lang="en-US"/>
          </a:p>
          <a:p>
            <a:r>
              <a:rPr lang="en-US" sz="2400">
                <a:solidFill>
                  <a:srgbClr val="0B0C0C"/>
                </a:solidFill>
                <a:ea typeface="+mn-lt"/>
                <a:cs typeface="+mn-lt"/>
              </a:rPr>
              <a:t>take alcohol off a person aged under 18</a:t>
            </a:r>
            <a:endParaRPr lang="en-US"/>
          </a:p>
          <a:p>
            <a:r>
              <a:rPr lang="en-US" sz="2400">
                <a:solidFill>
                  <a:srgbClr val="0B0C0C"/>
                </a:solidFill>
                <a:ea typeface="+mn-lt"/>
                <a:cs typeface="+mn-lt"/>
              </a:rPr>
              <a:t>A PCSO can also ask a police officer to arrest a person.</a:t>
            </a:r>
            <a:endParaRPr lang="en-US"/>
          </a:p>
          <a:p>
            <a:r>
              <a:rPr lang="en-US" sz="2400">
                <a:solidFill>
                  <a:srgbClr val="0B0C0C"/>
                </a:solidFill>
                <a:ea typeface="+mn-lt"/>
                <a:cs typeface="+mn-lt"/>
              </a:rPr>
              <a:t>The power of PCSOs can differ between police forces</a:t>
            </a:r>
            <a:endParaRPr lang="en-US" sz="2400" u="sng">
              <a:solidFill>
                <a:srgbClr val="1D70B8"/>
              </a:solidFill>
            </a:endParaRPr>
          </a:p>
          <a:p>
            <a:r>
              <a:rPr lang="en-US" sz="2400">
                <a:solidFill>
                  <a:srgbClr val="0B0C0C"/>
                </a:solidFill>
                <a:ea typeface="+mn-lt"/>
                <a:cs typeface="+mn-lt"/>
              </a:rPr>
              <a:t>They must wear a uniform clearly marked ‘PCSO’.</a:t>
            </a:r>
            <a:endParaRPr lang="en-US"/>
          </a:p>
          <a:p>
            <a:endParaRPr lang="en-US"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29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450BFC-5BF4-A099-DD90-F68A3CA32369}"/>
              </a:ext>
            </a:extLst>
          </p:cNvPr>
          <p:cNvSpPr>
            <a:spLocks noGrp="1"/>
          </p:cNvSpPr>
          <p:nvPr>
            <p:ph type="title"/>
          </p:nvPr>
        </p:nvSpPr>
        <p:spPr>
          <a:xfrm>
            <a:off x="808638" y="386930"/>
            <a:ext cx="9236700" cy="1188950"/>
          </a:xfrm>
        </p:spPr>
        <p:txBody>
          <a:bodyPr anchor="b">
            <a:normAutofit/>
          </a:bodyPr>
          <a:lstStyle/>
          <a:p>
            <a:r>
              <a:rPr lang="en-US" sz="4200"/>
              <a:t>What it means to be a police constable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4C6D41-1654-6F75-2651-218FDD384261}"/>
              </a:ext>
            </a:extLst>
          </p:cNvPr>
          <p:cNvSpPr>
            <a:spLocks noGrp="1"/>
          </p:cNvSpPr>
          <p:nvPr>
            <p:ph idx="1"/>
          </p:nvPr>
        </p:nvSpPr>
        <p:spPr>
          <a:xfrm>
            <a:off x="620197" y="2203021"/>
            <a:ext cx="10143668" cy="3435531"/>
          </a:xfrm>
        </p:spPr>
        <p:txBody>
          <a:bodyPr vert="horz" lIns="91440" tIns="45720" rIns="91440" bIns="45720" rtlCol="0" anchor="ctr">
            <a:normAutofit/>
          </a:bodyPr>
          <a:lstStyle/>
          <a:p>
            <a:pPr marL="0" indent="0">
              <a:buNone/>
            </a:pPr>
            <a:endParaRPr lang="en-US" sz="1700" b="1"/>
          </a:p>
          <a:p>
            <a:r>
              <a:rPr lang="en-US" sz="1800" b="1"/>
              <a:t>Constabulary Independence-</a:t>
            </a:r>
            <a:r>
              <a:rPr lang="en-US" sz="1800"/>
              <a:t> officers should operate independently of political directives or pressures.</a:t>
            </a:r>
          </a:p>
          <a:p>
            <a:r>
              <a:rPr lang="en-US" sz="1800" b="1"/>
              <a:t>Crown Servant-</a:t>
            </a:r>
            <a:r>
              <a:rPr lang="en-US" sz="1800"/>
              <a:t> operates under the crown (state). </a:t>
            </a:r>
          </a:p>
          <a:p>
            <a:r>
              <a:rPr lang="en-US" sz="1800" b="1"/>
              <a:t>Absence of employment law-</a:t>
            </a:r>
            <a:r>
              <a:rPr lang="en-US" sz="1800"/>
              <a:t> being a non- civilian and appointed by the crown as a pose to a conventional sense.</a:t>
            </a:r>
          </a:p>
          <a:p>
            <a:r>
              <a:rPr lang="en-US" sz="1800" b="1"/>
              <a:t>Office of Constable-</a:t>
            </a:r>
            <a:r>
              <a:rPr lang="en-US" sz="1800"/>
              <a:t> independent local authority granted to police constables.</a:t>
            </a:r>
          </a:p>
          <a:p>
            <a:r>
              <a:rPr lang="en-US" sz="1800" b="1"/>
              <a:t>Police Covenant- </a:t>
            </a:r>
            <a:r>
              <a:rPr lang="en-US" sz="1800"/>
              <a:t>pledge to look after police constables, staff and their families. A commitment to protect those that devote their life to policing.</a:t>
            </a:r>
          </a:p>
        </p:txBody>
      </p:sp>
    </p:spTree>
    <p:extLst>
      <p:ext uri="{BB962C8B-B14F-4D97-AF65-F5344CB8AC3E}">
        <p14:creationId xmlns:p14="http://schemas.microsoft.com/office/powerpoint/2010/main" val="328331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3243F09-12CC-FD26-D010-0B52C38F3DB0}"/>
              </a:ext>
            </a:extLst>
          </p:cNvPr>
          <p:cNvSpPr>
            <a:spLocks noGrp="1"/>
          </p:cNvSpPr>
          <p:nvPr>
            <p:ph type="title"/>
          </p:nvPr>
        </p:nvSpPr>
        <p:spPr>
          <a:xfrm>
            <a:off x="5894962" y="479493"/>
            <a:ext cx="5458838" cy="1325563"/>
          </a:xfrm>
        </p:spPr>
        <p:txBody>
          <a:bodyPr>
            <a:normAutofit/>
          </a:bodyPr>
          <a:lstStyle/>
          <a:p>
            <a:r>
              <a:rPr lang="en-US"/>
              <a:t>Warrants</a:t>
            </a:r>
          </a:p>
        </p:txBody>
      </p:sp>
      <p:sp>
        <p:nvSpPr>
          <p:cNvPr id="18" name="Freeform: Shape 17">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What does a genuine police warrant card ...">
            <a:extLst>
              <a:ext uri="{FF2B5EF4-FFF2-40B4-BE49-F238E27FC236}">
                <a16:creationId xmlns:a16="http://schemas.microsoft.com/office/drawing/2014/main" id="{68F0D64F-65CA-2BFC-3547-5808DB652FD6}"/>
              </a:ext>
            </a:extLst>
          </p:cNvPr>
          <p:cNvPicPr>
            <a:picLocks noChangeAspect="1"/>
          </p:cNvPicPr>
          <p:nvPr/>
        </p:nvPicPr>
        <p:blipFill rotWithShape="1">
          <a:blip r:embed="rId2"/>
          <a:srcRect r="-1" b="906"/>
          <a:stretch/>
        </p:blipFill>
        <p:spPr>
          <a:xfrm>
            <a:off x="891965" y="511293"/>
            <a:ext cx="4399814"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120E0E9-8410-5C86-E8F8-7DE75BABC94E}"/>
              </a:ext>
            </a:extLst>
          </p:cNvPr>
          <p:cNvSpPr>
            <a:spLocks noGrp="1"/>
          </p:cNvSpPr>
          <p:nvPr>
            <p:ph idx="1"/>
          </p:nvPr>
        </p:nvSpPr>
        <p:spPr>
          <a:xfrm>
            <a:off x="5894962" y="1984443"/>
            <a:ext cx="5458838" cy="4192520"/>
          </a:xfrm>
        </p:spPr>
        <p:txBody>
          <a:bodyPr vert="horz" lIns="91440" tIns="45720" rIns="91440" bIns="45720" rtlCol="0" anchor="t">
            <a:normAutofit/>
          </a:bodyPr>
          <a:lstStyle/>
          <a:p>
            <a:r>
              <a:rPr lang="en-US" sz="2000" b="1" u="sng"/>
              <a:t>What is a warrant?</a:t>
            </a:r>
          </a:p>
          <a:p>
            <a:pPr marL="0" indent="0">
              <a:buNone/>
            </a:pPr>
            <a:r>
              <a:rPr lang="en-US" sz="2000" b="1"/>
              <a:t>Police arrest warrant-</a:t>
            </a:r>
            <a:r>
              <a:rPr lang="en-US" sz="2000"/>
              <a:t> </a:t>
            </a:r>
            <a:r>
              <a:rPr lang="en-US" sz="2000">
                <a:ea typeface="+mn-lt"/>
                <a:cs typeface="+mn-lt"/>
              </a:rPr>
              <a:t>A definition of a police arrest warrant is a type of arrest warrant, usually issued by a  Magistrates Court, and directed to the police for execution of the police warrant.</a:t>
            </a:r>
            <a:endParaRPr lang="en-US" sz="2000"/>
          </a:p>
          <a:p>
            <a:pPr marL="0" indent="0">
              <a:buNone/>
            </a:pPr>
            <a:r>
              <a:rPr lang="en-US" sz="2000" b="1"/>
              <a:t>Police Search Warrant-</a:t>
            </a:r>
            <a:r>
              <a:rPr lang="en-US" sz="2000"/>
              <a:t> </a:t>
            </a:r>
            <a:r>
              <a:rPr lang="en-US" sz="2000">
                <a:ea typeface="+mn-lt"/>
                <a:cs typeface="+mn-lt"/>
              </a:rPr>
              <a:t>another type of warrant issued by courts, usually by a magistrate but also a higher court Judge. Search Warrants allow the police, or other </a:t>
            </a:r>
            <a:r>
              <a:rPr lang="en-US" sz="2000" err="1">
                <a:ea typeface="+mn-lt"/>
                <a:cs typeface="+mn-lt"/>
              </a:rPr>
              <a:t>authorised</a:t>
            </a:r>
            <a:r>
              <a:rPr lang="en-US" sz="2000">
                <a:ea typeface="+mn-lt"/>
                <a:cs typeface="+mn-lt"/>
              </a:rPr>
              <a:t> officers, to conduct a search of a location or vehicle. They only relate to criminal matters.</a:t>
            </a:r>
            <a:endParaRPr lang="en-US" sz="2000"/>
          </a:p>
          <a:p>
            <a:pPr marL="0" indent="0">
              <a:buNone/>
            </a:pPr>
            <a:endParaRPr lang="en-US" sz="2000"/>
          </a:p>
          <a:p>
            <a:endParaRPr lang="en-US" sz="2000"/>
          </a:p>
        </p:txBody>
      </p:sp>
    </p:spTree>
    <p:extLst>
      <p:ext uri="{BB962C8B-B14F-4D97-AF65-F5344CB8AC3E}">
        <p14:creationId xmlns:p14="http://schemas.microsoft.com/office/powerpoint/2010/main" val="3974273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8434A62-E310-578E-0090-047C72FA41E0}"/>
              </a:ext>
            </a:extLst>
          </p:cNvPr>
          <p:cNvSpPr>
            <a:spLocks noGrp="1"/>
          </p:cNvSpPr>
          <p:nvPr>
            <p:ph type="title"/>
          </p:nvPr>
        </p:nvSpPr>
        <p:spPr>
          <a:xfrm>
            <a:off x="838200" y="365125"/>
            <a:ext cx="10515600" cy="1325563"/>
          </a:xfrm>
        </p:spPr>
        <p:txBody>
          <a:bodyPr>
            <a:normAutofit/>
          </a:bodyPr>
          <a:lstStyle/>
          <a:p>
            <a:r>
              <a:rPr lang="en-US"/>
              <a:t>Warrants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ACDB7DB-B2D3-9253-7B7F-1B1CE7F6F386}"/>
              </a:ext>
            </a:extLst>
          </p:cNvPr>
          <p:cNvSpPr>
            <a:spLocks noGrp="1"/>
          </p:cNvSpPr>
          <p:nvPr>
            <p:ph idx="1"/>
          </p:nvPr>
        </p:nvSpPr>
        <p:spPr>
          <a:xfrm>
            <a:off x="838200" y="1825625"/>
            <a:ext cx="10515600" cy="4351338"/>
          </a:xfrm>
        </p:spPr>
        <p:txBody>
          <a:bodyPr vert="horz" lIns="91440" tIns="45720" rIns="91440" bIns="45720" rtlCol="0">
            <a:normAutofit/>
          </a:bodyPr>
          <a:lstStyle/>
          <a:p>
            <a:pPr marL="0" indent="0">
              <a:buNone/>
            </a:pPr>
            <a:r>
              <a:rPr lang="en-US" sz="2200" b="1">
                <a:ea typeface="+mn-lt"/>
                <a:cs typeface="+mn-lt"/>
              </a:rPr>
              <a:t>Court Warrant-</a:t>
            </a:r>
            <a:r>
              <a:rPr lang="en-US" sz="2200">
                <a:ea typeface="+mn-lt"/>
                <a:cs typeface="+mn-lt"/>
              </a:rPr>
              <a:t> warrants issued by Magistrates and other courts. They can be:</a:t>
            </a:r>
            <a:endParaRPr lang="en-US" sz="2200"/>
          </a:p>
          <a:p>
            <a:r>
              <a:rPr lang="en-US" sz="2200">
                <a:ea typeface="+mn-lt"/>
                <a:cs typeface="+mn-lt"/>
              </a:rPr>
              <a:t>arrest warrants (which can be issued to suspects and/or witnesses)</a:t>
            </a:r>
            <a:endParaRPr lang="en-US" sz="2200"/>
          </a:p>
          <a:p>
            <a:r>
              <a:rPr lang="en-US" sz="2200">
                <a:ea typeface="+mn-lt"/>
                <a:cs typeface="+mn-lt"/>
              </a:rPr>
              <a:t>search warrants, which are issued by a Magistrate to assist the police in obtaining evidence to support the warrant application</a:t>
            </a:r>
            <a:endParaRPr lang="en-US" sz="2200"/>
          </a:p>
          <a:p>
            <a:r>
              <a:rPr lang="en-US" sz="2200">
                <a:ea typeface="+mn-lt"/>
                <a:cs typeface="+mn-lt"/>
              </a:rPr>
              <a:t>warrants of commitment issued under s.76 of the Magistrates’ Courts Act 1980. These are used to enforce judgments and can result in a debtor being imprisoned.</a:t>
            </a:r>
            <a:endParaRPr lang="en-US" sz="2200"/>
          </a:p>
          <a:p>
            <a:pPr marL="0" indent="0">
              <a:buNone/>
            </a:pPr>
            <a:r>
              <a:rPr lang="en-US" sz="2200" b="1"/>
              <a:t>Warrant of further detention-</a:t>
            </a:r>
            <a:r>
              <a:rPr lang="en-US" sz="2200"/>
              <a:t> </a:t>
            </a:r>
            <a:r>
              <a:rPr lang="en-US" sz="2200">
                <a:ea typeface="+mn-lt"/>
                <a:cs typeface="+mn-lt"/>
              </a:rPr>
              <a:t>a specific court warrant issued by a Magistrates’ Court.</a:t>
            </a:r>
            <a:endParaRPr lang="en-US" sz="2200"/>
          </a:p>
          <a:p>
            <a:r>
              <a:rPr lang="en-US" sz="2200">
                <a:ea typeface="+mn-lt"/>
                <a:cs typeface="+mn-lt"/>
              </a:rPr>
              <a:t>It allows the police to detain a suspect for longer than the usual 24 hours without charge (this period is extended in certain cases), subject to a time limit on detention of 96 hours.</a:t>
            </a:r>
            <a:endParaRPr lang="en-US" sz="2200"/>
          </a:p>
          <a:p>
            <a:endParaRPr lang="en-US" sz="2200"/>
          </a:p>
        </p:txBody>
      </p:sp>
    </p:spTree>
    <p:extLst>
      <p:ext uri="{BB962C8B-B14F-4D97-AF65-F5344CB8AC3E}">
        <p14:creationId xmlns:p14="http://schemas.microsoft.com/office/powerpoint/2010/main" val="5814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A5697A-409C-AE20-D630-0965757AF3BB}"/>
              </a:ext>
            </a:extLst>
          </p:cNvPr>
          <p:cNvSpPr>
            <a:spLocks noGrp="1"/>
          </p:cNvSpPr>
          <p:nvPr>
            <p:ph type="title"/>
          </p:nvPr>
        </p:nvSpPr>
        <p:spPr>
          <a:xfrm>
            <a:off x="1043631" y="809898"/>
            <a:ext cx="9942716" cy="1554480"/>
          </a:xfrm>
        </p:spPr>
        <p:txBody>
          <a:bodyPr anchor="ctr">
            <a:normAutofit/>
          </a:bodyPr>
          <a:lstStyle/>
          <a:p>
            <a:r>
              <a:rPr lang="en-US" sz="4800"/>
              <a:t>How police powers are regulated</a:t>
            </a:r>
          </a:p>
        </p:txBody>
      </p:sp>
      <p:sp>
        <p:nvSpPr>
          <p:cNvPr id="3" name="Content Placeholder 2">
            <a:extLst>
              <a:ext uri="{FF2B5EF4-FFF2-40B4-BE49-F238E27FC236}">
                <a16:creationId xmlns:a16="http://schemas.microsoft.com/office/drawing/2014/main" id="{F2174D97-715F-CF5C-C2BC-CE007BAB9FA5}"/>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b="1"/>
              <a:t>Legislation-</a:t>
            </a:r>
            <a:r>
              <a:rPr lang="en-US" sz="2400"/>
              <a:t> Police and Criminal Evidence Act 1984 (PACE), Police Act 1996, The police (conduct) regulations 2020, Criminal Justice Act 2003, Police Reform Act 2002, Terrorism Act 2000, Serious and </a:t>
            </a:r>
            <a:r>
              <a:rPr lang="en-US" sz="2400" err="1"/>
              <a:t>Organised</a:t>
            </a:r>
            <a:r>
              <a:rPr lang="en-US" sz="2400"/>
              <a:t> Crime Act 2005, Public Order Act 1986, </a:t>
            </a:r>
            <a:r>
              <a:rPr lang="en-US" sz="2400" b="1">
                <a:ea typeface="+mn-lt"/>
                <a:cs typeface="+mn-lt"/>
              </a:rPr>
              <a:t>Human Rights Act 1998, </a:t>
            </a:r>
            <a:r>
              <a:rPr lang="en-US" sz="2400">
                <a:ea typeface="+mn-lt"/>
                <a:cs typeface="+mn-lt"/>
              </a:rPr>
              <a:t>Investigatory Powers Act 2016:</a:t>
            </a:r>
            <a:endParaRPr lang="en-US" sz="2400"/>
          </a:p>
          <a:p>
            <a:endParaRPr lang="en-US" sz="2400" b="1"/>
          </a:p>
          <a:p>
            <a:r>
              <a:rPr lang="en-US" sz="2400" b="1"/>
              <a:t>Professional Standards-</a:t>
            </a:r>
            <a:r>
              <a:rPr lang="en-US" sz="2400"/>
              <a:t> Code of Ethics, </a:t>
            </a:r>
            <a:r>
              <a:rPr lang="en-US" sz="2400" err="1"/>
              <a:t>Authorised</a:t>
            </a:r>
            <a:r>
              <a:rPr lang="en-US" sz="2400"/>
              <a:t> Professional Practice (APP), The National Police Chiefs Council (NPCC)</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599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9401EF-0196-2633-0D00-15DC45916427}"/>
              </a:ext>
            </a:extLst>
          </p:cNvPr>
          <p:cNvSpPr>
            <a:spLocks noGrp="1"/>
          </p:cNvSpPr>
          <p:nvPr>
            <p:ph type="title"/>
          </p:nvPr>
        </p:nvSpPr>
        <p:spPr>
          <a:xfrm>
            <a:off x="1043631" y="809898"/>
            <a:ext cx="9942716" cy="1554480"/>
          </a:xfrm>
        </p:spPr>
        <p:txBody>
          <a:bodyPr anchor="ctr">
            <a:normAutofit/>
          </a:bodyPr>
          <a:lstStyle/>
          <a:p>
            <a:r>
              <a:rPr lang="en-US" sz="4800"/>
              <a:t>Task</a:t>
            </a:r>
          </a:p>
        </p:txBody>
      </p:sp>
      <p:sp>
        <p:nvSpPr>
          <p:cNvPr id="3" name="Content Placeholder 2">
            <a:extLst>
              <a:ext uri="{FF2B5EF4-FFF2-40B4-BE49-F238E27FC236}">
                <a16:creationId xmlns:a16="http://schemas.microsoft.com/office/drawing/2014/main" id="{ACC1E98C-4889-8395-5499-488390477B83}"/>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a:t>Research the Human Rights Act 1998, looking into the following:-</a:t>
            </a:r>
          </a:p>
          <a:p>
            <a:pPr marL="0" indent="0">
              <a:buNone/>
            </a:pPr>
            <a:r>
              <a:rPr lang="en-US" sz="2400"/>
              <a:t>Group 1- Article 3</a:t>
            </a:r>
          </a:p>
          <a:p>
            <a:pPr marL="0" indent="0">
              <a:buNone/>
            </a:pPr>
            <a:r>
              <a:rPr lang="en-US" sz="2400"/>
              <a:t>Group 2- Article 5</a:t>
            </a:r>
          </a:p>
          <a:p>
            <a:pPr marL="0" indent="0">
              <a:buNone/>
            </a:pPr>
            <a:r>
              <a:rPr lang="en-US" sz="2400"/>
              <a:t>Group 3- Article 8</a:t>
            </a:r>
          </a:p>
          <a:p>
            <a:pPr marL="0" indent="0">
              <a:buNone/>
            </a:pPr>
            <a:endParaRPr lang="en-US"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75960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C2D0-3BCE-A2A8-A85C-67FC90A327DD}"/>
              </a:ext>
            </a:extLst>
          </p:cNvPr>
          <p:cNvSpPr>
            <a:spLocks noGrp="1"/>
          </p:cNvSpPr>
          <p:nvPr>
            <p:ph type="title"/>
          </p:nvPr>
        </p:nvSpPr>
        <p:spPr/>
        <p:txBody>
          <a:bodyPr/>
          <a:lstStyle/>
          <a:p>
            <a:r>
              <a:rPr lang="en-GB"/>
              <a:t>The Human Rights Act 1998</a:t>
            </a:r>
          </a:p>
        </p:txBody>
      </p:sp>
      <p:sp>
        <p:nvSpPr>
          <p:cNvPr id="3" name="Content Placeholder 2">
            <a:extLst>
              <a:ext uri="{FF2B5EF4-FFF2-40B4-BE49-F238E27FC236}">
                <a16:creationId xmlns:a16="http://schemas.microsoft.com/office/drawing/2014/main" id="{63DFEE5B-3FEE-6170-7F7E-24C0AAA55124}"/>
              </a:ext>
            </a:extLst>
          </p:cNvPr>
          <p:cNvSpPr>
            <a:spLocks noGrp="1"/>
          </p:cNvSpPr>
          <p:nvPr>
            <p:ph idx="1"/>
          </p:nvPr>
        </p:nvSpPr>
        <p:spPr/>
        <p:txBody>
          <a:bodyPr>
            <a:normAutofit fontScale="62500" lnSpcReduction="20000"/>
          </a:bodyPr>
          <a:lstStyle/>
          <a:p>
            <a:r>
              <a:rPr lang="en-GB"/>
              <a:t>Article:</a:t>
            </a:r>
          </a:p>
          <a:p>
            <a:r>
              <a:rPr lang="en-GB" b="1"/>
              <a:t>2 Right to life</a:t>
            </a:r>
          </a:p>
          <a:p>
            <a:r>
              <a:rPr lang="en-GB" b="1"/>
              <a:t>3 Prohibition of torture</a:t>
            </a:r>
          </a:p>
          <a:p>
            <a:r>
              <a:rPr lang="en-GB" b="1"/>
              <a:t>4 Prohibition of slavery</a:t>
            </a:r>
          </a:p>
          <a:p>
            <a:r>
              <a:rPr lang="en-GB"/>
              <a:t>5 Right to liberty and security</a:t>
            </a:r>
          </a:p>
          <a:p>
            <a:r>
              <a:rPr lang="en-GB"/>
              <a:t>6 Right to a fair trial</a:t>
            </a:r>
          </a:p>
          <a:p>
            <a:r>
              <a:rPr lang="en-GB" b="1"/>
              <a:t>7 No punishment without law</a:t>
            </a:r>
          </a:p>
          <a:p>
            <a:r>
              <a:rPr lang="en-GB"/>
              <a:t>8 Right to respect for private and family life</a:t>
            </a:r>
          </a:p>
          <a:p>
            <a:r>
              <a:rPr lang="en-GB"/>
              <a:t>9 Freedom of thought and conscience and religion</a:t>
            </a:r>
          </a:p>
          <a:p>
            <a:r>
              <a:rPr lang="en-GB"/>
              <a:t>10 Freedom of expression</a:t>
            </a:r>
          </a:p>
          <a:p>
            <a:r>
              <a:rPr lang="en-GB"/>
              <a:t>11 Freedom of assembly and association</a:t>
            </a:r>
          </a:p>
          <a:p>
            <a:r>
              <a:rPr lang="en-GB"/>
              <a:t>12 Right to marry</a:t>
            </a:r>
          </a:p>
          <a:p>
            <a:r>
              <a:rPr lang="en-GB"/>
              <a:t>14 Prohibition of discrimination</a:t>
            </a:r>
          </a:p>
        </p:txBody>
      </p:sp>
    </p:spTree>
    <p:extLst>
      <p:ext uri="{BB962C8B-B14F-4D97-AF65-F5344CB8AC3E}">
        <p14:creationId xmlns:p14="http://schemas.microsoft.com/office/powerpoint/2010/main" val="11315730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3756B343-807D-456E-AA26-80E96B75D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AA1607-7447-394A-84F3-A97FB16109A3}"/>
              </a:ext>
            </a:extLst>
          </p:cNvPr>
          <p:cNvSpPr>
            <a:spLocks noGrp="1"/>
          </p:cNvSpPr>
          <p:nvPr>
            <p:ph type="title"/>
          </p:nvPr>
        </p:nvSpPr>
        <p:spPr>
          <a:xfrm>
            <a:off x="7239014" y="525982"/>
            <a:ext cx="4282983" cy="1200361"/>
          </a:xfrm>
        </p:spPr>
        <p:txBody>
          <a:bodyPr anchor="b">
            <a:normAutofit/>
          </a:bodyPr>
          <a:lstStyle/>
          <a:p>
            <a:r>
              <a:rPr lang="en-GB" sz="3600"/>
              <a:t>What are Human Rights?</a:t>
            </a:r>
          </a:p>
        </p:txBody>
      </p:sp>
      <p:sp>
        <p:nvSpPr>
          <p:cNvPr id="2057" name="Rectangle 2056">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ntroduction to Human Rights - UK Human Rights Blog">
            <a:extLst>
              <a:ext uri="{FF2B5EF4-FFF2-40B4-BE49-F238E27FC236}">
                <a16:creationId xmlns:a16="http://schemas.microsoft.com/office/drawing/2014/main" id="{19A99E25-BA09-6341-9AD4-35374ABF41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251" r="29294" b="1"/>
          <a:stretch/>
        </p:blipFill>
        <p:spPr bwMode="auto">
          <a:xfrm>
            <a:off x="576244"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CEF945E-169B-444B-9475-611C26DC0E1A}"/>
              </a:ext>
            </a:extLst>
          </p:cNvPr>
          <p:cNvSpPr>
            <a:spLocks noGrp="1"/>
          </p:cNvSpPr>
          <p:nvPr>
            <p:ph idx="1"/>
          </p:nvPr>
        </p:nvSpPr>
        <p:spPr>
          <a:xfrm>
            <a:off x="7239012" y="2031101"/>
            <a:ext cx="4282984" cy="3511943"/>
          </a:xfrm>
        </p:spPr>
        <p:txBody>
          <a:bodyPr anchor="ctr">
            <a:normAutofit/>
          </a:bodyPr>
          <a:lstStyle/>
          <a:p>
            <a:pPr marL="0" indent="0">
              <a:buNone/>
            </a:pPr>
            <a:r>
              <a:rPr lang="en-GB" sz="1000"/>
              <a:t>There are 16 basic rights in the Human Rights Act 1998 – all taken from the European Convention on Human Rights </a:t>
            </a:r>
          </a:p>
          <a:p>
            <a:pPr marL="0" indent="0">
              <a:buNone/>
            </a:pPr>
            <a:endParaRPr lang="en-GB" sz="1000"/>
          </a:p>
          <a:p>
            <a:pPr marL="0" indent="0">
              <a:buNone/>
            </a:pPr>
            <a:r>
              <a:rPr lang="en-GB" sz="1000" b="1" u="sng"/>
              <a:t>They can be grouped into three broad types: </a:t>
            </a:r>
          </a:p>
          <a:p>
            <a:pPr marL="0" indent="0">
              <a:buNone/>
            </a:pPr>
            <a:endParaRPr lang="en-GB" sz="1000"/>
          </a:p>
          <a:p>
            <a:pPr marL="0" indent="0">
              <a:buNone/>
            </a:pPr>
            <a:r>
              <a:rPr lang="en-GB" sz="1000" b="1" u="sng"/>
              <a:t>Absolute rights </a:t>
            </a:r>
            <a:r>
              <a:rPr lang="en-GB" sz="1000"/>
              <a:t>– such as the right to protection from torture and inhuman and degrading treatment (Article 3). The state can never withhold or take away these rights. </a:t>
            </a:r>
          </a:p>
          <a:p>
            <a:pPr marL="0" indent="0">
              <a:buNone/>
            </a:pPr>
            <a:endParaRPr lang="en-GB" sz="1000"/>
          </a:p>
          <a:p>
            <a:pPr marL="0" indent="0">
              <a:buNone/>
            </a:pPr>
            <a:r>
              <a:rPr lang="en-GB" sz="1000" b="1" u="sng"/>
              <a:t>Limited rights </a:t>
            </a:r>
            <a:r>
              <a:rPr lang="en-GB" sz="1000"/>
              <a:t>– such as the right to liberty (Article 5). These rights may be limited under explicit and finite circumstances. </a:t>
            </a:r>
          </a:p>
          <a:p>
            <a:pPr marL="0" indent="0">
              <a:buNone/>
            </a:pPr>
            <a:endParaRPr lang="en-GB" sz="1000"/>
          </a:p>
          <a:p>
            <a:pPr marL="0" indent="0">
              <a:buNone/>
            </a:pPr>
            <a:r>
              <a:rPr lang="en-GB" sz="1000" b="1" u="sng"/>
              <a:t>Qualified rights </a:t>
            </a:r>
            <a:r>
              <a:rPr lang="en-GB" sz="1000"/>
              <a:t>– rights which require a balance between the rights of the individual and the needs of the wider community or state interest. These include: the right to respect for private and family life (Article 8) </a:t>
            </a:r>
          </a:p>
          <a:p>
            <a:endParaRPr lang="en-GB" sz="1000"/>
          </a:p>
        </p:txBody>
      </p:sp>
      <p:sp>
        <p:nvSpPr>
          <p:cNvPr id="2063" name="Rectangle 206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72287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AD86CA-8235-409B-982B-5E7A033E2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F234FBA-3501-47B4-AE0C-AA4AFBC8F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518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EF893B-0491-416E-9D33-BADE96007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9995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rotWithShape="1">
          <a:blip r:embed="rId3"/>
          <a:srcRect b="2551"/>
          <a:stretch/>
        </p:blipFill>
        <p:spPr>
          <a:xfrm>
            <a:off x="838200" y="754148"/>
            <a:ext cx="10515600" cy="4995575"/>
          </a:xfrm>
          <a:prstGeom prst="rect">
            <a:avLst/>
          </a:prstGeom>
        </p:spPr>
      </p:pic>
      <p:cxnSp>
        <p:nvCxnSpPr>
          <p:cNvPr id="16" name="Straight Connector 15">
            <a:extLst>
              <a:ext uri="{FF2B5EF4-FFF2-40B4-BE49-F238E27FC236}">
                <a16:creationId xmlns:a16="http://schemas.microsoft.com/office/drawing/2014/main" id="{469F4FF8-F8B0-4630-BA1B-0D8B324CD5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29769"/>
            <a:ext cx="11000232"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92616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DFE263-3E16-A55F-05CF-14EC2E9422E2}"/>
              </a:ext>
            </a:extLst>
          </p:cNvPr>
          <p:cNvSpPr>
            <a:spLocks noGrp="1"/>
          </p:cNvSpPr>
          <p:nvPr>
            <p:ph type="title"/>
          </p:nvPr>
        </p:nvSpPr>
        <p:spPr>
          <a:xfrm>
            <a:off x="1043631" y="809898"/>
            <a:ext cx="9942716" cy="1554480"/>
          </a:xfrm>
        </p:spPr>
        <p:txBody>
          <a:bodyPr anchor="ctr">
            <a:normAutofit/>
          </a:bodyPr>
          <a:lstStyle/>
          <a:p>
            <a:r>
              <a:rPr lang="en-US" sz="4800"/>
              <a:t>Statutory requirements</a:t>
            </a:r>
          </a:p>
        </p:txBody>
      </p:sp>
      <p:sp>
        <p:nvSpPr>
          <p:cNvPr id="3" name="Content Placeholder 2">
            <a:extLst>
              <a:ext uri="{FF2B5EF4-FFF2-40B4-BE49-F238E27FC236}">
                <a16:creationId xmlns:a16="http://schemas.microsoft.com/office/drawing/2014/main" id="{10833A6D-4EF3-484C-C057-8B0F5826FDD4}"/>
              </a:ext>
            </a:extLst>
          </p:cNvPr>
          <p:cNvSpPr>
            <a:spLocks noGrp="1"/>
          </p:cNvSpPr>
          <p:nvPr>
            <p:ph idx="1"/>
          </p:nvPr>
        </p:nvSpPr>
        <p:spPr>
          <a:xfrm>
            <a:off x="1045028" y="3017522"/>
            <a:ext cx="9941319" cy="3124658"/>
          </a:xfrm>
        </p:spPr>
        <p:txBody>
          <a:bodyPr vert="horz" lIns="91440" tIns="45720" rIns="91440" bIns="45720" rtlCol="0" anchor="ctr">
            <a:normAutofit fontScale="92500" lnSpcReduction="10000"/>
          </a:bodyPr>
          <a:lstStyle/>
          <a:p>
            <a:pPr marL="0" indent="0">
              <a:buNone/>
            </a:pPr>
            <a:r>
              <a:rPr lang="en-US" sz="1900" b="1" u="sng"/>
              <a:t>Scenario-</a:t>
            </a:r>
            <a:r>
              <a:rPr lang="en-US" sz="1900"/>
              <a:t>Can a police officer approach you and place handcuffs on you without talking to you?</a:t>
            </a:r>
          </a:p>
          <a:p>
            <a:pPr marL="0" indent="0">
              <a:buNone/>
            </a:pPr>
            <a:r>
              <a:rPr lang="en-US" sz="1900"/>
              <a:t>Certain police powers require that officers provide an explanation in advance of applying such powers, examples of this are:-</a:t>
            </a:r>
          </a:p>
          <a:p>
            <a:r>
              <a:rPr lang="en-US" sz="1900"/>
              <a:t>Arrest</a:t>
            </a:r>
          </a:p>
          <a:p>
            <a:r>
              <a:rPr lang="en-US" sz="1900"/>
              <a:t>Stop &amp; Search</a:t>
            </a:r>
          </a:p>
          <a:p>
            <a:r>
              <a:rPr lang="en-US" sz="2000">
                <a:ea typeface="+mn-lt"/>
                <a:cs typeface="+mn-lt"/>
              </a:rPr>
              <a:t>Use of force</a:t>
            </a:r>
            <a:endParaRPr lang="en-US" sz="1900"/>
          </a:p>
          <a:p>
            <a:r>
              <a:rPr lang="en-US" sz="1900"/>
              <a:t>Detention in police custody</a:t>
            </a:r>
          </a:p>
          <a:p>
            <a:r>
              <a:rPr lang="en-US" sz="1900"/>
              <a:t>Entry and search of premises</a:t>
            </a:r>
          </a:p>
          <a:p>
            <a:r>
              <a:rPr lang="en-US" sz="1900"/>
              <a:t>Search under the Terrorism Act 2000</a:t>
            </a:r>
          </a:p>
          <a:p>
            <a:endParaRPr lang="en-US" sz="1900"/>
          </a:p>
          <a:p>
            <a:pPr marL="0" indent="0">
              <a:buNone/>
            </a:pPr>
            <a:endParaRPr lang="en-US" sz="19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89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DAE673-F009-069F-1266-5A4D9929C7D8}"/>
              </a:ext>
            </a:extLst>
          </p:cNvPr>
          <p:cNvSpPr>
            <a:spLocks noGrp="1"/>
          </p:cNvSpPr>
          <p:nvPr>
            <p:ph type="title"/>
          </p:nvPr>
        </p:nvSpPr>
        <p:spPr>
          <a:xfrm>
            <a:off x="793662" y="386930"/>
            <a:ext cx="10066122" cy="1298448"/>
          </a:xfrm>
        </p:spPr>
        <p:txBody>
          <a:bodyPr anchor="b">
            <a:normAutofit/>
          </a:bodyPr>
          <a:lstStyle/>
          <a:p>
            <a:r>
              <a:rPr lang="en-US" sz="4100"/>
              <a:t>When statutory requirements are not required</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6D6AFFF-30F3-FE36-752A-0F1623B4CC91}"/>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2000"/>
              <a:t>Can you think of an example of where such requirements may not be needed?</a:t>
            </a:r>
          </a:p>
          <a:p>
            <a:pPr marL="0" indent="0">
              <a:buNone/>
            </a:pPr>
            <a:r>
              <a:rPr lang="en-US" sz="2000" b="1"/>
              <a:t>Some examples:-</a:t>
            </a:r>
          </a:p>
          <a:p>
            <a:r>
              <a:rPr lang="en-US" sz="2000"/>
              <a:t>Immediate threat or danger</a:t>
            </a:r>
          </a:p>
          <a:p>
            <a:r>
              <a:rPr lang="en-US" sz="2000"/>
              <a:t>Hot pursuit</a:t>
            </a:r>
          </a:p>
          <a:p>
            <a:r>
              <a:rPr lang="en-US" sz="2000"/>
              <a:t>Covert operations</a:t>
            </a:r>
          </a:p>
          <a:p>
            <a:r>
              <a:rPr lang="en-US" sz="2000"/>
              <a:t>Public order situations</a:t>
            </a:r>
          </a:p>
          <a:p>
            <a:r>
              <a:rPr lang="en-US" sz="2000"/>
              <a:t>Preventing the destruction of evidence</a:t>
            </a:r>
          </a:p>
          <a:p>
            <a:endParaRPr lang="en-US" sz="2000"/>
          </a:p>
        </p:txBody>
      </p:sp>
      <p:pic>
        <p:nvPicPr>
          <p:cNvPr id="7" name="Graphic 6" descr="Speed Bump">
            <a:extLst>
              <a:ext uri="{FF2B5EF4-FFF2-40B4-BE49-F238E27FC236}">
                <a16:creationId xmlns:a16="http://schemas.microsoft.com/office/drawing/2014/main" id="{3815E259-6DBB-7646-DDA6-E2CE148DD4C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629548" y="2484255"/>
            <a:ext cx="3714244"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979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E2A874-591C-ACCD-BEC3-44123BAA0A0F}"/>
              </a:ext>
            </a:extLst>
          </p:cNvPr>
          <p:cNvSpPr>
            <a:spLocks noGrp="1"/>
          </p:cNvSpPr>
          <p:nvPr>
            <p:ph type="title"/>
          </p:nvPr>
        </p:nvSpPr>
        <p:spPr>
          <a:xfrm>
            <a:off x="1043631" y="809898"/>
            <a:ext cx="9942716" cy="1554480"/>
          </a:xfrm>
        </p:spPr>
        <p:txBody>
          <a:bodyPr anchor="ctr">
            <a:normAutofit/>
          </a:bodyPr>
          <a:lstStyle/>
          <a:p>
            <a:r>
              <a:rPr lang="en-US" sz="4800"/>
              <a:t>Considerations when carrying out police powers</a:t>
            </a:r>
          </a:p>
        </p:txBody>
      </p:sp>
      <p:sp>
        <p:nvSpPr>
          <p:cNvPr id="3" name="Content Placeholder 2">
            <a:extLst>
              <a:ext uri="{FF2B5EF4-FFF2-40B4-BE49-F238E27FC236}">
                <a16:creationId xmlns:a16="http://schemas.microsoft.com/office/drawing/2014/main" id="{27B61685-BBEC-C6EC-5C71-18F09A8412C1}"/>
              </a:ext>
            </a:extLst>
          </p:cNvPr>
          <p:cNvSpPr>
            <a:spLocks noGrp="1"/>
          </p:cNvSpPr>
          <p:nvPr>
            <p:ph idx="1"/>
          </p:nvPr>
        </p:nvSpPr>
        <p:spPr>
          <a:xfrm>
            <a:off x="1045028" y="3017522"/>
            <a:ext cx="9941319" cy="3124658"/>
          </a:xfrm>
        </p:spPr>
        <p:txBody>
          <a:bodyPr vert="horz" lIns="91440" tIns="45720" rIns="91440" bIns="45720" rtlCol="0" anchor="ctr">
            <a:normAutofit fontScale="77500" lnSpcReduction="20000"/>
          </a:bodyPr>
          <a:lstStyle/>
          <a:p>
            <a:pPr marL="0" indent="0">
              <a:buNone/>
            </a:pPr>
            <a:r>
              <a:rPr lang="en-US" sz="2200"/>
              <a:t>Alongside JPLANE, officers will also consider other options available to them.</a:t>
            </a:r>
            <a:endParaRPr lang="en-US"/>
          </a:p>
          <a:p>
            <a:r>
              <a:rPr lang="en-US" sz="2200"/>
              <a:t>Is arrest always the best option?</a:t>
            </a:r>
          </a:p>
          <a:p>
            <a:pPr marL="0" indent="0">
              <a:buNone/>
            </a:pPr>
            <a:r>
              <a:rPr lang="en-US" sz="2200"/>
              <a:t>Other options to consider:-</a:t>
            </a:r>
          </a:p>
          <a:p>
            <a:r>
              <a:rPr lang="en-US" sz="2200"/>
              <a:t>Community Resolution orders</a:t>
            </a:r>
          </a:p>
          <a:p>
            <a:r>
              <a:rPr lang="en-US" sz="2200"/>
              <a:t>Fixed penalty notices</a:t>
            </a:r>
          </a:p>
          <a:p>
            <a:r>
              <a:rPr lang="en-US" sz="2200"/>
              <a:t>Cautions</a:t>
            </a:r>
          </a:p>
          <a:p>
            <a:r>
              <a:rPr lang="en-US" sz="2200"/>
              <a:t>Penalty Notices for Disorders</a:t>
            </a:r>
          </a:p>
          <a:p>
            <a:r>
              <a:rPr lang="en-US" sz="2200"/>
              <a:t>Restorative Justice</a:t>
            </a:r>
          </a:p>
          <a:p>
            <a:pPr marL="0" indent="0">
              <a:buNone/>
            </a:pPr>
            <a:r>
              <a:rPr lang="en-US" sz="2200" b="1"/>
              <a:t>Officers need to consider the balance between the effect (and implications) of using police powers and the benefit being sought.</a:t>
            </a:r>
          </a:p>
          <a:p>
            <a:endParaRPr lang="en-US" sz="2200"/>
          </a:p>
          <a:p>
            <a:endParaRPr lang="en-US" sz="22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0251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28C7DE-098D-7558-AE6B-078E68B67487}"/>
              </a:ext>
            </a:extLst>
          </p:cNvPr>
          <p:cNvSpPr>
            <a:spLocks noGrp="1"/>
          </p:cNvSpPr>
          <p:nvPr>
            <p:ph type="title"/>
          </p:nvPr>
        </p:nvSpPr>
        <p:spPr>
          <a:xfrm>
            <a:off x="761803" y="350196"/>
            <a:ext cx="4646904" cy="1624520"/>
          </a:xfrm>
        </p:spPr>
        <p:txBody>
          <a:bodyPr anchor="ctr">
            <a:normAutofit/>
          </a:bodyPr>
          <a:lstStyle/>
          <a:p>
            <a:r>
              <a:rPr lang="en-US" sz="4000"/>
              <a:t>Task</a:t>
            </a:r>
          </a:p>
        </p:txBody>
      </p:sp>
      <p:sp>
        <p:nvSpPr>
          <p:cNvPr id="3" name="Content Placeholder 2">
            <a:extLst>
              <a:ext uri="{FF2B5EF4-FFF2-40B4-BE49-F238E27FC236}">
                <a16:creationId xmlns:a16="http://schemas.microsoft.com/office/drawing/2014/main" id="{A6E31045-8E0C-DCD1-4A1F-FB90A93DBDF2}"/>
              </a:ext>
            </a:extLst>
          </p:cNvPr>
          <p:cNvSpPr>
            <a:spLocks noGrp="1"/>
          </p:cNvSpPr>
          <p:nvPr>
            <p:ph idx="1"/>
          </p:nvPr>
        </p:nvSpPr>
        <p:spPr>
          <a:xfrm>
            <a:off x="761802" y="2743200"/>
            <a:ext cx="4646905" cy="3613149"/>
          </a:xfrm>
        </p:spPr>
        <p:txBody>
          <a:bodyPr vert="horz" lIns="91440" tIns="45720" rIns="91440" bIns="45720" rtlCol="0" anchor="ctr">
            <a:normAutofit/>
          </a:bodyPr>
          <a:lstStyle/>
          <a:p>
            <a:pPr marL="0" indent="0">
              <a:buNone/>
            </a:pPr>
            <a:r>
              <a:rPr lang="en-US" sz="2000"/>
              <a:t>Research the following:-</a:t>
            </a:r>
          </a:p>
          <a:p>
            <a:pPr marL="0" indent="0">
              <a:buNone/>
            </a:pPr>
            <a:endParaRPr lang="en-US" sz="2000"/>
          </a:p>
          <a:p>
            <a:r>
              <a:rPr lang="en-US" sz="2000"/>
              <a:t>Group 1- Community Resolution orders</a:t>
            </a:r>
          </a:p>
          <a:p>
            <a:r>
              <a:rPr lang="en-US" sz="2000"/>
              <a:t>Group 2- Fixed penalty notices</a:t>
            </a:r>
          </a:p>
          <a:p>
            <a:r>
              <a:rPr lang="en-US" sz="2000"/>
              <a:t>Group 3- Cautions</a:t>
            </a:r>
          </a:p>
          <a:p>
            <a:r>
              <a:rPr lang="en-US" sz="2000"/>
              <a:t>Group 4-Penalty Notices for Disorders</a:t>
            </a:r>
          </a:p>
          <a:p>
            <a:r>
              <a:rPr lang="en-US" sz="2000"/>
              <a:t>Group 5- Restorative Justice</a:t>
            </a:r>
          </a:p>
        </p:txBody>
      </p:sp>
      <p:pic>
        <p:nvPicPr>
          <p:cNvPr id="6" name="Picture 5" descr="Sticky notes on a wall">
            <a:extLst>
              <a:ext uri="{FF2B5EF4-FFF2-40B4-BE49-F238E27FC236}">
                <a16:creationId xmlns:a16="http://schemas.microsoft.com/office/drawing/2014/main" id="{C66AE4CA-C0D8-2F01-A4F9-9459EB036C7D}"/>
              </a:ext>
            </a:extLst>
          </p:cNvPr>
          <p:cNvPicPr>
            <a:picLocks noChangeAspect="1"/>
          </p:cNvPicPr>
          <p:nvPr/>
        </p:nvPicPr>
        <p:blipFill>
          <a:blip r:embed="rId2"/>
          <a:srcRect l="18082" r="19876" b="10"/>
          <a:stretch/>
        </p:blipFill>
        <p:spPr>
          <a:xfrm>
            <a:off x="6096000" y="1"/>
            <a:ext cx="6102825" cy="6858000"/>
          </a:xfrm>
          <a:prstGeom prst="rect">
            <a:avLst/>
          </a:prstGeom>
        </p:spPr>
      </p:pic>
    </p:spTree>
    <p:extLst>
      <p:ext uri="{BB962C8B-B14F-4D97-AF65-F5344CB8AC3E}">
        <p14:creationId xmlns:p14="http://schemas.microsoft.com/office/powerpoint/2010/main" val="3288311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A0DB5-3983-2453-F59F-54F437192F67}"/>
              </a:ext>
            </a:extLst>
          </p:cNvPr>
          <p:cNvSpPr>
            <a:spLocks noGrp="1"/>
          </p:cNvSpPr>
          <p:nvPr>
            <p:ph type="title"/>
          </p:nvPr>
        </p:nvSpPr>
        <p:spPr>
          <a:xfrm>
            <a:off x="1043631" y="809898"/>
            <a:ext cx="9942716" cy="1554480"/>
          </a:xfrm>
        </p:spPr>
        <p:txBody>
          <a:bodyPr anchor="ctr">
            <a:normAutofit/>
          </a:bodyPr>
          <a:lstStyle/>
          <a:p>
            <a:r>
              <a:rPr lang="en-US" sz="4800"/>
              <a:t>Scenario</a:t>
            </a:r>
          </a:p>
        </p:txBody>
      </p:sp>
      <p:sp>
        <p:nvSpPr>
          <p:cNvPr id="3" name="Content Placeholder 2">
            <a:extLst>
              <a:ext uri="{FF2B5EF4-FFF2-40B4-BE49-F238E27FC236}">
                <a16:creationId xmlns:a16="http://schemas.microsoft.com/office/drawing/2014/main" id="{77EEAA7C-3138-AE9E-0023-5DE43BF0B2E1}"/>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1900" b="1">
                <a:ea typeface="+mn-lt"/>
                <a:cs typeface="+mn-lt"/>
              </a:rPr>
              <a:t>Jake</a:t>
            </a:r>
            <a:r>
              <a:rPr lang="en-US" sz="1900">
                <a:ea typeface="+mn-lt"/>
                <a:cs typeface="+mn-lt"/>
              </a:rPr>
              <a:t>: A 12-year-old boy, generally well-behaved but curious and easily influenced, steals sweets from the local shop. The shop owner see's this and calls the local neighbourhood police officer.</a:t>
            </a:r>
          </a:p>
          <a:p>
            <a:r>
              <a:rPr lang="en-US" sz="1900"/>
              <a:t>What options are available to the attending police officer?</a:t>
            </a:r>
          </a:p>
          <a:p>
            <a:r>
              <a:rPr lang="en-US" sz="1900"/>
              <a:t>Arrest? Why?</a:t>
            </a:r>
          </a:p>
          <a:p>
            <a:pPr marL="0" indent="0">
              <a:buNone/>
            </a:pPr>
            <a:endParaRPr lang="en-US" sz="1900"/>
          </a:p>
          <a:p>
            <a:pPr marL="0" indent="0">
              <a:buNone/>
            </a:pPr>
            <a:r>
              <a:rPr lang="en-US" sz="1900" b="1"/>
              <a:t>Best outcome-</a:t>
            </a:r>
            <a:r>
              <a:rPr lang="en-US" sz="1900"/>
              <a:t> Community resolution order- allow the shop owner to express to Jake the impact of his behaviour. Jake to be spoken to by the police officer and parents in regards to the seriousness of the offence. Jake to volunteer some time to help with chores in the shop.</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346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4D2A0-7569-29A1-527B-EF5B1F99256A}"/>
              </a:ext>
            </a:extLst>
          </p:cNvPr>
          <p:cNvSpPr>
            <a:spLocks noGrp="1"/>
          </p:cNvSpPr>
          <p:nvPr>
            <p:ph type="title"/>
          </p:nvPr>
        </p:nvSpPr>
        <p:spPr/>
        <p:txBody>
          <a:bodyPr/>
          <a:lstStyle/>
          <a:p>
            <a:r>
              <a:rPr lang="en-US"/>
              <a:t>Legislation when dealing with police incidents</a:t>
            </a:r>
          </a:p>
        </p:txBody>
      </p:sp>
      <p:sp>
        <p:nvSpPr>
          <p:cNvPr id="3" name="Content Placeholder 2">
            <a:extLst>
              <a:ext uri="{FF2B5EF4-FFF2-40B4-BE49-F238E27FC236}">
                <a16:creationId xmlns:a16="http://schemas.microsoft.com/office/drawing/2014/main" id="{133F6686-5ED4-F345-77C9-E883B1A56132}"/>
              </a:ext>
            </a:extLst>
          </p:cNvPr>
          <p:cNvSpPr>
            <a:spLocks noGrp="1"/>
          </p:cNvSpPr>
          <p:nvPr>
            <p:ph idx="1"/>
          </p:nvPr>
        </p:nvSpPr>
        <p:spPr>
          <a:xfrm>
            <a:off x="838200" y="1825625"/>
            <a:ext cx="10974039" cy="4351338"/>
          </a:xfrm>
        </p:spPr>
        <p:txBody>
          <a:bodyPr vert="horz" lIns="91440" tIns="45720" rIns="91440" bIns="45720" rtlCol="0" anchor="t">
            <a:normAutofit fontScale="92500" lnSpcReduction="20000"/>
          </a:bodyPr>
          <a:lstStyle/>
          <a:p>
            <a:pPr marL="0" indent="0">
              <a:buNone/>
            </a:pPr>
            <a:r>
              <a:rPr lang="en-US"/>
              <a:t>Can you think of a piece of legislation which the police use?</a:t>
            </a:r>
          </a:p>
          <a:p>
            <a:pPr marL="0" indent="0">
              <a:buNone/>
            </a:pPr>
            <a:endParaRPr lang="en-US"/>
          </a:p>
          <a:p>
            <a:pPr marL="457200" indent="-457200"/>
            <a:r>
              <a:rPr lang="en-US"/>
              <a:t>Offences against the Person Act 1861</a:t>
            </a:r>
          </a:p>
          <a:p>
            <a:pPr marL="457200" indent="-457200"/>
            <a:r>
              <a:rPr lang="en-US"/>
              <a:t>Criminal Damage Act 1971</a:t>
            </a:r>
          </a:p>
          <a:p>
            <a:pPr marL="457200" indent="-457200"/>
            <a:r>
              <a:rPr lang="en-US"/>
              <a:t>Misuse of Drugs Act 1971</a:t>
            </a:r>
          </a:p>
          <a:p>
            <a:pPr marL="457200" indent="-457200"/>
            <a:r>
              <a:rPr lang="en-US"/>
              <a:t>Theft Act 1968</a:t>
            </a:r>
          </a:p>
          <a:p>
            <a:pPr marL="457200" indent="-457200"/>
            <a:r>
              <a:rPr lang="en-US"/>
              <a:t>PACE 1984</a:t>
            </a:r>
          </a:p>
          <a:p>
            <a:pPr marL="457200" indent="-457200"/>
            <a:r>
              <a:rPr lang="en-US"/>
              <a:t>Public Order Act 1986</a:t>
            </a:r>
          </a:p>
          <a:p>
            <a:pPr marL="457200" indent="-457200"/>
            <a:r>
              <a:rPr lang="en-US"/>
              <a:t>Road Traffic Act 1988</a:t>
            </a:r>
          </a:p>
          <a:p>
            <a:pPr marL="457200" indent="-457200"/>
            <a:r>
              <a:rPr lang="en-US" sz="2600">
                <a:latin typeface="Arial"/>
                <a:cs typeface="Arial"/>
              </a:rPr>
              <a:t>Licensing Act 2003</a:t>
            </a:r>
            <a:endParaRPr lang="en-US"/>
          </a:p>
          <a:p>
            <a:pPr marL="457200" indent="-457200"/>
            <a:endParaRPr lang="en-US"/>
          </a:p>
          <a:p>
            <a:pPr marL="0" indent="0">
              <a:buNone/>
            </a:pPr>
            <a:endParaRPr lang="en-US"/>
          </a:p>
        </p:txBody>
      </p:sp>
      <p:sp>
        <p:nvSpPr>
          <p:cNvPr id="5" name="TextBox 4">
            <a:extLst>
              <a:ext uri="{FF2B5EF4-FFF2-40B4-BE49-F238E27FC236}">
                <a16:creationId xmlns:a16="http://schemas.microsoft.com/office/drawing/2014/main" id="{B6766022-94F0-332E-6216-9ED1121719F3}"/>
              </a:ext>
            </a:extLst>
          </p:cNvPr>
          <p:cNvSpPr txBox="1"/>
          <p:nvPr/>
        </p:nvSpPr>
        <p:spPr>
          <a:xfrm>
            <a:off x="6907599" y="2883223"/>
            <a:ext cx="4879896" cy="38533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lnSpc>
                <a:spcPct val="90000"/>
              </a:lnSpc>
              <a:spcBef>
                <a:spcPts val="1000"/>
              </a:spcBef>
              <a:buFont typeface="Arial"/>
              <a:buChar char="•"/>
            </a:pPr>
            <a:r>
              <a:rPr lang="en-US" sz="2400">
                <a:latin typeface="Arial"/>
                <a:cs typeface="Arial"/>
              </a:rPr>
              <a:t>Sexual Offences Act 2003</a:t>
            </a:r>
          </a:p>
          <a:p>
            <a:pPr marL="457200" indent="-457200">
              <a:lnSpc>
                <a:spcPct val="90000"/>
              </a:lnSpc>
              <a:spcBef>
                <a:spcPts val="1000"/>
              </a:spcBef>
              <a:buFont typeface="Arial"/>
              <a:buChar char="•"/>
            </a:pPr>
            <a:r>
              <a:rPr lang="en-US" sz="2400">
                <a:latin typeface="Arial"/>
                <a:cs typeface="Arial"/>
              </a:rPr>
              <a:t>Anti- social </a:t>
            </a:r>
            <a:r>
              <a:rPr lang="en-US" sz="2400" err="1">
                <a:latin typeface="Arial"/>
                <a:cs typeface="Arial"/>
              </a:rPr>
              <a:t>Behaviour</a:t>
            </a:r>
            <a:r>
              <a:rPr lang="en-US" sz="2400">
                <a:latin typeface="Arial"/>
                <a:cs typeface="Arial"/>
              </a:rPr>
              <a:t>, Crime and Policing Act 2014</a:t>
            </a:r>
          </a:p>
          <a:p>
            <a:pPr marL="457200" indent="-457200">
              <a:lnSpc>
                <a:spcPct val="90000"/>
              </a:lnSpc>
              <a:spcBef>
                <a:spcPts val="1000"/>
              </a:spcBef>
              <a:buFont typeface="Arial"/>
              <a:buChar char="•"/>
            </a:pPr>
            <a:r>
              <a:rPr lang="en-US" sz="2400">
                <a:latin typeface="Arial"/>
                <a:cs typeface="Arial"/>
              </a:rPr>
              <a:t>Investigatory Powers Act 2016</a:t>
            </a:r>
          </a:p>
          <a:p>
            <a:pPr marL="457200" indent="-457200">
              <a:lnSpc>
                <a:spcPct val="90000"/>
              </a:lnSpc>
              <a:spcBef>
                <a:spcPts val="1000"/>
              </a:spcBef>
              <a:buFont typeface="Arial"/>
              <a:buChar char="•"/>
            </a:pPr>
            <a:r>
              <a:rPr lang="en-US" sz="2400">
                <a:latin typeface="Arial"/>
                <a:cs typeface="Arial"/>
              </a:rPr>
              <a:t>Offensive Weapons Act 2019</a:t>
            </a:r>
          </a:p>
          <a:p>
            <a:pPr marL="457200" indent="-457200">
              <a:lnSpc>
                <a:spcPct val="90000"/>
              </a:lnSpc>
              <a:spcBef>
                <a:spcPts val="1000"/>
              </a:spcBef>
              <a:buFont typeface="Arial"/>
              <a:buChar char="•"/>
            </a:pPr>
            <a:r>
              <a:rPr lang="en-US" sz="2400">
                <a:latin typeface="Arial"/>
                <a:cs typeface="Arial"/>
              </a:rPr>
              <a:t>Psychoactive Substance Act 2016</a:t>
            </a:r>
          </a:p>
          <a:p>
            <a:pPr marL="457200" indent="-457200">
              <a:lnSpc>
                <a:spcPct val="90000"/>
              </a:lnSpc>
              <a:spcBef>
                <a:spcPts val="1000"/>
              </a:spcBef>
              <a:buFont typeface="Arial"/>
              <a:buChar char="•"/>
            </a:pPr>
            <a:r>
              <a:rPr lang="en-US" sz="2400">
                <a:latin typeface="Arial"/>
                <a:cs typeface="Arial"/>
              </a:rPr>
              <a:t>Police and Crime Act 2017</a:t>
            </a:r>
          </a:p>
          <a:p>
            <a:pPr marL="457200" indent="-457200">
              <a:lnSpc>
                <a:spcPct val="90000"/>
              </a:lnSpc>
              <a:spcBef>
                <a:spcPts val="1000"/>
              </a:spcBef>
              <a:buFont typeface="Arial"/>
              <a:buChar char="•"/>
            </a:pPr>
            <a:endParaRPr lang="en-US" sz="2400">
              <a:latin typeface="Arial"/>
              <a:cs typeface="Arial"/>
            </a:endParaRPr>
          </a:p>
        </p:txBody>
      </p:sp>
    </p:spTree>
    <p:extLst>
      <p:ext uri="{BB962C8B-B14F-4D97-AF65-F5344CB8AC3E}">
        <p14:creationId xmlns:p14="http://schemas.microsoft.com/office/powerpoint/2010/main" val="36412231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4777F9-14F5-355A-D1BD-AA3355FFB45C}"/>
              </a:ext>
            </a:extLst>
          </p:cNvPr>
          <p:cNvSpPr>
            <a:spLocks noGrp="1"/>
          </p:cNvSpPr>
          <p:nvPr>
            <p:ph type="title"/>
          </p:nvPr>
        </p:nvSpPr>
        <p:spPr>
          <a:xfrm>
            <a:off x="793662" y="386930"/>
            <a:ext cx="10066122" cy="1298448"/>
          </a:xfrm>
        </p:spPr>
        <p:txBody>
          <a:bodyPr anchor="b">
            <a:normAutofit/>
          </a:bodyPr>
          <a:lstStyle/>
          <a:p>
            <a:r>
              <a:rPr lang="en-US" sz="4800"/>
              <a:t>Power to arrest</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E43112A5-670A-D735-4445-7DD1EF244E83}"/>
              </a:ext>
            </a:extLst>
          </p:cNvPr>
          <p:cNvSpPr>
            <a:spLocks noGrp="1"/>
          </p:cNvSpPr>
          <p:nvPr>
            <p:ph idx="1"/>
          </p:nvPr>
        </p:nvSpPr>
        <p:spPr>
          <a:xfrm>
            <a:off x="793661" y="2599509"/>
            <a:ext cx="4530898" cy="3639450"/>
          </a:xfrm>
        </p:spPr>
        <p:txBody>
          <a:bodyPr anchor="ctr">
            <a:normAutofit/>
          </a:bodyPr>
          <a:lstStyle/>
          <a:p>
            <a:endParaRPr lang="en-US" sz="2000"/>
          </a:p>
        </p:txBody>
      </p:sp>
      <p:pic>
        <p:nvPicPr>
          <p:cNvPr id="4" name="Content Placeholder 3" descr="Police powers of arrest - Liberty">
            <a:extLst>
              <a:ext uri="{FF2B5EF4-FFF2-40B4-BE49-F238E27FC236}">
                <a16:creationId xmlns:a16="http://schemas.microsoft.com/office/drawing/2014/main" id="{39EABBB9-50B8-BF8E-585F-3ABA5F45899A}"/>
              </a:ext>
            </a:extLst>
          </p:cNvPr>
          <p:cNvPicPr>
            <a:picLocks noChangeAspect="1"/>
          </p:cNvPicPr>
          <p:nvPr/>
        </p:nvPicPr>
        <p:blipFill>
          <a:blip r:embed="rId2"/>
          <a:stretch>
            <a:fillRect/>
          </a:stretch>
        </p:blipFill>
        <p:spPr>
          <a:xfrm>
            <a:off x="5911532" y="2612087"/>
            <a:ext cx="5150277" cy="3458580"/>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45087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1586680" y="4752713"/>
            <a:ext cx="9254613" cy="561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spcBef>
                <a:spcPct val="0"/>
              </a:spcBef>
              <a:defRPr/>
            </a:pPr>
            <a:endParaRPr lang="en-GB" altLang="en-US" b="1" kern="0">
              <a:solidFill>
                <a:srgbClr val="333399"/>
              </a:solidFill>
              <a:latin typeface="Arial" panose="020B0604020202020204" pitchFamily="34" charset="0"/>
              <a:cs typeface="Arial" panose="020B0604020202020204" pitchFamily="34" charset="0"/>
            </a:endParaRPr>
          </a:p>
          <a:p>
            <a:pPr eaLnBrk="1" hangingPunct="1">
              <a:spcBef>
                <a:spcPct val="0"/>
              </a:spcBef>
              <a:defRPr/>
            </a:pPr>
            <a:r>
              <a:rPr lang="en-GB" altLang="en-US" sz="3600" b="1" kern="0">
                <a:solidFill>
                  <a:srgbClr val="333399"/>
                </a:solidFill>
                <a:latin typeface="Arial" panose="020B0604020202020204" pitchFamily="34" charset="0"/>
                <a:cs typeface="Arial" panose="020B0604020202020204" pitchFamily="34" charset="0"/>
              </a:rPr>
              <a:t>***Arrests </a:t>
            </a:r>
            <a:r>
              <a:rPr lang="en-GB" altLang="en-US" sz="3600" b="1" kern="0">
                <a:solidFill>
                  <a:schemeClr val="accent6"/>
                </a:solidFill>
                <a:latin typeface="Arial" panose="020B0604020202020204" pitchFamily="34" charset="0"/>
                <a:cs typeface="Arial" panose="020B0604020202020204" pitchFamily="34" charset="0"/>
              </a:rPr>
              <a:t>MUST</a:t>
            </a:r>
            <a:r>
              <a:rPr lang="en-GB" altLang="en-US" sz="3600" b="1" kern="0">
                <a:solidFill>
                  <a:srgbClr val="333399"/>
                </a:solidFill>
                <a:latin typeface="Arial" panose="020B0604020202020204" pitchFamily="34" charset="0"/>
                <a:cs typeface="Arial" panose="020B0604020202020204" pitchFamily="34" charset="0"/>
              </a:rPr>
              <a:t>  be </a:t>
            </a:r>
            <a:r>
              <a:rPr lang="en-GB" altLang="en-US" sz="3600" b="1" kern="0">
                <a:solidFill>
                  <a:schemeClr val="accent6"/>
                </a:solidFill>
                <a:latin typeface="Arial" panose="020B0604020202020204" pitchFamily="34" charset="0"/>
                <a:cs typeface="Arial" panose="020B0604020202020204" pitchFamily="34" charset="0"/>
              </a:rPr>
              <a:t>NECESSARY</a:t>
            </a:r>
            <a:r>
              <a:rPr lang="en-GB" altLang="en-US" sz="3600" b="1" kern="0">
                <a:solidFill>
                  <a:srgbClr val="333399"/>
                </a:solidFill>
                <a:latin typeface="Arial" panose="020B0604020202020204" pitchFamily="34" charset="0"/>
                <a:cs typeface="Arial" panose="020B0604020202020204" pitchFamily="34" charset="0"/>
              </a:rPr>
              <a:t>!***</a:t>
            </a:r>
          </a:p>
        </p:txBody>
      </p:sp>
      <p:sp>
        <p:nvSpPr>
          <p:cNvPr id="4" name="TextBox 3"/>
          <p:cNvSpPr txBox="1"/>
          <p:nvPr/>
        </p:nvSpPr>
        <p:spPr>
          <a:xfrm>
            <a:off x="0" y="182817"/>
            <a:ext cx="7848872" cy="646331"/>
          </a:xfrm>
          <a:prstGeom prst="rect">
            <a:avLst/>
          </a:prstGeom>
          <a:solidFill>
            <a:srgbClr val="00B050"/>
          </a:solidFill>
        </p:spPr>
        <p:txBody>
          <a:bodyPr wrap="square" rtlCol="0">
            <a:spAutoFit/>
          </a:bodyPr>
          <a:lstStyle/>
          <a:p>
            <a:r>
              <a:rPr lang="en-GB" sz="3600" b="1">
                <a:solidFill>
                  <a:schemeClr val="bg1"/>
                </a:solidFill>
              </a:rPr>
              <a:t>What does it mean? Arrest</a:t>
            </a:r>
          </a:p>
        </p:txBody>
      </p:sp>
      <p:pic>
        <p:nvPicPr>
          <p:cNvPr id="2050" name="Picture 2" descr="Nine arrests at unauthorised gathering | Essex Police">
            <a:extLst>
              <a:ext uri="{FF2B5EF4-FFF2-40B4-BE49-F238E27FC236}">
                <a16:creationId xmlns:a16="http://schemas.microsoft.com/office/drawing/2014/main" id="{DF448129-B197-1D49-B076-184D1BEF14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8571" y="2503988"/>
            <a:ext cx="3175447" cy="195412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E0981B7-8C80-444F-8C4F-F20D3670B93B}"/>
              </a:ext>
            </a:extLst>
          </p:cNvPr>
          <p:cNvSpPr txBox="1"/>
          <p:nvPr/>
        </p:nvSpPr>
        <p:spPr>
          <a:xfrm>
            <a:off x="322006" y="1343403"/>
            <a:ext cx="6189406" cy="646331"/>
          </a:xfrm>
          <a:prstGeom prst="rect">
            <a:avLst/>
          </a:prstGeom>
          <a:noFill/>
        </p:spPr>
        <p:txBody>
          <a:bodyPr wrap="square">
            <a:spAutoFit/>
          </a:bodyPr>
          <a:lstStyle/>
          <a:p>
            <a:pPr marL="342900" indent="-342900" eaLnBrk="1" hangingPunct="1">
              <a:spcBef>
                <a:spcPct val="0"/>
              </a:spcBef>
              <a:buFont typeface="Arial" panose="020B0604020202020204" pitchFamily="34" charset="0"/>
              <a:buChar char="•"/>
              <a:defRPr/>
            </a:pPr>
            <a:r>
              <a:rPr lang="en-GB" altLang="en-US" kern="0">
                <a:solidFill>
                  <a:srgbClr val="333399"/>
                </a:solidFill>
                <a:latin typeface="Arial" panose="020B0604020202020204" pitchFamily="34" charset="0"/>
                <a:cs typeface="Arial" panose="020B0604020202020204" pitchFamily="34" charset="0"/>
              </a:rPr>
              <a:t>An arrest is the taking of a person’s liberty and preventing them from going about their lawful business  </a:t>
            </a:r>
          </a:p>
        </p:txBody>
      </p:sp>
      <p:sp>
        <p:nvSpPr>
          <p:cNvPr id="8" name="TextBox 7">
            <a:extLst>
              <a:ext uri="{FF2B5EF4-FFF2-40B4-BE49-F238E27FC236}">
                <a16:creationId xmlns:a16="http://schemas.microsoft.com/office/drawing/2014/main" id="{C3B7B14D-6A80-E642-952C-43F03BFCB50D}"/>
              </a:ext>
            </a:extLst>
          </p:cNvPr>
          <p:cNvSpPr txBox="1"/>
          <p:nvPr/>
        </p:nvSpPr>
        <p:spPr>
          <a:xfrm>
            <a:off x="322006" y="2503989"/>
            <a:ext cx="6189406" cy="923330"/>
          </a:xfrm>
          <a:prstGeom prst="rect">
            <a:avLst/>
          </a:prstGeom>
          <a:noFill/>
        </p:spPr>
        <p:txBody>
          <a:bodyPr wrap="square">
            <a:spAutoFit/>
          </a:bodyPr>
          <a:lstStyle/>
          <a:p>
            <a:pPr marL="342900" indent="-342900" eaLnBrk="1" hangingPunct="1">
              <a:spcBef>
                <a:spcPct val="0"/>
              </a:spcBef>
              <a:buFont typeface="Arial" panose="020B0604020202020204" pitchFamily="34" charset="0"/>
              <a:buChar char="•"/>
              <a:defRPr/>
            </a:pPr>
            <a:r>
              <a:rPr lang="en-GB" altLang="en-US" sz="1800" kern="0">
                <a:solidFill>
                  <a:srgbClr val="333399"/>
                </a:solidFill>
                <a:latin typeface="Arial" panose="020B0604020202020204" pitchFamily="34" charset="0"/>
                <a:cs typeface="Arial" panose="020B0604020202020204" pitchFamily="34" charset="0"/>
              </a:rPr>
              <a:t>Occurs when a police officer states to an individual that they are arresting them, or when they use force to restrain the individual concerned </a:t>
            </a:r>
          </a:p>
        </p:txBody>
      </p:sp>
      <p:sp>
        <p:nvSpPr>
          <p:cNvPr id="7" name="TextBox 6">
            <a:extLst>
              <a:ext uri="{FF2B5EF4-FFF2-40B4-BE49-F238E27FC236}">
                <a16:creationId xmlns:a16="http://schemas.microsoft.com/office/drawing/2014/main" id="{D82AEC43-B415-A344-B0D0-ED185075225C}"/>
              </a:ext>
            </a:extLst>
          </p:cNvPr>
          <p:cNvSpPr txBox="1"/>
          <p:nvPr/>
        </p:nvSpPr>
        <p:spPr>
          <a:xfrm>
            <a:off x="10747099" y="829148"/>
            <a:ext cx="988156" cy="6475840"/>
          </a:xfrm>
          <a:prstGeom prst="rect">
            <a:avLst/>
          </a:prstGeom>
          <a:noFill/>
        </p:spPr>
        <p:txBody>
          <a:bodyPr vert="wordArtVert" wrap="square" rtlCol="0">
            <a:spAutoFit/>
          </a:bodyPr>
          <a:lstStyle/>
          <a:p>
            <a:r>
              <a:rPr lang="en-US" sz="4400" b="1">
                <a:solidFill>
                  <a:schemeClr val="accent6"/>
                </a:solidFill>
              </a:rPr>
              <a:t>JPLANE</a:t>
            </a:r>
            <a:r>
              <a:rPr lang="en-US"/>
              <a:t> </a:t>
            </a:r>
          </a:p>
        </p:txBody>
      </p:sp>
      <p:sp>
        <p:nvSpPr>
          <p:cNvPr id="11" name="TextBox 10">
            <a:extLst>
              <a:ext uri="{FF2B5EF4-FFF2-40B4-BE49-F238E27FC236}">
                <a16:creationId xmlns:a16="http://schemas.microsoft.com/office/drawing/2014/main" id="{CD8640E1-CDCD-0F4E-A5A3-E48555B2A8C4}"/>
              </a:ext>
            </a:extLst>
          </p:cNvPr>
          <p:cNvSpPr txBox="1"/>
          <p:nvPr/>
        </p:nvSpPr>
        <p:spPr>
          <a:xfrm>
            <a:off x="322006" y="3785870"/>
            <a:ext cx="6238568" cy="923330"/>
          </a:xfrm>
          <a:prstGeom prst="rect">
            <a:avLst/>
          </a:prstGeom>
          <a:noFill/>
        </p:spPr>
        <p:txBody>
          <a:bodyPr wrap="square">
            <a:spAutoFit/>
          </a:bodyPr>
          <a:lstStyle/>
          <a:p>
            <a:pPr marL="285750" indent="-285750" eaLnBrk="1" hangingPunct="1">
              <a:spcBef>
                <a:spcPct val="0"/>
              </a:spcBef>
              <a:buFont typeface="Arial" panose="020B0604020202020204" pitchFamily="34" charset="0"/>
              <a:buChar char="•"/>
              <a:defRPr/>
            </a:pPr>
            <a:r>
              <a:rPr lang="en-GB" altLang="en-US" sz="1800" kern="0">
                <a:solidFill>
                  <a:srgbClr val="333399"/>
                </a:solidFill>
                <a:latin typeface="Arial" panose="020B0604020202020204" pitchFamily="34" charset="0"/>
                <a:cs typeface="Arial" panose="020B0604020202020204" pitchFamily="34" charset="0"/>
              </a:rPr>
              <a:t>Also occurs when, by words or conduct, they make it clear that they will, </a:t>
            </a:r>
            <a:r>
              <a:rPr lang="en-GB" altLang="en-US" sz="1800" b="1" kern="0">
                <a:solidFill>
                  <a:schemeClr val="accent6"/>
                </a:solidFill>
                <a:latin typeface="Arial" panose="020B0604020202020204" pitchFamily="34" charset="0"/>
                <a:cs typeface="Arial" panose="020B0604020202020204" pitchFamily="34" charset="0"/>
              </a:rPr>
              <a:t>if necessary</a:t>
            </a:r>
            <a:r>
              <a:rPr lang="en-GB" altLang="en-US" sz="1800" kern="0">
                <a:solidFill>
                  <a:srgbClr val="333399"/>
                </a:solidFill>
                <a:latin typeface="Arial" panose="020B0604020202020204" pitchFamily="34" charset="0"/>
                <a:cs typeface="Arial" panose="020B0604020202020204" pitchFamily="34" charset="0"/>
              </a:rPr>
              <a:t>, use force to prevent the individual from going where they may want to go.</a:t>
            </a:r>
          </a:p>
        </p:txBody>
      </p:sp>
    </p:spTree>
    <p:extLst>
      <p:ext uri="{BB962C8B-B14F-4D97-AF65-F5344CB8AC3E}">
        <p14:creationId xmlns:p14="http://schemas.microsoft.com/office/powerpoint/2010/main" val="1781281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865664">
            <a:off x="7750430" y="1628800"/>
            <a:ext cx="2883008" cy="42484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Content Placeholder 2"/>
          <p:cNvSpPr txBox="1">
            <a:spLocks/>
          </p:cNvSpPr>
          <p:nvPr/>
        </p:nvSpPr>
        <p:spPr bwMode="auto">
          <a:xfrm>
            <a:off x="292771" y="1248810"/>
            <a:ext cx="6501900" cy="3888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Verdana" pitchFamily="34" charset="0"/>
                <a:ea typeface="+mn-ea"/>
                <a:cs typeface="+mn-cs"/>
              </a:defRPr>
            </a:lvl1pPr>
            <a:lvl2pPr marL="457200" indent="0" algn="l" rtl="0" eaLnBrk="0" fontAlgn="base" hangingPunct="0">
              <a:spcBef>
                <a:spcPct val="20000"/>
              </a:spcBef>
              <a:spcAft>
                <a:spcPct val="0"/>
              </a:spcAft>
              <a:buNone/>
              <a:defRPr sz="2400">
                <a:solidFill>
                  <a:schemeClr val="accent2"/>
                </a:solidFill>
                <a:latin typeface="Verdana" pitchFamily="34" charset="0"/>
              </a:defRPr>
            </a:lvl2pPr>
            <a:lvl3pPr marL="914400" indent="0" algn="l" rtl="0" eaLnBrk="0" fontAlgn="base" hangingPunct="0">
              <a:spcBef>
                <a:spcPct val="20000"/>
              </a:spcBef>
              <a:spcAft>
                <a:spcPct val="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400">
                <a:solidFill>
                  <a:schemeClr val="tx1"/>
                </a:solidFill>
                <a:latin typeface="+mn-lt"/>
              </a:defRPr>
            </a:lvl4pPr>
            <a:lvl5pPr marL="1828800" indent="0" algn="l" rtl="0" eaLnBrk="0" fontAlgn="base" hangingPunct="0">
              <a:spcBef>
                <a:spcPct val="20000"/>
              </a:spcBef>
              <a:spcAft>
                <a:spcPct val="0"/>
              </a:spcAft>
              <a:buNone/>
              <a:defRPr sz="2400">
                <a:solidFill>
                  <a:schemeClr val="tx1"/>
                </a:solidFill>
                <a:latin typeface="+mn-lt"/>
              </a:defRPr>
            </a:lvl5pPr>
            <a:lvl6pPr marL="2514600" indent="-228600" algn="l" rtl="0" fontAlgn="base">
              <a:spcBef>
                <a:spcPct val="20000"/>
              </a:spcBef>
              <a:spcAft>
                <a:spcPct val="0"/>
              </a:spcAft>
              <a:buChar char="»"/>
              <a:defRPr sz="1800">
                <a:solidFill>
                  <a:schemeClr val="tx1"/>
                </a:solidFill>
                <a:latin typeface="+mn-lt"/>
              </a:defRPr>
            </a:lvl6pPr>
            <a:lvl7pPr marL="2971800" indent="-228600" algn="l" rtl="0" fontAlgn="base">
              <a:spcBef>
                <a:spcPct val="20000"/>
              </a:spcBef>
              <a:spcAft>
                <a:spcPct val="0"/>
              </a:spcAft>
              <a:buChar char="»"/>
              <a:defRPr sz="1800">
                <a:solidFill>
                  <a:schemeClr val="tx1"/>
                </a:solidFill>
                <a:latin typeface="+mn-lt"/>
              </a:defRPr>
            </a:lvl7pPr>
            <a:lvl8pPr marL="3429000" indent="-228600" algn="l" rtl="0" fontAlgn="base">
              <a:spcBef>
                <a:spcPct val="20000"/>
              </a:spcBef>
              <a:spcAft>
                <a:spcPct val="0"/>
              </a:spcAft>
              <a:buChar char="»"/>
              <a:defRPr sz="1800">
                <a:solidFill>
                  <a:schemeClr val="tx1"/>
                </a:solidFill>
                <a:latin typeface="+mn-lt"/>
              </a:defRPr>
            </a:lvl8pPr>
            <a:lvl9pPr marL="3886200" indent="-228600" algn="l" rtl="0" fontAlgn="base">
              <a:spcBef>
                <a:spcPct val="20000"/>
              </a:spcBef>
              <a:spcAft>
                <a:spcPct val="0"/>
              </a:spcAft>
              <a:buChar char="»"/>
              <a:defRPr sz="1800">
                <a:solidFill>
                  <a:schemeClr val="tx1"/>
                </a:solidFill>
                <a:latin typeface="+mn-lt"/>
              </a:defRPr>
            </a:lvl9pPr>
          </a:lstStyle>
          <a:p>
            <a:pPr marL="514350" indent="-514350" eaLnBrk="1" hangingPunct="1">
              <a:spcBef>
                <a:spcPct val="0"/>
              </a:spcBef>
              <a:buFont typeface="+mj-lt"/>
              <a:buAutoNum type="arabicPeriod"/>
              <a:defRPr/>
            </a:pPr>
            <a:r>
              <a:rPr lang="en-GB" altLang="en-US" sz="2800" kern="0">
                <a:solidFill>
                  <a:srgbClr val="333399"/>
                </a:solidFill>
                <a:latin typeface="Arial" panose="020B0604020202020204" pitchFamily="34" charset="0"/>
                <a:cs typeface="Arial" panose="020B0604020202020204" pitchFamily="34" charset="0"/>
              </a:rPr>
              <a:t>Is there a </a:t>
            </a:r>
            <a:r>
              <a:rPr lang="en-GB" altLang="en-US" sz="2800" kern="0">
                <a:solidFill>
                  <a:schemeClr val="accent6"/>
                </a:solidFill>
                <a:latin typeface="Arial" panose="020B0604020202020204" pitchFamily="34" charset="0"/>
                <a:cs typeface="Arial" panose="020B0604020202020204" pitchFamily="34" charset="0"/>
              </a:rPr>
              <a:t>power</a:t>
            </a:r>
            <a:r>
              <a:rPr lang="en-GB" altLang="en-US" sz="2800" kern="0">
                <a:solidFill>
                  <a:srgbClr val="333399"/>
                </a:solidFill>
                <a:latin typeface="Arial" panose="020B0604020202020204" pitchFamily="34" charset="0"/>
                <a:cs typeface="Arial" panose="020B0604020202020204" pitchFamily="34" charset="0"/>
              </a:rPr>
              <a:t> to arrest?</a:t>
            </a:r>
          </a:p>
          <a:p>
            <a:pPr marL="514350" indent="-514350" eaLnBrk="1" hangingPunct="1">
              <a:spcBef>
                <a:spcPct val="0"/>
              </a:spcBef>
              <a:buFont typeface="+mj-lt"/>
              <a:buAutoNum type="arabicPeriod"/>
              <a:defRPr/>
            </a:pPr>
            <a:endParaRPr lang="en-GB" altLang="en-US" sz="2800" kern="0">
              <a:solidFill>
                <a:srgbClr val="333399"/>
              </a:solidFill>
              <a:latin typeface="Arial" panose="020B0604020202020204" pitchFamily="34" charset="0"/>
              <a:cs typeface="Arial" panose="020B0604020202020204" pitchFamily="34" charset="0"/>
            </a:endParaRPr>
          </a:p>
          <a:p>
            <a:pPr marL="514350" indent="-514350" eaLnBrk="1" hangingPunct="1">
              <a:spcBef>
                <a:spcPct val="0"/>
              </a:spcBef>
              <a:buFont typeface="+mj-lt"/>
              <a:buAutoNum type="arabicPeriod"/>
              <a:defRPr/>
            </a:pPr>
            <a:r>
              <a:rPr lang="en-GB" altLang="en-US" sz="2800" kern="0">
                <a:solidFill>
                  <a:srgbClr val="333399"/>
                </a:solidFill>
                <a:latin typeface="Arial" panose="020B0604020202020204" pitchFamily="34" charset="0"/>
                <a:cs typeface="Arial" panose="020B0604020202020204" pitchFamily="34" charset="0"/>
              </a:rPr>
              <a:t>Are there </a:t>
            </a:r>
            <a:r>
              <a:rPr lang="en-GB" altLang="en-US" sz="2800" kern="0">
                <a:solidFill>
                  <a:schemeClr val="accent6"/>
                </a:solidFill>
                <a:latin typeface="Arial" panose="020B0604020202020204" pitchFamily="34" charset="0"/>
                <a:cs typeface="Arial" panose="020B0604020202020204" pitchFamily="34" charset="0"/>
              </a:rPr>
              <a:t>grounds</a:t>
            </a:r>
            <a:r>
              <a:rPr lang="en-GB" altLang="en-US" sz="2800" kern="0">
                <a:solidFill>
                  <a:srgbClr val="333399"/>
                </a:solidFill>
                <a:latin typeface="Arial" panose="020B0604020202020204" pitchFamily="34" charset="0"/>
                <a:cs typeface="Arial" panose="020B0604020202020204" pitchFamily="34" charset="0"/>
              </a:rPr>
              <a:t> to arrest?</a:t>
            </a:r>
          </a:p>
          <a:p>
            <a:pPr marL="514350" indent="-514350" eaLnBrk="1" hangingPunct="1">
              <a:spcBef>
                <a:spcPct val="0"/>
              </a:spcBef>
              <a:buFont typeface="+mj-lt"/>
              <a:buAutoNum type="arabicPeriod"/>
              <a:defRPr/>
            </a:pPr>
            <a:endParaRPr lang="en-GB" altLang="en-US" sz="2800" kern="0">
              <a:solidFill>
                <a:srgbClr val="333399"/>
              </a:solidFill>
              <a:latin typeface="Arial" panose="020B0604020202020204" pitchFamily="34" charset="0"/>
              <a:cs typeface="Arial" panose="020B0604020202020204" pitchFamily="34" charset="0"/>
            </a:endParaRPr>
          </a:p>
          <a:p>
            <a:pPr marL="514350" indent="-514350" eaLnBrk="1" hangingPunct="1">
              <a:spcBef>
                <a:spcPct val="0"/>
              </a:spcBef>
              <a:buFont typeface="+mj-lt"/>
              <a:buAutoNum type="arabicPeriod"/>
              <a:defRPr/>
            </a:pPr>
            <a:r>
              <a:rPr lang="en-GB" altLang="en-US" sz="2800" kern="0">
                <a:solidFill>
                  <a:srgbClr val="333399"/>
                </a:solidFill>
                <a:latin typeface="Arial" panose="020B0604020202020204" pitchFamily="34" charset="0"/>
                <a:cs typeface="Arial" panose="020B0604020202020204" pitchFamily="34" charset="0"/>
              </a:rPr>
              <a:t>Is there a </a:t>
            </a:r>
            <a:r>
              <a:rPr lang="en-GB" altLang="en-US" sz="2800" kern="0">
                <a:solidFill>
                  <a:schemeClr val="accent6"/>
                </a:solidFill>
                <a:latin typeface="Arial" panose="020B0604020202020204" pitchFamily="34" charset="0"/>
                <a:cs typeface="Arial" panose="020B0604020202020204" pitchFamily="34" charset="0"/>
              </a:rPr>
              <a:t>necessity</a:t>
            </a:r>
            <a:r>
              <a:rPr lang="en-GB" altLang="en-US" sz="2800" kern="0">
                <a:solidFill>
                  <a:srgbClr val="333399"/>
                </a:solidFill>
                <a:latin typeface="Arial" panose="020B0604020202020204" pitchFamily="34" charset="0"/>
                <a:cs typeface="Arial" panose="020B0604020202020204" pitchFamily="34" charset="0"/>
              </a:rPr>
              <a:t> to arrest?</a:t>
            </a:r>
          </a:p>
          <a:p>
            <a:pPr>
              <a:defRPr/>
            </a:pPr>
            <a:endParaRPr lang="en-GB" altLang="en-US" kern="0">
              <a:solidFill>
                <a:srgbClr val="333399"/>
              </a:solidFill>
            </a:endParaRPr>
          </a:p>
        </p:txBody>
      </p:sp>
      <p:sp>
        <p:nvSpPr>
          <p:cNvPr id="5" name="TextBox 4"/>
          <p:cNvSpPr txBox="1"/>
          <p:nvPr/>
        </p:nvSpPr>
        <p:spPr>
          <a:xfrm>
            <a:off x="0" y="172985"/>
            <a:ext cx="7848872" cy="646331"/>
          </a:xfrm>
          <a:prstGeom prst="rect">
            <a:avLst/>
          </a:prstGeom>
          <a:solidFill>
            <a:srgbClr val="00B050"/>
          </a:solidFill>
        </p:spPr>
        <p:txBody>
          <a:bodyPr wrap="square" rtlCol="0">
            <a:spAutoFit/>
          </a:bodyPr>
          <a:lstStyle/>
          <a:p>
            <a:r>
              <a:rPr lang="en-GB" sz="3600" b="1">
                <a:solidFill>
                  <a:schemeClr val="bg1"/>
                </a:solidFill>
              </a:rPr>
              <a:t>Always ask yourself…</a:t>
            </a:r>
          </a:p>
        </p:txBody>
      </p:sp>
      <p:sp>
        <p:nvSpPr>
          <p:cNvPr id="2" name="TextBox 1">
            <a:extLst>
              <a:ext uri="{FF2B5EF4-FFF2-40B4-BE49-F238E27FC236}">
                <a16:creationId xmlns:a16="http://schemas.microsoft.com/office/drawing/2014/main" id="{08D6D960-F20E-F646-BB04-A6495F06191E}"/>
              </a:ext>
            </a:extLst>
          </p:cNvPr>
          <p:cNvSpPr txBox="1"/>
          <p:nvPr/>
        </p:nvSpPr>
        <p:spPr>
          <a:xfrm>
            <a:off x="292771" y="5309419"/>
            <a:ext cx="6648803" cy="584775"/>
          </a:xfrm>
          <a:prstGeom prst="rect">
            <a:avLst/>
          </a:prstGeom>
          <a:noFill/>
        </p:spPr>
        <p:txBody>
          <a:bodyPr wrap="square" rtlCol="0">
            <a:spAutoFit/>
          </a:bodyPr>
          <a:lstStyle/>
          <a:p>
            <a:r>
              <a:rPr lang="en-US" sz="3200"/>
              <a:t>What happens first then?</a:t>
            </a:r>
          </a:p>
        </p:txBody>
      </p:sp>
    </p:spTree>
    <p:extLst>
      <p:ext uri="{BB962C8B-B14F-4D97-AF65-F5344CB8AC3E}">
        <p14:creationId xmlns:p14="http://schemas.microsoft.com/office/powerpoint/2010/main" val="728648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78659" y="1206624"/>
            <a:ext cx="6474824" cy="54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Aft>
                <a:spcPts val="600"/>
              </a:spcAft>
              <a:buClr>
                <a:srgbClr val="000066"/>
              </a:buClr>
              <a:defRPr/>
            </a:pPr>
            <a:r>
              <a:rPr lang="en-US" altLang="en-US" sz="2400" kern="0">
                <a:solidFill>
                  <a:srgbClr val="000099"/>
                </a:solidFill>
                <a:latin typeface="Arial" panose="020B0604020202020204" pitchFamily="34" charset="0"/>
                <a:ea typeface="Verdana" pitchFamily="34" charset="0"/>
                <a:cs typeface="Arial" panose="020B0604020202020204" pitchFamily="34" charset="0"/>
              </a:rPr>
              <a:t>A person’s involvement </a:t>
            </a:r>
          </a:p>
          <a:p>
            <a:pPr algn="ctr" eaLnBrk="1" hangingPunct="1">
              <a:spcAft>
                <a:spcPts val="600"/>
              </a:spcAft>
              <a:buClr>
                <a:srgbClr val="000066"/>
              </a:buClr>
              <a:defRPr/>
            </a:pPr>
            <a:r>
              <a:rPr lang="en-US" altLang="en-US" sz="2400" b="1" kern="0">
                <a:solidFill>
                  <a:srgbClr val="FF0000"/>
                </a:solidFill>
                <a:latin typeface="Arial" panose="020B0604020202020204" pitchFamily="34" charset="0"/>
                <a:ea typeface="Verdana" pitchFamily="34" charset="0"/>
                <a:cs typeface="Arial" panose="020B0604020202020204" pitchFamily="34" charset="0"/>
              </a:rPr>
              <a:t>or</a:t>
            </a:r>
            <a:r>
              <a:rPr lang="en-US" altLang="en-US" sz="2400" kern="0">
                <a:solidFill>
                  <a:srgbClr val="000099"/>
                </a:solidFill>
                <a:latin typeface="Arial" panose="020B0604020202020204" pitchFamily="34" charset="0"/>
                <a:ea typeface="Verdana" pitchFamily="34" charset="0"/>
                <a:cs typeface="Arial" panose="020B0604020202020204" pitchFamily="34" charset="0"/>
              </a:rPr>
              <a:t> </a:t>
            </a:r>
          </a:p>
          <a:p>
            <a:pPr algn="ctr" eaLnBrk="1" hangingPunct="1">
              <a:spcAft>
                <a:spcPts val="600"/>
              </a:spcAft>
              <a:buClr>
                <a:srgbClr val="000066"/>
              </a:buClr>
              <a:defRPr/>
            </a:pPr>
            <a:r>
              <a:rPr lang="en-US" altLang="en-US" sz="2400" kern="0">
                <a:solidFill>
                  <a:srgbClr val="000099"/>
                </a:solidFill>
                <a:latin typeface="Arial" panose="020B0604020202020204" pitchFamily="34" charset="0"/>
                <a:ea typeface="Verdana" pitchFamily="34" charset="0"/>
                <a:cs typeface="Arial" panose="020B0604020202020204" pitchFamily="34" charset="0"/>
              </a:rPr>
              <a:t>suspected involvement </a:t>
            </a:r>
          </a:p>
          <a:p>
            <a:pPr algn="ctr" eaLnBrk="1" hangingPunct="1">
              <a:spcAft>
                <a:spcPts val="600"/>
              </a:spcAft>
              <a:buClr>
                <a:srgbClr val="000066"/>
              </a:buClr>
              <a:defRPr/>
            </a:pPr>
            <a:r>
              <a:rPr lang="en-US" altLang="en-US" sz="2400" b="1" kern="0">
                <a:solidFill>
                  <a:srgbClr val="FF0000"/>
                </a:solidFill>
                <a:latin typeface="Arial" panose="020B0604020202020204" pitchFamily="34" charset="0"/>
                <a:ea typeface="Verdana" pitchFamily="34" charset="0"/>
                <a:cs typeface="Arial" panose="020B0604020202020204" pitchFamily="34" charset="0"/>
              </a:rPr>
              <a:t>or</a:t>
            </a:r>
            <a:r>
              <a:rPr lang="en-US" altLang="en-US" sz="2400" kern="0">
                <a:solidFill>
                  <a:srgbClr val="FF0000"/>
                </a:solidFill>
                <a:latin typeface="Arial" panose="020B0604020202020204" pitchFamily="34" charset="0"/>
                <a:ea typeface="Verdana" pitchFamily="34" charset="0"/>
                <a:cs typeface="Arial" panose="020B0604020202020204" pitchFamily="34" charset="0"/>
              </a:rPr>
              <a:t> </a:t>
            </a:r>
          </a:p>
          <a:p>
            <a:pPr algn="ctr" eaLnBrk="1" hangingPunct="1">
              <a:spcAft>
                <a:spcPts val="600"/>
              </a:spcAft>
              <a:buClr>
                <a:srgbClr val="000066"/>
              </a:buClr>
              <a:defRPr/>
            </a:pPr>
            <a:r>
              <a:rPr lang="en-US" altLang="en-US" sz="2400" kern="0">
                <a:solidFill>
                  <a:srgbClr val="000099"/>
                </a:solidFill>
                <a:latin typeface="Arial" panose="020B0604020202020204" pitchFamily="34" charset="0"/>
                <a:ea typeface="Verdana" pitchFamily="34" charset="0"/>
                <a:cs typeface="Arial" panose="020B0604020202020204" pitchFamily="34" charset="0"/>
              </a:rPr>
              <a:t>attempted involvement</a:t>
            </a:r>
            <a:br>
              <a:rPr lang="en-US" altLang="en-US" sz="2400" kern="0">
                <a:solidFill>
                  <a:srgbClr val="000099"/>
                </a:solidFill>
                <a:latin typeface="Arial" panose="020B0604020202020204" pitchFamily="34" charset="0"/>
                <a:ea typeface="Verdana" pitchFamily="34" charset="0"/>
                <a:cs typeface="Arial" panose="020B0604020202020204" pitchFamily="34" charset="0"/>
              </a:rPr>
            </a:br>
            <a:endParaRPr lang="en-US" altLang="en-US" sz="2400" kern="0">
              <a:solidFill>
                <a:srgbClr val="000099"/>
              </a:solidFill>
              <a:latin typeface="Arial" panose="020B0604020202020204" pitchFamily="34" charset="0"/>
              <a:ea typeface="Verdana" pitchFamily="34" charset="0"/>
              <a:cs typeface="Arial" panose="020B0604020202020204" pitchFamily="34" charset="0"/>
            </a:endParaRPr>
          </a:p>
          <a:p>
            <a:pPr algn="ctr" eaLnBrk="1" hangingPunct="1">
              <a:spcAft>
                <a:spcPts val="600"/>
              </a:spcAft>
              <a:buClr>
                <a:srgbClr val="000066"/>
              </a:buClr>
              <a:defRPr/>
            </a:pPr>
            <a:r>
              <a:rPr lang="en-US" altLang="en-US" sz="2400" kern="0">
                <a:solidFill>
                  <a:srgbClr val="000099"/>
                </a:solidFill>
                <a:latin typeface="Arial" panose="020B0604020202020204" pitchFamily="34" charset="0"/>
                <a:ea typeface="Verdana" pitchFamily="34" charset="0"/>
                <a:cs typeface="Arial" panose="020B0604020202020204" pitchFamily="34" charset="0"/>
              </a:rPr>
              <a:t>in the commission of a criminal offence</a:t>
            </a:r>
            <a:br>
              <a:rPr lang="en-US" altLang="en-US" sz="2400" kern="0">
                <a:solidFill>
                  <a:srgbClr val="000099"/>
                </a:solidFill>
                <a:latin typeface="Arial" panose="020B0604020202020204" pitchFamily="34" charset="0"/>
                <a:ea typeface="Verdana" pitchFamily="34" charset="0"/>
                <a:cs typeface="Arial" panose="020B0604020202020204" pitchFamily="34" charset="0"/>
              </a:rPr>
            </a:br>
            <a:endParaRPr lang="en-US" altLang="en-US" sz="2400" kern="0">
              <a:solidFill>
                <a:srgbClr val="000099"/>
              </a:solidFill>
              <a:latin typeface="Arial" panose="020B0604020202020204" pitchFamily="34" charset="0"/>
              <a:ea typeface="Verdana" pitchFamily="34" charset="0"/>
              <a:cs typeface="Arial" panose="020B0604020202020204" pitchFamily="34" charset="0"/>
            </a:endParaRPr>
          </a:p>
          <a:p>
            <a:pPr algn="ctr" eaLnBrk="1" hangingPunct="1">
              <a:spcAft>
                <a:spcPts val="1800"/>
              </a:spcAft>
              <a:buClr>
                <a:srgbClr val="FFFF00"/>
              </a:buClr>
              <a:defRPr/>
            </a:pPr>
            <a:r>
              <a:rPr lang="en-US" altLang="en-US" sz="2400" b="1" kern="0">
                <a:solidFill>
                  <a:srgbClr val="FF0000"/>
                </a:solidFill>
                <a:latin typeface="Arial" panose="020B0604020202020204" pitchFamily="34" charset="0"/>
                <a:ea typeface="Verdana" panose="020B0604030504040204" pitchFamily="34" charset="0"/>
                <a:cs typeface="Arial" panose="020B0604020202020204" pitchFamily="34" charset="0"/>
              </a:rPr>
              <a:t>AND</a:t>
            </a:r>
            <a:br>
              <a:rPr lang="en-US" altLang="en-US" sz="2400" b="1" kern="0">
                <a:solidFill>
                  <a:srgbClr val="FF0000"/>
                </a:solidFill>
                <a:latin typeface="Arial" panose="020B0604020202020204" pitchFamily="34" charset="0"/>
                <a:ea typeface="Verdana" panose="020B0604030504040204" pitchFamily="34" charset="0"/>
                <a:cs typeface="Arial" panose="020B0604020202020204" pitchFamily="34" charset="0"/>
              </a:rPr>
            </a:br>
            <a:br>
              <a:rPr lang="en-US" altLang="en-US" sz="2400" b="1" kern="0">
                <a:solidFill>
                  <a:srgbClr val="000099"/>
                </a:solidFill>
                <a:latin typeface="Arial" panose="020B0604020202020204" pitchFamily="34" charset="0"/>
                <a:ea typeface="Verdana" panose="020B0604030504040204" pitchFamily="34" charset="0"/>
                <a:cs typeface="Arial" panose="020B0604020202020204" pitchFamily="34" charset="0"/>
              </a:rPr>
            </a:br>
            <a:r>
              <a:rPr lang="en-US" altLang="en-US" sz="2400" kern="0">
                <a:solidFill>
                  <a:srgbClr val="000099"/>
                </a:solidFill>
                <a:latin typeface="Arial" panose="020B0604020202020204" pitchFamily="34" charset="0"/>
                <a:ea typeface="Verdana" panose="020B0604030504040204" pitchFamily="34" charset="0"/>
                <a:cs typeface="Arial" panose="020B0604020202020204" pitchFamily="34" charset="0"/>
              </a:rPr>
              <a:t>reasonable grounds for believing that the person’s arrest is ‘</a:t>
            </a:r>
            <a:r>
              <a:rPr lang="en-US" altLang="en-US" sz="2400" b="1" kern="0">
                <a:solidFill>
                  <a:srgbClr val="000099"/>
                </a:solidFill>
                <a:latin typeface="Arial" panose="020B0604020202020204" pitchFamily="34" charset="0"/>
                <a:ea typeface="Verdana" panose="020B0604030504040204" pitchFamily="34" charset="0"/>
                <a:cs typeface="Arial" panose="020B0604020202020204" pitchFamily="34" charset="0"/>
              </a:rPr>
              <a:t>necessary</a:t>
            </a:r>
            <a:r>
              <a:rPr lang="en-US" altLang="en-US" sz="2400" kern="0">
                <a:solidFill>
                  <a:srgbClr val="000099"/>
                </a:solidFill>
                <a:latin typeface="Arial" panose="020B0604020202020204" pitchFamily="34" charset="0"/>
                <a:ea typeface="Verdana" panose="020B0604030504040204" pitchFamily="34" charset="0"/>
                <a:cs typeface="Arial" panose="020B0604020202020204" pitchFamily="34" charset="0"/>
              </a:rPr>
              <a:t>’</a:t>
            </a:r>
            <a:endParaRPr lang="en-US" altLang="en-US" sz="2400" kern="0">
              <a:solidFill>
                <a:srgbClr val="000099"/>
              </a:solidFill>
              <a:latin typeface="Arial" panose="020B0604020202020204" pitchFamily="34" charset="0"/>
              <a:cs typeface="Arial" panose="020B0604020202020204" pitchFamily="34" charset="0"/>
            </a:endParaRPr>
          </a:p>
          <a:p>
            <a:pPr algn="ctr" eaLnBrk="1" hangingPunct="1">
              <a:defRPr/>
            </a:pPr>
            <a:endParaRPr lang="en-GB" altLang="en-US" kern="0">
              <a:solidFill>
                <a:srgbClr val="000000"/>
              </a:solidFill>
            </a:endParaRPr>
          </a:p>
        </p:txBody>
      </p:sp>
      <p:pic>
        <p:nvPicPr>
          <p:cNvPr id="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080" y="1058009"/>
            <a:ext cx="3188957" cy="222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157564"/>
            <a:ext cx="7848872" cy="584775"/>
          </a:xfrm>
          <a:prstGeom prst="rect">
            <a:avLst/>
          </a:prstGeom>
          <a:solidFill>
            <a:srgbClr val="00B050"/>
          </a:solidFill>
        </p:spPr>
        <p:txBody>
          <a:bodyPr wrap="square" rtlCol="0">
            <a:spAutoFit/>
          </a:bodyPr>
          <a:lstStyle/>
          <a:p>
            <a:r>
              <a:rPr lang="en-GB" sz="3200" b="1">
                <a:solidFill>
                  <a:schemeClr val="bg1"/>
                </a:solidFill>
              </a:rPr>
              <a:t>What is a ‘</a:t>
            </a:r>
            <a:r>
              <a:rPr lang="en-GB" sz="3200" b="1" i="1">
                <a:solidFill>
                  <a:schemeClr val="bg1"/>
                </a:solidFill>
              </a:rPr>
              <a:t>Lawful Arrest</a:t>
            </a:r>
            <a:r>
              <a:rPr lang="en-GB" sz="3200" b="1">
                <a:solidFill>
                  <a:schemeClr val="bg1"/>
                </a:solidFill>
              </a:rPr>
              <a:t>’?</a:t>
            </a:r>
          </a:p>
        </p:txBody>
      </p:sp>
      <p:pic>
        <p:nvPicPr>
          <p:cNvPr id="3074" name="Picture 2" descr="Police arrest man carrying machete on Barry Island - Wales Online">
            <a:extLst>
              <a:ext uri="{FF2B5EF4-FFF2-40B4-BE49-F238E27FC236}">
                <a16:creationId xmlns:a16="http://schemas.microsoft.com/office/drawing/2014/main" id="{18DF5C2C-1E15-7542-AC6B-680761C17D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872" y="3953530"/>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450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bwMode="auto">
          <a:xfrm>
            <a:off x="1336815" y="3606982"/>
            <a:ext cx="8507288" cy="5636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ts val="0"/>
              </a:spcBef>
              <a:spcAft>
                <a:spcPts val="1800"/>
              </a:spcAft>
              <a:buNone/>
              <a:defRPr sz="2400">
                <a:solidFill>
                  <a:schemeClr val="accent2"/>
                </a:solidFill>
                <a:latin typeface="Verdana" pitchFamily="34" charset="0"/>
                <a:ea typeface="+mn-ea"/>
                <a:cs typeface="+mn-cs"/>
              </a:defRPr>
            </a:lvl1pPr>
            <a:lvl2pPr marL="457200" indent="0" algn="l" rtl="0" eaLnBrk="0" fontAlgn="base" hangingPunct="0">
              <a:spcBef>
                <a:spcPts val="0"/>
              </a:spcBef>
              <a:spcAft>
                <a:spcPts val="1800"/>
              </a:spcAft>
              <a:buNone/>
              <a:defRPr sz="2400">
                <a:solidFill>
                  <a:schemeClr val="accent2"/>
                </a:solidFill>
                <a:latin typeface="Verdana" pitchFamily="34" charset="0"/>
              </a:defRPr>
            </a:lvl2pPr>
            <a:lvl3pPr marL="914400" indent="0" algn="l" rtl="0" eaLnBrk="0" fontAlgn="base" hangingPunct="0">
              <a:spcBef>
                <a:spcPts val="0"/>
              </a:spcBef>
              <a:spcAft>
                <a:spcPts val="1800"/>
              </a:spcAft>
              <a:buNone/>
              <a:defRPr sz="2400">
                <a:solidFill>
                  <a:schemeClr val="accent2"/>
                </a:solidFill>
                <a:latin typeface="Verdana" pitchFamily="34" charset="0"/>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spcBef>
                <a:spcPct val="0"/>
              </a:spcBef>
              <a:spcAft>
                <a:spcPct val="0"/>
              </a:spcAft>
            </a:pPr>
            <a:endParaRPr lang="en-GB">
              <a:solidFill>
                <a:srgbClr val="000099"/>
              </a:solidFill>
              <a:latin typeface="Arial" charset="0"/>
            </a:endParaRPr>
          </a:p>
          <a:p>
            <a:pPr marL="457200" indent="-457200" eaLnBrk="1" hangingPunct="1">
              <a:spcBef>
                <a:spcPct val="0"/>
              </a:spcBef>
              <a:spcAft>
                <a:spcPct val="0"/>
              </a:spcAft>
              <a:buFont typeface="Arial" panose="020B0604020202020204" pitchFamily="34" charset="0"/>
              <a:buChar char="•"/>
            </a:pPr>
            <a:endParaRPr lang="en-GB">
              <a:solidFill>
                <a:srgbClr val="000099"/>
              </a:solidFill>
              <a:latin typeface="Arial" charset="0"/>
            </a:endParaRPr>
          </a:p>
          <a:p>
            <a:pPr marL="457200" indent="-457200" eaLnBrk="1" hangingPunct="1">
              <a:spcBef>
                <a:spcPct val="0"/>
              </a:spcBef>
              <a:spcAft>
                <a:spcPct val="0"/>
              </a:spcAft>
              <a:buFont typeface="Arial" panose="020B0604020202020204" pitchFamily="34" charset="0"/>
              <a:buChar char="•"/>
            </a:pPr>
            <a:endParaRPr lang="en-GB">
              <a:solidFill>
                <a:srgbClr val="000099"/>
              </a:solidFill>
              <a:latin typeface="Arial" charset="0"/>
            </a:endParaRPr>
          </a:p>
          <a:p>
            <a:pPr marL="457200" indent="-457200" eaLnBrk="1" hangingPunct="1">
              <a:spcBef>
                <a:spcPct val="0"/>
              </a:spcBef>
              <a:spcAft>
                <a:spcPct val="0"/>
              </a:spcAft>
              <a:buFont typeface="Arial" panose="020B0604020202020204" pitchFamily="34" charset="0"/>
              <a:buChar char="•"/>
            </a:pPr>
            <a:endParaRPr lang="en-GB">
              <a:solidFill>
                <a:srgbClr val="000099"/>
              </a:solidFill>
              <a:latin typeface="Arial" charset="0"/>
            </a:endParaRPr>
          </a:p>
          <a:p>
            <a:pPr eaLnBrk="1" hangingPunct="1">
              <a:spcBef>
                <a:spcPct val="0"/>
              </a:spcBef>
              <a:spcAft>
                <a:spcPct val="0"/>
              </a:spcAft>
            </a:pPr>
            <a:endParaRPr lang="en-GB">
              <a:solidFill>
                <a:srgbClr val="000099"/>
              </a:solidFill>
              <a:latin typeface="Arial" charset="0"/>
            </a:endParaRPr>
          </a:p>
        </p:txBody>
      </p:sp>
      <p:sp>
        <p:nvSpPr>
          <p:cNvPr id="4" name="TextBox 3"/>
          <p:cNvSpPr txBox="1"/>
          <p:nvPr/>
        </p:nvSpPr>
        <p:spPr>
          <a:xfrm>
            <a:off x="0" y="168422"/>
            <a:ext cx="7848872" cy="646331"/>
          </a:xfrm>
          <a:prstGeom prst="rect">
            <a:avLst/>
          </a:prstGeom>
          <a:solidFill>
            <a:srgbClr val="00B050"/>
          </a:solidFill>
        </p:spPr>
        <p:txBody>
          <a:bodyPr wrap="square" rtlCol="0">
            <a:spAutoFit/>
          </a:bodyPr>
          <a:lstStyle/>
          <a:p>
            <a:r>
              <a:rPr lang="en-GB" sz="3600" b="1" u="sng">
                <a:solidFill>
                  <a:schemeClr val="bg1"/>
                </a:solidFill>
              </a:rPr>
              <a:t>Prior</a:t>
            </a:r>
            <a:r>
              <a:rPr lang="en-GB" sz="3600" b="1">
                <a:solidFill>
                  <a:schemeClr val="bg1"/>
                </a:solidFill>
              </a:rPr>
              <a:t> to Making an Arrest</a:t>
            </a:r>
          </a:p>
        </p:txBody>
      </p:sp>
      <p:sp>
        <p:nvSpPr>
          <p:cNvPr id="5" name="TextBox 4">
            <a:extLst>
              <a:ext uri="{FF2B5EF4-FFF2-40B4-BE49-F238E27FC236}">
                <a16:creationId xmlns:a16="http://schemas.microsoft.com/office/drawing/2014/main" id="{DDB29703-9CD0-194A-BE06-52ACAA301A0E}"/>
              </a:ext>
            </a:extLst>
          </p:cNvPr>
          <p:cNvSpPr txBox="1"/>
          <p:nvPr/>
        </p:nvSpPr>
        <p:spPr>
          <a:xfrm>
            <a:off x="0" y="1019442"/>
            <a:ext cx="6198432" cy="369332"/>
          </a:xfrm>
          <a:prstGeom prst="rect">
            <a:avLst/>
          </a:prstGeom>
          <a:noFill/>
        </p:spPr>
        <p:txBody>
          <a:bodyPr wrap="square">
            <a:spAutoFit/>
          </a:bodyPr>
          <a:lstStyle/>
          <a:p>
            <a:pPr eaLnBrk="1" hangingPunct="1">
              <a:spcBef>
                <a:spcPct val="0"/>
              </a:spcBef>
              <a:spcAft>
                <a:spcPct val="0"/>
              </a:spcAft>
            </a:pPr>
            <a:r>
              <a:rPr lang="en-GB">
                <a:solidFill>
                  <a:srgbClr val="000099"/>
                </a:solidFill>
                <a:latin typeface="Arial" charset="0"/>
              </a:rPr>
              <a:t>Officers should consider information about:</a:t>
            </a:r>
          </a:p>
        </p:txBody>
      </p:sp>
      <p:sp>
        <p:nvSpPr>
          <p:cNvPr id="16" name="Rounded Rectangle 15">
            <a:extLst>
              <a:ext uri="{FF2B5EF4-FFF2-40B4-BE49-F238E27FC236}">
                <a16:creationId xmlns:a16="http://schemas.microsoft.com/office/drawing/2014/main" id="{5C34C30A-D130-7A45-A623-D3F5BA494710}"/>
              </a:ext>
            </a:extLst>
          </p:cNvPr>
          <p:cNvSpPr/>
          <p:nvPr/>
        </p:nvSpPr>
        <p:spPr>
          <a:xfrm>
            <a:off x="1642156" y="1815455"/>
            <a:ext cx="2292654" cy="2130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AD8DC2A7-3284-4F4F-83C8-285D356DE6DC}"/>
              </a:ext>
            </a:extLst>
          </p:cNvPr>
          <p:cNvSpPr/>
          <p:nvPr/>
        </p:nvSpPr>
        <p:spPr>
          <a:xfrm>
            <a:off x="5097850" y="1815455"/>
            <a:ext cx="2292654" cy="2130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BBACCD27-5B18-4D4C-A461-C0E234E5E46C}"/>
              </a:ext>
            </a:extLst>
          </p:cNvPr>
          <p:cNvSpPr/>
          <p:nvPr/>
        </p:nvSpPr>
        <p:spPr>
          <a:xfrm>
            <a:off x="8599179" y="1847222"/>
            <a:ext cx="2292654" cy="2130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F44865AF-4416-7940-9B9E-E7751BC7F657}"/>
              </a:ext>
            </a:extLst>
          </p:cNvPr>
          <p:cNvSpPr/>
          <p:nvPr/>
        </p:nvSpPr>
        <p:spPr>
          <a:xfrm>
            <a:off x="6677822" y="4485539"/>
            <a:ext cx="2292654" cy="2130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a:extLst>
              <a:ext uri="{FF2B5EF4-FFF2-40B4-BE49-F238E27FC236}">
                <a16:creationId xmlns:a16="http://schemas.microsoft.com/office/drawing/2014/main" id="{3048BF13-9483-B14C-81A6-C9FD98689518}"/>
              </a:ext>
            </a:extLst>
          </p:cNvPr>
          <p:cNvSpPr/>
          <p:nvPr/>
        </p:nvSpPr>
        <p:spPr>
          <a:xfrm>
            <a:off x="3351284" y="4429702"/>
            <a:ext cx="2292654" cy="2130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F47FE9A-6FB5-3F44-9053-11D7CC6A2691}"/>
              </a:ext>
            </a:extLst>
          </p:cNvPr>
          <p:cNvSpPr txBox="1"/>
          <p:nvPr/>
        </p:nvSpPr>
        <p:spPr>
          <a:xfrm>
            <a:off x="1885863" y="2326564"/>
            <a:ext cx="1730892" cy="1015663"/>
          </a:xfrm>
          <a:prstGeom prst="rect">
            <a:avLst/>
          </a:prstGeom>
          <a:noFill/>
        </p:spPr>
        <p:txBody>
          <a:bodyPr wrap="square">
            <a:spAutoFit/>
          </a:bodyPr>
          <a:lstStyle/>
          <a:p>
            <a:pPr algn="ctr" eaLnBrk="1" hangingPunct="1">
              <a:spcBef>
                <a:spcPct val="0"/>
              </a:spcBef>
              <a:spcAft>
                <a:spcPct val="0"/>
              </a:spcAft>
            </a:pPr>
            <a:r>
              <a:rPr lang="en-GB" sz="2000">
                <a:solidFill>
                  <a:schemeClr val="bg1"/>
                </a:solidFill>
                <a:latin typeface="Arial" charset="0"/>
              </a:rPr>
              <a:t>The event: What has happened?</a:t>
            </a:r>
          </a:p>
        </p:txBody>
      </p:sp>
      <p:sp>
        <p:nvSpPr>
          <p:cNvPr id="9" name="TextBox 8">
            <a:extLst>
              <a:ext uri="{FF2B5EF4-FFF2-40B4-BE49-F238E27FC236}">
                <a16:creationId xmlns:a16="http://schemas.microsoft.com/office/drawing/2014/main" id="{93807AC7-ED15-C547-BE5A-DABC383AEB84}"/>
              </a:ext>
            </a:extLst>
          </p:cNvPr>
          <p:cNvSpPr txBox="1"/>
          <p:nvPr/>
        </p:nvSpPr>
        <p:spPr>
          <a:xfrm>
            <a:off x="4946111" y="2574513"/>
            <a:ext cx="2596131" cy="646331"/>
          </a:xfrm>
          <a:prstGeom prst="rect">
            <a:avLst/>
          </a:prstGeom>
          <a:noFill/>
        </p:spPr>
        <p:txBody>
          <a:bodyPr wrap="square">
            <a:spAutoFit/>
          </a:bodyPr>
          <a:lstStyle/>
          <a:p>
            <a:pPr algn="ctr" eaLnBrk="1" hangingPunct="1">
              <a:spcBef>
                <a:spcPct val="0"/>
              </a:spcBef>
              <a:spcAft>
                <a:spcPct val="0"/>
              </a:spcAft>
            </a:pPr>
            <a:r>
              <a:rPr lang="en-GB">
                <a:solidFill>
                  <a:schemeClr val="bg1"/>
                </a:solidFill>
                <a:latin typeface="Arial" charset="0"/>
              </a:rPr>
              <a:t>The individual’s involved </a:t>
            </a:r>
          </a:p>
        </p:txBody>
      </p:sp>
      <p:sp>
        <p:nvSpPr>
          <p:cNvPr id="13" name="TextBox 12">
            <a:extLst>
              <a:ext uri="{FF2B5EF4-FFF2-40B4-BE49-F238E27FC236}">
                <a16:creationId xmlns:a16="http://schemas.microsoft.com/office/drawing/2014/main" id="{55F7B31D-56C4-4440-968C-4442E79A1D96}"/>
              </a:ext>
            </a:extLst>
          </p:cNvPr>
          <p:cNvSpPr txBox="1"/>
          <p:nvPr/>
        </p:nvSpPr>
        <p:spPr>
          <a:xfrm>
            <a:off x="8999083" y="2695897"/>
            <a:ext cx="6192980" cy="369332"/>
          </a:xfrm>
          <a:prstGeom prst="rect">
            <a:avLst/>
          </a:prstGeom>
          <a:noFill/>
        </p:spPr>
        <p:txBody>
          <a:bodyPr wrap="square">
            <a:spAutoFit/>
          </a:bodyPr>
          <a:lstStyle/>
          <a:p>
            <a:pPr eaLnBrk="1" hangingPunct="1">
              <a:spcBef>
                <a:spcPct val="0"/>
              </a:spcBef>
              <a:spcAft>
                <a:spcPct val="0"/>
              </a:spcAft>
            </a:pPr>
            <a:r>
              <a:rPr lang="en-GB">
                <a:solidFill>
                  <a:schemeClr val="bg1"/>
                </a:solidFill>
                <a:latin typeface="Arial" charset="0"/>
              </a:rPr>
              <a:t>Any offence? </a:t>
            </a:r>
          </a:p>
        </p:txBody>
      </p:sp>
      <p:sp>
        <p:nvSpPr>
          <p:cNvPr id="11" name="TextBox 10">
            <a:extLst>
              <a:ext uri="{FF2B5EF4-FFF2-40B4-BE49-F238E27FC236}">
                <a16:creationId xmlns:a16="http://schemas.microsoft.com/office/drawing/2014/main" id="{FD3379EB-FB89-8546-807B-0066EAE95FC1}"/>
              </a:ext>
            </a:extLst>
          </p:cNvPr>
          <p:cNvSpPr txBox="1"/>
          <p:nvPr/>
        </p:nvSpPr>
        <p:spPr>
          <a:xfrm>
            <a:off x="3436779" y="4753789"/>
            <a:ext cx="2153680" cy="1200329"/>
          </a:xfrm>
          <a:prstGeom prst="rect">
            <a:avLst/>
          </a:prstGeom>
          <a:noFill/>
        </p:spPr>
        <p:txBody>
          <a:bodyPr wrap="square">
            <a:spAutoFit/>
          </a:bodyPr>
          <a:lstStyle/>
          <a:p>
            <a:pPr algn="ctr" eaLnBrk="1" hangingPunct="1">
              <a:spcBef>
                <a:spcPct val="0"/>
              </a:spcBef>
              <a:spcAft>
                <a:spcPct val="0"/>
              </a:spcAft>
            </a:pPr>
            <a:r>
              <a:rPr lang="en-GB">
                <a:solidFill>
                  <a:schemeClr val="bg1"/>
                </a:solidFill>
                <a:latin typeface="Arial" charset="0"/>
              </a:rPr>
              <a:t>Any physical or mental ill health which requires medical attention?</a:t>
            </a:r>
          </a:p>
        </p:txBody>
      </p:sp>
      <p:sp>
        <p:nvSpPr>
          <p:cNvPr id="15" name="TextBox 14">
            <a:extLst>
              <a:ext uri="{FF2B5EF4-FFF2-40B4-BE49-F238E27FC236}">
                <a16:creationId xmlns:a16="http://schemas.microsoft.com/office/drawing/2014/main" id="{4A93DEFC-D7AB-CC4E-BC34-887890E201BD}"/>
              </a:ext>
            </a:extLst>
          </p:cNvPr>
          <p:cNvSpPr txBox="1"/>
          <p:nvPr/>
        </p:nvSpPr>
        <p:spPr>
          <a:xfrm>
            <a:off x="6980714" y="4946373"/>
            <a:ext cx="1686870" cy="1200329"/>
          </a:xfrm>
          <a:prstGeom prst="rect">
            <a:avLst/>
          </a:prstGeom>
          <a:noFill/>
        </p:spPr>
        <p:txBody>
          <a:bodyPr wrap="square">
            <a:spAutoFit/>
          </a:bodyPr>
          <a:lstStyle/>
          <a:p>
            <a:pPr algn="ctr" eaLnBrk="1" hangingPunct="1">
              <a:spcBef>
                <a:spcPct val="0"/>
              </a:spcBef>
              <a:spcAft>
                <a:spcPct val="0"/>
              </a:spcAft>
            </a:pPr>
            <a:r>
              <a:rPr lang="en-GB">
                <a:solidFill>
                  <a:schemeClr val="bg1"/>
                </a:solidFill>
                <a:latin typeface="Arial" charset="0"/>
              </a:rPr>
              <a:t>Any needs of the investigative process? </a:t>
            </a:r>
          </a:p>
        </p:txBody>
      </p:sp>
      <p:sp>
        <p:nvSpPr>
          <p:cNvPr id="21" name="TextBox 20">
            <a:extLst>
              <a:ext uri="{FF2B5EF4-FFF2-40B4-BE49-F238E27FC236}">
                <a16:creationId xmlns:a16="http://schemas.microsoft.com/office/drawing/2014/main" id="{4D405A07-18D5-D647-A831-5A29633DBDD5}"/>
              </a:ext>
            </a:extLst>
          </p:cNvPr>
          <p:cNvSpPr txBox="1"/>
          <p:nvPr/>
        </p:nvSpPr>
        <p:spPr>
          <a:xfrm rot="20178859">
            <a:off x="222237" y="4768391"/>
            <a:ext cx="2442305" cy="923330"/>
          </a:xfrm>
          <a:prstGeom prst="rect">
            <a:avLst/>
          </a:prstGeom>
          <a:noFill/>
        </p:spPr>
        <p:txBody>
          <a:bodyPr wrap="square" rtlCol="0">
            <a:spAutoFit/>
          </a:bodyPr>
          <a:lstStyle/>
          <a:p>
            <a:r>
              <a:rPr lang="en-US" sz="5400">
                <a:solidFill>
                  <a:schemeClr val="accent6"/>
                </a:solidFill>
              </a:rPr>
              <a:t>SHACKS</a:t>
            </a:r>
            <a:r>
              <a:rPr lang="en-US"/>
              <a:t> </a:t>
            </a:r>
          </a:p>
        </p:txBody>
      </p:sp>
      <p:sp>
        <p:nvSpPr>
          <p:cNvPr id="22" name="TextBox 21">
            <a:extLst>
              <a:ext uri="{FF2B5EF4-FFF2-40B4-BE49-F238E27FC236}">
                <a16:creationId xmlns:a16="http://schemas.microsoft.com/office/drawing/2014/main" id="{D22FDB2B-D37F-AF43-A15C-4AA7FA9399BB}"/>
              </a:ext>
            </a:extLst>
          </p:cNvPr>
          <p:cNvSpPr txBox="1"/>
          <p:nvPr/>
        </p:nvSpPr>
        <p:spPr>
          <a:xfrm>
            <a:off x="9844103" y="4753789"/>
            <a:ext cx="1826787" cy="923330"/>
          </a:xfrm>
          <a:prstGeom prst="rect">
            <a:avLst/>
          </a:prstGeom>
          <a:noFill/>
        </p:spPr>
        <p:txBody>
          <a:bodyPr wrap="square" rtlCol="0">
            <a:spAutoFit/>
          </a:bodyPr>
          <a:lstStyle/>
          <a:p>
            <a:r>
              <a:rPr lang="en-US" sz="5400">
                <a:solidFill>
                  <a:schemeClr val="accent6"/>
                </a:solidFill>
              </a:rPr>
              <a:t>NDM</a:t>
            </a:r>
            <a:r>
              <a:rPr lang="en-US"/>
              <a:t> </a:t>
            </a:r>
          </a:p>
        </p:txBody>
      </p:sp>
      <p:sp>
        <p:nvSpPr>
          <p:cNvPr id="23" name="TextBox 22">
            <a:extLst>
              <a:ext uri="{FF2B5EF4-FFF2-40B4-BE49-F238E27FC236}">
                <a16:creationId xmlns:a16="http://schemas.microsoft.com/office/drawing/2014/main" id="{6F0B811B-B232-9A4C-8385-215C726DB5DE}"/>
              </a:ext>
            </a:extLst>
          </p:cNvPr>
          <p:cNvSpPr txBox="1"/>
          <p:nvPr/>
        </p:nvSpPr>
        <p:spPr>
          <a:xfrm rot="824765">
            <a:off x="9032617" y="900990"/>
            <a:ext cx="3531187" cy="707886"/>
          </a:xfrm>
          <a:prstGeom prst="rect">
            <a:avLst/>
          </a:prstGeom>
          <a:noFill/>
        </p:spPr>
        <p:txBody>
          <a:bodyPr wrap="square" rtlCol="0">
            <a:spAutoFit/>
          </a:bodyPr>
          <a:lstStyle/>
          <a:p>
            <a:r>
              <a:rPr lang="en-US" sz="4000">
                <a:solidFill>
                  <a:schemeClr val="accent6"/>
                </a:solidFill>
              </a:rPr>
              <a:t>5 W’S &amp; H </a:t>
            </a:r>
          </a:p>
        </p:txBody>
      </p:sp>
    </p:spTree>
    <p:extLst>
      <p:ext uri="{BB962C8B-B14F-4D97-AF65-F5344CB8AC3E}">
        <p14:creationId xmlns:p14="http://schemas.microsoft.com/office/powerpoint/2010/main" val="39549846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TextBox 1">
            <a:extLst>
              <a:ext uri="{FF2B5EF4-FFF2-40B4-BE49-F238E27FC236}">
                <a16:creationId xmlns:a16="http://schemas.microsoft.com/office/drawing/2014/main" id="{6477E9A9-F274-6647-EB6C-6824C8F09609}"/>
              </a:ext>
            </a:extLst>
          </p:cNvPr>
          <p:cNvGraphicFramePr/>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209CDD2-FD32-B3CA-FBEA-B34292B60251}"/>
              </a:ext>
            </a:extLst>
          </p:cNvPr>
          <p:cNvSpPr txBox="1"/>
          <p:nvPr/>
        </p:nvSpPr>
        <p:spPr>
          <a:xfrm>
            <a:off x="2275609" y="384464"/>
            <a:ext cx="7335982" cy="1015663"/>
          </a:xfrm>
          <a:prstGeom prst="rect">
            <a:avLst/>
          </a:prstGeom>
          <a:noFill/>
        </p:spPr>
        <p:txBody>
          <a:bodyPr wrap="square" rtlCol="0">
            <a:spAutoFit/>
          </a:bodyPr>
          <a:lstStyle/>
          <a:p>
            <a:pPr algn="ctr"/>
            <a:r>
              <a:rPr lang="en-US" sz="6000"/>
              <a:t>SHACKS</a:t>
            </a:r>
          </a:p>
        </p:txBody>
      </p:sp>
    </p:spTree>
    <p:extLst>
      <p:ext uri="{BB962C8B-B14F-4D97-AF65-F5344CB8AC3E}">
        <p14:creationId xmlns:p14="http://schemas.microsoft.com/office/powerpoint/2010/main" val="27583653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extBox 1">
            <a:extLst>
              <a:ext uri="{FF2B5EF4-FFF2-40B4-BE49-F238E27FC236}">
                <a16:creationId xmlns:a16="http://schemas.microsoft.com/office/drawing/2014/main" id="{40DB462D-507D-5235-F244-07FEEAD320C2}"/>
              </a:ext>
            </a:extLst>
          </p:cNvPr>
          <p:cNvGraphicFramePr/>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1C12693A-9FBA-66F6-57A8-E76D9111C951}"/>
              </a:ext>
            </a:extLst>
          </p:cNvPr>
          <p:cNvSpPr txBox="1"/>
          <p:nvPr/>
        </p:nvSpPr>
        <p:spPr>
          <a:xfrm>
            <a:off x="4600939" y="722611"/>
            <a:ext cx="7387936" cy="923330"/>
          </a:xfrm>
          <a:prstGeom prst="rect">
            <a:avLst/>
          </a:prstGeom>
          <a:noFill/>
        </p:spPr>
        <p:txBody>
          <a:bodyPr wrap="square" rtlCol="0">
            <a:spAutoFit/>
          </a:bodyPr>
          <a:lstStyle/>
          <a:p>
            <a:r>
              <a:rPr lang="en-US" sz="5400"/>
              <a:t>5 W’S &amp; H </a:t>
            </a:r>
          </a:p>
        </p:txBody>
      </p:sp>
    </p:spTree>
    <p:extLst>
      <p:ext uri="{BB962C8B-B14F-4D97-AF65-F5344CB8AC3E}">
        <p14:creationId xmlns:p14="http://schemas.microsoft.com/office/powerpoint/2010/main" val="305867218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nvGraphicFramePr>
        <p:xfrm>
          <a:off x="290563" y="1553611"/>
          <a:ext cx="8064896" cy="4109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0" y="172985"/>
            <a:ext cx="7848872" cy="646331"/>
          </a:xfrm>
          <a:prstGeom prst="rect">
            <a:avLst/>
          </a:prstGeom>
          <a:solidFill>
            <a:srgbClr val="00B050"/>
          </a:solidFill>
        </p:spPr>
        <p:txBody>
          <a:bodyPr wrap="square" rtlCol="0">
            <a:spAutoFit/>
          </a:bodyPr>
          <a:lstStyle/>
          <a:p>
            <a:r>
              <a:rPr lang="en-GB" sz="3600" b="1">
                <a:solidFill>
                  <a:schemeClr val="bg1"/>
                </a:solidFill>
              </a:rPr>
              <a:t>Reasonable grounds?</a:t>
            </a:r>
          </a:p>
        </p:txBody>
      </p:sp>
      <p:pic>
        <p:nvPicPr>
          <p:cNvPr id="5122" name="Picture 2" descr="Heddlu Dyfed-Powys Police - TENBY DEATH | We are investigating the  circumstances surrounding the death of a woman in a caravan in Tenby,  Pembrokeshire this evening. Police were called shortly after 6pm,">
            <a:extLst>
              <a:ext uri="{FF2B5EF4-FFF2-40B4-BE49-F238E27FC236}">
                <a16:creationId xmlns:a16="http://schemas.microsoft.com/office/drawing/2014/main" id="{DA7049F5-12F5-834C-9133-5E41F2F6DA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37889" y="2900389"/>
            <a:ext cx="3111500" cy="261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374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8233B0-41B5-4D9A-AEEC-13DB66A8C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4248FE-F303-525B-052B-720F82774A40}"/>
              </a:ext>
            </a:extLst>
          </p:cNvPr>
          <p:cNvSpPr>
            <a:spLocks noGrp="1"/>
          </p:cNvSpPr>
          <p:nvPr>
            <p:ph type="title"/>
          </p:nvPr>
        </p:nvSpPr>
        <p:spPr>
          <a:xfrm>
            <a:off x="808638" y="386930"/>
            <a:ext cx="9236700" cy="1188950"/>
          </a:xfrm>
        </p:spPr>
        <p:txBody>
          <a:bodyPr anchor="b">
            <a:normAutofit/>
          </a:bodyPr>
          <a:lstStyle/>
          <a:p>
            <a:r>
              <a:rPr lang="en-US" sz="5400"/>
              <a:t>Other police powers</a:t>
            </a:r>
          </a:p>
        </p:txBody>
      </p:sp>
      <p:grpSp>
        <p:nvGrpSpPr>
          <p:cNvPr id="12" name="Group 11">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3" name="Rectangle 12">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6787097E-6666-BC0A-EAAC-0E5527F1548B}"/>
              </a:ext>
            </a:extLst>
          </p:cNvPr>
          <p:cNvGraphicFramePr>
            <a:graphicFrameLocks noGrp="1"/>
          </p:cNvGraphicFramePr>
          <p:nvPr>
            <p:ph idx="1"/>
            <p:extLst>
              <p:ext uri="{D42A27DB-BD31-4B8C-83A1-F6EECF244321}">
                <p14:modId xmlns:p14="http://schemas.microsoft.com/office/powerpoint/2010/main" val="3230031042"/>
              </p:ext>
            </p:extLst>
          </p:nvPr>
        </p:nvGraphicFramePr>
        <p:xfrm>
          <a:off x="825264" y="2626851"/>
          <a:ext cx="10039472" cy="3381862"/>
        </p:xfrm>
        <a:graphic>
          <a:graphicData uri="http://schemas.openxmlformats.org/drawingml/2006/table">
            <a:tbl>
              <a:tblPr bandRow="1">
                <a:tableStyleId>{5C22544A-7EE6-4342-B048-85BDC9FD1C3A}</a:tableStyleId>
              </a:tblPr>
              <a:tblGrid>
                <a:gridCol w="10039472">
                  <a:extLst>
                    <a:ext uri="{9D8B030D-6E8A-4147-A177-3AD203B41FA5}">
                      <a16:colId xmlns:a16="http://schemas.microsoft.com/office/drawing/2014/main" val="1756750068"/>
                    </a:ext>
                  </a:extLst>
                </a:gridCol>
              </a:tblGrid>
              <a:tr h="3381862">
                <a:tc>
                  <a:txBody>
                    <a:bodyPr/>
                    <a:lstStyle/>
                    <a:p>
                      <a:br>
                        <a:rPr lang="en-US" sz="2400">
                          <a:effectLst/>
                        </a:rPr>
                      </a:br>
                      <a:br>
                        <a:rPr lang="en-US" sz="2400">
                          <a:effectLst/>
                        </a:rPr>
                      </a:br>
                      <a:r>
                        <a:rPr lang="en-US" sz="2400">
                          <a:effectLst/>
                        </a:rPr>
                        <a:t>• Safeguard potential victims and move them to a place of safety</a:t>
                      </a:r>
                      <a:br>
                        <a:rPr lang="en-US" sz="2400">
                          <a:effectLst/>
                        </a:rPr>
                      </a:br>
                      <a:r>
                        <a:rPr lang="en-US" sz="2400">
                          <a:effectLst/>
                        </a:rPr>
                        <a:t>• Stopping and checking vehicles, including seizing or recovery</a:t>
                      </a:r>
                      <a:br>
                        <a:rPr lang="en-US" sz="2400">
                          <a:effectLst/>
                        </a:rPr>
                      </a:br>
                      <a:r>
                        <a:rPr lang="en-US" sz="2400">
                          <a:effectLst/>
                        </a:rPr>
                        <a:t>• Roadside tests and entering premises following a ‘fail to stop’</a:t>
                      </a:r>
                      <a:br>
                        <a:rPr lang="en-US" sz="2400">
                          <a:effectLst/>
                        </a:rPr>
                      </a:br>
                      <a:r>
                        <a:rPr lang="en-US" sz="2400">
                          <a:effectLst/>
                        </a:rPr>
                        <a:t>• Entry, search and seizure (including legal privilege)</a:t>
                      </a:r>
                      <a:br>
                        <a:rPr lang="en-US" sz="2400">
                          <a:effectLst/>
                        </a:rPr>
                      </a:br>
                      <a:r>
                        <a:rPr lang="en-US" sz="2400">
                          <a:effectLst/>
                        </a:rPr>
                        <a:t>• Arrest and warrants</a:t>
                      </a:r>
                      <a:br>
                        <a:rPr lang="en-US" sz="2400">
                          <a:effectLst/>
                        </a:rPr>
                      </a:br>
                      <a:r>
                        <a:rPr lang="en-US" sz="2400">
                          <a:effectLst/>
                        </a:rPr>
                        <a:t>• Those relating to specific areas of policing, e.g., investigations, counter terrorism</a:t>
                      </a:r>
                    </a:p>
                  </a:txBody>
                  <a:tcPr marL="0" marR="0" marT="0" marB="0" anchor="ctr">
                    <a:lnL>
                      <a:noFill/>
                    </a:lnL>
                    <a:lnR>
                      <a:noFill/>
                    </a:lnR>
                    <a:lnT>
                      <a:noFill/>
                    </a:lnT>
                    <a:lnB>
                      <a:noFill/>
                    </a:lnB>
                    <a:noFill/>
                  </a:tcPr>
                </a:tc>
                <a:extLst>
                  <a:ext uri="{0D108BD9-81ED-4DB2-BD59-A6C34878D82A}">
                    <a16:rowId xmlns:a16="http://schemas.microsoft.com/office/drawing/2014/main" val="1242559786"/>
                  </a:ext>
                </a:extLst>
              </a:tr>
            </a:tbl>
          </a:graphicData>
        </a:graphic>
      </p:graphicFrame>
    </p:spTree>
    <p:extLst>
      <p:ext uri="{BB962C8B-B14F-4D97-AF65-F5344CB8AC3E}">
        <p14:creationId xmlns:p14="http://schemas.microsoft.com/office/powerpoint/2010/main" val="234183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14C474-45AC-D8A1-D2D8-45ED3532E3A0}"/>
              </a:ext>
            </a:extLst>
          </p:cNvPr>
          <p:cNvSpPr>
            <a:spLocks noGrp="1"/>
          </p:cNvSpPr>
          <p:nvPr>
            <p:ph type="title"/>
          </p:nvPr>
        </p:nvSpPr>
        <p:spPr>
          <a:xfrm>
            <a:off x="1043631" y="809898"/>
            <a:ext cx="9942716" cy="1554480"/>
          </a:xfrm>
        </p:spPr>
        <p:txBody>
          <a:bodyPr anchor="ctr">
            <a:normAutofit/>
          </a:bodyPr>
          <a:lstStyle/>
          <a:p>
            <a:r>
              <a:rPr lang="en-US" sz="4800"/>
              <a:t>Safeguarding potential victims and move them to a safe place</a:t>
            </a:r>
          </a:p>
        </p:txBody>
      </p:sp>
      <p:sp>
        <p:nvSpPr>
          <p:cNvPr id="3" name="Content Placeholder 2">
            <a:extLst>
              <a:ext uri="{FF2B5EF4-FFF2-40B4-BE49-F238E27FC236}">
                <a16:creationId xmlns:a16="http://schemas.microsoft.com/office/drawing/2014/main" id="{212B2CBE-3516-5FBE-801B-B9D85A540B10}"/>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a:t>Children's Act 2004, </a:t>
            </a:r>
            <a:r>
              <a:rPr lang="en-US" sz="2400">
                <a:ea typeface="+mn-lt"/>
                <a:cs typeface="+mn-lt"/>
              </a:rPr>
              <a:t>Police and Criminal Evidence Act (PACE) 1984</a:t>
            </a:r>
            <a:endParaRPr lang="en-US" sz="2400"/>
          </a:p>
          <a:p>
            <a:r>
              <a:rPr lang="en-US" sz="2400"/>
              <a:t>Emergency powers to enter premises and make sure they can provide immediate protection for children believed to be suffering, or likely to suffer significant harm.</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267006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EBC534-A09A-68E0-5263-E6416EE4ABD6}"/>
              </a:ext>
            </a:extLst>
          </p:cNvPr>
          <p:cNvSpPr>
            <a:spLocks noGrp="1"/>
          </p:cNvSpPr>
          <p:nvPr>
            <p:ph type="title"/>
          </p:nvPr>
        </p:nvSpPr>
        <p:spPr>
          <a:xfrm>
            <a:off x="793662" y="386930"/>
            <a:ext cx="10066122" cy="1298448"/>
          </a:xfrm>
        </p:spPr>
        <p:txBody>
          <a:bodyPr anchor="b">
            <a:normAutofit/>
          </a:bodyPr>
          <a:lstStyle/>
          <a:p>
            <a:r>
              <a:rPr lang="en-US" sz="4100"/>
              <a:t>Stopping and checking vehicles including seizing and recovery</a:t>
            </a:r>
          </a:p>
        </p:txBody>
      </p:sp>
      <p:sp>
        <p:nvSpPr>
          <p:cNvPr id="24" name="Rectangle 2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F2052E-FA7A-7A5F-72BC-1DB798AF7217}"/>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1400"/>
              <a:t>Road Traffic Act 1998- </a:t>
            </a:r>
            <a:r>
              <a:rPr lang="en-US" sz="1400" i="1">
                <a:ea typeface="+mn-lt"/>
                <a:cs typeface="+mn-lt"/>
              </a:rPr>
              <a:t>A person driving a motor vehicle on a road must stop the vehicle on being required to do so by a constable in uniform.</a:t>
            </a:r>
            <a:endParaRPr lang="en-US" sz="1400" i="1"/>
          </a:p>
          <a:p>
            <a:pPr marL="0" indent="0">
              <a:buNone/>
            </a:pPr>
            <a:endParaRPr lang="en-US" sz="1400" i="1">
              <a:ea typeface="+mn-lt"/>
              <a:cs typeface="+mn-lt"/>
            </a:endParaRPr>
          </a:p>
          <a:p>
            <a:r>
              <a:rPr lang="en-US" sz="1400">
                <a:ea typeface="+mn-lt"/>
                <a:cs typeface="+mn-lt"/>
              </a:rPr>
              <a:t>The police can seize a vehicle if they think it’s being used in a way that causes alarm, harassment or distress, for example careless or inconsiderate driving.</a:t>
            </a:r>
            <a:endParaRPr lang="en-US" sz="1400" i="1"/>
          </a:p>
          <a:p>
            <a:pPr marL="0" indent="0">
              <a:buNone/>
            </a:pPr>
            <a:r>
              <a:rPr lang="en-US" sz="1400" b="1">
                <a:ea typeface="+mn-lt"/>
                <a:cs typeface="+mn-lt"/>
              </a:rPr>
              <a:t>They can also seize a vehicle if they think it’s:</a:t>
            </a:r>
            <a:endParaRPr lang="en-US" sz="1400" b="1"/>
          </a:p>
          <a:p>
            <a:r>
              <a:rPr lang="en-US" sz="1400">
                <a:ea typeface="+mn-lt"/>
                <a:cs typeface="+mn-lt"/>
              </a:rPr>
              <a:t>being driven by someone who does not have a proper </a:t>
            </a:r>
            <a:r>
              <a:rPr lang="en-US" sz="1400" err="1">
                <a:ea typeface="+mn-lt"/>
                <a:cs typeface="+mn-lt"/>
              </a:rPr>
              <a:t>licence</a:t>
            </a:r>
            <a:r>
              <a:rPr lang="en-US" sz="1400">
                <a:ea typeface="+mn-lt"/>
                <a:cs typeface="+mn-lt"/>
              </a:rPr>
              <a:t> or insurance</a:t>
            </a:r>
            <a:endParaRPr lang="en-US" sz="1400"/>
          </a:p>
          <a:p>
            <a:r>
              <a:rPr lang="en-US" sz="1400">
                <a:ea typeface="+mn-lt"/>
                <a:cs typeface="+mn-lt"/>
              </a:rPr>
              <a:t>dangerously, illegally or obstructively parked</a:t>
            </a:r>
            <a:endParaRPr lang="en-US" sz="1400"/>
          </a:p>
          <a:p>
            <a:r>
              <a:rPr lang="en-US" sz="1400">
                <a:ea typeface="+mn-lt"/>
                <a:cs typeface="+mn-lt"/>
              </a:rPr>
              <a:t>broken-down or abandoned</a:t>
            </a:r>
            <a:endParaRPr lang="en-US" sz="1400"/>
          </a:p>
          <a:p>
            <a:endParaRPr lang="en-US" sz="1400" i="1"/>
          </a:p>
          <a:p>
            <a:endParaRPr lang="en-US" sz="1400"/>
          </a:p>
        </p:txBody>
      </p:sp>
      <p:pic>
        <p:nvPicPr>
          <p:cNvPr id="4" name="Picture 3" descr="Untaxed cars are being seized from the ...">
            <a:extLst>
              <a:ext uri="{FF2B5EF4-FFF2-40B4-BE49-F238E27FC236}">
                <a16:creationId xmlns:a16="http://schemas.microsoft.com/office/drawing/2014/main" id="{9D90DE78-2AAC-8DE1-0BFF-891F2821EC72}"/>
              </a:ext>
            </a:extLst>
          </p:cNvPr>
          <p:cNvPicPr>
            <a:picLocks noChangeAspect="1"/>
          </p:cNvPicPr>
          <p:nvPr/>
        </p:nvPicPr>
        <p:blipFill>
          <a:blip r:embed="rId2"/>
          <a:stretch>
            <a:fillRect/>
          </a:stretch>
        </p:blipFill>
        <p:spPr>
          <a:xfrm>
            <a:off x="5911532" y="2627739"/>
            <a:ext cx="5150277" cy="3427275"/>
          </a:xfrm>
          <a:prstGeom prst="rect">
            <a:avLst/>
          </a:prstGeom>
        </p:spPr>
      </p:pic>
      <p:sp>
        <p:nvSpPr>
          <p:cNvPr id="28" name="Rectangle 2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625468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4E5041-924B-C32A-BD74-AFA25A0BECF0}"/>
              </a:ext>
            </a:extLst>
          </p:cNvPr>
          <p:cNvSpPr>
            <a:spLocks noGrp="1"/>
          </p:cNvSpPr>
          <p:nvPr>
            <p:ph type="title"/>
          </p:nvPr>
        </p:nvSpPr>
        <p:spPr>
          <a:xfrm>
            <a:off x="1043631" y="809898"/>
            <a:ext cx="9942716" cy="1554480"/>
          </a:xfrm>
        </p:spPr>
        <p:txBody>
          <a:bodyPr anchor="ctr">
            <a:normAutofit/>
          </a:bodyPr>
          <a:lstStyle/>
          <a:p>
            <a:r>
              <a:rPr lang="en-US" sz="4800"/>
              <a:t>Roadside tests and entering premises following a 'fail to stop'</a:t>
            </a:r>
          </a:p>
        </p:txBody>
      </p:sp>
      <p:sp>
        <p:nvSpPr>
          <p:cNvPr id="3" name="Content Placeholder 2">
            <a:extLst>
              <a:ext uri="{FF2B5EF4-FFF2-40B4-BE49-F238E27FC236}">
                <a16:creationId xmlns:a16="http://schemas.microsoft.com/office/drawing/2014/main" id="{AEBA013F-BBF8-1009-8451-5A9B5DAB6F1E}"/>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r>
              <a:rPr lang="en-US" sz="1900">
                <a:ea typeface="+mn-lt"/>
                <a:cs typeface="+mn-lt"/>
              </a:rPr>
              <a:t>Road Traffic Act 1988 gives police the power to gain entry to any place using reasonable force if necessary in order to impose a requirement to provide a preliminary breath test if the following conditions of Section 6(5) of the Road Traffic Act 1988 are satisfied:</a:t>
            </a:r>
            <a:endParaRPr lang="en-US" sz="1900"/>
          </a:p>
          <a:p>
            <a:r>
              <a:rPr lang="en-US" sz="1900">
                <a:ea typeface="+mn-lt"/>
                <a:cs typeface="+mn-lt"/>
              </a:rPr>
              <a:t>There was a road traffic accident on a road or public place; and</a:t>
            </a:r>
            <a:endParaRPr lang="en-US" sz="1900"/>
          </a:p>
          <a:p>
            <a:r>
              <a:rPr lang="en-US" sz="1900">
                <a:ea typeface="+mn-lt"/>
                <a:cs typeface="+mn-lt"/>
              </a:rPr>
              <a:t>The officer reasonably believes that a person had been driving, attempting to drive or in charge of a vehicle involved in the road traffic accident.</a:t>
            </a:r>
          </a:p>
          <a:p>
            <a:pPr marL="0" indent="0">
              <a:buNone/>
            </a:pPr>
            <a:r>
              <a:rPr lang="en-US" sz="1900">
                <a:ea typeface="+mn-lt"/>
                <a:cs typeface="+mn-lt"/>
              </a:rPr>
              <a:t>Police and Criminal Evidence Act (PACE) 1984 grants a police officer the power to enter any premises to arrest a person under Section 4 (</a:t>
            </a:r>
            <a:r>
              <a:rPr lang="en-US" sz="1900" i="1">
                <a:ea typeface="+mn-lt"/>
                <a:cs typeface="+mn-lt"/>
              </a:rPr>
              <a:t>driving, attempting to drive or in charge when under the influence of drink or drugs</a:t>
            </a:r>
            <a:r>
              <a:rPr lang="en-US" sz="1900">
                <a:ea typeface="+mn-lt"/>
                <a:cs typeface="+mn-lt"/>
              </a:rPr>
              <a:t>) or Section 163 (</a:t>
            </a:r>
            <a:r>
              <a:rPr lang="en-US" sz="1900" i="1">
                <a:ea typeface="+mn-lt"/>
                <a:cs typeface="+mn-lt"/>
              </a:rPr>
              <a:t>failing to stop when required to do so by a constable in uniform</a:t>
            </a:r>
            <a:r>
              <a:rPr lang="en-US" sz="1900">
                <a:ea typeface="+mn-lt"/>
                <a:cs typeface="+mn-lt"/>
              </a:rPr>
              <a:t>) of the Road Traffic Act 1988.</a:t>
            </a:r>
            <a:endParaRPr lang="en-US" sz="1900"/>
          </a:p>
          <a:p>
            <a:endParaRPr lang="en-US" sz="19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992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82829D3-7C34-11BD-20A2-00AC3C538BF6}"/>
              </a:ext>
            </a:extLst>
          </p:cNvPr>
          <p:cNvSpPr>
            <a:spLocks noGrp="1"/>
          </p:cNvSpPr>
          <p:nvPr>
            <p:ph type="title"/>
          </p:nvPr>
        </p:nvSpPr>
        <p:spPr>
          <a:xfrm>
            <a:off x="5894962" y="479493"/>
            <a:ext cx="5458838" cy="1325563"/>
          </a:xfrm>
        </p:spPr>
        <p:txBody>
          <a:bodyPr>
            <a:normAutofit/>
          </a:bodyPr>
          <a:lstStyle/>
          <a:p>
            <a:r>
              <a:rPr lang="en-US" sz="4100"/>
              <a:t>Powers relating to specific areas-  Terrorism</a:t>
            </a: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No terrorism stop terror sign anti ...">
            <a:extLst>
              <a:ext uri="{FF2B5EF4-FFF2-40B4-BE49-F238E27FC236}">
                <a16:creationId xmlns:a16="http://schemas.microsoft.com/office/drawing/2014/main" id="{BCAE6445-ADE7-839C-038D-D087CF3E6F8A}"/>
              </a:ext>
            </a:extLst>
          </p:cNvPr>
          <p:cNvPicPr>
            <a:picLocks noChangeAspect="1"/>
          </p:cNvPicPr>
          <p:nvPr/>
        </p:nvPicPr>
        <p:blipFill>
          <a:blip r:embed="rId2"/>
          <a:stretch>
            <a:fillRect/>
          </a:stretch>
        </p:blipFill>
        <p:spPr>
          <a:xfrm>
            <a:off x="703182" y="1235284"/>
            <a:ext cx="4777381" cy="421768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8411317A-2C04-55C9-65BE-0303888D06E0}"/>
              </a:ext>
            </a:extLst>
          </p:cNvPr>
          <p:cNvSpPr>
            <a:spLocks noGrp="1"/>
          </p:cNvSpPr>
          <p:nvPr>
            <p:ph idx="1"/>
          </p:nvPr>
        </p:nvSpPr>
        <p:spPr>
          <a:xfrm>
            <a:off x="5894962" y="1984443"/>
            <a:ext cx="5458838" cy="4192520"/>
          </a:xfrm>
        </p:spPr>
        <p:txBody>
          <a:bodyPr vert="horz" lIns="91440" tIns="45720" rIns="91440" bIns="45720" rtlCol="0">
            <a:normAutofit/>
          </a:bodyPr>
          <a:lstStyle/>
          <a:p>
            <a:r>
              <a:rPr lang="en-US" sz="2400">
                <a:ea typeface="+mn-lt"/>
                <a:cs typeface="+mn-lt"/>
              </a:rPr>
              <a:t>Schedule 7 of the Terrorism Act 2000- provides police officers with </a:t>
            </a:r>
            <a:r>
              <a:rPr lang="en-US" sz="2400" b="1">
                <a:ea typeface="+mn-lt"/>
                <a:cs typeface="+mn-lt"/>
              </a:rPr>
              <a:t>unique powers</a:t>
            </a:r>
            <a:r>
              <a:rPr lang="en-US" sz="2400">
                <a:ea typeface="+mn-lt"/>
                <a:cs typeface="+mn-lt"/>
              </a:rPr>
              <a:t> to examine people who pass through the United Kingdom’s borders. </a:t>
            </a:r>
          </a:p>
          <a:p>
            <a:r>
              <a:rPr lang="en-US" sz="2400">
                <a:ea typeface="+mn-lt"/>
                <a:cs typeface="+mn-lt"/>
              </a:rPr>
              <a:t>It allows them to stop,  question and when necessary, search and detain individuals and goods travelling through the UK’s borders to determine whether they may be involved or concerned in the commission, preparation or instigation of acts of terrorism.</a:t>
            </a:r>
          </a:p>
          <a:p>
            <a:endParaRPr lang="en-US" sz="2400"/>
          </a:p>
        </p:txBody>
      </p:sp>
    </p:spTree>
    <p:extLst>
      <p:ext uri="{BB962C8B-B14F-4D97-AF65-F5344CB8AC3E}">
        <p14:creationId xmlns:p14="http://schemas.microsoft.com/office/powerpoint/2010/main" val="62738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048D9C9-A498-8D1C-4A13-B0B4A388D1A9}"/>
              </a:ext>
            </a:extLst>
          </p:cNvPr>
          <p:cNvSpPr>
            <a:spLocks noGrp="1"/>
          </p:cNvSpPr>
          <p:nvPr>
            <p:ph type="title"/>
          </p:nvPr>
        </p:nvSpPr>
        <p:spPr>
          <a:xfrm>
            <a:off x="838200" y="365125"/>
            <a:ext cx="10515600" cy="1325563"/>
          </a:xfrm>
        </p:spPr>
        <p:txBody>
          <a:bodyPr>
            <a:normAutofit/>
          </a:bodyPr>
          <a:lstStyle/>
          <a:p>
            <a:r>
              <a:rPr lang="en-US"/>
              <a:t>Investigation powers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657A425-7A3B-DAD2-1763-027141DD9519}"/>
              </a:ext>
            </a:extLst>
          </p:cNvPr>
          <p:cNvSpPr>
            <a:spLocks noGrp="1"/>
          </p:cNvSpPr>
          <p:nvPr>
            <p:ph idx="1"/>
          </p:nvPr>
        </p:nvSpPr>
        <p:spPr>
          <a:xfrm>
            <a:off x="838200" y="1825625"/>
            <a:ext cx="10515600" cy="4351338"/>
          </a:xfrm>
        </p:spPr>
        <p:txBody>
          <a:bodyPr vert="horz" lIns="91440" tIns="45720" rIns="91440" bIns="45720" rtlCol="0">
            <a:normAutofit/>
          </a:bodyPr>
          <a:lstStyle/>
          <a:p>
            <a:r>
              <a:rPr lang="en-US">
                <a:ea typeface="+mn-lt"/>
                <a:cs typeface="+mn-lt"/>
              </a:rPr>
              <a:t>The key piece of legislation which regulates police investigation powers is the Police and Criminal Evidence Act 1984 (PACE)</a:t>
            </a:r>
          </a:p>
          <a:p>
            <a:pPr marL="0" indent="0">
              <a:buNone/>
            </a:pPr>
            <a:r>
              <a:rPr lang="en-US">
                <a:ea typeface="+mn-lt"/>
                <a:cs typeface="+mn-lt"/>
              </a:rPr>
              <a:t>PACE regulates the police powers to:</a:t>
            </a:r>
          </a:p>
          <a:p>
            <a:pPr marL="0" indent="0">
              <a:buNone/>
            </a:pPr>
            <a:r>
              <a:rPr lang="en-US">
                <a:ea typeface="+mn-lt"/>
                <a:cs typeface="+mn-lt"/>
              </a:rPr>
              <a:t>• Arrest, detain, question and take the biometric details of those suspected of a crime. </a:t>
            </a:r>
          </a:p>
          <a:p>
            <a:pPr marL="0" indent="0">
              <a:buNone/>
            </a:pPr>
            <a:r>
              <a:rPr lang="en-US">
                <a:ea typeface="+mn-lt"/>
                <a:cs typeface="+mn-lt"/>
              </a:rPr>
              <a:t>• Enter private property, search the property and seize evidence. </a:t>
            </a:r>
          </a:p>
          <a:p>
            <a:pPr marL="0" indent="0">
              <a:buNone/>
            </a:pPr>
            <a:r>
              <a:rPr lang="en-US">
                <a:ea typeface="+mn-lt"/>
                <a:cs typeface="+mn-lt"/>
              </a:rPr>
              <a:t>• Stop and search individuals and vehicles. </a:t>
            </a:r>
          </a:p>
          <a:p>
            <a:pPr marL="0" indent="0">
              <a:buNone/>
            </a:pPr>
            <a:r>
              <a:rPr lang="en-US">
                <a:ea typeface="+mn-lt"/>
                <a:cs typeface="+mn-lt"/>
              </a:rPr>
              <a:t>The powers regulated by PACE are often complemented by or related to other law.</a:t>
            </a:r>
            <a:endParaRPr lang="en-US"/>
          </a:p>
        </p:txBody>
      </p:sp>
    </p:spTree>
    <p:extLst>
      <p:ext uri="{BB962C8B-B14F-4D97-AF65-F5344CB8AC3E}">
        <p14:creationId xmlns:p14="http://schemas.microsoft.com/office/powerpoint/2010/main" val="29191526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0CEED20-A22C-4FC3-BC0E-F4FE53FDE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F50E91-08C8-0507-D2B1-660BA7E62BFE}"/>
              </a:ext>
            </a:extLst>
          </p:cNvPr>
          <p:cNvSpPr>
            <a:spLocks noGrp="1"/>
          </p:cNvSpPr>
          <p:nvPr>
            <p:ph type="title"/>
          </p:nvPr>
        </p:nvSpPr>
        <p:spPr>
          <a:xfrm>
            <a:off x="1113810" y="2825248"/>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Any questions?</a:t>
            </a:r>
          </a:p>
        </p:txBody>
      </p:sp>
      <p:grpSp>
        <p:nvGrpSpPr>
          <p:cNvPr id="26" name="Group 2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849524"/>
            <a:ext cx="731521" cy="673460"/>
            <a:chOff x="3940602" y="308034"/>
            <a:chExt cx="2116791" cy="3428999"/>
          </a:xfrm>
          <a:solidFill>
            <a:schemeClr val="accent4"/>
          </a:solidFill>
        </p:grpSpPr>
        <p:sp>
          <p:nvSpPr>
            <p:cNvPr id="27" name="Rectangle 2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Rectangle 3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679732"/>
            <a:ext cx="6009366" cy="542388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0" descr="Help">
            <a:extLst>
              <a:ext uri="{FF2B5EF4-FFF2-40B4-BE49-F238E27FC236}">
                <a16:creationId xmlns:a16="http://schemas.microsoft.com/office/drawing/2014/main" id="{C39DCA35-B1D4-A2C9-4C75-BD084FBFC28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227021" y="928201"/>
            <a:ext cx="4926942" cy="4926942"/>
          </a:xfrm>
          <a:prstGeom prst="rect">
            <a:avLst/>
          </a:prstGeom>
        </p:spPr>
      </p:pic>
      <p:sp>
        <p:nvSpPr>
          <p:cNvPr id="33" name="Rectangle 3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687568" y="6355073"/>
            <a:ext cx="6007608"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17688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0&quot;/&gt;&lt;lineCharCount val=&quot;39&quot;/&gt;&lt;lineCharCount val=&quot;40&quot;/&gt;&lt;lineCharCount val=&quot;40&quot;/&gt;&lt;lineCharCount val=&quot;36&quot;/&gt;&lt;lineCharCount val=&quot;37&quot;/&gt;&lt;lineCharCount val=&quot;37&quot;/&gt;&lt;lineCharCount val=&quot;38&quot;/&gt;&lt;lineCharCount val=&quot;37&quot;/&gt;&lt;lineCharCount val=&quot;33&quot;/&gt;&lt;lineCharCount val=&quot;15&quot;/&gt;&lt;/TableIndex&gt;&lt;/ShapeText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82</Slides>
  <Notes>18</Notes>
  <HiddenSlides>0</HiddenSlides>
  <ScaleCrop>false</ScaleCrop>
  <HeadingPairs>
    <vt:vector size="4" baseType="variant">
      <vt:variant>
        <vt:lpstr>Theme</vt:lpstr>
      </vt:variant>
      <vt:variant>
        <vt:i4>1</vt:i4>
      </vt:variant>
      <vt:variant>
        <vt:lpstr>Slide Titles</vt:lpstr>
      </vt:variant>
      <vt:variant>
        <vt:i4>82</vt:i4>
      </vt:variant>
    </vt:vector>
  </HeadingPairs>
  <TitlesOfParts>
    <vt:vector size="83" baseType="lpstr">
      <vt:lpstr>office theme</vt:lpstr>
      <vt:lpstr>Understanding the role of  police constable  BMPL4019A</vt:lpstr>
      <vt:lpstr>Today</vt:lpstr>
      <vt:lpstr>Policing by consent </vt:lpstr>
      <vt:lpstr>“the police are the public and the public are the police.” </vt:lpstr>
      <vt:lpstr>Policing by Consent</vt:lpstr>
      <vt:lpstr>Lewis Edwards 2023</vt:lpstr>
      <vt:lpstr>PowerPoint Presentation</vt:lpstr>
      <vt:lpstr> Sarah Everard 2021 </vt:lpstr>
      <vt:lpstr>Ethics </vt:lpstr>
      <vt:lpstr>Police Funding</vt:lpstr>
      <vt:lpstr>Metropolitan Police</vt:lpstr>
      <vt:lpstr>Evidence for police legitimacy</vt:lpstr>
      <vt:lpstr>Governance </vt:lpstr>
      <vt:lpstr>Miscarriages of Justice </vt:lpstr>
      <vt:lpstr>Task</vt:lpstr>
      <vt:lpstr>Key Governance Legislation</vt:lpstr>
      <vt:lpstr>Police Crime Commissioners </vt:lpstr>
      <vt:lpstr>Avon and Somerset Police</vt:lpstr>
      <vt:lpstr>PCC Crime Plans</vt:lpstr>
      <vt:lpstr>Last week Task</vt:lpstr>
      <vt:lpstr>PowerPoint Presentation</vt:lpstr>
      <vt:lpstr>Police &amp; Crime Panels </vt:lpstr>
      <vt:lpstr>His Majesty Inspectorate of Constabulary &amp; Fire and Rescue Services (HMICFRS)</vt:lpstr>
      <vt:lpstr>Task</vt:lpstr>
      <vt:lpstr>PowerPoint Presentation</vt:lpstr>
      <vt:lpstr>Constitutional position of the police</vt:lpstr>
      <vt:lpstr>What is procedural justice?</vt:lpstr>
      <vt:lpstr>Why is procedural justice important?</vt:lpstr>
      <vt:lpstr>How to police in a procedurally justice way</vt:lpstr>
      <vt:lpstr>Importance of the publics input</vt:lpstr>
      <vt:lpstr>PowerPoint Presentation</vt:lpstr>
      <vt:lpstr>Ely Riots Cardiff 2023 sparked by the death of two friends….</vt:lpstr>
      <vt:lpstr>Local engagement and accountability</vt:lpstr>
      <vt:lpstr>The policing mission</vt:lpstr>
      <vt:lpstr>Uk Policing Values, Purpose and Mission  (College of Policing, 2023)</vt:lpstr>
      <vt:lpstr>Task- 20 mins</vt:lpstr>
      <vt:lpstr>Workforce Transformation- 2018 and Policing Vision 2025</vt:lpstr>
      <vt:lpstr>Research and present to the group the differences between Policing Vision 2025 and 2030</vt:lpstr>
      <vt:lpstr>Why do you think that there was a need for a new policing vision?</vt:lpstr>
      <vt:lpstr>PowerPoint Presentation</vt:lpstr>
      <vt:lpstr>What is a Police and Crime plan (P&amp;CP)?</vt:lpstr>
      <vt:lpstr>The home secretary</vt:lpstr>
      <vt:lpstr>The Home Secretary The Rt Hon Shbana Mahmood MP</vt:lpstr>
      <vt:lpstr>Strategic context of policing</vt:lpstr>
      <vt:lpstr>Stagegic Policing Requirement</vt:lpstr>
      <vt:lpstr>Any questions?</vt:lpstr>
      <vt:lpstr>Understanding the role of  police constable  BMPL4019a</vt:lpstr>
      <vt:lpstr>PowerPoint Presentation</vt:lpstr>
      <vt:lpstr>Powers</vt:lpstr>
      <vt:lpstr>4 types of police personnel who have different powers</vt:lpstr>
      <vt:lpstr>Police Powers </vt:lpstr>
      <vt:lpstr>Powers reserved for warranted police officers</vt:lpstr>
      <vt:lpstr>PCSO's</vt:lpstr>
      <vt:lpstr>What it means to be a police constable </vt:lpstr>
      <vt:lpstr>Warrants</vt:lpstr>
      <vt:lpstr>Warrants</vt:lpstr>
      <vt:lpstr>How police powers are regulated</vt:lpstr>
      <vt:lpstr>Task</vt:lpstr>
      <vt:lpstr>The Human Rights Act 1998</vt:lpstr>
      <vt:lpstr>What are Human Rights?</vt:lpstr>
      <vt:lpstr>PowerPoint Presentation</vt:lpstr>
      <vt:lpstr>Statutory requirements</vt:lpstr>
      <vt:lpstr>When statutory requirements are not required</vt:lpstr>
      <vt:lpstr>Considerations when carrying out police powers</vt:lpstr>
      <vt:lpstr>Task</vt:lpstr>
      <vt:lpstr>Scenario</vt:lpstr>
      <vt:lpstr>Legislation when dealing with police incidents</vt:lpstr>
      <vt:lpstr>Power to arrest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police powers</vt:lpstr>
      <vt:lpstr>Safeguarding potential victims and move them to a safe place</vt:lpstr>
      <vt:lpstr>Stopping and checking vehicles including seizing and recovery</vt:lpstr>
      <vt:lpstr>Roadside tests and entering premises following a 'fail to stop'</vt:lpstr>
      <vt:lpstr>Powers relating to specific areas-  Terrorism</vt:lpstr>
      <vt:lpstr>Investigation powers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Melanie Thomas</dc:creator>
  <cp:revision>62</cp:revision>
  <dcterms:created xsi:type="dcterms:W3CDTF">2024-06-11T11:07:34Z</dcterms:created>
  <dcterms:modified xsi:type="dcterms:W3CDTF">2026-10-12T18:42:23Z</dcterms:modified>
</cp:coreProperties>
</file>