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62" r:id="rId2"/>
    <p:sldId id="266" r:id="rId3"/>
    <p:sldId id="277" r:id="rId4"/>
    <p:sldId id="267" r:id="rId5"/>
    <p:sldId id="271" r:id="rId6"/>
    <p:sldId id="268" r:id="rId7"/>
    <p:sldId id="281" r:id="rId8"/>
    <p:sldId id="282" r:id="rId9"/>
    <p:sldId id="283" r:id="rId10"/>
    <p:sldId id="287" r:id="rId11"/>
    <p:sldId id="286" r:id="rId12"/>
    <p:sldId id="284" r:id="rId13"/>
    <p:sldId id="285" r:id="rId14"/>
    <p:sldId id="288" r:id="rId15"/>
    <p:sldId id="289" r:id="rId16"/>
    <p:sldId id="290" r:id="rId17"/>
    <p:sldId id="291" r:id="rId18"/>
    <p:sldId id="29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DE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46" autoAdjust="0"/>
    <p:restoredTop sz="94660"/>
  </p:normalViewPr>
  <p:slideViewPr>
    <p:cSldViewPr snapToGrid="0">
      <p:cViewPr>
        <p:scale>
          <a:sx n="150" d="100"/>
          <a:sy n="150" d="100"/>
        </p:scale>
        <p:origin x="-4378" y="-23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microsoft.com/office/2016/11/relationships/changesInfo" Target="changesInfos/changesInfo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Ellis" userId="3db848dd9a6c7367" providerId="LiveId" clId="{9B1E1859-6F50-31DE-891F-78ECEDAC6E86}"/>
    <pc:docChg chg="undo custSel addSld delSld modSld sldOrd">
      <pc:chgData name="Natasha Ellis" userId="3db848dd9a6c7367" providerId="LiveId" clId="{9B1E1859-6F50-31DE-891F-78ECEDAC6E86}" dt="2026-03-08T16:24:52.360" v="13064"/>
      <pc:docMkLst>
        <pc:docMk/>
      </pc:docMkLst>
      <pc:sldChg chg="del">
        <pc:chgData name="Natasha Ellis" userId="3db848dd9a6c7367" providerId="LiveId" clId="{9B1E1859-6F50-31DE-891F-78ECEDAC6E86}" dt="2026-03-08T15:28:38.742" v="12728" actId="2696"/>
        <pc:sldMkLst>
          <pc:docMk/>
          <pc:sldMk cId="388282138" sldId="256"/>
        </pc:sldMkLst>
      </pc:sldChg>
      <pc:sldChg chg="modSp del mod ord">
        <pc:chgData name="Natasha Ellis" userId="3db848dd9a6c7367" providerId="LiveId" clId="{9B1E1859-6F50-31DE-891F-78ECEDAC6E86}" dt="2026-03-08T15:28:34.056" v="12725" actId="2696"/>
        <pc:sldMkLst>
          <pc:docMk/>
          <pc:sldMk cId="2209938421" sldId="258"/>
        </pc:sldMkLst>
      </pc:sldChg>
      <pc:sldChg chg="modSp del mod ord">
        <pc:chgData name="Natasha Ellis" userId="3db848dd9a6c7367" providerId="LiveId" clId="{9B1E1859-6F50-31DE-891F-78ECEDAC6E86}" dt="2026-03-08T15:28:29.613" v="12723" actId="2696"/>
        <pc:sldMkLst>
          <pc:docMk/>
          <pc:sldMk cId="4026078813" sldId="259"/>
        </pc:sldMkLst>
      </pc:sldChg>
      <pc:sldChg chg="del">
        <pc:chgData name="Natasha Ellis" userId="3db848dd9a6c7367" providerId="LiveId" clId="{9B1E1859-6F50-31DE-891F-78ECEDAC6E86}" dt="2026-03-08T15:28:37.188" v="12727" actId="2696"/>
        <pc:sldMkLst>
          <pc:docMk/>
          <pc:sldMk cId="256193911" sldId="260"/>
        </pc:sldMkLst>
      </pc:sldChg>
      <pc:sldChg chg="del">
        <pc:chgData name="Natasha Ellis" userId="3db848dd9a6c7367" providerId="LiveId" clId="{9B1E1859-6F50-31DE-891F-78ECEDAC6E86}" dt="2026-03-08T15:28:40.227" v="12729" actId="2696"/>
        <pc:sldMkLst>
          <pc:docMk/>
          <pc:sldMk cId="2577735081" sldId="261"/>
        </pc:sldMkLst>
      </pc:sldChg>
      <pc:sldChg chg="addSp delSp modSp mod setBg addAnim modNotesTx">
        <pc:chgData name="Natasha Ellis" userId="3db848dd9a6c7367" providerId="LiveId" clId="{9B1E1859-6F50-31DE-891F-78ECEDAC6E86}" dt="2026-03-08T16:08:01.703" v="13050"/>
        <pc:sldMkLst>
          <pc:docMk/>
          <pc:sldMk cId="3094952105" sldId="262"/>
        </pc:sldMkLst>
        <pc:spChg chg="add mod">
          <ac:chgData name="Natasha Ellis" userId="3db848dd9a6c7367" providerId="LiveId" clId="{9B1E1859-6F50-31DE-891F-78ECEDAC6E86}" dt="2026-03-08T15:10:47.711" v="12554" actId="14100"/>
          <ac:spMkLst>
            <pc:docMk/>
            <pc:sldMk cId="3094952105" sldId="262"/>
            <ac:spMk id="3" creationId="{139C368A-6569-269D-DE8D-A17EC23BFE35}"/>
          </ac:spMkLst>
        </pc:spChg>
        <pc:spChg chg="add del mod">
          <ac:chgData name="Natasha Ellis" userId="3db848dd9a6c7367" providerId="LiveId" clId="{9B1E1859-6F50-31DE-891F-78ECEDAC6E86}" dt="2026-03-07T12:13:50.030" v="9022" actId="21"/>
          <ac:spMkLst>
            <pc:docMk/>
            <pc:sldMk cId="3094952105" sldId="262"/>
            <ac:spMk id="3" creationId="{BB43DDB8-B27A-2DBC-A83C-612D08FACADA}"/>
          </ac:spMkLst>
        </pc:spChg>
        <pc:spChg chg="mod">
          <ac:chgData name="Natasha Ellis" userId="3db848dd9a6c7367" providerId="LiveId" clId="{9B1E1859-6F50-31DE-891F-78ECEDAC6E86}" dt="2026-03-08T08:31:53.996" v="10986" actId="1076"/>
          <ac:spMkLst>
            <pc:docMk/>
            <pc:sldMk cId="3094952105" sldId="262"/>
            <ac:spMk id="4" creationId="{8A131DF8-E850-EC05-64C4-B74617E820C2}"/>
          </ac:spMkLst>
        </pc:spChg>
        <pc:spChg chg="mod">
          <ac:chgData name="Natasha Ellis" userId="3db848dd9a6c7367" providerId="LiveId" clId="{9B1E1859-6F50-31DE-891F-78ECEDAC6E86}" dt="2026-03-08T16:04:25.649" v="13049" actId="20577"/>
          <ac:spMkLst>
            <pc:docMk/>
            <pc:sldMk cId="3094952105" sldId="262"/>
            <ac:spMk id="5" creationId="{832C11A2-7895-C869-C950-0FB7D3F6BFC4}"/>
          </ac:spMkLst>
        </pc:spChg>
        <pc:picChg chg="add mod">
          <ac:chgData name="Natasha Ellis" userId="3db848dd9a6c7367" providerId="LiveId" clId="{9B1E1859-6F50-31DE-891F-78ECEDAC6E86}" dt="2026-03-08T16:08:01.703" v="13050"/>
          <ac:picMkLst>
            <pc:docMk/>
            <pc:sldMk cId="3094952105" sldId="262"/>
            <ac:picMk id="2" creationId="{296B16C0-F0C3-4263-7DF1-AD652279890F}"/>
          </ac:picMkLst>
        </pc:picChg>
        <pc:picChg chg="mod">
          <ac:chgData name="Natasha Ellis" userId="3db848dd9a6c7367" providerId="LiveId" clId="{9B1E1859-6F50-31DE-891F-78ECEDAC6E86}" dt="2026-03-08T15:05:16.067" v="12549" actId="1076"/>
          <ac:picMkLst>
            <pc:docMk/>
            <pc:sldMk cId="3094952105" sldId="262"/>
            <ac:picMk id="6" creationId="{78976009-A1F6-DDD7-5BC2-9356A06E6038}"/>
          </ac:picMkLst>
        </pc:picChg>
      </pc:sldChg>
      <pc:sldChg chg="del">
        <pc:chgData name="Natasha Ellis" userId="3db848dd9a6c7367" providerId="LiveId" clId="{9B1E1859-6F50-31DE-891F-78ECEDAC6E86}" dt="2026-03-08T15:28:43.296" v="12731" actId="2696"/>
        <pc:sldMkLst>
          <pc:docMk/>
          <pc:sldMk cId="3570834003" sldId="263"/>
        </pc:sldMkLst>
      </pc:sldChg>
      <pc:sldChg chg="modSp new del mod ord">
        <pc:chgData name="Natasha Ellis" userId="3db848dd9a6c7367" providerId="LiveId" clId="{9B1E1859-6F50-31DE-891F-78ECEDAC6E86}" dt="2026-03-08T15:28:44.749" v="12732" actId="2696"/>
        <pc:sldMkLst>
          <pc:docMk/>
          <pc:sldMk cId="2189157785" sldId="264"/>
        </pc:sldMkLst>
      </pc:sldChg>
      <pc:sldChg chg="del">
        <pc:chgData name="Natasha Ellis" userId="3db848dd9a6c7367" providerId="LiveId" clId="{9B1E1859-6F50-31DE-891F-78ECEDAC6E86}" dt="2026-03-08T15:28:35.620" v="12726" actId="2696"/>
        <pc:sldMkLst>
          <pc:docMk/>
          <pc:sldMk cId="595207700" sldId="265"/>
        </pc:sldMkLst>
      </pc:sldChg>
      <pc:sldChg chg="addSp delSp modSp new mod setBg addAnim modNotesTx">
        <pc:chgData name="Natasha Ellis" userId="3db848dd9a6c7367" providerId="LiveId" clId="{9B1E1859-6F50-31DE-891F-78ECEDAC6E86}" dt="2026-03-08T16:10:24.719" v="13051"/>
        <pc:sldMkLst>
          <pc:docMk/>
          <pc:sldMk cId="3265401805" sldId="266"/>
        </pc:sldMkLst>
        <pc:spChg chg="mod">
          <ac:chgData name="Natasha Ellis" userId="3db848dd9a6c7367" providerId="LiveId" clId="{9B1E1859-6F50-31DE-891F-78ECEDAC6E86}" dt="2026-02-08T13:45:03.542" v="6275" actId="21"/>
          <ac:spMkLst>
            <pc:docMk/>
            <pc:sldMk cId="3265401805" sldId="266"/>
            <ac:spMk id="2" creationId="{6F9A0331-7172-72D3-AF79-ED0B41CF557B}"/>
          </ac:spMkLst>
        </pc:spChg>
        <pc:spChg chg="add mod">
          <ac:chgData name="Natasha Ellis" userId="3db848dd9a6c7367" providerId="LiveId" clId="{9B1E1859-6F50-31DE-891F-78ECEDAC6E86}" dt="2026-02-16T15:54:51.197" v="8005" actId="1076"/>
          <ac:spMkLst>
            <pc:docMk/>
            <pc:sldMk cId="3265401805" sldId="266"/>
            <ac:spMk id="3" creationId="{C4E772D0-6512-5BB5-C7A5-34203C90B637}"/>
          </ac:spMkLst>
        </pc:spChg>
        <pc:spChg chg="add">
          <ac:chgData name="Natasha Ellis" userId="3db848dd9a6c7367" providerId="LiveId" clId="{9B1E1859-6F50-31DE-891F-78ECEDAC6E86}" dt="2026-02-08T10:29:19.701" v="5350" actId="26606"/>
          <ac:spMkLst>
            <pc:docMk/>
            <pc:sldMk cId="3265401805" sldId="266"/>
            <ac:spMk id="12" creationId="{B50AB553-2A96-4A92-96F2-93548E096954}"/>
          </ac:spMkLst>
        </pc:spChg>
        <pc:graphicFrameChg chg="add mod modGraphic">
          <ac:chgData name="Natasha Ellis" userId="3db848dd9a6c7367" providerId="LiveId" clId="{9B1E1859-6F50-31DE-891F-78ECEDAC6E86}" dt="2026-03-08T08:45:30.249" v="11004" actId="113"/>
          <ac:graphicFrameMkLst>
            <pc:docMk/>
            <pc:sldMk cId="3265401805" sldId="266"/>
            <ac:graphicFrameMk id="13" creationId="{6720681D-EF98-1EBC-005F-6768F277F98E}"/>
          </ac:graphicFrameMkLst>
        </pc:graphicFrameChg>
        <pc:picChg chg="add mod">
          <ac:chgData name="Natasha Ellis" userId="3db848dd9a6c7367" providerId="LiveId" clId="{9B1E1859-6F50-31DE-891F-78ECEDAC6E86}" dt="2026-03-07T23:51:45.163" v="10824" actId="14100"/>
          <ac:picMkLst>
            <pc:docMk/>
            <pc:sldMk cId="3265401805" sldId="266"/>
            <ac:picMk id="4" creationId="{2570503C-C08F-13D2-A74D-330FAFC4EEE4}"/>
          </ac:picMkLst>
        </pc:picChg>
        <pc:picChg chg="add mod">
          <ac:chgData name="Natasha Ellis" userId="3db848dd9a6c7367" providerId="LiveId" clId="{9B1E1859-6F50-31DE-891F-78ECEDAC6E86}" dt="2026-03-08T16:10:24.719" v="13051"/>
          <ac:picMkLst>
            <pc:docMk/>
            <pc:sldMk cId="3265401805" sldId="266"/>
            <ac:picMk id="5" creationId="{1E8A3EE6-B66F-ABBA-B492-519DA489F7F4}"/>
          </ac:picMkLst>
        </pc:picChg>
        <pc:picChg chg="add del">
          <ac:chgData name="Natasha Ellis" userId="3db848dd9a6c7367" providerId="LiveId" clId="{9B1E1859-6F50-31DE-891F-78ECEDAC6E86}" dt="2026-03-08T10:40:17.900" v="11419" actId="22"/>
          <ac:picMkLst>
            <pc:docMk/>
            <pc:sldMk cId="3265401805" sldId="266"/>
            <ac:picMk id="7" creationId="{4ADB2BBE-C710-747C-3B43-BC06AC64B24A}"/>
          </ac:picMkLst>
        </pc:picChg>
        <pc:picChg chg="add mod">
          <ac:chgData name="Natasha Ellis" userId="3db848dd9a6c7367" providerId="LiveId" clId="{9B1E1859-6F50-31DE-891F-78ECEDAC6E86}" dt="2026-02-08T12:15:39.315" v="5766" actId="1076"/>
          <ac:picMkLst>
            <pc:docMk/>
            <pc:sldMk cId="3265401805" sldId="266"/>
            <ac:picMk id="8" creationId="{E9955486-EEF7-449D-C200-DF4E91AC7720}"/>
          </ac:picMkLst>
        </pc:picChg>
      </pc:sldChg>
      <pc:sldChg chg="addSp delSp modSp new mod setBg addAnim modNotesTx">
        <pc:chgData name="Natasha Ellis" userId="3db848dd9a6c7367" providerId="LiveId" clId="{9B1E1859-6F50-31DE-891F-78ECEDAC6E86}" dt="2026-03-08T16:13:28.017" v="13053"/>
        <pc:sldMkLst>
          <pc:docMk/>
          <pc:sldMk cId="4130110698" sldId="267"/>
        </pc:sldMkLst>
        <pc:spChg chg="mod ord">
          <ac:chgData name="Natasha Ellis" userId="3db848dd9a6c7367" providerId="LiveId" clId="{9B1E1859-6F50-31DE-891F-78ECEDAC6E86}" dt="2026-02-15T16:37:55.368" v="7922" actId="1076"/>
          <ac:spMkLst>
            <pc:docMk/>
            <pc:sldMk cId="4130110698" sldId="267"/>
            <ac:spMk id="2" creationId="{6EF754EB-A20E-DEBA-31D4-B70ADFAF0C5B}"/>
          </ac:spMkLst>
        </pc:spChg>
        <pc:spChg chg="add mod">
          <ac:chgData name="Natasha Ellis" userId="3db848dd9a6c7367" providerId="LiveId" clId="{9B1E1859-6F50-31DE-891F-78ECEDAC6E86}" dt="2026-03-08T13:29:30.283" v="12105" actId="1076"/>
          <ac:spMkLst>
            <pc:docMk/>
            <pc:sldMk cId="4130110698" sldId="267"/>
            <ac:spMk id="14" creationId="{849B1955-1F9B-3A2B-DFB8-FBB110B337AA}"/>
          </ac:spMkLst>
        </pc:spChg>
        <pc:spChg chg="add mod">
          <ac:chgData name="Natasha Ellis" userId="3db848dd9a6c7367" providerId="LiveId" clId="{9B1E1859-6F50-31DE-891F-78ECEDAC6E86}" dt="2026-03-08T13:29:34.808" v="12106" actId="1076"/>
          <ac:spMkLst>
            <pc:docMk/>
            <pc:sldMk cId="4130110698" sldId="267"/>
            <ac:spMk id="18" creationId="{41A1F6BC-4BCA-2548-0F7A-0A04DBBE632E}"/>
          </ac:spMkLst>
        </pc:spChg>
        <pc:spChg chg="add mod">
          <ac:chgData name="Natasha Ellis" userId="3db848dd9a6c7367" providerId="LiveId" clId="{9B1E1859-6F50-31DE-891F-78ECEDAC6E86}" dt="2026-03-08T13:29:42.369" v="12107" actId="1076"/>
          <ac:spMkLst>
            <pc:docMk/>
            <pc:sldMk cId="4130110698" sldId="267"/>
            <ac:spMk id="27" creationId="{9F4787AA-42B4-06E8-3849-5BB188DEAB55}"/>
          </ac:spMkLst>
        </pc:spChg>
        <pc:grpChg chg="add">
          <ac:chgData name="Natasha Ellis" userId="3db848dd9a6c7367" providerId="LiveId" clId="{9B1E1859-6F50-31DE-891F-78ECEDAC6E86}" dt="2026-02-08T10:40:38.084" v="5420" actId="26606"/>
          <ac:grpSpMkLst>
            <pc:docMk/>
            <pc:sldMk cId="4130110698" sldId="267"/>
            <ac:grpSpMk id="81" creationId="{1FD67D68-9B83-C338-8342-3348D8F22347}"/>
          </ac:grpSpMkLst>
        </pc:grpChg>
        <pc:picChg chg="add mod">
          <ac:chgData name="Natasha Ellis" userId="3db848dd9a6c7367" providerId="LiveId" clId="{9B1E1859-6F50-31DE-891F-78ECEDAC6E86}" dt="2026-03-08T16:13:28.017" v="13053"/>
          <ac:picMkLst>
            <pc:docMk/>
            <pc:sldMk cId="4130110698" sldId="267"/>
            <ac:picMk id="3" creationId="{AE27F5D3-7CB4-211C-C62E-3FD079B2FD51}"/>
          </ac:picMkLst>
        </pc:picChg>
        <pc:picChg chg="add mod ord">
          <ac:chgData name="Natasha Ellis" userId="3db848dd9a6c7367" providerId="LiveId" clId="{9B1E1859-6F50-31DE-891F-78ECEDAC6E86}" dt="2026-03-08T13:29:53.659" v="12111" actId="14100"/>
          <ac:picMkLst>
            <pc:docMk/>
            <pc:sldMk cId="4130110698" sldId="267"/>
            <ac:picMk id="21" creationId="{D9206F03-4BA0-F710-812E-4C36A10B8B40}"/>
          </ac:picMkLst>
        </pc:picChg>
      </pc:sldChg>
      <pc:sldChg chg="addSp delSp modSp new mod ord addAnim modNotesTx">
        <pc:chgData name="Natasha Ellis" userId="3db848dd9a6c7367" providerId="LiveId" clId="{9B1E1859-6F50-31DE-891F-78ECEDAC6E86}" dt="2026-03-08T16:15:53.044" v="13055"/>
        <pc:sldMkLst>
          <pc:docMk/>
          <pc:sldMk cId="3119479387" sldId="268"/>
        </pc:sldMkLst>
        <pc:spChg chg="add mod">
          <ac:chgData name="Natasha Ellis" userId="3db848dd9a6c7367" providerId="LiveId" clId="{9B1E1859-6F50-31DE-891F-78ECEDAC6E86}" dt="2026-03-07T18:40:41.535" v="9472" actId="13822"/>
          <ac:spMkLst>
            <pc:docMk/>
            <pc:sldMk cId="3119479387" sldId="268"/>
            <ac:spMk id="4" creationId="{E3AE13A5-B0C8-E262-6504-2B2AA5DBF446}"/>
          </ac:spMkLst>
        </pc:spChg>
        <pc:graphicFrameChg chg="add mod modGraphic">
          <ac:chgData name="Natasha Ellis" userId="3db848dd9a6c7367" providerId="LiveId" clId="{9B1E1859-6F50-31DE-891F-78ECEDAC6E86}" dt="2026-03-07T18:39:45.108" v="9466" actId="14100"/>
          <ac:graphicFrameMkLst>
            <pc:docMk/>
            <pc:sldMk cId="3119479387" sldId="268"/>
            <ac:graphicFrameMk id="3" creationId="{CBE7696C-0199-4704-04C9-94C0785C6CF2}"/>
          </ac:graphicFrameMkLst>
        </pc:graphicFrameChg>
        <pc:graphicFrameChg chg="add mod modGraphic">
          <ac:chgData name="Natasha Ellis" userId="3db848dd9a6c7367" providerId="LiveId" clId="{9B1E1859-6F50-31DE-891F-78ECEDAC6E86}" dt="2026-03-07T18:40:08.543" v="9471" actId="14100"/>
          <ac:graphicFrameMkLst>
            <pc:docMk/>
            <pc:sldMk cId="3119479387" sldId="268"/>
            <ac:graphicFrameMk id="8" creationId="{7ACF1DAD-C53F-241C-C9EC-D662DC83E6D4}"/>
          </ac:graphicFrameMkLst>
        </pc:graphicFrameChg>
        <pc:picChg chg="add mod">
          <ac:chgData name="Natasha Ellis" userId="3db848dd9a6c7367" providerId="LiveId" clId="{9B1E1859-6F50-31DE-891F-78ECEDAC6E86}" dt="2026-03-08T16:15:53.044" v="13055"/>
          <ac:picMkLst>
            <pc:docMk/>
            <pc:sldMk cId="3119479387" sldId="268"/>
            <ac:picMk id="2" creationId="{E6AAA16F-B698-5D54-A025-A9039649DBCE}"/>
          </ac:picMkLst>
        </pc:picChg>
      </pc:sldChg>
      <pc:sldChg chg="addSp modSp new del mod">
        <pc:chgData name="Natasha Ellis" userId="3db848dd9a6c7367" providerId="LiveId" clId="{9B1E1859-6F50-31DE-891F-78ECEDAC6E86}" dt="2026-03-08T15:28:41.734" v="12730" actId="2696"/>
        <pc:sldMkLst>
          <pc:docMk/>
          <pc:sldMk cId="1746898816" sldId="270"/>
        </pc:sldMkLst>
      </pc:sldChg>
      <pc:sldChg chg="addSp delSp modSp new mod setBg addAnim modNotesTx">
        <pc:chgData name="Natasha Ellis" userId="3db848dd9a6c7367" providerId="LiveId" clId="{9B1E1859-6F50-31DE-891F-78ECEDAC6E86}" dt="2026-03-08T16:14:39.570" v="13054"/>
        <pc:sldMkLst>
          <pc:docMk/>
          <pc:sldMk cId="1164292717" sldId="271"/>
        </pc:sldMkLst>
        <pc:spChg chg="mod">
          <ac:chgData name="Natasha Ellis" userId="3db848dd9a6c7367" providerId="LiveId" clId="{9B1E1859-6F50-31DE-891F-78ECEDAC6E86}" dt="2026-02-16T16:45:58.854" v="8130" actId="14100"/>
          <ac:spMkLst>
            <pc:docMk/>
            <pc:sldMk cId="1164292717" sldId="271"/>
            <ac:spMk id="2" creationId="{DFC5F46D-A8DF-5EB2-2BC2-96C0029A3117}"/>
          </ac:spMkLst>
        </pc:spChg>
        <pc:spChg chg="add mod">
          <ac:chgData name="Natasha Ellis" userId="3db848dd9a6c7367" providerId="LiveId" clId="{9B1E1859-6F50-31DE-891F-78ECEDAC6E86}" dt="2026-03-08T00:03:15.883" v="10864" actId="1076"/>
          <ac:spMkLst>
            <pc:docMk/>
            <pc:sldMk cId="1164292717" sldId="271"/>
            <ac:spMk id="4" creationId="{4F1DC5A2-BBE1-F7F5-4252-3BEF19DC2DC9}"/>
          </ac:spMkLst>
        </pc:spChg>
        <pc:spChg chg="add mod">
          <ac:chgData name="Natasha Ellis" userId="3db848dd9a6c7367" providerId="LiveId" clId="{9B1E1859-6F50-31DE-891F-78ECEDAC6E86}" dt="2026-03-08T13:30:11.412" v="12113" actId="113"/>
          <ac:spMkLst>
            <pc:docMk/>
            <pc:sldMk cId="1164292717" sldId="271"/>
            <ac:spMk id="5" creationId="{96F01C92-B953-9D5D-3083-E28EB5F6D2EA}"/>
          </ac:spMkLst>
        </pc:spChg>
        <pc:spChg chg="add mod">
          <ac:chgData name="Natasha Ellis" userId="3db848dd9a6c7367" providerId="LiveId" clId="{9B1E1859-6F50-31DE-891F-78ECEDAC6E86}" dt="2026-03-08T13:32:35.571" v="12153" actId="1076"/>
          <ac:spMkLst>
            <pc:docMk/>
            <pc:sldMk cId="1164292717" sldId="271"/>
            <ac:spMk id="8" creationId="{E89D975B-7EA6-CB98-874C-9192F913CA2E}"/>
          </ac:spMkLst>
        </pc:spChg>
        <pc:spChg chg="add mod">
          <ac:chgData name="Natasha Ellis" userId="3db848dd9a6c7367" providerId="LiveId" clId="{9B1E1859-6F50-31DE-891F-78ECEDAC6E86}" dt="2026-03-08T13:31:24.616" v="12144" actId="14100"/>
          <ac:spMkLst>
            <pc:docMk/>
            <pc:sldMk cId="1164292717" sldId="271"/>
            <ac:spMk id="9" creationId="{FFB10A4F-74B7-3778-25EB-53837AD3AC6B}"/>
          </ac:spMkLst>
        </pc:spChg>
        <pc:graphicFrameChg chg="add mod ord modGraphic">
          <ac:chgData name="Natasha Ellis" userId="3db848dd9a6c7367" providerId="LiveId" clId="{9B1E1859-6F50-31DE-891F-78ECEDAC6E86}" dt="2026-03-08T13:32:21.275" v="12151" actId="113"/>
          <ac:graphicFrameMkLst>
            <pc:docMk/>
            <pc:sldMk cId="1164292717" sldId="271"/>
            <ac:graphicFrameMk id="6" creationId="{66B84B8B-A6F8-B8AD-227F-53CBA761337A}"/>
          </ac:graphicFrameMkLst>
        </pc:graphicFrameChg>
        <pc:picChg chg="add mod">
          <ac:chgData name="Natasha Ellis" userId="3db848dd9a6c7367" providerId="LiveId" clId="{9B1E1859-6F50-31DE-891F-78ECEDAC6E86}" dt="2026-03-07T23:57:04.436" v="10842" actId="14100"/>
          <ac:picMkLst>
            <pc:docMk/>
            <pc:sldMk cId="1164292717" sldId="271"/>
            <ac:picMk id="3" creationId="{752A7BAA-1347-853C-CE34-09FBB694A03B}"/>
          </ac:picMkLst>
        </pc:picChg>
        <pc:picChg chg="add mod">
          <ac:chgData name="Natasha Ellis" userId="3db848dd9a6c7367" providerId="LiveId" clId="{9B1E1859-6F50-31DE-891F-78ECEDAC6E86}" dt="2026-03-08T16:14:39.570" v="13054"/>
          <ac:picMkLst>
            <pc:docMk/>
            <pc:sldMk cId="1164292717" sldId="271"/>
            <ac:picMk id="7" creationId="{59B50881-61CE-5790-6128-F3D5320D0F25}"/>
          </ac:picMkLst>
        </pc:picChg>
      </pc:sldChg>
      <pc:sldChg chg="addSp delSp modSp new del mod setBg">
        <pc:chgData name="Natasha Ellis" userId="3db848dd9a6c7367" providerId="LiveId" clId="{9B1E1859-6F50-31DE-891F-78ECEDAC6E86}" dt="2026-03-08T15:28:31.243" v="12724" actId="2696"/>
        <pc:sldMkLst>
          <pc:docMk/>
          <pc:sldMk cId="3918799345" sldId="272"/>
        </pc:sldMkLst>
      </pc:sldChg>
      <pc:sldChg chg="modSp new del mod ord modClrScheme chgLayout">
        <pc:chgData name="Natasha Ellis" userId="3db848dd9a6c7367" providerId="LiveId" clId="{9B1E1859-6F50-31DE-891F-78ECEDAC6E86}" dt="2026-03-08T15:28:24.691" v="12720" actId="2696"/>
        <pc:sldMkLst>
          <pc:docMk/>
          <pc:sldMk cId="443278107" sldId="273"/>
        </pc:sldMkLst>
        <pc:spChg chg="mod ord">
          <ac:chgData name="Natasha Ellis" userId="3db848dd9a6c7367" providerId="LiveId" clId="{9B1E1859-6F50-31DE-891F-78ECEDAC6E86}" dt="2026-03-08T09:46:50.144" v="11097" actId="700"/>
          <ac:spMkLst>
            <pc:docMk/>
            <pc:sldMk cId="443278107" sldId="273"/>
            <ac:spMk id="2" creationId="{BC99998C-F42A-238F-E9D2-4AB2BE688247}"/>
          </ac:spMkLst>
        </pc:spChg>
        <pc:spChg chg="mod ord">
          <ac:chgData name="Natasha Ellis" userId="3db848dd9a6c7367" providerId="LiveId" clId="{9B1E1859-6F50-31DE-891F-78ECEDAC6E86}" dt="2026-03-08T14:46:29.813" v="12457" actId="1076"/>
          <ac:spMkLst>
            <pc:docMk/>
            <pc:sldMk cId="443278107" sldId="273"/>
            <ac:spMk id="3" creationId="{46E710BB-5242-8965-C03D-4009D33CA386}"/>
          </ac:spMkLst>
        </pc:spChg>
      </pc:sldChg>
      <pc:sldChg chg="modSp new del mod ord">
        <pc:chgData name="Natasha Ellis" userId="3db848dd9a6c7367" providerId="LiveId" clId="{9B1E1859-6F50-31DE-891F-78ECEDAC6E86}" dt="2026-03-08T15:28:26.448" v="12721" actId="2696"/>
        <pc:sldMkLst>
          <pc:docMk/>
          <pc:sldMk cId="3047913926" sldId="274"/>
        </pc:sldMkLst>
      </pc:sldChg>
      <pc:sldChg chg="addSp delSp modSp new del mod ord">
        <pc:chgData name="Natasha Ellis" userId="3db848dd9a6c7367" providerId="LiveId" clId="{9B1E1859-6F50-31DE-891F-78ECEDAC6E86}" dt="2026-03-08T15:28:46.456" v="12733" actId="2696"/>
        <pc:sldMkLst>
          <pc:docMk/>
          <pc:sldMk cId="2017541515" sldId="276"/>
        </pc:sldMkLst>
      </pc:sldChg>
      <pc:sldChg chg="addSp delSp modSp new mod ord addAnim modNotesTx">
        <pc:chgData name="Natasha Ellis" userId="3db848dd9a6c7367" providerId="LiveId" clId="{9B1E1859-6F50-31DE-891F-78ECEDAC6E86}" dt="2026-03-08T16:11:48.401" v="13052"/>
        <pc:sldMkLst>
          <pc:docMk/>
          <pc:sldMk cId="464901931" sldId="277"/>
        </pc:sldMkLst>
        <pc:spChg chg="mod">
          <ac:chgData name="Natasha Ellis" userId="3db848dd9a6c7367" providerId="LiveId" clId="{9B1E1859-6F50-31DE-891F-78ECEDAC6E86}" dt="2026-02-16T20:18:46.393" v="8379" actId="14100"/>
          <ac:spMkLst>
            <pc:docMk/>
            <pc:sldMk cId="464901931" sldId="277"/>
            <ac:spMk id="2" creationId="{B93D67A0-BA9A-7124-3177-6C25ACE67006}"/>
          </ac:spMkLst>
        </pc:spChg>
        <pc:graphicFrameChg chg="add mod modGraphic">
          <ac:chgData name="Natasha Ellis" userId="3db848dd9a6c7367" providerId="LiveId" clId="{9B1E1859-6F50-31DE-891F-78ECEDAC6E86}" dt="2026-03-07T23:55:30.624" v="10838" actId="255"/>
          <ac:graphicFrameMkLst>
            <pc:docMk/>
            <pc:sldMk cId="464901931" sldId="277"/>
            <ac:graphicFrameMk id="4" creationId="{30960EC5-590B-D28C-23C0-A08B3B4633E7}"/>
          </ac:graphicFrameMkLst>
        </pc:graphicFrameChg>
        <pc:picChg chg="add mod">
          <ac:chgData name="Natasha Ellis" userId="3db848dd9a6c7367" providerId="LiveId" clId="{9B1E1859-6F50-31DE-891F-78ECEDAC6E86}" dt="2026-03-08T16:11:48.401" v="13052"/>
          <ac:picMkLst>
            <pc:docMk/>
            <pc:sldMk cId="464901931" sldId="277"/>
            <ac:picMk id="3" creationId="{51EC89C5-4760-F485-2481-375F1A72ABD8}"/>
          </ac:picMkLst>
        </pc:picChg>
      </pc:sldChg>
      <pc:sldChg chg="addSp delSp modSp new del mod">
        <pc:chgData name="Natasha Ellis" userId="3db848dd9a6c7367" providerId="LiveId" clId="{9B1E1859-6F50-31DE-891F-78ECEDAC6E86}" dt="2026-03-08T15:28:28.049" v="12722" actId="2696"/>
        <pc:sldMkLst>
          <pc:docMk/>
          <pc:sldMk cId="1131184111" sldId="278"/>
        </pc:sldMkLst>
      </pc:sldChg>
      <pc:sldChg chg="addSp delSp modSp new del mod modNotesTx">
        <pc:chgData name="Natasha Ellis" userId="3db848dd9a6c7367" providerId="LiveId" clId="{9B1E1859-6F50-31DE-891F-78ECEDAC6E86}" dt="2026-03-07T18:41:06.388" v="9475" actId="2696"/>
        <pc:sldMkLst>
          <pc:docMk/>
          <pc:sldMk cId="2276262411" sldId="279"/>
        </pc:sldMkLst>
        <pc:spChg chg="add mod">
          <ac:chgData name="Natasha Ellis" userId="3db848dd9a6c7367" providerId="LiveId" clId="{9B1E1859-6F50-31DE-891F-78ECEDAC6E86}" dt="2026-03-07T18:41:00.312" v="9473" actId="21"/>
          <ac:spMkLst>
            <pc:docMk/>
            <pc:sldMk cId="2276262411" sldId="279"/>
            <ac:spMk id="3" creationId="{CC49ED61-AA60-1ED5-0CCE-E282700D3506}"/>
          </ac:spMkLst>
        </pc:spChg>
        <pc:spChg chg="add del mod">
          <ac:chgData name="Natasha Ellis" userId="3db848dd9a6c7367" providerId="LiveId" clId="{9B1E1859-6F50-31DE-891F-78ECEDAC6E86}" dt="2026-03-07T18:41:02.216" v="9474" actId="21"/>
          <ac:spMkLst>
            <pc:docMk/>
            <pc:sldMk cId="2276262411" sldId="279"/>
            <ac:spMk id="11" creationId="{6D1FADAD-5105-BE57-057F-DCCC462B0161}"/>
          </ac:spMkLst>
        </pc:spChg>
        <pc:graphicFrameChg chg="add del mod modGraphic">
          <ac:chgData name="Natasha Ellis" userId="3db848dd9a6c7367" providerId="LiveId" clId="{9B1E1859-6F50-31DE-891F-78ECEDAC6E86}" dt="2026-03-07T18:41:00.312" v="9473" actId="21"/>
          <ac:graphicFrameMkLst>
            <pc:docMk/>
            <pc:sldMk cId="2276262411" sldId="279"/>
            <ac:graphicFrameMk id="5" creationId="{D1CCA596-5193-9866-8F47-6F0BE815E000}"/>
          </ac:graphicFrameMkLst>
        </pc:graphicFrameChg>
      </pc:sldChg>
      <pc:sldChg chg="modSp new del mod ord">
        <pc:chgData name="Natasha Ellis" userId="3db848dd9a6c7367" providerId="LiveId" clId="{9B1E1859-6F50-31DE-891F-78ECEDAC6E86}" dt="2026-03-08T15:28:53.264" v="12734" actId="2696"/>
        <pc:sldMkLst>
          <pc:docMk/>
          <pc:sldMk cId="1106184919" sldId="280"/>
        </pc:sldMkLst>
        <pc:spChg chg="mod">
          <ac:chgData name="Natasha Ellis" userId="3db848dd9a6c7367" providerId="LiveId" clId="{9B1E1859-6F50-31DE-891F-78ECEDAC6E86}" dt="2026-03-07T13:40:21.944" v="9040" actId="22"/>
          <ac:spMkLst>
            <pc:docMk/>
            <pc:sldMk cId="1106184919" sldId="280"/>
            <ac:spMk id="3" creationId="{ED714405-94E7-9D1F-403A-7FADAB782C35}"/>
          </ac:spMkLst>
        </pc:spChg>
      </pc:sldChg>
      <pc:sldChg chg="addSp modSp new mod setBg modClrScheme addAnim chgLayout modNotesTx">
        <pc:chgData name="Natasha Ellis" userId="3db848dd9a6c7367" providerId="LiveId" clId="{9B1E1859-6F50-31DE-891F-78ECEDAC6E86}" dt="2026-03-08T16:16:52.713" v="13056"/>
        <pc:sldMkLst>
          <pc:docMk/>
          <pc:sldMk cId="1383866185" sldId="281"/>
        </pc:sldMkLst>
        <pc:spChg chg="mod ord">
          <ac:chgData name="Natasha Ellis" userId="3db848dd9a6c7367" providerId="LiveId" clId="{9B1E1859-6F50-31DE-891F-78ECEDAC6E86}" dt="2026-03-08T13:20:39.752" v="12070" actId="14100"/>
          <ac:spMkLst>
            <pc:docMk/>
            <pc:sldMk cId="1383866185" sldId="281"/>
            <ac:spMk id="2" creationId="{94D1D76A-6CC4-2340-EDFD-CC3131448B8F}"/>
          </ac:spMkLst>
        </pc:spChg>
        <pc:spChg chg="mod ord">
          <ac:chgData name="Natasha Ellis" userId="3db848dd9a6c7367" providerId="LiveId" clId="{9B1E1859-6F50-31DE-891F-78ECEDAC6E86}" dt="2026-03-08T13:20:52.647" v="12072" actId="113"/>
          <ac:spMkLst>
            <pc:docMk/>
            <pc:sldMk cId="1383866185" sldId="281"/>
            <ac:spMk id="3" creationId="{A90B481E-2864-F59A-2D31-8838BACB74F0}"/>
          </ac:spMkLst>
        </pc:spChg>
        <pc:spChg chg="add mod ord">
          <ac:chgData name="Natasha Ellis" userId="3db848dd9a6c7367" providerId="LiveId" clId="{9B1E1859-6F50-31DE-891F-78ECEDAC6E86}" dt="2026-03-08T13:21:18.779" v="12075" actId="20577"/>
          <ac:spMkLst>
            <pc:docMk/>
            <pc:sldMk cId="1383866185" sldId="281"/>
            <ac:spMk id="4" creationId="{C79335FA-FD22-953F-122C-218C267532D2}"/>
          </ac:spMkLst>
        </pc:spChg>
        <pc:spChg chg="add mod">
          <ac:chgData name="Natasha Ellis" userId="3db848dd9a6c7367" providerId="LiveId" clId="{9B1E1859-6F50-31DE-891F-78ECEDAC6E86}" dt="2026-03-08T13:20:48.178" v="12071" actId="113"/>
          <ac:spMkLst>
            <pc:docMk/>
            <pc:sldMk cId="1383866185" sldId="281"/>
            <ac:spMk id="6" creationId="{9E362213-17F0-7F7C-E5E8-9A7CAED77BA3}"/>
          </ac:spMkLst>
        </pc:spChg>
        <pc:spChg chg="add mod">
          <ac:chgData name="Natasha Ellis" userId="3db848dd9a6c7367" providerId="LiveId" clId="{9B1E1859-6F50-31DE-891F-78ECEDAC6E86}" dt="2026-03-08T15:15:04.798" v="12645" actId="113"/>
          <ac:spMkLst>
            <pc:docMk/>
            <pc:sldMk cId="1383866185" sldId="281"/>
            <ac:spMk id="16" creationId="{4DF14748-DCF3-B73D-152D-CE251A3453A2}"/>
          </ac:spMkLst>
        </pc:spChg>
        <pc:picChg chg="add mod">
          <ac:chgData name="Natasha Ellis" userId="3db848dd9a6c7367" providerId="LiveId" clId="{9B1E1859-6F50-31DE-891F-78ECEDAC6E86}" dt="2026-03-08T16:16:52.713" v="13056"/>
          <ac:picMkLst>
            <pc:docMk/>
            <pc:sldMk cId="1383866185" sldId="281"/>
            <ac:picMk id="5" creationId="{6B20893D-1139-0D04-A581-0EB9C9B74124}"/>
          </ac:picMkLst>
        </pc:picChg>
        <pc:picChg chg="add mod">
          <ac:chgData name="Natasha Ellis" userId="3db848dd9a6c7367" providerId="LiveId" clId="{9B1E1859-6F50-31DE-891F-78ECEDAC6E86}" dt="2026-03-08T13:33:02.588" v="12157" actId="14100"/>
          <ac:picMkLst>
            <pc:docMk/>
            <pc:sldMk cId="1383866185" sldId="281"/>
            <ac:picMk id="8" creationId="{BD617F89-D87E-4367-FF46-EC905C182EF1}"/>
          </ac:picMkLst>
        </pc:picChg>
        <pc:picChg chg="add mod">
          <ac:chgData name="Natasha Ellis" userId="3db848dd9a6c7367" providerId="LiveId" clId="{9B1E1859-6F50-31DE-891F-78ECEDAC6E86}" dt="2026-03-08T13:32:53.174" v="12155" actId="14100"/>
          <ac:picMkLst>
            <pc:docMk/>
            <pc:sldMk cId="1383866185" sldId="281"/>
            <ac:picMk id="11" creationId="{60D584C9-6787-C7E6-2915-3099DE1D6E86}"/>
          </ac:picMkLst>
        </pc:picChg>
        <pc:picChg chg="add mod">
          <ac:chgData name="Natasha Ellis" userId="3db848dd9a6c7367" providerId="LiveId" clId="{9B1E1859-6F50-31DE-891F-78ECEDAC6E86}" dt="2026-03-08T13:33:09.079" v="12159" actId="14100"/>
          <ac:picMkLst>
            <pc:docMk/>
            <pc:sldMk cId="1383866185" sldId="281"/>
            <ac:picMk id="14" creationId="{8F7CEDCB-D999-1034-EF26-0E2779D8ACD9}"/>
          </ac:picMkLst>
        </pc:picChg>
      </pc:sldChg>
      <pc:sldChg chg="addSp delSp modSp new mod ord setBg addAnim modNotesTx">
        <pc:chgData name="Natasha Ellis" userId="3db848dd9a6c7367" providerId="LiveId" clId="{9B1E1859-6F50-31DE-891F-78ECEDAC6E86}" dt="2026-03-08T16:17:54.095" v="13057"/>
        <pc:sldMkLst>
          <pc:docMk/>
          <pc:sldMk cId="2937319275" sldId="282"/>
        </pc:sldMkLst>
        <pc:spChg chg="mod">
          <ac:chgData name="Natasha Ellis" userId="3db848dd9a6c7367" providerId="LiveId" clId="{9B1E1859-6F50-31DE-891F-78ECEDAC6E86}" dt="2026-03-07T20:37:24.251" v="9522" actId="14100"/>
          <ac:spMkLst>
            <pc:docMk/>
            <pc:sldMk cId="2937319275" sldId="282"/>
            <ac:spMk id="2" creationId="{CE9E6A3E-29A1-A96A-83A9-9DC2239CAE82}"/>
          </ac:spMkLst>
        </pc:spChg>
        <pc:spChg chg="del">
          <ac:chgData name="Natasha Ellis" userId="3db848dd9a6c7367" providerId="LiveId" clId="{9B1E1859-6F50-31DE-891F-78ECEDAC6E86}" dt="2026-03-07T15:28:18.835" v="9260"/>
          <ac:spMkLst>
            <pc:docMk/>
            <pc:sldMk cId="2937319275" sldId="282"/>
            <ac:spMk id="3" creationId="{06544C47-9E58-3E0B-F180-4E8D68025CD9}"/>
          </ac:spMkLst>
        </pc:spChg>
        <pc:spChg chg="add del mod">
          <ac:chgData name="Natasha Ellis" userId="3db848dd9a6c7367" providerId="LiveId" clId="{9B1E1859-6F50-31DE-891F-78ECEDAC6E86}" dt="2026-03-08T15:49:13.600" v="13044" actId="21"/>
          <ac:spMkLst>
            <pc:docMk/>
            <pc:sldMk cId="2937319275" sldId="282"/>
            <ac:spMk id="4" creationId="{AE4FD54A-0B75-D0F6-19E1-E3930233BB9E}"/>
          </ac:spMkLst>
        </pc:spChg>
        <pc:spChg chg="add del mod">
          <ac:chgData name="Natasha Ellis" userId="3db848dd9a6c7367" providerId="LiveId" clId="{9B1E1859-6F50-31DE-891F-78ECEDAC6E86}" dt="2026-03-08T15:49:10.672" v="13043" actId="21"/>
          <ac:spMkLst>
            <pc:docMk/>
            <pc:sldMk cId="2937319275" sldId="282"/>
            <ac:spMk id="6" creationId="{B7B1F9D6-9552-F798-C4DA-E91B97BE79A5}"/>
          </ac:spMkLst>
        </pc:spChg>
        <pc:spChg chg="add del mod">
          <ac:chgData name="Natasha Ellis" userId="3db848dd9a6c7367" providerId="LiveId" clId="{9B1E1859-6F50-31DE-891F-78ECEDAC6E86}" dt="2026-03-07T15:28:25.531" v="9262" actId="21"/>
          <ac:spMkLst>
            <pc:docMk/>
            <pc:sldMk cId="2937319275" sldId="282"/>
            <ac:spMk id="6" creationId="{DB693AD1-301E-F546-684F-6F65A8113552}"/>
          </ac:spMkLst>
        </pc:spChg>
        <pc:spChg chg="add del mod">
          <ac:chgData name="Natasha Ellis" userId="3db848dd9a6c7367" providerId="LiveId" clId="{9B1E1859-6F50-31DE-891F-78ECEDAC6E86}" dt="2026-03-07T15:28:31.329" v="9264" actId="21"/>
          <ac:spMkLst>
            <pc:docMk/>
            <pc:sldMk cId="2937319275" sldId="282"/>
            <ac:spMk id="8" creationId="{70701D53-E750-CAA2-7A7A-7C70F3B7F5A8}"/>
          </ac:spMkLst>
        </pc:spChg>
        <pc:spChg chg="add del mod">
          <ac:chgData name="Natasha Ellis" userId="3db848dd9a6c7367" providerId="LiveId" clId="{9B1E1859-6F50-31DE-891F-78ECEDAC6E86}" dt="2026-03-07T15:29:11.980" v="9269" actId="21"/>
          <ac:spMkLst>
            <pc:docMk/>
            <pc:sldMk cId="2937319275" sldId="282"/>
            <ac:spMk id="10" creationId="{FA6A420E-D719-456A-FFC8-FAE73F101E40}"/>
          </ac:spMkLst>
        </pc:spChg>
        <pc:spChg chg="add del">
          <ac:chgData name="Natasha Ellis" userId="3db848dd9a6c7367" providerId="LiveId" clId="{9B1E1859-6F50-31DE-891F-78ECEDAC6E86}" dt="2026-03-07T15:31:08.617" v="9277" actId="22"/>
          <ac:spMkLst>
            <pc:docMk/>
            <pc:sldMk cId="2937319275" sldId="282"/>
            <ac:spMk id="14" creationId="{4756D73A-3E31-E145-9E79-7D0B64AD7F1A}"/>
          </ac:spMkLst>
        </pc:spChg>
        <pc:graphicFrameChg chg="add del mod ord modGraphic">
          <ac:chgData name="Natasha Ellis" userId="3db848dd9a6c7367" providerId="LiveId" clId="{9B1E1859-6F50-31DE-891F-78ECEDAC6E86}" dt="2026-03-07T15:29:08.573" v="9268" actId="21"/>
          <ac:graphicFrameMkLst>
            <pc:docMk/>
            <pc:sldMk cId="2937319275" sldId="282"/>
            <ac:graphicFrameMk id="4" creationId="{693E53C3-FCFE-5427-4EEE-AFF0B950F2AC}"/>
          </ac:graphicFrameMkLst>
        </pc:graphicFrameChg>
        <pc:graphicFrameChg chg="add mod modGraphic">
          <ac:chgData name="Natasha Ellis" userId="3db848dd9a6c7367" providerId="LiveId" clId="{9B1E1859-6F50-31DE-891F-78ECEDAC6E86}" dt="2026-03-08T13:26:01.052" v="12083"/>
          <ac:graphicFrameMkLst>
            <pc:docMk/>
            <pc:sldMk cId="2937319275" sldId="282"/>
            <ac:graphicFrameMk id="11" creationId="{65487473-5F41-2BE6-BCC7-BED2190E53EB}"/>
          </ac:graphicFrameMkLst>
        </pc:graphicFrameChg>
        <pc:graphicFrameChg chg="add mod modGraphic">
          <ac:chgData name="Natasha Ellis" userId="3db848dd9a6c7367" providerId="LiveId" clId="{9B1E1859-6F50-31DE-891F-78ECEDAC6E86}" dt="2026-03-08T13:26:10.288" v="12084"/>
          <ac:graphicFrameMkLst>
            <pc:docMk/>
            <pc:sldMk cId="2937319275" sldId="282"/>
            <ac:graphicFrameMk id="15" creationId="{9D289E51-1E13-A3D1-CD0C-34FCC8A17D96}"/>
          </ac:graphicFrameMkLst>
        </pc:graphicFrameChg>
        <pc:picChg chg="add mod">
          <ac:chgData name="Natasha Ellis" userId="3db848dd9a6c7367" providerId="LiveId" clId="{9B1E1859-6F50-31DE-891F-78ECEDAC6E86}" dt="2026-03-08T16:17:54.095" v="13057"/>
          <ac:picMkLst>
            <pc:docMk/>
            <pc:sldMk cId="2937319275" sldId="282"/>
            <ac:picMk id="3" creationId="{43CA1F27-615C-BA16-FAD6-670CE835CD57}"/>
          </ac:picMkLst>
        </pc:picChg>
      </pc:sldChg>
      <pc:sldChg chg="addSp delSp modSp new mod setBg modClrScheme addAnim chgLayout modNotesTx">
        <pc:chgData name="Natasha Ellis" userId="3db848dd9a6c7367" providerId="LiveId" clId="{9B1E1859-6F50-31DE-891F-78ECEDAC6E86}" dt="2026-03-08T16:18:58.228" v="13058"/>
        <pc:sldMkLst>
          <pc:docMk/>
          <pc:sldMk cId="2666004009" sldId="283"/>
        </pc:sldMkLst>
        <pc:spChg chg="mod ord">
          <ac:chgData name="Natasha Ellis" userId="3db848dd9a6c7367" providerId="LiveId" clId="{9B1E1859-6F50-31DE-891F-78ECEDAC6E86}" dt="2026-03-08T00:09:59.990" v="10910" actId="1076"/>
          <ac:spMkLst>
            <pc:docMk/>
            <pc:sldMk cId="2666004009" sldId="283"/>
            <ac:spMk id="2" creationId="{6101F03A-BD66-A46A-2586-A5EC9A3EFEB3}"/>
          </ac:spMkLst>
        </pc:spChg>
        <pc:spChg chg="mod ord">
          <ac:chgData name="Natasha Ellis" userId="3db848dd9a6c7367" providerId="LiveId" clId="{9B1E1859-6F50-31DE-891F-78ECEDAC6E86}" dt="2026-03-08T00:12:39.451" v="10934" actId="1076"/>
          <ac:spMkLst>
            <pc:docMk/>
            <pc:sldMk cId="2666004009" sldId="283"/>
            <ac:spMk id="3" creationId="{7BB7D520-12FE-88E9-B993-81969C73D27D}"/>
          </ac:spMkLst>
        </pc:spChg>
        <pc:spChg chg="add mod ord">
          <ac:chgData name="Natasha Ellis" userId="3db848dd9a6c7367" providerId="LiveId" clId="{9B1E1859-6F50-31DE-891F-78ECEDAC6E86}" dt="2026-03-08T00:10:03.461" v="10911" actId="1076"/>
          <ac:spMkLst>
            <pc:docMk/>
            <pc:sldMk cId="2666004009" sldId="283"/>
            <ac:spMk id="4" creationId="{8EDA24B9-4FCE-F31E-7C98-8ECDAA081BEB}"/>
          </ac:spMkLst>
        </pc:spChg>
        <pc:spChg chg="add mod">
          <ac:chgData name="Natasha Ellis" userId="3db848dd9a6c7367" providerId="LiveId" clId="{9B1E1859-6F50-31DE-891F-78ECEDAC6E86}" dt="2026-03-08T00:10:06.727" v="10912" actId="1076"/>
          <ac:spMkLst>
            <pc:docMk/>
            <pc:sldMk cId="2666004009" sldId="283"/>
            <ac:spMk id="6" creationId="{A4DED709-3FCA-BBC1-D6DB-6C361860422D}"/>
          </ac:spMkLst>
        </pc:spChg>
        <pc:spChg chg="add mod">
          <ac:chgData name="Natasha Ellis" userId="3db848dd9a6c7367" providerId="LiveId" clId="{9B1E1859-6F50-31DE-891F-78ECEDAC6E86}" dt="2026-03-08T00:09:29.371" v="10905" actId="114"/>
          <ac:spMkLst>
            <pc:docMk/>
            <pc:sldMk cId="2666004009" sldId="283"/>
            <ac:spMk id="7" creationId="{564F7221-F315-E65F-763C-1DF89F32DBB4}"/>
          </ac:spMkLst>
        </pc:spChg>
        <pc:spChg chg="add mod">
          <ac:chgData name="Natasha Ellis" userId="3db848dd9a6c7367" providerId="LiveId" clId="{9B1E1859-6F50-31DE-891F-78ECEDAC6E86}" dt="2026-03-08T00:09:56.423" v="10909" actId="1076"/>
          <ac:spMkLst>
            <pc:docMk/>
            <pc:sldMk cId="2666004009" sldId="283"/>
            <ac:spMk id="9" creationId="{7BA06573-B212-A46D-9318-2129180EFF59}"/>
          </ac:spMkLst>
        </pc:spChg>
        <pc:spChg chg="add mod">
          <ac:chgData name="Natasha Ellis" userId="3db848dd9a6c7367" providerId="LiveId" clId="{9B1E1859-6F50-31DE-891F-78ECEDAC6E86}" dt="2026-03-08T00:12:42.651" v="10935" actId="1076"/>
          <ac:spMkLst>
            <pc:docMk/>
            <pc:sldMk cId="2666004009" sldId="283"/>
            <ac:spMk id="11" creationId="{A1A95BCC-E41F-5048-2613-E5F76786CF39}"/>
          </ac:spMkLst>
        </pc:spChg>
        <pc:spChg chg="add del mod">
          <ac:chgData name="Natasha Ellis" userId="3db848dd9a6c7367" providerId="LiveId" clId="{9B1E1859-6F50-31DE-891F-78ECEDAC6E86}" dt="2026-03-07T21:40:32.940" v="10147" actId="21"/>
          <ac:spMkLst>
            <pc:docMk/>
            <pc:sldMk cId="2666004009" sldId="283"/>
            <ac:spMk id="16" creationId="{E575E0E4-A31A-2E6D-A4EE-703566699886}"/>
          </ac:spMkLst>
        </pc:spChg>
        <pc:spChg chg="add del mod">
          <ac:chgData name="Natasha Ellis" userId="3db848dd9a6c7367" providerId="LiveId" clId="{9B1E1859-6F50-31DE-891F-78ECEDAC6E86}" dt="2026-03-07T22:04:36.215" v="10437" actId="21"/>
          <ac:spMkLst>
            <pc:docMk/>
            <pc:sldMk cId="2666004009" sldId="283"/>
            <ac:spMk id="18" creationId="{7DC4ADEE-DFE7-551A-39DC-77C328F6E0C3}"/>
          </ac:spMkLst>
        </pc:spChg>
        <pc:spChg chg="add mod">
          <ac:chgData name="Natasha Ellis" userId="3db848dd9a6c7367" providerId="LiveId" clId="{9B1E1859-6F50-31DE-891F-78ECEDAC6E86}" dt="2026-03-07T22:57:11.465" v="10502" actId="1076"/>
          <ac:spMkLst>
            <pc:docMk/>
            <pc:sldMk cId="2666004009" sldId="283"/>
            <ac:spMk id="23" creationId="{385D4E95-11D4-734C-84F2-2558460B2517}"/>
          </ac:spMkLst>
        </pc:spChg>
        <pc:spChg chg="add mod">
          <ac:chgData name="Natasha Ellis" userId="3db848dd9a6c7367" providerId="LiveId" clId="{9B1E1859-6F50-31DE-891F-78ECEDAC6E86}" dt="2026-03-08T00:12:30.572" v="10933" actId="113"/>
          <ac:spMkLst>
            <pc:docMk/>
            <pc:sldMk cId="2666004009" sldId="283"/>
            <ac:spMk id="25" creationId="{D3E63675-8B76-0E5D-DDC9-98FEAAD0977E}"/>
          </ac:spMkLst>
        </pc:spChg>
        <pc:spChg chg="add mod">
          <ac:chgData name="Natasha Ellis" userId="3db848dd9a6c7367" providerId="LiveId" clId="{9B1E1859-6F50-31DE-891F-78ECEDAC6E86}" dt="2026-03-08T00:12:21.215" v="10931" actId="255"/>
          <ac:spMkLst>
            <pc:docMk/>
            <pc:sldMk cId="2666004009" sldId="283"/>
            <ac:spMk id="27" creationId="{3F37256C-EC3D-FF99-CB0C-67656A76134F}"/>
          </ac:spMkLst>
        </pc:spChg>
        <pc:spChg chg="add mod">
          <ac:chgData name="Natasha Ellis" userId="3db848dd9a6c7367" providerId="LiveId" clId="{9B1E1859-6F50-31DE-891F-78ECEDAC6E86}" dt="2026-03-08T13:33:30.227" v="12160" actId="1076"/>
          <ac:spMkLst>
            <pc:docMk/>
            <pc:sldMk cId="2666004009" sldId="283"/>
            <ac:spMk id="32" creationId="{40D65186-83D4-8E2C-2A79-E6C300D616FC}"/>
          </ac:spMkLst>
        </pc:spChg>
        <pc:spChg chg="add del mod">
          <ac:chgData name="Natasha Ellis" userId="3db848dd9a6c7367" providerId="LiveId" clId="{9B1E1859-6F50-31DE-891F-78ECEDAC6E86}" dt="2026-03-08T15:31:05.562" v="12741" actId="21"/>
          <ac:spMkLst>
            <pc:docMk/>
            <pc:sldMk cId="2666004009" sldId="283"/>
            <ac:spMk id="34" creationId="{E969F856-2BF5-3B25-E476-651D9810E0CE}"/>
          </ac:spMkLst>
        </pc:spChg>
        <pc:picChg chg="add mod">
          <ac:chgData name="Natasha Ellis" userId="3db848dd9a6c7367" providerId="LiveId" clId="{9B1E1859-6F50-31DE-891F-78ECEDAC6E86}" dt="2026-03-08T16:18:58.228" v="13058"/>
          <ac:picMkLst>
            <pc:docMk/>
            <pc:sldMk cId="2666004009" sldId="283"/>
            <ac:picMk id="5" creationId="{35890BA1-2A29-3C99-E6B6-4ED186AB6830}"/>
          </ac:picMkLst>
        </pc:picChg>
        <pc:picChg chg="add del mod">
          <ac:chgData name="Natasha Ellis" userId="3db848dd9a6c7367" providerId="LiveId" clId="{9B1E1859-6F50-31DE-891F-78ECEDAC6E86}" dt="2026-03-07T21:11:57.638" v="9876" actId="21"/>
          <ac:picMkLst>
            <pc:docMk/>
            <pc:sldMk cId="2666004009" sldId="283"/>
            <ac:picMk id="14" creationId="{8915CEE3-C833-22D0-9CE4-B4BEC8166CF1}"/>
          </ac:picMkLst>
        </pc:picChg>
        <pc:picChg chg="add mod">
          <ac:chgData name="Natasha Ellis" userId="3db848dd9a6c7367" providerId="LiveId" clId="{9B1E1859-6F50-31DE-891F-78ECEDAC6E86}" dt="2026-03-07T22:59:37.639" v="10528" actId="1076"/>
          <ac:picMkLst>
            <pc:docMk/>
            <pc:sldMk cId="2666004009" sldId="283"/>
            <ac:picMk id="21" creationId="{930D0229-868C-0488-9497-145DCC8F35F7}"/>
          </ac:picMkLst>
        </pc:picChg>
        <pc:picChg chg="add mod">
          <ac:chgData name="Natasha Ellis" userId="3db848dd9a6c7367" providerId="LiveId" clId="{9B1E1859-6F50-31DE-891F-78ECEDAC6E86}" dt="2026-03-07T22:58:35.744" v="10519" actId="14100"/>
          <ac:picMkLst>
            <pc:docMk/>
            <pc:sldMk cId="2666004009" sldId="283"/>
            <ac:picMk id="30" creationId="{04F4C3AC-5B8B-0AFC-A935-5C56EB0EA91B}"/>
          </ac:picMkLst>
        </pc:picChg>
      </pc:sldChg>
      <pc:sldChg chg="addSp modSp new mod setBg addAnim modNotesTx">
        <pc:chgData name="Natasha Ellis" userId="3db848dd9a6c7367" providerId="LiveId" clId="{9B1E1859-6F50-31DE-891F-78ECEDAC6E86}" dt="2026-03-08T16:21:46.871" v="13061"/>
        <pc:sldMkLst>
          <pc:docMk/>
          <pc:sldMk cId="1376883078" sldId="284"/>
        </pc:sldMkLst>
        <pc:spChg chg="mod">
          <ac:chgData name="Natasha Ellis" userId="3db848dd9a6c7367" providerId="LiveId" clId="{9B1E1859-6F50-31DE-891F-78ECEDAC6E86}" dt="2026-03-08T09:42:14.245" v="11078" actId="20577"/>
          <ac:spMkLst>
            <pc:docMk/>
            <pc:sldMk cId="1376883078" sldId="284"/>
            <ac:spMk id="2" creationId="{BB1DB66E-45FB-554F-2AB3-4769C0D1F878}"/>
          </ac:spMkLst>
        </pc:spChg>
        <pc:spChg chg="mod">
          <ac:chgData name="Natasha Ellis" userId="3db848dd9a6c7367" providerId="LiveId" clId="{9B1E1859-6F50-31DE-891F-78ECEDAC6E86}" dt="2026-03-08T00:00:32.641" v="10851" actId="255"/>
          <ac:spMkLst>
            <pc:docMk/>
            <pc:sldMk cId="1376883078" sldId="284"/>
            <ac:spMk id="3" creationId="{FC363B62-55F9-E8E5-70A7-6DD062E78934}"/>
          </ac:spMkLst>
        </pc:spChg>
        <pc:picChg chg="add mod">
          <ac:chgData name="Natasha Ellis" userId="3db848dd9a6c7367" providerId="LiveId" clId="{9B1E1859-6F50-31DE-891F-78ECEDAC6E86}" dt="2026-03-08T16:21:46.871" v="13061"/>
          <ac:picMkLst>
            <pc:docMk/>
            <pc:sldMk cId="1376883078" sldId="284"/>
            <ac:picMk id="4" creationId="{4C1E0FC4-26FD-864E-F270-3979A2E98623}"/>
          </ac:picMkLst>
        </pc:picChg>
        <pc:picChg chg="add mod">
          <ac:chgData name="Natasha Ellis" userId="3db848dd9a6c7367" providerId="LiveId" clId="{9B1E1859-6F50-31DE-891F-78ECEDAC6E86}" dt="2026-03-08T13:36:14.874" v="12183" actId="14100"/>
          <ac:picMkLst>
            <pc:docMk/>
            <pc:sldMk cId="1376883078" sldId="284"/>
            <ac:picMk id="5" creationId="{F0504239-F822-9EA4-189B-FEE458A6EF18}"/>
          </ac:picMkLst>
        </pc:picChg>
      </pc:sldChg>
      <pc:sldChg chg="addSp modSp new mod setBg addAnim modNotesTx">
        <pc:chgData name="Natasha Ellis" userId="3db848dd9a6c7367" providerId="LiveId" clId="{9B1E1859-6F50-31DE-891F-78ECEDAC6E86}" dt="2026-03-08T16:22:44.097" v="13062"/>
        <pc:sldMkLst>
          <pc:docMk/>
          <pc:sldMk cId="3561318451" sldId="285"/>
        </pc:sldMkLst>
        <pc:spChg chg="mod">
          <ac:chgData name="Natasha Ellis" userId="3db848dd9a6c7367" providerId="LiveId" clId="{9B1E1859-6F50-31DE-891F-78ECEDAC6E86}" dt="2026-03-08T13:36:44.085" v="12185" actId="1076"/>
          <ac:spMkLst>
            <pc:docMk/>
            <pc:sldMk cId="3561318451" sldId="285"/>
            <ac:spMk id="2" creationId="{0D33A813-F222-67DC-D374-A62A495B98F6}"/>
          </ac:spMkLst>
        </pc:spChg>
        <pc:spChg chg="mod">
          <ac:chgData name="Natasha Ellis" userId="3db848dd9a6c7367" providerId="LiveId" clId="{9B1E1859-6F50-31DE-891F-78ECEDAC6E86}" dt="2026-03-08T13:36:55.576" v="12186" actId="113"/>
          <ac:spMkLst>
            <pc:docMk/>
            <pc:sldMk cId="3561318451" sldId="285"/>
            <ac:spMk id="3" creationId="{F0B6119C-5619-BC9D-01F5-4C027A5E48B4}"/>
          </ac:spMkLst>
        </pc:spChg>
        <pc:picChg chg="add mod">
          <ac:chgData name="Natasha Ellis" userId="3db848dd9a6c7367" providerId="LiveId" clId="{9B1E1859-6F50-31DE-891F-78ECEDAC6E86}" dt="2026-03-08T16:22:44.097" v="13062"/>
          <ac:picMkLst>
            <pc:docMk/>
            <pc:sldMk cId="3561318451" sldId="285"/>
            <ac:picMk id="4" creationId="{2F04B824-20BE-CB37-A1FF-36F27F7EFEAE}"/>
          </ac:picMkLst>
        </pc:picChg>
        <pc:picChg chg="add mod">
          <ac:chgData name="Natasha Ellis" userId="3db848dd9a6c7367" providerId="LiveId" clId="{9B1E1859-6F50-31DE-891F-78ECEDAC6E86}" dt="2026-03-07T23:46:43.333" v="10818" actId="14100"/>
          <ac:picMkLst>
            <pc:docMk/>
            <pc:sldMk cId="3561318451" sldId="285"/>
            <ac:picMk id="5" creationId="{373F17B5-EF80-C15B-105B-539B8450290A}"/>
          </ac:picMkLst>
        </pc:picChg>
      </pc:sldChg>
      <pc:sldChg chg="addSp delSp modSp new mod setBg addAnim modNotesTx">
        <pc:chgData name="Natasha Ellis" userId="3db848dd9a6c7367" providerId="LiveId" clId="{9B1E1859-6F50-31DE-891F-78ECEDAC6E86}" dt="2026-03-08T16:20:57.057" v="13060"/>
        <pc:sldMkLst>
          <pc:docMk/>
          <pc:sldMk cId="193173086" sldId="286"/>
        </pc:sldMkLst>
        <pc:spChg chg="mod">
          <ac:chgData name="Natasha Ellis" userId="3db848dd9a6c7367" providerId="LiveId" clId="{9B1E1859-6F50-31DE-891F-78ECEDAC6E86}" dt="2026-03-08T12:02:42.303" v="11985" actId="2711"/>
          <ac:spMkLst>
            <pc:docMk/>
            <pc:sldMk cId="193173086" sldId="286"/>
            <ac:spMk id="2" creationId="{1F42515D-4B77-9629-6F7C-DC05E27A3B18}"/>
          </ac:spMkLst>
        </pc:spChg>
        <pc:spChg chg="mod">
          <ac:chgData name="Natasha Ellis" userId="3db848dd9a6c7367" providerId="LiveId" clId="{9B1E1859-6F50-31DE-891F-78ECEDAC6E86}" dt="2026-03-08T15:34:17.596" v="12749" actId="113"/>
          <ac:spMkLst>
            <pc:docMk/>
            <pc:sldMk cId="193173086" sldId="286"/>
            <ac:spMk id="3" creationId="{F51B0746-9800-1FA3-08D0-79D2FA801012}"/>
          </ac:spMkLst>
        </pc:spChg>
        <pc:spChg chg="add del">
          <ac:chgData name="Natasha Ellis" userId="3db848dd9a6c7367" providerId="LiveId" clId="{9B1E1859-6F50-31DE-891F-78ECEDAC6E86}" dt="2026-03-08T15:33:51.187" v="12747" actId="21"/>
          <ac:spMkLst>
            <pc:docMk/>
            <pc:sldMk cId="193173086" sldId="286"/>
            <ac:spMk id="6" creationId="{8893E700-41AD-98EA-2D15-6962521D4C6D}"/>
          </ac:spMkLst>
        </pc:spChg>
        <pc:picChg chg="add mod">
          <ac:chgData name="Natasha Ellis" userId="3db848dd9a6c7367" providerId="LiveId" clId="{9B1E1859-6F50-31DE-891F-78ECEDAC6E86}" dt="2026-03-08T16:20:57.057" v="13060"/>
          <ac:picMkLst>
            <pc:docMk/>
            <pc:sldMk cId="193173086" sldId="286"/>
            <ac:picMk id="5" creationId="{DCDAD7F4-AC1B-EE89-74FC-8F88AD05C934}"/>
          </ac:picMkLst>
        </pc:picChg>
        <pc:picChg chg="add mod">
          <ac:chgData name="Natasha Ellis" userId="3db848dd9a6c7367" providerId="LiveId" clId="{9B1E1859-6F50-31DE-891F-78ECEDAC6E86}" dt="2026-03-08T15:33:45.482" v="12746" actId="14100"/>
          <ac:picMkLst>
            <pc:docMk/>
            <pc:sldMk cId="193173086" sldId="286"/>
            <ac:picMk id="9" creationId="{A67F5C23-1FD8-B48A-54C8-8824854A43B3}"/>
          </ac:picMkLst>
        </pc:picChg>
      </pc:sldChg>
      <pc:sldChg chg="addSp delSp modSp new mod ord setBg addAnim modNotesTx">
        <pc:chgData name="Natasha Ellis" userId="3db848dd9a6c7367" providerId="LiveId" clId="{9B1E1859-6F50-31DE-891F-78ECEDAC6E86}" dt="2026-03-08T16:19:52.172" v="13059"/>
        <pc:sldMkLst>
          <pc:docMk/>
          <pc:sldMk cId="4272966856" sldId="287"/>
        </pc:sldMkLst>
        <pc:spChg chg="del">
          <ac:chgData name="Natasha Ellis" userId="3db848dd9a6c7367" providerId="LiveId" clId="{9B1E1859-6F50-31DE-891F-78ECEDAC6E86}" dt="2026-03-08T15:34:37.759" v="12751" actId="21"/>
          <ac:spMkLst>
            <pc:docMk/>
            <pc:sldMk cId="4272966856" sldId="287"/>
            <ac:spMk id="2" creationId="{CFB48428-5BD5-EDBF-0B66-0C03A6C63D47}"/>
          </ac:spMkLst>
        </pc:spChg>
        <pc:spChg chg="mod">
          <ac:chgData name="Natasha Ellis" userId="3db848dd9a6c7367" providerId="LiveId" clId="{9B1E1859-6F50-31DE-891F-78ECEDAC6E86}" dt="2026-03-08T15:34:40.659" v="12752" actId="14100"/>
          <ac:spMkLst>
            <pc:docMk/>
            <pc:sldMk cId="4272966856" sldId="287"/>
            <ac:spMk id="3" creationId="{6FF98C5E-6CF0-FE93-46AE-6661C4C8737E}"/>
          </ac:spMkLst>
        </pc:spChg>
        <pc:spChg chg="del">
          <ac:chgData name="Natasha Ellis" userId="3db848dd9a6c7367" providerId="LiveId" clId="{9B1E1859-6F50-31DE-891F-78ECEDAC6E86}" dt="2026-03-08T15:34:36.202" v="12750" actId="21"/>
          <ac:spMkLst>
            <pc:docMk/>
            <pc:sldMk cId="4272966856" sldId="287"/>
            <ac:spMk id="4" creationId="{89E90C28-65AB-B876-E9A9-7AB5C9A438DF}"/>
          </ac:spMkLst>
        </pc:spChg>
        <pc:spChg chg="add mod">
          <ac:chgData name="Natasha Ellis" userId="3db848dd9a6c7367" providerId="LiveId" clId="{9B1E1859-6F50-31DE-891F-78ECEDAC6E86}" dt="2026-03-08T15:36:20.924" v="12755" actId="1076"/>
          <ac:spMkLst>
            <pc:docMk/>
            <pc:sldMk cId="4272966856" sldId="287"/>
            <ac:spMk id="6" creationId="{9AE417FA-E7B1-AC8E-C686-9B7CAD6BA770}"/>
          </ac:spMkLst>
        </pc:spChg>
        <pc:picChg chg="add mod">
          <ac:chgData name="Natasha Ellis" userId="3db848dd9a6c7367" providerId="LiveId" clId="{9B1E1859-6F50-31DE-891F-78ECEDAC6E86}" dt="2026-03-08T16:19:52.172" v="13059"/>
          <ac:picMkLst>
            <pc:docMk/>
            <pc:sldMk cId="4272966856" sldId="287"/>
            <ac:picMk id="2" creationId="{900C72C0-51AD-DAF0-7108-20E041377888}"/>
          </ac:picMkLst>
        </pc:picChg>
      </pc:sldChg>
      <pc:sldChg chg="addSp modSp new mod addAnim modNotesTx">
        <pc:chgData name="Natasha Ellis" userId="3db848dd9a6c7367" providerId="LiveId" clId="{9B1E1859-6F50-31DE-891F-78ECEDAC6E86}" dt="2026-03-08T16:23:44.203" v="13063"/>
        <pc:sldMkLst>
          <pc:docMk/>
          <pc:sldMk cId="3870424398" sldId="288"/>
        </pc:sldMkLst>
        <pc:spChg chg="mod">
          <ac:chgData name="Natasha Ellis" userId="3db848dd9a6c7367" providerId="LiveId" clId="{9B1E1859-6F50-31DE-891F-78ECEDAC6E86}" dt="2026-03-08T09:41:13.814" v="11049" actId="20577"/>
          <ac:spMkLst>
            <pc:docMk/>
            <pc:sldMk cId="3870424398" sldId="288"/>
            <ac:spMk id="2" creationId="{3A18105A-26B4-59A1-6930-56D76F0A9D1F}"/>
          </ac:spMkLst>
        </pc:spChg>
        <pc:spChg chg="mod">
          <ac:chgData name="Natasha Ellis" userId="3db848dd9a6c7367" providerId="LiveId" clId="{9B1E1859-6F50-31DE-891F-78ECEDAC6E86}" dt="2026-03-08T15:40:13.346" v="12786" actId="1076"/>
          <ac:spMkLst>
            <pc:docMk/>
            <pc:sldMk cId="3870424398" sldId="288"/>
            <ac:spMk id="3" creationId="{3ECA66FC-9AE4-78D8-E48A-509CF19A8570}"/>
          </ac:spMkLst>
        </pc:spChg>
        <pc:picChg chg="add mod">
          <ac:chgData name="Natasha Ellis" userId="3db848dd9a6c7367" providerId="LiveId" clId="{9B1E1859-6F50-31DE-891F-78ECEDAC6E86}" dt="2026-03-08T16:23:44.203" v="13063"/>
          <ac:picMkLst>
            <pc:docMk/>
            <pc:sldMk cId="3870424398" sldId="288"/>
            <ac:picMk id="4" creationId="{F094ECC1-8BB7-0D70-1167-5268B4CC5747}"/>
          </ac:picMkLst>
        </pc:picChg>
      </pc:sldChg>
      <pc:sldChg chg="addSp modSp new mod addAnim modNotesTx">
        <pc:chgData name="Natasha Ellis" userId="3db848dd9a6c7367" providerId="LiveId" clId="{9B1E1859-6F50-31DE-891F-78ECEDAC6E86}" dt="2026-03-08T16:24:52.360" v="13064"/>
        <pc:sldMkLst>
          <pc:docMk/>
          <pc:sldMk cId="784902414" sldId="289"/>
        </pc:sldMkLst>
        <pc:spChg chg="mod">
          <ac:chgData name="Natasha Ellis" userId="3db848dd9a6c7367" providerId="LiveId" clId="{9B1E1859-6F50-31DE-891F-78ECEDAC6E86}" dt="2026-03-08T09:43:39.001" v="11094" actId="20577"/>
          <ac:spMkLst>
            <pc:docMk/>
            <pc:sldMk cId="784902414" sldId="289"/>
            <ac:spMk id="2" creationId="{D02AF730-F454-8FC6-EEBC-F12ADD8D6A0A}"/>
          </ac:spMkLst>
        </pc:spChg>
        <pc:spChg chg="mod">
          <ac:chgData name="Natasha Ellis" userId="3db848dd9a6c7367" providerId="LiveId" clId="{9B1E1859-6F50-31DE-891F-78ECEDAC6E86}" dt="2026-03-08T15:45:22.104" v="13042" actId="14100"/>
          <ac:spMkLst>
            <pc:docMk/>
            <pc:sldMk cId="784902414" sldId="289"/>
            <ac:spMk id="3" creationId="{EE9D3C0A-BF11-200A-8D2F-36107DAD954C}"/>
          </ac:spMkLst>
        </pc:spChg>
        <pc:picChg chg="add mod">
          <ac:chgData name="Natasha Ellis" userId="3db848dd9a6c7367" providerId="LiveId" clId="{9B1E1859-6F50-31DE-891F-78ECEDAC6E86}" dt="2026-03-08T16:24:52.360" v="13064"/>
          <ac:picMkLst>
            <pc:docMk/>
            <pc:sldMk cId="784902414" sldId="289"/>
            <ac:picMk id="4" creationId="{E5768DB3-C280-9C83-F848-D5AE3C996DD5}"/>
          </ac:picMkLst>
        </pc:picChg>
      </pc:sldChg>
      <pc:sldChg chg="addSp delSp modSp new mod">
        <pc:chgData name="Natasha Ellis" userId="3db848dd9a6c7367" providerId="LiveId" clId="{9B1E1859-6F50-31DE-891F-78ECEDAC6E86}" dt="2026-03-08T15:27:24.985" v="12717" actId="114"/>
        <pc:sldMkLst>
          <pc:docMk/>
          <pc:sldMk cId="642833367" sldId="290"/>
        </pc:sldMkLst>
        <pc:spChg chg="mod">
          <ac:chgData name="Natasha Ellis" userId="3db848dd9a6c7367" providerId="LiveId" clId="{9B1E1859-6F50-31DE-891F-78ECEDAC6E86}" dt="2026-03-08T14:38:13.123" v="12401" actId="14100"/>
          <ac:spMkLst>
            <pc:docMk/>
            <pc:sldMk cId="642833367" sldId="290"/>
            <ac:spMk id="2" creationId="{F4821409-3C1C-50E6-EF83-EDD9345F8F85}"/>
          </ac:spMkLst>
        </pc:spChg>
        <pc:spChg chg="del mod">
          <ac:chgData name="Natasha Ellis" userId="3db848dd9a6c7367" providerId="LiveId" clId="{9B1E1859-6F50-31DE-891F-78ECEDAC6E86}" dt="2026-03-08T14:28:53.617" v="12253" actId="21"/>
          <ac:spMkLst>
            <pc:docMk/>
            <pc:sldMk cId="642833367" sldId="290"/>
            <ac:spMk id="3" creationId="{097BDF27-766C-0717-C9BC-06EE0FFF794C}"/>
          </ac:spMkLst>
        </pc:spChg>
        <pc:spChg chg="add del mod">
          <ac:chgData name="Natasha Ellis" userId="3db848dd9a6c7367" providerId="LiveId" clId="{9B1E1859-6F50-31DE-891F-78ECEDAC6E86}" dt="2026-03-08T14:28:58.156" v="12254" actId="21"/>
          <ac:spMkLst>
            <pc:docMk/>
            <pc:sldMk cId="642833367" sldId="290"/>
            <ac:spMk id="5" creationId="{B8DCD98E-F708-BC0E-2DDD-6B3297009DC0}"/>
          </ac:spMkLst>
        </pc:spChg>
        <pc:spChg chg="add mod">
          <ac:chgData name="Natasha Ellis" userId="3db848dd9a6c7367" providerId="LiveId" clId="{9B1E1859-6F50-31DE-891F-78ECEDAC6E86}" dt="2026-03-08T15:27:24.985" v="12717" actId="114"/>
          <ac:spMkLst>
            <pc:docMk/>
            <pc:sldMk cId="642833367" sldId="290"/>
            <ac:spMk id="7" creationId="{829D4011-5645-D7A7-9970-7B84F876AA73}"/>
          </ac:spMkLst>
        </pc:spChg>
      </pc:sldChg>
      <pc:sldChg chg="modSp new del mod">
        <pc:chgData name="Natasha Ellis" userId="3db848dd9a6c7367" providerId="LiveId" clId="{9B1E1859-6F50-31DE-891F-78ECEDAC6E86}" dt="2026-03-08T09:48:57.627" v="11101" actId="680"/>
        <pc:sldMkLst>
          <pc:docMk/>
          <pc:sldMk cId="1002478508" sldId="290"/>
        </pc:sldMkLst>
        <pc:spChg chg="mod">
          <ac:chgData name="Natasha Ellis" userId="3db848dd9a6c7367" providerId="LiveId" clId="{9B1E1859-6F50-31DE-891F-78ECEDAC6E86}" dt="2026-03-08T09:48:50.467" v="11100" actId="22"/>
          <ac:spMkLst>
            <pc:docMk/>
            <pc:sldMk cId="1002478508" sldId="290"/>
            <ac:spMk id="3" creationId="{B044910B-FA89-3E42-9696-3C8FE3D8D3CD}"/>
          </ac:spMkLst>
        </pc:spChg>
      </pc:sldChg>
      <pc:sldChg chg="addSp delSp modSp new mod">
        <pc:chgData name="Natasha Ellis" userId="3db848dd9a6c7367" providerId="LiveId" clId="{9B1E1859-6F50-31DE-891F-78ECEDAC6E86}" dt="2026-03-08T14:56:01.307" v="12481" actId="5793"/>
        <pc:sldMkLst>
          <pc:docMk/>
          <pc:sldMk cId="3165540021" sldId="291"/>
        </pc:sldMkLst>
        <pc:spChg chg="mod">
          <ac:chgData name="Natasha Ellis" userId="3db848dd9a6c7367" providerId="LiveId" clId="{9B1E1859-6F50-31DE-891F-78ECEDAC6E86}" dt="2026-03-08T14:56:01.307" v="12481" actId="5793"/>
          <ac:spMkLst>
            <pc:docMk/>
            <pc:sldMk cId="3165540021" sldId="291"/>
            <ac:spMk id="2" creationId="{60C86EB1-56CF-E4F3-E616-3743E09E6DEC}"/>
          </ac:spMkLst>
        </pc:spChg>
        <pc:spChg chg="del">
          <ac:chgData name="Natasha Ellis" userId="3db848dd9a6c7367" providerId="LiveId" clId="{9B1E1859-6F50-31DE-891F-78ECEDAC6E86}" dt="2026-03-08T14:39:49.767" v="12404" actId="21"/>
          <ac:spMkLst>
            <pc:docMk/>
            <pc:sldMk cId="3165540021" sldId="291"/>
            <ac:spMk id="3" creationId="{D5144B0A-A4D5-8E7B-4CA0-B9BF1A849C48}"/>
          </ac:spMkLst>
        </pc:spChg>
        <pc:spChg chg="add mod">
          <ac:chgData name="Natasha Ellis" userId="3db848dd9a6c7367" providerId="LiveId" clId="{9B1E1859-6F50-31DE-891F-78ECEDAC6E86}" dt="2026-03-08T14:54:52.369" v="12469" actId="114"/>
          <ac:spMkLst>
            <pc:docMk/>
            <pc:sldMk cId="3165540021" sldId="291"/>
            <ac:spMk id="5" creationId="{DAAAD02E-4480-06A3-93D7-D8F84D5D012A}"/>
          </ac:spMkLst>
        </pc:spChg>
      </pc:sldChg>
      <pc:sldChg chg="modSp new mod">
        <pc:chgData name="Natasha Ellis" userId="3db848dd9a6c7367" providerId="LiveId" clId="{9B1E1859-6F50-31DE-891F-78ECEDAC6E86}" dt="2026-03-08T15:28:16.993" v="12719" actId="27636"/>
        <pc:sldMkLst>
          <pc:docMk/>
          <pc:sldMk cId="2731055070" sldId="292"/>
        </pc:sldMkLst>
        <pc:spChg chg="mod">
          <ac:chgData name="Natasha Ellis" userId="3db848dd9a6c7367" providerId="LiveId" clId="{9B1E1859-6F50-31DE-891F-78ECEDAC6E86}" dt="2026-03-08T14:56:17.255" v="12513" actId="5793"/>
          <ac:spMkLst>
            <pc:docMk/>
            <pc:sldMk cId="2731055070" sldId="292"/>
            <ac:spMk id="2" creationId="{523B9B99-B212-D9A3-0B32-6292807ED6A3}"/>
          </ac:spMkLst>
        </pc:spChg>
        <pc:spChg chg="mod">
          <ac:chgData name="Natasha Ellis" userId="3db848dd9a6c7367" providerId="LiveId" clId="{9B1E1859-6F50-31DE-891F-78ECEDAC6E86}" dt="2026-03-08T15:28:16.993" v="12719" actId="27636"/>
          <ac:spMkLst>
            <pc:docMk/>
            <pc:sldMk cId="2731055070" sldId="292"/>
            <ac:spMk id="3" creationId="{A890A0EF-151D-A551-C820-B18559D52C54}"/>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1.jpeg" /><Relationship Id="rId1" Type="http://schemas.openxmlformats.org/officeDocument/2006/relationships/image" Target="../media/image10.jpeg" /></Relationships>
</file>

<file path=ppt/diagrams/_rels/data4.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4.jpeg" /><Relationship Id="rId1" Type="http://schemas.openxmlformats.org/officeDocument/2006/relationships/image" Target="../media/image13.jpeg" /></Relationships>
</file>

<file path=ppt/diagrams/_rels/drawing3.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1.jpeg" /><Relationship Id="rId1" Type="http://schemas.openxmlformats.org/officeDocument/2006/relationships/image" Target="../media/image10.jpeg" /></Relationships>
</file>

<file path=ppt/diagrams/_rels/drawing4.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4.jpeg" /><Relationship Id="rId1" Type="http://schemas.openxmlformats.org/officeDocument/2006/relationships/image" Target="../media/image13.jpeg" /></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2C0DF3-144D-4454-8960-726A1BF365C4}" type="doc">
      <dgm:prSet loTypeId="urn:microsoft.com/office/officeart/2016/7/layout/BasicProcessNew" loCatId="process" qsTypeId="urn:microsoft.com/office/officeart/2005/8/quickstyle/simple1" qsCatId="simple" csTypeId="urn:microsoft.com/office/officeart/2005/8/colors/accent0_2" csCatId="mainScheme" phldr="1"/>
      <dgm:spPr/>
      <dgm:t>
        <a:bodyPr/>
        <a:lstStyle/>
        <a:p>
          <a:endParaRPr lang="en-US"/>
        </a:p>
      </dgm:t>
    </dgm:pt>
    <dgm:pt modelId="{702B4FC6-22C0-418C-AF22-4AFE9DE1BC15}">
      <dgm:prSet custT="1"/>
      <dgm:spPr/>
      <dgm:t>
        <a:bodyPr/>
        <a:lstStyle/>
        <a:p>
          <a:endParaRPr lang="en-GB" sz="1000" b="0" dirty="0">
            <a:latin typeface="Arial" panose="020B0604020202020204" pitchFamily="34" charset="0"/>
            <a:cs typeface="Arial" panose="020B0604020202020204" pitchFamily="34" charset="0"/>
          </a:endParaRPr>
        </a:p>
        <a:p>
          <a:endParaRPr lang="en-GB" sz="1000" b="0" dirty="0">
            <a:latin typeface="Arial" panose="020B0604020202020204" pitchFamily="34" charset="0"/>
            <a:cs typeface="Arial" panose="020B0604020202020204" pitchFamily="34" charset="0"/>
          </a:endParaRPr>
        </a:p>
        <a:p>
          <a:endParaRPr lang="en-GB" sz="1000" b="0" dirty="0">
            <a:latin typeface="Arial" panose="020B0604020202020204" pitchFamily="34" charset="0"/>
            <a:cs typeface="Arial" panose="020B0604020202020204" pitchFamily="34" charset="0"/>
          </a:endParaRPr>
        </a:p>
        <a:p>
          <a:endParaRPr lang="en-GB" sz="1000" b="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Purpose</a:t>
          </a:r>
          <a:endParaRPr lang="en-GB" sz="1400" b="1" dirty="0">
            <a:latin typeface="Arial" panose="020B0604020202020204" pitchFamily="34" charset="0"/>
            <a:cs typeface="Arial" panose="020B0604020202020204" pitchFamily="34" charset="0"/>
          </a:endParaRPr>
        </a:p>
        <a:p>
          <a:r>
            <a:rPr lang="en-US" sz="1000" b="1" dirty="0">
              <a:latin typeface="Arial" panose="020B0604020202020204" pitchFamily="34" charset="0"/>
              <a:cs typeface="Arial" panose="020B0604020202020204" pitchFamily="34" charset="0"/>
            </a:rPr>
            <a:t>
- </a:t>
          </a:r>
          <a:r>
            <a:rPr lang="en-US" sz="1100" b="1" dirty="0">
              <a:latin typeface="Arial" panose="020B0604020202020204" pitchFamily="34" charset="0"/>
              <a:cs typeface="Arial" panose="020B0604020202020204" pitchFamily="34" charset="0"/>
            </a:rPr>
            <a:t>Introduce the focus and structure of the presentation </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 
- Explain why understanding ageing is important in care practice</a:t>
          </a:r>
          <a:endParaRPr lang="en-GB" sz="1100" b="1" dirty="0">
            <a:latin typeface="Arial" panose="020B0604020202020204" pitchFamily="34" charset="0"/>
            <a:cs typeface="Arial" panose="020B0604020202020204" pitchFamily="34" charset="0"/>
          </a:endParaRPr>
        </a:p>
        <a:p>
          <a:endParaRPr lang="en-GB" sz="1100" b="0" dirty="0">
            <a:latin typeface="Arial" panose="020B0604020202020204" pitchFamily="34" charset="0"/>
            <a:cs typeface="Arial" panose="020B0604020202020204" pitchFamily="34" charset="0"/>
          </a:endParaRPr>
        </a:p>
        <a:p>
          <a:endParaRPr lang="en-GB" sz="1000" b="0" dirty="0">
            <a:latin typeface="Arial" panose="020B0604020202020204" pitchFamily="34" charset="0"/>
            <a:cs typeface="Arial" panose="020B0604020202020204" pitchFamily="34" charset="0"/>
          </a:endParaRPr>
        </a:p>
        <a:p>
          <a:endParaRPr lang="en-GB" sz="1000" b="0" dirty="0">
            <a:latin typeface="Arial" panose="020B0604020202020204" pitchFamily="34" charset="0"/>
            <a:cs typeface="Arial" panose="020B0604020202020204" pitchFamily="34" charset="0"/>
          </a:endParaRPr>
        </a:p>
        <a:p>
          <a:endParaRPr lang="en-US" sz="1000" b="0" dirty="0">
            <a:latin typeface="Arial" panose="020B0604020202020204" pitchFamily="34" charset="0"/>
            <a:cs typeface="Arial" panose="020B0604020202020204" pitchFamily="34" charset="0"/>
          </a:endParaRPr>
        </a:p>
      </dgm:t>
    </dgm:pt>
    <dgm:pt modelId="{844110E8-2F6A-4A16-AB97-49BF2D1F9D17}" type="parTrans" cxnId="{1BD9791C-B7DF-4B87-8073-C18E4A8FA55C}">
      <dgm:prSet/>
      <dgm:spPr/>
      <dgm:t>
        <a:bodyPr/>
        <a:lstStyle/>
        <a:p>
          <a:endParaRPr lang="en-US"/>
        </a:p>
      </dgm:t>
    </dgm:pt>
    <dgm:pt modelId="{A0436504-1680-4437-A1E4-D89F65EC19B3}" type="sibTrans" cxnId="{1BD9791C-B7DF-4B87-8073-C18E4A8FA55C}">
      <dgm:prSet/>
      <dgm:spPr/>
      <dgm:t>
        <a:bodyPr/>
        <a:lstStyle/>
        <a:p>
          <a:endParaRPr lang="en-US"/>
        </a:p>
      </dgm:t>
    </dgm:pt>
    <dgm:pt modelId="{9C75E442-0D80-4AA8-B756-67894BC6A05D}">
      <dgm:prSet custT="1"/>
      <dgm:spPr/>
      <dgm:t>
        <a:bodyPr/>
        <a:lstStyle/>
        <a:p>
          <a:pPr marL="0" lvl="0" defTabSz="444500">
            <a:lnSpc>
              <a:spcPct val="90000"/>
            </a:lnSpc>
            <a:spcBef>
              <a:spcPct val="0"/>
            </a:spcBef>
            <a:spcAft>
              <a:spcPct val="35000"/>
            </a:spcAft>
            <a:buNone/>
          </a:pPr>
          <a:r>
            <a:rPr lang="en-US" sz="1400" b="1" dirty="0">
              <a:latin typeface="Arial" panose="020B0604020202020204" pitchFamily="34" charset="0"/>
              <a:cs typeface="Arial" panose="020B0604020202020204" pitchFamily="34" charset="0"/>
            </a:rPr>
            <a:t>Defining</a:t>
          </a:r>
          <a:r>
            <a:rPr lang="en-US" sz="1400" b="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Ageing</a:t>
          </a:r>
          <a:endParaRPr lang="en-GB" sz="1400" b="1" dirty="0">
            <a:latin typeface="Arial" panose="020B0604020202020204" pitchFamily="34" charset="0"/>
            <a:cs typeface="Arial" panose="020B0604020202020204" pitchFamily="34" charset="0"/>
          </a:endParaRPr>
        </a:p>
        <a:p>
          <a:pPr marL="0" lvl="0" defTabSz="444500">
            <a:lnSpc>
              <a:spcPct val="90000"/>
            </a:lnSpc>
            <a:spcBef>
              <a:spcPct val="0"/>
            </a:spcBef>
            <a:spcAft>
              <a:spcPct val="35000"/>
            </a:spcAft>
            <a:buNone/>
          </a:pPr>
          <a:r>
            <a:rPr lang="en-US" sz="1000" b="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 Ageing is a biological, psychological, and social process </a:t>
          </a:r>
          <a:endParaRPr lang="en-GB" sz="1100" b="1" dirty="0">
            <a:latin typeface="Arial" panose="020B0604020202020204" pitchFamily="34" charset="0"/>
            <a:cs typeface="Arial" panose="020B0604020202020204" pitchFamily="34" charset="0"/>
          </a:endParaRPr>
        </a:p>
        <a:p>
          <a:pPr marL="0" lvl="0" defTabSz="444500">
            <a:lnSpc>
              <a:spcPct val="90000"/>
            </a:lnSpc>
            <a:spcBef>
              <a:spcPct val="0"/>
            </a:spcBef>
            <a:spcAft>
              <a:spcPct val="35000"/>
            </a:spcAft>
            <a:buNone/>
          </a:pPr>
          <a:r>
            <a:rPr lang="en-US" sz="1100" b="1"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a:t>
          </a:r>
          <a:r>
            <a:rPr lang="en-GB" sz="1100" b="1" dirty="0">
              <a:effectLst/>
              <a:latin typeface="Arial" panose="020B0604020202020204" pitchFamily="34" charset="0"/>
              <a:ea typeface="Times New Roman" panose="02020603050405020304" pitchFamily="18" charset="0"/>
            </a:rPr>
            <a:t>WHO, 2025)</a:t>
          </a:r>
        </a:p>
        <a:p>
          <a:pPr marL="0" lvl="0" defTabSz="444500">
            <a:lnSpc>
              <a:spcPct val="90000"/>
            </a:lnSpc>
            <a:spcBef>
              <a:spcPct val="0"/>
            </a:spcBef>
            <a:spcAft>
              <a:spcPct val="35000"/>
            </a:spcAft>
            <a:buNone/>
          </a:pPr>
          <a:endParaRPr lang="en-GB" sz="1100" dirty="0">
            <a:effectLst/>
            <a:latin typeface="Arial" panose="020B0604020202020204" pitchFamily="34" charset="0"/>
            <a:ea typeface="Times New Roman" panose="02020603050405020304" pitchFamily="18" charset="0"/>
          </a:endParaRPr>
        </a:p>
        <a:p>
          <a:pPr marL="0" lvl="0" defTabSz="444500">
            <a:lnSpc>
              <a:spcPct val="90000"/>
            </a:lnSpc>
            <a:spcBef>
              <a:spcPct val="0"/>
            </a:spcBef>
            <a:spcAft>
              <a:spcPct val="35000"/>
            </a:spcAft>
            <a:buNone/>
          </a:pPr>
          <a:r>
            <a:rPr lang="en-US" sz="1100" b="0" dirty="0">
              <a:latin typeface="Arial" panose="020B0604020202020204" pitchFamily="34" charset="0"/>
              <a:cs typeface="Arial" panose="020B0604020202020204" pitchFamily="34" charset="0"/>
            </a:rPr>
            <a:t>-</a:t>
          </a:r>
          <a:r>
            <a:rPr lang="en-US" sz="1100" b="1" dirty="0">
              <a:latin typeface="Arial" panose="020B0604020202020204" pitchFamily="34" charset="0"/>
              <a:cs typeface="Arial" panose="020B0604020202020204" pitchFamily="34" charset="0"/>
            </a:rPr>
            <a:t> Involves gradual changes in physical function, cognition, and social roles</a:t>
          </a:r>
          <a:r>
            <a:rPr lang="en-GB" sz="1100" b="1" dirty="0">
              <a:latin typeface="Arial" panose="020B0604020202020204" pitchFamily="34" charset="0"/>
              <a:cs typeface="Arial" panose="020B0604020202020204" pitchFamily="34" charset="0"/>
            </a:rPr>
            <a:t> </a:t>
          </a:r>
        </a:p>
        <a:p>
          <a:pPr marL="0" lvl="0" defTabSz="444500">
            <a:lnSpc>
              <a:spcPct val="90000"/>
            </a:lnSpc>
            <a:spcBef>
              <a:spcPct val="0"/>
            </a:spcBef>
            <a:spcAft>
              <a:spcPct val="35000"/>
            </a:spcAft>
            <a:buNone/>
          </a:pPr>
          <a:r>
            <a:rPr lang="en-GB" sz="1100" b="1" dirty="0">
              <a:effectLst/>
              <a:latin typeface="Arial" panose="020B0604020202020204" pitchFamily="34" charset="0"/>
              <a:ea typeface="Times New Roman" panose="02020603050405020304" pitchFamily="18" charset="0"/>
            </a:rPr>
            <a:t>(Centre for Ageing Better, 2023)</a:t>
          </a:r>
          <a:endParaRPr lang="en-GB" sz="1100" b="1" dirty="0">
            <a:latin typeface="Arial" panose="020B0604020202020204" pitchFamily="34" charset="0"/>
            <a:cs typeface="Arial" panose="020B0604020202020204" pitchFamily="34" charset="0"/>
          </a:endParaRPr>
        </a:p>
        <a:p>
          <a:pPr marL="0" lvl="0" defTabSz="444500">
            <a:lnSpc>
              <a:spcPct val="90000"/>
            </a:lnSpc>
            <a:spcBef>
              <a:spcPct val="0"/>
            </a:spcBef>
            <a:spcAft>
              <a:spcPct val="35000"/>
            </a:spcAft>
            <a:buNone/>
          </a:pPr>
          <a:r>
            <a:rPr lang="en-GB" sz="1100" b="1" dirty="0">
              <a:latin typeface="Arial" panose="020B0604020202020204" pitchFamily="34" charset="0"/>
              <a:cs typeface="Arial" panose="020B0604020202020204" pitchFamily="34" charset="0"/>
            </a:rPr>
            <a:t> </a:t>
          </a:r>
          <a:r>
            <a:rPr lang="en-GB" sz="1100" b="1" dirty="0">
              <a:effectLst/>
              <a:latin typeface="Arial" panose="020B0604020202020204" pitchFamily="34" charset="0"/>
              <a:ea typeface="Times New Roman" panose="02020603050405020304" pitchFamily="18" charset="0"/>
            </a:rPr>
            <a:t> </a:t>
          </a:r>
          <a:endParaRPr lang="en-GB" sz="1100" b="1" dirty="0">
            <a:latin typeface="Arial" panose="020B0604020202020204" pitchFamily="34" charset="0"/>
            <a:cs typeface="Arial" panose="020B0604020202020204" pitchFamily="34" charset="0"/>
          </a:endParaRPr>
        </a:p>
        <a:p>
          <a:pPr marL="0" lvl="0" defTabSz="444500">
            <a:lnSpc>
              <a:spcPct val="90000"/>
            </a:lnSpc>
            <a:spcBef>
              <a:spcPct val="0"/>
            </a:spcBef>
            <a:spcAft>
              <a:spcPct val="35000"/>
            </a:spcAft>
            <a:buNone/>
          </a:pPr>
          <a:r>
            <a:rPr lang="en-GB" sz="1100" b="1" dirty="0">
              <a:effectLst/>
              <a:latin typeface="Arial" panose="020B0604020202020204" pitchFamily="34" charset="0"/>
              <a:ea typeface="Times New Roman" panose="02020603050405020304" pitchFamily="18" charset="0"/>
            </a:rPr>
            <a:t>- Understood through dimensions chronological, biological, and social age </a:t>
          </a:r>
        </a:p>
        <a:p>
          <a:pPr marL="0" lvl="0" defTabSz="444500">
            <a:lnSpc>
              <a:spcPct val="90000"/>
            </a:lnSpc>
            <a:spcBef>
              <a:spcPct val="0"/>
            </a:spcBef>
            <a:spcAft>
              <a:spcPct val="35000"/>
            </a:spcAft>
            <a:buNone/>
          </a:pPr>
          <a:r>
            <a:rPr lang="en-GB" sz="1100" b="1" dirty="0">
              <a:effectLst/>
              <a:latin typeface="Arial" panose="020B0604020202020204" pitchFamily="34" charset="0"/>
              <a:ea typeface="Times New Roman" panose="02020603050405020304" pitchFamily="18" charset="0"/>
            </a:rPr>
            <a:t>(</a:t>
          </a:r>
          <a:r>
            <a:rPr lang="en-GB" sz="1100" b="1" dirty="0" err="1">
              <a:effectLst/>
              <a:latin typeface="Arial" panose="020B0604020202020204" pitchFamily="34" charset="0"/>
              <a:ea typeface="Times New Roman" panose="02020603050405020304" pitchFamily="18" charset="0"/>
            </a:rPr>
            <a:t>Séguy</a:t>
          </a:r>
          <a:r>
            <a:rPr lang="en-GB" sz="1100" b="1" dirty="0">
              <a:effectLst/>
              <a:latin typeface="Arial" panose="020B0604020202020204" pitchFamily="34" charset="0"/>
              <a:ea typeface="Times New Roman" panose="02020603050405020304" pitchFamily="18" charset="0"/>
            </a:rPr>
            <a:t> et al., 2019)</a:t>
          </a:r>
        </a:p>
        <a:p>
          <a:pPr marL="0" marR="0" lvl="0" indent="0" defTabSz="91440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US" sz="1000" b="0" dirty="0">
            <a:latin typeface="Arial" panose="020B0604020202020204" pitchFamily="34" charset="0"/>
            <a:cs typeface="Arial" panose="020B0604020202020204" pitchFamily="34" charset="0"/>
          </a:endParaRPr>
        </a:p>
      </dgm:t>
    </dgm:pt>
    <dgm:pt modelId="{A8ECB3A8-D78B-48C6-B13F-F480D6E03532}" type="parTrans" cxnId="{E8948E3B-9633-4E4F-A9D5-4E5D2EFC5860}">
      <dgm:prSet/>
      <dgm:spPr/>
      <dgm:t>
        <a:bodyPr/>
        <a:lstStyle/>
        <a:p>
          <a:endParaRPr lang="en-US"/>
        </a:p>
      </dgm:t>
    </dgm:pt>
    <dgm:pt modelId="{AD97D286-1D86-4738-A325-5092D93058AD}" type="sibTrans" cxnId="{E8948E3B-9633-4E4F-A9D5-4E5D2EFC5860}">
      <dgm:prSet/>
      <dgm:spPr/>
      <dgm:t>
        <a:bodyPr/>
        <a:lstStyle/>
        <a:p>
          <a:endParaRPr lang="en-US"/>
        </a:p>
      </dgm:t>
    </dgm:pt>
    <dgm:pt modelId="{75AD73FF-A374-4AC0-A57A-3B3A3715B2C9}">
      <dgm:prSet custT="1"/>
      <dgm:spPr/>
      <dgm:t>
        <a:bodyPr/>
        <a:lstStyle/>
        <a:p>
          <a:endParaRPr lang="en-GB" sz="12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Biological</a:t>
          </a:r>
          <a:r>
            <a:rPr lang="en-US" sz="1400" b="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Theories</a:t>
          </a:r>
          <a:r>
            <a:rPr lang="en-US" sz="1400" b="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of</a:t>
          </a:r>
          <a:r>
            <a:rPr lang="en-US" sz="1400" b="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Ageing</a:t>
          </a:r>
          <a:endParaRPr lang="en-GB" sz="1400" b="1" dirty="0">
            <a:latin typeface="Arial" panose="020B0604020202020204" pitchFamily="34" charset="0"/>
            <a:cs typeface="Arial" panose="020B0604020202020204" pitchFamily="34" charset="0"/>
          </a:endParaRPr>
        </a:p>
        <a:p>
          <a:r>
            <a:rPr lang="en-US" sz="1000" b="1"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 Genetic Theory – ageing influenced by inherited programming  </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
- Wear‑and‑Tear Theory – accumulated damage over time  
- Free Radical Theory – oxidative stress damages cells</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  
- Cellular Ageing – reduced cell division (senescence)  </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(Kirkwood, 2005)</a:t>
          </a:r>
        </a:p>
        <a:p>
          <a:r>
            <a:rPr lang="en-US" sz="1100" b="1" dirty="0">
              <a:latin typeface="Arial" panose="020B0604020202020204" pitchFamily="34" charset="0"/>
              <a:cs typeface="Arial" panose="020B0604020202020204" pitchFamily="34" charset="0"/>
            </a:rPr>
            <a:t>
- Immunological Theory – weakened immune function with age</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(Walford,1969)</a:t>
          </a:r>
        </a:p>
        <a:p>
          <a:endParaRPr lang="en-GB" sz="1000" b="0" dirty="0">
            <a:latin typeface="Arial" panose="020B0604020202020204" pitchFamily="34" charset="0"/>
            <a:cs typeface="Arial" panose="020B0604020202020204" pitchFamily="34" charset="0"/>
          </a:endParaRPr>
        </a:p>
        <a:p>
          <a:endParaRPr lang="en-US" sz="1000" b="0" dirty="0">
            <a:latin typeface="Arial" panose="020B0604020202020204" pitchFamily="34" charset="0"/>
            <a:cs typeface="Arial" panose="020B0604020202020204" pitchFamily="34" charset="0"/>
          </a:endParaRPr>
        </a:p>
      </dgm:t>
    </dgm:pt>
    <dgm:pt modelId="{2C015C5B-BD21-430D-8E01-36E43F218406}" type="parTrans" cxnId="{FD184289-7E44-4995-B29D-956831A2DFC2}">
      <dgm:prSet/>
      <dgm:spPr/>
      <dgm:t>
        <a:bodyPr/>
        <a:lstStyle/>
        <a:p>
          <a:endParaRPr lang="en-US"/>
        </a:p>
      </dgm:t>
    </dgm:pt>
    <dgm:pt modelId="{3AA40458-0430-4203-A19F-7FFA26F78B07}" type="sibTrans" cxnId="{FD184289-7E44-4995-B29D-956831A2DFC2}">
      <dgm:prSet/>
      <dgm:spPr/>
      <dgm:t>
        <a:bodyPr/>
        <a:lstStyle/>
        <a:p>
          <a:endParaRPr lang="en-US"/>
        </a:p>
      </dgm:t>
    </dgm:pt>
    <dgm:pt modelId="{01AEC4BC-4425-400A-9F9B-062A5D5D86D8}">
      <dgm:prSet custT="1"/>
      <dgm:spPr/>
      <dgm:t>
        <a:bodyPr/>
        <a:lstStyle/>
        <a:p>
          <a:r>
            <a:rPr lang="en-GB" sz="1400" b="1" dirty="0">
              <a:latin typeface="Arial" panose="020B0604020202020204" pitchFamily="34" charset="0"/>
              <a:cs typeface="Arial" panose="020B0604020202020204" pitchFamily="34" charset="0"/>
            </a:rPr>
            <a:t>Key Themes</a:t>
          </a:r>
        </a:p>
        <a:p>
          <a:r>
            <a:rPr lang="en-GB" sz="1400" b="1" dirty="0">
              <a:latin typeface="Arial" panose="020B0604020202020204" pitchFamily="34" charset="0"/>
              <a:cs typeface="Arial" panose="020B0604020202020204" pitchFamily="34" charset="0"/>
            </a:rPr>
            <a:t> </a:t>
          </a:r>
          <a:r>
            <a:rPr lang="en-US" sz="1000" b="0" dirty="0">
              <a:latin typeface="Arial" panose="020B0604020202020204" pitchFamily="34" charset="0"/>
              <a:cs typeface="Arial" panose="020B0604020202020204" pitchFamily="34" charset="0"/>
            </a:rPr>
            <a:t>
</a:t>
          </a:r>
          <a:r>
            <a:rPr lang="en-US" sz="1100" b="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Theories of ageing  
- Policies &amp; legislation  
- Evaluation of care services  
- Technological innovations  
- Case studies  
- Recommendations</a:t>
          </a:r>
        </a:p>
      </dgm:t>
    </dgm:pt>
    <dgm:pt modelId="{E871DF7F-C6D6-4E32-8119-3B60F4F9F393}" type="parTrans" cxnId="{87FBDC6A-BEFA-40E1-825F-94F5A5419870}">
      <dgm:prSet/>
      <dgm:spPr/>
      <dgm:t>
        <a:bodyPr/>
        <a:lstStyle/>
        <a:p>
          <a:endParaRPr lang="en-US"/>
        </a:p>
      </dgm:t>
    </dgm:pt>
    <dgm:pt modelId="{A112D1B8-110B-4D26-8E6B-40A24A94170B}" type="sibTrans" cxnId="{87FBDC6A-BEFA-40E1-825F-94F5A5419870}">
      <dgm:prSet/>
      <dgm:spPr/>
      <dgm:t>
        <a:bodyPr/>
        <a:lstStyle/>
        <a:p>
          <a:endParaRPr lang="en-US"/>
        </a:p>
      </dgm:t>
    </dgm:pt>
    <dgm:pt modelId="{594160EA-3F7F-4E49-9D35-9E422067D712}">
      <dgm:prSet custT="1"/>
      <dgm:spPr/>
      <dgm:t>
        <a:bodyPr/>
        <a:lstStyle/>
        <a:p>
          <a:r>
            <a:rPr lang="en-GB" sz="1400" b="1" dirty="0">
              <a:latin typeface="Arial" panose="020B0604020202020204" pitchFamily="34" charset="0"/>
              <a:cs typeface="Arial" panose="020B0604020202020204" pitchFamily="34" charset="0"/>
            </a:rPr>
            <a:t>Global</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perceptions</a:t>
          </a:r>
        </a:p>
        <a:p>
          <a:endParaRPr lang="en-GB" sz="14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Attitudes toward ageing vary across cultures  
- Some societies value older adults for wisdom and experience  
- Others associate ageing with decline, dependency, or reduced social status</a:t>
          </a:r>
          <a:r>
            <a:rPr lang="en-GB" sz="1100" b="1" dirty="0">
              <a:latin typeface="Arial" panose="020B0604020202020204" pitchFamily="34" charset="0"/>
              <a:cs typeface="Arial" panose="020B0604020202020204" pitchFamily="34" charset="0"/>
            </a:rPr>
            <a:t> </a:t>
          </a:r>
        </a:p>
        <a:p>
          <a:r>
            <a:rPr lang="en-GB" sz="1100" b="1" dirty="0">
              <a:latin typeface="Arial" panose="020B0604020202020204" pitchFamily="34" charset="0"/>
              <a:cs typeface="Arial" panose="020B0604020202020204" pitchFamily="34" charset="0"/>
            </a:rPr>
            <a:t>(Lugg, 2022)</a:t>
          </a:r>
          <a:r>
            <a:rPr lang="en-GB" sz="1000" b="1" dirty="0">
              <a:latin typeface="Arial" panose="020B0604020202020204" pitchFamily="34" charset="0"/>
              <a:cs typeface="Arial" panose="020B0604020202020204" pitchFamily="34" charset="0"/>
            </a:rPr>
            <a:t> </a:t>
          </a:r>
          <a:endParaRPr lang="en-US" sz="1000" b="1" dirty="0">
            <a:latin typeface="Arial" panose="020B0604020202020204" pitchFamily="34" charset="0"/>
            <a:cs typeface="Arial" panose="020B0604020202020204" pitchFamily="34" charset="0"/>
          </a:endParaRPr>
        </a:p>
      </dgm:t>
    </dgm:pt>
    <dgm:pt modelId="{6F2A41A4-5ED5-7240-845A-7CA716E2A719}" type="parTrans" cxnId="{864A0B03-35B0-D946-B0B0-8C4174E055A3}">
      <dgm:prSet/>
      <dgm:spPr/>
      <dgm:t>
        <a:bodyPr/>
        <a:lstStyle/>
        <a:p>
          <a:endParaRPr lang="en-US"/>
        </a:p>
      </dgm:t>
    </dgm:pt>
    <dgm:pt modelId="{96FEEC58-B888-1B49-B33F-891D3D0A3E8B}" type="sibTrans" cxnId="{864A0B03-35B0-D946-B0B0-8C4174E055A3}">
      <dgm:prSet/>
      <dgm:spPr/>
      <dgm:t>
        <a:bodyPr/>
        <a:lstStyle/>
        <a:p>
          <a:endParaRPr lang="en-US"/>
        </a:p>
      </dgm:t>
    </dgm:pt>
    <dgm:pt modelId="{291B4CC9-0DA2-954E-B7AF-D1FC2DF25AD6}" type="pres">
      <dgm:prSet presAssocID="{192C0DF3-144D-4454-8960-726A1BF365C4}" presName="Name0" presStyleCnt="0">
        <dgm:presLayoutVars>
          <dgm:dir/>
          <dgm:resizeHandles val="exact"/>
        </dgm:presLayoutVars>
      </dgm:prSet>
      <dgm:spPr/>
    </dgm:pt>
    <dgm:pt modelId="{963B6DE8-7FE2-A24B-8D60-4C5584BC12B5}" type="pres">
      <dgm:prSet presAssocID="{702B4FC6-22C0-418C-AF22-4AFE9DE1BC15}" presName="node" presStyleLbl="node1" presStyleIdx="0" presStyleCnt="9">
        <dgm:presLayoutVars>
          <dgm:bulletEnabled val="1"/>
        </dgm:presLayoutVars>
      </dgm:prSet>
      <dgm:spPr/>
    </dgm:pt>
    <dgm:pt modelId="{55A00333-EA3E-9E4C-A0E1-9C91F7D021D2}" type="pres">
      <dgm:prSet presAssocID="{A0436504-1680-4437-A1E4-D89F65EC19B3}" presName="sibTransSpacerBeforeConnector" presStyleCnt="0"/>
      <dgm:spPr/>
    </dgm:pt>
    <dgm:pt modelId="{158E6C93-C0BC-3C42-9737-881CAB38E282}" type="pres">
      <dgm:prSet presAssocID="{A0436504-1680-4437-A1E4-D89F65EC19B3}" presName="sibTrans" presStyleLbl="node1" presStyleIdx="1" presStyleCnt="9"/>
      <dgm:spPr/>
    </dgm:pt>
    <dgm:pt modelId="{5095759A-CA61-AB4A-8FC3-C5DC1F1CC4F7}" type="pres">
      <dgm:prSet presAssocID="{A0436504-1680-4437-A1E4-D89F65EC19B3}" presName="sibTransSpacerAfterConnector" presStyleCnt="0"/>
      <dgm:spPr/>
    </dgm:pt>
    <dgm:pt modelId="{56D3D2D8-FFCA-C345-812C-77DD98B26677}" type="pres">
      <dgm:prSet presAssocID="{9C75E442-0D80-4AA8-B756-67894BC6A05D}" presName="node" presStyleLbl="node1" presStyleIdx="2" presStyleCnt="9">
        <dgm:presLayoutVars>
          <dgm:bulletEnabled val="1"/>
        </dgm:presLayoutVars>
      </dgm:prSet>
      <dgm:spPr/>
    </dgm:pt>
    <dgm:pt modelId="{08FFA02E-0753-0941-9F02-00840E7BC2E8}" type="pres">
      <dgm:prSet presAssocID="{AD97D286-1D86-4738-A325-5092D93058AD}" presName="sibTransSpacerBeforeConnector" presStyleCnt="0"/>
      <dgm:spPr/>
    </dgm:pt>
    <dgm:pt modelId="{CD49A0FB-149B-F94B-A7E1-39CB34A5A725}" type="pres">
      <dgm:prSet presAssocID="{AD97D286-1D86-4738-A325-5092D93058AD}" presName="sibTrans" presStyleLbl="node1" presStyleIdx="3" presStyleCnt="9"/>
      <dgm:spPr/>
    </dgm:pt>
    <dgm:pt modelId="{CB6D6DD3-922A-5446-8992-3A269AC03536}" type="pres">
      <dgm:prSet presAssocID="{AD97D286-1D86-4738-A325-5092D93058AD}" presName="sibTransSpacerAfterConnector" presStyleCnt="0"/>
      <dgm:spPr/>
    </dgm:pt>
    <dgm:pt modelId="{B19B1731-05C4-CF4E-AB14-595D1C7DED30}" type="pres">
      <dgm:prSet presAssocID="{75AD73FF-A374-4AC0-A57A-3B3A3715B2C9}" presName="node" presStyleLbl="node1" presStyleIdx="4" presStyleCnt="9">
        <dgm:presLayoutVars>
          <dgm:bulletEnabled val="1"/>
        </dgm:presLayoutVars>
      </dgm:prSet>
      <dgm:spPr/>
    </dgm:pt>
    <dgm:pt modelId="{D2DDFE1F-F026-AE40-A7FF-F66270F71063}" type="pres">
      <dgm:prSet presAssocID="{3AA40458-0430-4203-A19F-7FFA26F78B07}" presName="sibTransSpacerBeforeConnector" presStyleCnt="0"/>
      <dgm:spPr/>
    </dgm:pt>
    <dgm:pt modelId="{370F1F7C-8E7E-F843-BAEA-5D652F55F415}" type="pres">
      <dgm:prSet presAssocID="{3AA40458-0430-4203-A19F-7FFA26F78B07}" presName="sibTrans" presStyleLbl="node1" presStyleIdx="5" presStyleCnt="9"/>
      <dgm:spPr/>
    </dgm:pt>
    <dgm:pt modelId="{F882DF6D-2614-654C-B0DE-CFEDAC1E24A6}" type="pres">
      <dgm:prSet presAssocID="{3AA40458-0430-4203-A19F-7FFA26F78B07}" presName="sibTransSpacerAfterConnector" presStyleCnt="0"/>
      <dgm:spPr/>
    </dgm:pt>
    <dgm:pt modelId="{9E7CBA85-1696-C544-8EEF-39C39B518BE6}" type="pres">
      <dgm:prSet presAssocID="{01AEC4BC-4425-400A-9F9B-062A5D5D86D8}" presName="node" presStyleLbl="node1" presStyleIdx="6" presStyleCnt="9">
        <dgm:presLayoutVars>
          <dgm:bulletEnabled val="1"/>
        </dgm:presLayoutVars>
      </dgm:prSet>
      <dgm:spPr/>
    </dgm:pt>
    <dgm:pt modelId="{8BAE5626-02F4-2349-A791-7920C5D66754}" type="pres">
      <dgm:prSet presAssocID="{A112D1B8-110B-4D26-8E6B-40A24A94170B}" presName="sibTransSpacerBeforeConnector" presStyleCnt="0"/>
      <dgm:spPr/>
    </dgm:pt>
    <dgm:pt modelId="{EE1C75E2-19B3-8B46-A93E-0FEA4BA2E77A}" type="pres">
      <dgm:prSet presAssocID="{A112D1B8-110B-4D26-8E6B-40A24A94170B}" presName="sibTrans" presStyleLbl="node1" presStyleIdx="7" presStyleCnt="9"/>
      <dgm:spPr/>
    </dgm:pt>
    <dgm:pt modelId="{456F6ED1-B3E0-F04D-8783-52484CB0B538}" type="pres">
      <dgm:prSet presAssocID="{A112D1B8-110B-4D26-8E6B-40A24A94170B}" presName="sibTransSpacerAfterConnector" presStyleCnt="0"/>
      <dgm:spPr/>
    </dgm:pt>
    <dgm:pt modelId="{3D69DEB9-63B7-2A41-A25C-F2D3DA803209}" type="pres">
      <dgm:prSet presAssocID="{594160EA-3F7F-4E49-9D35-9E422067D712}" presName="node" presStyleLbl="node1" presStyleIdx="8" presStyleCnt="9">
        <dgm:presLayoutVars>
          <dgm:bulletEnabled val="1"/>
        </dgm:presLayoutVars>
      </dgm:prSet>
      <dgm:spPr/>
    </dgm:pt>
  </dgm:ptLst>
  <dgm:cxnLst>
    <dgm:cxn modelId="{864A0B03-35B0-D946-B0B0-8C4174E055A3}" srcId="{192C0DF3-144D-4454-8960-726A1BF365C4}" destId="{594160EA-3F7F-4E49-9D35-9E422067D712}" srcOrd="4" destOrd="0" parTransId="{6F2A41A4-5ED5-7240-845A-7CA716E2A719}" sibTransId="{96FEEC58-B888-1B49-B33F-891D3D0A3E8B}"/>
    <dgm:cxn modelId="{276EB918-D6C3-C144-91C1-4A7EA67EE9C3}" type="presOf" srcId="{702B4FC6-22C0-418C-AF22-4AFE9DE1BC15}" destId="{963B6DE8-7FE2-A24B-8D60-4C5584BC12B5}" srcOrd="0" destOrd="0" presId="urn:microsoft.com/office/officeart/2016/7/layout/BasicProcessNew"/>
    <dgm:cxn modelId="{4F199D1A-18F8-8B4C-B8D7-257CD670158F}" type="presOf" srcId="{A0436504-1680-4437-A1E4-D89F65EC19B3}" destId="{158E6C93-C0BC-3C42-9737-881CAB38E282}" srcOrd="0" destOrd="0" presId="urn:microsoft.com/office/officeart/2016/7/layout/BasicProcessNew"/>
    <dgm:cxn modelId="{1BD9791C-B7DF-4B87-8073-C18E4A8FA55C}" srcId="{192C0DF3-144D-4454-8960-726A1BF365C4}" destId="{702B4FC6-22C0-418C-AF22-4AFE9DE1BC15}" srcOrd="0" destOrd="0" parTransId="{844110E8-2F6A-4A16-AB97-49BF2D1F9D17}" sibTransId="{A0436504-1680-4437-A1E4-D89F65EC19B3}"/>
    <dgm:cxn modelId="{69D15537-48D3-3A44-B47D-89D6DA8F69FA}" type="presOf" srcId="{A112D1B8-110B-4D26-8E6B-40A24A94170B}" destId="{EE1C75E2-19B3-8B46-A93E-0FEA4BA2E77A}" srcOrd="0" destOrd="0" presId="urn:microsoft.com/office/officeart/2016/7/layout/BasicProcessNew"/>
    <dgm:cxn modelId="{E8948E3B-9633-4E4F-A9D5-4E5D2EFC5860}" srcId="{192C0DF3-144D-4454-8960-726A1BF365C4}" destId="{9C75E442-0D80-4AA8-B756-67894BC6A05D}" srcOrd="1" destOrd="0" parTransId="{A8ECB3A8-D78B-48C6-B13F-F480D6E03532}" sibTransId="{AD97D286-1D86-4738-A325-5092D93058AD}"/>
    <dgm:cxn modelId="{51FC8C63-26CF-F44B-84CD-B08EF469180F}" type="presOf" srcId="{75AD73FF-A374-4AC0-A57A-3B3A3715B2C9}" destId="{B19B1731-05C4-CF4E-AB14-595D1C7DED30}" srcOrd="0" destOrd="0" presId="urn:microsoft.com/office/officeart/2016/7/layout/BasicProcessNew"/>
    <dgm:cxn modelId="{87FBDC6A-BEFA-40E1-825F-94F5A5419870}" srcId="{192C0DF3-144D-4454-8960-726A1BF365C4}" destId="{01AEC4BC-4425-400A-9F9B-062A5D5D86D8}" srcOrd="3" destOrd="0" parTransId="{E871DF7F-C6D6-4E32-8119-3B60F4F9F393}" sibTransId="{A112D1B8-110B-4D26-8E6B-40A24A94170B}"/>
    <dgm:cxn modelId="{0C43144C-9B00-BF4F-A208-F4692827E9BD}" type="presOf" srcId="{AD97D286-1D86-4738-A325-5092D93058AD}" destId="{CD49A0FB-149B-F94B-A7E1-39CB34A5A725}" srcOrd="0" destOrd="0" presId="urn:microsoft.com/office/officeart/2016/7/layout/BasicProcessNew"/>
    <dgm:cxn modelId="{B11D7E74-A70C-5F43-B1B5-033B0779B09B}" type="presOf" srcId="{3AA40458-0430-4203-A19F-7FFA26F78B07}" destId="{370F1F7C-8E7E-F843-BAEA-5D652F55F415}" srcOrd="0" destOrd="0" presId="urn:microsoft.com/office/officeart/2016/7/layout/BasicProcessNew"/>
    <dgm:cxn modelId="{FD184289-7E44-4995-B29D-956831A2DFC2}" srcId="{192C0DF3-144D-4454-8960-726A1BF365C4}" destId="{75AD73FF-A374-4AC0-A57A-3B3A3715B2C9}" srcOrd="2" destOrd="0" parTransId="{2C015C5B-BD21-430D-8E01-36E43F218406}" sibTransId="{3AA40458-0430-4203-A19F-7FFA26F78B07}"/>
    <dgm:cxn modelId="{FB82868B-FB68-1647-B07A-4C8AB95C0249}" type="presOf" srcId="{01AEC4BC-4425-400A-9F9B-062A5D5D86D8}" destId="{9E7CBA85-1696-C544-8EEF-39C39B518BE6}" srcOrd="0" destOrd="0" presId="urn:microsoft.com/office/officeart/2016/7/layout/BasicProcessNew"/>
    <dgm:cxn modelId="{A20AC0A1-72BC-EA4C-A61C-9E9E702D61DD}" type="presOf" srcId="{9C75E442-0D80-4AA8-B756-67894BC6A05D}" destId="{56D3D2D8-FFCA-C345-812C-77DD98B26677}" srcOrd="0" destOrd="0" presId="urn:microsoft.com/office/officeart/2016/7/layout/BasicProcessNew"/>
    <dgm:cxn modelId="{6CE152AB-E500-7645-985B-ECAF91EC5B78}" type="presOf" srcId="{192C0DF3-144D-4454-8960-726A1BF365C4}" destId="{291B4CC9-0DA2-954E-B7AF-D1FC2DF25AD6}" srcOrd="0" destOrd="0" presId="urn:microsoft.com/office/officeart/2016/7/layout/BasicProcessNew"/>
    <dgm:cxn modelId="{61D4D5F1-7158-764C-905F-A3C7F089C162}" type="presOf" srcId="{594160EA-3F7F-4E49-9D35-9E422067D712}" destId="{3D69DEB9-63B7-2A41-A25C-F2D3DA803209}" srcOrd="0" destOrd="0" presId="urn:microsoft.com/office/officeart/2016/7/layout/BasicProcessNew"/>
    <dgm:cxn modelId="{1ED34F93-9BF8-9042-88C8-0985ED13CCB8}" type="presParOf" srcId="{291B4CC9-0DA2-954E-B7AF-D1FC2DF25AD6}" destId="{963B6DE8-7FE2-A24B-8D60-4C5584BC12B5}" srcOrd="0" destOrd="0" presId="urn:microsoft.com/office/officeart/2016/7/layout/BasicProcessNew"/>
    <dgm:cxn modelId="{EAF9897A-3BB3-1B43-BDB3-949AF42B12C4}" type="presParOf" srcId="{291B4CC9-0DA2-954E-B7AF-D1FC2DF25AD6}" destId="{55A00333-EA3E-9E4C-A0E1-9C91F7D021D2}" srcOrd="1" destOrd="0" presId="urn:microsoft.com/office/officeart/2016/7/layout/BasicProcessNew"/>
    <dgm:cxn modelId="{ED84BBBA-AE5A-B849-9FFD-C76BDAA0DCDE}" type="presParOf" srcId="{291B4CC9-0DA2-954E-B7AF-D1FC2DF25AD6}" destId="{158E6C93-C0BC-3C42-9737-881CAB38E282}" srcOrd="2" destOrd="0" presId="urn:microsoft.com/office/officeart/2016/7/layout/BasicProcessNew"/>
    <dgm:cxn modelId="{DAACB0D3-E0A5-DC47-8DD9-D69DB3C10C50}" type="presParOf" srcId="{291B4CC9-0DA2-954E-B7AF-D1FC2DF25AD6}" destId="{5095759A-CA61-AB4A-8FC3-C5DC1F1CC4F7}" srcOrd="3" destOrd="0" presId="urn:microsoft.com/office/officeart/2016/7/layout/BasicProcessNew"/>
    <dgm:cxn modelId="{CB9A6D0A-6250-0247-96E5-499A9E3324DD}" type="presParOf" srcId="{291B4CC9-0DA2-954E-B7AF-D1FC2DF25AD6}" destId="{56D3D2D8-FFCA-C345-812C-77DD98B26677}" srcOrd="4" destOrd="0" presId="urn:microsoft.com/office/officeart/2016/7/layout/BasicProcessNew"/>
    <dgm:cxn modelId="{1C7D16C9-1EA8-6E44-BB51-CB7EDC2A3AA1}" type="presParOf" srcId="{291B4CC9-0DA2-954E-B7AF-D1FC2DF25AD6}" destId="{08FFA02E-0753-0941-9F02-00840E7BC2E8}" srcOrd="5" destOrd="0" presId="urn:microsoft.com/office/officeart/2016/7/layout/BasicProcessNew"/>
    <dgm:cxn modelId="{86190D17-9DB4-474E-A2B7-EF192BEAB9C9}" type="presParOf" srcId="{291B4CC9-0DA2-954E-B7AF-D1FC2DF25AD6}" destId="{CD49A0FB-149B-F94B-A7E1-39CB34A5A725}" srcOrd="6" destOrd="0" presId="urn:microsoft.com/office/officeart/2016/7/layout/BasicProcessNew"/>
    <dgm:cxn modelId="{99681A1F-A632-AE4C-8DFE-1DD53DD1084B}" type="presParOf" srcId="{291B4CC9-0DA2-954E-B7AF-D1FC2DF25AD6}" destId="{CB6D6DD3-922A-5446-8992-3A269AC03536}" srcOrd="7" destOrd="0" presId="urn:microsoft.com/office/officeart/2016/7/layout/BasicProcessNew"/>
    <dgm:cxn modelId="{7230EC99-AFD7-E74E-9EA6-BD9FEE9E1590}" type="presParOf" srcId="{291B4CC9-0DA2-954E-B7AF-D1FC2DF25AD6}" destId="{B19B1731-05C4-CF4E-AB14-595D1C7DED30}" srcOrd="8" destOrd="0" presId="urn:microsoft.com/office/officeart/2016/7/layout/BasicProcessNew"/>
    <dgm:cxn modelId="{0615E182-09F8-BD4A-AB14-421F6358132E}" type="presParOf" srcId="{291B4CC9-0DA2-954E-B7AF-D1FC2DF25AD6}" destId="{D2DDFE1F-F026-AE40-A7FF-F66270F71063}" srcOrd="9" destOrd="0" presId="urn:microsoft.com/office/officeart/2016/7/layout/BasicProcessNew"/>
    <dgm:cxn modelId="{BE317F28-506C-2245-8C4A-D33522C6FB96}" type="presParOf" srcId="{291B4CC9-0DA2-954E-B7AF-D1FC2DF25AD6}" destId="{370F1F7C-8E7E-F843-BAEA-5D652F55F415}" srcOrd="10" destOrd="0" presId="urn:microsoft.com/office/officeart/2016/7/layout/BasicProcessNew"/>
    <dgm:cxn modelId="{FDC977D2-5457-1841-9FE3-A269F2D6AA37}" type="presParOf" srcId="{291B4CC9-0DA2-954E-B7AF-D1FC2DF25AD6}" destId="{F882DF6D-2614-654C-B0DE-CFEDAC1E24A6}" srcOrd="11" destOrd="0" presId="urn:microsoft.com/office/officeart/2016/7/layout/BasicProcessNew"/>
    <dgm:cxn modelId="{7CDEC062-764A-824A-A797-FCBB180F0A17}" type="presParOf" srcId="{291B4CC9-0DA2-954E-B7AF-D1FC2DF25AD6}" destId="{9E7CBA85-1696-C544-8EEF-39C39B518BE6}" srcOrd="12" destOrd="0" presId="urn:microsoft.com/office/officeart/2016/7/layout/BasicProcessNew"/>
    <dgm:cxn modelId="{2B0FD16A-346B-3348-9A51-1F53C70B8E04}" type="presParOf" srcId="{291B4CC9-0DA2-954E-B7AF-D1FC2DF25AD6}" destId="{8BAE5626-02F4-2349-A791-7920C5D66754}" srcOrd="13" destOrd="0" presId="urn:microsoft.com/office/officeart/2016/7/layout/BasicProcessNew"/>
    <dgm:cxn modelId="{EAF5ABFC-4C5E-624C-B55C-89AA675B15B2}" type="presParOf" srcId="{291B4CC9-0DA2-954E-B7AF-D1FC2DF25AD6}" destId="{EE1C75E2-19B3-8B46-A93E-0FEA4BA2E77A}" srcOrd="14" destOrd="0" presId="urn:microsoft.com/office/officeart/2016/7/layout/BasicProcessNew"/>
    <dgm:cxn modelId="{BEEBB5C7-090F-9B43-9118-4F5BF584169E}" type="presParOf" srcId="{291B4CC9-0DA2-954E-B7AF-D1FC2DF25AD6}" destId="{456F6ED1-B3E0-F04D-8783-52484CB0B538}" srcOrd="15" destOrd="0" presId="urn:microsoft.com/office/officeart/2016/7/layout/BasicProcessNew"/>
    <dgm:cxn modelId="{D15C2001-E59C-AA45-B264-95383F4A9A20}" type="presParOf" srcId="{291B4CC9-0DA2-954E-B7AF-D1FC2DF25AD6}" destId="{3D69DEB9-63B7-2A41-A25C-F2D3DA803209}" srcOrd="16" destOrd="0" presId="urn:microsoft.com/office/officeart/2016/7/layout/Basic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10729F-7BCC-DD43-892B-D0FA525608A5}" type="doc">
      <dgm:prSet loTypeId="urn:microsoft.com/office/officeart/2005/8/layout/pyramid2" loCatId="pyramid" qsTypeId="urn:microsoft.com/office/officeart/2005/8/quickstyle/3d7" qsCatId="3D" csTypeId="urn:microsoft.com/office/officeart/2005/8/colors/accent1_2" csCatId="accent1" phldr="1"/>
      <dgm:spPr/>
    </dgm:pt>
    <dgm:pt modelId="{797A0C91-54A9-2B4F-9A9E-8E8C3061A837}">
      <dgm:prSet phldrT="[Text]" phldr="0" custT="1"/>
      <dgm:spPr/>
      <dgm:t>
        <a:bodyPr/>
        <a:lstStyle/>
        <a:p>
          <a:r>
            <a:rPr lang="en-GB" sz="1400" b="1" dirty="0">
              <a:latin typeface="Arial" panose="020B0604020202020204" pitchFamily="34" charset="0"/>
              <a:cs typeface="Arial" panose="020B0604020202020204" pitchFamily="34" charset="0"/>
            </a:rPr>
            <a:t>Biological</a:t>
          </a:r>
          <a:r>
            <a:rPr lang="en-GB" sz="1000" b="1" dirty="0">
              <a:latin typeface="Arial" panose="020B0604020202020204" pitchFamily="34" charset="0"/>
              <a:cs typeface="Arial" panose="020B0604020202020204" pitchFamily="34" charset="0"/>
            </a:rPr>
            <a:t>
- Physical health  
- Chronic illness  
- Mobility  
- Sensory changes  
- Neurological changes  </a:t>
          </a:r>
          <a:endParaRPr lang="en-US" sz="1000" b="1" dirty="0">
            <a:latin typeface="Arial" panose="020B0604020202020204" pitchFamily="34" charset="0"/>
            <a:cs typeface="Arial" panose="020B0604020202020204" pitchFamily="34" charset="0"/>
          </a:endParaRPr>
        </a:p>
      </dgm:t>
    </dgm:pt>
    <dgm:pt modelId="{219E7F09-BE58-A845-A4D5-B224494C69C0}" type="parTrans" cxnId="{6794CACA-5309-6B4E-B4DD-ED7311201D32}">
      <dgm:prSet/>
      <dgm:spPr/>
      <dgm:t>
        <a:bodyPr/>
        <a:lstStyle/>
        <a:p>
          <a:endParaRPr lang="en-US"/>
        </a:p>
      </dgm:t>
    </dgm:pt>
    <dgm:pt modelId="{B68D49C0-D6E2-084E-8062-823F127C688C}" type="sibTrans" cxnId="{6794CACA-5309-6B4E-B4DD-ED7311201D32}">
      <dgm:prSet/>
      <dgm:spPr/>
      <dgm:t>
        <a:bodyPr/>
        <a:lstStyle/>
        <a:p>
          <a:endParaRPr lang="en-US"/>
        </a:p>
      </dgm:t>
    </dgm:pt>
    <dgm:pt modelId="{0C993CE3-4FAC-3F4B-A4EF-FE696E5D2534}">
      <dgm:prSet phldrT="[Text]" phldr="0" custT="1"/>
      <dgm:spPr/>
      <dgm:t>
        <a:bodyPr/>
        <a:lstStyle/>
        <a:p>
          <a:r>
            <a:rPr lang="en-GB" sz="1400" b="1" dirty="0">
              <a:latin typeface="Arial" panose="020B0604020202020204" pitchFamily="34" charset="0"/>
              <a:cs typeface="Arial" panose="020B0604020202020204" pitchFamily="34" charset="0"/>
            </a:rPr>
            <a:t>Psychological</a:t>
          </a:r>
          <a:r>
            <a:rPr lang="en-GB" sz="1000" dirty="0">
              <a:latin typeface="Arial" panose="020B0604020202020204" pitchFamily="34" charset="0"/>
              <a:cs typeface="Arial" panose="020B0604020202020204" pitchFamily="34" charset="0"/>
            </a:rPr>
            <a:t>
- </a:t>
          </a:r>
          <a:r>
            <a:rPr lang="en-GB" sz="1000" b="1" dirty="0">
              <a:latin typeface="Arial" panose="020B0604020202020204" pitchFamily="34" charset="0"/>
              <a:cs typeface="Arial" panose="020B0604020202020204" pitchFamily="34" charset="0"/>
            </a:rPr>
            <a:t>Cognition (memory, attention, problem‑solving)  
- Emotions  
- Mental health  
- Coping strategies  
- Personality  </a:t>
          </a:r>
          <a:endParaRPr lang="en-US" sz="1000" b="1" dirty="0">
            <a:latin typeface="Arial" panose="020B0604020202020204" pitchFamily="34" charset="0"/>
            <a:cs typeface="Arial" panose="020B0604020202020204" pitchFamily="34" charset="0"/>
          </a:endParaRPr>
        </a:p>
      </dgm:t>
    </dgm:pt>
    <dgm:pt modelId="{2E681F74-EDAF-3743-923D-DED3B8EBA627}" type="parTrans" cxnId="{1DFF042C-B493-C749-B4D7-28DA342EFA5C}">
      <dgm:prSet/>
      <dgm:spPr/>
      <dgm:t>
        <a:bodyPr/>
        <a:lstStyle/>
        <a:p>
          <a:endParaRPr lang="en-US"/>
        </a:p>
      </dgm:t>
    </dgm:pt>
    <dgm:pt modelId="{6EFD6DE7-1FF1-8044-B232-260CD91E8A61}" type="sibTrans" cxnId="{1DFF042C-B493-C749-B4D7-28DA342EFA5C}">
      <dgm:prSet/>
      <dgm:spPr/>
      <dgm:t>
        <a:bodyPr/>
        <a:lstStyle/>
        <a:p>
          <a:endParaRPr lang="en-US"/>
        </a:p>
      </dgm:t>
    </dgm:pt>
    <dgm:pt modelId="{F0A835FC-20D1-B144-B47A-B6DDC2FA7283}">
      <dgm:prSet phldrT="[Text]" phldr="0" custT="1"/>
      <dgm:spPr/>
      <dgm:t>
        <a:bodyPr/>
        <a:lstStyle/>
        <a:p>
          <a:r>
            <a:rPr lang="en-GB" sz="1400" b="1" dirty="0">
              <a:latin typeface="Arial" panose="020B0604020202020204" pitchFamily="34" charset="0"/>
              <a:cs typeface="Arial" panose="020B0604020202020204" pitchFamily="34" charset="0"/>
            </a:rPr>
            <a:t>Social</a:t>
          </a:r>
          <a:r>
            <a:rPr lang="en-GB" sz="1000" dirty="0">
              <a:latin typeface="Arial" panose="020B0604020202020204" pitchFamily="34" charset="0"/>
              <a:cs typeface="Arial" panose="020B0604020202020204" pitchFamily="34" charset="0"/>
            </a:rPr>
            <a:t>
- </a:t>
          </a:r>
          <a:r>
            <a:rPr lang="en-GB" sz="1000" b="1" dirty="0">
              <a:latin typeface="Arial" panose="020B0604020202020204" pitchFamily="34" charset="0"/>
              <a:cs typeface="Arial" panose="020B0604020202020204" pitchFamily="34" charset="0"/>
            </a:rPr>
            <a:t>Relationships  
- Social roles  
- Identity  
- Community participation  
- Culture  
- Environment  </a:t>
          </a:r>
          <a:endParaRPr lang="en-US" sz="1000" b="1" dirty="0">
            <a:latin typeface="Arial" panose="020B0604020202020204" pitchFamily="34" charset="0"/>
            <a:cs typeface="Arial" panose="020B0604020202020204" pitchFamily="34" charset="0"/>
          </a:endParaRPr>
        </a:p>
      </dgm:t>
    </dgm:pt>
    <dgm:pt modelId="{E26D0773-D40E-0941-A5AA-6F0D3CF073E2}" type="parTrans" cxnId="{2A0FDE51-992B-794C-835B-6BDC735605C7}">
      <dgm:prSet/>
      <dgm:spPr/>
      <dgm:t>
        <a:bodyPr/>
        <a:lstStyle/>
        <a:p>
          <a:endParaRPr lang="en-US"/>
        </a:p>
      </dgm:t>
    </dgm:pt>
    <dgm:pt modelId="{FAFFCD1A-8CC2-D44C-97A1-7FA66CF300C6}" type="sibTrans" cxnId="{2A0FDE51-992B-794C-835B-6BDC735605C7}">
      <dgm:prSet/>
      <dgm:spPr/>
      <dgm:t>
        <a:bodyPr/>
        <a:lstStyle/>
        <a:p>
          <a:endParaRPr lang="en-US"/>
        </a:p>
      </dgm:t>
    </dgm:pt>
    <dgm:pt modelId="{7B1BE3D1-F0FD-6D4D-9CE9-C91C7EA45583}" type="pres">
      <dgm:prSet presAssocID="{E810729F-7BCC-DD43-892B-D0FA525608A5}" presName="compositeShape" presStyleCnt="0">
        <dgm:presLayoutVars>
          <dgm:dir/>
          <dgm:resizeHandles/>
        </dgm:presLayoutVars>
      </dgm:prSet>
      <dgm:spPr/>
    </dgm:pt>
    <dgm:pt modelId="{161DF38B-F8B3-8842-9A09-28D6009A9C4E}" type="pres">
      <dgm:prSet presAssocID="{E810729F-7BCC-DD43-892B-D0FA525608A5}" presName="pyramid" presStyleLbl="node1" presStyleIdx="0" presStyleCnt="1"/>
      <dgm:spPr/>
    </dgm:pt>
    <dgm:pt modelId="{546A1DEE-A6F8-9244-8DF9-F6B1A6061B68}" type="pres">
      <dgm:prSet presAssocID="{E810729F-7BCC-DD43-892B-D0FA525608A5}" presName="theList" presStyleCnt="0"/>
      <dgm:spPr/>
    </dgm:pt>
    <dgm:pt modelId="{CD434A4C-5C0E-8240-8DDD-F00789FA04CD}" type="pres">
      <dgm:prSet presAssocID="{797A0C91-54A9-2B4F-9A9E-8E8C3061A837}" presName="aNode" presStyleLbl="fgAcc1" presStyleIdx="0" presStyleCnt="3">
        <dgm:presLayoutVars>
          <dgm:bulletEnabled val="1"/>
        </dgm:presLayoutVars>
      </dgm:prSet>
      <dgm:spPr/>
    </dgm:pt>
    <dgm:pt modelId="{CCD6BE5F-6927-2E45-AEF1-D908FD31F50C}" type="pres">
      <dgm:prSet presAssocID="{797A0C91-54A9-2B4F-9A9E-8E8C3061A837}" presName="aSpace" presStyleCnt="0"/>
      <dgm:spPr/>
    </dgm:pt>
    <dgm:pt modelId="{EA5B18C8-93A1-BF4A-8205-418BD2CDBF2B}" type="pres">
      <dgm:prSet presAssocID="{0C993CE3-4FAC-3F4B-A4EF-FE696E5D2534}" presName="aNode" presStyleLbl="fgAcc1" presStyleIdx="1" presStyleCnt="3">
        <dgm:presLayoutVars>
          <dgm:bulletEnabled val="1"/>
        </dgm:presLayoutVars>
      </dgm:prSet>
      <dgm:spPr/>
    </dgm:pt>
    <dgm:pt modelId="{EC8710F6-497C-FD4A-8001-95AC37C1F9CE}" type="pres">
      <dgm:prSet presAssocID="{0C993CE3-4FAC-3F4B-A4EF-FE696E5D2534}" presName="aSpace" presStyleCnt="0"/>
      <dgm:spPr/>
    </dgm:pt>
    <dgm:pt modelId="{CC96FAEC-BE2C-EC4E-A418-B76A64DFAF89}" type="pres">
      <dgm:prSet presAssocID="{F0A835FC-20D1-B144-B47A-B6DDC2FA7283}" presName="aNode" presStyleLbl="fgAcc1" presStyleIdx="2" presStyleCnt="3">
        <dgm:presLayoutVars>
          <dgm:bulletEnabled val="1"/>
        </dgm:presLayoutVars>
      </dgm:prSet>
      <dgm:spPr/>
    </dgm:pt>
    <dgm:pt modelId="{155B23FD-7FB5-DA4A-9EE6-CED7205FF339}" type="pres">
      <dgm:prSet presAssocID="{F0A835FC-20D1-B144-B47A-B6DDC2FA7283}" presName="aSpace" presStyleCnt="0"/>
      <dgm:spPr/>
    </dgm:pt>
  </dgm:ptLst>
  <dgm:cxnLst>
    <dgm:cxn modelId="{FEFFC90C-5C3C-5142-9A72-DB5FC6B29698}" type="presOf" srcId="{797A0C91-54A9-2B4F-9A9E-8E8C3061A837}" destId="{CD434A4C-5C0E-8240-8DDD-F00789FA04CD}" srcOrd="0" destOrd="0" presId="urn:microsoft.com/office/officeart/2005/8/layout/pyramid2"/>
    <dgm:cxn modelId="{B6B0E324-DC3F-8F44-91D9-5DB669D2E33C}" type="presOf" srcId="{0C993CE3-4FAC-3F4B-A4EF-FE696E5D2534}" destId="{EA5B18C8-93A1-BF4A-8205-418BD2CDBF2B}" srcOrd="0" destOrd="0" presId="urn:microsoft.com/office/officeart/2005/8/layout/pyramid2"/>
    <dgm:cxn modelId="{1DFF042C-B493-C749-B4D7-28DA342EFA5C}" srcId="{E810729F-7BCC-DD43-892B-D0FA525608A5}" destId="{0C993CE3-4FAC-3F4B-A4EF-FE696E5D2534}" srcOrd="1" destOrd="0" parTransId="{2E681F74-EDAF-3743-923D-DED3B8EBA627}" sibTransId="{6EFD6DE7-1FF1-8044-B232-260CD91E8A61}"/>
    <dgm:cxn modelId="{2A0FDE51-992B-794C-835B-6BDC735605C7}" srcId="{E810729F-7BCC-DD43-892B-D0FA525608A5}" destId="{F0A835FC-20D1-B144-B47A-B6DDC2FA7283}" srcOrd="2" destOrd="0" parTransId="{E26D0773-D40E-0941-A5AA-6F0D3CF073E2}" sibTransId="{FAFFCD1A-8CC2-D44C-97A1-7FA66CF300C6}"/>
    <dgm:cxn modelId="{43DA985A-AFBC-D14E-8746-2732C40A87F5}" type="presOf" srcId="{F0A835FC-20D1-B144-B47A-B6DDC2FA7283}" destId="{CC96FAEC-BE2C-EC4E-A418-B76A64DFAF89}" srcOrd="0" destOrd="0" presId="urn:microsoft.com/office/officeart/2005/8/layout/pyramid2"/>
    <dgm:cxn modelId="{F4A9DCC6-CE41-854F-9562-7FDE7C0274E4}" type="presOf" srcId="{E810729F-7BCC-DD43-892B-D0FA525608A5}" destId="{7B1BE3D1-F0FD-6D4D-9CE9-C91C7EA45583}" srcOrd="0" destOrd="0" presId="urn:microsoft.com/office/officeart/2005/8/layout/pyramid2"/>
    <dgm:cxn modelId="{6794CACA-5309-6B4E-B4DD-ED7311201D32}" srcId="{E810729F-7BCC-DD43-892B-D0FA525608A5}" destId="{797A0C91-54A9-2B4F-9A9E-8E8C3061A837}" srcOrd="0" destOrd="0" parTransId="{219E7F09-BE58-A845-A4D5-B224494C69C0}" sibTransId="{B68D49C0-D6E2-084E-8062-823F127C688C}"/>
    <dgm:cxn modelId="{3AB67692-6084-054F-95AB-C332DAECAABD}" type="presParOf" srcId="{7B1BE3D1-F0FD-6D4D-9CE9-C91C7EA45583}" destId="{161DF38B-F8B3-8842-9A09-28D6009A9C4E}" srcOrd="0" destOrd="0" presId="urn:microsoft.com/office/officeart/2005/8/layout/pyramid2"/>
    <dgm:cxn modelId="{ED2263CA-44B4-FA45-9644-CFE5CF36B569}" type="presParOf" srcId="{7B1BE3D1-F0FD-6D4D-9CE9-C91C7EA45583}" destId="{546A1DEE-A6F8-9244-8DF9-F6B1A6061B68}" srcOrd="1" destOrd="0" presId="urn:microsoft.com/office/officeart/2005/8/layout/pyramid2"/>
    <dgm:cxn modelId="{37630018-839D-2944-939F-E1C2EA2BF4E5}" type="presParOf" srcId="{546A1DEE-A6F8-9244-8DF9-F6B1A6061B68}" destId="{CD434A4C-5C0E-8240-8DDD-F00789FA04CD}" srcOrd="0" destOrd="0" presId="urn:microsoft.com/office/officeart/2005/8/layout/pyramid2"/>
    <dgm:cxn modelId="{2CF443E4-FF16-4C43-85A5-865D04AC1090}" type="presParOf" srcId="{546A1DEE-A6F8-9244-8DF9-F6B1A6061B68}" destId="{CCD6BE5F-6927-2E45-AEF1-D908FD31F50C}" srcOrd="1" destOrd="0" presId="urn:microsoft.com/office/officeart/2005/8/layout/pyramid2"/>
    <dgm:cxn modelId="{ECBD2DA6-6BD3-5C42-B1BE-9BFB6A7A7836}" type="presParOf" srcId="{546A1DEE-A6F8-9244-8DF9-F6B1A6061B68}" destId="{EA5B18C8-93A1-BF4A-8205-418BD2CDBF2B}" srcOrd="2" destOrd="0" presId="urn:microsoft.com/office/officeart/2005/8/layout/pyramid2"/>
    <dgm:cxn modelId="{DC2F7344-9BCF-6145-B9D5-D9D05A1E2452}" type="presParOf" srcId="{546A1DEE-A6F8-9244-8DF9-F6B1A6061B68}" destId="{EC8710F6-497C-FD4A-8001-95AC37C1F9CE}" srcOrd="3" destOrd="0" presId="urn:microsoft.com/office/officeart/2005/8/layout/pyramid2"/>
    <dgm:cxn modelId="{8FFF84B8-01B8-ED4E-BB33-7BC6711D1C65}" type="presParOf" srcId="{546A1DEE-A6F8-9244-8DF9-F6B1A6061B68}" destId="{CC96FAEC-BE2C-EC4E-A418-B76A64DFAF89}" srcOrd="4" destOrd="0" presId="urn:microsoft.com/office/officeart/2005/8/layout/pyramid2"/>
    <dgm:cxn modelId="{D38E3BB1-6475-5A41-B44E-CCA5455AD614}" type="presParOf" srcId="{546A1DEE-A6F8-9244-8DF9-F6B1A6061B68}" destId="{155B23FD-7FB5-DA4A-9EE6-CED7205FF339}" srcOrd="5"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8A837F-63D0-AF43-AA97-5068CA490565}" type="doc">
      <dgm:prSet loTypeId="urn:microsoft.com/office/officeart/2008/layout/AccentedPicture" loCatId="picture" qsTypeId="urn:microsoft.com/office/officeart/2005/8/quickstyle/simple1" qsCatId="simple" csTypeId="urn:microsoft.com/office/officeart/2005/8/colors/accent1_2" csCatId="accent1" phldr="1"/>
      <dgm:spPr/>
      <dgm:t>
        <a:bodyPr/>
        <a:lstStyle/>
        <a:p>
          <a:endParaRPr lang="en-US"/>
        </a:p>
      </dgm:t>
    </dgm:pt>
    <dgm:pt modelId="{A8ABD64C-8BFA-9D49-B555-3B5252EB87C1}">
      <dgm:prSet phldrT="[Text]" phldr="0" custT="1"/>
      <dgm:spPr/>
      <dgm:t>
        <a:bodyPr/>
        <a:lstStyle/>
        <a:p>
          <a:r>
            <a:rPr lang="en-GB" sz="2800" b="1" dirty="0">
              <a:latin typeface="Arial" panose="020B0604020202020204" pitchFamily="34" charset="0"/>
              <a:cs typeface="Arial" panose="020B0604020202020204" pitchFamily="34" charset="0"/>
            </a:rPr>
            <a:t>Residential</a:t>
          </a: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Care</a:t>
          </a:r>
          <a:endParaRPr lang="en-US" sz="2800" b="1" dirty="0">
            <a:latin typeface="Arial" panose="020B0604020202020204" pitchFamily="34" charset="0"/>
            <a:cs typeface="Arial" panose="020B0604020202020204" pitchFamily="34" charset="0"/>
          </a:endParaRPr>
        </a:p>
      </dgm:t>
    </dgm:pt>
    <dgm:pt modelId="{F39AACDC-EC93-1B48-9BB8-FE520A85BB6D}" type="parTrans" cxnId="{8F68CD00-238C-4D42-8572-792448F1E81A}">
      <dgm:prSet/>
      <dgm:spPr/>
      <dgm:t>
        <a:bodyPr/>
        <a:lstStyle/>
        <a:p>
          <a:endParaRPr lang="en-US"/>
        </a:p>
      </dgm:t>
    </dgm:pt>
    <dgm:pt modelId="{84388A61-FB6C-1B41-807C-17143DE305BF}" type="sibTrans" cxnId="{8F68CD00-238C-4D42-8572-792448F1E81A}">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44000" r="-44000"/>
          </a:stretch>
        </a:blipFill>
      </dgm:spPr>
      <dgm:t>
        <a:bodyPr/>
        <a:lstStyle/>
        <a:p>
          <a:endParaRPr lang="en-US"/>
        </a:p>
      </dgm:t>
    </dgm:pt>
    <dgm:pt modelId="{BB78FCB5-F1F8-3E48-9891-2C38A6D8C34E}">
      <dgm:prSet phldrT="[Text]" phldr="0" custT="1"/>
      <dgm:spPr/>
      <dgm:t>
        <a:bodyPr/>
        <a:lstStyle/>
        <a:p>
          <a:r>
            <a:rPr lang="en-US" sz="1200" b="1" dirty="0">
              <a:latin typeface="Arial" panose="020B0604020202020204" pitchFamily="34" charset="0"/>
              <a:cs typeface="Arial" panose="020B0604020202020204" pitchFamily="34" charset="0"/>
            </a:rPr>
            <a:t>Strengths: safety, 24‑hour support</a:t>
          </a:r>
        </a:p>
      </dgm:t>
    </dgm:pt>
    <dgm:pt modelId="{1D20E01B-7A1F-8644-A029-743E9A39F349}" type="parTrans" cxnId="{0A039F45-2A77-8648-9C0C-2C1549EB1335}">
      <dgm:prSet/>
      <dgm:spPr/>
      <dgm:t>
        <a:bodyPr/>
        <a:lstStyle/>
        <a:p>
          <a:endParaRPr lang="en-US"/>
        </a:p>
      </dgm:t>
    </dgm:pt>
    <dgm:pt modelId="{A883B70F-390B-5F41-BEF0-80F6BE230A53}" type="sibTrans" cxnId="{0A039F45-2A77-8648-9C0C-2C1549EB1335}">
      <dgm:prSet/>
      <dgm:spPr/>
      <dgm:t>
        <a:bodyPr/>
        <a:lstStyle/>
        <a:p>
          <a:endParaRPr lang="en-US"/>
        </a:p>
      </dgm:t>
    </dgm:pt>
    <dgm:pt modelId="{C89EBC56-31F9-9E49-A5A9-AEB3CAEE89E6}">
      <dgm:prSet phldrT="[Text]" phldr="0" custT="1"/>
      <dgm:spPr/>
      <dgm:t>
        <a:bodyPr/>
        <a:lstStyle/>
        <a:p>
          <a:r>
            <a:rPr lang="en-GB" sz="1200" b="1" dirty="0">
              <a:latin typeface="Arial" panose="020B0604020202020204" pitchFamily="34" charset="0"/>
              <a:cs typeface="Arial" panose="020B0604020202020204" pitchFamily="34" charset="0"/>
            </a:rPr>
            <a:t>Challenges: staffing, cost, quality variation (CQC, 2023)  </a:t>
          </a:r>
          <a:endParaRPr lang="en-US" sz="1200" b="1" dirty="0">
            <a:latin typeface="Arial" panose="020B0604020202020204" pitchFamily="34" charset="0"/>
            <a:cs typeface="Arial" panose="020B0604020202020204" pitchFamily="34" charset="0"/>
          </a:endParaRPr>
        </a:p>
      </dgm:t>
    </dgm:pt>
    <dgm:pt modelId="{AA0B2024-C3B9-7C44-B31D-8AC4E897FA66}" type="parTrans" cxnId="{88478D49-1C21-9F43-84FF-8C2917F86AF6}">
      <dgm:prSet/>
      <dgm:spPr/>
      <dgm:t>
        <a:bodyPr/>
        <a:lstStyle/>
        <a:p>
          <a:endParaRPr lang="en-US"/>
        </a:p>
      </dgm:t>
    </dgm:pt>
    <dgm:pt modelId="{4752106C-8981-9C4A-BF53-0B2995A30C90}" type="sibTrans" cxnId="{88478D49-1C21-9F43-84FF-8C2917F86AF6}">
      <dgm:prSet/>
      <dgm:spPr/>
      <dgm:t>
        <a:bodyPr/>
        <a:lstStyle/>
        <a:p>
          <a:endParaRPr lang="en-US"/>
        </a:p>
      </dgm:t>
    </dgm:pt>
    <dgm:pt modelId="{980FC707-569E-E040-A502-E1D861DA45EB}">
      <dgm:prSet phldrT="[Text]" phldr="0" custT="1"/>
      <dgm:spPr/>
      <dgm:t>
        <a:bodyPr/>
        <a:lstStyle/>
        <a:p>
          <a:r>
            <a:rPr lang="en-GB" sz="1200" b="1" dirty="0">
              <a:latin typeface="Arial" panose="020B0604020202020204" pitchFamily="34" charset="0"/>
              <a:cs typeface="Arial" panose="020B0604020202020204" pitchFamily="34" charset="0"/>
            </a:rPr>
            <a:t>Theory: Continuity Theory (</a:t>
          </a:r>
          <a:r>
            <a:rPr lang="en-GB" sz="1200" b="1" dirty="0" err="1">
              <a:latin typeface="Arial" panose="020B0604020202020204" pitchFamily="34" charset="0"/>
              <a:cs typeface="Arial" panose="020B0604020202020204" pitchFamily="34" charset="0"/>
            </a:rPr>
            <a:t>Atchley</a:t>
          </a:r>
          <a:r>
            <a:rPr lang="en-GB" sz="1200" b="1" dirty="0">
              <a:latin typeface="Arial" panose="020B0604020202020204" pitchFamily="34" charset="0"/>
              <a:cs typeface="Arial" panose="020B0604020202020204" pitchFamily="34" charset="0"/>
            </a:rPr>
            <a:t>, 1989)</a:t>
          </a:r>
          <a:endParaRPr lang="en-US" sz="1200" b="1" dirty="0">
            <a:latin typeface="Arial" panose="020B0604020202020204" pitchFamily="34" charset="0"/>
            <a:cs typeface="Arial" panose="020B0604020202020204" pitchFamily="34" charset="0"/>
          </a:endParaRPr>
        </a:p>
      </dgm:t>
    </dgm:pt>
    <dgm:pt modelId="{23EFAE7A-A6F6-BC49-8A5B-030AC6EC9E59}" type="parTrans" cxnId="{E8AE1CF1-6CCD-2C43-9022-1268DD07A566}">
      <dgm:prSet/>
      <dgm:spPr/>
      <dgm:t>
        <a:bodyPr/>
        <a:lstStyle/>
        <a:p>
          <a:endParaRPr lang="en-US"/>
        </a:p>
      </dgm:t>
    </dgm:pt>
    <dgm:pt modelId="{35810B1B-564E-A341-9AE9-BF562B8C01D9}" type="sibTrans" cxnId="{E8AE1CF1-6CCD-2C43-9022-1268DD07A566}">
      <dgm:prSet/>
      <dgm:spPr/>
      <dgm:t>
        <a:bodyPr/>
        <a:lstStyle/>
        <a:p>
          <a:endParaRPr lang="en-US"/>
        </a:p>
      </dgm:t>
    </dgm:pt>
    <dgm:pt modelId="{2E30676A-929B-3C49-84F2-E4DE5B093B95}" type="pres">
      <dgm:prSet presAssocID="{B58A837F-63D0-AF43-AA97-5068CA490565}" presName="Name0" presStyleCnt="0">
        <dgm:presLayoutVars>
          <dgm:dir/>
        </dgm:presLayoutVars>
      </dgm:prSet>
      <dgm:spPr/>
    </dgm:pt>
    <dgm:pt modelId="{CC2625E3-5344-144A-89BF-84AE6CA9E588}" type="pres">
      <dgm:prSet presAssocID="{84388A61-FB6C-1B41-807C-17143DE305BF}" presName="picture_1" presStyleLbl="bgImgPlace1" presStyleIdx="0" presStyleCnt="1"/>
      <dgm:spPr/>
    </dgm:pt>
    <dgm:pt modelId="{D2D78D53-8904-5F46-A72F-A2C5403B9B76}" type="pres">
      <dgm:prSet presAssocID="{A8ABD64C-8BFA-9D49-B555-3B5252EB87C1}" presName="text_1" presStyleLbl="node1" presStyleIdx="0" presStyleCnt="0">
        <dgm:presLayoutVars>
          <dgm:bulletEnabled val="1"/>
        </dgm:presLayoutVars>
      </dgm:prSet>
      <dgm:spPr/>
    </dgm:pt>
    <dgm:pt modelId="{F87AA21D-91E5-0447-9C2F-4D72A5FDC1AF}" type="pres">
      <dgm:prSet presAssocID="{B58A837F-63D0-AF43-AA97-5068CA490565}" presName="linV" presStyleCnt="0"/>
      <dgm:spPr/>
    </dgm:pt>
    <dgm:pt modelId="{335FD710-BE2E-9640-81B3-9097BC03BA7C}" type="pres">
      <dgm:prSet presAssocID="{BB78FCB5-F1F8-3E48-9891-2C38A6D8C34E}" presName="pair" presStyleCnt="0"/>
      <dgm:spPr/>
    </dgm:pt>
    <dgm:pt modelId="{E5C18AEA-577C-9142-B597-EBA3A5E3D734}" type="pres">
      <dgm:prSet presAssocID="{BB78FCB5-F1F8-3E48-9891-2C38A6D8C34E}" presName="spaceH" presStyleLbl="node1" presStyleIdx="0" presStyleCnt="0"/>
      <dgm:spPr/>
    </dgm:pt>
    <dgm:pt modelId="{108E4CC6-3DEB-704E-B07E-77D981DBE9F1}" type="pres">
      <dgm:prSet presAssocID="{BB78FCB5-F1F8-3E48-9891-2C38A6D8C34E}" presName="desPictures" presStyleLbl="alignImgPlace1" presStyleIdx="0"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dgm:spPr>
    </dgm:pt>
    <dgm:pt modelId="{25DE36B8-BB67-D941-840A-73CB9F4DC518}" type="pres">
      <dgm:prSet presAssocID="{BB78FCB5-F1F8-3E48-9891-2C38A6D8C34E}" presName="desTextWrapper" presStyleCnt="0"/>
      <dgm:spPr/>
    </dgm:pt>
    <dgm:pt modelId="{F80384E2-9F6D-A441-A3A2-ED715B376BED}" type="pres">
      <dgm:prSet presAssocID="{BB78FCB5-F1F8-3E48-9891-2C38A6D8C34E}" presName="desText" presStyleLbl="revTx" presStyleIdx="0" presStyleCnt="3">
        <dgm:presLayoutVars>
          <dgm:bulletEnabled val="1"/>
        </dgm:presLayoutVars>
      </dgm:prSet>
      <dgm:spPr/>
    </dgm:pt>
    <dgm:pt modelId="{126282E7-FABA-4047-92CA-66C2CAE20D78}" type="pres">
      <dgm:prSet presAssocID="{A883B70F-390B-5F41-BEF0-80F6BE230A53}" presName="spaceV" presStyleCnt="0"/>
      <dgm:spPr/>
    </dgm:pt>
    <dgm:pt modelId="{176B5472-ECF0-ED4E-81DB-8FCA2D4B9C1E}" type="pres">
      <dgm:prSet presAssocID="{C89EBC56-31F9-9E49-A5A9-AEB3CAEE89E6}" presName="pair" presStyleCnt="0"/>
      <dgm:spPr/>
    </dgm:pt>
    <dgm:pt modelId="{5E26993C-F297-4945-BBA5-FCD9403803F0}" type="pres">
      <dgm:prSet presAssocID="{C89EBC56-31F9-9E49-A5A9-AEB3CAEE89E6}" presName="spaceH" presStyleLbl="node1" presStyleIdx="0" presStyleCnt="0"/>
      <dgm:spPr/>
    </dgm:pt>
    <dgm:pt modelId="{C245F07A-88E2-4D46-86F4-BD1CFCB9BB47}" type="pres">
      <dgm:prSet presAssocID="{C89EBC56-31F9-9E49-A5A9-AEB3CAEE89E6}" presName="desPictures" presStyleLbl="alignImgPlace1" presStyleIdx="1"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26000" r="-26000"/>
          </a:stretch>
        </a:blipFill>
      </dgm:spPr>
    </dgm:pt>
    <dgm:pt modelId="{EEE72DC4-89B0-B246-B692-5F5E3698D4C7}" type="pres">
      <dgm:prSet presAssocID="{C89EBC56-31F9-9E49-A5A9-AEB3CAEE89E6}" presName="desTextWrapper" presStyleCnt="0"/>
      <dgm:spPr/>
    </dgm:pt>
    <dgm:pt modelId="{B5E0792D-3D24-B547-9006-2132A61CBA9D}" type="pres">
      <dgm:prSet presAssocID="{C89EBC56-31F9-9E49-A5A9-AEB3CAEE89E6}" presName="desText" presStyleLbl="revTx" presStyleIdx="1" presStyleCnt="3">
        <dgm:presLayoutVars>
          <dgm:bulletEnabled val="1"/>
        </dgm:presLayoutVars>
      </dgm:prSet>
      <dgm:spPr/>
    </dgm:pt>
    <dgm:pt modelId="{5E38C339-2EC1-2D46-8254-65281C829162}" type="pres">
      <dgm:prSet presAssocID="{4752106C-8981-9C4A-BF53-0B2995A30C90}" presName="spaceV" presStyleCnt="0"/>
      <dgm:spPr/>
    </dgm:pt>
    <dgm:pt modelId="{3370BFA2-5BA0-3D48-BBC5-C980AC9660FC}" type="pres">
      <dgm:prSet presAssocID="{980FC707-569E-E040-A502-E1D861DA45EB}" presName="pair" presStyleCnt="0"/>
      <dgm:spPr/>
    </dgm:pt>
    <dgm:pt modelId="{F4725497-06D3-9E46-8950-AA5AADCEC373}" type="pres">
      <dgm:prSet presAssocID="{980FC707-569E-E040-A502-E1D861DA45EB}" presName="spaceH" presStyleLbl="node1" presStyleIdx="0" presStyleCnt="0"/>
      <dgm:spPr/>
    </dgm:pt>
    <dgm:pt modelId="{08FF3332-4C4A-F040-B98F-2D3CCC3254F1}" type="pres">
      <dgm:prSet presAssocID="{980FC707-569E-E040-A502-E1D861DA45EB}" presName="desPictures" presStyleLbl="alignImgPlace1" presStyleIdx="2" presStyleCnt="3"/>
      <dgm:spPr/>
    </dgm:pt>
    <dgm:pt modelId="{644A6372-8E46-6A4A-9251-9190A577C72F}" type="pres">
      <dgm:prSet presAssocID="{980FC707-569E-E040-A502-E1D861DA45EB}" presName="desTextWrapper" presStyleCnt="0"/>
      <dgm:spPr/>
    </dgm:pt>
    <dgm:pt modelId="{AB198765-8980-3742-BBDE-A94254659D76}" type="pres">
      <dgm:prSet presAssocID="{980FC707-569E-E040-A502-E1D861DA45EB}" presName="desText" presStyleLbl="revTx" presStyleIdx="2" presStyleCnt="3">
        <dgm:presLayoutVars>
          <dgm:bulletEnabled val="1"/>
        </dgm:presLayoutVars>
      </dgm:prSet>
      <dgm:spPr/>
    </dgm:pt>
    <dgm:pt modelId="{28FFE450-98DC-8E45-9EFA-F84FB8E03641}" type="pres">
      <dgm:prSet presAssocID="{B58A837F-63D0-AF43-AA97-5068CA490565}" presName="maxNode" presStyleCnt="0"/>
      <dgm:spPr/>
    </dgm:pt>
    <dgm:pt modelId="{24DBA240-BF6E-F54A-8C39-2111CDAAA713}" type="pres">
      <dgm:prSet presAssocID="{B58A837F-63D0-AF43-AA97-5068CA490565}" presName="Name33" presStyleCnt="0"/>
      <dgm:spPr/>
    </dgm:pt>
  </dgm:ptLst>
  <dgm:cxnLst>
    <dgm:cxn modelId="{8F68CD00-238C-4D42-8572-792448F1E81A}" srcId="{B58A837F-63D0-AF43-AA97-5068CA490565}" destId="{A8ABD64C-8BFA-9D49-B555-3B5252EB87C1}" srcOrd="0" destOrd="0" parTransId="{F39AACDC-EC93-1B48-9BB8-FE520A85BB6D}" sibTransId="{84388A61-FB6C-1B41-807C-17143DE305BF}"/>
    <dgm:cxn modelId="{B9BFD12F-AFDA-3845-8E0F-D9321D862287}" type="presOf" srcId="{BB78FCB5-F1F8-3E48-9891-2C38A6D8C34E}" destId="{F80384E2-9F6D-A441-A3A2-ED715B376BED}" srcOrd="0" destOrd="0" presId="urn:microsoft.com/office/officeart/2008/layout/AccentedPicture"/>
    <dgm:cxn modelId="{BD86A438-972B-E74A-A524-835B9D22D075}" type="presOf" srcId="{84388A61-FB6C-1B41-807C-17143DE305BF}" destId="{CC2625E3-5344-144A-89BF-84AE6CA9E588}" srcOrd="0" destOrd="0" presId="urn:microsoft.com/office/officeart/2008/layout/AccentedPicture"/>
    <dgm:cxn modelId="{60A8FD3A-5D83-4F44-AFFF-6329B0CAFB1E}" type="presOf" srcId="{A8ABD64C-8BFA-9D49-B555-3B5252EB87C1}" destId="{D2D78D53-8904-5F46-A72F-A2C5403B9B76}" srcOrd="0" destOrd="0" presId="urn:microsoft.com/office/officeart/2008/layout/AccentedPicture"/>
    <dgm:cxn modelId="{0A039F45-2A77-8648-9C0C-2C1549EB1335}" srcId="{B58A837F-63D0-AF43-AA97-5068CA490565}" destId="{BB78FCB5-F1F8-3E48-9891-2C38A6D8C34E}" srcOrd="1" destOrd="0" parTransId="{1D20E01B-7A1F-8644-A029-743E9A39F349}" sibTransId="{A883B70F-390B-5F41-BEF0-80F6BE230A53}"/>
    <dgm:cxn modelId="{88478D49-1C21-9F43-84FF-8C2917F86AF6}" srcId="{B58A837F-63D0-AF43-AA97-5068CA490565}" destId="{C89EBC56-31F9-9E49-A5A9-AEB3CAEE89E6}" srcOrd="2" destOrd="0" parTransId="{AA0B2024-C3B9-7C44-B31D-8AC4E897FA66}" sibTransId="{4752106C-8981-9C4A-BF53-0B2995A30C90}"/>
    <dgm:cxn modelId="{CF79B753-B315-084C-96BD-03A1B5C3D7FA}" type="presOf" srcId="{C89EBC56-31F9-9E49-A5A9-AEB3CAEE89E6}" destId="{B5E0792D-3D24-B547-9006-2132A61CBA9D}" srcOrd="0" destOrd="0" presId="urn:microsoft.com/office/officeart/2008/layout/AccentedPicture"/>
    <dgm:cxn modelId="{7E97EB56-08F8-4D45-93DB-7B425F775CA0}" type="presOf" srcId="{980FC707-569E-E040-A502-E1D861DA45EB}" destId="{AB198765-8980-3742-BBDE-A94254659D76}" srcOrd="0" destOrd="0" presId="urn:microsoft.com/office/officeart/2008/layout/AccentedPicture"/>
    <dgm:cxn modelId="{4085317A-1D25-7340-BD65-252B88F12B3C}" type="presOf" srcId="{B58A837F-63D0-AF43-AA97-5068CA490565}" destId="{2E30676A-929B-3C49-84F2-E4DE5B093B95}" srcOrd="0" destOrd="0" presId="urn:microsoft.com/office/officeart/2008/layout/AccentedPicture"/>
    <dgm:cxn modelId="{E8AE1CF1-6CCD-2C43-9022-1268DD07A566}" srcId="{B58A837F-63D0-AF43-AA97-5068CA490565}" destId="{980FC707-569E-E040-A502-E1D861DA45EB}" srcOrd="3" destOrd="0" parTransId="{23EFAE7A-A6F6-BC49-8A5B-030AC6EC9E59}" sibTransId="{35810B1B-564E-A341-9AE9-BF562B8C01D9}"/>
    <dgm:cxn modelId="{DAEFDB26-BA22-8D4A-B68A-CA77F8020FBF}" type="presParOf" srcId="{2E30676A-929B-3C49-84F2-E4DE5B093B95}" destId="{CC2625E3-5344-144A-89BF-84AE6CA9E588}" srcOrd="0" destOrd="0" presId="urn:microsoft.com/office/officeart/2008/layout/AccentedPicture"/>
    <dgm:cxn modelId="{20F2F7E2-D9FB-BF4F-8511-F55E658D9514}" type="presParOf" srcId="{2E30676A-929B-3C49-84F2-E4DE5B093B95}" destId="{D2D78D53-8904-5F46-A72F-A2C5403B9B76}" srcOrd="1" destOrd="0" presId="urn:microsoft.com/office/officeart/2008/layout/AccentedPicture"/>
    <dgm:cxn modelId="{F11DEABE-224D-0E40-B3C0-0810D4EA808F}" type="presParOf" srcId="{2E30676A-929B-3C49-84F2-E4DE5B093B95}" destId="{F87AA21D-91E5-0447-9C2F-4D72A5FDC1AF}" srcOrd="2" destOrd="0" presId="urn:microsoft.com/office/officeart/2008/layout/AccentedPicture"/>
    <dgm:cxn modelId="{DF9E95CF-4ABF-9245-BE7A-F8772809422D}" type="presParOf" srcId="{F87AA21D-91E5-0447-9C2F-4D72A5FDC1AF}" destId="{335FD710-BE2E-9640-81B3-9097BC03BA7C}" srcOrd="0" destOrd="0" presId="urn:microsoft.com/office/officeart/2008/layout/AccentedPicture"/>
    <dgm:cxn modelId="{C7EC06CC-D4A0-9A45-9914-1B710A5AE7B0}" type="presParOf" srcId="{335FD710-BE2E-9640-81B3-9097BC03BA7C}" destId="{E5C18AEA-577C-9142-B597-EBA3A5E3D734}" srcOrd="0" destOrd="0" presId="urn:microsoft.com/office/officeart/2008/layout/AccentedPicture"/>
    <dgm:cxn modelId="{51E4066B-0E68-6E47-B504-96BCFE6FA354}" type="presParOf" srcId="{335FD710-BE2E-9640-81B3-9097BC03BA7C}" destId="{108E4CC6-3DEB-704E-B07E-77D981DBE9F1}" srcOrd="1" destOrd="0" presId="urn:microsoft.com/office/officeart/2008/layout/AccentedPicture"/>
    <dgm:cxn modelId="{D2FA14A2-C158-AD43-AEB0-DFD2E03C0A68}" type="presParOf" srcId="{335FD710-BE2E-9640-81B3-9097BC03BA7C}" destId="{25DE36B8-BB67-D941-840A-73CB9F4DC518}" srcOrd="2" destOrd="0" presId="urn:microsoft.com/office/officeart/2008/layout/AccentedPicture"/>
    <dgm:cxn modelId="{0F245E78-9FF3-AC47-BCCF-FF8800367138}" type="presParOf" srcId="{25DE36B8-BB67-D941-840A-73CB9F4DC518}" destId="{F80384E2-9F6D-A441-A3A2-ED715B376BED}" srcOrd="0" destOrd="0" presId="urn:microsoft.com/office/officeart/2008/layout/AccentedPicture"/>
    <dgm:cxn modelId="{57F94491-6C9B-C741-A10D-9DF4BCEBB0B9}" type="presParOf" srcId="{F87AA21D-91E5-0447-9C2F-4D72A5FDC1AF}" destId="{126282E7-FABA-4047-92CA-66C2CAE20D78}" srcOrd="1" destOrd="0" presId="urn:microsoft.com/office/officeart/2008/layout/AccentedPicture"/>
    <dgm:cxn modelId="{C4E86E09-8B54-5840-968C-EA445A6AAA5D}" type="presParOf" srcId="{F87AA21D-91E5-0447-9C2F-4D72A5FDC1AF}" destId="{176B5472-ECF0-ED4E-81DB-8FCA2D4B9C1E}" srcOrd="2" destOrd="0" presId="urn:microsoft.com/office/officeart/2008/layout/AccentedPicture"/>
    <dgm:cxn modelId="{E1311D1D-AF3A-0E45-994F-7F532BBB8A98}" type="presParOf" srcId="{176B5472-ECF0-ED4E-81DB-8FCA2D4B9C1E}" destId="{5E26993C-F297-4945-BBA5-FCD9403803F0}" srcOrd="0" destOrd="0" presId="urn:microsoft.com/office/officeart/2008/layout/AccentedPicture"/>
    <dgm:cxn modelId="{28124A33-B3A8-C344-9EFB-FF83BD0E93B0}" type="presParOf" srcId="{176B5472-ECF0-ED4E-81DB-8FCA2D4B9C1E}" destId="{C245F07A-88E2-4D46-86F4-BD1CFCB9BB47}" srcOrd="1" destOrd="0" presId="urn:microsoft.com/office/officeart/2008/layout/AccentedPicture"/>
    <dgm:cxn modelId="{71BBD2D5-72EB-BC4E-9691-C859857572F3}" type="presParOf" srcId="{176B5472-ECF0-ED4E-81DB-8FCA2D4B9C1E}" destId="{EEE72DC4-89B0-B246-B692-5F5E3698D4C7}" srcOrd="2" destOrd="0" presId="urn:microsoft.com/office/officeart/2008/layout/AccentedPicture"/>
    <dgm:cxn modelId="{E0E4A9D3-2300-A748-AC48-EBD2E391B3E7}" type="presParOf" srcId="{EEE72DC4-89B0-B246-B692-5F5E3698D4C7}" destId="{B5E0792D-3D24-B547-9006-2132A61CBA9D}" srcOrd="0" destOrd="0" presId="urn:microsoft.com/office/officeart/2008/layout/AccentedPicture"/>
    <dgm:cxn modelId="{918ED3FA-99E5-A148-A857-9C22ADE24C58}" type="presParOf" srcId="{F87AA21D-91E5-0447-9C2F-4D72A5FDC1AF}" destId="{5E38C339-2EC1-2D46-8254-65281C829162}" srcOrd="3" destOrd="0" presId="urn:microsoft.com/office/officeart/2008/layout/AccentedPicture"/>
    <dgm:cxn modelId="{CA0F5D6B-9849-1743-9F85-6BDD3C9C6B82}" type="presParOf" srcId="{F87AA21D-91E5-0447-9C2F-4D72A5FDC1AF}" destId="{3370BFA2-5BA0-3D48-BBC5-C980AC9660FC}" srcOrd="4" destOrd="0" presId="urn:microsoft.com/office/officeart/2008/layout/AccentedPicture"/>
    <dgm:cxn modelId="{2A860807-035B-664D-894A-E72EF19452FB}" type="presParOf" srcId="{3370BFA2-5BA0-3D48-BBC5-C980AC9660FC}" destId="{F4725497-06D3-9E46-8950-AA5AADCEC373}" srcOrd="0" destOrd="0" presId="urn:microsoft.com/office/officeart/2008/layout/AccentedPicture"/>
    <dgm:cxn modelId="{837754E5-F2BB-9047-9859-5B7BB07FDB44}" type="presParOf" srcId="{3370BFA2-5BA0-3D48-BBC5-C980AC9660FC}" destId="{08FF3332-4C4A-F040-B98F-2D3CCC3254F1}" srcOrd="1" destOrd="0" presId="urn:microsoft.com/office/officeart/2008/layout/AccentedPicture"/>
    <dgm:cxn modelId="{441C072B-8E16-F443-89AD-BA91467AEB50}" type="presParOf" srcId="{3370BFA2-5BA0-3D48-BBC5-C980AC9660FC}" destId="{644A6372-8E46-6A4A-9251-9190A577C72F}" srcOrd="2" destOrd="0" presId="urn:microsoft.com/office/officeart/2008/layout/AccentedPicture"/>
    <dgm:cxn modelId="{FADEC3EA-AA4C-084D-A129-D70ECB638F00}" type="presParOf" srcId="{644A6372-8E46-6A4A-9251-9190A577C72F}" destId="{AB198765-8980-3742-BBDE-A94254659D76}" srcOrd="0" destOrd="0" presId="urn:microsoft.com/office/officeart/2008/layout/AccentedPicture"/>
    <dgm:cxn modelId="{3491857B-BEF8-074D-B20A-78E2D8F1C65A}" type="presParOf" srcId="{2E30676A-929B-3C49-84F2-E4DE5B093B95}" destId="{28FFE450-98DC-8E45-9EFA-F84FB8E03641}" srcOrd="3" destOrd="0" presId="urn:microsoft.com/office/officeart/2008/layout/AccentedPicture"/>
    <dgm:cxn modelId="{00DDA54A-2EAF-FD40-A09D-1ED8C0270476}" type="presParOf" srcId="{28FFE450-98DC-8E45-9EFA-F84FB8E03641}" destId="{24DBA240-BF6E-F54A-8C39-2111CDAAA713}" srcOrd="0" destOrd="0" presId="urn:microsoft.com/office/officeart/2008/layout/AccentedPictur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B18488-C1A9-0F47-8EE5-6D2638864D73}" type="doc">
      <dgm:prSet loTypeId="urn:microsoft.com/office/officeart/2008/layout/AccentedPicture" loCatId="picture" qsTypeId="urn:microsoft.com/office/officeart/2005/8/quickstyle/simple1" qsCatId="simple" csTypeId="urn:microsoft.com/office/officeart/2005/8/colors/accent1_2" csCatId="accent1" phldr="1"/>
      <dgm:spPr/>
      <dgm:t>
        <a:bodyPr/>
        <a:lstStyle/>
        <a:p>
          <a:endParaRPr lang="en-US"/>
        </a:p>
      </dgm:t>
    </dgm:pt>
    <dgm:pt modelId="{9B991470-5EF5-3B42-B9BA-316FAD421A41}">
      <dgm:prSet phldrT="[Text]" phldr="0" custT="1"/>
      <dgm:spPr/>
      <dgm:t>
        <a:bodyPr/>
        <a:lstStyle/>
        <a:p>
          <a:r>
            <a:rPr lang="en-GB" sz="2800" b="1" dirty="0">
              <a:latin typeface="Arial" panose="020B0604020202020204" pitchFamily="34" charset="0"/>
              <a:cs typeface="Arial" panose="020B0604020202020204" pitchFamily="34" charset="0"/>
            </a:rPr>
            <a:t>Day</a:t>
          </a: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Centres</a:t>
          </a:r>
          <a:r>
            <a:rPr lang="en-GB" sz="2800" dirty="0">
              <a:latin typeface="Arial" panose="020B0604020202020204" pitchFamily="34" charset="0"/>
              <a:cs typeface="Arial" panose="020B0604020202020204" pitchFamily="34" charset="0"/>
            </a:rPr>
            <a:t> </a:t>
          </a:r>
          <a:endParaRPr lang="en-US" sz="2800" dirty="0">
            <a:latin typeface="Arial" panose="020B0604020202020204" pitchFamily="34" charset="0"/>
            <a:cs typeface="Arial" panose="020B0604020202020204" pitchFamily="34" charset="0"/>
          </a:endParaRPr>
        </a:p>
      </dgm:t>
    </dgm:pt>
    <dgm:pt modelId="{0FD8E5C6-A8A1-9143-8D50-D16DFD4F0CC1}" type="parTrans" cxnId="{FA84A7C9-2E07-1D4D-AD53-06E7AE31780A}">
      <dgm:prSet/>
      <dgm:spPr/>
      <dgm:t>
        <a:bodyPr/>
        <a:lstStyle/>
        <a:p>
          <a:endParaRPr lang="en-US"/>
        </a:p>
      </dgm:t>
    </dgm:pt>
    <dgm:pt modelId="{A9686DFA-5727-E34E-A752-E42A66D1D226}" type="sibTrans" cxnId="{FA84A7C9-2E07-1D4D-AD53-06E7AE31780A}">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dgm:spPr>
      <dgm:t>
        <a:bodyPr/>
        <a:lstStyle/>
        <a:p>
          <a:endParaRPr lang="en-US"/>
        </a:p>
      </dgm:t>
    </dgm:pt>
    <dgm:pt modelId="{6DCEA70A-46C8-FA41-AABC-4E70D4549908}">
      <dgm:prSet phldrT="[Text]" phldr="0" custT="1"/>
      <dgm:spPr/>
      <dgm:t>
        <a:bodyPr/>
        <a:lstStyle/>
        <a:p>
          <a:r>
            <a:rPr lang="en-US" sz="1200" dirty="0">
              <a:latin typeface="Arial" panose="020B0604020202020204" pitchFamily="34" charset="0"/>
              <a:cs typeface="Arial" panose="020B0604020202020204" pitchFamily="34" charset="0"/>
            </a:rPr>
            <a:t>Strengths: reduces isolation</a:t>
          </a:r>
        </a:p>
      </dgm:t>
    </dgm:pt>
    <dgm:pt modelId="{AC0EE243-8334-BF40-9DE4-182928737653}" type="parTrans" cxnId="{B925F06A-BEEB-6441-B07B-4B14E1C57402}">
      <dgm:prSet/>
      <dgm:spPr/>
      <dgm:t>
        <a:bodyPr/>
        <a:lstStyle/>
        <a:p>
          <a:endParaRPr lang="en-US"/>
        </a:p>
      </dgm:t>
    </dgm:pt>
    <dgm:pt modelId="{4045D4D9-858C-364B-B9A2-EBA44CAA5DD5}" type="sibTrans" cxnId="{B925F06A-BEEB-6441-B07B-4B14E1C57402}">
      <dgm:prSet/>
      <dgm:spPr/>
      <dgm:t>
        <a:bodyPr/>
        <a:lstStyle/>
        <a:p>
          <a:endParaRPr lang="en-US"/>
        </a:p>
      </dgm:t>
    </dgm:pt>
    <dgm:pt modelId="{EAF13A53-D5A6-5B41-8AF6-C231AF681729}">
      <dgm:prSet phldrT="[Text]" phldr="0" custT="1"/>
      <dgm:spPr/>
      <dgm:t>
        <a:bodyPr/>
        <a:lstStyle/>
        <a:p>
          <a:r>
            <a:rPr lang="en-GB" sz="1200" dirty="0">
              <a:latin typeface="Arial" panose="020B0604020202020204" pitchFamily="34" charset="0"/>
              <a:cs typeface="Arial" panose="020B0604020202020204" pitchFamily="34" charset="0"/>
            </a:rPr>
            <a:t>Challenges: access, transport, funding (Centre for Ageing Better, 2023)  </a:t>
          </a:r>
          <a:endParaRPr lang="en-US" sz="1200" dirty="0">
            <a:latin typeface="Arial" panose="020B0604020202020204" pitchFamily="34" charset="0"/>
            <a:cs typeface="Arial" panose="020B0604020202020204" pitchFamily="34" charset="0"/>
          </a:endParaRPr>
        </a:p>
      </dgm:t>
    </dgm:pt>
    <dgm:pt modelId="{8A7EBA4C-3C19-F04D-8ED3-88A61E78DF8C}" type="parTrans" cxnId="{AB142D48-AE4A-3144-9370-331288267FA9}">
      <dgm:prSet/>
      <dgm:spPr/>
      <dgm:t>
        <a:bodyPr/>
        <a:lstStyle/>
        <a:p>
          <a:endParaRPr lang="en-US"/>
        </a:p>
      </dgm:t>
    </dgm:pt>
    <dgm:pt modelId="{9C31D902-865C-6F43-998C-FE0D9AC6D1F0}" type="sibTrans" cxnId="{AB142D48-AE4A-3144-9370-331288267FA9}">
      <dgm:prSet/>
      <dgm:spPr/>
      <dgm:t>
        <a:bodyPr/>
        <a:lstStyle/>
        <a:p>
          <a:endParaRPr lang="en-US"/>
        </a:p>
      </dgm:t>
    </dgm:pt>
    <dgm:pt modelId="{9397770D-BED3-354E-BDB0-0DA29E25D492}">
      <dgm:prSet phldrT="[Text]" phldr="0" custT="1"/>
      <dgm:spPr/>
      <dgm:t>
        <a:bodyPr/>
        <a:lstStyle/>
        <a:p>
          <a:r>
            <a:rPr lang="en-US" sz="1200" dirty="0">
              <a:latin typeface="Arial" panose="020B0604020202020204" pitchFamily="34" charset="0"/>
              <a:cs typeface="Arial" panose="020B0604020202020204" pitchFamily="34" charset="0"/>
            </a:rPr>
            <a:t>Theory: Activity Theory (</a:t>
          </a:r>
          <a:r>
            <a:rPr lang="en-US" sz="1200" dirty="0" err="1">
              <a:latin typeface="Arial" panose="020B0604020202020204" pitchFamily="34" charset="0"/>
              <a:cs typeface="Arial" panose="020B0604020202020204" pitchFamily="34" charset="0"/>
            </a:rPr>
            <a:t>Havighurst</a:t>
          </a:r>
          <a:r>
            <a:rPr lang="en-US" sz="1200" dirty="0">
              <a:latin typeface="Arial" panose="020B0604020202020204" pitchFamily="34" charset="0"/>
              <a:cs typeface="Arial" panose="020B0604020202020204" pitchFamily="34" charset="0"/>
            </a:rPr>
            <a:t>, 1961)</a:t>
          </a:r>
        </a:p>
      </dgm:t>
    </dgm:pt>
    <dgm:pt modelId="{23303AFC-9C54-8141-A947-B73ADCEDDCB4}" type="parTrans" cxnId="{EC79FAA5-8E9E-6F43-9B70-565AF9C431C8}">
      <dgm:prSet/>
      <dgm:spPr/>
      <dgm:t>
        <a:bodyPr/>
        <a:lstStyle/>
        <a:p>
          <a:endParaRPr lang="en-US"/>
        </a:p>
      </dgm:t>
    </dgm:pt>
    <dgm:pt modelId="{19D57579-0FBE-9642-B1C3-4A2716950ED9}" type="sibTrans" cxnId="{EC79FAA5-8E9E-6F43-9B70-565AF9C431C8}">
      <dgm:prSet/>
      <dgm:spPr/>
      <dgm:t>
        <a:bodyPr/>
        <a:lstStyle/>
        <a:p>
          <a:endParaRPr lang="en-US"/>
        </a:p>
      </dgm:t>
    </dgm:pt>
    <dgm:pt modelId="{35B802BC-8950-074A-9B73-073E87EA4A52}" type="pres">
      <dgm:prSet presAssocID="{36B18488-C1A9-0F47-8EE5-6D2638864D73}" presName="Name0" presStyleCnt="0">
        <dgm:presLayoutVars>
          <dgm:dir/>
        </dgm:presLayoutVars>
      </dgm:prSet>
      <dgm:spPr/>
    </dgm:pt>
    <dgm:pt modelId="{03A7B561-7036-FB41-B5CC-6D2E5B77BE4D}" type="pres">
      <dgm:prSet presAssocID="{A9686DFA-5727-E34E-A752-E42A66D1D226}" presName="picture_1" presStyleLbl="bgImgPlace1" presStyleIdx="0" presStyleCnt="1"/>
      <dgm:spPr/>
    </dgm:pt>
    <dgm:pt modelId="{C758C51F-7D8F-4243-9313-BD588C74DC65}" type="pres">
      <dgm:prSet presAssocID="{9B991470-5EF5-3B42-B9BA-316FAD421A41}" presName="text_1" presStyleLbl="node1" presStyleIdx="0" presStyleCnt="0">
        <dgm:presLayoutVars>
          <dgm:bulletEnabled val="1"/>
        </dgm:presLayoutVars>
      </dgm:prSet>
      <dgm:spPr/>
    </dgm:pt>
    <dgm:pt modelId="{8A0712B9-15F2-B942-8B03-B6AA3845C499}" type="pres">
      <dgm:prSet presAssocID="{36B18488-C1A9-0F47-8EE5-6D2638864D73}" presName="linV" presStyleCnt="0"/>
      <dgm:spPr/>
    </dgm:pt>
    <dgm:pt modelId="{2FA78FDE-0F5C-4C46-AD4C-F4697253C0DE}" type="pres">
      <dgm:prSet presAssocID="{6DCEA70A-46C8-FA41-AABC-4E70D4549908}" presName="pair" presStyleCnt="0"/>
      <dgm:spPr/>
    </dgm:pt>
    <dgm:pt modelId="{0095B6F8-D681-EC41-A5C4-8555AADFC8D1}" type="pres">
      <dgm:prSet presAssocID="{6DCEA70A-46C8-FA41-AABC-4E70D4549908}" presName="spaceH" presStyleLbl="node1" presStyleIdx="0" presStyleCnt="0"/>
      <dgm:spPr/>
    </dgm:pt>
    <dgm:pt modelId="{841A1CA7-41E1-1547-8F24-D6EAD569F9B9}" type="pres">
      <dgm:prSet presAssocID="{6DCEA70A-46C8-FA41-AABC-4E70D4549908}" presName="desPictures" presStyleLbl="alignImgPlace1" presStyleIdx="0"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dgm:spPr>
    </dgm:pt>
    <dgm:pt modelId="{3FC20966-2D23-A744-97FC-F073D0FDD095}" type="pres">
      <dgm:prSet presAssocID="{6DCEA70A-46C8-FA41-AABC-4E70D4549908}" presName="desTextWrapper" presStyleCnt="0"/>
      <dgm:spPr/>
    </dgm:pt>
    <dgm:pt modelId="{DEB655E3-68D3-D44B-830C-9842A5D5B97C}" type="pres">
      <dgm:prSet presAssocID="{6DCEA70A-46C8-FA41-AABC-4E70D4549908}" presName="desText" presStyleLbl="revTx" presStyleIdx="0" presStyleCnt="3">
        <dgm:presLayoutVars>
          <dgm:bulletEnabled val="1"/>
        </dgm:presLayoutVars>
      </dgm:prSet>
      <dgm:spPr/>
    </dgm:pt>
    <dgm:pt modelId="{313901F1-0A40-AC44-8810-749BBB02FED0}" type="pres">
      <dgm:prSet presAssocID="{4045D4D9-858C-364B-B9A2-EBA44CAA5DD5}" presName="spaceV" presStyleCnt="0"/>
      <dgm:spPr/>
    </dgm:pt>
    <dgm:pt modelId="{D684FB10-4BC7-6E41-9481-37BBD30F7663}" type="pres">
      <dgm:prSet presAssocID="{EAF13A53-D5A6-5B41-8AF6-C231AF681729}" presName="pair" presStyleCnt="0"/>
      <dgm:spPr/>
    </dgm:pt>
    <dgm:pt modelId="{9352B8D7-4C23-B649-9404-2833074204AC}" type="pres">
      <dgm:prSet presAssocID="{EAF13A53-D5A6-5B41-8AF6-C231AF681729}" presName="spaceH" presStyleLbl="node1" presStyleIdx="0" presStyleCnt="0"/>
      <dgm:spPr/>
    </dgm:pt>
    <dgm:pt modelId="{DF63DB9E-176E-8A49-93EE-55FF63B35B73}" type="pres">
      <dgm:prSet presAssocID="{EAF13A53-D5A6-5B41-8AF6-C231AF681729}" presName="desPictures" presStyleLbl="alignImgPlace1" presStyleIdx="1"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26000" r="-26000"/>
          </a:stretch>
        </a:blipFill>
      </dgm:spPr>
    </dgm:pt>
    <dgm:pt modelId="{3110ACF8-109F-6B47-B8E7-A92003DEB6D6}" type="pres">
      <dgm:prSet presAssocID="{EAF13A53-D5A6-5B41-8AF6-C231AF681729}" presName="desTextWrapper" presStyleCnt="0"/>
      <dgm:spPr/>
    </dgm:pt>
    <dgm:pt modelId="{16688DCA-57AD-B24F-9008-D76A51F3C012}" type="pres">
      <dgm:prSet presAssocID="{EAF13A53-D5A6-5B41-8AF6-C231AF681729}" presName="desText" presStyleLbl="revTx" presStyleIdx="1" presStyleCnt="3">
        <dgm:presLayoutVars>
          <dgm:bulletEnabled val="1"/>
        </dgm:presLayoutVars>
      </dgm:prSet>
      <dgm:spPr/>
    </dgm:pt>
    <dgm:pt modelId="{586BCF3C-17F8-1E47-B391-C51732C2B188}" type="pres">
      <dgm:prSet presAssocID="{9C31D902-865C-6F43-998C-FE0D9AC6D1F0}" presName="spaceV" presStyleCnt="0"/>
      <dgm:spPr/>
    </dgm:pt>
    <dgm:pt modelId="{470C8929-D3E9-1B43-BE63-1A5946CC59D9}" type="pres">
      <dgm:prSet presAssocID="{9397770D-BED3-354E-BDB0-0DA29E25D492}" presName="pair" presStyleCnt="0"/>
      <dgm:spPr/>
    </dgm:pt>
    <dgm:pt modelId="{3A699205-69E6-2F42-8706-771F636C261A}" type="pres">
      <dgm:prSet presAssocID="{9397770D-BED3-354E-BDB0-0DA29E25D492}" presName="spaceH" presStyleLbl="node1" presStyleIdx="0" presStyleCnt="0"/>
      <dgm:spPr/>
    </dgm:pt>
    <dgm:pt modelId="{7B280BB2-D6C3-8947-BFF1-96399C1F5B16}" type="pres">
      <dgm:prSet presAssocID="{9397770D-BED3-354E-BDB0-0DA29E25D492}" presName="desPictures" presStyleLbl="alignImgPlace1" presStyleIdx="2" presStyleCnt="3"/>
      <dgm:spPr/>
    </dgm:pt>
    <dgm:pt modelId="{4A77C1EF-32D3-4B40-9561-BA381F0F45CD}" type="pres">
      <dgm:prSet presAssocID="{9397770D-BED3-354E-BDB0-0DA29E25D492}" presName="desTextWrapper" presStyleCnt="0"/>
      <dgm:spPr/>
    </dgm:pt>
    <dgm:pt modelId="{7F403241-DE53-3648-B3F3-C053A84F236E}" type="pres">
      <dgm:prSet presAssocID="{9397770D-BED3-354E-BDB0-0DA29E25D492}" presName="desText" presStyleLbl="revTx" presStyleIdx="2" presStyleCnt="3">
        <dgm:presLayoutVars>
          <dgm:bulletEnabled val="1"/>
        </dgm:presLayoutVars>
      </dgm:prSet>
      <dgm:spPr/>
    </dgm:pt>
    <dgm:pt modelId="{97410DAC-0F9E-ED44-93EB-7D4FD10913CA}" type="pres">
      <dgm:prSet presAssocID="{36B18488-C1A9-0F47-8EE5-6D2638864D73}" presName="maxNode" presStyleCnt="0"/>
      <dgm:spPr/>
    </dgm:pt>
    <dgm:pt modelId="{7882DC93-5E51-254A-9C47-3081596FB222}" type="pres">
      <dgm:prSet presAssocID="{36B18488-C1A9-0F47-8EE5-6D2638864D73}" presName="Name33" presStyleCnt="0"/>
      <dgm:spPr/>
    </dgm:pt>
  </dgm:ptLst>
  <dgm:cxnLst>
    <dgm:cxn modelId="{B2AF7860-D1B1-FF4F-97AD-1263F611CD4D}" type="presOf" srcId="{9B991470-5EF5-3B42-B9BA-316FAD421A41}" destId="{C758C51F-7D8F-4243-9313-BD588C74DC65}" srcOrd="0" destOrd="0" presId="urn:microsoft.com/office/officeart/2008/layout/AccentedPicture"/>
    <dgm:cxn modelId="{BCB78467-EF6E-514A-A550-66249B0E1F8C}" type="presOf" srcId="{6DCEA70A-46C8-FA41-AABC-4E70D4549908}" destId="{DEB655E3-68D3-D44B-830C-9842A5D5B97C}" srcOrd="0" destOrd="0" presId="urn:microsoft.com/office/officeart/2008/layout/AccentedPicture"/>
    <dgm:cxn modelId="{AB142D48-AE4A-3144-9370-331288267FA9}" srcId="{36B18488-C1A9-0F47-8EE5-6D2638864D73}" destId="{EAF13A53-D5A6-5B41-8AF6-C231AF681729}" srcOrd="2" destOrd="0" parTransId="{8A7EBA4C-3C19-F04D-8ED3-88A61E78DF8C}" sibTransId="{9C31D902-865C-6F43-998C-FE0D9AC6D1F0}"/>
    <dgm:cxn modelId="{B925F06A-BEEB-6441-B07B-4B14E1C57402}" srcId="{36B18488-C1A9-0F47-8EE5-6D2638864D73}" destId="{6DCEA70A-46C8-FA41-AABC-4E70D4549908}" srcOrd="1" destOrd="0" parTransId="{AC0EE243-8334-BF40-9DE4-182928737653}" sibTransId="{4045D4D9-858C-364B-B9A2-EBA44CAA5DD5}"/>
    <dgm:cxn modelId="{5772F47E-0377-EC40-8A72-CEB57BFF1034}" type="presOf" srcId="{A9686DFA-5727-E34E-A752-E42A66D1D226}" destId="{03A7B561-7036-FB41-B5CC-6D2E5B77BE4D}" srcOrd="0" destOrd="0" presId="urn:microsoft.com/office/officeart/2008/layout/AccentedPicture"/>
    <dgm:cxn modelId="{833C2B82-5C2E-184B-B4C8-3DEB150EA2E5}" type="presOf" srcId="{9397770D-BED3-354E-BDB0-0DA29E25D492}" destId="{7F403241-DE53-3648-B3F3-C053A84F236E}" srcOrd="0" destOrd="0" presId="urn:microsoft.com/office/officeart/2008/layout/AccentedPicture"/>
    <dgm:cxn modelId="{EC79FAA5-8E9E-6F43-9B70-565AF9C431C8}" srcId="{36B18488-C1A9-0F47-8EE5-6D2638864D73}" destId="{9397770D-BED3-354E-BDB0-0DA29E25D492}" srcOrd="3" destOrd="0" parTransId="{23303AFC-9C54-8141-A947-B73ADCEDDCB4}" sibTransId="{19D57579-0FBE-9642-B1C3-4A2716950ED9}"/>
    <dgm:cxn modelId="{FA84A7C9-2E07-1D4D-AD53-06E7AE31780A}" srcId="{36B18488-C1A9-0F47-8EE5-6D2638864D73}" destId="{9B991470-5EF5-3B42-B9BA-316FAD421A41}" srcOrd="0" destOrd="0" parTransId="{0FD8E5C6-A8A1-9143-8D50-D16DFD4F0CC1}" sibTransId="{A9686DFA-5727-E34E-A752-E42A66D1D226}"/>
    <dgm:cxn modelId="{178004DB-A647-944E-8396-D386D9A2A6F1}" type="presOf" srcId="{EAF13A53-D5A6-5B41-8AF6-C231AF681729}" destId="{16688DCA-57AD-B24F-9008-D76A51F3C012}" srcOrd="0" destOrd="0" presId="urn:microsoft.com/office/officeart/2008/layout/AccentedPicture"/>
    <dgm:cxn modelId="{96EB86F5-5D11-E542-BBEC-4F7AF45187A1}" type="presOf" srcId="{36B18488-C1A9-0F47-8EE5-6D2638864D73}" destId="{35B802BC-8950-074A-9B73-073E87EA4A52}" srcOrd="0" destOrd="0" presId="urn:microsoft.com/office/officeart/2008/layout/AccentedPicture"/>
    <dgm:cxn modelId="{7921CB1D-E9F8-694D-B1EF-D14A2FD09E4A}" type="presParOf" srcId="{35B802BC-8950-074A-9B73-073E87EA4A52}" destId="{03A7B561-7036-FB41-B5CC-6D2E5B77BE4D}" srcOrd="0" destOrd="0" presId="urn:microsoft.com/office/officeart/2008/layout/AccentedPicture"/>
    <dgm:cxn modelId="{50452473-E832-F74F-B3C5-A575786A6C11}" type="presParOf" srcId="{35B802BC-8950-074A-9B73-073E87EA4A52}" destId="{C758C51F-7D8F-4243-9313-BD588C74DC65}" srcOrd="1" destOrd="0" presId="urn:microsoft.com/office/officeart/2008/layout/AccentedPicture"/>
    <dgm:cxn modelId="{962922F1-CA79-584D-BE8A-6D19A154CF01}" type="presParOf" srcId="{35B802BC-8950-074A-9B73-073E87EA4A52}" destId="{8A0712B9-15F2-B942-8B03-B6AA3845C499}" srcOrd="2" destOrd="0" presId="urn:microsoft.com/office/officeart/2008/layout/AccentedPicture"/>
    <dgm:cxn modelId="{11644C8D-31BD-E449-B0CD-9300337629C6}" type="presParOf" srcId="{8A0712B9-15F2-B942-8B03-B6AA3845C499}" destId="{2FA78FDE-0F5C-4C46-AD4C-F4697253C0DE}" srcOrd="0" destOrd="0" presId="urn:microsoft.com/office/officeart/2008/layout/AccentedPicture"/>
    <dgm:cxn modelId="{6EDD327F-E324-224B-8A5A-781F8B7BEC87}" type="presParOf" srcId="{2FA78FDE-0F5C-4C46-AD4C-F4697253C0DE}" destId="{0095B6F8-D681-EC41-A5C4-8555AADFC8D1}" srcOrd="0" destOrd="0" presId="urn:microsoft.com/office/officeart/2008/layout/AccentedPicture"/>
    <dgm:cxn modelId="{4B5DB122-4477-3B44-A34D-8BDE8C8F6C04}" type="presParOf" srcId="{2FA78FDE-0F5C-4C46-AD4C-F4697253C0DE}" destId="{841A1CA7-41E1-1547-8F24-D6EAD569F9B9}" srcOrd="1" destOrd="0" presId="urn:microsoft.com/office/officeart/2008/layout/AccentedPicture"/>
    <dgm:cxn modelId="{915389AF-181D-F644-80D2-FCEEDFE1B10C}" type="presParOf" srcId="{2FA78FDE-0F5C-4C46-AD4C-F4697253C0DE}" destId="{3FC20966-2D23-A744-97FC-F073D0FDD095}" srcOrd="2" destOrd="0" presId="urn:microsoft.com/office/officeart/2008/layout/AccentedPicture"/>
    <dgm:cxn modelId="{87125FC6-186A-8D45-93FB-81267298F9BB}" type="presParOf" srcId="{3FC20966-2D23-A744-97FC-F073D0FDD095}" destId="{DEB655E3-68D3-D44B-830C-9842A5D5B97C}" srcOrd="0" destOrd="0" presId="urn:microsoft.com/office/officeart/2008/layout/AccentedPicture"/>
    <dgm:cxn modelId="{6E468E82-C795-B443-9612-C0266B23A39E}" type="presParOf" srcId="{8A0712B9-15F2-B942-8B03-B6AA3845C499}" destId="{313901F1-0A40-AC44-8810-749BBB02FED0}" srcOrd="1" destOrd="0" presId="urn:microsoft.com/office/officeart/2008/layout/AccentedPicture"/>
    <dgm:cxn modelId="{ECC02AB7-DD7F-224F-BF54-E84D196368EC}" type="presParOf" srcId="{8A0712B9-15F2-B942-8B03-B6AA3845C499}" destId="{D684FB10-4BC7-6E41-9481-37BBD30F7663}" srcOrd="2" destOrd="0" presId="urn:microsoft.com/office/officeart/2008/layout/AccentedPicture"/>
    <dgm:cxn modelId="{ECBCADAE-C941-8F4F-85F2-E9F7F8B135C7}" type="presParOf" srcId="{D684FB10-4BC7-6E41-9481-37BBD30F7663}" destId="{9352B8D7-4C23-B649-9404-2833074204AC}" srcOrd="0" destOrd="0" presId="urn:microsoft.com/office/officeart/2008/layout/AccentedPicture"/>
    <dgm:cxn modelId="{6ADBEFD7-7198-F643-8B50-59FD36D2F503}" type="presParOf" srcId="{D684FB10-4BC7-6E41-9481-37BBD30F7663}" destId="{DF63DB9E-176E-8A49-93EE-55FF63B35B73}" srcOrd="1" destOrd="0" presId="urn:microsoft.com/office/officeart/2008/layout/AccentedPicture"/>
    <dgm:cxn modelId="{F8EB0864-749A-5E45-A0E0-C6888CF4BD04}" type="presParOf" srcId="{D684FB10-4BC7-6E41-9481-37BBD30F7663}" destId="{3110ACF8-109F-6B47-B8E7-A92003DEB6D6}" srcOrd="2" destOrd="0" presId="urn:microsoft.com/office/officeart/2008/layout/AccentedPicture"/>
    <dgm:cxn modelId="{284D3150-2FA9-694F-BA08-8E49344DDE74}" type="presParOf" srcId="{3110ACF8-109F-6B47-B8E7-A92003DEB6D6}" destId="{16688DCA-57AD-B24F-9008-D76A51F3C012}" srcOrd="0" destOrd="0" presId="urn:microsoft.com/office/officeart/2008/layout/AccentedPicture"/>
    <dgm:cxn modelId="{36D870C4-7EBD-584F-9291-516561BF8D23}" type="presParOf" srcId="{8A0712B9-15F2-B942-8B03-B6AA3845C499}" destId="{586BCF3C-17F8-1E47-B391-C51732C2B188}" srcOrd="3" destOrd="0" presId="urn:microsoft.com/office/officeart/2008/layout/AccentedPicture"/>
    <dgm:cxn modelId="{089CA141-1066-3D41-A7FC-88CEB138BF6F}" type="presParOf" srcId="{8A0712B9-15F2-B942-8B03-B6AA3845C499}" destId="{470C8929-D3E9-1B43-BE63-1A5946CC59D9}" srcOrd="4" destOrd="0" presId="urn:microsoft.com/office/officeart/2008/layout/AccentedPicture"/>
    <dgm:cxn modelId="{88814A60-B105-D54F-B15E-6BC743F20E1B}" type="presParOf" srcId="{470C8929-D3E9-1B43-BE63-1A5946CC59D9}" destId="{3A699205-69E6-2F42-8706-771F636C261A}" srcOrd="0" destOrd="0" presId="urn:microsoft.com/office/officeart/2008/layout/AccentedPicture"/>
    <dgm:cxn modelId="{81B5D5CD-77DD-274D-965E-27BA24DC833F}" type="presParOf" srcId="{470C8929-D3E9-1B43-BE63-1A5946CC59D9}" destId="{7B280BB2-D6C3-8947-BFF1-96399C1F5B16}" srcOrd="1" destOrd="0" presId="urn:microsoft.com/office/officeart/2008/layout/AccentedPicture"/>
    <dgm:cxn modelId="{D0338EF9-23BC-D04E-A587-3323171B950D}" type="presParOf" srcId="{470C8929-D3E9-1B43-BE63-1A5946CC59D9}" destId="{4A77C1EF-32D3-4B40-9561-BA381F0F45CD}" srcOrd="2" destOrd="0" presId="urn:microsoft.com/office/officeart/2008/layout/AccentedPicture"/>
    <dgm:cxn modelId="{EA15E45A-7B39-0A4E-937C-BC8763370293}" type="presParOf" srcId="{4A77C1EF-32D3-4B40-9561-BA381F0F45CD}" destId="{7F403241-DE53-3648-B3F3-C053A84F236E}" srcOrd="0" destOrd="0" presId="urn:microsoft.com/office/officeart/2008/layout/AccentedPicture"/>
    <dgm:cxn modelId="{B8D1F135-72E2-3D4C-B9DB-8CC2EB3B8943}" type="presParOf" srcId="{35B802BC-8950-074A-9B73-073E87EA4A52}" destId="{97410DAC-0F9E-ED44-93EB-7D4FD10913CA}" srcOrd="3" destOrd="0" presId="urn:microsoft.com/office/officeart/2008/layout/AccentedPicture"/>
    <dgm:cxn modelId="{95B50CDC-B450-AD48-A7ED-CAD3BE6E560A}" type="presParOf" srcId="{97410DAC-0F9E-ED44-93EB-7D4FD10913CA}" destId="{7882DC93-5E51-254A-9C47-3081596FB222}" srcOrd="0" destOrd="0" presId="urn:microsoft.com/office/officeart/2008/layout/AccentedPicture"/>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B6DE8-7FE2-A24B-8D60-4C5584BC12B5}">
      <dsp:nvSpPr>
        <dsp:cNvPr id="0" name=""/>
        <dsp:cNvSpPr/>
      </dsp:nvSpPr>
      <dsp:spPr>
        <a:xfrm>
          <a:off x="877" y="357887"/>
          <a:ext cx="1570753" cy="5839157"/>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44500">
            <a:lnSpc>
              <a:spcPct val="90000"/>
            </a:lnSpc>
            <a:spcBef>
              <a:spcPct val="0"/>
            </a:spcBef>
            <a:spcAft>
              <a:spcPct val="35000"/>
            </a:spcAft>
            <a:buNone/>
          </a:pPr>
          <a:endParaRPr lang="en-GB" sz="1000" b="0"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endParaRPr lang="en-GB" sz="1000" b="0"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endParaRPr lang="en-GB" sz="1000" b="0"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endParaRPr lang="en-GB" sz="1000" b="0"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Purpose</a:t>
          </a:r>
          <a:endParaRPr lang="en-GB" sz="1400" b="1"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r>
            <a:rPr lang="en-US" sz="1000" b="1" kern="1200" dirty="0">
              <a:latin typeface="Arial" panose="020B0604020202020204" pitchFamily="34" charset="0"/>
              <a:cs typeface="Arial" panose="020B0604020202020204" pitchFamily="34" charset="0"/>
            </a:rPr>
            <a:t>
- </a:t>
          </a:r>
          <a:r>
            <a:rPr lang="en-US" sz="1100" b="1" kern="1200" dirty="0">
              <a:latin typeface="Arial" panose="020B0604020202020204" pitchFamily="34" charset="0"/>
              <a:cs typeface="Arial" panose="020B0604020202020204" pitchFamily="34" charset="0"/>
            </a:rPr>
            <a:t>Introduce the focus and structure of the presentation </a:t>
          </a:r>
          <a:endParaRPr lang="en-GB" sz="1100" b="1"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 
- Explain why understanding ageing is important in care practice</a:t>
          </a:r>
          <a:endParaRPr lang="en-GB" sz="1100" b="1"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endParaRPr lang="en-GB" sz="1100" b="0"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endParaRPr lang="en-GB" sz="1000" b="0"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endParaRPr lang="en-GB" sz="1000" b="0" kern="1200" dirty="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endParaRPr lang="en-US" sz="1000" b="0" kern="1200" dirty="0">
            <a:latin typeface="Arial" panose="020B0604020202020204" pitchFamily="34" charset="0"/>
            <a:cs typeface="Arial" panose="020B0604020202020204" pitchFamily="34" charset="0"/>
          </a:endParaRPr>
        </a:p>
      </dsp:txBody>
      <dsp:txXfrm>
        <a:off x="877" y="357887"/>
        <a:ext cx="1570753" cy="5839157"/>
      </dsp:txXfrm>
    </dsp:sp>
    <dsp:sp modelId="{158E6C93-C0BC-3C42-9737-881CAB38E282}">
      <dsp:nvSpPr>
        <dsp:cNvPr id="0" name=""/>
        <dsp:cNvSpPr/>
      </dsp:nvSpPr>
      <dsp:spPr>
        <a:xfrm>
          <a:off x="1599830" y="3155966"/>
          <a:ext cx="235613" cy="243000"/>
        </a:xfrm>
        <a:prstGeom prst="rightArrow">
          <a:avLst>
            <a:gd name="adj1" fmla="val 50000"/>
            <a:gd name="adj2" fmla="val 50000"/>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3D2D8-FFCA-C345-812C-77DD98B26677}">
      <dsp:nvSpPr>
        <dsp:cNvPr id="0" name=""/>
        <dsp:cNvSpPr/>
      </dsp:nvSpPr>
      <dsp:spPr>
        <a:xfrm>
          <a:off x="1863642" y="357887"/>
          <a:ext cx="1570753" cy="5839157"/>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algn="ctr" defTabSz="444500">
            <a:lnSpc>
              <a:spcPct val="90000"/>
            </a:lnSpc>
            <a:spcBef>
              <a:spcPct val="0"/>
            </a:spcBef>
            <a:spcAft>
              <a:spcPct val="35000"/>
            </a:spcAft>
            <a:buNone/>
          </a:pPr>
          <a:r>
            <a:rPr lang="en-US" sz="1400" b="1" dirty="0">
              <a:latin typeface="Arial" panose="020B0604020202020204" pitchFamily="34" charset="0"/>
              <a:cs typeface="Arial" panose="020B0604020202020204" pitchFamily="34" charset="0"/>
            </a:rPr>
            <a:t>Defining</a:t>
          </a:r>
          <a:r>
            <a:rPr lang="en-US" sz="1400" b="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Ageing</a:t>
          </a:r>
          <a:endParaRPr lang="en-GB" sz="1400" b="1" dirty="0">
            <a:latin typeface="Arial" panose="020B0604020202020204" pitchFamily="34" charset="0"/>
            <a:cs typeface="Arial" panose="020B0604020202020204" pitchFamily="34" charset="0"/>
          </a:endParaRPr>
        </a:p>
        <a:p>
          <a:pPr marL="0" lvl="0" algn="ctr" defTabSz="444500">
            <a:lnSpc>
              <a:spcPct val="90000"/>
            </a:lnSpc>
            <a:spcBef>
              <a:spcPct val="0"/>
            </a:spcBef>
            <a:spcAft>
              <a:spcPct val="35000"/>
            </a:spcAft>
            <a:buNone/>
          </a:pPr>
          <a:r>
            <a:rPr lang="en-US" sz="1000" b="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 Ageing is a biological, psychological, and social process </a:t>
          </a:r>
          <a:endParaRPr lang="en-GB" sz="1100" b="1" dirty="0">
            <a:latin typeface="Arial" panose="020B0604020202020204" pitchFamily="34" charset="0"/>
            <a:cs typeface="Arial" panose="020B0604020202020204" pitchFamily="34" charset="0"/>
          </a:endParaRPr>
        </a:p>
        <a:p>
          <a:pPr marL="0" lvl="0" algn="ctr" defTabSz="444500">
            <a:lnSpc>
              <a:spcPct val="90000"/>
            </a:lnSpc>
            <a:spcBef>
              <a:spcPct val="0"/>
            </a:spcBef>
            <a:spcAft>
              <a:spcPct val="35000"/>
            </a:spcAft>
            <a:buNone/>
          </a:pPr>
          <a:r>
            <a:rPr lang="en-US" sz="1100" b="1"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a:t>
          </a:r>
          <a:r>
            <a:rPr lang="en-GB" sz="1100" b="1" dirty="0">
              <a:effectLst/>
              <a:latin typeface="Arial" panose="020B0604020202020204" pitchFamily="34" charset="0"/>
              <a:ea typeface="Times New Roman" panose="02020603050405020304" pitchFamily="18" charset="0"/>
            </a:rPr>
            <a:t>WHO, 2025)</a:t>
          </a:r>
        </a:p>
        <a:p>
          <a:pPr marL="0" lvl="0" algn="ctr" defTabSz="444500">
            <a:lnSpc>
              <a:spcPct val="90000"/>
            </a:lnSpc>
            <a:spcBef>
              <a:spcPct val="0"/>
            </a:spcBef>
            <a:spcAft>
              <a:spcPct val="35000"/>
            </a:spcAft>
            <a:buNone/>
          </a:pPr>
          <a:endParaRPr lang="en-GB" sz="1100" dirty="0">
            <a:effectLst/>
            <a:latin typeface="Arial" panose="020B0604020202020204" pitchFamily="34" charset="0"/>
            <a:ea typeface="Times New Roman" panose="02020603050405020304" pitchFamily="18" charset="0"/>
          </a:endParaRPr>
        </a:p>
        <a:p>
          <a:pPr marL="0" lvl="0" algn="ctr" defTabSz="444500">
            <a:lnSpc>
              <a:spcPct val="90000"/>
            </a:lnSpc>
            <a:spcBef>
              <a:spcPct val="0"/>
            </a:spcBef>
            <a:spcAft>
              <a:spcPct val="35000"/>
            </a:spcAft>
            <a:buNone/>
          </a:pPr>
          <a:r>
            <a:rPr lang="en-US" sz="1100" b="0" dirty="0">
              <a:latin typeface="Arial" panose="020B0604020202020204" pitchFamily="34" charset="0"/>
              <a:cs typeface="Arial" panose="020B0604020202020204" pitchFamily="34" charset="0"/>
            </a:rPr>
            <a:t>-</a:t>
          </a:r>
          <a:r>
            <a:rPr lang="en-US" sz="1100" b="1" dirty="0">
              <a:latin typeface="Arial" panose="020B0604020202020204" pitchFamily="34" charset="0"/>
              <a:cs typeface="Arial" panose="020B0604020202020204" pitchFamily="34" charset="0"/>
            </a:rPr>
            <a:t> Involves gradual changes in physical function, cognition, and social roles</a:t>
          </a:r>
          <a:r>
            <a:rPr lang="en-GB" sz="1100" b="1" dirty="0">
              <a:latin typeface="Arial" panose="020B0604020202020204" pitchFamily="34" charset="0"/>
              <a:cs typeface="Arial" panose="020B0604020202020204" pitchFamily="34" charset="0"/>
            </a:rPr>
            <a:t> </a:t>
          </a:r>
        </a:p>
        <a:p>
          <a:pPr marL="0" lvl="0" algn="ctr" defTabSz="444500">
            <a:lnSpc>
              <a:spcPct val="90000"/>
            </a:lnSpc>
            <a:spcBef>
              <a:spcPct val="0"/>
            </a:spcBef>
            <a:spcAft>
              <a:spcPct val="35000"/>
            </a:spcAft>
            <a:buNone/>
          </a:pPr>
          <a:r>
            <a:rPr lang="en-GB" sz="1100" b="1" dirty="0">
              <a:effectLst/>
              <a:latin typeface="Arial" panose="020B0604020202020204" pitchFamily="34" charset="0"/>
              <a:ea typeface="Times New Roman" panose="02020603050405020304" pitchFamily="18" charset="0"/>
            </a:rPr>
            <a:t>(Centre for Ageing Better, 2023)</a:t>
          </a:r>
          <a:endParaRPr lang="en-GB" sz="1100" b="1" dirty="0">
            <a:latin typeface="Arial" panose="020B0604020202020204" pitchFamily="34" charset="0"/>
            <a:cs typeface="Arial" panose="020B0604020202020204" pitchFamily="34" charset="0"/>
          </a:endParaRPr>
        </a:p>
        <a:p>
          <a:pPr marL="0" lvl="0" algn="ctr" defTabSz="444500">
            <a:lnSpc>
              <a:spcPct val="90000"/>
            </a:lnSpc>
            <a:spcBef>
              <a:spcPct val="0"/>
            </a:spcBef>
            <a:spcAft>
              <a:spcPct val="35000"/>
            </a:spcAft>
            <a:buNone/>
          </a:pPr>
          <a:r>
            <a:rPr lang="en-GB" sz="1100" b="1" dirty="0">
              <a:latin typeface="Arial" panose="020B0604020202020204" pitchFamily="34" charset="0"/>
              <a:cs typeface="Arial" panose="020B0604020202020204" pitchFamily="34" charset="0"/>
            </a:rPr>
            <a:t> </a:t>
          </a:r>
          <a:r>
            <a:rPr lang="en-GB" sz="1100" b="1" dirty="0">
              <a:effectLst/>
              <a:latin typeface="Arial" panose="020B0604020202020204" pitchFamily="34" charset="0"/>
              <a:ea typeface="Times New Roman" panose="02020603050405020304" pitchFamily="18" charset="0"/>
            </a:rPr>
            <a:t> </a:t>
          </a:r>
          <a:endParaRPr lang="en-GB" sz="1100" b="1" dirty="0">
            <a:latin typeface="Arial" panose="020B0604020202020204" pitchFamily="34" charset="0"/>
            <a:cs typeface="Arial" panose="020B0604020202020204" pitchFamily="34" charset="0"/>
          </a:endParaRPr>
        </a:p>
        <a:p>
          <a:pPr marL="0" lvl="0" algn="ctr" defTabSz="444500">
            <a:lnSpc>
              <a:spcPct val="90000"/>
            </a:lnSpc>
            <a:spcBef>
              <a:spcPct val="0"/>
            </a:spcBef>
            <a:spcAft>
              <a:spcPct val="35000"/>
            </a:spcAft>
            <a:buNone/>
          </a:pPr>
          <a:r>
            <a:rPr lang="en-GB" sz="1100" b="1" dirty="0">
              <a:effectLst/>
              <a:latin typeface="Arial" panose="020B0604020202020204" pitchFamily="34" charset="0"/>
              <a:ea typeface="Times New Roman" panose="02020603050405020304" pitchFamily="18" charset="0"/>
            </a:rPr>
            <a:t>- Understood through dimensions chronological, biological, and social age </a:t>
          </a:r>
        </a:p>
        <a:p>
          <a:pPr marL="0" lvl="0" algn="ctr" defTabSz="444500">
            <a:lnSpc>
              <a:spcPct val="90000"/>
            </a:lnSpc>
            <a:spcBef>
              <a:spcPct val="0"/>
            </a:spcBef>
            <a:spcAft>
              <a:spcPct val="35000"/>
            </a:spcAft>
            <a:buNone/>
          </a:pPr>
          <a:r>
            <a:rPr lang="en-GB" sz="1100" b="1" dirty="0">
              <a:effectLst/>
              <a:latin typeface="Arial" panose="020B0604020202020204" pitchFamily="34" charset="0"/>
              <a:ea typeface="Times New Roman" panose="02020603050405020304" pitchFamily="18" charset="0"/>
            </a:rPr>
            <a:t>(</a:t>
          </a:r>
          <a:r>
            <a:rPr lang="en-GB" sz="1100" b="1" dirty="0" err="1">
              <a:effectLst/>
              <a:latin typeface="Arial" panose="020B0604020202020204" pitchFamily="34" charset="0"/>
              <a:ea typeface="Times New Roman" panose="02020603050405020304" pitchFamily="18" charset="0"/>
            </a:rPr>
            <a:t>Séguy</a:t>
          </a:r>
          <a:r>
            <a:rPr lang="en-GB" sz="1100" b="1" dirty="0">
              <a:effectLst/>
              <a:latin typeface="Arial" panose="020B0604020202020204" pitchFamily="34" charset="0"/>
              <a:ea typeface="Times New Roman" panose="02020603050405020304" pitchFamily="18" charset="0"/>
            </a:rPr>
            <a:t> et al., 2019)</a:t>
          </a:r>
        </a:p>
        <a:p>
          <a:pPr marL="0" marR="0" lvl="0" indent="0" algn="ctr" defTabSz="91440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buNone/>
          </a:pPr>
          <a:endParaRPr lang="en-US" sz="1000" b="0" dirty="0">
            <a:latin typeface="Arial" panose="020B0604020202020204" pitchFamily="34" charset="0"/>
            <a:cs typeface="Arial" panose="020B0604020202020204" pitchFamily="34" charset="0"/>
          </a:endParaRPr>
        </a:p>
      </dsp:txBody>
      <dsp:txXfrm>
        <a:off x="1863642" y="357887"/>
        <a:ext cx="1570753" cy="5839157"/>
      </dsp:txXfrm>
    </dsp:sp>
    <dsp:sp modelId="{CD49A0FB-149B-F94B-A7E1-39CB34A5A725}">
      <dsp:nvSpPr>
        <dsp:cNvPr id="0" name=""/>
        <dsp:cNvSpPr/>
      </dsp:nvSpPr>
      <dsp:spPr>
        <a:xfrm>
          <a:off x="3462596" y="3155966"/>
          <a:ext cx="235613" cy="243000"/>
        </a:xfrm>
        <a:prstGeom prst="rightArrow">
          <a:avLst>
            <a:gd name="adj1" fmla="val 50000"/>
            <a:gd name="adj2" fmla="val 50000"/>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B1731-05C4-CF4E-AB14-595D1C7DED30}">
      <dsp:nvSpPr>
        <dsp:cNvPr id="0" name=""/>
        <dsp:cNvSpPr/>
      </dsp:nvSpPr>
      <dsp:spPr>
        <a:xfrm>
          <a:off x="3726408" y="357887"/>
          <a:ext cx="1570753" cy="5839157"/>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endParaRPr lang="en-GB"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Biological</a:t>
          </a:r>
          <a:r>
            <a:rPr lang="en-US" sz="1400" b="0" kern="1200" dirty="0">
              <a:latin typeface="Arial" panose="020B0604020202020204" pitchFamily="34" charset="0"/>
              <a:cs typeface="Arial" panose="020B0604020202020204" pitchFamily="34" charset="0"/>
            </a:rPr>
            <a:t> </a:t>
          </a:r>
          <a:r>
            <a:rPr lang="en-US" sz="1400" b="1" kern="1200" dirty="0">
              <a:latin typeface="Arial" panose="020B0604020202020204" pitchFamily="34" charset="0"/>
              <a:cs typeface="Arial" panose="020B0604020202020204" pitchFamily="34" charset="0"/>
            </a:rPr>
            <a:t>Theories</a:t>
          </a:r>
          <a:r>
            <a:rPr lang="en-US" sz="1400" b="0" kern="1200" dirty="0">
              <a:latin typeface="Arial" panose="020B0604020202020204" pitchFamily="34" charset="0"/>
              <a:cs typeface="Arial" panose="020B0604020202020204" pitchFamily="34" charset="0"/>
            </a:rPr>
            <a:t> </a:t>
          </a:r>
          <a:r>
            <a:rPr lang="en-US" sz="1400" b="1" kern="1200" dirty="0">
              <a:latin typeface="Arial" panose="020B0604020202020204" pitchFamily="34" charset="0"/>
              <a:cs typeface="Arial" panose="020B0604020202020204" pitchFamily="34" charset="0"/>
            </a:rPr>
            <a:t>of</a:t>
          </a:r>
          <a:r>
            <a:rPr lang="en-US" sz="1400" b="0" kern="1200" dirty="0">
              <a:latin typeface="Arial" panose="020B0604020202020204" pitchFamily="34" charset="0"/>
              <a:cs typeface="Arial" panose="020B0604020202020204" pitchFamily="34" charset="0"/>
            </a:rPr>
            <a:t> </a:t>
          </a:r>
          <a:r>
            <a:rPr lang="en-US" sz="1400" b="1" kern="1200" dirty="0">
              <a:latin typeface="Arial" panose="020B0604020202020204" pitchFamily="34" charset="0"/>
              <a:cs typeface="Arial" panose="020B0604020202020204" pitchFamily="34" charset="0"/>
            </a:rPr>
            <a:t>Ageing</a:t>
          </a:r>
          <a:endParaRPr lang="en-GB" sz="14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000" b="1" kern="1200" dirty="0">
              <a:latin typeface="Arial" panose="020B0604020202020204" pitchFamily="34" charset="0"/>
              <a:cs typeface="Arial" panose="020B0604020202020204" pitchFamily="34" charset="0"/>
            </a:rPr>
            <a:t>
</a:t>
          </a:r>
          <a:r>
            <a:rPr lang="en-US" sz="1100" b="1" kern="1200" dirty="0">
              <a:latin typeface="Arial" panose="020B0604020202020204" pitchFamily="34" charset="0"/>
              <a:cs typeface="Arial" panose="020B0604020202020204" pitchFamily="34" charset="0"/>
            </a:rPr>
            <a:t>- Genetic Theory – ageing influenced by inherited programming  </a:t>
          </a:r>
          <a:endParaRPr lang="en-GB" sz="11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
- Wear‑and‑Tear Theory – accumulated damage over time  
- Free Radical Theory – oxidative stress damages cells</a:t>
          </a:r>
          <a:endParaRPr lang="en-GB" sz="11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  
- Cellular Ageing – reduced cell division (senescence)  </a:t>
          </a:r>
          <a:endParaRPr lang="en-GB" sz="11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(Kirkwood, 2005)</a:t>
          </a:r>
        </a:p>
        <a:p>
          <a:pPr marL="0" lvl="0" indent="0" algn="ctr" defTabSz="53340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
- Immunological Theory – weakened immune function with age</a:t>
          </a:r>
          <a:endParaRPr lang="en-GB" sz="11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(Walford,1969)</a:t>
          </a:r>
        </a:p>
        <a:p>
          <a:pPr marL="0" lvl="0" indent="0" algn="ctr" defTabSz="533400">
            <a:lnSpc>
              <a:spcPct val="90000"/>
            </a:lnSpc>
            <a:spcBef>
              <a:spcPct val="0"/>
            </a:spcBef>
            <a:spcAft>
              <a:spcPct val="35000"/>
            </a:spcAft>
            <a:buNone/>
          </a:pPr>
          <a:endParaRPr lang="en-GB" sz="1000" b="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US" sz="1000" b="0" kern="1200" dirty="0">
            <a:latin typeface="Arial" panose="020B0604020202020204" pitchFamily="34" charset="0"/>
            <a:cs typeface="Arial" panose="020B0604020202020204" pitchFamily="34" charset="0"/>
          </a:endParaRPr>
        </a:p>
      </dsp:txBody>
      <dsp:txXfrm>
        <a:off x="3726408" y="357887"/>
        <a:ext cx="1570753" cy="5839157"/>
      </dsp:txXfrm>
    </dsp:sp>
    <dsp:sp modelId="{370F1F7C-8E7E-F843-BAEA-5D652F55F415}">
      <dsp:nvSpPr>
        <dsp:cNvPr id="0" name=""/>
        <dsp:cNvSpPr/>
      </dsp:nvSpPr>
      <dsp:spPr>
        <a:xfrm>
          <a:off x="5325361" y="3155966"/>
          <a:ext cx="235613" cy="243000"/>
        </a:xfrm>
        <a:prstGeom prst="rightArrow">
          <a:avLst>
            <a:gd name="adj1" fmla="val 50000"/>
            <a:gd name="adj2" fmla="val 50000"/>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CBA85-1696-C544-8EEF-39C39B518BE6}">
      <dsp:nvSpPr>
        <dsp:cNvPr id="0" name=""/>
        <dsp:cNvSpPr/>
      </dsp:nvSpPr>
      <dsp:spPr>
        <a:xfrm>
          <a:off x="5589174" y="357887"/>
          <a:ext cx="1570753" cy="5839157"/>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Key Themes</a:t>
          </a: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 </a:t>
          </a:r>
          <a:r>
            <a:rPr lang="en-US" sz="1000" b="0" kern="1200" dirty="0">
              <a:latin typeface="Arial" panose="020B0604020202020204" pitchFamily="34" charset="0"/>
              <a:cs typeface="Arial" panose="020B0604020202020204" pitchFamily="34" charset="0"/>
            </a:rPr>
            <a:t>
</a:t>
          </a:r>
          <a:r>
            <a:rPr lang="en-US" sz="1100" b="0" kern="1200" dirty="0">
              <a:latin typeface="Arial" panose="020B0604020202020204" pitchFamily="34" charset="0"/>
              <a:cs typeface="Arial" panose="020B0604020202020204" pitchFamily="34" charset="0"/>
            </a:rPr>
            <a:t>- </a:t>
          </a:r>
          <a:r>
            <a:rPr lang="en-US" sz="1100" b="1" kern="1200" dirty="0">
              <a:latin typeface="Arial" panose="020B0604020202020204" pitchFamily="34" charset="0"/>
              <a:cs typeface="Arial" panose="020B0604020202020204" pitchFamily="34" charset="0"/>
            </a:rPr>
            <a:t>Theories of ageing  
- Policies &amp; legislation  
- Evaluation of care services  
- Technological innovations  
- Case studies  
- Recommendations</a:t>
          </a:r>
        </a:p>
      </dsp:txBody>
      <dsp:txXfrm>
        <a:off x="5589174" y="357887"/>
        <a:ext cx="1570753" cy="5839157"/>
      </dsp:txXfrm>
    </dsp:sp>
    <dsp:sp modelId="{EE1C75E2-19B3-8B46-A93E-0FEA4BA2E77A}">
      <dsp:nvSpPr>
        <dsp:cNvPr id="0" name=""/>
        <dsp:cNvSpPr/>
      </dsp:nvSpPr>
      <dsp:spPr>
        <a:xfrm>
          <a:off x="7188127" y="3155966"/>
          <a:ext cx="235613" cy="243000"/>
        </a:xfrm>
        <a:prstGeom prst="rightArrow">
          <a:avLst>
            <a:gd name="adj1" fmla="val 50000"/>
            <a:gd name="adj2" fmla="val 50000"/>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69DEB9-63B7-2A41-A25C-F2D3DA803209}">
      <dsp:nvSpPr>
        <dsp:cNvPr id="0" name=""/>
        <dsp:cNvSpPr/>
      </dsp:nvSpPr>
      <dsp:spPr>
        <a:xfrm>
          <a:off x="7451940" y="357887"/>
          <a:ext cx="1570753" cy="5839157"/>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Global</a:t>
          </a:r>
          <a:r>
            <a:rPr lang="en-GB" sz="1400" kern="1200" dirty="0">
              <a:latin typeface="Arial" panose="020B0604020202020204" pitchFamily="34" charset="0"/>
              <a:cs typeface="Arial" panose="020B0604020202020204" pitchFamily="34" charset="0"/>
            </a:rPr>
            <a:t> </a:t>
          </a:r>
          <a:r>
            <a:rPr lang="en-GB" sz="1400" b="1" kern="1200" dirty="0">
              <a:latin typeface="Arial" panose="020B0604020202020204" pitchFamily="34" charset="0"/>
              <a:cs typeface="Arial" panose="020B0604020202020204" pitchFamily="34" charset="0"/>
            </a:rPr>
            <a:t>perceptions</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Attitudes toward ageing vary across cultures  
- Some societies value older adults for wisdom and experience  
- Others associate ageing with decline, dependency, or reduced social status</a:t>
          </a:r>
          <a:r>
            <a:rPr lang="en-GB" sz="1100" b="1" kern="1200" dirty="0">
              <a:latin typeface="Arial" panose="020B0604020202020204" pitchFamily="34" charset="0"/>
              <a:cs typeface="Arial" panose="020B0604020202020204" pitchFamily="34" charset="0"/>
            </a:rPr>
            <a:t> </a:t>
          </a:r>
        </a:p>
        <a:p>
          <a:pPr marL="0" lvl="0" indent="0" algn="ctr" defTabSz="62230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(Lugg, 2022)</a:t>
          </a:r>
          <a:r>
            <a:rPr lang="en-GB" sz="1000" b="1" kern="1200" dirty="0">
              <a:latin typeface="Arial" panose="020B0604020202020204" pitchFamily="34" charset="0"/>
              <a:cs typeface="Arial" panose="020B0604020202020204" pitchFamily="34" charset="0"/>
            </a:rPr>
            <a:t> </a:t>
          </a:r>
          <a:endParaRPr lang="en-US" sz="1000" b="1" kern="1200" dirty="0">
            <a:latin typeface="Arial" panose="020B0604020202020204" pitchFamily="34" charset="0"/>
            <a:cs typeface="Arial" panose="020B0604020202020204" pitchFamily="34" charset="0"/>
          </a:endParaRPr>
        </a:p>
      </dsp:txBody>
      <dsp:txXfrm>
        <a:off x="7451940" y="357887"/>
        <a:ext cx="1570753" cy="5839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DF38B-F8B3-8842-9A09-28D6009A9C4E}">
      <dsp:nvSpPr>
        <dsp:cNvPr id="0" name=""/>
        <dsp:cNvSpPr/>
      </dsp:nvSpPr>
      <dsp:spPr>
        <a:xfrm>
          <a:off x="0" y="0"/>
          <a:ext cx="4453161" cy="6406679"/>
        </a:xfrm>
        <a:prstGeom prst="triangl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CD434A4C-5C0E-8240-8DDD-F00789FA04CD}">
      <dsp:nvSpPr>
        <dsp:cNvPr id="0" name=""/>
        <dsp:cNvSpPr/>
      </dsp:nvSpPr>
      <dsp:spPr>
        <a:xfrm>
          <a:off x="2226580" y="644108"/>
          <a:ext cx="2894555" cy="151658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a:sp3d z="57200" extrusionH="600" contourW="3000">
          <a:bevelT w="48600" h="18600" prst="relaxedInset"/>
          <a:bevelB w="48600" h="8600" prst="relaxedInset"/>
        </a:sp3d>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Biological</a:t>
          </a:r>
          <a:r>
            <a:rPr lang="en-GB" sz="1000" b="1" kern="1200" dirty="0">
              <a:latin typeface="Arial" panose="020B0604020202020204" pitchFamily="34" charset="0"/>
              <a:cs typeface="Arial" panose="020B0604020202020204" pitchFamily="34" charset="0"/>
            </a:rPr>
            <a:t>
- Physical health  
- Chronic illness  
- Mobility  
- Sensory changes  
- Neurological changes  </a:t>
          </a:r>
          <a:endParaRPr lang="en-US" sz="1000" b="1" kern="1200" dirty="0">
            <a:latin typeface="Arial" panose="020B0604020202020204" pitchFamily="34" charset="0"/>
            <a:cs typeface="Arial" panose="020B0604020202020204" pitchFamily="34" charset="0"/>
          </a:endParaRPr>
        </a:p>
      </dsp:txBody>
      <dsp:txXfrm>
        <a:off x="2300613" y="718141"/>
        <a:ext cx="2746489" cy="1368515"/>
      </dsp:txXfrm>
    </dsp:sp>
    <dsp:sp modelId="{EA5B18C8-93A1-BF4A-8205-418BD2CDBF2B}">
      <dsp:nvSpPr>
        <dsp:cNvPr id="0" name=""/>
        <dsp:cNvSpPr/>
      </dsp:nvSpPr>
      <dsp:spPr>
        <a:xfrm>
          <a:off x="2226580" y="2350262"/>
          <a:ext cx="2894555" cy="151658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a:sp3d z="57200" extrusionH="600" contourW="3000">
          <a:bevelT w="48600" h="18600" prst="relaxedInset"/>
          <a:bevelB w="48600" h="8600" prst="relaxedInset"/>
        </a:sp3d>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Psychological</a:t>
          </a:r>
          <a:r>
            <a:rPr lang="en-GB" sz="1000" kern="1200" dirty="0">
              <a:latin typeface="Arial" panose="020B0604020202020204" pitchFamily="34" charset="0"/>
              <a:cs typeface="Arial" panose="020B0604020202020204" pitchFamily="34" charset="0"/>
            </a:rPr>
            <a:t>
- </a:t>
          </a:r>
          <a:r>
            <a:rPr lang="en-GB" sz="1000" b="1" kern="1200" dirty="0">
              <a:latin typeface="Arial" panose="020B0604020202020204" pitchFamily="34" charset="0"/>
              <a:cs typeface="Arial" panose="020B0604020202020204" pitchFamily="34" charset="0"/>
            </a:rPr>
            <a:t>Cognition (memory, attention, problem‑solving)  
- Emotions  
- Mental health  
- Coping strategies  
- Personality  </a:t>
          </a:r>
          <a:endParaRPr lang="en-US" sz="1000" b="1" kern="1200" dirty="0">
            <a:latin typeface="Arial" panose="020B0604020202020204" pitchFamily="34" charset="0"/>
            <a:cs typeface="Arial" panose="020B0604020202020204" pitchFamily="34" charset="0"/>
          </a:endParaRPr>
        </a:p>
      </dsp:txBody>
      <dsp:txXfrm>
        <a:off x="2300613" y="2424295"/>
        <a:ext cx="2746489" cy="1368515"/>
      </dsp:txXfrm>
    </dsp:sp>
    <dsp:sp modelId="{CC96FAEC-BE2C-EC4E-A418-B76A64DFAF89}">
      <dsp:nvSpPr>
        <dsp:cNvPr id="0" name=""/>
        <dsp:cNvSpPr/>
      </dsp:nvSpPr>
      <dsp:spPr>
        <a:xfrm>
          <a:off x="2226580" y="4056416"/>
          <a:ext cx="2894555" cy="151658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a:sp3d z="57200" extrusionH="600" contourW="3000">
          <a:bevelT w="48600" h="18600" prst="relaxedInset"/>
          <a:bevelB w="48600" h="8600" prst="relaxedInset"/>
        </a:sp3d>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Social</a:t>
          </a:r>
          <a:r>
            <a:rPr lang="en-GB" sz="1000" kern="1200" dirty="0">
              <a:latin typeface="Arial" panose="020B0604020202020204" pitchFamily="34" charset="0"/>
              <a:cs typeface="Arial" panose="020B0604020202020204" pitchFamily="34" charset="0"/>
            </a:rPr>
            <a:t>
- </a:t>
          </a:r>
          <a:r>
            <a:rPr lang="en-GB" sz="1000" b="1" kern="1200" dirty="0">
              <a:latin typeface="Arial" panose="020B0604020202020204" pitchFamily="34" charset="0"/>
              <a:cs typeface="Arial" panose="020B0604020202020204" pitchFamily="34" charset="0"/>
            </a:rPr>
            <a:t>Relationships  
- Social roles  
- Identity  
- Community participation  
- Culture  
- Environment  </a:t>
          </a:r>
          <a:endParaRPr lang="en-US" sz="1000" b="1" kern="1200" dirty="0">
            <a:latin typeface="Arial" panose="020B0604020202020204" pitchFamily="34" charset="0"/>
            <a:cs typeface="Arial" panose="020B0604020202020204" pitchFamily="34" charset="0"/>
          </a:endParaRPr>
        </a:p>
      </dsp:txBody>
      <dsp:txXfrm>
        <a:off x="2300613" y="4130449"/>
        <a:ext cx="2746489" cy="13685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625E3-5344-144A-89BF-84AE6CA9E588}">
      <dsp:nvSpPr>
        <dsp:cNvPr id="0" name=""/>
        <dsp:cNvSpPr/>
      </dsp:nvSpPr>
      <dsp:spPr>
        <a:xfrm>
          <a:off x="441727" y="1107425"/>
          <a:ext cx="3451889" cy="4402920"/>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44000" r="-44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D78D53-8904-5F46-A72F-A2C5403B9B76}">
      <dsp:nvSpPr>
        <dsp:cNvPr id="0" name=""/>
        <dsp:cNvSpPr/>
      </dsp:nvSpPr>
      <dsp:spPr>
        <a:xfrm>
          <a:off x="579803" y="2692476"/>
          <a:ext cx="2657954" cy="264175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b" anchorCtr="0">
          <a:noAutofit/>
        </a:bodyPr>
        <a:lstStyle/>
        <a:p>
          <a:pPr marL="0" lvl="0" indent="0" algn="l"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Residential</a:t>
          </a:r>
          <a:r>
            <a:rPr lang="en-GB" sz="2800" kern="1200" dirty="0">
              <a:latin typeface="Arial" panose="020B0604020202020204" pitchFamily="34" charset="0"/>
              <a:cs typeface="Arial" panose="020B0604020202020204" pitchFamily="34" charset="0"/>
            </a:rPr>
            <a:t> </a:t>
          </a:r>
          <a:r>
            <a:rPr lang="en-GB" sz="2800" b="1" kern="1200" dirty="0">
              <a:latin typeface="Arial" panose="020B0604020202020204" pitchFamily="34" charset="0"/>
              <a:cs typeface="Arial" panose="020B0604020202020204" pitchFamily="34" charset="0"/>
            </a:rPr>
            <a:t>Care</a:t>
          </a:r>
          <a:endParaRPr lang="en-US" sz="2800" b="1" kern="1200" dirty="0">
            <a:latin typeface="Arial" panose="020B0604020202020204" pitchFamily="34" charset="0"/>
            <a:cs typeface="Arial" panose="020B0604020202020204" pitchFamily="34" charset="0"/>
          </a:endParaRPr>
        </a:p>
      </dsp:txBody>
      <dsp:txXfrm>
        <a:off x="579803" y="2692476"/>
        <a:ext cx="2657954" cy="2641752"/>
      </dsp:txXfrm>
    </dsp:sp>
    <dsp:sp modelId="{108E4CC6-3DEB-704E-B07E-77D981DBE9F1}">
      <dsp:nvSpPr>
        <dsp:cNvPr id="0" name=""/>
        <dsp:cNvSpPr/>
      </dsp:nvSpPr>
      <dsp:spPr>
        <a:xfrm>
          <a:off x="3299222" y="887279"/>
          <a:ext cx="1188788" cy="118878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0384E2-9F6D-A441-A3A2-ED715B376BED}">
      <dsp:nvSpPr>
        <dsp:cNvPr id="0" name=""/>
        <dsp:cNvSpPr/>
      </dsp:nvSpPr>
      <dsp:spPr>
        <a:xfrm>
          <a:off x="4488011" y="887279"/>
          <a:ext cx="940820" cy="1188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15240" rIns="30480" bIns="15240" numCol="1" spcCol="1270" anchor="ctr" anchorCtr="0">
          <a:noAutofit/>
        </a:bodyPr>
        <a:lstStyle/>
        <a:p>
          <a:pPr marL="0" lvl="0" indent="0" algn="l"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Strengths: safety, 24‑hour support</a:t>
          </a:r>
        </a:p>
      </dsp:txBody>
      <dsp:txXfrm>
        <a:off x="4488011" y="887279"/>
        <a:ext cx="940820" cy="1188788"/>
      </dsp:txXfrm>
    </dsp:sp>
    <dsp:sp modelId="{C245F07A-88E2-4D46-86F4-BD1CFCB9BB47}">
      <dsp:nvSpPr>
        <dsp:cNvPr id="0" name=""/>
        <dsp:cNvSpPr/>
      </dsp:nvSpPr>
      <dsp:spPr>
        <a:xfrm>
          <a:off x="3299222" y="2290049"/>
          <a:ext cx="1188788" cy="118878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6000" r="-2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E0792D-3D24-B547-9006-2132A61CBA9D}">
      <dsp:nvSpPr>
        <dsp:cNvPr id="0" name=""/>
        <dsp:cNvSpPr/>
      </dsp:nvSpPr>
      <dsp:spPr>
        <a:xfrm>
          <a:off x="4488011" y="2290049"/>
          <a:ext cx="940820" cy="1188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15240" rIns="30480" bIns="1524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Challenges: staffing, cost, quality variation (CQC, 2023)  </a:t>
          </a:r>
          <a:endParaRPr lang="en-US" sz="1200" b="1" kern="1200" dirty="0">
            <a:latin typeface="Arial" panose="020B0604020202020204" pitchFamily="34" charset="0"/>
            <a:cs typeface="Arial" panose="020B0604020202020204" pitchFamily="34" charset="0"/>
          </a:endParaRPr>
        </a:p>
      </dsp:txBody>
      <dsp:txXfrm>
        <a:off x="4488011" y="2290049"/>
        <a:ext cx="940820" cy="1188788"/>
      </dsp:txXfrm>
    </dsp:sp>
    <dsp:sp modelId="{08FF3332-4C4A-F040-B98F-2D3CCC3254F1}">
      <dsp:nvSpPr>
        <dsp:cNvPr id="0" name=""/>
        <dsp:cNvSpPr/>
      </dsp:nvSpPr>
      <dsp:spPr>
        <a:xfrm>
          <a:off x="3299222" y="3692819"/>
          <a:ext cx="1188788" cy="1188788"/>
        </a:xfrm>
        <a:prstGeom prst="ellipse">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198765-8980-3742-BBDE-A94254659D76}">
      <dsp:nvSpPr>
        <dsp:cNvPr id="0" name=""/>
        <dsp:cNvSpPr/>
      </dsp:nvSpPr>
      <dsp:spPr>
        <a:xfrm>
          <a:off x="4488011" y="3692819"/>
          <a:ext cx="940820" cy="1188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15240" rIns="30480" bIns="1524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Theory: Continuity Theory (</a:t>
          </a:r>
          <a:r>
            <a:rPr lang="en-GB" sz="1200" b="1" kern="1200" dirty="0" err="1">
              <a:latin typeface="Arial" panose="020B0604020202020204" pitchFamily="34" charset="0"/>
              <a:cs typeface="Arial" panose="020B0604020202020204" pitchFamily="34" charset="0"/>
            </a:rPr>
            <a:t>Atchley</a:t>
          </a:r>
          <a:r>
            <a:rPr lang="en-GB" sz="1200" b="1" kern="1200" dirty="0">
              <a:latin typeface="Arial" panose="020B0604020202020204" pitchFamily="34" charset="0"/>
              <a:cs typeface="Arial" panose="020B0604020202020204" pitchFamily="34" charset="0"/>
            </a:rPr>
            <a:t>, 1989)</a:t>
          </a:r>
          <a:endParaRPr lang="en-US" sz="1200" b="1" kern="1200" dirty="0">
            <a:latin typeface="Arial" panose="020B0604020202020204" pitchFamily="34" charset="0"/>
            <a:cs typeface="Arial" panose="020B0604020202020204" pitchFamily="34" charset="0"/>
          </a:endParaRPr>
        </a:p>
      </dsp:txBody>
      <dsp:txXfrm>
        <a:off x="4488011" y="3692819"/>
        <a:ext cx="940820" cy="11887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7B561-7036-FB41-B5CC-6D2E5B77BE4D}">
      <dsp:nvSpPr>
        <dsp:cNvPr id="0" name=""/>
        <dsp:cNvSpPr/>
      </dsp:nvSpPr>
      <dsp:spPr>
        <a:xfrm>
          <a:off x="404928" y="1064174"/>
          <a:ext cx="3352961" cy="4276737"/>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58C51F-7D8F-4243-9313-BD588C74DC65}">
      <dsp:nvSpPr>
        <dsp:cNvPr id="0" name=""/>
        <dsp:cNvSpPr/>
      </dsp:nvSpPr>
      <dsp:spPr>
        <a:xfrm>
          <a:off x="539046" y="2603800"/>
          <a:ext cx="2581780" cy="256604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b" anchorCtr="0">
          <a:noAutofit/>
        </a:bodyPr>
        <a:lstStyle/>
        <a:p>
          <a:pPr marL="0" lvl="0" indent="0" algn="l"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Day</a:t>
          </a:r>
          <a:r>
            <a:rPr lang="en-GB" sz="2800" kern="1200" dirty="0">
              <a:latin typeface="Arial" panose="020B0604020202020204" pitchFamily="34" charset="0"/>
              <a:cs typeface="Arial" panose="020B0604020202020204" pitchFamily="34" charset="0"/>
            </a:rPr>
            <a:t> </a:t>
          </a:r>
          <a:r>
            <a:rPr lang="en-GB" sz="2800" b="1" kern="1200" dirty="0">
              <a:latin typeface="Arial" panose="020B0604020202020204" pitchFamily="34" charset="0"/>
              <a:cs typeface="Arial" panose="020B0604020202020204" pitchFamily="34" charset="0"/>
            </a:rPr>
            <a:t>Centres</a:t>
          </a:r>
          <a:r>
            <a:rPr lang="en-GB" sz="2800" kern="1200" dirty="0">
              <a:latin typeface="Arial" panose="020B0604020202020204" pitchFamily="34" charset="0"/>
              <a:cs typeface="Arial" panose="020B0604020202020204" pitchFamily="34" charset="0"/>
            </a:rPr>
            <a:t> </a:t>
          </a:r>
          <a:endParaRPr lang="en-US" sz="2800" kern="1200" dirty="0">
            <a:latin typeface="Arial" panose="020B0604020202020204" pitchFamily="34" charset="0"/>
            <a:cs typeface="Arial" panose="020B0604020202020204" pitchFamily="34" charset="0"/>
          </a:endParaRPr>
        </a:p>
      </dsp:txBody>
      <dsp:txXfrm>
        <a:off x="539046" y="2603800"/>
        <a:ext cx="2581780" cy="2566042"/>
      </dsp:txXfrm>
    </dsp:sp>
    <dsp:sp modelId="{841A1CA7-41E1-1547-8F24-D6EAD569F9B9}">
      <dsp:nvSpPr>
        <dsp:cNvPr id="0" name=""/>
        <dsp:cNvSpPr/>
      </dsp:nvSpPr>
      <dsp:spPr>
        <a:xfrm>
          <a:off x="3180530" y="850338"/>
          <a:ext cx="1154718" cy="115471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B655E3-68D3-D44B-830C-9842A5D5B97C}">
      <dsp:nvSpPr>
        <dsp:cNvPr id="0" name=""/>
        <dsp:cNvSpPr/>
      </dsp:nvSpPr>
      <dsp:spPr>
        <a:xfrm>
          <a:off x="4335249" y="850338"/>
          <a:ext cx="962137" cy="1154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15240" rIns="30480" bIns="1524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Strengths: reduces isolation</a:t>
          </a:r>
        </a:p>
      </dsp:txBody>
      <dsp:txXfrm>
        <a:off x="4335249" y="850338"/>
        <a:ext cx="962137" cy="1154718"/>
      </dsp:txXfrm>
    </dsp:sp>
    <dsp:sp modelId="{DF63DB9E-176E-8A49-93EE-55FF63B35B73}">
      <dsp:nvSpPr>
        <dsp:cNvPr id="0" name=""/>
        <dsp:cNvSpPr/>
      </dsp:nvSpPr>
      <dsp:spPr>
        <a:xfrm>
          <a:off x="3180530" y="2212906"/>
          <a:ext cx="1154718" cy="115471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6000" r="-2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688DCA-57AD-B24F-9008-D76A51F3C012}">
      <dsp:nvSpPr>
        <dsp:cNvPr id="0" name=""/>
        <dsp:cNvSpPr/>
      </dsp:nvSpPr>
      <dsp:spPr>
        <a:xfrm>
          <a:off x="4335249" y="2212906"/>
          <a:ext cx="962137" cy="1154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15240" rIns="30480" bIns="1524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Challenges: access, transport, funding (Centre for Ageing Better, 2023)  </a:t>
          </a:r>
          <a:endParaRPr lang="en-US" sz="1200" kern="1200" dirty="0">
            <a:latin typeface="Arial" panose="020B0604020202020204" pitchFamily="34" charset="0"/>
            <a:cs typeface="Arial" panose="020B0604020202020204" pitchFamily="34" charset="0"/>
          </a:endParaRPr>
        </a:p>
      </dsp:txBody>
      <dsp:txXfrm>
        <a:off x="4335249" y="2212906"/>
        <a:ext cx="962137" cy="1154718"/>
      </dsp:txXfrm>
    </dsp:sp>
    <dsp:sp modelId="{7B280BB2-D6C3-8947-BFF1-96399C1F5B16}">
      <dsp:nvSpPr>
        <dsp:cNvPr id="0" name=""/>
        <dsp:cNvSpPr/>
      </dsp:nvSpPr>
      <dsp:spPr>
        <a:xfrm>
          <a:off x="3180530" y="3575474"/>
          <a:ext cx="1154718" cy="1154718"/>
        </a:xfrm>
        <a:prstGeom prst="ellipse">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403241-DE53-3648-B3F3-C053A84F236E}">
      <dsp:nvSpPr>
        <dsp:cNvPr id="0" name=""/>
        <dsp:cNvSpPr/>
      </dsp:nvSpPr>
      <dsp:spPr>
        <a:xfrm>
          <a:off x="4335249" y="3575474"/>
          <a:ext cx="962137" cy="1154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15240" rIns="30480" bIns="1524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Theory: Activity Theory (</a:t>
          </a:r>
          <a:r>
            <a:rPr lang="en-US" sz="1200" kern="1200" dirty="0" err="1">
              <a:latin typeface="Arial" panose="020B0604020202020204" pitchFamily="34" charset="0"/>
              <a:cs typeface="Arial" panose="020B0604020202020204" pitchFamily="34" charset="0"/>
            </a:rPr>
            <a:t>Havighurst</a:t>
          </a:r>
          <a:r>
            <a:rPr lang="en-US" sz="1200" kern="1200" dirty="0">
              <a:latin typeface="Arial" panose="020B0604020202020204" pitchFamily="34" charset="0"/>
              <a:cs typeface="Arial" panose="020B0604020202020204" pitchFamily="34" charset="0"/>
            </a:rPr>
            <a:t>, 1961)</a:t>
          </a:r>
        </a:p>
      </dsp:txBody>
      <dsp:txXfrm>
        <a:off x="4335249" y="3575474"/>
        <a:ext cx="962137" cy="1154718"/>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E7ABB6-D516-4A1D-B6DD-211918FA48CB}" type="datetimeFigureOut">
              <a:rPr lang="en-GB" smtClean="0"/>
              <a:t>08/03/2026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00A089-31C4-41C6-81A2-6F913D0D67E4}" type="slidenum">
              <a:rPr lang="en-GB" smtClean="0"/>
              <a:t>‹#›</a:t>
            </a:fld>
            <a:endParaRPr lang="en-GB"/>
          </a:p>
        </p:txBody>
      </p:sp>
    </p:spTree>
    <p:extLst>
      <p:ext uri="{BB962C8B-B14F-4D97-AF65-F5344CB8AC3E}">
        <p14:creationId xmlns:p14="http://schemas.microsoft.com/office/powerpoint/2010/main" val="776768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This presentation </a:t>
            </a:r>
            <a:r>
              <a:rPr lang="en-GB" b="1" dirty="0"/>
              <a:t>investigates </a:t>
            </a:r>
            <a:r>
              <a:rPr lang="en-US" b="1" dirty="0"/>
              <a:t>ageing, key theories, current care provisions for older adults, and how population trends are shaping demand for services in Birmingham and the wider</a:t>
            </a:r>
            <a:r>
              <a:rPr lang="en-GB" b="1" dirty="0"/>
              <a:t> </a:t>
            </a:r>
            <a:r>
              <a:rPr lang="en-US" b="1" dirty="0"/>
              <a:t>UK.</a:t>
            </a:r>
          </a:p>
        </p:txBody>
      </p:sp>
      <p:sp>
        <p:nvSpPr>
          <p:cNvPr id="4" name="Slide Number Placeholder 3"/>
          <p:cNvSpPr>
            <a:spLocks noGrp="1"/>
          </p:cNvSpPr>
          <p:nvPr>
            <p:ph type="sldNum" sz="quarter" idx="5"/>
          </p:nvPr>
        </p:nvSpPr>
        <p:spPr/>
        <p:txBody>
          <a:bodyPr/>
          <a:lstStyle/>
          <a:p>
            <a:fld id="{A900A089-31C4-41C6-81A2-6F913D0D67E4}" type="slidenum">
              <a:rPr lang="en-GB" smtClean="0"/>
              <a:t>1</a:t>
            </a:fld>
            <a:endParaRPr lang="en-GB"/>
          </a:p>
        </p:txBody>
      </p:sp>
    </p:spTree>
    <p:extLst>
      <p:ext uri="{BB962C8B-B14F-4D97-AF65-F5344CB8AC3E}">
        <p14:creationId xmlns:p14="http://schemas.microsoft.com/office/powerpoint/2010/main" val="3998813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2</a:t>
            </a:fld>
            <a:endParaRPr lang="en-GB"/>
          </a:p>
        </p:txBody>
      </p:sp>
    </p:spTree>
    <p:extLst>
      <p:ext uri="{BB962C8B-B14F-4D97-AF65-F5344CB8AC3E}">
        <p14:creationId xmlns:p14="http://schemas.microsoft.com/office/powerpoint/2010/main" val="3604222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you can see on this slide, I’m investigating how ageing is understood across different cultures, because perceptions of ageing strongly impact the way older adults are valued, supported, and cared for. Looking at global perspectives helps us recognise that ageing is not a universal experience, it is influenced by cultural beliefs, social expectations, and the structure of local healthcare systems.</a:t>
            </a:r>
          </a:p>
          <a:p>
            <a:r>
              <a:rPr lang="en-GB" dirty="0"/>
              <a:t> In Jamaica, ageing is frequently associated with wisdom, cultural identity, and community respect. According to the United Nations Economic Commission for Latin America and the Caribbean (2018), older adults are considered as important custodians of tradition. However, healthcare access can show considerable differences ,depending on income and location, and the Pan American Health Organization (2020) notes increasing pressure on services due to a rapidly growing older population. Bourne (2025) as we’ll as  highlights of informal, family‑based care remains central, which can place strain on </a:t>
            </a:r>
            <a:r>
              <a:rPr lang="en-GB" dirty="0" err="1"/>
              <a:t>families.In</a:t>
            </a:r>
            <a:r>
              <a:rPr lang="en-GB" dirty="0"/>
              <a:t> England, perceptions of ageing tend to be more individualised. While respect for older adults exists, ageism and social isolation are more common, as reported by the Office for National Statistics (2021). Older adults rely allot on formal systems such as the NHS and social care, whereby service pressures, staffing shortages, and funding challenges directly affect their wellbeing. In Ireland, elders are generally respected, particularly in rural communities where traditional values remain strong. Barrett et al. (2011) describe older adults as playing key roles in family decision‑making and community life. Ireland’s mixed public–private healthcare system, outlined by the Health Service Executive (2016), facilitating  a combination of formal care options, but access can vary depending on location and financial resources. By comparing these three Countries, we can see how cultural values shape expectations of ageing, influence the role of older adults in society, and determine whether care is primarily family‑based or delivered through formal systems. This global perspective helps us better understand the diversity of ageing experiences and the importance of culturally informed care.</a:t>
            </a:r>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3</a:t>
            </a:fld>
            <a:endParaRPr lang="en-GB"/>
          </a:p>
        </p:txBody>
      </p:sp>
    </p:spTree>
    <p:extLst>
      <p:ext uri="{BB962C8B-B14F-4D97-AF65-F5344CB8AC3E}">
        <p14:creationId xmlns:p14="http://schemas.microsoft.com/office/powerpoint/2010/main" val="447788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I’m setting the scene by looking at the ageing population in the UK and why this demographic shift is so significant for health and social care. The UK population is ageing rapidly, and the number of people aged 65 and over is increasing faster than any other age group. According to NHS England (2026), the older population is expected to rise from 14.9 million in 2014 to 18.5 million by 2025. ONS data (2024) also shows continued growth in the number of people aged 90 and over, including rising numbers of centenarians. This tells us that more people are not only reaching older age but are living into very old </a:t>
            </a:r>
            <a:r>
              <a:rPr lang="en-GB" dirty="0" err="1"/>
              <a:t>age.In</a:t>
            </a:r>
            <a:r>
              <a:rPr lang="en-GB" dirty="0"/>
              <a:t> terms of the current context, older adults often present with complex and interrelated needs. Physically, many experience frailty, long‑term conditions, mobility issues, sensory impairment, and a higher risk of falls. Emotionally and psychologically, conditions such as dementia, cognitive decline, depression, anxiety, and loneliness are common. Socially, many older adults face isolation or reduced community engagement, and may require support networks to maintain wellbeing. Physiological needs such as pain management, sleep, hydration, and nutrition also require careful attention. These patterns are highlighted by NHS England (2026).Finally, the importance of responding effectively to these trends cannot be overstated. Rising demand places significant pressure on NHS services, social care, housing, and pensions, as noted by NHS England (2026). Innovation, such as telehealth, remote monitoring, and digital care tools, can support independence and reduce avoidable hospital admissions, as emphasised by the Centre for Ageing Better (2025). Empowerment is also crucial, promoting autonomy, dignity, and shared decision‑making for older adults (Centre for Ageing Better, 2023). Alongside this, policy and legislation — including the Care Act 2014, the Mental Capacity Act 2005, and CQC standards — ensure that care remains safe, high‑quality, and rights‑based.</a:t>
            </a:r>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4</a:t>
            </a:fld>
            <a:endParaRPr lang="en-GB"/>
          </a:p>
        </p:txBody>
      </p:sp>
    </p:spTree>
    <p:extLst>
      <p:ext uri="{BB962C8B-B14F-4D97-AF65-F5344CB8AC3E}">
        <p14:creationId xmlns:p14="http://schemas.microsoft.com/office/powerpoint/2010/main" val="3405810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5</a:t>
            </a:fld>
            <a:endParaRPr lang="en-GB"/>
          </a:p>
        </p:txBody>
      </p:sp>
    </p:spTree>
    <p:extLst>
      <p:ext uri="{BB962C8B-B14F-4D97-AF65-F5344CB8AC3E}">
        <p14:creationId xmlns:p14="http://schemas.microsoft.com/office/powerpoint/2010/main" val="3177131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6</a:t>
            </a:fld>
            <a:endParaRPr lang="en-GB"/>
          </a:p>
        </p:txBody>
      </p:sp>
    </p:spTree>
    <p:extLst>
      <p:ext uri="{BB962C8B-B14F-4D97-AF65-F5344CB8AC3E}">
        <p14:creationId xmlns:p14="http://schemas.microsoft.com/office/powerpoint/2010/main" val="1464604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7</a:t>
            </a:fld>
            <a:endParaRPr lang="en-GB"/>
          </a:p>
        </p:txBody>
      </p:sp>
    </p:spTree>
    <p:extLst>
      <p:ext uri="{BB962C8B-B14F-4D97-AF65-F5344CB8AC3E}">
        <p14:creationId xmlns:p14="http://schemas.microsoft.com/office/powerpoint/2010/main" val="2128089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8</a:t>
            </a:fld>
            <a:endParaRPr lang="en-GB"/>
          </a:p>
        </p:txBody>
      </p:sp>
    </p:spTree>
    <p:extLst>
      <p:ext uri="{BB962C8B-B14F-4D97-AF65-F5344CB8AC3E}">
        <p14:creationId xmlns:p14="http://schemas.microsoft.com/office/powerpoint/2010/main" val="1140088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9</a:t>
            </a:fld>
            <a:endParaRPr lang="en-GB"/>
          </a:p>
        </p:txBody>
      </p:sp>
    </p:spTree>
    <p:extLst>
      <p:ext uri="{BB962C8B-B14F-4D97-AF65-F5344CB8AC3E}">
        <p14:creationId xmlns:p14="http://schemas.microsoft.com/office/powerpoint/2010/main" val="3857993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technological innovations offer clear benefits, it’s important to critically assess their limitations and the challenges they pose in real‑world settings.
One of the main benefits is improved access to care. Telehealth can reduce travel barriers and provide quicker access to professionals, which is especially valuable for people with mobility issues. Remote monitoring can also help identify deterioration earlier, supporting preventative care. These approaches align with NHS England’s priorities for integrated, community‑based support (NHS England, 2026).
However, there are significant challenges. Digital exclusion remains a major barrier. Many older adults lack digital skills, internet access, or confidence using technology. The Centre for Ageing Better (2023) reports that digital inequality disproportionately affects older adults on low incomes or with disabilities, meaning that technology can unintentionally widen health inequalities.
Cost is another challenge. Smart home systems, dementia technologies, and subscription‑based apps can be expensive, and not all are funded through social care or the NHS. This raises concerns about fairness and accessibility.
There are also ethical considerations, particularly around privacy, consent, and surveillance. For example, GPS tracking can support safety but may feel intrusive or undermine autonomy if not used appropriately. The Mental Capacity Act 2005 emphasises the need for decisions to be made in a person’s best interests, which must be carefully considered when using monitoring technologies.
Finally, technology should complement — not replace — human care. Over‑reliance on digital tools risks reducing face‑to‑face interaction, which is essential for emotional wellbeing and social connection.
Overall, while technological innovations have the potential to enhance independence and improve outcomes, they must be implemented thoughtfully, ethically, and in ways that ensure older adults are not left behind.”</a:t>
            </a:r>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10</a:t>
            </a:fld>
            <a:endParaRPr lang="en-GB"/>
          </a:p>
        </p:txBody>
      </p:sp>
    </p:spTree>
    <p:extLst>
      <p:ext uri="{BB962C8B-B14F-4D97-AF65-F5344CB8AC3E}">
        <p14:creationId xmlns:p14="http://schemas.microsoft.com/office/powerpoint/2010/main" val="2002035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I’m introducing some of the key technological innovations that are transforming care for older adults. Technology is becoming increasingly important as the population ages and services face rising demand, workforce shortages, and greater complexity of needs.
One major development is telehealth, which allows older adults to access GP appointments, remote monitoring, and virtual consultations from home. NHS England (2026) highlights telehealth as a key tool for reducing avoidable hospital admissions and supporting people with long‑term conditions.
Smart home technologies are also becoming more common. These include fall detectors, motion sensors, medication reminders, and automated lighting, all designed to support safety and independence. The Centre for Ageing Better (2025) notes that these tools can help older adults remain at home for longer.
There has also been significant growth in dementia‑focused technologies, such as GPS trackers, sensory stimulation devices, and memory‑support apps. These tools can reduce risks, support carers, and improve quality of life.
Finally, digital health apps are increasingly used to support wellbeing, physical activity, and social connection. These innovations offer new ways to promote independence and empower older adults to manage their own health.
Overall, technological innovation is reshaping how care is delivered, offering new opportunities to support independence, safety, and wellbeing.”</a:t>
            </a:r>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11</a:t>
            </a:fld>
            <a:endParaRPr lang="en-GB"/>
          </a:p>
        </p:txBody>
      </p:sp>
    </p:spTree>
    <p:extLst>
      <p:ext uri="{BB962C8B-B14F-4D97-AF65-F5344CB8AC3E}">
        <p14:creationId xmlns:p14="http://schemas.microsoft.com/office/powerpoint/2010/main" val="2578906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I’m presenting the first case study, which focuses on the £8.5 million redevelopment of Sutton Cottage Hospital into an Older Adult Healthcare Hub. This example demonstrates how policy, theory, and practice come together to support the needs of an ageing </a:t>
            </a:r>
            <a:r>
              <a:rPr lang="en-GB" dirty="0" err="1"/>
              <a:t>population.The</a:t>
            </a:r>
            <a:r>
              <a:rPr lang="en-GB" dirty="0"/>
              <a:t> redevelopment provides frailty clinics, rehabilitation, physiotherapy, and wellbeing support, all designed to reduce avoidable hospital admissions and improve access to community‑based care for older adults in Sutton Coldfield. This shift reflects national priorities for prevention and integrated care, as outlined in the NHS Long Term Plan (NHS England, 2019).There are several key learning points. First, the project shows a clear move toward community‑based, preventative care, which aligns with the wellbeing and prevention duties in the Care Act 2014. Second, it reduces pressure on acute hospitals by offering early intervention and local support. Third, it demonstrates effective multi‑disciplinary working, which is central to Integrated Care </a:t>
            </a:r>
            <a:r>
              <a:rPr lang="en-GB" dirty="0" err="1"/>
              <a:t>Systems.The</a:t>
            </a:r>
            <a:r>
              <a:rPr lang="en-GB" dirty="0"/>
              <a:t> case study also links strongly to theory. Systems Theory helps explain how different services work together as one coordinated system. The Biopsychosocial Model supports the holistic assessment of older adults, recognising the interaction between physical, psychological, and social needs (Engel, 1977). Continuity Theory is also relevant, as providing local, accessible services helps older adults maintain stable routines and familiar environments (</a:t>
            </a:r>
            <a:r>
              <a:rPr lang="en-GB" dirty="0" err="1"/>
              <a:t>Atchley</a:t>
            </a:r>
            <a:r>
              <a:rPr lang="en-GB" dirty="0"/>
              <a:t>, 1989).Overall, this case study highlights how investment in community hubs can improve outcomes, support independence, and create a more sustainable model of care for older adults.”</a:t>
            </a:r>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12</a:t>
            </a:fld>
            <a:endParaRPr lang="en-GB"/>
          </a:p>
        </p:txBody>
      </p:sp>
    </p:spTree>
    <p:extLst>
      <p:ext uri="{BB962C8B-B14F-4D97-AF65-F5344CB8AC3E}">
        <p14:creationId xmlns:p14="http://schemas.microsoft.com/office/powerpoint/2010/main" val="1362556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second case study focuses on social prescribing, using the example of Help in Brum. In this case, an older adult was referred due to loneliness and mild frailty and was connected to community activities and befriending support through a social prescriber (Help in Brum, 2024). As a result, the individual experienced improved wellbeing and reduced GP visits, which aligns with national evidence showing the benefits of social prescribing for older adults (NHS England, 2026).There are several important learning points. Social prescribing helps tackle loneliness, which Public Health England (2020) identifies as a major risk factor for poor health in later life. It also reflects the preventative, community‑based approach promoted by the Care Act 2014, supporting wellbeing before needs escalate. Additionally, it reduces pressure on statutory services by addressing social needs that often drive healthcare demand (NHS England, 2019).This case study also demonstrates strong links to theory. Activity Theory highlights the importance of meaningful engagement and social participation for maintaining wellbeing (</a:t>
            </a:r>
            <a:r>
              <a:rPr lang="en-GB" dirty="0" err="1"/>
              <a:t>Havighurst</a:t>
            </a:r>
            <a:r>
              <a:rPr lang="en-GB" dirty="0"/>
              <a:t>, 1961). The Biopsychosocial Model shows how social prescribing addresses emotional, social, and physical needs together (Engel, 1977). Person‑Centred Care, as described by </a:t>
            </a:r>
            <a:r>
              <a:rPr lang="en-GB" dirty="0" err="1"/>
              <a:t>Kitwood</a:t>
            </a:r>
            <a:r>
              <a:rPr lang="en-GB" dirty="0"/>
              <a:t> (1997), is also evident, as the intervention is tailored to the individual’s preferences, strengths, and </a:t>
            </a:r>
            <a:r>
              <a:rPr lang="en-GB" dirty="0" err="1"/>
              <a:t>goals.Overall</a:t>
            </a:r>
            <a:r>
              <a:rPr lang="en-GB" dirty="0"/>
              <a:t>, this case study illustrates how community‑based, non‑clinical interventions can significantly improve quality of life for older adults, while also supporting a more sustainable and holistic model of care.”</a:t>
            </a:r>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13</a:t>
            </a:fld>
            <a:endParaRPr lang="en-GB"/>
          </a:p>
        </p:txBody>
      </p:sp>
    </p:spTree>
    <p:extLst>
      <p:ext uri="{BB962C8B-B14F-4D97-AF65-F5344CB8AC3E}">
        <p14:creationId xmlns:p14="http://schemas.microsoft.com/office/powerpoint/2010/main" val="1119321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I’m presenting evidence‑informed recommendations to strengthen care for older adults. These suggestions build on the challenges identified earlier and draw on theory, policy, and current research to show how services could be </a:t>
            </a:r>
            <a:r>
              <a:rPr lang="en-GB" dirty="0" err="1"/>
              <a:t>improved.One</a:t>
            </a:r>
            <a:r>
              <a:rPr lang="en-GB" dirty="0"/>
              <a:t> key recommendation is to expand community‑based, preventative services, such as frailty hubs, social prescribing, and rehabilitation programmes. These approaches align with the prevention and wellbeing duties in the Care Act 2014 and the NHS Long Term Plan’s focus on ageing well (NHS England, 2019). Evidence shows that early intervention reduces hospital admissions and supports independence, which is essential as demand continues to rise (ONS, 2024).A second recommendation is to improve integration between health, social care, and voluntary services. Systems Theory highlights that older adults benefit when services operate as one coordinated system rather than in isolation. Integrated Care Systems already aim to achieve this, but further investment in shared records, joint assessments, and multi‑disciplinary teams would strengthen continuity of care (NHS England, 2026).Third, there is a need to expand technology‑enabled care, such as telehealth, remote monitoring, and smart home adaptations. These innovations can support independence and reduce pressure on services, as highlighted by the Centre for Ageing Better (2025). However, to ensure equity, digital inclusion programmes must be prioritised so that older adults are not excluded due to cost, skills, or </a:t>
            </a:r>
            <a:r>
              <a:rPr lang="en-GB" dirty="0" err="1"/>
              <a:t>confidence.From</a:t>
            </a:r>
            <a:r>
              <a:rPr lang="en-GB" dirty="0"/>
              <a:t> a theoretical perspective, Activity Theory supports increasing access to meaningful social engagement through day centres, community groups, and befriending schemes (</a:t>
            </a:r>
            <a:r>
              <a:rPr lang="en-GB" dirty="0" err="1"/>
              <a:t>Havighurst</a:t>
            </a:r>
            <a:r>
              <a:rPr lang="en-GB" dirty="0"/>
              <a:t>, 1961). Continuity Theory suggests that services should help older adults maintain familiar routines and environments, which reinforces the importance of local, accessible provision (</a:t>
            </a:r>
            <a:r>
              <a:rPr lang="en-GB" dirty="0" err="1"/>
              <a:t>Atchley</a:t>
            </a:r>
            <a:r>
              <a:rPr lang="en-GB" dirty="0"/>
              <a:t>, 1989). The Biopsychosocial Model also emphasises the need for holistic assessments that consider physical, emotional, and social needs together (Engel, 1977).In terms of policy implications, further funding is needed to stabilise the social care workforce, improve pay and training, and reduce turnover. Strengthening regulation and accountability could also help address quality variation across residential and home care services (CQC, 2023). Policies should also support digital transformation, ensuring that technology is implemented ethically and </a:t>
            </a:r>
            <a:r>
              <a:rPr lang="en-GB" dirty="0" err="1"/>
              <a:t>inclusively.Finally</a:t>
            </a:r>
            <a:r>
              <a:rPr lang="en-GB" dirty="0"/>
              <a:t>, it’s important to acknowledge barriers. Workforce shortages, funding constraints, digital exclusion, and regional inequalities all pose challenges to implementing these recommendations. Solutions include targeted investment in deprived areas, partnerships with voluntary organisations, and co‑designing services with older adults to ensure they meet real </a:t>
            </a:r>
            <a:r>
              <a:rPr lang="en-GB" dirty="0" err="1"/>
              <a:t>needs.Overall</a:t>
            </a:r>
            <a:r>
              <a:rPr lang="en-GB" dirty="0"/>
              <a:t>, these recommendations aim to create a more preventative, integrated, and person‑centred system that supports older adults to live well, safely, and independently.”</a:t>
            </a:r>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14</a:t>
            </a:fld>
            <a:endParaRPr lang="en-GB"/>
          </a:p>
        </p:txBody>
      </p:sp>
    </p:spTree>
    <p:extLst>
      <p:ext uri="{BB962C8B-B14F-4D97-AF65-F5344CB8AC3E}">
        <p14:creationId xmlns:p14="http://schemas.microsoft.com/office/powerpoint/2010/main" val="19079155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this presentation has highlighted the complex and rapidly changing landscape of ageing and care provision in the UK. We began by exploring global and national demographic trends, showing that the ageing population is growing significantly, with increasing levels of frailty, dementia, and long‑term conditions. This reinforces the urgent need for adapted, sustainable care strategies supported by strong policy frameworks and evidence‑based practice.
We then examined key theories of ageing, such as Activity Theory, Continuity Theory, and the Biopsychosocial Model, which help us understand how older adults experience ageing and how services can better support their wellbeing. These theories provide a foundation for evaluating current services and identifying where improvements are needed.
Through our critical analysis of residential care, day centres, and community‑based services, we saw that while many provisions offer valuable support, there are ongoing challenges related to staffing, funding, access, and quality variation. Technological innovations such as telehealth, smart home systems, and dementia‑support tools offer promising solutions, but they also raise issues around digital exclusion, cost, and ethics.
The case studies demonstrated how theory and policy translate into real‑world practice. The redevelopment of Sutton Cottage Hospital showed how integrated, preventative care can reduce pressure on acute services, while the Help in Brum social prescribing example highlighted the importance of community‑based, person‑centred support in tackling loneliness and improving wellbeing.
Looking ahead, the future of elderly care will depend on continued investment in prevention, integration, digital inclusion, and workforce development. As the population continues to age, it will be essential to build a system that is flexible, innovative, and grounded in both theory and policy. By strengthening collaboration across health, social care, and the voluntary sector, we can create a more responsive and empowering model of care that supports older adults to live well, safely, and independently.”</a:t>
            </a:r>
            <a:endParaRPr lang="en-US" dirty="0"/>
          </a:p>
        </p:txBody>
      </p:sp>
      <p:sp>
        <p:nvSpPr>
          <p:cNvPr id="4" name="Slide Number Placeholder 3"/>
          <p:cNvSpPr>
            <a:spLocks noGrp="1"/>
          </p:cNvSpPr>
          <p:nvPr>
            <p:ph type="sldNum" sz="quarter" idx="5"/>
          </p:nvPr>
        </p:nvSpPr>
        <p:spPr/>
        <p:txBody>
          <a:bodyPr/>
          <a:lstStyle/>
          <a:p>
            <a:fld id="{A900A089-31C4-41C6-81A2-6F913D0D67E4}" type="slidenum">
              <a:rPr lang="en-GB" smtClean="0"/>
              <a:t>15</a:t>
            </a:fld>
            <a:endParaRPr lang="en-GB"/>
          </a:p>
        </p:txBody>
      </p:sp>
    </p:spTree>
    <p:extLst>
      <p:ext uri="{BB962C8B-B14F-4D97-AF65-F5344CB8AC3E}">
        <p14:creationId xmlns:p14="http://schemas.microsoft.com/office/powerpoint/2010/main" val="2305919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707B-C50C-CBEC-7A32-4AE0D27A829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7B152E3-2462-0D47-4587-D37EECD632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6DCF39A-6E54-0170-5468-FEF8B47DE9CB}"/>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5" name="Footer Placeholder 4">
            <a:extLst>
              <a:ext uri="{FF2B5EF4-FFF2-40B4-BE49-F238E27FC236}">
                <a16:creationId xmlns:a16="http://schemas.microsoft.com/office/drawing/2014/main" id="{AC874D29-BBD1-D2C1-5AA6-5DAAAB401E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F2261-477C-76A1-E7F3-0D76AEAD767E}"/>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2185179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36AB4-D630-940F-A023-79CE6CFFBA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0911FB5-DBD9-4421-A84F-92D48D2404A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372278-C6D5-BC41-45A9-F3F229E90617}"/>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5" name="Footer Placeholder 4">
            <a:extLst>
              <a:ext uri="{FF2B5EF4-FFF2-40B4-BE49-F238E27FC236}">
                <a16:creationId xmlns:a16="http://schemas.microsoft.com/office/drawing/2014/main" id="{B0A0ECCB-7A98-F4D6-EFEE-B9845D7669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5EFC4B-A26B-E08F-7D0F-1E4B71212737}"/>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2776351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5295C-1CCC-64FC-5834-1B5E5FE2ECC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8EE69CF-0A5C-3FF1-85E1-DF25D2359E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A74F4C-7400-E536-A44F-56F6A5ED4D7F}"/>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5" name="Footer Placeholder 4">
            <a:extLst>
              <a:ext uri="{FF2B5EF4-FFF2-40B4-BE49-F238E27FC236}">
                <a16:creationId xmlns:a16="http://schemas.microsoft.com/office/drawing/2014/main" id="{71F1013C-0F13-E693-1FAB-670F54B266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2D023-DC1C-FD97-6335-4736BF4A0BAA}"/>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3235568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06CB9-1C61-8618-6E18-6CE4C659D8A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CF5D48-B2A4-1A0B-9868-DE2248402A6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A2F96D1-5EAB-A307-FF05-FEC9D0CEA97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BE4ACAA-1BA6-98D5-69E5-13608A82549C}"/>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6" name="Footer Placeholder 5">
            <a:extLst>
              <a:ext uri="{FF2B5EF4-FFF2-40B4-BE49-F238E27FC236}">
                <a16:creationId xmlns:a16="http://schemas.microsoft.com/office/drawing/2014/main" id="{D0EA8821-F67F-261A-D023-EF117B606D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B2ECC1-49C5-8F6A-4B69-3A4CE933EE9D}"/>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150259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D33FF-2220-7974-81E6-2242ABAB92A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12F9E4D-C4B4-7227-1997-DA5722B746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2ED4AC-0320-728A-32BE-6607B5DF871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083DC26-BDE6-B6C0-F5A3-88337187B8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C1E830D-30BF-8D3E-714A-83FBC713E5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9AD2747-F180-0CE8-C646-1167A6D1849B}"/>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8" name="Footer Placeholder 7">
            <a:extLst>
              <a:ext uri="{FF2B5EF4-FFF2-40B4-BE49-F238E27FC236}">
                <a16:creationId xmlns:a16="http://schemas.microsoft.com/office/drawing/2014/main" id="{A8ED91F2-BC7B-1253-B183-752CCA7A08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E71E14-E8CF-7143-F357-EDD3C0E2B31A}"/>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3745597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B49C5-4D1A-B330-9826-E6BBAC133D5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7DFAD62-1204-1103-53C5-0976355AE28D}"/>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4" name="Footer Placeholder 3">
            <a:extLst>
              <a:ext uri="{FF2B5EF4-FFF2-40B4-BE49-F238E27FC236}">
                <a16:creationId xmlns:a16="http://schemas.microsoft.com/office/drawing/2014/main" id="{B966EDA1-AC90-A58E-5D81-65543AC4BB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B2C5A5-4885-6E4F-BCD3-FCCDDDB9BC65}"/>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1366444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22442C-9A82-0A7E-5EC8-6B7FAD349299}"/>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3" name="Footer Placeholder 2">
            <a:extLst>
              <a:ext uri="{FF2B5EF4-FFF2-40B4-BE49-F238E27FC236}">
                <a16:creationId xmlns:a16="http://schemas.microsoft.com/office/drawing/2014/main" id="{2BEF2AED-21E3-8DD5-B602-CB027D0AA1D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FA476E-1164-11DD-8CFC-0C5BAA448253}"/>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3457936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BB143-AE80-01A4-5941-675071272F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7C7E59A-E616-AAB5-8851-F74051F838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A95A373-38CA-3298-6220-30F441E7F6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7A217B3-6E79-0010-3F1A-EE1BC3ECCE29}"/>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6" name="Footer Placeholder 5">
            <a:extLst>
              <a:ext uri="{FF2B5EF4-FFF2-40B4-BE49-F238E27FC236}">
                <a16:creationId xmlns:a16="http://schemas.microsoft.com/office/drawing/2014/main" id="{A4012B25-8922-49D2-29F4-116696A283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32BA83-5ECA-E0E2-9E51-01F469F44D59}"/>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56800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B982C-E91E-770F-44C3-BEA5E2E9B1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491593C-BCA6-FC52-EA96-0B13003A45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55859A-35A9-ECB3-F8FD-C45EFA5D37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1CDA54-8C12-254F-F50B-9496A7CC3A85}"/>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6" name="Footer Placeholder 5">
            <a:extLst>
              <a:ext uri="{FF2B5EF4-FFF2-40B4-BE49-F238E27FC236}">
                <a16:creationId xmlns:a16="http://schemas.microsoft.com/office/drawing/2014/main" id="{166D2E9D-4A8A-28A5-785D-3BCED59CFD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199E63-5CCC-5F97-69F2-40D3F0C176B0}"/>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2422993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711BF-F139-8AA2-809A-E0F24C61B7B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8718565-9AF9-EF13-06A4-DF27BF5FD62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8AE212-55BD-7BD0-05A8-9027A1765176}"/>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5" name="Footer Placeholder 4">
            <a:extLst>
              <a:ext uri="{FF2B5EF4-FFF2-40B4-BE49-F238E27FC236}">
                <a16:creationId xmlns:a16="http://schemas.microsoft.com/office/drawing/2014/main" id="{FEE29E88-495B-2869-FEBB-AC1C4F4718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A47B5-09D2-4904-1C9D-182E28B4E0D6}"/>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2379184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18F9F-B4BC-4B68-153D-6DD342C8E3E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179228-640E-B735-2093-60C8CEC9BD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619C37-A022-515E-B121-415E990F1887}"/>
              </a:ext>
            </a:extLst>
          </p:cNvPr>
          <p:cNvSpPr>
            <a:spLocks noGrp="1"/>
          </p:cNvSpPr>
          <p:nvPr>
            <p:ph type="dt" sz="half" idx="10"/>
          </p:nvPr>
        </p:nvSpPr>
        <p:spPr/>
        <p:txBody>
          <a:bodyPr/>
          <a:lstStyle/>
          <a:p>
            <a:fld id="{8330E7E4-1D7D-48D3-9DCA-AC7ED82EAA30}" type="datetimeFigureOut">
              <a:rPr lang="en-GB" smtClean="0"/>
              <a:t>08/03/2026</a:t>
            </a:fld>
            <a:endParaRPr lang="en-GB"/>
          </a:p>
        </p:txBody>
      </p:sp>
      <p:sp>
        <p:nvSpPr>
          <p:cNvPr id="5" name="Footer Placeholder 4">
            <a:extLst>
              <a:ext uri="{FF2B5EF4-FFF2-40B4-BE49-F238E27FC236}">
                <a16:creationId xmlns:a16="http://schemas.microsoft.com/office/drawing/2014/main" id="{060CCA1E-2008-7190-D229-A7B405C8AC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F734BB-8746-14B4-35E5-3F08446886B9}"/>
              </a:ext>
            </a:extLst>
          </p:cNvPr>
          <p:cNvSpPr>
            <a:spLocks noGrp="1"/>
          </p:cNvSpPr>
          <p:nvPr>
            <p:ph type="sldNum" sz="quarter" idx="12"/>
          </p:nvPr>
        </p:nvSpPr>
        <p:spPr/>
        <p:txBody>
          <a:bodyPr/>
          <a:lstStyle/>
          <a:p>
            <a:fld id="{E1B0DCB3-B713-439C-800C-D219A40B9AA8}" type="slidenum">
              <a:rPr lang="en-GB" smtClean="0"/>
              <a:t>‹#›</a:t>
            </a:fld>
            <a:endParaRPr lang="en-GB"/>
          </a:p>
        </p:txBody>
      </p:sp>
    </p:spTree>
    <p:extLst>
      <p:ext uri="{BB962C8B-B14F-4D97-AF65-F5344CB8AC3E}">
        <p14:creationId xmlns:p14="http://schemas.microsoft.com/office/powerpoint/2010/main" val="221148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DAB2A1-E225-9AB3-278E-2C5CE49494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9F49044-8BB6-CE4F-4C9E-DF5FB0501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99D265-1F08-A25C-AD4C-CDE80C9361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30E7E4-1D7D-48D3-9DCA-AC7ED82EAA30}" type="datetimeFigureOut">
              <a:rPr lang="en-GB" smtClean="0"/>
              <a:t>08/03/2026</a:t>
            </a:fld>
            <a:endParaRPr lang="en-GB"/>
          </a:p>
        </p:txBody>
      </p:sp>
      <p:sp>
        <p:nvSpPr>
          <p:cNvPr id="5" name="Footer Placeholder 4">
            <a:extLst>
              <a:ext uri="{FF2B5EF4-FFF2-40B4-BE49-F238E27FC236}">
                <a16:creationId xmlns:a16="http://schemas.microsoft.com/office/drawing/2014/main" id="{ED8E23CA-CA39-392D-8D48-187A4D844D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E308234-533B-61E2-B59B-50D49437BA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B0DCB3-B713-439C-800C-D219A40B9AA8}" type="slidenum">
              <a:rPr lang="en-GB" smtClean="0"/>
              <a:t>‹#›</a:t>
            </a:fld>
            <a:endParaRPr lang="en-GB"/>
          </a:p>
        </p:txBody>
      </p:sp>
    </p:spTree>
    <p:extLst>
      <p:ext uri="{BB962C8B-B14F-4D97-AF65-F5344CB8AC3E}">
        <p14:creationId xmlns:p14="http://schemas.microsoft.com/office/powerpoint/2010/main" val="1717870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m4a" /><Relationship Id="rId1" Type="http://schemas.microsoft.com/office/2007/relationships/media" Target="../media/media1.m4a" /><Relationship Id="rId6" Type="http://schemas.openxmlformats.org/officeDocument/2006/relationships/image" Target="../media/image2.png" /><Relationship Id="rId5" Type="http://schemas.openxmlformats.org/officeDocument/2006/relationships/image" Target="../media/image1.png" /><Relationship Id="rId4" Type="http://schemas.openxmlformats.org/officeDocument/2006/relationships/notesSlide" Target="../notesSlides/notesSlide1.xml" /></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 /><Relationship Id="rId3" Type="http://schemas.openxmlformats.org/officeDocument/2006/relationships/slideLayout" Target="../slideLayouts/slideLayout2.xml" /><Relationship Id="rId7" Type="http://schemas.openxmlformats.org/officeDocument/2006/relationships/diagramLayout" Target="../diagrams/layout1.xml" /><Relationship Id="rId12" Type="http://schemas.openxmlformats.org/officeDocument/2006/relationships/image" Target="../media/image2.png" /><Relationship Id="rId2" Type="http://schemas.openxmlformats.org/officeDocument/2006/relationships/audio" Target="../media/media2.m4a" /><Relationship Id="rId1" Type="http://schemas.microsoft.com/office/2007/relationships/media" Target="../media/media2.m4a" /><Relationship Id="rId6" Type="http://schemas.openxmlformats.org/officeDocument/2006/relationships/diagramData" Target="../diagrams/data1.xml" /><Relationship Id="rId11" Type="http://schemas.openxmlformats.org/officeDocument/2006/relationships/image" Target="../media/image4.jpeg" /><Relationship Id="rId5" Type="http://schemas.openxmlformats.org/officeDocument/2006/relationships/image" Target="../media/image3.jpeg" /><Relationship Id="rId10" Type="http://schemas.microsoft.com/office/2007/relationships/diagramDrawing" Target="../diagrams/drawing1.xml" /><Relationship Id="rId4" Type="http://schemas.openxmlformats.org/officeDocument/2006/relationships/notesSlide" Target="../notesSlides/notesSlide2.xml" /><Relationship Id="rId9" Type="http://schemas.openxmlformats.org/officeDocument/2006/relationships/diagramColors" Target="../diagrams/colors1.xml"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3.m4a" /><Relationship Id="rId1" Type="http://schemas.microsoft.com/office/2007/relationships/media" Target="../media/media3.m4a" /><Relationship Id="rId5" Type="http://schemas.openxmlformats.org/officeDocument/2006/relationships/image" Target="../media/image2.png" /><Relationship Id="rId4" Type="http://schemas.openxmlformats.org/officeDocument/2006/relationships/notesSlide" Target="../notesSlides/notesSlide3.xml"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4.m4a" /><Relationship Id="rId1" Type="http://schemas.microsoft.com/office/2007/relationships/media" Target="../media/media4.m4a" /><Relationship Id="rId6" Type="http://schemas.openxmlformats.org/officeDocument/2006/relationships/image" Target="../media/image2.png" /><Relationship Id="rId5" Type="http://schemas.openxmlformats.org/officeDocument/2006/relationships/image" Target="../media/image5.jpeg" /><Relationship Id="rId4" Type="http://schemas.openxmlformats.org/officeDocument/2006/relationships/notesSlide" Target="../notesSlides/notesSlide4.xml" /></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 /><Relationship Id="rId3" Type="http://schemas.openxmlformats.org/officeDocument/2006/relationships/slideLayout" Target="../slideLayouts/slideLayout2.xml" /><Relationship Id="rId7" Type="http://schemas.openxmlformats.org/officeDocument/2006/relationships/diagramQuickStyle" Target="../diagrams/quickStyle2.xml" /><Relationship Id="rId2" Type="http://schemas.openxmlformats.org/officeDocument/2006/relationships/audio" Target="../media/media5.m4a" /><Relationship Id="rId1" Type="http://schemas.microsoft.com/office/2007/relationships/media" Target="../media/media5.m4a" /><Relationship Id="rId6" Type="http://schemas.openxmlformats.org/officeDocument/2006/relationships/diagramLayout" Target="../diagrams/layout2.xml" /><Relationship Id="rId11" Type="http://schemas.openxmlformats.org/officeDocument/2006/relationships/image" Target="../media/image2.png" /><Relationship Id="rId5" Type="http://schemas.openxmlformats.org/officeDocument/2006/relationships/diagramData" Target="../diagrams/data2.xml" /><Relationship Id="rId10" Type="http://schemas.openxmlformats.org/officeDocument/2006/relationships/image" Target="../media/image6.jpeg" /><Relationship Id="rId4" Type="http://schemas.openxmlformats.org/officeDocument/2006/relationships/notesSlide" Target="../notesSlides/notesSlide5.xml" /><Relationship Id="rId9" Type="http://schemas.microsoft.com/office/2007/relationships/diagramDrawing" Target="../diagrams/drawing2.xml"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6.m4a" /><Relationship Id="rId1" Type="http://schemas.microsoft.com/office/2007/relationships/media" Target="../media/media6.m4a" /><Relationship Id="rId5" Type="http://schemas.openxmlformats.org/officeDocument/2006/relationships/image" Target="../media/image2.png" /><Relationship Id="rId4" Type="http://schemas.openxmlformats.org/officeDocument/2006/relationships/notesSlide" Target="../notesSlides/notesSlide6.xml" /></Relationships>
</file>

<file path=ppt/slides/_rels/slide7.xml.rels><?xml version="1.0" encoding="UTF-8" standalone="yes"?>
<Relationships xmlns="http://schemas.openxmlformats.org/package/2006/relationships"><Relationship Id="rId8" Type="http://schemas.openxmlformats.org/officeDocument/2006/relationships/image" Target="../media/image2.png" /><Relationship Id="rId3" Type="http://schemas.openxmlformats.org/officeDocument/2006/relationships/slideLayout" Target="../slideLayouts/slideLayout4.xml" /><Relationship Id="rId7" Type="http://schemas.openxmlformats.org/officeDocument/2006/relationships/image" Target="../media/image9.jpeg" /><Relationship Id="rId2" Type="http://schemas.openxmlformats.org/officeDocument/2006/relationships/audio" Target="../media/media7.m4a" /><Relationship Id="rId1" Type="http://schemas.microsoft.com/office/2007/relationships/media" Target="../media/media7.m4a" /><Relationship Id="rId6" Type="http://schemas.openxmlformats.org/officeDocument/2006/relationships/image" Target="../media/image8.jpeg" /><Relationship Id="rId5" Type="http://schemas.openxmlformats.org/officeDocument/2006/relationships/image" Target="../media/image7.jpeg" /><Relationship Id="rId4" Type="http://schemas.openxmlformats.org/officeDocument/2006/relationships/notesSlide" Target="../notesSlides/notesSlide7.xml" /></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 /><Relationship Id="rId13" Type="http://schemas.openxmlformats.org/officeDocument/2006/relationships/diagramColors" Target="../diagrams/colors4.xml" /><Relationship Id="rId3" Type="http://schemas.openxmlformats.org/officeDocument/2006/relationships/slideLayout" Target="../slideLayouts/slideLayout2.xml" /><Relationship Id="rId7" Type="http://schemas.openxmlformats.org/officeDocument/2006/relationships/diagramQuickStyle" Target="../diagrams/quickStyle3.xml" /><Relationship Id="rId12" Type="http://schemas.openxmlformats.org/officeDocument/2006/relationships/diagramQuickStyle" Target="../diagrams/quickStyle4.xml" /><Relationship Id="rId2" Type="http://schemas.openxmlformats.org/officeDocument/2006/relationships/audio" Target="../media/media8.m4a" /><Relationship Id="rId1" Type="http://schemas.microsoft.com/office/2007/relationships/media" Target="../media/media8.m4a" /><Relationship Id="rId6" Type="http://schemas.openxmlformats.org/officeDocument/2006/relationships/diagramLayout" Target="../diagrams/layout3.xml" /><Relationship Id="rId11" Type="http://schemas.openxmlformats.org/officeDocument/2006/relationships/diagramLayout" Target="../diagrams/layout4.xml" /><Relationship Id="rId5" Type="http://schemas.openxmlformats.org/officeDocument/2006/relationships/diagramData" Target="../diagrams/data3.xml" /><Relationship Id="rId15" Type="http://schemas.openxmlformats.org/officeDocument/2006/relationships/image" Target="../media/image2.png" /><Relationship Id="rId10" Type="http://schemas.openxmlformats.org/officeDocument/2006/relationships/diagramData" Target="../diagrams/data4.xml" /><Relationship Id="rId4" Type="http://schemas.openxmlformats.org/officeDocument/2006/relationships/notesSlide" Target="../notesSlides/notesSlide8.xml" /><Relationship Id="rId9" Type="http://schemas.microsoft.com/office/2007/relationships/diagramDrawing" Target="../diagrams/drawing3.xml" /><Relationship Id="rId14" Type="http://schemas.microsoft.com/office/2007/relationships/diagramDrawing" Target="../diagrams/drawing4.xml"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 /><Relationship Id="rId7" Type="http://schemas.openxmlformats.org/officeDocument/2006/relationships/image" Target="../media/image2.png" /><Relationship Id="rId2" Type="http://schemas.openxmlformats.org/officeDocument/2006/relationships/audio" Target="../media/media9.m4a" /><Relationship Id="rId1" Type="http://schemas.microsoft.com/office/2007/relationships/media" Target="../media/media9.m4a" /><Relationship Id="rId6" Type="http://schemas.openxmlformats.org/officeDocument/2006/relationships/image" Target="../media/image16.jpeg" /><Relationship Id="rId5" Type="http://schemas.openxmlformats.org/officeDocument/2006/relationships/image" Target="../media/image15.png" /><Relationship Id="rId4" Type="http://schemas.openxmlformats.org/officeDocument/2006/relationships/notesSlide" Target="../notesSlides/notesSlide9.xml"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 /><Relationship Id="rId2" Type="http://schemas.openxmlformats.org/officeDocument/2006/relationships/audio" Target="../media/media10.m4a" /><Relationship Id="rId1" Type="http://schemas.microsoft.com/office/2007/relationships/media" Target="../media/media10.m4a" /><Relationship Id="rId5" Type="http://schemas.openxmlformats.org/officeDocument/2006/relationships/image" Target="../media/image2.png" /><Relationship Id="rId4" Type="http://schemas.openxmlformats.org/officeDocument/2006/relationships/notesSlide" Target="../notesSlides/notesSlide10.xml" /></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 /><Relationship Id="rId2" Type="http://schemas.openxmlformats.org/officeDocument/2006/relationships/audio" Target="../media/media11.m4a" /><Relationship Id="rId1" Type="http://schemas.microsoft.com/office/2007/relationships/media" Target="../media/media11.m4a" /><Relationship Id="rId6" Type="http://schemas.openxmlformats.org/officeDocument/2006/relationships/image" Target="../media/image2.png" /><Relationship Id="rId5" Type="http://schemas.openxmlformats.org/officeDocument/2006/relationships/image" Target="../media/image17.jpeg" /><Relationship Id="rId4" Type="http://schemas.openxmlformats.org/officeDocument/2006/relationships/notesSlide" Target="../notesSlides/notesSlide11.xml" /></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2.m4a" /><Relationship Id="rId1" Type="http://schemas.microsoft.com/office/2007/relationships/media" Target="../media/media12.m4a" /><Relationship Id="rId6" Type="http://schemas.openxmlformats.org/officeDocument/2006/relationships/image" Target="../media/image2.png" /><Relationship Id="rId5" Type="http://schemas.openxmlformats.org/officeDocument/2006/relationships/image" Target="../media/image16.jpeg" /><Relationship Id="rId4" Type="http://schemas.openxmlformats.org/officeDocument/2006/relationships/notesSlide" Target="../notesSlides/notesSlide12.xml" /></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3.m4a" /><Relationship Id="rId1" Type="http://schemas.microsoft.com/office/2007/relationships/media" Target="../media/media13.m4a" /><Relationship Id="rId6" Type="http://schemas.openxmlformats.org/officeDocument/2006/relationships/image" Target="../media/image2.png" /><Relationship Id="rId5" Type="http://schemas.openxmlformats.org/officeDocument/2006/relationships/image" Target="../media/image15.png" /><Relationship Id="rId4" Type="http://schemas.openxmlformats.org/officeDocument/2006/relationships/notesSlide" Target="../notesSlides/notesSlide13.xml" /></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4.m4a" /><Relationship Id="rId1" Type="http://schemas.microsoft.com/office/2007/relationships/media" Target="../media/media14.m4a" /><Relationship Id="rId5" Type="http://schemas.openxmlformats.org/officeDocument/2006/relationships/image" Target="../media/image2.png" /><Relationship Id="rId4" Type="http://schemas.openxmlformats.org/officeDocument/2006/relationships/notesSlide" Target="../notesSlides/notesSlide14.xml" /></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5.m4a" /><Relationship Id="rId1" Type="http://schemas.microsoft.com/office/2007/relationships/media" Target="../media/media15.m4a" /><Relationship Id="rId5" Type="http://schemas.openxmlformats.org/officeDocument/2006/relationships/image" Target="../media/image2.png" /><Relationship Id="rId4" Type="http://schemas.openxmlformats.org/officeDocument/2006/relationships/notesSlide" Target="../notesSlides/notesSlide15.xml" /></Relationships>
</file>

<file path=ppt/slides/_rels/slide16.xml.rels><?xml version="1.0" encoding="UTF-8" standalone="yes"?>
<Relationships xmlns="http://schemas.openxmlformats.org/package/2006/relationships"><Relationship Id="rId8" Type="http://schemas.openxmlformats.org/officeDocument/2006/relationships/hyperlink" Target="https://ageing-better.org.uk/our-ageing-population-state-ageing-2025" TargetMode="External" /><Relationship Id="rId3" Type="http://schemas.openxmlformats.org/officeDocument/2006/relationships/hyperlink" Target="https://www.ageuk.org.uk/solihull/services/social-prescribing-dfc89844-0209-f111-83db-000d3a26c654/" TargetMode="External" /><Relationship Id="rId7" Type="http://schemas.openxmlformats.org/officeDocument/2006/relationships/hyperlink" Target="https://ageing-better.org.uk/our-ageing-population-state-ageing-2023-4" TargetMode="External" /><Relationship Id="rId2" Type="http://schemas.openxmlformats.org/officeDocument/2006/relationships/hyperlink" Target="https://www.ageuk.org.uk/get-involved/volunteer/local-services-volunteer/" TargetMode="External" /><Relationship Id="rId1" Type="http://schemas.openxmlformats.org/officeDocument/2006/relationships/slideLayout" Target="../slideLayouts/slideLayout2.xml" /><Relationship Id="rId6" Type="http://schemas.openxmlformats.org/officeDocument/2006/relationships/hyperlink" Target="https://www.careuk.com/care-homes/elderflower-grange-erdrington" TargetMode="External" /><Relationship Id="rId5" Type="http://schemas.openxmlformats.org/officeDocument/2006/relationships/hyperlink" Target="https://www.cqc.org.uk/about-us/fundamental-standards" TargetMode="External" /><Relationship Id="rId4" Type="http://schemas.openxmlformats.org/officeDocument/2006/relationships/hyperlink" Target="https://www.legislation.gov.uk/ukpga/2014/23/contents" TargetMode="External" /><Relationship Id="rId9" Type="http://schemas.openxmlformats.org/officeDocument/2006/relationships/hyperlink" Target="https://books.google.co.uk/books?id=S1_SWvVm9z4C&amp;printsec=frontcover#v=onepage&amp;q&amp;f=false"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s://openurl-ebsco-com.uwtsd.idm.oclc.org/contentitem/doi:10.1177/10398562211037333?sid=ebsco:plink:crawler&amp;id=ebsco:doi:10.1177/10398562211037333" TargetMode="External" /><Relationship Id="rId2" Type="http://schemas.openxmlformats.org/officeDocument/2006/relationships/hyperlink" Target="https://www.cell.com/cell/fulltext/S0092-8674(05)00101-7" TargetMode="External" /><Relationship Id="rId1" Type="http://schemas.openxmlformats.org/officeDocument/2006/relationships/slideLayout" Target="../slideLayouts/slideLayout2.xml" /><Relationship Id="rId6" Type="http://schemas.openxmlformats.org/officeDocument/2006/relationships/hyperlink" Target="https://doi.org/10.4135/9781412963930.n146" TargetMode="External" /><Relationship Id="rId5" Type="http://schemas.openxmlformats.org/officeDocument/2006/relationships/hyperlink" Target="https://www.england.nhs.uk/ourwork/clinical-policy/older-people/improving-care-for-older-people/" TargetMode="External" /><Relationship Id="rId4" Type="http://schemas.openxmlformats.org/officeDocument/2006/relationships/hyperlink" Target="https://www.legislation.gov.uk/ukpga/2005/9/contents" TargetMode="External" /></Relationships>
</file>

<file path=ppt/slides/_rels/slide18.xml.rels><?xml version="1.0" encoding="UTF-8" standalone="yes"?>
<Relationships xmlns="http://schemas.openxmlformats.org/package/2006/relationships"><Relationship Id="rId3" Type="http://schemas.openxmlformats.org/officeDocument/2006/relationships/hyperlink" Target="https://www.who.int/news-room/fact-sheets/detail/ageing-and-health" TargetMode="External" /><Relationship Id="rId2" Type="http://schemas.openxmlformats.org/officeDocument/2006/relationships/hyperlink" Target="https://www.researchgate.net/publication/332209636Chronologicalagesocialageandbiologicalage"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person's face">
            <a:extLst>
              <a:ext uri="{FF2B5EF4-FFF2-40B4-BE49-F238E27FC236}">
                <a16:creationId xmlns:a16="http://schemas.microsoft.com/office/drawing/2014/main" id="{78976009-A1F6-DDD7-5BC2-9356A06E6038}"/>
              </a:ext>
            </a:extLst>
          </p:cNvPr>
          <p:cNvPicPr>
            <a:picLocks noChangeAspect="1"/>
          </p:cNvPicPr>
          <p:nvPr/>
        </p:nvPicPr>
        <p:blipFill>
          <a:blip r:embed="rId5">
            <a:extLst>
              <a:ext uri="{28A0092B-C50C-407E-A947-70E740481C1C}">
                <a14:useLocalDpi xmlns:a14="http://schemas.microsoft.com/office/drawing/2010/main" val="0"/>
              </a:ext>
            </a:extLst>
          </a:blip>
          <a:srcRect l="8776" r="17552" b="-1"/>
          <a:stretch>
            <a:fillRect/>
          </a:stretch>
        </p:blipFill>
        <p:spPr>
          <a:xfrm>
            <a:off x="181842" y="-213492"/>
            <a:ext cx="9715499" cy="6771409"/>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8A131DF8-E850-EC05-64C4-B74617E820C2}"/>
              </a:ext>
            </a:extLst>
          </p:cNvPr>
          <p:cNvSpPr>
            <a:spLocks noGrp="1"/>
          </p:cNvSpPr>
          <p:nvPr>
            <p:ph type="title"/>
          </p:nvPr>
        </p:nvSpPr>
        <p:spPr>
          <a:xfrm>
            <a:off x="5737447" y="0"/>
            <a:ext cx="6454553" cy="1899912"/>
          </a:xfrm>
        </p:spPr>
        <p:txBody>
          <a:bodyPr>
            <a:normAutofit/>
          </a:bodyPr>
          <a:lstStyle/>
          <a:p>
            <a:pPr algn="ctr"/>
            <a:r>
              <a:rPr lang="en-GB" sz="3100" b="1" dirty="0">
                <a:latin typeface="Arial" panose="020B0604020202020204" pitchFamily="34" charset="0"/>
                <a:cs typeface="Arial" panose="020B0604020202020204" pitchFamily="34" charset="0"/>
              </a:rPr>
              <a:t>Evaluating the Care and Support Needs of Older People</a:t>
            </a:r>
          </a:p>
        </p:txBody>
      </p:sp>
      <p:sp>
        <p:nvSpPr>
          <p:cNvPr id="5" name="Content Placeholder 4">
            <a:extLst>
              <a:ext uri="{FF2B5EF4-FFF2-40B4-BE49-F238E27FC236}">
                <a16:creationId xmlns:a16="http://schemas.microsoft.com/office/drawing/2014/main" id="{832C11A2-7895-C869-C950-0FB7D3F6BFC4}"/>
              </a:ext>
            </a:extLst>
          </p:cNvPr>
          <p:cNvSpPr>
            <a:spLocks noGrp="1"/>
          </p:cNvSpPr>
          <p:nvPr>
            <p:ph idx="1"/>
          </p:nvPr>
        </p:nvSpPr>
        <p:spPr>
          <a:xfrm>
            <a:off x="7574208" y="2365033"/>
            <a:ext cx="4166754" cy="3631191"/>
          </a:xfrm>
        </p:spPr>
        <p:txBody>
          <a:bodyPr>
            <a:normAutofit fontScale="92500" lnSpcReduction="10000"/>
          </a:bodyPr>
          <a:lstStyle/>
          <a:p>
            <a:pPr marL="0" indent="0">
              <a:buNone/>
            </a:pPr>
            <a:r>
              <a:rPr lang="en-GB" sz="3200" b="1" dirty="0">
                <a:latin typeface="Arial" panose="020B0604020202020204" pitchFamily="34" charset="0"/>
                <a:cs typeface="Arial" panose="020B0604020202020204" pitchFamily="34" charset="0"/>
              </a:rPr>
              <a:t>Name</a:t>
            </a:r>
            <a:r>
              <a:rPr lang="en-GB" sz="2400" b="1"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Natasha Ellis </a:t>
            </a:r>
          </a:p>
          <a:p>
            <a:pPr marL="0" indent="0">
              <a:buNone/>
            </a:pPr>
            <a:r>
              <a:rPr lang="en-GB" b="1" dirty="0">
                <a:latin typeface="Arial" panose="020B0604020202020204" pitchFamily="34" charset="0"/>
                <a:cs typeface="Arial" panose="020B0604020202020204" pitchFamily="34" charset="0"/>
              </a:rPr>
              <a:t>Student Number:</a:t>
            </a:r>
            <a:r>
              <a:rPr lang="en-GB" sz="2400" b="1" dirty="0">
                <a:latin typeface="Arial" panose="020B0604020202020204" pitchFamily="34" charset="0"/>
                <a:cs typeface="Arial" panose="020B0604020202020204" pitchFamily="34" charset="0"/>
              </a:rPr>
              <a:t> 2309153</a:t>
            </a:r>
          </a:p>
          <a:p>
            <a:pPr marL="0" indent="0">
              <a:buNone/>
            </a:pPr>
            <a:r>
              <a:rPr lang="en-GB" b="1" dirty="0" err="1">
                <a:latin typeface="Arial" panose="020B0604020202020204" pitchFamily="34" charset="0"/>
                <a:cs typeface="Arial" panose="020B0604020202020204" pitchFamily="34" charset="0"/>
              </a:rPr>
              <a:t>Module</a:t>
            </a:r>
            <a:r>
              <a:rPr lang="en-GB" sz="2400" b="1" dirty="0" err="1">
                <a:latin typeface="Arial" panose="020B0604020202020204" pitchFamily="34" charset="0"/>
                <a:cs typeface="Arial" panose="020B0604020202020204" pitchFamily="34" charset="0"/>
              </a:rPr>
              <a:t>yhyhy</a:t>
            </a:r>
            <a:r>
              <a:rPr lang="en-GB" sz="2400" b="1" dirty="0">
                <a:latin typeface="Arial" panose="020B0604020202020204" pitchFamily="34" charset="0"/>
                <a:cs typeface="Arial" panose="020B0604020202020204" pitchFamily="34" charset="0"/>
              </a:rPr>
              <a:t> BMHP6027</a:t>
            </a:r>
          </a:p>
          <a:p>
            <a:pPr marL="0" indent="0">
              <a:buNone/>
            </a:pPr>
            <a:r>
              <a:rPr lang="en-GB" b="1" dirty="0">
                <a:latin typeface="Arial" panose="020B0604020202020204" pitchFamily="34" charset="0"/>
                <a:cs typeface="Arial" panose="020B0604020202020204" pitchFamily="34" charset="0"/>
              </a:rPr>
              <a:t>Lecturer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Rizwan</a:t>
            </a:r>
            <a:r>
              <a:rPr lang="en-GB" sz="2400"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Nadim</a:t>
            </a:r>
            <a:endParaRPr lang="en-GB" sz="2400"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Assessment</a:t>
            </a:r>
            <a:r>
              <a:rPr lang="en-GB" sz="2400" b="1" dirty="0">
                <a:latin typeface="Arial" panose="020B0604020202020204" pitchFamily="34" charset="0"/>
                <a:cs typeface="Arial" panose="020B0604020202020204" pitchFamily="34" charset="0"/>
              </a:rPr>
              <a:t>: Component</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1-</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Individual</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Presentation</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(15mins)</a:t>
            </a:r>
          </a:p>
          <a:p>
            <a:pPr marL="0" indent="0">
              <a:buNone/>
            </a:pPr>
            <a:r>
              <a:rPr lang="en-GB" b="1" dirty="0">
                <a:latin typeface="Arial" panose="020B0604020202020204" pitchFamily="34" charset="0"/>
                <a:cs typeface="Arial" panose="020B0604020202020204" pitchFamily="34" charset="0"/>
              </a:rPr>
              <a:t>Submission Date</a:t>
            </a:r>
            <a:r>
              <a:rPr lang="en-GB" sz="2400" b="1" dirty="0">
                <a:latin typeface="Arial" panose="020B0604020202020204" pitchFamily="34" charset="0"/>
                <a:cs typeface="Arial" panose="020B0604020202020204" pitchFamily="34" charset="0"/>
              </a:rPr>
              <a:t>: 7</a:t>
            </a:r>
            <a:r>
              <a:rPr lang="en-GB" sz="2400" b="1" baseline="30000" dirty="0">
                <a:latin typeface="Arial" panose="020B0604020202020204" pitchFamily="34" charset="0"/>
                <a:cs typeface="Arial" panose="020B0604020202020204" pitchFamily="34" charset="0"/>
              </a:rPr>
              <a:t>th</a:t>
            </a:r>
            <a:r>
              <a:rPr lang="en-GB" sz="2400" b="1" dirty="0">
                <a:latin typeface="Arial" panose="020B0604020202020204" pitchFamily="34" charset="0"/>
                <a:cs typeface="Arial" panose="020B0604020202020204" pitchFamily="34" charset="0"/>
              </a:rPr>
              <a:t>  March 2026 5pm</a:t>
            </a:r>
          </a:p>
          <a:p>
            <a:endParaRPr lang="en-GB" sz="2400" dirty="0">
              <a:latin typeface="Arial" panose="020B0604020202020204" pitchFamily="34" charset="0"/>
              <a:cs typeface="Arial" panose="020B0604020202020204" pitchFamily="34" charset="0"/>
            </a:endParaRPr>
          </a:p>
          <a:p>
            <a:pPr marL="0" indent="0">
              <a:buNone/>
            </a:pPr>
            <a:endParaRPr lang="en-GB" sz="2000" dirty="0"/>
          </a:p>
        </p:txBody>
      </p:sp>
      <p:sp>
        <p:nvSpPr>
          <p:cNvPr id="3" name="TextBox 2">
            <a:extLst>
              <a:ext uri="{FF2B5EF4-FFF2-40B4-BE49-F238E27FC236}">
                <a16:creationId xmlns:a16="http://schemas.microsoft.com/office/drawing/2014/main" id="{139C368A-6569-269D-DE8D-A17EC23BFE35}"/>
              </a:ext>
            </a:extLst>
          </p:cNvPr>
          <p:cNvSpPr txBox="1"/>
          <p:nvPr/>
        </p:nvSpPr>
        <p:spPr>
          <a:xfrm>
            <a:off x="178796" y="6296307"/>
            <a:ext cx="12013204" cy="26161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l"/>
            <a:r>
              <a:rPr lang="en-US" sz="1100" dirty="0">
                <a:latin typeface="Arial" panose="020B0604020202020204" pitchFamily="34" charset="0"/>
                <a:cs typeface="Arial" panose="020B0604020202020204" pitchFamily="34" charset="0"/>
              </a:rPr>
              <a:t>(WHO, 2025; Age UK, 2024)</a:t>
            </a:r>
          </a:p>
        </p:txBody>
      </p:sp>
      <p:pic>
        <p:nvPicPr>
          <p:cNvPr id="2" name="tmpAudioRecording.m4a">
            <a:hlinkClick r:id="" action="ppaction://media"/>
            <a:extLst>
              <a:ext uri="{FF2B5EF4-FFF2-40B4-BE49-F238E27FC236}">
                <a16:creationId xmlns:a16="http://schemas.microsoft.com/office/drawing/2014/main" id="{296B16C0-F0C3-4263-7DF1-AD65227989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3094952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9955486-EEF7-449D-C200-DF4E91AC7720}"/>
              </a:ext>
            </a:extLst>
          </p:cNvPr>
          <p:cNvPicPr>
            <a:picLocks noChangeAspect="1"/>
          </p:cNvPicPr>
          <p:nvPr/>
        </p:nvPicPr>
        <p:blipFill>
          <a:blip r:embed="rId5">
            <a:duotone>
              <a:schemeClr val="bg2">
                <a:shade val="45000"/>
                <a:satMod val="135000"/>
              </a:schemeClr>
              <a:prstClr val="white"/>
            </a:duotone>
          </a:blip>
          <a:srcRect r="2667"/>
          <a:stretch>
            <a:fillRect/>
          </a:stretch>
        </p:blipFill>
        <p:spPr>
          <a:xfrm>
            <a:off x="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A0331-7172-72D3-AF79-ED0B41CF557B}"/>
              </a:ext>
            </a:extLst>
          </p:cNvPr>
          <p:cNvSpPr>
            <a:spLocks noGrp="1"/>
          </p:cNvSpPr>
          <p:nvPr>
            <p:ph type="title"/>
          </p:nvPr>
        </p:nvSpPr>
        <p:spPr>
          <a:xfrm>
            <a:off x="9834543" y="437374"/>
            <a:ext cx="1779461" cy="746073"/>
          </a:xfrm>
        </p:spPr>
        <p:txBody>
          <a:bodyPr>
            <a:normAutofit/>
          </a:bodyPr>
          <a:lstStyle/>
          <a:p>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p:txBody>
      </p:sp>
      <p:graphicFrame>
        <p:nvGraphicFramePr>
          <p:cNvPr id="13" name="Content Placeholder 2">
            <a:extLst>
              <a:ext uri="{FF2B5EF4-FFF2-40B4-BE49-F238E27FC236}">
                <a16:creationId xmlns:a16="http://schemas.microsoft.com/office/drawing/2014/main" id="{6720681D-EF98-1EBC-005F-6768F277F98E}"/>
              </a:ext>
            </a:extLst>
          </p:cNvPr>
          <p:cNvGraphicFramePr>
            <a:graphicFrameLocks noGrp="1"/>
          </p:cNvGraphicFramePr>
          <p:nvPr>
            <p:ph idx="1"/>
            <p:extLst>
              <p:ext uri="{D42A27DB-BD31-4B8C-83A1-F6EECF244321}">
                <p14:modId xmlns:p14="http://schemas.microsoft.com/office/powerpoint/2010/main" val="3570270839"/>
              </p:ext>
            </p:extLst>
          </p:nvPr>
        </p:nvGraphicFramePr>
        <p:xfrm>
          <a:off x="2958812" y="303068"/>
          <a:ext cx="9023571" cy="655493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xtBox 2">
            <a:extLst>
              <a:ext uri="{FF2B5EF4-FFF2-40B4-BE49-F238E27FC236}">
                <a16:creationId xmlns:a16="http://schemas.microsoft.com/office/drawing/2014/main" id="{C4E772D0-6512-5BB5-C7A5-34203C90B637}"/>
              </a:ext>
            </a:extLst>
          </p:cNvPr>
          <p:cNvSpPr txBox="1"/>
          <p:nvPr/>
        </p:nvSpPr>
        <p:spPr>
          <a:xfrm rot="10800000" flipV="1">
            <a:off x="366979" y="129886"/>
            <a:ext cx="2382239" cy="769441"/>
          </a:xfrm>
          <a:prstGeom prst="rect">
            <a:avLst/>
          </a:prstGeom>
          <a:noFill/>
        </p:spPr>
        <p:txBody>
          <a:bodyPr wrap="square" rtlCol="0">
            <a:spAutoFit/>
          </a:bodyPr>
          <a:lstStyle/>
          <a:p>
            <a:pPr algn="l"/>
            <a:r>
              <a:rPr lang="en-GB" sz="2800" b="1" dirty="0">
                <a:latin typeface="Arial" panose="020B0604020202020204" pitchFamily="34" charset="0"/>
                <a:cs typeface="Arial" panose="020B0604020202020204" pitchFamily="34" charset="0"/>
              </a:rPr>
              <a:t>Introduction</a:t>
            </a:r>
            <a:r>
              <a:rPr lang="en-GB" sz="4400" b="1" dirty="0">
                <a:latin typeface="Arial" panose="020B0604020202020204" pitchFamily="34" charset="0"/>
                <a:cs typeface="Arial" panose="020B0604020202020204" pitchFamily="34" charset="0"/>
              </a:rPr>
              <a:t> </a:t>
            </a:r>
            <a:endParaRPr lang="en-US" sz="44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570503C-C08F-13D2-A74D-330FAFC4EEE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42454" y="1183446"/>
            <a:ext cx="2506763" cy="4937954"/>
          </a:xfrm>
          <a:prstGeom prst="rect">
            <a:avLst/>
          </a:prstGeom>
          <a:ln>
            <a:noFill/>
          </a:ln>
          <a:effectLst>
            <a:softEdge rad="112500"/>
          </a:effectLst>
        </p:spPr>
      </p:pic>
      <p:pic>
        <p:nvPicPr>
          <p:cNvPr id="5" name="tmpAudioRecording.m4a">
            <a:hlinkClick r:id="" action="ppaction://media"/>
            <a:extLst>
              <a:ext uri="{FF2B5EF4-FFF2-40B4-BE49-F238E27FC236}">
                <a16:creationId xmlns:a16="http://schemas.microsoft.com/office/drawing/2014/main" id="{1E8A3EE6-B66F-ABBA-B492-519DA489F7F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3265401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67A0-BA9A-7124-3177-6C25ACE67006}"/>
              </a:ext>
            </a:extLst>
          </p:cNvPr>
          <p:cNvSpPr>
            <a:spLocks noGrp="1"/>
          </p:cNvSpPr>
          <p:nvPr>
            <p:ph type="title"/>
          </p:nvPr>
        </p:nvSpPr>
        <p:spPr>
          <a:xfrm>
            <a:off x="240153" y="417747"/>
            <a:ext cx="11711695" cy="1294529"/>
          </a:xfrm>
        </p:spPr>
        <p:style>
          <a:lnRef idx="1">
            <a:schemeClr val="accent1"/>
          </a:lnRef>
          <a:fillRef idx="2">
            <a:schemeClr val="accent1"/>
          </a:fillRef>
          <a:effectRef idx="1">
            <a:schemeClr val="accent1"/>
          </a:effectRef>
          <a:fontRef idx="minor">
            <a:schemeClr val="dk1"/>
          </a:fontRef>
        </p:style>
        <p:txBody>
          <a:bodyPr>
            <a:normAutofit/>
          </a:bodyPr>
          <a:lstStyle/>
          <a:p>
            <a:r>
              <a:rPr lang="en-GB" sz="2000" dirty="0">
                <a:latin typeface="Arial" panose="020B0604020202020204" pitchFamily="34" charset="0"/>
                <a:cs typeface="Arial" panose="020B0604020202020204" pitchFamily="34" charset="0"/>
              </a:rPr>
              <a:t>Factsheet 1 Old Age, Around the World</a:t>
            </a:r>
            <a:endParaRPr lang="en-US" sz="20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30960EC5-590B-D28C-23C0-A08B3B4633E7}"/>
              </a:ext>
            </a:extLst>
          </p:cNvPr>
          <p:cNvGraphicFramePr/>
          <p:nvPr>
            <p:extLst>
              <p:ext uri="{D42A27DB-BD31-4B8C-83A1-F6EECF244321}">
                <p14:modId xmlns:p14="http://schemas.microsoft.com/office/powerpoint/2010/main" val="2908870613"/>
              </p:ext>
            </p:extLst>
          </p:nvPr>
        </p:nvGraphicFramePr>
        <p:xfrm>
          <a:off x="240152" y="1279070"/>
          <a:ext cx="11711696" cy="5161183"/>
        </p:xfrm>
        <a:graphic>
          <a:graphicData uri="http://schemas.openxmlformats.org/drawingml/2006/table">
            <a:tbl>
              <a:tblPr>
                <a:tableStyleId>{5C22544A-7EE6-4342-B048-85BDC9FD1C3A}</a:tableStyleId>
              </a:tblPr>
              <a:tblGrid>
                <a:gridCol w="2927924">
                  <a:extLst>
                    <a:ext uri="{9D8B030D-6E8A-4147-A177-3AD203B41FA5}">
                      <a16:colId xmlns:a16="http://schemas.microsoft.com/office/drawing/2014/main" val="2621962862"/>
                    </a:ext>
                  </a:extLst>
                </a:gridCol>
                <a:gridCol w="2927924">
                  <a:extLst>
                    <a:ext uri="{9D8B030D-6E8A-4147-A177-3AD203B41FA5}">
                      <a16:colId xmlns:a16="http://schemas.microsoft.com/office/drawing/2014/main" val="3067191868"/>
                    </a:ext>
                  </a:extLst>
                </a:gridCol>
                <a:gridCol w="2927924">
                  <a:extLst>
                    <a:ext uri="{9D8B030D-6E8A-4147-A177-3AD203B41FA5}">
                      <a16:colId xmlns:a16="http://schemas.microsoft.com/office/drawing/2014/main" val="4127053993"/>
                    </a:ext>
                  </a:extLst>
                </a:gridCol>
                <a:gridCol w="2927924">
                  <a:extLst>
                    <a:ext uri="{9D8B030D-6E8A-4147-A177-3AD203B41FA5}">
                      <a16:colId xmlns:a16="http://schemas.microsoft.com/office/drawing/2014/main" val="1969525728"/>
                    </a:ext>
                  </a:extLst>
                </a:gridCol>
              </a:tblGrid>
              <a:tr h="1525262">
                <a:tc>
                  <a:txBody>
                    <a:bodyPr/>
                    <a:lstStyle/>
                    <a:p>
                      <a:pPr>
                        <a:buNone/>
                      </a:pPr>
                      <a:r>
                        <a:rPr lang="en-GB" sz="1600" b="1" dirty="0">
                          <a:latin typeface="Arial" panose="020B0604020202020204" pitchFamily="34" charset="0"/>
                          <a:cs typeface="Arial" panose="020B0604020202020204" pitchFamily="34" charset="0"/>
                        </a:rPr>
                        <a:t>Culture</a:t>
                      </a:r>
                    </a:p>
                  </a:txBody>
                  <a:tcPr anchor="ctr"/>
                </a:tc>
                <a:tc>
                  <a:txBody>
                    <a:bodyPr/>
                    <a:lstStyle/>
                    <a:p>
                      <a:pPr>
                        <a:buNone/>
                      </a:pPr>
                      <a:r>
                        <a:rPr lang="en-GB" sz="1600" b="1" dirty="0">
                          <a:latin typeface="Arial" panose="020B0604020202020204" pitchFamily="34" charset="0"/>
                          <a:cs typeface="Arial" panose="020B0604020202020204" pitchFamily="34" charset="0"/>
                        </a:rPr>
                        <a:t>Perception of Ageing</a:t>
                      </a:r>
                    </a:p>
                  </a:txBody>
                  <a:tcPr anchor="ctr"/>
                </a:tc>
                <a:tc>
                  <a:txBody>
                    <a:bodyPr/>
                    <a:lstStyle/>
                    <a:p>
                      <a:pPr>
                        <a:buNone/>
                      </a:pPr>
                      <a:endParaRPr lang="en-GB" sz="2000" b="1"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Healthcare</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Implications</a:t>
                      </a:r>
                    </a:p>
                    <a:p>
                      <a:pPr>
                        <a:buNone/>
                      </a:pPr>
                      <a:endParaRPr lang="en-GB" sz="2000" b="1" dirty="0">
                        <a:latin typeface="Arial" panose="020B0604020202020204" pitchFamily="34" charset="0"/>
                        <a:cs typeface="Arial" panose="020B0604020202020204" pitchFamily="34" charset="0"/>
                      </a:endParaRPr>
                    </a:p>
                  </a:txBody>
                  <a:tcPr anchor="ctr"/>
                </a:tc>
                <a:tc>
                  <a:txBody>
                    <a:bodyPr/>
                    <a:lstStyle/>
                    <a:p>
                      <a:pPr>
                        <a:buNone/>
                      </a:pPr>
                      <a:r>
                        <a:rPr lang="en-GB" sz="1600" b="1" dirty="0">
                          <a:latin typeface="Arial" panose="020B0604020202020204" pitchFamily="34" charset="0"/>
                          <a:cs typeface="Arial" panose="020B0604020202020204" pitchFamily="34" charset="0"/>
                        </a:rPr>
                        <a:t>Social</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Role</a:t>
                      </a:r>
                    </a:p>
                  </a:txBody>
                  <a:tcPr anchor="ctr"/>
                </a:tc>
                <a:extLst>
                  <a:ext uri="{0D108BD9-81ED-4DB2-BD59-A6C34878D82A}">
                    <a16:rowId xmlns:a16="http://schemas.microsoft.com/office/drawing/2014/main" val="1023128716"/>
                  </a:ext>
                </a:extLst>
              </a:tr>
              <a:tr h="1525262">
                <a:tc>
                  <a:txBody>
                    <a:bodyPr/>
                    <a:lstStyle/>
                    <a:p>
                      <a:pPr>
                        <a:buNone/>
                      </a:pPr>
                      <a:r>
                        <a:rPr lang="en-GB" sz="1600" b="1" dirty="0">
                          <a:latin typeface="Arial" panose="020B0604020202020204" pitchFamily="34" charset="0"/>
                          <a:cs typeface="Arial" panose="020B0604020202020204" pitchFamily="34" charset="0"/>
                        </a:rPr>
                        <a:t>Jamaica</a:t>
                      </a:r>
                    </a:p>
                  </a:txBody>
                  <a:tcPr anchor="ctr"/>
                </a:tc>
                <a:tc>
                  <a:txBody>
                    <a:bodyPr/>
                    <a:lstStyle/>
                    <a:p>
                      <a:pPr>
                        <a:buNone/>
                      </a:pPr>
                      <a:r>
                        <a:rPr lang="en-GB" sz="1100" dirty="0">
                          <a:latin typeface="Arial" panose="020B0604020202020204" pitchFamily="34" charset="0"/>
                          <a:cs typeface="Arial" panose="020B0604020202020204" pitchFamily="34" charset="0"/>
                        </a:rPr>
                        <a:t>Ageing is associated with wisdom, cultural identity, and community respect </a:t>
                      </a:r>
                    </a:p>
                    <a:p>
                      <a:pPr>
                        <a:buNone/>
                      </a:pPr>
                      <a:r>
                        <a:rPr lang="en-GB" sz="1100" b="1" dirty="0">
                          <a:latin typeface="Arial" panose="020B0604020202020204" pitchFamily="34" charset="0"/>
                          <a:cs typeface="Arial" panose="020B0604020202020204" pitchFamily="34" charset="0"/>
                        </a:rPr>
                        <a:t>(UN ECLAC, 2018)</a:t>
                      </a:r>
                    </a:p>
                    <a:p>
                      <a:pPr>
                        <a:buNone/>
                      </a:pPr>
                      <a:endParaRPr lang="en-GB" sz="1050" b="1" dirty="0">
                        <a:latin typeface="Arial" panose="020B0604020202020204" pitchFamily="34" charset="0"/>
                        <a:cs typeface="Arial" panose="020B0604020202020204" pitchFamily="34" charset="0"/>
                      </a:endParaRPr>
                    </a:p>
                  </a:txBody>
                  <a:tcPr anchor="ctr"/>
                </a:tc>
                <a:tc>
                  <a:txBody>
                    <a:bodyPr/>
                    <a:lstStyle/>
                    <a:p>
                      <a:pPr>
                        <a:buNone/>
                      </a:pPr>
                      <a:r>
                        <a:rPr lang="en-GB" sz="1100" b="1" dirty="0">
                          <a:latin typeface="Arial" panose="020B0604020202020204" pitchFamily="34" charset="0"/>
                          <a:cs typeface="Arial" panose="020B0604020202020204" pitchFamily="34" charset="0"/>
                        </a:rPr>
                        <a:t>Informal family‑based care; access varies by income and location (PAHO, 2020); increasing pressure from a rapidly growing older population (Bourne, 2025)</a:t>
                      </a:r>
                    </a:p>
                  </a:txBody>
                  <a:tcPr anchor="ctr"/>
                </a:tc>
                <a:tc>
                  <a:txBody>
                    <a:bodyPr/>
                    <a:lstStyle/>
                    <a:p>
                      <a:pPr>
                        <a:buNone/>
                      </a:pPr>
                      <a:r>
                        <a:rPr lang="en-GB" sz="1100" dirty="0">
                          <a:latin typeface="Arial" panose="020B0604020202020204" pitchFamily="34" charset="0"/>
                          <a:cs typeface="Arial" panose="020B0604020202020204" pitchFamily="34" charset="0"/>
                        </a:rPr>
                        <a:t>Elders often lead community activities and hold influence in family and church networks</a:t>
                      </a:r>
                    </a:p>
                    <a:p>
                      <a:pPr>
                        <a:buNone/>
                      </a:pPr>
                      <a:r>
                        <a:rPr lang="en-GB" sz="1100" b="1" dirty="0">
                          <a:latin typeface="Arial" panose="020B0604020202020204" pitchFamily="34" charset="0"/>
                          <a:cs typeface="Arial" panose="020B0604020202020204" pitchFamily="34" charset="0"/>
                        </a:rPr>
                        <a:t>(UN ECLAC, 2018)</a:t>
                      </a:r>
                    </a:p>
                  </a:txBody>
                  <a:tcPr anchor="ctr"/>
                </a:tc>
                <a:extLst>
                  <a:ext uri="{0D108BD9-81ED-4DB2-BD59-A6C34878D82A}">
                    <a16:rowId xmlns:a16="http://schemas.microsoft.com/office/drawing/2014/main" val="4092465852"/>
                  </a:ext>
                </a:extLst>
              </a:tr>
              <a:tr h="1110911">
                <a:tc>
                  <a:txBody>
                    <a:bodyPr/>
                    <a:lstStyle/>
                    <a:p>
                      <a:pPr>
                        <a:buNone/>
                      </a:pPr>
                      <a:r>
                        <a:rPr lang="en-GB" sz="1600" b="1" dirty="0">
                          <a:latin typeface="Arial" panose="020B0604020202020204" pitchFamily="34" charset="0"/>
                          <a:cs typeface="Arial" panose="020B0604020202020204" pitchFamily="34" charset="0"/>
                        </a:rPr>
                        <a:t>England</a:t>
                      </a:r>
                    </a:p>
                  </a:txBody>
                  <a:tcPr anchor="ctr"/>
                </a:tc>
                <a:tc>
                  <a:txBody>
                    <a:bodyPr/>
                    <a:lstStyle/>
                    <a:p>
                      <a:pPr>
                        <a:buNone/>
                      </a:pPr>
                      <a:r>
                        <a:rPr lang="en-GB" sz="1100" b="0" dirty="0">
                          <a:latin typeface="Arial" panose="020B0604020202020204" pitchFamily="34" charset="0"/>
                          <a:cs typeface="Arial" panose="020B0604020202020204" pitchFamily="34" charset="0"/>
                        </a:rPr>
                        <a:t>Ageing is viewed more individually. Respect exists, but ageism and social isolation are more common</a:t>
                      </a:r>
                    </a:p>
                    <a:p>
                      <a:pPr>
                        <a:buNone/>
                      </a:pPr>
                      <a:r>
                        <a:rPr lang="en-GB" sz="1100" b="1" dirty="0">
                          <a:latin typeface="Arial" panose="020B0604020202020204" pitchFamily="34" charset="0"/>
                          <a:cs typeface="Arial" panose="020B0604020202020204" pitchFamily="34" charset="0"/>
                        </a:rPr>
                        <a:t>(ONS, 2021)</a:t>
                      </a:r>
                    </a:p>
                    <a:p>
                      <a:pPr>
                        <a:buNone/>
                      </a:pPr>
                      <a:endParaRPr lang="en-GB" sz="1050" b="1" dirty="0">
                        <a:latin typeface="Arial" panose="020B0604020202020204" pitchFamily="34" charset="0"/>
                        <a:cs typeface="Arial" panose="020B0604020202020204" pitchFamily="34" charset="0"/>
                      </a:endParaRPr>
                    </a:p>
                  </a:txBody>
                  <a:tcPr anchor="ctr"/>
                </a:tc>
                <a:tc>
                  <a:txBody>
                    <a:bodyPr/>
                    <a:lstStyle/>
                    <a:p>
                      <a:pPr>
                        <a:buNone/>
                      </a:pPr>
                      <a:r>
                        <a:rPr lang="en-GB" sz="1100" b="0" dirty="0">
                          <a:latin typeface="Arial" panose="020B0604020202020204" pitchFamily="34" charset="0"/>
                          <a:cs typeface="Arial" panose="020B0604020202020204" pitchFamily="34" charset="0"/>
                        </a:rPr>
                        <a:t>Older adults rely heavily on formal systems such as the NHS and</a:t>
                      </a:r>
                      <a:r>
                        <a:rPr lang="en-GB" sz="1100" b="1" dirty="0">
                          <a:latin typeface="Arial" panose="020B0604020202020204" pitchFamily="34" charset="0"/>
                          <a:cs typeface="Arial" panose="020B0604020202020204" pitchFamily="34" charset="0"/>
                        </a:rPr>
                        <a:t> social care</a:t>
                      </a:r>
                    </a:p>
                    <a:p>
                      <a:pPr>
                        <a:buNone/>
                      </a:pPr>
                      <a:r>
                        <a:rPr lang="en-GB" sz="1100" b="1" dirty="0">
                          <a:latin typeface="Arial" panose="020B0604020202020204" pitchFamily="34" charset="0"/>
                          <a:cs typeface="Arial" panose="020B0604020202020204" pitchFamily="34" charset="0"/>
                        </a:rPr>
                        <a:t>(NHS</a:t>
                      </a:r>
                    </a:p>
                  </a:txBody>
                  <a:tcPr anchor="ctr"/>
                </a:tc>
                <a:tc>
                  <a:txBody>
                    <a:bodyPr/>
                    <a:lstStyle/>
                    <a:p>
                      <a:pPr>
                        <a:buNone/>
                      </a:pPr>
                      <a:r>
                        <a:rPr lang="en-GB" sz="1100" b="0" dirty="0">
                          <a:latin typeface="Arial" panose="020B0604020202020204" pitchFamily="34" charset="0"/>
                          <a:cs typeface="Arial" panose="020B0604020202020204" pitchFamily="34" charset="0"/>
                        </a:rPr>
                        <a:t>Older adults may have less central authority in family life, with independence valued</a:t>
                      </a:r>
                    </a:p>
                    <a:p>
                      <a:pPr>
                        <a:buNone/>
                      </a:pPr>
                      <a:r>
                        <a:rPr lang="en-GB" sz="1100" b="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(ONS, 2021).</a:t>
                      </a:r>
                    </a:p>
                  </a:txBody>
                  <a:tcPr anchor="ctr"/>
                </a:tc>
                <a:extLst>
                  <a:ext uri="{0D108BD9-81ED-4DB2-BD59-A6C34878D82A}">
                    <a16:rowId xmlns:a16="http://schemas.microsoft.com/office/drawing/2014/main" val="2300869133"/>
                  </a:ext>
                </a:extLst>
              </a:tr>
              <a:tr h="999748">
                <a:tc>
                  <a:txBody>
                    <a:bodyPr/>
                    <a:lstStyle/>
                    <a:p>
                      <a:pPr>
                        <a:buNone/>
                      </a:pPr>
                      <a:r>
                        <a:rPr lang="en-GB" sz="1600" b="1" dirty="0">
                          <a:latin typeface="Arial" panose="020B0604020202020204" pitchFamily="34" charset="0"/>
                          <a:cs typeface="Arial" panose="020B0604020202020204" pitchFamily="34" charset="0"/>
                        </a:rPr>
                        <a:t>Ireland</a:t>
                      </a:r>
                    </a:p>
                  </a:txBody>
                  <a:tcPr anchor="ctr"/>
                </a:tc>
                <a:tc>
                  <a:txBody>
                    <a:bodyPr/>
                    <a:lstStyle/>
                    <a:p>
                      <a:pPr>
                        <a:buNone/>
                      </a:pPr>
                      <a:r>
                        <a:rPr lang="en-GB" sz="1100" b="0" dirty="0">
                          <a:latin typeface="Arial" panose="020B0604020202020204" pitchFamily="34" charset="0"/>
                          <a:cs typeface="Arial" panose="020B0604020202020204" pitchFamily="34" charset="0"/>
                        </a:rPr>
                        <a:t>Elders are respected, especially in rural communities where traditional values remain strong </a:t>
                      </a:r>
                    </a:p>
                    <a:p>
                      <a:pPr>
                        <a:buNone/>
                      </a:pPr>
                      <a:r>
                        <a:rPr lang="en-GB" sz="1100" b="1" dirty="0">
                          <a:latin typeface="Arial" panose="020B0604020202020204" pitchFamily="34" charset="0"/>
                          <a:cs typeface="Arial" panose="020B0604020202020204" pitchFamily="34" charset="0"/>
                        </a:rPr>
                        <a:t>(Barrett et al., 2011).</a:t>
                      </a:r>
                    </a:p>
                  </a:txBody>
                  <a:tcPr anchor="ctr"/>
                </a:tc>
                <a:tc>
                  <a:txBody>
                    <a:bodyPr/>
                    <a:lstStyle/>
                    <a:p>
                      <a:pPr>
                        <a:buNone/>
                      </a:pPr>
                      <a:r>
                        <a:rPr lang="en-GB" sz="1100" dirty="0">
                          <a:latin typeface="Arial" panose="020B0604020202020204" pitchFamily="34" charset="0"/>
                          <a:cs typeface="Arial" panose="020B0604020202020204" pitchFamily="34" charset="0"/>
                        </a:rPr>
                        <a:t>Ireland uses a mixed public–private healthcare system with growing formal care options</a:t>
                      </a:r>
                    </a:p>
                    <a:p>
                      <a:pPr>
                        <a:buNone/>
                      </a:pPr>
                      <a:r>
                        <a:rPr lang="en-GB" sz="1100" b="1" dirty="0">
                          <a:latin typeface="Arial" panose="020B0604020202020204" pitchFamily="34" charset="0"/>
                          <a:cs typeface="Arial" panose="020B0604020202020204" pitchFamily="34" charset="0"/>
                        </a:rPr>
                        <a:t>(HSE, 2016)</a:t>
                      </a:r>
                    </a:p>
                  </a:txBody>
                  <a:tcPr anchor="ctr"/>
                </a:tc>
                <a:tc>
                  <a:txBody>
                    <a:bodyPr/>
                    <a:lstStyle/>
                    <a:p>
                      <a:pPr>
                        <a:buNone/>
                      </a:pPr>
                      <a:r>
                        <a:rPr lang="en-GB" sz="1100" b="0" dirty="0">
                          <a:latin typeface="Arial" panose="020B0604020202020204" pitchFamily="34" charset="0"/>
                          <a:cs typeface="Arial" panose="020B0604020202020204" pitchFamily="34" charset="0"/>
                        </a:rPr>
                        <a:t>Older adults often play important roles in family decision‑making and community traditions</a:t>
                      </a:r>
                      <a:r>
                        <a:rPr lang="en-GB" sz="1100" b="1" dirty="0">
                          <a:latin typeface="Arial" panose="020B0604020202020204" pitchFamily="34" charset="0"/>
                          <a:cs typeface="Arial" panose="020B0604020202020204" pitchFamily="34" charset="0"/>
                        </a:rPr>
                        <a:t> (Barrett et al., 2011).</a:t>
                      </a:r>
                    </a:p>
                  </a:txBody>
                  <a:tcPr anchor="ctr"/>
                </a:tc>
                <a:extLst>
                  <a:ext uri="{0D108BD9-81ED-4DB2-BD59-A6C34878D82A}">
                    <a16:rowId xmlns:a16="http://schemas.microsoft.com/office/drawing/2014/main" val="3934297476"/>
                  </a:ext>
                </a:extLst>
              </a:tr>
            </a:tbl>
          </a:graphicData>
        </a:graphic>
      </p:graphicFrame>
      <p:pic>
        <p:nvPicPr>
          <p:cNvPr id="3" name="tmpAudioRecording.m4a">
            <a:hlinkClick r:id="" action="ppaction://media"/>
            <a:extLst>
              <a:ext uri="{FF2B5EF4-FFF2-40B4-BE49-F238E27FC236}">
                <a16:creationId xmlns:a16="http://schemas.microsoft.com/office/drawing/2014/main" id="{51EC89C5-4760-F485-2481-375F1A72AB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464901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Codes on papers">
            <a:extLst>
              <a:ext uri="{FF2B5EF4-FFF2-40B4-BE49-F238E27FC236}">
                <a16:creationId xmlns:a16="http://schemas.microsoft.com/office/drawing/2014/main" id="{D9206F03-4BA0-F710-812E-4C36A10B8B40}"/>
              </a:ext>
            </a:extLst>
          </p:cNvPr>
          <p:cNvPicPr>
            <a:picLocks noChangeAspect="1"/>
          </p:cNvPicPr>
          <p:nvPr/>
        </p:nvPicPr>
        <p:blipFill>
          <a:blip r:embed="rId5"/>
          <a:srcRect l="17904" r="15345" b="-2"/>
          <a:stretch>
            <a:fillRect/>
          </a:stretch>
        </p:blipFill>
        <p:spPr>
          <a:xfrm>
            <a:off x="102439" y="117288"/>
            <a:ext cx="5256721" cy="6498094"/>
          </a:xfrm>
          <a:prstGeom prst="rect">
            <a:avLst/>
          </a:prstGeom>
          <a:ln>
            <a:noFill/>
          </a:ln>
          <a:effectLst>
            <a:softEdge rad="112500"/>
          </a:effectLst>
        </p:spPr>
      </p:pic>
      <p:grpSp>
        <p:nvGrpSpPr>
          <p:cNvPr id="81" name="Group 8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66" name="Rectangle 6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EF754EB-A20E-DEBA-31D4-B70ADFAF0C5B}"/>
              </a:ext>
            </a:extLst>
          </p:cNvPr>
          <p:cNvSpPr>
            <a:spLocks noGrp="1"/>
          </p:cNvSpPr>
          <p:nvPr>
            <p:ph type="title"/>
          </p:nvPr>
        </p:nvSpPr>
        <p:spPr>
          <a:xfrm>
            <a:off x="735468" y="1146597"/>
            <a:ext cx="4027586" cy="487555"/>
          </a:xfrm>
        </p:spPr>
        <p:txBody>
          <a:bodyPr anchor="b">
            <a:normAutofit/>
          </a:bodyPr>
          <a:lstStyle/>
          <a:p>
            <a:r>
              <a:rPr lang="en-GB" sz="2000" b="1" dirty="0">
                <a:latin typeface="Arial" panose="020B0604020202020204" pitchFamily="34" charset="0"/>
                <a:cs typeface="Arial" panose="020B0604020202020204" pitchFamily="34" charset="0"/>
              </a:rPr>
              <a:t>Ageing Population Statistics </a:t>
            </a:r>
            <a:endParaRPr lang="en-US" sz="2000" b="1"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849B1955-1F9B-3A2B-DFB8-FBB110B337AA}"/>
              </a:ext>
            </a:extLst>
          </p:cNvPr>
          <p:cNvSpPr txBox="1"/>
          <p:nvPr/>
        </p:nvSpPr>
        <p:spPr>
          <a:xfrm>
            <a:off x="5494332" y="117287"/>
            <a:ext cx="6437894" cy="230832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0" indent="0">
              <a:buNone/>
            </a:pPr>
            <a:r>
              <a:rPr lang="en-GB" sz="1200" b="1" kern="100" dirty="0">
                <a:effectLst/>
                <a:latin typeface="Arial" panose="020B0604020202020204" pitchFamily="34" charset="0"/>
                <a:ea typeface="Times New Roman" panose="02020603050405020304" pitchFamily="18" charset="0"/>
                <a:cs typeface="Times New Roman" panose="02020603050405020304" pitchFamily="18" charset="0"/>
              </a:rPr>
              <a:t>Significance</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100" b="1" kern="100" dirty="0">
                <a:effectLst/>
                <a:latin typeface="Arial" panose="020B0604020202020204" pitchFamily="34" charset="0"/>
                <a:ea typeface="Times New Roman" panose="02020603050405020304" pitchFamily="18" charset="0"/>
                <a:cs typeface="Times New Roman" panose="02020603050405020304" pitchFamily="18" charset="0"/>
              </a:rPr>
              <a:t>The UK population is ageing rapidly, and the number of people aged 65+ is increasing faster than any other age group </a:t>
            </a:r>
            <a:endParaRPr lang="en-GB" sz="1100" b="1"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(NHS England, 2026).</a:t>
            </a:r>
          </a:p>
          <a:p>
            <a:endParaRPr lang="en-GB" sz="1100" b="1"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100" b="1" kern="100" dirty="0">
                <a:effectLst/>
                <a:latin typeface="Arial" panose="020B0604020202020204" pitchFamily="34" charset="0"/>
                <a:ea typeface="Times New Roman" panose="02020603050405020304" pitchFamily="18" charset="0"/>
                <a:cs typeface="Times New Roman" panose="02020603050405020304" pitchFamily="18" charset="0"/>
              </a:rPr>
              <a:t>Expected to rise from 14.9 million in 2014 to 18.5 million in 2025.  </a:t>
            </a:r>
          </a:p>
          <a:p>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(NHS England, 2026).</a:t>
            </a:r>
          </a:p>
          <a:p>
            <a:endParaRPr lang="en-GB" sz="1100" b="1"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100" b="1" kern="100" dirty="0">
                <a:effectLst/>
                <a:latin typeface="Arial" panose="020B0604020202020204" pitchFamily="34" charset="0"/>
                <a:ea typeface="Times New Roman" panose="02020603050405020304" pitchFamily="18" charset="0"/>
                <a:cs typeface="Times New Roman" panose="02020603050405020304" pitchFamily="18" charset="0"/>
              </a:rPr>
              <a:t>ONS data also shows continued growth in the 90+ population, including rising numbers of centenarians.  </a:t>
            </a:r>
            <a:endParaRPr lang="en-GB" sz="1100" b="1"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100" b="1" kern="100" dirty="0">
                <a:effectLst/>
                <a:latin typeface="Arial" panose="020B0604020202020204" pitchFamily="34" charset="0"/>
                <a:ea typeface="Times New Roman" panose="02020603050405020304" pitchFamily="18" charset="0"/>
                <a:cs typeface="Times New Roman" panose="02020603050405020304" pitchFamily="18" charset="0"/>
              </a:rPr>
              <a:t>Together, this shows that more people are reaching older age and living into very old age.  </a:t>
            </a:r>
            <a:endParaRPr lang="en-GB" sz="11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r>
              <a:rPr lang="en-GB" sz="1100" b="1" kern="100" dirty="0">
                <a:effectLst/>
                <a:latin typeface="Arial" panose="020B0604020202020204" pitchFamily="34" charset="0"/>
                <a:ea typeface="Times New Roman" panose="02020603050405020304" pitchFamily="18" charset="0"/>
                <a:cs typeface="Times New Roman" panose="02020603050405020304" pitchFamily="18" charset="0"/>
              </a:rPr>
              <a:t>(ONS, 2024)</a:t>
            </a:r>
            <a:endParaRPr lang="en-GB" sz="11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r>
              <a:rPr lang="en-GB" sz="1100" b="1"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1100" b="1" dirty="0"/>
          </a:p>
        </p:txBody>
      </p:sp>
      <p:sp>
        <p:nvSpPr>
          <p:cNvPr id="18" name="TextBox 17">
            <a:extLst>
              <a:ext uri="{FF2B5EF4-FFF2-40B4-BE49-F238E27FC236}">
                <a16:creationId xmlns:a16="http://schemas.microsoft.com/office/drawing/2014/main" id="{41A1F6BC-4BCA-2548-0F7A-0A04DBBE632E}"/>
              </a:ext>
            </a:extLst>
          </p:cNvPr>
          <p:cNvSpPr txBox="1"/>
          <p:nvPr/>
        </p:nvSpPr>
        <p:spPr>
          <a:xfrm>
            <a:off x="5494331" y="2425611"/>
            <a:ext cx="6437895" cy="1969770"/>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0" indent="0">
              <a:buNone/>
            </a:pPr>
            <a:r>
              <a:rPr lang="en-GB" sz="1200" b="1" kern="100" dirty="0">
                <a:effectLst/>
                <a:latin typeface="Arial" panose="020B0604020202020204" pitchFamily="34" charset="0"/>
                <a:ea typeface="Times New Roman" panose="02020603050405020304" pitchFamily="18" charset="0"/>
                <a:cs typeface="Arial" panose="020B0604020202020204" pitchFamily="34" charset="0"/>
              </a:rPr>
              <a:t>Current Context</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Older adults often present with complex, interrelated needs:</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Physical:  </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Frailty, long‑term conditions, mobility issues, falls risk, sensory impairment.</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Emotional/Psychological:  </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Dementia, cognitive decline, depression, anxiety, loneliness.</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Social:  </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Isolation, reduced community engagement, need for support networks.</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Physiological:  </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Pain management, sleep difficulties, hydration, nutrition.</a:t>
            </a:r>
          </a:p>
          <a:p>
            <a:pPr marL="0" indent="0">
              <a:buNone/>
            </a:pPr>
            <a:r>
              <a:rPr lang="en-GB" sz="1100" b="1" kern="100" dirty="0">
                <a:effectLst/>
                <a:latin typeface="Arial" panose="020B0604020202020204" pitchFamily="34" charset="0"/>
                <a:ea typeface="Times New Roman" panose="02020603050405020304" pitchFamily="18" charset="0"/>
                <a:cs typeface="Arial" panose="020B0604020202020204" pitchFamily="34" charset="0"/>
              </a:rPr>
              <a:t>(NHS England, 2026)</a:t>
            </a:r>
            <a:endParaRPr lang="en-US" sz="1100" b="1"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9F4787AA-42B4-06E8-3849-5BB188DEAB55}"/>
              </a:ext>
            </a:extLst>
          </p:cNvPr>
          <p:cNvSpPr txBox="1"/>
          <p:nvPr/>
        </p:nvSpPr>
        <p:spPr>
          <a:xfrm>
            <a:off x="5494330" y="4395381"/>
            <a:ext cx="6437896" cy="229293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0" indent="0">
              <a:buNone/>
            </a:pPr>
            <a:r>
              <a:rPr lang="en-GB" sz="1200" b="1" kern="100" dirty="0">
                <a:effectLst/>
                <a:latin typeface="Arial" panose="020B0604020202020204" pitchFamily="34" charset="0"/>
                <a:ea typeface="Times New Roman" panose="02020603050405020304" pitchFamily="18" charset="0"/>
                <a:cs typeface="Arial" panose="020B0604020202020204" pitchFamily="34" charset="0"/>
              </a:rPr>
              <a:t>Importance</a:t>
            </a: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Rising demand increases pressure on NHS services, social care, housing, and pensions</a:t>
            </a:r>
            <a:r>
              <a:rPr lang="en-GB" sz="1100" b="1" kern="100" dirty="0">
                <a:latin typeface="Arial" panose="020B0604020202020204" pitchFamily="34" charset="0"/>
                <a:ea typeface="Times New Roman" panose="02020603050405020304" pitchFamily="18" charset="0"/>
                <a:cs typeface="Arial" panose="020B0604020202020204" pitchFamily="34" charset="0"/>
              </a:rPr>
              <a:t> </a:t>
            </a:r>
          </a:p>
          <a:p>
            <a:r>
              <a:rPr lang="en-GB" sz="1100" b="1" kern="100" dirty="0">
                <a:latin typeface="Arial" panose="020B0604020202020204" pitchFamily="34" charset="0"/>
                <a:ea typeface="Times New Roman" panose="02020603050405020304" pitchFamily="18" charset="0"/>
                <a:cs typeface="Arial" panose="020B0604020202020204" pitchFamily="34" charset="0"/>
              </a:rPr>
              <a:t>(NHS England, 2026).</a:t>
            </a:r>
          </a:p>
          <a:p>
            <a:endParaRPr lang="en-GB" sz="1100" b="1" kern="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Innovation (telehealth, remote monitoring, digital care tools) supports independence and reduces avoidable admissions</a:t>
            </a:r>
            <a:r>
              <a:rPr lang="en-GB" sz="1100" b="1" kern="100" dirty="0">
                <a:latin typeface="Arial" panose="020B0604020202020204" pitchFamily="34" charset="0"/>
                <a:ea typeface="Times New Roman" panose="02020603050405020304" pitchFamily="18" charset="0"/>
                <a:cs typeface="Arial" panose="020B0604020202020204" pitchFamily="34" charset="0"/>
              </a:rPr>
              <a:t> (Centre for Ageing Better, 2025).</a:t>
            </a:r>
          </a:p>
          <a:p>
            <a:endParaRPr lang="en-GB" sz="1100" b="1" kern="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Empowerment promotes autonomy, dignity, and shared decision‑making</a:t>
            </a:r>
            <a:r>
              <a:rPr lang="en-GB" sz="1100" b="1" kern="100" dirty="0">
                <a:latin typeface="Arial" panose="020B0604020202020204" pitchFamily="34" charset="0"/>
                <a:ea typeface="Times New Roman" panose="02020603050405020304" pitchFamily="18" charset="0"/>
                <a:cs typeface="Arial" panose="020B0604020202020204" pitchFamily="34" charset="0"/>
              </a:rPr>
              <a:t> (Centre for Ageing Better, 2023).</a:t>
            </a:r>
            <a:endParaRPr lang="en-GB" sz="1100" b="1" kern="1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100" b="1" kern="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b="1" kern="100" dirty="0">
                <a:effectLst/>
                <a:latin typeface="Arial" panose="020B0604020202020204" pitchFamily="34" charset="0"/>
                <a:ea typeface="Times New Roman" panose="02020603050405020304" pitchFamily="18" charset="0"/>
                <a:cs typeface="Arial" panose="020B0604020202020204" pitchFamily="34" charset="0"/>
              </a:rPr>
              <a:t>Policy and legislation ensure safe, high- quality, rights based care (Care Act 2014</a:t>
            </a:r>
            <a:r>
              <a:rPr lang="en-GB" sz="1100" b="1" kern="100" dirty="0">
                <a:latin typeface="Arial" panose="020B0604020202020204" pitchFamily="34" charset="0"/>
                <a:ea typeface="Times New Roman" panose="02020603050405020304" pitchFamily="18" charset="0"/>
                <a:cs typeface="Arial" panose="020B0604020202020204" pitchFamily="34" charset="0"/>
              </a:rPr>
              <a:t>; </a:t>
            </a:r>
            <a:r>
              <a:rPr lang="en-GB" sz="1100" b="1" kern="100" dirty="0">
                <a:effectLst/>
                <a:latin typeface="Arial" panose="020B0604020202020204" pitchFamily="34" charset="0"/>
                <a:ea typeface="Times New Roman" panose="02020603050405020304" pitchFamily="18" charset="0"/>
                <a:cs typeface="Arial" panose="020B0604020202020204" pitchFamily="34" charset="0"/>
              </a:rPr>
              <a:t>Mental Capacity Act 2005</a:t>
            </a:r>
            <a:r>
              <a:rPr lang="en-GB" sz="1100" b="1" kern="100" dirty="0">
                <a:latin typeface="Arial" panose="020B0604020202020204" pitchFamily="34" charset="0"/>
                <a:ea typeface="Times New Roman" panose="02020603050405020304" pitchFamily="18" charset="0"/>
                <a:cs typeface="Arial" panose="020B0604020202020204" pitchFamily="34" charset="0"/>
              </a:rPr>
              <a:t>; </a:t>
            </a:r>
            <a:r>
              <a:rPr lang="en-GB" sz="1100" b="1" kern="100" dirty="0">
                <a:effectLst/>
                <a:latin typeface="Arial" panose="020B0604020202020204" pitchFamily="34" charset="0"/>
                <a:ea typeface="Times New Roman" panose="02020603050405020304" pitchFamily="18" charset="0"/>
                <a:cs typeface="Arial" panose="020B0604020202020204" pitchFamily="34" charset="0"/>
              </a:rPr>
              <a:t>CQC 2023)</a:t>
            </a:r>
          </a:p>
          <a:p>
            <a:endParaRPr lang="en-GB" sz="1000" b="1" kern="1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3" name="tmpAudioRecording.m4a">
            <a:hlinkClick r:id="" action="ppaction://media"/>
            <a:extLst>
              <a:ext uri="{FF2B5EF4-FFF2-40B4-BE49-F238E27FC236}">
                <a16:creationId xmlns:a16="http://schemas.microsoft.com/office/drawing/2014/main" id="{AE27F5D3-7CB4-211C-C62E-3FD079B2FD5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413011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F46D-A8DF-5EB2-2BC2-96C0029A3117}"/>
              </a:ext>
            </a:extLst>
          </p:cNvPr>
          <p:cNvSpPr>
            <a:spLocks noGrp="1"/>
          </p:cNvSpPr>
          <p:nvPr>
            <p:ph type="title"/>
          </p:nvPr>
        </p:nvSpPr>
        <p:spPr>
          <a:xfrm>
            <a:off x="758388" y="404489"/>
            <a:ext cx="5754555" cy="986496"/>
          </a:xfrm>
        </p:spPr>
        <p:style>
          <a:lnRef idx="0">
            <a:schemeClr val="accent1"/>
          </a:lnRef>
          <a:fillRef idx="3">
            <a:schemeClr val="accent1"/>
          </a:fillRef>
          <a:effectRef idx="3">
            <a:schemeClr val="accent1"/>
          </a:effectRef>
          <a:fontRef idx="minor">
            <a:schemeClr val="lt1"/>
          </a:fontRef>
        </p:style>
        <p:txBody>
          <a:bodyPr>
            <a:normAutofit/>
          </a:bodyPr>
          <a:lstStyle/>
          <a:p>
            <a:r>
              <a:rPr lang="en-GB" sz="2800" b="1" dirty="0">
                <a:latin typeface="Arial" panose="020B0604020202020204" pitchFamily="34" charset="0"/>
                <a:cs typeface="Arial" panose="020B0604020202020204" pitchFamily="34" charset="0"/>
              </a:rPr>
              <a:t>Theoretical Frameworks in  Ageing </a:t>
            </a:r>
            <a:endParaRPr lang="en-US" sz="2800" b="1"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66B84B8B-A6F8-B8AD-227F-53CBA761337A}"/>
              </a:ext>
            </a:extLst>
          </p:cNvPr>
          <p:cNvGraphicFramePr>
            <a:graphicFrameLocks noGrp="1"/>
          </p:cNvGraphicFramePr>
          <p:nvPr>
            <p:ph idx="1"/>
            <p:extLst>
              <p:ext uri="{D42A27DB-BD31-4B8C-83A1-F6EECF244321}">
                <p14:modId xmlns:p14="http://schemas.microsoft.com/office/powerpoint/2010/main" val="2008177012"/>
              </p:ext>
            </p:extLst>
          </p:nvPr>
        </p:nvGraphicFramePr>
        <p:xfrm>
          <a:off x="6312477" y="278584"/>
          <a:ext cx="5121136" cy="64066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E89D975B-7EA6-CB98-874C-9192F913CA2E}"/>
              </a:ext>
            </a:extLst>
          </p:cNvPr>
          <p:cNvSpPr txBox="1"/>
          <p:nvPr/>
        </p:nvSpPr>
        <p:spPr>
          <a:xfrm>
            <a:off x="3576644" y="1468450"/>
            <a:ext cx="2794974" cy="5216813"/>
          </a:xfrm>
          <a:prstGeom prst="rect">
            <a:avLst/>
          </a:prstGeom>
          <a:noFill/>
        </p:spPr>
        <p:txBody>
          <a:bodyPr wrap="square">
            <a:spAutoFit/>
          </a:bodyPr>
          <a:lstStyle/>
          <a:p>
            <a:r>
              <a:rPr lang="en-US" sz="1400" b="1" dirty="0">
                <a:latin typeface="Arial" panose="020B0604020202020204" pitchFamily="34" charset="0"/>
                <a:cs typeface="Arial" panose="020B0604020202020204" pitchFamily="34" charset="0"/>
              </a:rPr>
              <a:t>Activity Theory </a:t>
            </a:r>
            <a:endParaRPr lang="en-GB" sz="14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Older adults maintain wellbeing by staying active and engaged in meaningful roles</a:t>
            </a:r>
            <a:r>
              <a:rPr lang="en-US" sz="1000" b="1" dirty="0">
                <a:latin typeface="Arial" panose="020B0604020202020204" pitchFamily="34" charset="0"/>
                <a:cs typeface="Arial" panose="020B0604020202020204" pitchFamily="34" charset="0"/>
              </a:rPr>
              <a:t> </a:t>
            </a:r>
            <a:endParaRPr lang="en-GB" sz="1000" b="1" dirty="0">
              <a:latin typeface="Arial" panose="020B0604020202020204" pitchFamily="34" charset="0"/>
              <a:cs typeface="Arial" panose="020B0604020202020204" pitchFamily="34" charset="0"/>
            </a:endParaRPr>
          </a:p>
          <a:p>
            <a:r>
              <a:rPr lang="en-US" sz="1000" b="1" dirty="0">
                <a:latin typeface="Arial" panose="020B0604020202020204" pitchFamily="34" charset="0"/>
                <a:cs typeface="Arial" panose="020B0604020202020204" pitchFamily="34" charset="0"/>
              </a:rPr>
              <a:t>(Havighurst,1961)</a:t>
            </a:r>
            <a:endParaRPr lang="en-GB" sz="10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Disengagement Theory</a:t>
            </a:r>
            <a:endParaRPr lang="en-GB" sz="14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Ageing involves a gradual withdrawal from social roles as part of a natural life transition</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(Cumming &amp; Henry,1961)</a:t>
            </a:r>
            <a:endParaRPr lang="en-GB" sz="1100" b="1" dirty="0">
              <a:latin typeface="Arial" panose="020B0604020202020204" pitchFamily="34" charset="0"/>
              <a:cs typeface="Arial" panose="020B0604020202020204" pitchFamily="34" charset="0"/>
            </a:endParaRPr>
          </a:p>
          <a:p>
            <a:endParaRPr lang="en-GB" sz="10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Continuity</a:t>
            </a:r>
            <a:r>
              <a:rPr lang="en-US" sz="1000" b="1"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Theory</a:t>
            </a:r>
            <a:endParaRPr lang="en-GB" sz="14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Older adults adapt best when they maintain familiar behaviors, roles, and routines </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(Atchley,1989)</a:t>
            </a:r>
            <a:endParaRPr lang="en-GB" sz="1100" b="1" dirty="0">
              <a:latin typeface="Arial" panose="020B0604020202020204" pitchFamily="34" charset="0"/>
              <a:cs typeface="Arial" panose="020B0604020202020204" pitchFamily="34" charset="0"/>
            </a:endParaRPr>
          </a:p>
          <a:p>
            <a:endParaRPr lang="en-GB" sz="10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Life</a:t>
            </a:r>
            <a:r>
              <a:rPr lang="en-US" sz="1050" b="1"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Course</a:t>
            </a:r>
            <a:r>
              <a:rPr lang="en-US" sz="1050" b="1"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Theory</a:t>
            </a:r>
            <a:endParaRPr lang="en-GB" sz="14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Ageing is shaped by earlier life experiences, transitions, and social contexts</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(Elder,1994)</a:t>
            </a:r>
            <a:endParaRPr lang="en-GB" sz="1100" b="1" dirty="0">
              <a:latin typeface="Arial" panose="020B0604020202020204" pitchFamily="34" charset="0"/>
              <a:cs typeface="Arial" panose="020B0604020202020204" pitchFamily="34" charset="0"/>
            </a:endParaRPr>
          </a:p>
          <a:p>
            <a:endParaRPr lang="en-GB" sz="10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Biopsychosocial</a:t>
            </a:r>
            <a:r>
              <a:rPr lang="en-US" sz="1000" b="1"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Model</a:t>
            </a:r>
            <a:r>
              <a:rPr lang="en-US" sz="1000" b="1" dirty="0">
                <a:latin typeface="Arial" panose="020B0604020202020204" pitchFamily="34" charset="0"/>
                <a:cs typeface="Arial" panose="020B0604020202020204" pitchFamily="34" charset="0"/>
              </a:rPr>
              <a:t> </a:t>
            </a:r>
            <a:endParaRPr lang="en-GB" sz="10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Ageing is influenced by interacting biological, psychological, and social factors</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(Lugg,2022)</a:t>
            </a:r>
          </a:p>
        </p:txBody>
      </p:sp>
      <p:sp>
        <p:nvSpPr>
          <p:cNvPr id="4" name="TextBox 3">
            <a:extLst>
              <a:ext uri="{FF2B5EF4-FFF2-40B4-BE49-F238E27FC236}">
                <a16:creationId xmlns:a16="http://schemas.microsoft.com/office/drawing/2014/main" id="{4F1DC5A2-BBE1-F7F5-4252-3BEF19DC2DC9}"/>
              </a:ext>
            </a:extLst>
          </p:cNvPr>
          <p:cNvSpPr txBox="1"/>
          <p:nvPr/>
        </p:nvSpPr>
        <p:spPr>
          <a:xfrm rot="10800000" flipV="1">
            <a:off x="6881259" y="6084179"/>
            <a:ext cx="4142418" cy="400110"/>
          </a:xfrm>
          <a:prstGeom prst="rect">
            <a:avLst/>
          </a:prstGeom>
          <a:noFill/>
        </p:spPr>
        <p:txBody>
          <a:bodyPr wrap="square">
            <a:spAutoFit/>
          </a:bodyPr>
          <a:lstStyle/>
          <a:p>
            <a:r>
              <a:rPr lang="en-US" sz="1000" dirty="0">
                <a:latin typeface="Arial" panose="020B0604020202020204" pitchFamily="34" charset="0"/>
                <a:cs typeface="Arial" panose="020B0604020202020204" pitchFamily="34" charset="0"/>
              </a:rPr>
              <a:t>Diagram illustrating the biopsychosocial components of ageing (based on Engel, 1977; Lugg, 2022).”</a:t>
            </a:r>
          </a:p>
        </p:txBody>
      </p:sp>
      <p:sp>
        <p:nvSpPr>
          <p:cNvPr id="5" name="TextBox 4">
            <a:extLst>
              <a:ext uri="{FF2B5EF4-FFF2-40B4-BE49-F238E27FC236}">
                <a16:creationId xmlns:a16="http://schemas.microsoft.com/office/drawing/2014/main" id="{96F01C92-B953-9D5D-3083-E28EB5F6D2EA}"/>
              </a:ext>
            </a:extLst>
          </p:cNvPr>
          <p:cNvSpPr txBox="1"/>
          <p:nvPr/>
        </p:nvSpPr>
        <p:spPr>
          <a:xfrm>
            <a:off x="843646" y="1801745"/>
            <a:ext cx="2272213" cy="1862048"/>
          </a:xfrm>
          <a:prstGeom prst="rect">
            <a:avLst/>
          </a:prstGeom>
          <a:noFill/>
        </p:spPr>
        <p:txBody>
          <a:bodyPr wrap="square">
            <a:spAutoFit/>
          </a:bodyPr>
          <a:lstStyle/>
          <a:p>
            <a:r>
              <a:rPr lang="en-US" sz="1400" b="1" dirty="0">
                <a:latin typeface="Arial" panose="020B0604020202020204" pitchFamily="34" charset="0"/>
                <a:cs typeface="Arial" panose="020B0604020202020204" pitchFamily="34" charset="0"/>
              </a:rPr>
              <a:t>Overview</a:t>
            </a:r>
            <a:endParaRPr lang="en-GB" sz="14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Introduce key social and psychosocial theories of ageing</a:t>
            </a:r>
            <a:endParaRPr lang="en-GB" sz="1100" b="1"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Purpose</a:t>
            </a:r>
            <a:endParaRPr lang="en-GB" sz="14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Explain how these theories help us understand ageing, evaluate care, and guide how older adults are supported.</a:t>
            </a:r>
          </a:p>
        </p:txBody>
      </p:sp>
      <p:sp>
        <p:nvSpPr>
          <p:cNvPr id="9" name="TextBox 8">
            <a:extLst>
              <a:ext uri="{FF2B5EF4-FFF2-40B4-BE49-F238E27FC236}">
                <a16:creationId xmlns:a16="http://schemas.microsoft.com/office/drawing/2014/main" id="{FFB10A4F-74B7-3778-25EB-53837AD3AC6B}"/>
              </a:ext>
            </a:extLst>
          </p:cNvPr>
          <p:cNvSpPr txBox="1"/>
          <p:nvPr/>
        </p:nvSpPr>
        <p:spPr>
          <a:xfrm>
            <a:off x="829296" y="6084179"/>
            <a:ext cx="2286563" cy="307777"/>
          </a:xfrm>
          <a:prstGeom prst="rect">
            <a:avLst/>
          </a:prstGeom>
          <a:noFill/>
        </p:spPr>
        <p:txBody>
          <a:bodyPr wrap="square" rtlCol="0">
            <a:spAutoFit/>
          </a:bodyPr>
          <a:lstStyle/>
          <a:p>
            <a:pPr algn="l"/>
            <a:r>
              <a:rPr lang="en-GB" sz="1400" b="1" dirty="0">
                <a:latin typeface="Arial" panose="020B0604020202020204" pitchFamily="34" charset="0"/>
                <a:cs typeface="Arial" panose="020B0604020202020204" pitchFamily="34" charset="0"/>
              </a:rPr>
              <a:t>Older adult: Gardening </a:t>
            </a:r>
            <a:endParaRPr lang="en-US" sz="1400"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52A7BAA-1347-853C-CE34-09FBB694A03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41064" y="3652882"/>
            <a:ext cx="2333936" cy="2431297"/>
          </a:xfrm>
          <a:prstGeom prst="rect">
            <a:avLst/>
          </a:prstGeom>
          <a:ln>
            <a:noFill/>
          </a:ln>
          <a:effectLst>
            <a:softEdge rad="112500"/>
          </a:effectLst>
        </p:spPr>
      </p:pic>
      <p:pic>
        <p:nvPicPr>
          <p:cNvPr id="7" name="tmpAudioRecording.m4a">
            <a:hlinkClick r:id="" action="ppaction://media"/>
            <a:extLst>
              <a:ext uri="{FF2B5EF4-FFF2-40B4-BE49-F238E27FC236}">
                <a16:creationId xmlns:a16="http://schemas.microsoft.com/office/drawing/2014/main" id="{59B50881-61CE-5790-6128-F3D5320D0F2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1164292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AE13A5-B0C8-E262-6504-2B2AA5DBF446}"/>
              </a:ext>
            </a:extLst>
          </p:cNvPr>
          <p:cNvSpPr>
            <a:spLocks noGrp="1"/>
          </p:cNvSpPr>
          <p:nvPr>
            <p:ph type="title"/>
          </p:nvPr>
        </p:nvSpPr>
        <p:spPr>
          <a:xfrm>
            <a:off x="-1" y="0"/>
            <a:ext cx="12191999" cy="406977"/>
          </a:xfrm>
        </p:spPr>
        <p:style>
          <a:lnRef idx="1">
            <a:schemeClr val="accent1"/>
          </a:lnRef>
          <a:fillRef idx="2">
            <a:schemeClr val="accent1"/>
          </a:fillRef>
          <a:effectRef idx="1">
            <a:schemeClr val="accent1"/>
          </a:effectRef>
          <a:fontRef idx="minor">
            <a:schemeClr val="dk1"/>
          </a:fontRef>
        </p:style>
        <p:txBody>
          <a:bodyPr>
            <a:normAutofit/>
          </a:bodyPr>
          <a:lstStyle/>
          <a:p>
            <a:r>
              <a:rPr lang="en-GB" sz="1800" b="1" dirty="0">
                <a:latin typeface="Arial" panose="020B0604020202020204" pitchFamily="34" charset="0"/>
                <a:cs typeface="Arial" panose="020B0604020202020204" pitchFamily="34" charset="0"/>
              </a:rPr>
              <a:t>Policy and Legislation- Key Acts </a:t>
            </a:r>
            <a:endParaRPr lang="en-US" sz="1800" b="1" dirty="0">
              <a:latin typeface="Arial" panose="020B0604020202020204" pitchFamily="34" charset="0"/>
              <a:cs typeface="Arial" panose="020B0604020202020204" pitchFamily="34" charset="0"/>
            </a:endParaRPr>
          </a:p>
        </p:txBody>
      </p:sp>
      <p:graphicFrame>
        <p:nvGraphicFramePr>
          <p:cNvPr id="8" name="Table 7">
            <a:extLst>
              <a:ext uri="{FF2B5EF4-FFF2-40B4-BE49-F238E27FC236}">
                <a16:creationId xmlns:a16="http://schemas.microsoft.com/office/drawing/2014/main" id="{7ACF1DAD-C53F-241C-C9EC-D662DC83E6D4}"/>
              </a:ext>
            </a:extLst>
          </p:cNvPr>
          <p:cNvGraphicFramePr/>
          <p:nvPr>
            <p:extLst>
              <p:ext uri="{D42A27DB-BD31-4B8C-83A1-F6EECF244321}">
                <p14:modId xmlns:p14="http://schemas.microsoft.com/office/powerpoint/2010/main" val="2318305149"/>
              </p:ext>
            </p:extLst>
          </p:nvPr>
        </p:nvGraphicFramePr>
        <p:xfrm>
          <a:off x="0" y="406977"/>
          <a:ext cx="12192000" cy="3140528"/>
        </p:xfrm>
        <a:graphic>
          <a:graphicData uri="http://schemas.openxmlformats.org/drawingml/2006/table">
            <a:tbl>
              <a:tblPr>
                <a:tableStyleId>{5C22544A-7EE6-4342-B048-85BDC9FD1C3A}</a:tableStyleId>
              </a:tblPr>
              <a:tblGrid>
                <a:gridCol w="4064000">
                  <a:extLst>
                    <a:ext uri="{9D8B030D-6E8A-4147-A177-3AD203B41FA5}">
                      <a16:colId xmlns:a16="http://schemas.microsoft.com/office/drawing/2014/main" val="1454218914"/>
                    </a:ext>
                  </a:extLst>
                </a:gridCol>
                <a:gridCol w="4064000">
                  <a:extLst>
                    <a:ext uri="{9D8B030D-6E8A-4147-A177-3AD203B41FA5}">
                      <a16:colId xmlns:a16="http://schemas.microsoft.com/office/drawing/2014/main" val="162633055"/>
                    </a:ext>
                  </a:extLst>
                </a:gridCol>
                <a:gridCol w="4064000">
                  <a:extLst>
                    <a:ext uri="{9D8B030D-6E8A-4147-A177-3AD203B41FA5}">
                      <a16:colId xmlns:a16="http://schemas.microsoft.com/office/drawing/2014/main" val="3559869520"/>
                    </a:ext>
                  </a:extLst>
                </a:gridCol>
              </a:tblGrid>
              <a:tr h="214731">
                <a:tc>
                  <a:txBody>
                    <a:bodyPr/>
                    <a:lstStyle/>
                    <a:p>
                      <a:pPr>
                        <a:buNone/>
                      </a:pPr>
                      <a:r>
                        <a:rPr lang="en-GB" sz="1050" b="1" dirty="0">
                          <a:latin typeface="Arial" panose="020B0604020202020204" pitchFamily="34" charset="0"/>
                          <a:cs typeface="Arial" panose="020B0604020202020204" pitchFamily="34" charset="0"/>
                        </a:rPr>
                        <a:t>Key Acts </a:t>
                      </a:r>
                    </a:p>
                  </a:txBody>
                  <a:tcPr marL="44054" marR="44054" marT="22027" marB="22027" anchor="ctr"/>
                </a:tc>
                <a:tc>
                  <a:txBody>
                    <a:bodyPr/>
                    <a:lstStyle/>
                    <a:p>
                      <a:pPr>
                        <a:buNone/>
                      </a:pPr>
                      <a:r>
                        <a:rPr lang="en-GB" sz="1050" b="1">
                          <a:latin typeface="Arial" panose="020B0604020202020204" pitchFamily="34" charset="0"/>
                          <a:cs typeface="Arial" panose="020B0604020202020204" pitchFamily="34" charset="0"/>
                        </a:rPr>
                        <a:t>Year</a:t>
                      </a:r>
                    </a:p>
                  </a:txBody>
                  <a:tcPr marL="44054" marR="44054" marT="22027" marB="22027" anchor="ctr"/>
                </a:tc>
                <a:tc>
                  <a:txBody>
                    <a:bodyPr/>
                    <a:lstStyle/>
                    <a:p>
                      <a:pPr>
                        <a:buNone/>
                      </a:pPr>
                      <a:r>
                        <a:rPr lang="en-GB" sz="1050" b="1" dirty="0">
                          <a:latin typeface="Arial" panose="020B0604020202020204" pitchFamily="34" charset="0"/>
                          <a:cs typeface="Arial" panose="020B0604020202020204" pitchFamily="34" charset="0"/>
                        </a:rPr>
                        <a:t>Purpose / What It </a:t>
                      </a:r>
                      <a:r>
                        <a:rPr lang="en-GB" sz="1050" b="1">
                          <a:latin typeface="Arial" panose="020B0604020202020204" pitchFamily="34" charset="0"/>
                          <a:cs typeface="Arial" panose="020B0604020202020204" pitchFamily="34" charset="0"/>
                        </a:rPr>
                        <a:t>Covers (</a:t>
                      </a:r>
                      <a:endParaRPr lang="en-GB" sz="1050" b="1" dirty="0">
                        <a:latin typeface="Arial" panose="020B0604020202020204" pitchFamily="34" charset="0"/>
                        <a:cs typeface="Arial" panose="020B0604020202020204" pitchFamily="34" charset="0"/>
                      </a:endParaRPr>
                    </a:p>
                  </a:txBody>
                  <a:tcPr marL="44054" marR="44054" marT="22027" marB="22027" anchor="ctr"/>
                </a:tc>
                <a:extLst>
                  <a:ext uri="{0D108BD9-81ED-4DB2-BD59-A6C34878D82A}">
                    <a16:rowId xmlns:a16="http://schemas.microsoft.com/office/drawing/2014/main" val="4027729391"/>
                  </a:ext>
                </a:extLst>
              </a:tr>
              <a:tr h="551484">
                <a:tc>
                  <a:txBody>
                    <a:bodyPr/>
                    <a:lstStyle/>
                    <a:p>
                      <a:pPr>
                        <a:buNone/>
                      </a:pPr>
                      <a:r>
                        <a:rPr lang="en-GB" sz="1050" b="1">
                          <a:latin typeface="Arial" panose="020B0604020202020204" pitchFamily="34" charset="0"/>
                          <a:cs typeface="Arial" panose="020B0604020202020204" pitchFamily="34" charset="0"/>
                        </a:rPr>
                        <a:t>Care Act</a:t>
                      </a:r>
                    </a:p>
                  </a:txBody>
                  <a:tcPr marL="44054" marR="44054" marT="22027" marB="22027" anchor="ctr"/>
                </a:tc>
                <a:tc>
                  <a:txBody>
                    <a:bodyPr/>
                    <a:lstStyle/>
                    <a:p>
                      <a:pPr>
                        <a:buNone/>
                      </a:pPr>
                      <a:r>
                        <a:rPr lang="en-GB" sz="1050" b="1" dirty="0">
                          <a:latin typeface="Arial" panose="020B0604020202020204" pitchFamily="34" charset="0"/>
                          <a:cs typeface="Arial" panose="020B0604020202020204" pitchFamily="34" charset="0"/>
                        </a:rPr>
                        <a:t>2014</a:t>
                      </a:r>
                    </a:p>
                  </a:txBody>
                  <a:tcPr marL="44054" marR="44054" marT="22027" marB="22027" anchor="ctr"/>
                </a:tc>
                <a:tc>
                  <a:txBody>
                    <a:bodyPr/>
                    <a:lstStyle/>
                    <a:p>
                      <a:pPr>
                        <a:buNone/>
                      </a:pPr>
                      <a:r>
                        <a:rPr lang="en-GB" sz="1050" b="1" dirty="0">
                          <a:latin typeface="Arial" panose="020B0604020202020204" pitchFamily="34" charset="0"/>
                          <a:cs typeface="Arial" panose="020B0604020202020204" pitchFamily="34" charset="0"/>
                        </a:rPr>
                        <a:t>Legal framework for adult social care; wellbeing duty; eligibility criteria; carers’ rights; personalised care; prevention and early intervention (Care Act 2014).</a:t>
                      </a:r>
                    </a:p>
                  </a:txBody>
                  <a:tcPr marL="44054" marR="44054" marT="22027" marB="22027" anchor="ctr"/>
                </a:tc>
                <a:extLst>
                  <a:ext uri="{0D108BD9-81ED-4DB2-BD59-A6C34878D82A}">
                    <a16:rowId xmlns:a16="http://schemas.microsoft.com/office/drawing/2014/main" val="621680357"/>
                  </a:ext>
                </a:extLst>
              </a:tr>
              <a:tr h="719861">
                <a:tc>
                  <a:txBody>
                    <a:bodyPr/>
                    <a:lstStyle/>
                    <a:p>
                      <a:pPr>
                        <a:buNone/>
                      </a:pPr>
                      <a:r>
                        <a:rPr lang="en-GB" sz="1050" b="1" dirty="0">
                          <a:latin typeface="Arial" panose="020B0604020202020204" pitchFamily="34" charset="0"/>
                          <a:cs typeface="Arial" panose="020B0604020202020204" pitchFamily="34" charset="0"/>
                        </a:rPr>
                        <a:t>Mental Capacity Act</a:t>
                      </a:r>
                    </a:p>
                  </a:txBody>
                  <a:tcPr marL="44054" marR="44054" marT="22027" marB="22027" anchor="ctr"/>
                </a:tc>
                <a:tc>
                  <a:txBody>
                    <a:bodyPr/>
                    <a:lstStyle/>
                    <a:p>
                      <a:pPr>
                        <a:buNone/>
                      </a:pPr>
                      <a:r>
                        <a:rPr lang="en-GB" sz="1050" b="1">
                          <a:latin typeface="Arial" panose="020B0604020202020204" pitchFamily="34" charset="0"/>
                          <a:cs typeface="Arial" panose="020B0604020202020204" pitchFamily="34" charset="0"/>
                        </a:rPr>
                        <a:t>2005</a:t>
                      </a:r>
                    </a:p>
                  </a:txBody>
                  <a:tcPr marL="44054" marR="44054" marT="22027" marB="22027" anchor="ctr"/>
                </a:tc>
                <a:tc>
                  <a:txBody>
                    <a:bodyPr/>
                    <a:lstStyle/>
                    <a:p>
                      <a:pPr>
                        <a:buNone/>
                      </a:pPr>
                      <a:r>
                        <a:rPr lang="en-GB" sz="1050" b="1" dirty="0">
                          <a:latin typeface="Arial" panose="020B0604020202020204" pitchFamily="34" charset="0"/>
                          <a:cs typeface="Arial" panose="020B0604020202020204" pitchFamily="34" charset="0"/>
                        </a:rPr>
                        <a:t>Supports decision‑making for people who may lack capacity; five statutory principles; best‑interest decisions; advance decisions; Lasting Power of Attorney (Mental Capacity Act 2005).</a:t>
                      </a:r>
                    </a:p>
                  </a:txBody>
                  <a:tcPr marL="44054" marR="44054" marT="22027" marB="22027" anchor="ctr"/>
                </a:tc>
                <a:extLst>
                  <a:ext uri="{0D108BD9-81ED-4DB2-BD59-A6C34878D82A}">
                    <a16:rowId xmlns:a16="http://schemas.microsoft.com/office/drawing/2014/main" val="1076147216"/>
                  </a:ext>
                </a:extLst>
              </a:tr>
              <a:tr h="551484">
                <a:tc>
                  <a:txBody>
                    <a:bodyPr/>
                    <a:lstStyle/>
                    <a:p>
                      <a:pPr>
                        <a:buNone/>
                      </a:pPr>
                      <a:r>
                        <a:rPr lang="en-GB" sz="1050" b="1" dirty="0">
                          <a:latin typeface="Arial" panose="020B0604020202020204" pitchFamily="34" charset="0"/>
                          <a:cs typeface="Arial" panose="020B0604020202020204" pitchFamily="34" charset="0"/>
                        </a:rPr>
                        <a:t>Equality Act</a:t>
                      </a:r>
                    </a:p>
                  </a:txBody>
                  <a:tcPr marL="44054" marR="44054" marT="22027" marB="22027" anchor="ctr"/>
                </a:tc>
                <a:tc>
                  <a:txBody>
                    <a:bodyPr/>
                    <a:lstStyle/>
                    <a:p>
                      <a:pPr>
                        <a:buNone/>
                      </a:pPr>
                      <a:r>
                        <a:rPr lang="en-GB" sz="1050" b="1" dirty="0">
                          <a:latin typeface="Arial" panose="020B0604020202020204" pitchFamily="34" charset="0"/>
                          <a:cs typeface="Arial" panose="020B0604020202020204" pitchFamily="34" charset="0"/>
                        </a:rPr>
                        <a:t>2010</a:t>
                      </a:r>
                    </a:p>
                  </a:txBody>
                  <a:tcPr marL="44054" marR="44054" marT="22027" marB="22027" anchor="ctr"/>
                </a:tc>
                <a:tc>
                  <a:txBody>
                    <a:bodyPr/>
                    <a:lstStyle/>
                    <a:p>
                      <a:pPr>
                        <a:buNone/>
                      </a:pPr>
                      <a:r>
                        <a:rPr lang="en-GB" sz="1050" b="1" dirty="0">
                          <a:latin typeface="Arial" panose="020B0604020202020204" pitchFamily="34" charset="0"/>
                          <a:cs typeface="Arial" panose="020B0604020202020204" pitchFamily="34" charset="0"/>
                        </a:rPr>
                        <a:t>Protects individuals from discrimination, including age discrimination; requires reasonable adjustments; ensures equal access to services (Equality Act 2010).</a:t>
                      </a:r>
                    </a:p>
                  </a:txBody>
                  <a:tcPr marL="44054" marR="44054" marT="22027" marB="22027" anchor="ctr"/>
                </a:tc>
                <a:extLst>
                  <a:ext uri="{0D108BD9-81ED-4DB2-BD59-A6C34878D82A}">
                    <a16:rowId xmlns:a16="http://schemas.microsoft.com/office/drawing/2014/main" val="3035719988"/>
                  </a:ext>
                </a:extLst>
              </a:tr>
              <a:tr h="551484">
                <a:tc>
                  <a:txBody>
                    <a:bodyPr/>
                    <a:lstStyle/>
                    <a:p>
                      <a:pPr>
                        <a:buNone/>
                      </a:pPr>
                      <a:r>
                        <a:rPr lang="en-GB" sz="1050" b="1" dirty="0">
                          <a:latin typeface="Arial" panose="020B0604020202020204" pitchFamily="34" charset="0"/>
                          <a:cs typeface="Arial" panose="020B0604020202020204" pitchFamily="34" charset="0"/>
                        </a:rPr>
                        <a:t>Health and Social Care Act</a:t>
                      </a:r>
                    </a:p>
                  </a:txBody>
                  <a:tcPr marL="44054" marR="44054" marT="22027" marB="22027" anchor="ctr"/>
                </a:tc>
                <a:tc>
                  <a:txBody>
                    <a:bodyPr/>
                    <a:lstStyle/>
                    <a:p>
                      <a:pPr>
                        <a:buNone/>
                      </a:pPr>
                      <a:r>
                        <a:rPr lang="en-GB" sz="1050" b="1" dirty="0">
                          <a:latin typeface="Arial" panose="020B0604020202020204" pitchFamily="34" charset="0"/>
                          <a:cs typeface="Arial" panose="020B0604020202020204" pitchFamily="34" charset="0"/>
                        </a:rPr>
                        <a:t>2012</a:t>
                      </a:r>
                    </a:p>
                  </a:txBody>
                  <a:tcPr marL="44054" marR="44054" marT="22027" marB="22027" anchor="ctr"/>
                </a:tc>
                <a:tc>
                  <a:txBody>
                    <a:bodyPr/>
                    <a:lstStyle/>
                    <a:p>
                      <a:pPr>
                        <a:buNone/>
                      </a:pPr>
                      <a:r>
                        <a:rPr lang="en-GB" sz="1050" b="1">
                          <a:latin typeface="Arial" panose="020B0604020202020204" pitchFamily="34" charset="0"/>
                          <a:cs typeface="Arial" panose="020B0604020202020204" pitchFamily="34" charset="0"/>
                        </a:rPr>
                        <a:t>Restructured NHS; strengthened public health role; promotes integrated care across health and social care systems (Health and Social Care Act 2012).</a:t>
                      </a:r>
                    </a:p>
                  </a:txBody>
                  <a:tcPr marL="44054" marR="44054" marT="22027" marB="22027" anchor="ctr"/>
                </a:tc>
                <a:extLst>
                  <a:ext uri="{0D108BD9-81ED-4DB2-BD59-A6C34878D82A}">
                    <a16:rowId xmlns:a16="http://schemas.microsoft.com/office/drawing/2014/main" val="13228037"/>
                  </a:ext>
                </a:extLst>
              </a:tr>
              <a:tr h="551484">
                <a:tc>
                  <a:txBody>
                    <a:bodyPr/>
                    <a:lstStyle/>
                    <a:p>
                      <a:pPr>
                        <a:buNone/>
                      </a:pPr>
                      <a:r>
                        <a:rPr lang="en-GB" sz="1050" b="1">
                          <a:latin typeface="Arial" panose="020B0604020202020204" pitchFamily="34" charset="0"/>
                          <a:cs typeface="Arial" panose="020B0604020202020204" pitchFamily="34" charset="0"/>
                        </a:rPr>
                        <a:t>Human Rights Act</a:t>
                      </a:r>
                    </a:p>
                  </a:txBody>
                  <a:tcPr marL="44054" marR="44054" marT="22027" marB="22027" anchor="ctr"/>
                </a:tc>
                <a:tc>
                  <a:txBody>
                    <a:bodyPr/>
                    <a:lstStyle/>
                    <a:p>
                      <a:pPr>
                        <a:buNone/>
                      </a:pPr>
                      <a:r>
                        <a:rPr lang="en-GB" sz="1050" b="1">
                          <a:latin typeface="Arial" panose="020B0604020202020204" pitchFamily="34" charset="0"/>
                          <a:cs typeface="Arial" panose="020B0604020202020204" pitchFamily="34" charset="0"/>
                        </a:rPr>
                        <a:t>1998</a:t>
                      </a:r>
                    </a:p>
                  </a:txBody>
                  <a:tcPr marL="44054" marR="44054" marT="22027" marB="22027" anchor="ctr"/>
                </a:tc>
                <a:tc>
                  <a:txBody>
                    <a:bodyPr/>
                    <a:lstStyle/>
                    <a:p>
                      <a:pPr>
                        <a:buNone/>
                      </a:pPr>
                      <a:r>
                        <a:rPr lang="en-GB" sz="1050" b="1" dirty="0">
                          <a:latin typeface="Arial" panose="020B0604020202020204" pitchFamily="34" charset="0"/>
                          <a:cs typeface="Arial" panose="020B0604020202020204" pitchFamily="34" charset="0"/>
                        </a:rPr>
                        <a:t>Protects rights such as dignity, respect, liberty and family life; essential in safeguarding older adults (Human Rights Act 1998).</a:t>
                      </a:r>
                    </a:p>
                  </a:txBody>
                  <a:tcPr marL="44054" marR="44054" marT="22027" marB="22027" anchor="ctr"/>
                </a:tc>
                <a:extLst>
                  <a:ext uri="{0D108BD9-81ED-4DB2-BD59-A6C34878D82A}">
                    <a16:rowId xmlns:a16="http://schemas.microsoft.com/office/drawing/2014/main" val="1020762313"/>
                  </a:ext>
                </a:extLst>
              </a:tr>
            </a:tbl>
          </a:graphicData>
        </a:graphic>
      </p:graphicFrame>
      <p:graphicFrame>
        <p:nvGraphicFramePr>
          <p:cNvPr id="3" name="Content Placeholder 4">
            <a:extLst>
              <a:ext uri="{FF2B5EF4-FFF2-40B4-BE49-F238E27FC236}">
                <a16:creationId xmlns:a16="http://schemas.microsoft.com/office/drawing/2014/main" id="{CBE7696C-0199-4704-04C9-94C0785C6CF2}"/>
              </a:ext>
            </a:extLst>
          </p:cNvPr>
          <p:cNvGraphicFramePr>
            <a:graphicFrameLocks noGrp="1"/>
          </p:cNvGraphicFramePr>
          <p:nvPr>
            <p:ph idx="1"/>
            <p:extLst>
              <p:ext uri="{D42A27DB-BD31-4B8C-83A1-F6EECF244321}">
                <p14:modId xmlns:p14="http://schemas.microsoft.com/office/powerpoint/2010/main" val="3916305093"/>
              </p:ext>
            </p:extLst>
          </p:nvPr>
        </p:nvGraphicFramePr>
        <p:xfrm>
          <a:off x="0" y="3547505"/>
          <a:ext cx="12192000" cy="3706894"/>
        </p:xfrm>
        <a:graphic>
          <a:graphicData uri="http://schemas.openxmlformats.org/drawingml/2006/table">
            <a:tbl>
              <a:tblPr>
                <a:tableStyleId>{5C22544A-7EE6-4342-B048-85BDC9FD1C3A}</a:tableStyleId>
              </a:tblPr>
              <a:tblGrid>
                <a:gridCol w="4064000">
                  <a:extLst>
                    <a:ext uri="{9D8B030D-6E8A-4147-A177-3AD203B41FA5}">
                      <a16:colId xmlns:a16="http://schemas.microsoft.com/office/drawing/2014/main" val="500028643"/>
                    </a:ext>
                  </a:extLst>
                </a:gridCol>
                <a:gridCol w="4064000">
                  <a:extLst>
                    <a:ext uri="{9D8B030D-6E8A-4147-A177-3AD203B41FA5}">
                      <a16:colId xmlns:a16="http://schemas.microsoft.com/office/drawing/2014/main" val="1931410177"/>
                    </a:ext>
                  </a:extLst>
                </a:gridCol>
                <a:gridCol w="4064000">
                  <a:extLst>
                    <a:ext uri="{9D8B030D-6E8A-4147-A177-3AD203B41FA5}">
                      <a16:colId xmlns:a16="http://schemas.microsoft.com/office/drawing/2014/main" val="1398659426"/>
                    </a:ext>
                  </a:extLst>
                </a:gridCol>
              </a:tblGrid>
              <a:tr h="222646">
                <a:tc>
                  <a:txBody>
                    <a:bodyPr/>
                    <a:lstStyle/>
                    <a:p>
                      <a:pPr>
                        <a:buNone/>
                      </a:pPr>
                      <a:r>
                        <a:rPr lang="en-GB" sz="1050" b="1" dirty="0">
                          <a:latin typeface="Arial" panose="020B0604020202020204" pitchFamily="34" charset="0"/>
                          <a:cs typeface="Arial" panose="020B0604020202020204" pitchFamily="34" charset="0"/>
                        </a:rPr>
                        <a:t>Key Policies </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Year</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Purpose / Focus Areas (with in‑text citations)</a:t>
                      </a:r>
                    </a:p>
                  </a:txBody>
                  <a:tcPr marL="38983" marR="38983" marT="19492" marB="19492" anchor="ctr"/>
                </a:tc>
                <a:extLst>
                  <a:ext uri="{0D108BD9-81ED-4DB2-BD59-A6C34878D82A}">
                    <a16:rowId xmlns:a16="http://schemas.microsoft.com/office/drawing/2014/main" val="2051729342"/>
                  </a:ext>
                </a:extLst>
              </a:tr>
              <a:tr h="580708">
                <a:tc>
                  <a:txBody>
                    <a:bodyPr/>
                    <a:lstStyle/>
                    <a:p>
                      <a:pPr>
                        <a:buNone/>
                      </a:pPr>
                      <a:r>
                        <a:rPr lang="en-GB" sz="1050" b="1" dirty="0">
                          <a:latin typeface="Arial" panose="020B0604020202020204" pitchFamily="34" charset="0"/>
                          <a:cs typeface="Arial" panose="020B0604020202020204" pitchFamily="34" charset="0"/>
                        </a:rPr>
                        <a:t>NHS Long Term Plan</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2019</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Ageing well agenda; frailty pathways; personalised care; integrated community services; reducing avoidable hospital admissions (NHS England, 2019).</a:t>
                      </a:r>
                    </a:p>
                  </a:txBody>
                  <a:tcPr marL="38983" marR="38983" marT="19492" marB="19492" anchor="ctr"/>
                </a:tc>
                <a:extLst>
                  <a:ext uri="{0D108BD9-81ED-4DB2-BD59-A6C34878D82A}">
                    <a16:rowId xmlns:a16="http://schemas.microsoft.com/office/drawing/2014/main" val="3708313850"/>
                  </a:ext>
                </a:extLst>
              </a:tr>
              <a:tr h="580708">
                <a:tc>
                  <a:txBody>
                    <a:bodyPr/>
                    <a:lstStyle/>
                    <a:p>
                      <a:pPr>
                        <a:buNone/>
                      </a:pPr>
                      <a:r>
                        <a:rPr lang="en-GB" sz="1050" b="1">
                          <a:latin typeface="Arial" panose="020B0604020202020204" pitchFamily="34" charset="0"/>
                          <a:cs typeface="Arial" panose="020B0604020202020204" pitchFamily="34" charset="0"/>
                        </a:rPr>
                        <a:t>NHS England – Improving Care for Older People</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2026</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Updated priorities for frailty, falls prevention, end‑of‑life care, age‑friendly services; multidisciplinary working (NHS England, 2026).</a:t>
                      </a:r>
                    </a:p>
                  </a:txBody>
                  <a:tcPr marL="38983" marR="38983" marT="19492" marB="19492" anchor="ctr"/>
                </a:tc>
                <a:extLst>
                  <a:ext uri="{0D108BD9-81ED-4DB2-BD59-A6C34878D82A}">
                    <a16:rowId xmlns:a16="http://schemas.microsoft.com/office/drawing/2014/main" val="1000472058"/>
                  </a:ext>
                </a:extLst>
              </a:tr>
              <a:tr h="580708">
                <a:tc>
                  <a:txBody>
                    <a:bodyPr/>
                    <a:lstStyle/>
                    <a:p>
                      <a:pPr>
                        <a:buNone/>
                      </a:pPr>
                      <a:r>
                        <a:rPr lang="en-GB" sz="1050" b="1">
                          <a:latin typeface="Arial" panose="020B0604020202020204" pitchFamily="34" charset="0"/>
                          <a:cs typeface="Arial" panose="020B0604020202020204" pitchFamily="34" charset="0"/>
                        </a:rPr>
                        <a:t>Positive Ageing Indicators Report (Ireland)</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2016</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Tracks wellbeing, health, participation and independence of older adults; supports policy development (Health Service Executive, 2016).</a:t>
                      </a:r>
                    </a:p>
                  </a:txBody>
                  <a:tcPr marL="38983" marR="38983" marT="19492" marB="19492" anchor="ctr"/>
                </a:tc>
                <a:extLst>
                  <a:ext uri="{0D108BD9-81ED-4DB2-BD59-A6C34878D82A}">
                    <a16:rowId xmlns:a16="http://schemas.microsoft.com/office/drawing/2014/main" val="1038549021"/>
                  </a:ext>
                </a:extLst>
              </a:tr>
              <a:tr h="580708">
                <a:tc>
                  <a:txBody>
                    <a:bodyPr/>
                    <a:lstStyle/>
                    <a:p>
                      <a:pPr>
                        <a:buNone/>
                      </a:pPr>
                      <a:r>
                        <a:rPr lang="en-GB" sz="1050" b="1">
                          <a:latin typeface="Arial" panose="020B0604020202020204" pitchFamily="34" charset="0"/>
                          <a:cs typeface="Arial" panose="020B0604020202020204" pitchFamily="34" charset="0"/>
                        </a:rPr>
                        <a:t>WHO Decade of Healthy Ageing</a:t>
                      </a:r>
                    </a:p>
                  </a:txBody>
                  <a:tcPr marL="38983" marR="38983" marT="19492" marB="19492" anchor="ctr"/>
                </a:tc>
                <a:tc>
                  <a:txBody>
                    <a:bodyPr/>
                    <a:lstStyle/>
                    <a:p>
                      <a:pPr>
                        <a:buNone/>
                      </a:pPr>
                      <a:r>
                        <a:rPr lang="en-GB" sz="1050" b="1" dirty="0">
                          <a:latin typeface="Arial" panose="020B0604020202020204" pitchFamily="34" charset="0"/>
                          <a:cs typeface="Arial" panose="020B0604020202020204" pitchFamily="34" charset="0"/>
                        </a:rPr>
                        <a:t>2021–2030</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Global initiative promoting functional ability, age‑friendly environments, integrated care and reducing ageism (World Health Organization, 2025).</a:t>
                      </a:r>
                    </a:p>
                  </a:txBody>
                  <a:tcPr marL="38983" marR="38983" marT="19492" marB="19492" anchor="ctr"/>
                </a:tc>
                <a:extLst>
                  <a:ext uri="{0D108BD9-81ED-4DB2-BD59-A6C34878D82A}">
                    <a16:rowId xmlns:a16="http://schemas.microsoft.com/office/drawing/2014/main" val="2085621207"/>
                  </a:ext>
                </a:extLst>
              </a:tr>
              <a:tr h="580708">
                <a:tc>
                  <a:txBody>
                    <a:bodyPr/>
                    <a:lstStyle/>
                    <a:p>
                      <a:pPr>
                        <a:buNone/>
                      </a:pPr>
                      <a:r>
                        <a:rPr lang="en-GB" sz="1050" b="1">
                          <a:latin typeface="Arial" panose="020B0604020202020204" pitchFamily="34" charset="0"/>
                          <a:cs typeface="Arial" panose="020B0604020202020204" pitchFamily="34" charset="0"/>
                        </a:rPr>
                        <a:t>State of Ageing Reports (Centre for Ageing Better)</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2023–2025</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Evidence on UK ageing population; highlights inequalities, housing, employment and health trends (Centre for Ageing Better, 2023; Centre for Ageing Better, 2025).</a:t>
                      </a:r>
                    </a:p>
                  </a:txBody>
                  <a:tcPr marL="38983" marR="38983" marT="19492" marB="19492" anchor="ctr"/>
                </a:tc>
                <a:extLst>
                  <a:ext uri="{0D108BD9-81ED-4DB2-BD59-A6C34878D82A}">
                    <a16:rowId xmlns:a16="http://schemas.microsoft.com/office/drawing/2014/main" val="254282699"/>
                  </a:ext>
                </a:extLst>
              </a:tr>
              <a:tr h="580708">
                <a:tc>
                  <a:txBody>
                    <a:bodyPr/>
                    <a:lstStyle/>
                    <a:p>
                      <a:pPr>
                        <a:buNone/>
                      </a:pPr>
                      <a:r>
                        <a:rPr lang="en-GB" sz="1050" b="1" dirty="0">
                          <a:latin typeface="Arial" panose="020B0604020202020204" pitchFamily="34" charset="0"/>
                          <a:cs typeface="Arial" panose="020B0604020202020204" pitchFamily="34" charset="0"/>
                        </a:rPr>
                        <a:t>PAHO / WHO Healthy Ageing Guidance (Caribbean)</a:t>
                      </a:r>
                    </a:p>
                  </a:txBody>
                  <a:tcPr marL="38983" marR="38983" marT="19492" marB="19492" anchor="ctr"/>
                </a:tc>
                <a:tc>
                  <a:txBody>
                    <a:bodyPr/>
                    <a:lstStyle/>
                    <a:p>
                      <a:pPr>
                        <a:buNone/>
                      </a:pPr>
                      <a:r>
                        <a:rPr lang="en-GB" sz="1050" b="1">
                          <a:latin typeface="Arial" panose="020B0604020202020204" pitchFamily="34" charset="0"/>
                          <a:cs typeface="Arial" panose="020B0604020202020204" pitchFamily="34" charset="0"/>
                        </a:rPr>
                        <a:t>No date</a:t>
                      </a:r>
                    </a:p>
                  </a:txBody>
                  <a:tcPr marL="38983" marR="38983" marT="19492" marB="19492" anchor="ctr"/>
                </a:tc>
                <a:tc>
                  <a:txBody>
                    <a:bodyPr/>
                    <a:lstStyle/>
                    <a:p>
                      <a:pPr>
                        <a:buNone/>
                      </a:pPr>
                      <a:r>
                        <a:rPr lang="en-GB" sz="1050" b="1" dirty="0">
                          <a:latin typeface="Arial" panose="020B0604020202020204" pitchFamily="34" charset="0"/>
                          <a:cs typeface="Arial" panose="020B0604020202020204" pitchFamily="34" charset="0"/>
                        </a:rPr>
                        <a:t>Promotes wellbeing, functional ability and community support for older adults; relevant to Jamaica and the wider Caribbean (Pan American Health Organization, no date).</a:t>
                      </a:r>
                    </a:p>
                  </a:txBody>
                  <a:tcPr marL="38983" marR="38983" marT="19492" marB="19492" anchor="ctr"/>
                </a:tc>
                <a:extLst>
                  <a:ext uri="{0D108BD9-81ED-4DB2-BD59-A6C34878D82A}">
                    <a16:rowId xmlns:a16="http://schemas.microsoft.com/office/drawing/2014/main" val="1433502033"/>
                  </a:ext>
                </a:extLst>
              </a:tr>
            </a:tbl>
          </a:graphicData>
        </a:graphic>
      </p:graphicFrame>
      <p:pic>
        <p:nvPicPr>
          <p:cNvPr id="2" name="tmpAudioRecording.m4a">
            <a:hlinkClick r:id="" action="ppaction://media"/>
            <a:extLst>
              <a:ext uri="{FF2B5EF4-FFF2-40B4-BE49-F238E27FC236}">
                <a16:creationId xmlns:a16="http://schemas.microsoft.com/office/drawing/2014/main" id="{E6AAA16F-B698-5D54-A025-A9039649DB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3119479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6DE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1D76A-6CC4-2340-EDFD-CC3131448B8F}"/>
              </a:ext>
            </a:extLst>
          </p:cNvPr>
          <p:cNvSpPr>
            <a:spLocks noGrp="1"/>
          </p:cNvSpPr>
          <p:nvPr>
            <p:ph type="title"/>
          </p:nvPr>
        </p:nvSpPr>
        <p:spPr>
          <a:xfrm>
            <a:off x="838200" y="365125"/>
            <a:ext cx="10515600" cy="750917"/>
          </a:xfrm>
        </p:spPr>
        <p:txBody>
          <a:bodyPr/>
          <a:lstStyle/>
          <a:p>
            <a:r>
              <a:rPr lang="en-GB" dirty="0"/>
              <a:t>Current Services for Older Adults </a:t>
            </a:r>
            <a:endParaRPr lang="en-US" dirty="0"/>
          </a:p>
        </p:txBody>
      </p:sp>
      <p:sp>
        <p:nvSpPr>
          <p:cNvPr id="3" name="Content Placeholder 2">
            <a:extLst>
              <a:ext uri="{FF2B5EF4-FFF2-40B4-BE49-F238E27FC236}">
                <a16:creationId xmlns:a16="http://schemas.microsoft.com/office/drawing/2014/main" id="{A90B481E-2864-F59A-2D31-8838BACB74F0}"/>
              </a:ext>
            </a:extLst>
          </p:cNvPr>
          <p:cNvSpPr>
            <a:spLocks noGrp="1"/>
          </p:cNvSpPr>
          <p:nvPr>
            <p:ph sz="half" idx="1"/>
          </p:nvPr>
        </p:nvSpPr>
        <p:spPr>
          <a:xfrm>
            <a:off x="4172188" y="4225916"/>
            <a:ext cx="3153641" cy="1588097"/>
          </a:xfrm>
        </p:spPr>
        <p:style>
          <a:lnRef idx="2">
            <a:schemeClr val="dk1"/>
          </a:lnRef>
          <a:fillRef idx="1">
            <a:schemeClr val="lt1"/>
          </a:fillRef>
          <a:effectRef idx="0">
            <a:schemeClr val="dk1"/>
          </a:effectRef>
          <a:fontRef idx="minor">
            <a:schemeClr val="dk1"/>
          </a:fontRef>
        </p:style>
        <p:txBody>
          <a:bodyPr>
            <a:normAutofit/>
          </a:bodyPr>
          <a:lstStyle/>
          <a:p>
            <a:pPr marL="0" indent="0" algn="ctr">
              <a:buNone/>
            </a:pPr>
            <a:r>
              <a:rPr lang="en-GB" sz="1400" b="1" dirty="0">
                <a:latin typeface="Arial" panose="020B0604020202020204" pitchFamily="34" charset="0"/>
                <a:cs typeface="Arial" panose="020B0604020202020204" pitchFamily="34" charset="0"/>
              </a:rPr>
              <a:t>Health Services</a:t>
            </a:r>
          </a:p>
          <a:p>
            <a:pPr marL="0" indent="0">
              <a:buNone/>
            </a:pPr>
            <a:endParaRPr lang="en-GB" dirty="0"/>
          </a:p>
          <a:p>
            <a:pPr marL="0" indent="0">
              <a:buNone/>
            </a:pPr>
            <a:r>
              <a:rPr lang="en-GB" sz="1100" b="1" dirty="0">
                <a:latin typeface="Arial" panose="020B0604020202020204" pitchFamily="34" charset="0"/>
                <a:cs typeface="Arial" panose="020B0604020202020204" pitchFamily="34" charset="0"/>
              </a:rPr>
              <a:t>GP, community nursing, frailty pathways (NHS England, 2026)</a:t>
            </a:r>
          </a:p>
        </p:txBody>
      </p:sp>
      <p:sp>
        <p:nvSpPr>
          <p:cNvPr id="4" name="Content Placeholder 3">
            <a:extLst>
              <a:ext uri="{FF2B5EF4-FFF2-40B4-BE49-F238E27FC236}">
                <a16:creationId xmlns:a16="http://schemas.microsoft.com/office/drawing/2014/main" id="{C79335FA-FD22-953F-122C-218C267532D2}"/>
              </a:ext>
            </a:extLst>
          </p:cNvPr>
          <p:cNvSpPr>
            <a:spLocks noGrp="1"/>
          </p:cNvSpPr>
          <p:nvPr>
            <p:ph sz="half" idx="2"/>
          </p:nvPr>
        </p:nvSpPr>
        <p:spPr>
          <a:xfrm>
            <a:off x="7825269" y="4225915"/>
            <a:ext cx="3153641" cy="1588097"/>
          </a:xfrm>
        </p:spPr>
        <p:style>
          <a:lnRef idx="2">
            <a:schemeClr val="dk1"/>
          </a:lnRef>
          <a:fillRef idx="1">
            <a:schemeClr val="lt1"/>
          </a:fillRef>
          <a:effectRef idx="0">
            <a:schemeClr val="dk1"/>
          </a:effectRef>
          <a:fontRef idx="minor">
            <a:schemeClr val="dk1"/>
          </a:fontRef>
        </p:style>
        <p:txBody>
          <a:bodyPr>
            <a:normAutofit/>
          </a:bodyPr>
          <a:lstStyle/>
          <a:p>
            <a:pPr marL="0" indent="0" algn="ctr">
              <a:buNone/>
            </a:pPr>
            <a:r>
              <a:rPr lang="en-GB" sz="1400" b="1" dirty="0">
                <a:latin typeface="Arial" panose="020B0604020202020204" pitchFamily="34" charset="0"/>
                <a:cs typeface="Arial" panose="020B0604020202020204" pitchFamily="34" charset="0"/>
              </a:rPr>
              <a:t>Voluntary Sector</a:t>
            </a:r>
          </a:p>
          <a:p>
            <a:pPr marL="0" indent="0">
              <a:buNone/>
            </a:pPr>
            <a:endParaRPr lang="en-GB" dirty="0"/>
          </a:p>
          <a:p>
            <a:pPr marL="0" indent="0">
              <a:buNone/>
            </a:pPr>
            <a:r>
              <a:rPr lang="en-GB" sz="1100" b="1" dirty="0">
                <a:latin typeface="Arial" panose="020B0604020202020204" pitchFamily="34" charset="0"/>
                <a:cs typeface="Arial" panose="020B0604020202020204" pitchFamily="34" charset="0"/>
              </a:rPr>
              <a:t>Age UK, community groups</a:t>
            </a:r>
          </a:p>
          <a:p>
            <a:pPr marL="0" indent="0">
              <a:buNone/>
            </a:pPr>
            <a:r>
              <a:rPr lang="en-GB" sz="1100" b="1" dirty="0">
                <a:latin typeface="Arial" panose="020B0604020202020204" pitchFamily="34" charset="0"/>
                <a:cs typeface="Arial" panose="020B0604020202020204" pitchFamily="34" charset="0"/>
              </a:rPr>
              <a:t>(Centre for Ageing Better, 2023)</a:t>
            </a:r>
          </a:p>
          <a:p>
            <a:pPr marL="0" indent="0">
              <a:buNone/>
            </a:pPr>
            <a:endParaRPr lang="en-US" dirty="0"/>
          </a:p>
        </p:txBody>
      </p:sp>
      <p:sp>
        <p:nvSpPr>
          <p:cNvPr id="6" name="Content Placeholder 3">
            <a:extLst>
              <a:ext uri="{FF2B5EF4-FFF2-40B4-BE49-F238E27FC236}">
                <a16:creationId xmlns:a16="http://schemas.microsoft.com/office/drawing/2014/main" id="{9E362213-17F0-7F7C-E5E8-9A7CAED77BA3}"/>
              </a:ext>
            </a:extLst>
          </p:cNvPr>
          <p:cNvSpPr>
            <a:spLocks noGrp="1"/>
          </p:cNvSpPr>
          <p:nvPr>
            <p:ph sz="half" idx="2"/>
          </p:nvPr>
        </p:nvSpPr>
        <p:spPr>
          <a:xfrm>
            <a:off x="750253" y="4225917"/>
            <a:ext cx="3044536" cy="1588097"/>
          </a:xfrm>
        </p:spPr>
        <p:style>
          <a:lnRef idx="2">
            <a:schemeClr val="dk1"/>
          </a:lnRef>
          <a:fillRef idx="1">
            <a:schemeClr val="lt1"/>
          </a:fillRef>
          <a:effectRef idx="0">
            <a:schemeClr val="dk1"/>
          </a:effectRef>
          <a:fontRef idx="minor">
            <a:schemeClr val="dk1"/>
          </a:fontRef>
        </p:style>
        <p:txBody>
          <a:bodyPr/>
          <a:lstStyle/>
          <a:p>
            <a:pPr marL="0" indent="0" algn="ctr">
              <a:buNone/>
            </a:pPr>
            <a:r>
              <a:rPr lang="en-GB" sz="1400" b="1" dirty="0">
                <a:latin typeface="Arial" panose="020B0604020202020204" pitchFamily="34" charset="0"/>
                <a:cs typeface="Arial" panose="020B0604020202020204" pitchFamily="34" charset="0"/>
              </a:rPr>
              <a:t>Social Care</a:t>
            </a:r>
          </a:p>
          <a:p>
            <a:pPr marL="0" indent="0">
              <a:buNone/>
            </a:pPr>
            <a:endParaRPr lang="en-GB" dirty="0"/>
          </a:p>
          <a:p>
            <a:pPr marL="0" indent="0">
              <a:buNone/>
            </a:pPr>
            <a:r>
              <a:rPr lang="en-US" sz="1100" b="1" dirty="0">
                <a:latin typeface="Arial" panose="020B0604020202020204" pitchFamily="34" charset="0"/>
                <a:cs typeface="Arial" panose="020B0604020202020204" pitchFamily="34" charset="0"/>
              </a:rPr>
              <a:t>Home care, residential care, day </a:t>
            </a:r>
            <a:r>
              <a:rPr lang="en-US" sz="1100" b="1" dirty="0" err="1">
                <a:latin typeface="Arial" panose="020B0604020202020204" pitchFamily="34" charset="0"/>
                <a:cs typeface="Arial" panose="020B0604020202020204" pitchFamily="34" charset="0"/>
              </a:rPr>
              <a:t>centres</a:t>
            </a:r>
            <a:r>
              <a:rPr lang="en-GB" sz="1100" b="1"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(CQC, 2023)</a:t>
            </a:r>
          </a:p>
        </p:txBody>
      </p:sp>
      <p:pic>
        <p:nvPicPr>
          <p:cNvPr id="8" name="Picture 7">
            <a:extLst>
              <a:ext uri="{FF2B5EF4-FFF2-40B4-BE49-F238E27FC236}">
                <a16:creationId xmlns:a16="http://schemas.microsoft.com/office/drawing/2014/main" id="{BD617F89-D87E-4367-FF46-EC905C182EF1}"/>
              </a:ext>
            </a:extLst>
          </p:cNvPr>
          <p:cNvPicPr>
            <a:picLocks noChangeAspect="1"/>
          </p:cNvPicPr>
          <p:nvPr/>
        </p:nvPicPr>
        <p:blipFill>
          <a:blip r:embed="rId5"/>
          <a:stretch>
            <a:fillRect/>
          </a:stretch>
        </p:blipFill>
        <p:spPr>
          <a:xfrm>
            <a:off x="750253" y="1765011"/>
            <a:ext cx="3044535" cy="2460906"/>
          </a:xfrm>
          <a:prstGeom prst="rect">
            <a:avLst/>
          </a:prstGeom>
          <a:ln>
            <a:noFill/>
          </a:ln>
          <a:effectLst>
            <a:softEdge rad="112500"/>
          </a:effectLst>
        </p:spPr>
      </p:pic>
      <p:pic>
        <p:nvPicPr>
          <p:cNvPr id="11" name="Picture 10">
            <a:extLst>
              <a:ext uri="{FF2B5EF4-FFF2-40B4-BE49-F238E27FC236}">
                <a16:creationId xmlns:a16="http://schemas.microsoft.com/office/drawing/2014/main" id="{60D584C9-6787-C7E6-2915-3099DE1D6E86}"/>
              </a:ext>
            </a:extLst>
          </p:cNvPr>
          <p:cNvPicPr>
            <a:picLocks noChangeAspect="1"/>
          </p:cNvPicPr>
          <p:nvPr/>
        </p:nvPicPr>
        <p:blipFill>
          <a:blip r:embed="rId6"/>
          <a:stretch>
            <a:fillRect/>
          </a:stretch>
        </p:blipFill>
        <p:spPr>
          <a:xfrm>
            <a:off x="4172188" y="1717558"/>
            <a:ext cx="3153641" cy="2508358"/>
          </a:xfrm>
          <a:prstGeom prst="rect">
            <a:avLst/>
          </a:prstGeom>
          <a:ln>
            <a:noFill/>
          </a:ln>
          <a:effectLst>
            <a:softEdge rad="112500"/>
          </a:effectLst>
        </p:spPr>
      </p:pic>
      <p:pic>
        <p:nvPicPr>
          <p:cNvPr id="14" name="Picture 13">
            <a:extLst>
              <a:ext uri="{FF2B5EF4-FFF2-40B4-BE49-F238E27FC236}">
                <a16:creationId xmlns:a16="http://schemas.microsoft.com/office/drawing/2014/main" id="{8F7CEDCB-D999-1034-EF26-0E2779D8ACD9}"/>
              </a:ext>
            </a:extLst>
          </p:cNvPr>
          <p:cNvPicPr>
            <a:picLocks noChangeAspect="1"/>
          </p:cNvPicPr>
          <p:nvPr/>
        </p:nvPicPr>
        <p:blipFill>
          <a:blip r:embed="rId7"/>
          <a:stretch>
            <a:fillRect/>
          </a:stretch>
        </p:blipFill>
        <p:spPr>
          <a:xfrm>
            <a:off x="7825269" y="1717558"/>
            <a:ext cx="3153641" cy="2508357"/>
          </a:xfrm>
          <a:prstGeom prst="rect">
            <a:avLst/>
          </a:prstGeom>
          <a:ln>
            <a:noFill/>
          </a:ln>
          <a:effectLst>
            <a:softEdge rad="112500"/>
          </a:effectLst>
        </p:spPr>
      </p:pic>
      <p:sp>
        <p:nvSpPr>
          <p:cNvPr id="16" name="TextBox 15">
            <a:extLst>
              <a:ext uri="{FF2B5EF4-FFF2-40B4-BE49-F238E27FC236}">
                <a16:creationId xmlns:a16="http://schemas.microsoft.com/office/drawing/2014/main" id="{4DF14748-DCF3-B73D-152D-CE251A3453A2}"/>
              </a:ext>
            </a:extLst>
          </p:cNvPr>
          <p:cNvSpPr txBox="1"/>
          <p:nvPr/>
        </p:nvSpPr>
        <p:spPr>
          <a:xfrm>
            <a:off x="8774897" y="1309721"/>
            <a:ext cx="1254383" cy="261610"/>
          </a:xfrm>
          <a:prstGeom prst="rect">
            <a:avLst/>
          </a:prstGeom>
          <a:noFill/>
        </p:spPr>
        <p:txBody>
          <a:bodyPr wrap="square">
            <a:spAutoFit/>
          </a:bodyPr>
          <a:lstStyle/>
          <a:p>
            <a:r>
              <a:rPr lang="en-US" sz="1100" b="1" dirty="0">
                <a:latin typeface="Arial" panose="020B0604020202020204" pitchFamily="34" charset="0"/>
                <a:cs typeface="Arial" panose="020B0604020202020204" pitchFamily="34" charset="0"/>
              </a:rPr>
              <a:t>Age UK (2024)</a:t>
            </a:r>
          </a:p>
        </p:txBody>
      </p:sp>
      <p:pic>
        <p:nvPicPr>
          <p:cNvPr id="5" name="tmpAudioRecording.m4a">
            <a:hlinkClick r:id="" action="ppaction://media"/>
            <a:extLst>
              <a:ext uri="{FF2B5EF4-FFF2-40B4-BE49-F238E27FC236}">
                <a16:creationId xmlns:a16="http://schemas.microsoft.com/office/drawing/2014/main" id="{6B20893D-1139-0D04-A581-0EB9C9B7412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138386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6DE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E6A3E-29A1-A96A-83A9-9DC2239CAE82}"/>
              </a:ext>
            </a:extLst>
          </p:cNvPr>
          <p:cNvSpPr>
            <a:spLocks noGrp="1"/>
          </p:cNvSpPr>
          <p:nvPr>
            <p:ph type="title"/>
          </p:nvPr>
        </p:nvSpPr>
        <p:spPr>
          <a:xfrm>
            <a:off x="838200" y="365125"/>
            <a:ext cx="10515600" cy="756309"/>
          </a:xfrm>
        </p:spPr>
        <p:txBody>
          <a:bodyPr>
            <a:normAutofit/>
          </a:bodyPr>
          <a:lstStyle/>
          <a:p>
            <a:r>
              <a:rPr lang="en-GB" sz="2800" dirty="0">
                <a:latin typeface="Arial" panose="020B0604020202020204" pitchFamily="34" charset="0"/>
                <a:cs typeface="Arial" panose="020B0604020202020204" pitchFamily="34" charset="0"/>
              </a:rPr>
              <a:t>Critical Analysis of Residential Care &amp; Day Centres</a:t>
            </a:r>
            <a:endParaRPr lang="en-US" sz="2800" dirty="0">
              <a:latin typeface="Arial" panose="020B0604020202020204" pitchFamily="34" charset="0"/>
              <a:cs typeface="Arial" panose="020B0604020202020204" pitchFamily="34" charset="0"/>
            </a:endParaRPr>
          </a:p>
        </p:txBody>
      </p:sp>
      <p:graphicFrame>
        <p:nvGraphicFramePr>
          <p:cNvPr id="11" name="Diagram 10">
            <a:extLst>
              <a:ext uri="{FF2B5EF4-FFF2-40B4-BE49-F238E27FC236}">
                <a16:creationId xmlns:a16="http://schemas.microsoft.com/office/drawing/2014/main" id="{65487473-5F41-2BE6-BCC7-BED2190E53EB}"/>
              </a:ext>
            </a:extLst>
          </p:cNvPr>
          <p:cNvGraphicFramePr/>
          <p:nvPr>
            <p:extLst>
              <p:ext uri="{D42A27DB-BD31-4B8C-83A1-F6EECF244321}">
                <p14:modId xmlns:p14="http://schemas.microsoft.com/office/powerpoint/2010/main" val="3384094159"/>
              </p:ext>
            </p:extLst>
          </p:nvPr>
        </p:nvGraphicFramePr>
        <p:xfrm>
          <a:off x="309562" y="230189"/>
          <a:ext cx="5870560" cy="63976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5" name="Diagram 14">
            <a:extLst>
              <a:ext uri="{FF2B5EF4-FFF2-40B4-BE49-F238E27FC236}">
                <a16:creationId xmlns:a16="http://schemas.microsoft.com/office/drawing/2014/main" id="{9D289E51-1E13-A3D1-CD0C-34FCC8A17D96}"/>
              </a:ext>
            </a:extLst>
          </p:cNvPr>
          <p:cNvGraphicFramePr/>
          <p:nvPr>
            <p:extLst>
              <p:ext uri="{D42A27DB-BD31-4B8C-83A1-F6EECF244321}">
                <p14:modId xmlns:p14="http://schemas.microsoft.com/office/powerpoint/2010/main" val="1549883477"/>
              </p:ext>
            </p:extLst>
          </p:nvPr>
        </p:nvGraphicFramePr>
        <p:xfrm>
          <a:off x="6180122" y="365125"/>
          <a:ext cx="5702316" cy="619125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3" name="tmpAudioRecording.m4a">
            <a:hlinkClick r:id="" action="ppaction://media"/>
            <a:extLst>
              <a:ext uri="{FF2B5EF4-FFF2-40B4-BE49-F238E27FC236}">
                <a16:creationId xmlns:a16="http://schemas.microsoft.com/office/drawing/2014/main" id="{43CA1F27-615C-BA16-FAD6-670CE835CD57}"/>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2937319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6DE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1F03A-BD66-A46A-2586-A5EC9A3EFEB3}"/>
              </a:ext>
            </a:extLst>
          </p:cNvPr>
          <p:cNvSpPr>
            <a:spLocks noGrp="1"/>
          </p:cNvSpPr>
          <p:nvPr>
            <p:ph type="title"/>
          </p:nvPr>
        </p:nvSpPr>
        <p:spPr>
          <a:xfrm>
            <a:off x="2997917" y="1542123"/>
            <a:ext cx="2685390" cy="606374"/>
          </a:xfrm>
        </p:spPr>
        <p:style>
          <a:lnRef idx="2">
            <a:schemeClr val="dk1"/>
          </a:lnRef>
          <a:fillRef idx="1">
            <a:schemeClr val="lt1"/>
          </a:fillRef>
          <a:effectRef idx="0">
            <a:schemeClr val="dk1"/>
          </a:effectRef>
          <a:fontRef idx="minor">
            <a:schemeClr val="dk1"/>
          </a:fontRef>
        </p:style>
        <p:txBody>
          <a:bodyPr>
            <a:noAutofit/>
          </a:bodyPr>
          <a:lstStyle/>
          <a:p>
            <a:pPr algn="ctr"/>
            <a:r>
              <a:rPr lang="en-GB" sz="1400" b="1" dirty="0">
                <a:latin typeface="Arial" panose="020B0604020202020204" pitchFamily="34" charset="0"/>
                <a:cs typeface="Arial" panose="020B0604020202020204" pitchFamily="34" charset="0"/>
              </a:rPr>
              <a:t>Implications for Services </a:t>
            </a:r>
            <a:endParaRPr lang="en-US" sz="1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B7D520-12FE-88E9-B993-81969C73D27D}"/>
              </a:ext>
            </a:extLst>
          </p:cNvPr>
          <p:cNvSpPr>
            <a:spLocks noGrp="1"/>
          </p:cNvSpPr>
          <p:nvPr>
            <p:ph idx="1"/>
          </p:nvPr>
        </p:nvSpPr>
        <p:spPr>
          <a:xfrm>
            <a:off x="591406" y="4503111"/>
            <a:ext cx="5125661" cy="1625532"/>
          </a:xfrm>
        </p:spPr>
        <p:style>
          <a:lnRef idx="2">
            <a:schemeClr val="dk1"/>
          </a:lnRef>
          <a:fillRef idx="1">
            <a:schemeClr val="lt1"/>
          </a:fillRef>
          <a:effectRef idx="0">
            <a:schemeClr val="dk1"/>
          </a:effectRef>
          <a:fontRef idx="minor">
            <a:schemeClr val="dk1"/>
          </a:fontRef>
        </p:style>
        <p:txBody>
          <a:bodyPr>
            <a:normAutofit/>
          </a:bodyPr>
          <a:lstStyle/>
          <a:p>
            <a:endParaRPr lang="en-GB" sz="1200"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Workforce shortages </a:t>
            </a:r>
            <a:endParaRPr lang="en-GB" sz="1200" b="1"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 Funding strain </a:t>
            </a:r>
            <a:endParaRPr lang="en-GB" sz="1200" b="1"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 Increased complexity</a:t>
            </a:r>
            <a:endParaRPr lang="en-GB" sz="1200" b="1"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a:p>
            <a:endParaRPr lang="en-US" sz="1200"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8EDA24B9-4FCE-F31E-7C98-8ECDAA081BEB}"/>
              </a:ext>
            </a:extLst>
          </p:cNvPr>
          <p:cNvSpPr>
            <a:spLocks noGrp="1"/>
          </p:cNvSpPr>
          <p:nvPr>
            <p:ph type="body" sz="half" idx="2"/>
          </p:nvPr>
        </p:nvSpPr>
        <p:spPr>
          <a:xfrm>
            <a:off x="557641" y="2121148"/>
            <a:ext cx="2440276" cy="1488484"/>
          </a:xfrm>
        </p:spPr>
        <p:style>
          <a:lnRef idx="2">
            <a:schemeClr val="dk1"/>
          </a:lnRef>
          <a:fillRef idx="1">
            <a:schemeClr val="lt1"/>
          </a:fillRef>
          <a:effectRef idx="0">
            <a:schemeClr val="dk1"/>
          </a:effectRef>
          <a:fontRef idx="minor">
            <a:schemeClr val="dk1"/>
          </a:fontRef>
        </p:style>
        <p:txBody>
          <a:bodyPr/>
          <a:lstStyle/>
          <a:p>
            <a:endParaRPr lang="en-GB" dirty="0"/>
          </a:p>
          <a:p>
            <a:r>
              <a:rPr lang="en-US" sz="1200" b="1" dirty="0">
                <a:latin typeface="Arial" panose="020B0604020202020204" pitchFamily="34" charset="0"/>
                <a:cs typeface="Arial" panose="020B0604020202020204" pitchFamily="34" charset="0"/>
              </a:rPr>
              <a:t>Growth in 65+, 85+, 90+ (ONS, 2024)  </a:t>
            </a:r>
            <a:endParaRPr lang="en-GB" sz="1200" b="1"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More frailty &amp; dementia (NHS England, 2026)</a:t>
            </a:r>
          </a:p>
        </p:txBody>
      </p:sp>
      <p:sp>
        <p:nvSpPr>
          <p:cNvPr id="6" name="Content Placeholder 2">
            <a:extLst>
              <a:ext uri="{FF2B5EF4-FFF2-40B4-BE49-F238E27FC236}">
                <a16:creationId xmlns:a16="http://schemas.microsoft.com/office/drawing/2014/main" id="{A4DED709-3FCA-BBC1-D6DB-6C361860422D}"/>
              </a:ext>
            </a:extLst>
          </p:cNvPr>
          <p:cNvSpPr>
            <a:spLocks noGrp="1"/>
          </p:cNvSpPr>
          <p:nvPr>
            <p:ph idx="1"/>
          </p:nvPr>
        </p:nvSpPr>
        <p:spPr>
          <a:xfrm>
            <a:off x="2997915" y="2129135"/>
            <a:ext cx="2685390" cy="1488484"/>
          </a:xfrm>
        </p:spPr>
        <p:style>
          <a:lnRef idx="2">
            <a:schemeClr val="dk1"/>
          </a:lnRef>
          <a:fillRef idx="1">
            <a:schemeClr val="lt1"/>
          </a:fillRef>
          <a:effectRef idx="0">
            <a:schemeClr val="dk1"/>
          </a:effectRef>
          <a:fontRef idx="minor">
            <a:schemeClr val="dk1"/>
          </a:fontRef>
        </p:style>
        <p:txBody>
          <a:bodyPr>
            <a:normAutofit/>
          </a:bodyPr>
          <a:lstStyle/>
          <a:p>
            <a:pPr marL="0" indent="0">
              <a:buNone/>
            </a:pPr>
            <a:endParaRPr lang="en-GB" sz="1200" b="1"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Need for innovation  </a:t>
            </a:r>
            <a:endParaRPr lang="en-GB" sz="1200" b="1"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Integrated &amp; preventative care</a:t>
            </a:r>
            <a:endParaRPr lang="en-GB" sz="1200" b="1"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Rights‑based practice (Care Act 2014)</a:t>
            </a:r>
            <a:endParaRPr lang="en-GB" sz="1200" b="1"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a:p>
            <a:endParaRPr lang="en-US" sz="12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64F7221-F315-E65F-763C-1DF89F32DBB4}"/>
              </a:ext>
            </a:extLst>
          </p:cNvPr>
          <p:cNvSpPr txBox="1"/>
          <p:nvPr/>
        </p:nvSpPr>
        <p:spPr>
          <a:xfrm>
            <a:off x="557641" y="687117"/>
            <a:ext cx="5191995" cy="707886"/>
          </a:xfrm>
          <a:prstGeom prst="rect">
            <a:avLst/>
          </a:prstGeom>
          <a:noFill/>
        </p:spPr>
        <p:txBody>
          <a:bodyPr wrap="square" rtlCol="0">
            <a:spAutoFit/>
          </a:bodyPr>
          <a:lstStyle/>
          <a:p>
            <a:pPr algn="l"/>
            <a:r>
              <a:rPr lang="en-GB" sz="2000" b="1" dirty="0">
                <a:latin typeface="Arial" panose="020B0604020202020204" pitchFamily="34" charset="0"/>
                <a:cs typeface="Arial" panose="020B0604020202020204" pitchFamily="34" charset="0"/>
              </a:rPr>
              <a:t>Impact of Population Trends on Care Provisions</a:t>
            </a:r>
            <a:endParaRPr lang="en-US" sz="2000" b="1" dirty="0">
              <a:latin typeface="Arial" panose="020B0604020202020204" pitchFamily="34" charset="0"/>
              <a:cs typeface="Arial" panose="020B0604020202020204" pitchFamily="34" charset="0"/>
            </a:endParaRPr>
          </a:p>
        </p:txBody>
      </p:sp>
      <p:sp>
        <p:nvSpPr>
          <p:cNvPr id="9" name="Title 1">
            <a:extLst>
              <a:ext uri="{FF2B5EF4-FFF2-40B4-BE49-F238E27FC236}">
                <a16:creationId xmlns:a16="http://schemas.microsoft.com/office/drawing/2014/main" id="{7BA06573-B212-A46D-9318-2129180EFF59}"/>
              </a:ext>
            </a:extLst>
          </p:cNvPr>
          <p:cNvSpPr txBox="1">
            <a:spLocks/>
          </p:cNvSpPr>
          <p:nvPr/>
        </p:nvSpPr>
        <p:spPr>
          <a:xfrm>
            <a:off x="557641" y="1530747"/>
            <a:ext cx="2440276" cy="606374"/>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algn="ctr"/>
            <a:r>
              <a:rPr lang="en-GB" sz="1400" b="1" dirty="0">
                <a:latin typeface="Arial" panose="020B0604020202020204" pitchFamily="34" charset="0"/>
                <a:cs typeface="Arial" panose="020B0604020202020204" pitchFamily="34" charset="0"/>
              </a:rPr>
              <a:t>Rising Demand </a:t>
            </a:r>
            <a:endParaRPr lang="en-US" sz="1400" b="1" dirty="0">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A1A95BCC-E41F-5048-2613-E5F76786CF39}"/>
              </a:ext>
            </a:extLst>
          </p:cNvPr>
          <p:cNvSpPr txBox="1">
            <a:spLocks/>
          </p:cNvSpPr>
          <p:nvPr/>
        </p:nvSpPr>
        <p:spPr>
          <a:xfrm>
            <a:off x="591405" y="3912393"/>
            <a:ext cx="5125662" cy="598705"/>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algn="ctr"/>
            <a:r>
              <a:rPr lang="en-GB" sz="1400" b="1" dirty="0">
                <a:latin typeface="Arial" panose="020B0604020202020204" pitchFamily="34" charset="0"/>
                <a:cs typeface="Arial" panose="020B0604020202020204" pitchFamily="34" charset="0"/>
              </a:rPr>
              <a:t>System Pressures </a:t>
            </a:r>
            <a:endParaRPr lang="en-US" sz="1400" b="1" dirty="0">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930D0229-868C-0488-9497-145DCC8F35F7}"/>
              </a:ext>
            </a:extLst>
          </p:cNvPr>
          <p:cNvPicPr>
            <a:picLocks noChangeAspect="1"/>
          </p:cNvPicPr>
          <p:nvPr/>
        </p:nvPicPr>
        <p:blipFill>
          <a:blip r:embed="rId5"/>
          <a:stretch>
            <a:fillRect/>
          </a:stretch>
        </p:blipFill>
        <p:spPr>
          <a:xfrm>
            <a:off x="6468051" y="616677"/>
            <a:ext cx="4494066" cy="617093"/>
          </a:xfrm>
          <a:prstGeom prst="rect">
            <a:avLst/>
          </a:prstGeom>
          <a:ln>
            <a:noFill/>
          </a:ln>
          <a:effectLst>
            <a:softEdge rad="112500"/>
          </a:effectLst>
        </p:spPr>
      </p:pic>
      <p:sp>
        <p:nvSpPr>
          <p:cNvPr id="23" name="TextBox 22">
            <a:extLst>
              <a:ext uri="{FF2B5EF4-FFF2-40B4-BE49-F238E27FC236}">
                <a16:creationId xmlns:a16="http://schemas.microsoft.com/office/drawing/2014/main" id="{385D4E95-11D4-734C-84F2-2558460B2517}"/>
              </a:ext>
            </a:extLst>
          </p:cNvPr>
          <p:cNvSpPr txBox="1"/>
          <p:nvPr/>
        </p:nvSpPr>
        <p:spPr>
          <a:xfrm>
            <a:off x="7355637" y="2493612"/>
            <a:ext cx="4095385"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https://birmingham.connecttosupport.org</a:t>
            </a:r>
          </a:p>
        </p:txBody>
      </p:sp>
      <p:sp>
        <p:nvSpPr>
          <p:cNvPr id="25" name="TextBox 24">
            <a:extLst>
              <a:ext uri="{FF2B5EF4-FFF2-40B4-BE49-F238E27FC236}">
                <a16:creationId xmlns:a16="http://schemas.microsoft.com/office/drawing/2014/main" id="{D3E63675-8B76-0E5D-DDC9-98FEAAD0977E}"/>
              </a:ext>
            </a:extLst>
          </p:cNvPr>
          <p:cNvSpPr txBox="1"/>
          <p:nvPr/>
        </p:nvSpPr>
        <p:spPr>
          <a:xfrm>
            <a:off x="6628275" y="1233770"/>
            <a:ext cx="4173618" cy="123110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en-US" sz="1400" b="1" dirty="0">
                <a:latin typeface="Arial" panose="020B0604020202020204" pitchFamily="34" charset="0"/>
                <a:cs typeface="Arial" panose="020B0604020202020204" pitchFamily="34" charset="0"/>
              </a:rPr>
              <a:t>Social prescribing &amp; wellbeing support  </a:t>
            </a:r>
            <a:endParaRPr lang="en-GB" sz="14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Reduces pressure on NHS/social care </a:t>
            </a:r>
            <a:endParaRPr lang="en-GB" sz="1200"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Tackles loneliness &amp; isolation</a:t>
            </a:r>
            <a:endParaRPr lang="en-GB" sz="1200" dirty="0">
              <a:latin typeface="Arial" panose="020B0604020202020204" pitchFamily="34" charset="0"/>
              <a:cs typeface="Arial" panose="020B0604020202020204" pitchFamily="34" charset="0"/>
            </a:endParaRPr>
          </a:p>
          <a:p>
            <a:pPr marL="171450" indent="-171450">
              <a:buFontTx/>
              <a:buChar char="-"/>
            </a:pPr>
            <a:r>
              <a:rPr lang="en-US" sz="1200" dirty="0">
                <a:latin typeface="Arial" panose="020B0604020202020204" pitchFamily="34" charset="0"/>
                <a:cs typeface="Arial" panose="020B0604020202020204" pitchFamily="34" charset="0"/>
              </a:rPr>
              <a:t>Volunteer‑led model supports workforce gaps</a:t>
            </a:r>
            <a:endParaRPr lang="en-GB"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27" name="Title 1">
            <a:extLst>
              <a:ext uri="{FF2B5EF4-FFF2-40B4-BE49-F238E27FC236}">
                <a16:creationId xmlns:a16="http://schemas.microsoft.com/office/drawing/2014/main" id="{3F37256C-EC3D-FF99-CB0C-67656A76134F}"/>
              </a:ext>
            </a:extLst>
          </p:cNvPr>
          <p:cNvSpPr txBox="1">
            <a:spLocks/>
          </p:cNvSpPr>
          <p:nvPr/>
        </p:nvSpPr>
        <p:spPr>
          <a:xfrm>
            <a:off x="6036770" y="2879968"/>
            <a:ext cx="5492488" cy="1674714"/>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1400" b="1" dirty="0">
                <a:latin typeface="Arial" panose="020B0604020202020204" pitchFamily="34" charset="0"/>
                <a:cs typeface="Arial" panose="020B0604020202020204" pitchFamily="34" charset="0"/>
              </a:rPr>
              <a:t>Local Example (Birmingham)</a:t>
            </a:r>
            <a:endParaRPr lang="en-US" sz="1400" b="1" dirty="0">
              <a:latin typeface="Arial" panose="020B0604020202020204" pitchFamily="34" charset="0"/>
              <a:cs typeface="Arial" panose="020B0604020202020204" pitchFamily="34" charset="0"/>
            </a:endParaRPr>
          </a:p>
        </p:txBody>
      </p:sp>
      <p:pic>
        <p:nvPicPr>
          <p:cNvPr id="30" name="Picture 29">
            <a:extLst>
              <a:ext uri="{FF2B5EF4-FFF2-40B4-BE49-F238E27FC236}">
                <a16:creationId xmlns:a16="http://schemas.microsoft.com/office/drawing/2014/main" id="{04F4C3AC-5B8B-0AFC-A935-5C56EB0EA91B}"/>
              </a:ext>
            </a:extLst>
          </p:cNvPr>
          <p:cNvPicPr>
            <a:picLocks noChangeAspect="1"/>
          </p:cNvPicPr>
          <p:nvPr/>
        </p:nvPicPr>
        <p:blipFill>
          <a:blip r:embed="rId6"/>
          <a:stretch>
            <a:fillRect/>
          </a:stretch>
        </p:blipFill>
        <p:spPr>
          <a:xfrm>
            <a:off x="6036769" y="2802039"/>
            <a:ext cx="5492488" cy="1308773"/>
          </a:xfrm>
          <a:prstGeom prst="rect">
            <a:avLst/>
          </a:prstGeom>
          <a:ln>
            <a:noFill/>
          </a:ln>
          <a:effectLst>
            <a:softEdge rad="112500"/>
          </a:effectLst>
        </p:spPr>
      </p:pic>
      <p:sp>
        <p:nvSpPr>
          <p:cNvPr id="32" name="TextBox 31">
            <a:extLst>
              <a:ext uri="{FF2B5EF4-FFF2-40B4-BE49-F238E27FC236}">
                <a16:creationId xmlns:a16="http://schemas.microsoft.com/office/drawing/2014/main" id="{40D65186-83D4-8E2C-2A79-E6C300D616FC}"/>
              </a:ext>
            </a:extLst>
          </p:cNvPr>
          <p:cNvSpPr txBox="1"/>
          <p:nvPr/>
        </p:nvSpPr>
        <p:spPr>
          <a:xfrm>
            <a:off x="6036769" y="4554130"/>
            <a:ext cx="5492488" cy="152349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en-US" sz="1400" b="1" dirty="0">
                <a:latin typeface="Arial" panose="020B0604020202020204" pitchFamily="34" charset="0"/>
                <a:cs typeface="Arial" panose="020B0604020202020204" pitchFamily="34" charset="0"/>
              </a:rPr>
              <a:t>Sutton Cottage Hospital (£8.5m redevelopment)</a:t>
            </a:r>
            <a:endParaRPr lang="en-GB" sz="1400" b="1"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marL="171450" indent="-171450">
              <a:buFontTx/>
              <a:buChar char="-"/>
            </a:pPr>
            <a:r>
              <a:rPr lang="en-US" sz="1100" dirty="0">
                <a:latin typeface="Arial" panose="020B0604020202020204" pitchFamily="34" charset="0"/>
                <a:cs typeface="Arial" panose="020B0604020202020204" pitchFamily="34" charset="0"/>
              </a:rPr>
              <a:t>Expands community‑based care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Supports ageing population needs  </a:t>
            </a:r>
            <a:endParaRPr lang="en-GB" sz="1100" dirty="0">
              <a:latin typeface="Arial" panose="020B0604020202020204" pitchFamily="34" charset="0"/>
              <a:cs typeface="Arial" panose="020B0604020202020204" pitchFamily="34" charset="0"/>
            </a:endParaRPr>
          </a:p>
          <a:p>
            <a:pPr marL="171450" indent="-171450">
              <a:buFontTx/>
              <a:buChar char="-"/>
            </a:pPr>
            <a:r>
              <a:rPr lang="en-US" sz="1100" dirty="0">
                <a:latin typeface="Arial" panose="020B0604020202020204" pitchFamily="34" charset="0"/>
                <a:cs typeface="Arial" panose="020B0604020202020204" pitchFamily="34" charset="0"/>
              </a:rPr>
              <a:t>Reduces pressure on acute hospitals </a:t>
            </a:r>
            <a:endParaRPr lang="en-GB" sz="1100" dirty="0">
              <a:latin typeface="Arial" panose="020B0604020202020204" pitchFamily="34" charset="0"/>
              <a:cs typeface="Arial" panose="020B0604020202020204" pitchFamily="34" charset="0"/>
            </a:endParaRPr>
          </a:p>
          <a:p>
            <a:pPr marL="171450" indent="-171450">
              <a:buFontTx/>
              <a:buChar char="-"/>
            </a:pPr>
            <a:r>
              <a:rPr lang="en-US" sz="1100" dirty="0">
                <a:latin typeface="Arial" panose="020B0604020202020204" pitchFamily="34" charset="0"/>
                <a:cs typeface="Arial" panose="020B0604020202020204" pitchFamily="34" charset="0"/>
              </a:rPr>
              <a:t>Aligns with integrated care priorities</a:t>
            </a:r>
            <a:endParaRPr lang="en-GB" sz="1100" dirty="0">
              <a:latin typeface="Arial" panose="020B0604020202020204" pitchFamily="34" charset="0"/>
              <a:cs typeface="Arial" panose="020B0604020202020204" pitchFamily="34" charset="0"/>
            </a:endParaRPr>
          </a:p>
          <a:p>
            <a:pPr marL="171450" indent="-171450">
              <a:buFontTx/>
              <a:buChar char="-"/>
            </a:pPr>
            <a:endParaRPr lang="en-GB" sz="1100" dirty="0">
              <a:latin typeface="Arial" panose="020B0604020202020204" pitchFamily="34" charset="0"/>
              <a:cs typeface="Arial" panose="020B0604020202020204" pitchFamily="34" charset="0"/>
            </a:endParaRPr>
          </a:p>
          <a:p>
            <a:pPr marL="171450" indent="-171450">
              <a:buFontTx/>
              <a:buChar char="-"/>
            </a:pPr>
            <a:endParaRPr lang="en-US" sz="1200" dirty="0">
              <a:latin typeface="Arial" panose="020B0604020202020204" pitchFamily="34" charset="0"/>
              <a:cs typeface="Arial" panose="020B0604020202020204" pitchFamily="34" charset="0"/>
            </a:endParaRPr>
          </a:p>
        </p:txBody>
      </p:sp>
      <p:pic>
        <p:nvPicPr>
          <p:cNvPr id="5" name="tmpAudioRecording.m4a">
            <a:hlinkClick r:id="" action="ppaction://media"/>
            <a:extLst>
              <a:ext uri="{FF2B5EF4-FFF2-40B4-BE49-F238E27FC236}">
                <a16:creationId xmlns:a16="http://schemas.microsoft.com/office/drawing/2014/main" id="{35890BA1-2A29-3C99-E6B6-4ED186AB683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266600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6DEE6"/>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F98C5E-6CF0-FE93-46AE-6661C4C8737E}"/>
              </a:ext>
            </a:extLst>
          </p:cNvPr>
          <p:cNvSpPr>
            <a:spLocks noGrp="1"/>
          </p:cNvSpPr>
          <p:nvPr>
            <p:ph idx="1"/>
          </p:nvPr>
        </p:nvSpPr>
        <p:spPr>
          <a:xfrm>
            <a:off x="1091045" y="2415397"/>
            <a:ext cx="10161905" cy="3229513"/>
          </a:xfrm>
        </p:spPr>
        <p:txBody>
          <a:bodyPr>
            <a:normAutofit/>
          </a:bodyPr>
          <a:lstStyle/>
          <a:p>
            <a:pPr marL="0" indent="0">
              <a:buNone/>
            </a:pPr>
            <a:endParaRPr lang="en-GB" sz="11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Technological Innovations in Elderly Ca(Telehealth &amp; virtual consultations (NHS England, 2026)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Smart home technologies: fall detectors, sensors, medication reminders</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Dementia‑support technologies: GPS devices, memory apps, sensory tools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Digital health apps for wellbeing, activity, and social connection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Remote monitoring for long‑term conditions  Why They Matter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Support independence &amp; safety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Reduce avoidable hospital admissions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Improve access to care for those with mobility or transport barriers</a:t>
            </a:r>
          </a:p>
        </p:txBody>
      </p:sp>
      <p:sp>
        <p:nvSpPr>
          <p:cNvPr id="6" name="TextBox 5">
            <a:extLst>
              <a:ext uri="{FF2B5EF4-FFF2-40B4-BE49-F238E27FC236}">
                <a16:creationId xmlns:a16="http://schemas.microsoft.com/office/drawing/2014/main" id="{9AE417FA-E7B1-AC8E-C686-9B7CAD6BA770}"/>
              </a:ext>
            </a:extLst>
          </p:cNvPr>
          <p:cNvSpPr txBox="1"/>
          <p:nvPr/>
        </p:nvSpPr>
        <p:spPr>
          <a:xfrm>
            <a:off x="1272886" y="1443243"/>
            <a:ext cx="6096000" cy="369332"/>
          </a:xfrm>
          <a:prstGeom prst="rect">
            <a:avLst/>
          </a:prstGeom>
          <a:noFill/>
        </p:spPr>
        <p:txBody>
          <a:bodyPr wrap="square">
            <a:spAutoFit/>
          </a:bodyPr>
          <a:lstStyle/>
          <a:p>
            <a:r>
              <a:rPr lang="en-US" dirty="0"/>
              <a:t>Technological Innovations in Elderly Care</a:t>
            </a:r>
          </a:p>
        </p:txBody>
      </p:sp>
      <p:pic>
        <p:nvPicPr>
          <p:cNvPr id="2" name="tmpAudioRecording.m4a">
            <a:hlinkClick r:id="" action="ppaction://media"/>
            <a:extLst>
              <a:ext uri="{FF2B5EF4-FFF2-40B4-BE49-F238E27FC236}">
                <a16:creationId xmlns:a16="http://schemas.microsoft.com/office/drawing/2014/main" id="{900C72C0-51AD-DAF0-7108-20E0413778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427296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6DE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2515D-4B77-9629-6F7C-DC05E27A3B1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Critical Assessment of Technological Innovations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51B0746-9800-1FA3-08D0-79D2FA801012}"/>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Benefits  
- Improved access to care (telehealth)  
- Early detection through remote monitoring  
- Enhanced independence &amp; personalised support  
- Supports community‑based, preventative care (NHS England, 2026)
Challenges  
- Digital exclusion: skills, confidence, affordability (Centre for Ageing Better, 2023)  
- Cost of devices &amp; subscription‑based technologies  
- Ethical concerns: privacy, consent, surveillance  
- Risk of reducing human contact if over‑relied upon  
Critical Insight  
- Technology must complement—not replace—human care  </a:t>
            </a:r>
          </a:p>
          <a:p>
            <a:pPr marL="0" indent="0">
              <a:buNone/>
            </a:pPr>
            <a:r>
              <a:rPr lang="en-GB" sz="1100" b="1" dirty="0">
                <a:latin typeface="Arial" panose="020B0604020202020204" pitchFamily="34" charset="0"/>
                <a:cs typeface="Arial" panose="020B0604020202020204" pitchFamily="34" charset="0"/>
              </a:rPr>
              <a:t>implementation must be ethical, inclusive, and person‑centred  </a:t>
            </a:r>
            <a:endParaRPr lang="en-US" sz="1100"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C69167A0-0A9E-FDC2-99B0-8E584805376B}"/>
              </a:ext>
            </a:extLst>
          </p:cNvPr>
          <p:cNvSpPr>
            <a:spLocks noGrp="1"/>
          </p:cNvSpPr>
          <p:nvPr>
            <p:ph type="body" sz="half" idx="2"/>
          </p:nvPr>
        </p:nvSpPr>
        <p:spPr/>
        <p:txBody>
          <a:bodyPr/>
          <a:lstStyle/>
          <a:p>
            <a:endParaRPr lang="en-US"/>
          </a:p>
        </p:txBody>
      </p:sp>
      <p:pic>
        <p:nvPicPr>
          <p:cNvPr id="9" name="Picture 8">
            <a:extLst>
              <a:ext uri="{FF2B5EF4-FFF2-40B4-BE49-F238E27FC236}">
                <a16:creationId xmlns:a16="http://schemas.microsoft.com/office/drawing/2014/main" id="{A67F5C23-1FD8-B48A-54C8-8824854A43B3}"/>
              </a:ext>
            </a:extLst>
          </p:cNvPr>
          <p:cNvPicPr>
            <a:picLocks noChangeAspect="1"/>
          </p:cNvPicPr>
          <p:nvPr/>
        </p:nvPicPr>
        <p:blipFill>
          <a:blip r:embed="rId5"/>
          <a:stretch>
            <a:fillRect/>
          </a:stretch>
        </p:blipFill>
        <p:spPr>
          <a:xfrm>
            <a:off x="836611" y="2022764"/>
            <a:ext cx="3932237" cy="3838286"/>
          </a:xfrm>
          <a:prstGeom prst="rect">
            <a:avLst/>
          </a:prstGeom>
        </p:spPr>
      </p:pic>
      <p:pic>
        <p:nvPicPr>
          <p:cNvPr id="5" name="tmpAudioRecording.m4a">
            <a:hlinkClick r:id="" action="ppaction://media"/>
            <a:extLst>
              <a:ext uri="{FF2B5EF4-FFF2-40B4-BE49-F238E27FC236}">
                <a16:creationId xmlns:a16="http://schemas.microsoft.com/office/drawing/2014/main" id="{DCDAD7F4-AC1B-EE89-74FC-8F88AD05C9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193173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6DE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DB66E-45FB-554F-2AB3-4769C0D1F878}"/>
              </a:ext>
            </a:extLst>
          </p:cNvPr>
          <p:cNvSpPr>
            <a:spLocks noGrp="1"/>
          </p:cNvSpPr>
          <p:nvPr>
            <p:ph type="title"/>
          </p:nvPr>
        </p:nvSpPr>
        <p:spPr>
          <a:xfrm>
            <a:off x="606136" y="441614"/>
            <a:ext cx="5149554" cy="1506682"/>
          </a:xfrm>
        </p:spPr>
        <p:txBody>
          <a:bodyPr>
            <a:normAutofit/>
          </a:bodyPr>
          <a:lstStyle/>
          <a:p>
            <a:r>
              <a:rPr lang="en-GB" sz="2000" dirty="0">
                <a:latin typeface="Arial" panose="020B0604020202020204" pitchFamily="34" charset="0"/>
                <a:cs typeface="Arial" panose="020B0604020202020204" pitchFamily="34" charset="0"/>
              </a:rPr>
              <a:t>Case Study 1: Sutton Cottage Hospital (£8.5m Redevelopment)</a:t>
            </a: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363B62-55F9-E8E5-70A7-6DD062E78934}"/>
              </a:ext>
            </a:extLst>
          </p:cNvPr>
          <p:cNvSpPr>
            <a:spLocks noGrp="1"/>
          </p:cNvSpPr>
          <p:nvPr>
            <p:ph idx="1"/>
          </p:nvPr>
        </p:nvSpPr>
        <p:spPr>
          <a:xfrm>
            <a:off x="6096000" y="367896"/>
            <a:ext cx="5403730" cy="6122207"/>
          </a:xfrm>
        </p:spPr>
        <p:txBody>
          <a:bodyPr>
            <a:noAutofit/>
          </a:bodyPr>
          <a:lstStyle/>
          <a:p>
            <a:pPr marL="0" indent="0">
              <a:buNone/>
            </a:pPr>
            <a:r>
              <a:rPr lang="en-GB" sz="1000" b="1"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Case Study Overview
- £8.5m redevelopment into an Older Adult Healthcare Hub  
- Provides frailty clinics, rehab, </a:t>
            </a:r>
            <a:r>
              <a:rPr lang="en-GB" sz="1100" b="1" dirty="0" err="1">
                <a:latin typeface="Arial" panose="020B0604020202020204" pitchFamily="34" charset="0"/>
                <a:cs typeface="Arial" panose="020B0604020202020204" pitchFamily="34" charset="0"/>
              </a:rPr>
              <a:t>physio</a:t>
            </a:r>
            <a:r>
              <a:rPr lang="en-GB" sz="1100" b="1" dirty="0">
                <a:latin typeface="Arial" panose="020B0604020202020204" pitchFamily="34" charset="0"/>
                <a:cs typeface="Arial" panose="020B0604020202020204" pitchFamily="34" charset="0"/>
              </a:rPr>
              <a:t>, and wellbeing support  
- Designed to reduce hospital admissions  
- Improves access for older adults in Sutton Coldfield  </a:t>
            </a:r>
          </a:p>
          <a:p>
            <a:endParaRPr lang="en-GB" sz="1100" b="1"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Learning Points
- Shows shift toward community‑based, preventative care  
- Reduces pressure on acute hospitals  
- Supports early intervention for frailty  
- Demonstrates integrated, multi‑disciplinary working  </a:t>
            </a:r>
          </a:p>
          <a:p>
            <a:pPr marL="0" indent="0">
              <a:buNone/>
            </a:pPr>
            <a:r>
              <a:rPr lang="en-GB" sz="1100" b="1" dirty="0">
                <a:latin typeface="Arial" panose="020B0604020202020204" pitchFamily="34" charset="0"/>
                <a:cs typeface="Arial" panose="020B0604020202020204" pitchFamily="34" charset="0"/>
              </a:rPr>
              <a:t>
Theory Links
- Systems Theory – services working together as one system  
- Biopsychosocial Model – holistic assessment of older adults  
- Continuity Theory – supports stable routines through local access  </a:t>
            </a:r>
          </a:p>
          <a:p>
            <a:pPr marL="0" indent="0">
              <a:buNone/>
            </a:pPr>
            <a:r>
              <a:rPr lang="en-GB" sz="1100" b="1" dirty="0">
                <a:latin typeface="Arial" panose="020B0604020202020204" pitchFamily="34" charset="0"/>
                <a:cs typeface="Arial" panose="020B0604020202020204" pitchFamily="34" charset="0"/>
              </a:rPr>
              <a:t>
Policy Links
- NHS Long Term Plan – community hubs &amp; prevention  
- Integrated Care Systems (ICS) – joined‑up local care  
- Care Act 2014 – prevention &amp; wellbeing duty  </a:t>
            </a:r>
            <a:endParaRPr lang="en-US" sz="11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0504239-F822-9EA4-189B-FEE458A6EF18}"/>
              </a:ext>
            </a:extLst>
          </p:cNvPr>
          <p:cNvPicPr>
            <a:picLocks noChangeAspect="1"/>
          </p:cNvPicPr>
          <p:nvPr/>
        </p:nvPicPr>
        <p:blipFill>
          <a:blip r:embed="rId5"/>
          <a:stretch>
            <a:fillRect/>
          </a:stretch>
        </p:blipFill>
        <p:spPr>
          <a:xfrm>
            <a:off x="345057" y="1644411"/>
            <a:ext cx="5491170" cy="4702704"/>
          </a:xfrm>
          <a:prstGeom prst="rect">
            <a:avLst/>
          </a:prstGeom>
          <a:ln>
            <a:noFill/>
          </a:ln>
          <a:effectLst>
            <a:softEdge rad="112500"/>
          </a:effectLst>
        </p:spPr>
      </p:pic>
      <p:pic>
        <p:nvPicPr>
          <p:cNvPr id="4" name="tmpAudioRecording.m4a">
            <a:hlinkClick r:id="" action="ppaction://media"/>
            <a:extLst>
              <a:ext uri="{FF2B5EF4-FFF2-40B4-BE49-F238E27FC236}">
                <a16:creationId xmlns:a16="http://schemas.microsoft.com/office/drawing/2014/main" id="{4C1E0FC4-26FD-864E-F270-3979A2E986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1376883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6DE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3A813-F222-67DC-D374-A62A495B98F6}"/>
              </a:ext>
            </a:extLst>
          </p:cNvPr>
          <p:cNvSpPr>
            <a:spLocks noGrp="1"/>
          </p:cNvSpPr>
          <p:nvPr>
            <p:ph type="title"/>
          </p:nvPr>
        </p:nvSpPr>
        <p:spPr>
          <a:xfrm>
            <a:off x="795656" y="315682"/>
            <a:ext cx="4433454" cy="1006304"/>
          </a:xfrm>
        </p:spPr>
        <p:txBody>
          <a:bodyPr>
            <a:normAutofit/>
          </a:bodyPr>
          <a:lstStyle/>
          <a:p>
            <a:r>
              <a:rPr lang="en-GB" sz="2000" b="1" dirty="0">
                <a:latin typeface="Arial" panose="020B0604020202020204" pitchFamily="34" charset="0"/>
                <a:cs typeface="Arial" panose="020B0604020202020204" pitchFamily="34" charset="0"/>
              </a:rPr>
              <a:t>Case Study 2:  Social Prescribing- Help in Brum</a:t>
            </a:r>
            <a:endParaRPr lang="en-US"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B6119C-5619-BC9D-01F5-4C027A5E48B4}"/>
              </a:ext>
            </a:extLst>
          </p:cNvPr>
          <p:cNvSpPr>
            <a:spLocks noGrp="1"/>
          </p:cNvSpPr>
          <p:nvPr>
            <p:ph idx="1"/>
          </p:nvPr>
        </p:nvSpPr>
        <p:spPr>
          <a:xfrm>
            <a:off x="6676162" y="1385456"/>
            <a:ext cx="4433454" cy="4584437"/>
          </a:xfrm>
        </p:spPr>
        <p:txBody>
          <a:bodyPr>
            <a:noAutofit/>
          </a:bodyPr>
          <a:lstStyle/>
          <a:p>
            <a:pPr marL="0" indent="0">
              <a:buNone/>
            </a:pPr>
            <a:r>
              <a:rPr lang="en-US" sz="1100" b="1" dirty="0">
                <a:latin typeface="Arial" panose="020B0604020202020204" pitchFamily="34" charset="0"/>
                <a:cs typeface="Arial" panose="020B0604020202020204" pitchFamily="34" charset="0"/>
              </a:rPr>
              <a:t>Case Study Overview  </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Older adult referred due to loneliness &amp; mild frailty </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Connected to Help in Brum via social prescriber (Help in Brum, 2024)  </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Joined group activities &amp; befriending support </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Improved wellbeing &amp; reduced GP visits (NHS England, 2026)</a:t>
            </a:r>
            <a:endParaRPr lang="en-GB" sz="1100" b="1" dirty="0">
              <a:latin typeface="Arial" panose="020B0604020202020204" pitchFamily="34" charset="0"/>
              <a:cs typeface="Arial" panose="020B0604020202020204" pitchFamily="34" charset="0"/>
            </a:endParaRPr>
          </a:p>
          <a:p>
            <a:pPr marL="0" indent="0">
              <a:buNone/>
            </a:pPr>
            <a:endParaRPr lang="en-GB" sz="1100" b="1" dirty="0">
              <a:latin typeface="Arial" panose="020B0604020202020204" pitchFamily="34" charset="0"/>
              <a:cs typeface="Arial" panose="020B0604020202020204" pitchFamily="34" charset="0"/>
            </a:endParaRPr>
          </a:p>
          <a:p>
            <a:pPr marL="0" indent="0">
              <a:buNone/>
            </a:pPr>
            <a:r>
              <a:rPr lang="en-US" sz="1100" b="1" dirty="0">
                <a:latin typeface="Arial" panose="020B0604020202020204" pitchFamily="34" charset="0"/>
                <a:cs typeface="Arial" panose="020B0604020202020204" pitchFamily="34" charset="0"/>
              </a:rPr>
              <a:t>Learning Points  </a:t>
            </a:r>
            <a:endParaRPr lang="en-GB" sz="1100" b="1" dirty="0">
              <a:latin typeface="Arial" panose="020B0604020202020204" pitchFamily="34" charset="0"/>
              <a:cs typeface="Arial" panose="020B0604020202020204" pitchFamily="34" charset="0"/>
            </a:endParaRPr>
          </a:p>
          <a:p>
            <a:pPr marL="0" indent="0">
              <a:buNone/>
            </a:pPr>
            <a:r>
              <a:rPr lang="en-US" sz="1100" b="1" dirty="0">
                <a:latin typeface="Arial" panose="020B0604020202020204" pitchFamily="34" charset="0"/>
                <a:cs typeface="Arial" panose="020B0604020202020204" pitchFamily="34" charset="0"/>
              </a:rPr>
              <a:t>Tackles loneliness (Public Health England, 2020)  </a:t>
            </a:r>
            <a:endParaRPr lang="en-GB" sz="1100" b="1" dirty="0">
              <a:latin typeface="Arial" panose="020B0604020202020204" pitchFamily="34" charset="0"/>
              <a:cs typeface="Arial" panose="020B0604020202020204" pitchFamily="34" charset="0"/>
            </a:endParaRPr>
          </a:p>
          <a:p>
            <a:pPr marL="0" indent="0">
              <a:buNone/>
            </a:pPr>
            <a:r>
              <a:rPr lang="en-US" sz="1100" b="1" dirty="0">
                <a:latin typeface="Arial" panose="020B0604020202020204" pitchFamily="34" charset="0"/>
                <a:cs typeface="Arial" panose="020B0604020202020204" pitchFamily="34" charset="0"/>
              </a:rPr>
              <a:t>Preventative, community‑based care (Care Act 2014)</a:t>
            </a:r>
            <a:endParaRPr lang="en-GB" sz="1100" b="1" dirty="0">
              <a:latin typeface="Arial" panose="020B0604020202020204" pitchFamily="34" charset="0"/>
              <a:cs typeface="Arial" panose="020B0604020202020204" pitchFamily="34" charset="0"/>
            </a:endParaRPr>
          </a:p>
          <a:p>
            <a:pPr marL="0" indent="0">
              <a:buNone/>
            </a:pPr>
            <a:r>
              <a:rPr lang="en-US" sz="1100" b="1" dirty="0">
                <a:latin typeface="Arial" panose="020B0604020202020204" pitchFamily="34" charset="0"/>
                <a:cs typeface="Arial" panose="020B0604020202020204" pitchFamily="34" charset="0"/>
              </a:rPr>
              <a:t>Reduces pressure on statutory services (NHS England, 2019)</a:t>
            </a:r>
            <a:endParaRPr lang="en-GB" sz="1100" b="1" dirty="0">
              <a:latin typeface="Arial" panose="020B0604020202020204" pitchFamily="34" charset="0"/>
              <a:cs typeface="Arial" panose="020B0604020202020204" pitchFamily="34" charset="0"/>
            </a:endParaRPr>
          </a:p>
          <a:p>
            <a:pPr marL="0" indent="0">
              <a:buNone/>
            </a:pPr>
            <a:endParaRPr lang="en-GB" sz="1100" b="1" dirty="0">
              <a:latin typeface="Arial" panose="020B0604020202020204" pitchFamily="34" charset="0"/>
              <a:cs typeface="Arial" panose="020B0604020202020204" pitchFamily="34" charset="0"/>
            </a:endParaRPr>
          </a:p>
          <a:p>
            <a:pPr marL="0" indent="0">
              <a:buNone/>
            </a:pPr>
            <a:r>
              <a:rPr lang="en-US" sz="1100" b="1" dirty="0">
                <a:latin typeface="Arial" panose="020B0604020202020204" pitchFamily="34" charset="0"/>
                <a:cs typeface="Arial" panose="020B0604020202020204" pitchFamily="34" charset="0"/>
              </a:rPr>
              <a:t>Theory Links</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 Activity Theory (</a:t>
            </a:r>
            <a:r>
              <a:rPr lang="en-US" sz="1100" b="1" dirty="0" err="1">
                <a:latin typeface="Arial" panose="020B0604020202020204" pitchFamily="34" charset="0"/>
                <a:cs typeface="Arial" panose="020B0604020202020204" pitchFamily="34" charset="0"/>
              </a:rPr>
              <a:t>Havighurst</a:t>
            </a:r>
            <a:r>
              <a:rPr lang="en-US" sz="1100" b="1" dirty="0">
                <a:latin typeface="Arial" panose="020B0604020202020204" pitchFamily="34" charset="0"/>
                <a:cs typeface="Arial" panose="020B0604020202020204" pitchFamily="34" charset="0"/>
              </a:rPr>
              <a:t>, 1961)  </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Biopsychosocial Model (Engel, 1977) </a:t>
            </a:r>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Person‑</a:t>
            </a:r>
            <a:r>
              <a:rPr lang="en-US" sz="1100" b="1" dirty="0" err="1">
                <a:latin typeface="Arial" panose="020B0604020202020204" pitchFamily="34" charset="0"/>
                <a:cs typeface="Arial" panose="020B0604020202020204" pitchFamily="34" charset="0"/>
              </a:rPr>
              <a:t>Centred</a:t>
            </a:r>
            <a:r>
              <a:rPr lang="en-US" sz="1100" b="1" dirty="0">
                <a:latin typeface="Arial" panose="020B0604020202020204" pitchFamily="34" charset="0"/>
                <a:cs typeface="Arial" panose="020B0604020202020204" pitchFamily="34" charset="0"/>
              </a:rPr>
              <a:t> Care (</a:t>
            </a:r>
            <a:r>
              <a:rPr lang="en-US" sz="1100" b="1" dirty="0" err="1">
                <a:latin typeface="Arial" panose="020B0604020202020204" pitchFamily="34" charset="0"/>
                <a:cs typeface="Arial" panose="020B0604020202020204" pitchFamily="34" charset="0"/>
              </a:rPr>
              <a:t>Kitwood</a:t>
            </a:r>
            <a:r>
              <a:rPr lang="en-US" sz="1100" b="1" dirty="0">
                <a:latin typeface="Arial" panose="020B0604020202020204" pitchFamily="34" charset="0"/>
                <a:cs typeface="Arial" panose="020B0604020202020204" pitchFamily="34" charset="0"/>
              </a:rPr>
              <a:t>, 1997)</a:t>
            </a:r>
          </a:p>
        </p:txBody>
      </p:sp>
      <p:pic>
        <p:nvPicPr>
          <p:cNvPr id="5" name="Picture 4">
            <a:extLst>
              <a:ext uri="{FF2B5EF4-FFF2-40B4-BE49-F238E27FC236}">
                <a16:creationId xmlns:a16="http://schemas.microsoft.com/office/drawing/2014/main" id="{373F17B5-EF80-C15B-105B-539B8450290A}"/>
              </a:ext>
            </a:extLst>
          </p:cNvPr>
          <p:cNvPicPr>
            <a:picLocks noChangeAspect="1"/>
          </p:cNvPicPr>
          <p:nvPr/>
        </p:nvPicPr>
        <p:blipFill>
          <a:blip r:embed="rId5"/>
          <a:stretch>
            <a:fillRect/>
          </a:stretch>
        </p:blipFill>
        <p:spPr>
          <a:xfrm>
            <a:off x="536864" y="1454728"/>
            <a:ext cx="5559136" cy="4584438"/>
          </a:xfrm>
          <a:prstGeom prst="rect">
            <a:avLst/>
          </a:prstGeom>
          <a:ln>
            <a:noFill/>
          </a:ln>
          <a:effectLst>
            <a:softEdge rad="112500"/>
          </a:effectLst>
        </p:spPr>
      </p:pic>
      <p:pic>
        <p:nvPicPr>
          <p:cNvPr id="4" name="tmpAudioRecording.m4a">
            <a:hlinkClick r:id="" action="ppaction://media"/>
            <a:extLst>
              <a:ext uri="{FF2B5EF4-FFF2-40B4-BE49-F238E27FC236}">
                <a16:creationId xmlns:a16="http://schemas.microsoft.com/office/drawing/2014/main" id="{2F04B824-20BE-CB37-A1FF-36F27F7EFE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356131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8105A-26B4-59A1-6930-56D76F0A9D1F}"/>
              </a:ext>
            </a:extLst>
          </p:cNvPr>
          <p:cNvSpPr>
            <a:spLocks noGrp="1"/>
          </p:cNvSpPr>
          <p:nvPr>
            <p:ph type="title"/>
          </p:nvPr>
        </p:nvSpPr>
        <p:spPr/>
        <p:txBody>
          <a:bodyPr/>
          <a:lstStyle/>
          <a:p>
            <a:r>
              <a:rPr lang="en-GB" dirty="0"/>
              <a:t>Recommendations for improvement </a:t>
            </a:r>
            <a:endParaRPr lang="en-US" dirty="0"/>
          </a:p>
        </p:txBody>
      </p:sp>
      <p:sp>
        <p:nvSpPr>
          <p:cNvPr id="3" name="Content Placeholder 2">
            <a:extLst>
              <a:ext uri="{FF2B5EF4-FFF2-40B4-BE49-F238E27FC236}">
                <a16:creationId xmlns:a16="http://schemas.microsoft.com/office/drawing/2014/main" id="{3ECA66FC-9AE4-78D8-E48A-509CF19A8570}"/>
              </a:ext>
            </a:extLst>
          </p:cNvPr>
          <p:cNvSpPr>
            <a:spLocks noGrp="1"/>
          </p:cNvSpPr>
          <p:nvPr>
            <p:ph idx="1"/>
          </p:nvPr>
        </p:nvSpPr>
        <p:spPr>
          <a:xfrm>
            <a:off x="838200" y="2189307"/>
            <a:ext cx="10515600" cy="3768148"/>
          </a:xfrm>
        </p:spPr>
        <p:txBody>
          <a:bodyPr>
            <a:normAutofit fontScale="55000" lnSpcReduction="20000"/>
          </a:bodyPr>
          <a:lstStyle/>
          <a:p>
            <a:pPr marL="0" indent="0">
              <a:buNone/>
            </a:pPr>
            <a:r>
              <a:rPr lang="en-US" dirty="0"/>
              <a:t>Increase digital inclusion support for older adults</a:t>
            </a:r>
            <a:endParaRPr lang="en-GB" dirty="0"/>
          </a:p>
          <a:p>
            <a:pPr marL="0" indent="0">
              <a:buNone/>
            </a:pPr>
            <a:r>
              <a:rPr lang="en-GB" dirty="0"/>
              <a:t>1. </a:t>
            </a:r>
            <a:r>
              <a:rPr lang="en-US" dirty="0"/>
              <a:t>Provide training, digital literacy workshops, and one‑to‑one support so older adults can confidently use telehealth, apps, and smart devices. This helps reduce digital exclusion, which remains a major barrier for many older adults (Age UK, 2024).</a:t>
            </a:r>
            <a:endParaRPr lang="en-GB" dirty="0"/>
          </a:p>
          <a:p>
            <a:pPr marL="0" indent="0">
              <a:buNone/>
            </a:pPr>
            <a:r>
              <a:rPr lang="en-US" dirty="0"/>
              <a:t>2. Ensure technology complements—not replaces—human </a:t>
            </a:r>
            <a:r>
              <a:rPr lang="en-US" dirty="0" err="1"/>
              <a:t>careTechnology</a:t>
            </a:r>
            <a:r>
              <a:rPr lang="en-US" dirty="0"/>
              <a:t> should enhance safety and monitoring, but not reduce meaningful human interaction, which is essential for wellbeing and emotional support (WHO, 2025).</a:t>
            </a:r>
            <a:endParaRPr lang="en-GB" dirty="0"/>
          </a:p>
          <a:p>
            <a:pPr marL="0" indent="0">
              <a:buNone/>
            </a:pPr>
            <a:r>
              <a:rPr lang="en-US" dirty="0"/>
              <a:t>3. Improve accessibility and affordability of assistive technologies Smart home sensors, fall detectors, and GPS devices should be made more affordable and age‑friendly to avoid widening inequalities (Centre for Ageing Better, 2023).</a:t>
            </a:r>
            <a:endParaRPr lang="en-GB" dirty="0"/>
          </a:p>
          <a:p>
            <a:pPr marL="0" indent="0">
              <a:buNone/>
            </a:pPr>
            <a:r>
              <a:rPr lang="en-US" dirty="0"/>
              <a:t>4. Strengthen data privacy and consent processes Clear, accessible explanations of data use are needed, especially for people with cognitive impairment. Ethical use of technology must align with safeguarding principles (Care Quality Commission, 2023).</a:t>
            </a:r>
            <a:endParaRPr lang="en-GB" dirty="0"/>
          </a:p>
          <a:p>
            <a:pPr marL="0" indent="0">
              <a:buNone/>
            </a:pPr>
            <a:r>
              <a:rPr lang="en-US" dirty="0"/>
              <a:t>5. Train the workforce to use technology confidently and ethically Staff need ongoing training to use digital tools effectively, ensuring safe and person‑</a:t>
            </a:r>
            <a:r>
              <a:rPr lang="en-US" dirty="0" err="1"/>
              <a:t>centred</a:t>
            </a:r>
            <a:r>
              <a:rPr lang="en-US" dirty="0"/>
              <a:t> implementation (NHS England, 2026).</a:t>
            </a:r>
            <a:endParaRPr lang="en-GB" dirty="0"/>
          </a:p>
          <a:p>
            <a:pPr marL="0" indent="0">
              <a:buNone/>
            </a:pPr>
            <a:r>
              <a:rPr lang="en-US" dirty="0"/>
              <a:t>6. Co‑design technology with older adults and </a:t>
            </a:r>
            <a:r>
              <a:rPr lang="en-US" dirty="0" err="1"/>
              <a:t>carers</a:t>
            </a:r>
            <a:r>
              <a:rPr lang="en-GB" dirty="0"/>
              <a:t> </a:t>
            </a:r>
            <a:r>
              <a:rPr lang="en-US" dirty="0"/>
              <a:t>Involving older adults in the design and testing of digital tools ensures they are relevant, accessible, and avoid ageist assumptions (Centre for Ageing Better, 2025).</a:t>
            </a:r>
            <a:endParaRPr lang="en-GB" dirty="0"/>
          </a:p>
          <a:p>
            <a:pPr marL="0" indent="0">
              <a:buNone/>
            </a:pPr>
            <a:r>
              <a:rPr lang="en-US" dirty="0"/>
              <a:t>7. Integrate technology into holistic, person‑centered care plans Digital tools should support—not replace—biopsychosocial approaches to care, ensuring technology is used in a balanced and ethical way (Lugg, 2022).</a:t>
            </a:r>
            <a:endParaRPr lang="en-GB" dirty="0"/>
          </a:p>
          <a:p>
            <a:pPr marL="0" indent="0">
              <a:buNone/>
            </a:pPr>
            <a:endParaRPr lang="en-US" dirty="0"/>
          </a:p>
        </p:txBody>
      </p:sp>
      <p:pic>
        <p:nvPicPr>
          <p:cNvPr id="4" name="tmpAudioRecording.m4a">
            <a:hlinkClick r:id="" action="ppaction://media"/>
            <a:extLst>
              <a:ext uri="{FF2B5EF4-FFF2-40B4-BE49-F238E27FC236}">
                <a16:creationId xmlns:a16="http://schemas.microsoft.com/office/drawing/2014/main" id="{F094ECC1-8BB7-0D70-1167-5268B4CC57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387042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AF730-F454-8FC6-EEBC-F12ADD8D6A0A}"/>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EE9D3C0A-BF11-200A-8D2F-36107DAD954C}"/>
              </a:ext>
            </a:extLst>
          </p:cNvPr>
          <p:cNvSpPr>
            <a:spLocks noGrp="1"/>
          </p:cNvSpPr>
          <p:nvPr>
            <p:ph idx="1"/>
          </p:nvPr>
        </p:nvSpPr>
        <p:spPr>
          <a:xfrm>
            <a:off x="838200" y="1825625"/>
            <a:ext cx="10515600" cy="4351338"/>
          </a:xfrm>
        </p:spPr>
        <p:txBody>
          <a:bodyPr>
            <a:normAutofit/>
          </a:bodyPr>
          <a:lstStyle/>
          <a:p>
            <a:pPr marL="0" indent="0">
              <a:buNone/>
            </a:pPr>
            <a:r>
              <a:rPr lang="en-GB" sz="1100" dirty="0">
                <a:latin typeface="Arial" panose="020B0604020202020204" pitchFamily="34" charset="0"/>
                <a:cs typeface="Arial" panose="020B0604020202020204" pitchFamily="34" charset="0"/>
              </a:rPr>
              <a:t>The </a:t>
            </a:r>
            <a:r>
              <a:rPr lang="en-US" sz="1100" dirty="0">
                <a:latin typeface="Arial" panose="020B0604020202020204" pitchFamily="34" charset="0"/>
                <a:cs typeface="Arial" panose="020B0604020202020204" pitchFamily="34" charset="0"/>
              </a:rPr>
              <a:t>ageing population is reshaping health and social care, increasing demand for accessible, person‑</a:t>
            </a:r>
            <a:r>
              <a:rPr lang="en-US" sz="1100" dirty="0" err="1">
                <a:latin typeface="Arial" panose="020B0604020202020204" pitchFamily="34" charset="0"/>
                <a:cs typeface="Arial" panose="020B0604020202020204" pitchFamily="34" charset="0"/>
              </a:rPr>
              <a:t>centred</a:t>
            </a:r>
            <a:r>
              <a:rPr lang="en-US" sz="1100" dirty="0">
                <a:latin typeface="Arial" panose="020B0604020202020204" pitchFamily="34" charset="0"/>
                <a:cs typeface="Arial" panose="020B0604020202020204" pitchFamily="34" charset="0"/>
              </a:rPr>
              <a:t> and sustainable support. Technological innovations—such as telehealth, smart home systems, dementia‑support tools and remote monitoring—offer meaningful opportunities to enhance independence, safety and early intervention for older adults (NHS England, 2026; WHO, 2025). However, their impact depends on addressing persistent barriers, including digital exclusion, affordability, ethical concerns and the need for ongoing workforce training (Age UK, 2024; Centre for Ageing Better, 2023).  A balanced approach is therefore essential: technology should complement, not replace, relational care. When implemented thoughtfully and equitably, digital solutions can strengthen wellbeing, reduce avoidable hospital admissions and improve access for those facing mobility or transport challenges. Ultimately, effective integration of technology requires collaboration between older adults, </a:t>
            </a:r>
            <a:r>
              <a:rPr lang="en-US" sz="1100" dirty="0" err="1">
                <a:latin typeface="Arial" panose="020B0604020202020204" pitchFamily="34" charset="0"/>
                <a:cs typeface="Arial" panose="020B0604020202020204" pitchFamily="34" charset="0"/>
              </a:rPr>
              <a:t>carers</a:t>
            </a:r>
            <a:r>
              <a:rPr lang="en-US" sz="1100" dirty="0">
                <a:latin typeface="Arial" panose="020B0604020202020204" pitchFamily="34" charset="0"/>
                <a:cs typeface="Arial" panose="020B0604020202020204" pitchFamily="34" charset="0"/>
              </a:rPr>
              <a:t>, professionals and communities to ensure innovations genuinely support dignity, autonomy and quality of life</a:t>
            </a:r>
            <a:r>
              <a:rPr lang="en-GB"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p:txBody>
      </p:sp>
      <p:pic>
        <p:nvPicPr>
          <p:cNvPr id="4" name="tmpAudioRecording.m4a">
            <a:hlinkClick r:id="" action="ppaction://media"/>
            <a:extLst>
              <a:ext uri="{FF2B5EF4-FFF2-40B4-BE49-F238E27FC236}">
                <a16:creationId xmlns:a16="http://schemas.microsoft.com/office/drawing/2014/main" id="{E5768DB3-C280-9C83-F848-D5AE3C996D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784902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21409-3C1C-50E6-EF83-EDD9345F8F85}"/>
              </a:ext>
            </a:extLst>
          </p:cNvPr>
          <p:cNvSpPr>
            <a:spLocks noGrp="1"/>
          </p:cNvSpPr>
          <p:nvPr>
            <p:ph type="title"/>
          </p:nvPr>
        </p:nvSpPr>
        <p:spPr>
          <a:xfrm>
            <a:off x="838200" y="365125"/>
            <a:ext cx="10515600" cy="814935"/>
          </a:xfrm>
        </p:spPr>
        <p:txBody>
          <a:bodyPr/>
          <a:lstStyle/>
          <a:p>
            <a:r>
              <a:rPr lang="en-GB" dirty="0"/>
              <a:t>references</a:t>
            </a:r>
            <a:endParaRPr lang="en-US" dirty="0"/>
          </a:p>
        </p:txBody>
      </p:sp>
      <p:sp>
        <p:nvSpPr>
          <p:cNvPr id="7" name="TextBox 6">
            <a:extLst>
              <a:ext uri="{FF2B5EF4-FFF2-40B4-BE49-F238E27FC236}">
                <a16:creationId xmlns:a16="http://schemas.microsoft.com/office/drawing/2014/main" id="{829D4011-5645-D7A7-9970-7B84F876AA73}"/>
              </a:ext>
            </a:extLst>
          </p:cNvPr>
          <p:cNvSpPr txBox="1"/>
          <p:nvPr/>
        </p:nvSpPr>
        <p:spPr>
          <a:xfrm>
            <a:off x="1004455" y="1294880"/>
            <a:ext cx="10349345" cy="5139869"/>
          </a:xfrm>
          <a:prstGeom prst="rect">
            <a:avLst/>
          </a:prstGeom>
          <a:noFill/>
        </p:spPr>
        <p:txBody>
          <a:bodyPr wrap="square">
            <a:spAutoFit/>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Age UK (2024) </a:t>
            </a:r>
            <a:r>
              <a:rPr lang="en-GB" sz="1200" i="1" dirty="0">
                <a:latin typeface="Arial" panose="020B0604020202020204" pitchFamily="34" charset="0"/>
                <a:cs typeface="Arial" panose="020B0604020202020204" pitchFamily="34" charset="0"/>
              </a:rPr>
              <a:t>Local services volunteer.</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https://www.ageuk.org.uk/get-involved/volunteer/local-services-volunteer/</a:t>
            </a:r>
            <a:r>
              <a:rPr lang="en-GB" sz="1200" dirty="0">
                <a:latin typeface="Arial" panose="020B0604020202020204" pitchFamily="34" charset="0"/>
                <a:cs typeface="Arial" panose="020B0604020202020204" pitchFamily="34" charset="0"/>
              </a:rPr>
              <a:t> (Accessed: 6 March 2026).</a:t>
            </a:r>
          </a:p>
          <a:p>
            <a:endParaRPr lang="en-GB" sz="1200" dirty="0">
              <a:latin typeface="Arial" panose="020B0604020202020204" pitchFamily="34" charset="0"/>
              <a:cs typeface="Arial" panose="020B0604020202020204" pitchFamily="34" charset="0"/>
            </a:endParaRPr>
          </a:p>
          <a:p>
            <a:r>
              <a:rPr lang="en-US" sz="1200" dirty="0"/>
              <a:t>Age UK Solihull (2024)</a:t>
            </a:r>
            <a:r>
              <a:rPr lang="en-US" sz="1200" i="1" dirty="0"/>
              <a:t> Social prescribing</a:t>
            </a:r>
            <a:r>
              <a:rPr lang="en-US" sz="1200" dirty="0"/>
              <a:t>. Available at: </a:t>
            </a:r>
            <a:r>
              <a:rPr lang="en-US" sz="1200" dirty="0">
                <a:hlinkClick r:id="rId3"/>
              </a:rPr>
              <a:t>https://www.ageuk.org.uk/solihull/services/social-prescribing-dfc89844-0209-f111-83db-000d3a26c654/</a:t>
            </a:r>
            <a:r>
              <a:rPr lang="en-GB" sz="1200" dirty="0"/>
              <a:t> </a:t>
            </a:r>
            <a:r>
              <a:rPr lang="en-US" sz="1200" dirty="0"/>
              <a:t>(Accessed: 8 March 2026).</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Care Act 2014 (2014) </a:t>
            </a:r>
            <a:r>
              <a:rPr lang="en-US" sz="1200" i="1" dirty="0">
                <a:latin typeface="Arial" panose="020B0604020202020204" pitchFamily="34" charset="0"/>
                <a:cs typeface="Arial" panose="020B0604020202020204" pitchFamily="34" charset="0"/>
              </a:rPr>
              <a:t>Care Act 2014.</a:t>
            </a:r>
            <a:r>
              <a:rPr lang="en-US" sz="1200" dirty="0">
                <a:latin typeface="Arial" panose="020B0604020202020204" pitchFamily="34" charset="0"/>
                <a:cs typeface="Arial" panose="020B0604020202020204" pitchFamily="34" charset="0"/>
              </a:rPr>
              <a:t> London: The Stationery Office. Available at: </a:t>
            </a:r>
            <a:r>
              <a:rPr lang="en-US" sz="1200" dirty="0">
                <a:latin typeface="Arial" panose="020B0604020202020204" pitchFamily="34" charset="0"/>
                <a:cs typeface="Arial" panose="020B0604020202020204" pitchFamily="34" charset="0"/>
                <a:hlinkClick r:id="rId4"/>
              </a:rPr>
              <a:t>https://www.legislation.gov.uk/ukpga/2014/23/contents</a:t>
            </a:r>
            <a:r>
              <a:rPr lang="en-GB"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7 February 2026).</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Care Quality Commission (2023) </a:t>
            </a:r>
            <a:r>
              <a:rPr lang="en-US" sz="1200" i="1" dirty="0">
                <a:latin typeface="Arial" panose="020B0604020202020204" pitchFamily="34" charset="0"/>
                <a:cs typeface="Arial" panose="020B0604020202020204" pitchFamily="34" charset="0"/>
              </a:rPr>
              <a:t>Fundamental</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standards</a:t>
            </a:r>
            <a:r>
              <a:rPr lang="en-US" sz="1200" dirty="0">
                <a:latin typeface="Arial" panose="020B0604020202020204" pitchFamily="34" charset="0"/>
                <a:cs typeface="Arial" panose="020B0604020202020204" pitchFamily="34" charset="0"/>
              </a:rPr>
              <a:t>. London: CQC. Available at: </a:t>
            </a:r>
            <a:r>
              <a:rPr lang="en-US" sz="1200" dirty="0">
                <a:latin typeface="Arial" panose="020B0604020202020204" pitchFamily="34" charset="0"/>
                <a:cs typeface="Arial" panose="020B0604020202020204" pitchFamily="34" charset="0"/>
                <a:hlinkClick r:id="rId5"/>
              </a:rPr>
              <a:t>https://www.cqc.org.uk/about-us/fundamental-standards</a:t>
            </a:r>
            <a:r>
              <a:rPr lang="en-GB"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7 February 2026).</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US" sz="1200" dirty="0"/>
              <a:t>Care UK (2026) </a:t>
            </a:r>
            <a:r>
              <a:rPr lang="en-US" sz="1200" i="1" dirty="0"/>
              <a:t>Elderflower</a:t>
            </a:r>
            <a:r>
              <a:rPr lang="en-US" sz="1200" dirty="0"/>
              <a:t> </a:t>
            </a:r>
            <a:r>
              <a:rPr lang="en-US" sz="1200" i="1" dirty="0"/>
              <a:t>Grange</a:t>
            </a:r>
            <a:r>
              <a:rPr lang="en-US" sz="1200" dirty="0"/>
              <a:t>, </a:t>
            </a:r>
            <a:r>
              <a:rPr lang="en-US" sz="1200" dirty="0" err="1"/>
              <a:t>Erdington</a:t>
            </a:r>
            <a:r>
              <a:rPr lang="en-US" sz="1200" dirty="0"/>
              <a:t>. Available at: </a:t>
            </a:r>
            <a:r>
              <a:rPr lang="en-US" sz="1200" dirty="0">
                <a:hlinkClick r:id="rId6"/>
              </a:rPr>
              <a:t>https://www.careuk.com/care-homes/elderflower-grange-erdrington</a:t>
            </a:r>
            <a:r>
              <a:rPr lang="en-GB" sz="1200" dirty="0"/>
              <a:t> </a:t>
            </a:r>
            <a:r>
              <a:rPr lang="en-US" sz="1200" dirty="0"/>
              <a:t>(Accessed: 8 March 2026).</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Centre for Ageing Better (2023) </a:t>
            </a:r>
            <a:r>
              <a:rPr lang="en-US" sz="1200" i="1" dirty="0">
                <a:latin typeface="Arial" panose="020B0604020202020204" pitchFamily="34" charset="0"/>
                <a:cs typeface="Arial" panose="020B0604020202020204" pitchFamily="34" charset="0"/>
              </a:rPr>
              <a:t>State</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of</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Ageing</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2023–2024</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Our Ageing Population. </a:t>
            </a:r>
            <a:r>
              <a:rPr lang="en-US" sz="1200" dirty="0">
                <a:latin typeface="Arial" panose="020B0604020202020204" pitchFamily="34" charset="0"/>
                <a:cs typeface="Arial" panose="020B0604020202020204" pitchFamily="34" charset="0"/>
              </a:rPr>
              <a:t>London</a:t>
            </a:r>
            <a:r>
              <a:rPr lang="en-US" sz="1200" i="1" dirty="0">
                <a:latin typeface="Arial" panose="020B0604020202020204" pitchFamily="34" charset="0"/>
                <a:cs typeface="Arial" panose="020B0604020202020204" pitchFamily="34" charset="0"/>
              </a:rPr>
              <a:t>: </a:t>
            </a:r>
            <a:endParaRPr lang="en-GB" sz="1200" i="1"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Centre for Ageing Better. Available at: </a:t>
            </a:r>
            <a:r>
              <a:rPr lang="en-US" sz="1200" dirty="0">
                <a:latin typeface="Arial" panose="020B0604020202020204" pitchFamily="34" charset="0"/>
                <a:cs typeface="Arial" panose="020B0604020202020204" pitchFamily="34" charset="0"/>
                <a:hlinkClick r:id="rId7"/>
              </a:rPr>
              <a:t>https://ageing-better.org.uk/our-ageing-population-state-ageing-2023-4</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(Accessed: 30 November 2025).</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Centre for Ageing Better (2025) </a:t>
            </a:r>
            <a:r>
              <a:rPr lang="en-US" sz="1200" i="1" dirty="0">
                <a:latin typeface="Arial" panose="020B0604020202020204" pitchFamily="34" charset="0"/>
                <a:cs typeface="Arial" panose="020B0604020202020204" pitchFamily="34" charset="0"/>
              </a:rPr>
              <a:t>State of Ageing 2025: Our Ageing Population</a:t>
            </a:r>
            <a:r>
              <a:rPr lang="en-US" sz="1200" dirty="0">
                <a:latin typeface="Arial" panose="020B0604020202020204" pitchFamily="34" charset="0"/>
                <a:cs typeface="Arial" panose="020B0604020202020204" pitchFamily="34" charset="0"/>
              </a:rPr>
              <a:t>. London: Centre for Ageing Better. Available at: </a:t>
            </a:r>
            <a:r>
              <a:rPr lang="en-US" sz="1200" dirty="0">
                <a:latin typeface="Arial" panose="020B0604020202020204" pitchFamily="34" charset="0"/>
                <a:cs typeface="Arial" panose="020B0604020202020204" pitchFamily="34" charset="0"/>
                <a:hlinkClick r:id="rId8"/>
              </a:rPr>
              <a:t>https://ageing-better.org.uk/our-ageing-population-state-ageing-2025</a:t>
            </a:r>
            <a:r>
              <a:rPr lang="en-GB"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30 November 2025).</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kern="100" dirty="0" err="1">
                <a:effectLst/>
                <a:latin typeface="Arial" panose="020B0604020202020204" pitchFamily="34" charset="0"/>
                <a:ea typeface="Times New Roman" panose="02020603050405020304" pitchFamily="18" charset="0"/>
                <a:cs typeface="Arial" panose="020B0604020202020204" pitchFamily="34" charset="0"/>
              </a:rPr>
              <a:t>Hooyman</a:t>
            </a:r>
            <a:r>
              <a:rPr lang="en-GB" sz="1200" kern="100" dirty="0">
                <a:effectLst/>
                <a:latin typeface="Arial" panose="020B0604020202020204" pitchFamily="34" charset="0"/>
                <a:ea typeface="Times New Roman" panose="02020603050405020304" pitchFamily="18" charset="0"/>
                <a:cs typeface="Arial" panose="020B0604020202020204" pitchFamily="34" charset="0"/>
              </a:rPr>
              <a:t>, N.R. and </a:t>
            </a:r>
            <a:r>
              <a:rPr lang="en-GB" sz="1200" kern="100" dirty="0" err="1">
                <a:effectLst/>
                <a:latin typeface="Arial" panose="020B0604020202020204" pitchFamily="34" charset="0"/>
                <a:ea typeface="Times New Roman" panose="02020603050405020304" pitchFamily="18" charset="0"/>
                <a:cs typeface="Arial" panose="020B0604020202020204" pitchFamily="34" charset="0"/>
              </a:rPr>
              <a:t>Kiyak</a:t>
            </a:r>
            <a:r>
              <a:rPr lang="en-GB" sz="1200" kern="100" dirty="0">
                <a:effectLst/>
                <a:latin typeface="Arial" panose="020B0604020202020204" pitchFamily="34" charset="0"/>
                <a:ea typeface="Times New Roman" panose="02020603050405020304" pitchFamily="18" charset="0"/>
                <a:cs typeface="Arial" panose="020B0604020202020204" pitchFamily="34" charset="0"/>
              </a:rPr>
              <a:t>, H.A. (2011) </a:t>
            </a:r>
            <a:r>
              <a:rPr lang="en-GB" sz="1200" i="1" kern="100" dirty="0">
                <a:effectLst/>
                <a:latin typeface="Arial" panose="020B0604020202020204" pitchFamily="34" charset="0"/>
                <a:ea typeface="Times New Roman" panose="02020603050405020304" pitchFamily="18" charset="0"/>
                <a:cs typeface="Arial" panose="020B0604020202020204" pitchFamily="34" charset="0"/>
              </a:rPr>
              <a:t>Social Gerontology</a:t>
            </a:r>
            <a:r>
              <a:rPr lang="en-GB" sz="1200" kern="100" dirty="0">
                <a:effectLst/>
                <a:latin typeface="Arial" panose="020B0604020202020204" pitchFamily="34" charset="0"/>
                <a:ea typeface="Times New Roman" panose="02020603050405020304" pitchFamily="18" charset="0"/>
                <a:cs typeface="Arial" panose="020B0604020202020204" pitchFamily="34" charset="0"/>
              </a:rPr>
              <a:t>: </a:t>
            </a:r>
            <a:r>
              <a:rPr lang="en-GB" sz="1200" i="1" kern="100" dirty="0">
                <a:effectLst/>
                <a:latin typeface="Arial" panose="020B0604020202020204" pitchFamily="34" charset="0"/>
                <a:ea typeface="Times New Roman" panose="02020603050405020304" pitchFamily="18" charset="0"/>
                <a:cs typeface="Arial" panose="020B0604020202020204" pitchFamily="34" charset="0"/>
              </a:rPr>
              <a:t>A</a:t>
            </a:r>
            <a:r>
              <a:rPr lang="en-GB" sz="1200" kern="100" dirty="0">
                <a:effectLst/>
                <a:latin typeface="Arial" panose="020B0604020202020204" pitchFamily="34" charset="0"/>
                <a:ea typeface="Times New Roman" panose="02020603050405020304" pitchFamily="18" charset="0"/>
                <a:cs typeface="Arial" panose="020B0604020202020204" pitchFamily="34" charset="0"/>
              </a:rPr>
              <a:t> </a:t>
            </a:r>
            <a:r>
              <a:rPr lang="en-GB" sz="1200" i="1" kern="100" dirty="0">
                <a:effectLst/>
                <a:latin typeface="Arial" panose="020B0604020202020204" pitchFamily="34" charset="0"/>
                <a:ea typeface="Times New Roman" panose="02020603050405020304" pitchFamily="18" charset="0"/>
                <a:cs typeface="Arial" panose="020B0604020202020204" pitchFamily="34" charset="0"/>
              </a:rPr>
              <a:t>Multidisciplinary</a:t>
            </a:r>
            <a:r>
              <a:rPr lang="en-GB" sz="1200" kern="100" dirty="0">
                <a:effectLst/>
                <a:latin typeface="Arial" panose="020B0604020202020204" pitchFamily="34" charset="0"/>
                <a:ea typeface="Times New Roman" panose="02020603050405020304" pitchFamily="18" charset="0"/>
                <a:cs typeface="Arial" panose="020B0604020202020204" pitchFamily="34" charset="0"/>
              </a:rPr>
              <a:t> </a:t>
            </a:r>
            <a:r>
              <a:rPr lang="en-GB" sz="1200" i="1" kern="100" dirty="0">
                <a:effectLst/>
                <a:latin typeface="Arial" panose="020B0604020202020204" pitchFamily="34" charset="0"/>
                <a:ea typeface="Times New Roman" panose="02020603050405020304" pitchFamily="18" charset="0"/>
                <a:cs typeface="Arial" panose="020B0604020202020204" pitchFamily="34" charset="0"/>
              </a:rPr>
              <a:t>Perspective</a:t>
            </a:r>
            <a:r>
              <a:rPr lang="en-GB" sz="1200" kern="100" dirty="0">
                <a:effectLst/>
                <a:latin typeface="Arial" panose="020B0604020202020204" pitchFamily="34" charset="0"/>
                <a:ea typeface="Times New Roman" panose="02020603050405020304" pitchFamily="18" charset="0"/>
                <a:cs typeface="Arial" panose="020B0604020202020204" pitchFamily="34" charset="0"/>
              </a:rPr>
              <a:t>. 9th </a:t>
            </a:r>
            <a:r>
              <a:rPr lang="en-GB" sz="1200" kern="100" dirty="0" err="1">
                <a:effectLst/>
                <a:latin typeface="Arial" panose="020B0604020202020204" pitchFamily="34" charset="0"/>
                <a:ea typeface="Times New Roman" panose="02020603050405020304" pitchFamily="18" charset="0"/>
                <a:cs typeface="Arial" panose="020B0604020202020204" pitchFamily="34" charset="0"/>
              </a:rPr>
              <a:t>edn</a:t>
            </a:r>
            <a:r>
              <a:rPr lang="en-GB" sz="1200" kern="100" dirty="0">
                <a:effectLst/>
                <a:latin typeface="Arial" panose="020B0604020202020204" pitchFamily="34" charset="0"/>
                <a:ea typeface="Times New Roman" panose="02020603050405020304" pitchFamily="18" charset="0"/>
                <a:cs typeface="Arial" panose="020B0604020202020204" pitchFamily="34" charset="0"/>
              </a:rPr>
              <a:t>. Boston: Pearson. Available at: </a:t>
            </a:r>
            <a:r>
              <a:rPr lang="en-GB" sz="1200" kern="100" dirty="0">
                <a:effectLst/>
                <a:latin typeface="Arial" panose="020B0604020202020204" pitchFamily="34" charset="0"/>
                <a:ea typeface="Times New Roman" panose="02020603050405020304" pitchFamily="18" charset="0"/>
                <a:cs typeface="Arial" panose="020B0604020202020204" pitchFamily="34" charset="0"/>
                <a:hlinkClick r:id="rId9"/>
              </a:rPr>
              <a:t>https://books.google.co.uk/books?id=S1_SWvVm9z4C&amp;printsec=frontcover#v=onepage&amp;q&amp;f=false</a:t>
            </a:r>
            <a:r>
              <a:rPr lang="en-GB" sz="1200" kern="100" dirty="0">
                <a:effectLst/>
                <a:latin typeface="Arial" panose="020B0604020202020204" pitchFamily="34" charset="0"/>
                <a:ea typeface="Times New Roman" panose="02020603050405020304" pitchFamily="18" charset="0"/>
                <a:cs typeface="Arial" panose="020B0604020202020204" pitchFamily="34" charset="0"/>
              </a:rPr>
              <a:t> (Accessed: 7 February 2026).</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33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86EB1-56CF-E4F3-E616-3743E09E6DEC}"/>
              </a:ext>
            </a:extLst>
          </p:cNvPr>
          <p:cNvSpPr>
            <a:spLocks noGrp="1"/>
          </p:cNvSpPr>
          <p:nvPr>
            <p:ph type="title"/>
          </p:nvPr>
        </p:nvSpPr>
        <p:spPr>
          <a:xfrm>
            <a:off x="838200" y="365125"/>
            <a:ext cx="10515600" cy="812511"/>
          </a:xfrm>
        </p:spPr>
        <p:txBody>
          <a:bodyPr/>
          <a:lstStyle/>
          <a:p>
            <a:r>
              <a:rPr lang="en-GB" dirty="0"/>
              <a:t>References </a:t>
            </a:r>
            <a:endParaRPr lang="en-US" dirty="0"/>
          </a:p>
        </p:txBody>
      </p:sp>
      <p:sp>
        <p:nvSpPr>
          <p:cNvPr id="5" name="TextBox 4">
            <a:extLst>
              <a:ext uri="{FF2B5EF4-FFF2-40B4-BE49-F238E27FC236}">
                <a16:creationId xmlns:a16="http://schemas.microsoft.com/office/drawing/2014/main" id="{DAAAD02E-4480-06A3-93D7-D8F84D5D012A}"/>
              </a:ext>
            </a:extLst>
          </p:cNvPr>
          <p:cNvSpPr txBox="1"/>
          <p:nvPr/>
        </p:nvSpPr>
        <p:spPr>
          <a:xfrm>
            <a:off x="838200" y="1617392"/>
            <a:ext cx="10418618" cy="4278094"/>
          </a:xfrm>
          <a:prstGeom prst="rect">
            <a:avLst/>
          </a:prstGeom>
          <a:noFill/>
        </p:spPr>
        <p:txBody>
          <a:bodyPr wrap="square">
            <a:spAutoFit/>
          </a:bodyPr>
          <a:lstStyle/>
          <a:p>
            <a:r>
              <a:rPr lang="en-GB" sz="1600" kern="100" dirty="0">
                <a:effectLst/>
                <a:latin typeface="Arial" panose="020B0604020202020204" pitchFamily="34" charset="0"/>
                <a:ea typeface="Times New Roman" panose="02020603050405020304" pitchFamily="18" charset="0"/>
                <a:cs typeface="Arial" panose="020B0604020202020204" pitchFamily="34" charset="0"/>
              </a:rPr>
              <a:t>Kirkwood, T.B.L. (2005) ‘Understanding the odd science of aging’, </a:t>
            </a:r>
            <a:r>
              <a:rPr lang="en-GB" sz="1600" i="1" kern="100" dirty="0">
                <a:effectLst/>
                <a:latin typeface="Arial" panose="020B0604020202020204" pitchFamily="34" charset="0"/>
                <a:ea typeface="Times New Roman" panose="02020603050405020304" pitchFamily="18" charset="0"/>
                <a:cs typeface="Arial" panose="020B0604020202020204" pitchFamily="34" charset="0"/>
              </a:rPr>
              <a:t>Cell</a:t>
            </a:r>
            <a:r>
              <a:rPr lang="en-GB" sz="1600" kern="100" dirty="0">
                <a:effectLst/>
                <a:latin typeface="Arial" panose="020B0604020202020204" pitchFamily="34" charset="0"/>
                <a:ea typeface="Times New Roman" panose="02020603050405020304" pitchFamily="18" charset="0"/>
                <a:cs typeface="Arial" panose="020B0604020202020204" pitchFamily="34" charset="0"/>
              </a:rPr>
              <a:t>, 120(4), pp. 437–447. Available at: </a:t>
            </a:r>
            <a:r>
              <a:rPr lang="en-GB" sz="1600" u="sng" kern="100" dirty="0">
                <a:solidFill>
                  <a:srgbClr val="7030A0"/>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https://www.cell.com/cell/fulltext/S0092-8674(05)00101-7</a:t>
            </a:r>
            <a:r>
              <a:rPr lang="en-GB" sz="1600" kern="100"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 </a:t>
            </a:r>
            <a:r>
              <a:rPr lang="en-GB" sz="1600" kern="100" dirty="0">
                <a:effectLst/>
                <a:latin typeface="Arial" panose="020B0604020202020204" pitchFamily="34" charset="0"/>
                <a:ea typeface="Times New Roman" panose="02020603050405020304" pitchFamily="18" charset="0"/>
                <a:cs typeface="Arial" panose="020B0604020202020204" pitchFamily="34" charset="0"/>
              </a:rPr>
              <a:t>(Accessed: 30 November 2025).</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Lugg, W. (2022) ‘The biopsychosocial model – history, controversy and Engel’, </a:t>
            </a:r>
            <a:r>
              <a:rPr lang="en-US" sz="1600" i="1" dirty="0">
                <a:latin typeface="Arial" panose="020B0604020202020204" pitchFamily="34" charset="0"/>
                <a:cs typeface="Arial" panose="020B0604020202020204" pitchFamily="34" charset="0"/>
              </a:rPr>
              <a:t>Australasian</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Psychiatry</a:t>
            </a:r>
            <a:r>
              <a:rPr lang="en-US" sz="1600" dirty="0">
                <a:latin typeface="Arial" panose="020B0604020202020204" pitchFamily="34" charset="0"/>
                <a:cs typeface="Arial" panose="020B0604020202020204" pitchFamily="34" charset="0"/>
              </a:rPr>
              <a:t>, 30(1), pp. 55–59. Available at:</a:t>
            </a:r>
            <a:r>
              <a:rPr lang="en-GB"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hlinkClick r:id="rId3"/>
              </a:rPr>
              <a:t>https://openurl-ebsco-com.uwtsd.idm.oclc.org/contentitem/doi:10.1177/10398562211037333?sid=ebsco:plink:crawler&amp;id=ebsco:doi:10.1177/10398562211037333</a:t>
            </a:r>
            <a:r>
              <a:rPr lang="en-GB"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(Accessed: 30 November 2025).</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Mental Capacity Act 2005 (2005) </a:t>
            </a:r>
            <a:r>
              <a:rPr lang="en-US" sz="1600" i="1" dirty="0">
                <a:latin typeface="Arial" panose="020B0604020202020204" pitchFamily="34" charset="0"/>
                <a:cs typeface="Arial" panose="020B0604020202020204" pitchFamily="34" charset="0"/>
              </a:rPr>
              <a:t>Mental</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Capacity Act </a:t>
            </a:r>
            <a:r>
              <a:rPr lang="en-US" sz="1600" dirty="0">
                <a:latin typeface="Arial" panose="020B0604020202020204" pitchFamily="34" charset="0"/>
                <a:cs typeface="Arial" panose="020B0604020202020204" pitchFamily="34" charset="0"/>
              </a:rPr>
              <a:t>2005</a:t>
            </a:r>
            <a:r>
              <a:rPr lang="en-US" sz="1600" i="1"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 London: The Stationery Office. Available at: </a:t>
            </a:r>
            <a:r>
              <a:rPr lang="en-US" sz="1600" dirty="0">
                <a:latin typeface="Arial" panose="020B0604020202020204" pitchFamily="34" charset="0"/>
                <a:cs typeface="Arial" panose="020B0604020202020204" pitchFamily="34" charset="0"/>
                <a:hlinkClick r:id="rId4"/>
              </a:rPr>
              <a:t>https://www.legislation.gov.uk/ukpga/2005/9/contents</a:t>
            </a:r>
            <a:r>
              <a:rPr lang="en-GB"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(Accessed: 7 February 2026).</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NHS England (2026) </a:t>
            </a:r>
            <a:r>
              <a:rPr lang="en-US" sz="1600" i="1" dirty="0">
                <a:latin typeface="Arial" panose="020B0604020202020204" pitchFamily="34" charset="0"/>
                <a:cs typeface="Arial" panose="020B0604020202020204" pitchFamily="34" charset="0"/>
              </a:rPr>
              <a:t>Improving care for older people.</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5"/>
              </a:rPr>
              <a:t>https://www.england.nhs.uk/ourwork/clinical-policy/older-people/improving-care-for-older-people/</a:t>
            </a:r>
            <a:r>
              <a:rPr lang="en-GB"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(Accessed: 4 February 2026).</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US" sz="1600" dirty="0" err="1">
                <a:latin typeface="Arial" panose="020B0604020202020204" pitchFamily="34" charset="0"/>
                <a:cs typeface="Arial" panose="020B0604020202020204" pitchFamily="34" charset="0"/>
              </a:rPr>
              <a:t>Parrillo</a:t>
            </a:r>
            <a:r>
              <a:rPr lang="en-US" sz="1600" dirty="0">
                <a:latin typeface="Arial" panose="020B0604020202020204" pitchFamily="34" charset="0"/>
                <a:cs typeface="Arial" panose="020B0604020202020204" pitchFamily="34" charset="0"/>
              </a:rPr>
              <a:t>, V.N. (ed.) (2008) ‘Disengagement theory’, in </a:t>
            </a:r>
            <a:r>
              <a:rPr lang="en-US" sz="1600" i="1" dirty="0">
                <a:latin typeface="Arial" panose="020B0604020202020204" pitchFamily="34" charset="0"/>
                <a:cs typeface="Arial" panose="020B0604020202020204" pitchFamily="34" charset="0"/>
              </a:rPr>
              <a:t>Encyclopedia of Social Problems</a:t>
            </a:r>
            <a:r>
              <a:rPr lang="en-US" sz="1600" dirty="0">
                <a:latin typeface="Arial" panose="020B0604020202020204" pitchFamily="34" charset="0"/>
                <a:cs typeface="Arial" panose="020B0604020202020204" pitchFamily="34" charset="0"/>
              </a:rPr>
              <a:t>. Thousand Oaks, CA: SAGE Publications, Inc., p. 247. Available at: </a:t>
            </a:r>
            <a:r>
              <a:rPr lang="en-US" sz="1600" dirty="0">
                <a:latin typeface="Arial" panose="020B0604020202020204" pitchFamily="34" charset="0"/>
                <a:cs typeface="Arial" panose="020B0604020202020204" pitchFamily="34" charset="0"/>
                <a:hlinkClick r:id="rId6"/>
              </a:rPr>
              <a:t>https://doi.org/10.4135/9781412963930.n146</a:t>
            </a:r>
            <a:r>
              <a:rPr lang="en-GB"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(Accessed: 10 February 2026).</a:t>
            </a:r>
          </a:p>
        </p:txBody>
      </p:sp>
    </p:spTree>
    <p:extLst>
      <p:ext uri="{BB962C8B-B14F-4D97-AF65-F5344CB8AC3E}">
        <p14:creationId xmlns:p14="http://schemas.microsoft.com/office/powerpoint/2010/main" val="3165540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B9B99-B212-D9A3-0B32-6292807ED6A3}"/>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A890A0EF-151D-A551-C820-B18559D52C54}"/>
              </a:ext>
            </a:extLst>
          </p:cNvPr>
          <p:cNvSpPr>
            <a:spLocks noGrp="1"/>
          </p:cNvSpPr>
          <p:nvPr>
            <p:ph idx="1"/>
          </p:nvPr>
        </p:nvSpPr>
        <p:spPr/>
        <p:txBody>
          <a:bodyPr>
            <a:normAutofit/>
          </a:bodyPr>
          <a:lstStyle/>
          <a:p>
            <a:pPr marL="0" indent="0">
              <a:buNone/>
            </a:pPr>
            <a:r>
              <a:rPr lang="en-US" sz="1800" dirty="0" err="1">
                <a:latin typeface="Arial" panose="020B0604020202020204" pitchFamily="34" charset="0"/>
                <a:cs typeface="Arial" panose="020B0604020202020204" pitchFamily="34" charset="0"/>
              </a:rPr>
              <a:t>Séguy</a:t>
            </a:r>
            <a:r>
              <a:rPr lang="en-US" sz="1800" dirty="0">
                <a:latin typeface="Arial" panose="020B0604020202020204" pitchFamily="34" charset="0"/>
                <a:cs typeface="Arial" panose="020B0604020202020204" pitchFamily="34" charset="0"/>
              </a:rPr>
              <a:t>, I., </a:t>
            </a:r>
            <a:r>
              <a:rPr lang="en-US" sz="1800" dirty="0" err="1">
                <a:latin typeface="Arial" panose="020B0604020202020204" pitchFamily="34" charset="0"/>
                <a:cs typeface="Arial" panose="020B0604020202020204" pitchFamily="34" charset="0"/>
              </a:rPr>
              <a:t>Cambois</a:t>
            </a:r>
            <a:r>
              <a:rPr lang="en-US" sz="1800" dirty="0">
                <a:latin typeface="Arial" panose="020B0604020202020204" pitchFamily="34" charset="0"/>
                <a:cs typeface="Arial" panose="020B0604020202020204" pitchFamily="34" charset="0"/>
              </a:rPr>
              <a:t>, E. and </a:t>
            </a:r>
            <a:r>
              <a:rPr lang="en-US" sz="1800" dirty="0" err="1">
                <a:latin typeface="Arial" panose="020B0604020202020204" pitchFamily="34" charset="0"/>
                <a:cs typeface="Arial" panose="020B0604020202020204" pitchFamily="34" charset="0"/>
              </a:rPr>
              <a:t>Robine</a:t>
            </a:r>
            <a:r>
              <a:rPr lang="en-US" sz="1800" dirty="0">
                <a:latin typeface="Arial" panose="020B0604020202020204" pitchFamily="34" charset="0"/>
                <a:cs typeface="Arial" panose="020B0604020202020204" pitchFamily="34" charset="0"/>
              </a:rPr>
              <a:t>, J-M. (2019) ‘Chronological age, social age and biological age’, </a:t>
            </a:r>
            <a:r>
              <a:rPr lang="en-US" sz="1800" i="1" dirty="0">
                <a:latin typeface="Arial" panose="020B0604020202020204" pitchFamily="34" charset="0"/>
                <a:cs typeface="Arial" panose="020B0604020202020204" pitchFamily="34" charset="0"/>
              </a:rPr>
              <a:t>Vienna Yearbook of Population Research,</a:t>
            </a:r>
            <a:r>
              <a:rPr lang="en-US" sz="1800" dirty="0">
                <a:latin typeface="Arial" panose="020B0604020202020204" pitchFamily="34" charset="0"/>
                <a:cs typeface="Arial" panose="020B0604020202020204" pitchFamily="34" charset="0"/>
              </a:rPr>
              <a:t> 17, pp. 1–20. Available at: </a:t>
            </a:r>
            <a:r>
              <a:rPr lang="en-US" sz="1800" dirty="0">
                <a:latin typeface="Arial" panose="020B0604020202020204" pitchFamily="34" charset="0"/>
                <a:cs typeface="Arial" panose="020B0604020202020204" pitchFamily="34" charset="0"/>
                <a:hlinkClick r:id="rId2"/>
              </a:rPr>
              <a:t>https://www.researchgate.net/publication/332209636Chronologicalagesocialageandbiologicalage</a:t>
            </a:r>
            <a:r>
              <a:rPr lang="en-GB"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(Accessed: 7 February 2026).</a:t>
            </a: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World Health Organization (2025) </a:t>
            </a:r>
            <a:r>
              <a:rPr lang="en-US" sz="1800" i="1" dirty="0">
                <a:latin typeface="Arial" panose="020B0604020202020204" pitchFamily="34" charset="0"/>
                <a:cs typeface="Arial" panose="020B0604020202020204" pitchFamily="34" charset="0"/>
              </a:rPr>
              <a:t>Ageing</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and</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health</a:t>
            </a:r>
            <a:r>
              <a:rPr lang="en-US" sz="1800" dirty="0">
                <a:latin typeface="Arial" panose="020B0604020202020204" pitchFamily="34" charset="0"/>
                <a:cs typeface="Arial" panose="020B0604020202020204" pitchFamily="34" charset="0"/>
              </a:rPr>
              <a:t>. WHO. Available at: </a:t>
            </a:r>
            <a:r>
              <a:rPr lang="en-US" sz="1800" dirty="0">
                <a:latin typeface="Arial" panose="020B0604020202020204" pitchFamily="34" charset="0"/>
                <a:cs typeface="Arial" panose="020B0604020202020204" pitchFamily="34" charset="0"/>
                <a:hlinkClick r:id="rId3"/>
              </a:rPr>
              <a:t>https://www.who.int/news-room/fact-sheets/detail/ageing-and-health</a:t>
            </a:r>
            <a:r>
              <a:rPr lang="en-GB"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(Accessed: 30 November 2025).</a:t>
            </a:r>
            <a:endParaRPr lang="en-GB" sz="18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US" dirty="0"/>
          </a:p>
        </p:txBody>
      </p:sp>
    </p:spTree>
    <p:extLst>
      <p:ext uri="{BB962C8B-B14F-4D97-AF65-F5344CB8AC3E}">
        <p14:creationId xmlns:p14="http://schemas.microsoft.com/office/powerpoint/2010/main" val="27310550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389</TotalTime>
  <Words>673</Words>
  <Application>Microsoft Office PowerPoint</Application>
  <PresentationFormat>Widescreen</PresentationFormat>
  <Paragraphs>35</Paragraphs>
  <Slides>18</Slides>
  <Notes>15</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Evaluating the Care and Support Needs of Older People</vt:lpstr>
      <vt:lpstr> </vt:lpstr>
      <vt:lpstr>Factsheet 1 Old Age, Around the World</vt:lpstr>
      <vt:lpstr>Ageing Population Statistics </vt:lpstr>
      <vt:lpstr>Theoretical Frameworks in  Ageing </vt:lpstr>
      <vt:lpstr>Policy and Legislation- Key Acts </vt:lpstr>
      <vt:lpstr>Current Services for Older Adults </vt:lpstr>
      <vt:lpstr>Critical Analysis of Residential Care &amp; Day Centres</vt:lpstr>
      <vt:lpstr>Implications for Services </vt:lpstr>
      <vt:lpstr>PowerPoint Presentation</vt:lpstr>
      <vt:lpstr>Critical Assessment of Technological Innovations</vt:lpstr>
      <vt:lpstr>Case Study 1: Sutton Cottage Hospital (£8.5m Redevelopment)</vt:lpstr>
      <vt:lpstr>Case Study 2:  Social Prescribing- Help in Brum</vt:lpstr>
      <vt:lpstr>Recommendations for improvement </vt:lpstr>
      <vt:lpstr>Conclusion </vt:lpstr>
      <vt:lpstr>references</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Ellis</dc:creator>
  <cp:lastModifiedBy>Natasha Ellis</cp:lastModifiedBy>
  <cp:revision>54</cp:revision>
  <dcterms:created xsi:type="dcterms:W3CDTF">2025-11-30T14:51:43Z</dcterms:created>
  <dcterms:modified xsi:type="dcterms:W3CDTF">2026-03-08T16:24:59Z</dcterms:modified>
</cp:coreProperties>
</file>