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2918400" cy="43891200"/>
  <p:notesSz cx="43891200" cy="3291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22" d="100"/>
          <a:sy n="22" d="100"/>
        </p:scale>
        <p:origin x="1579" y="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 of respondents</c:v>
                </c:pt>
              </c:strCache>
            </c:strRef>
          </c:tx>
          <c:spPr>
            <a:solidFill>
              <a:srgbClr val="993C1D"/>
            </a:solidFill>
            <a:effectLst/>
          </c:spPr>
          <c:invertIfNegative val="0"/>
          <c:dPt>
            <c:idx val="0"/>
            <c:invertIfNegative val="0"/>
            <c:bubble3D val="0"/>
            <c:extLst>
              <c:ext xmlns:c16="http://schemas.microsoft.com/office/drawing/2014/chart" uri="{C3380CC4-5D6E-409C-BE32-E72D297353CC}">
                <c16:uniqueId val="{00000001-9AB7-4AD2-B5C1-19CEB18FB966}"/>
              </c:ext>
            </c:extLst>
          </c:dPt>
          <c:dPt>
            <c:idx val="1"/>
            <c:invertIfNegative val="0"/>
            <c:bubble3D val="0"/>
            <c:spPr>
              <a:solidFill>
                <a:srgbClr val="D85A30"/>
              </a:solidFill>
              <a:effectLst/>
            </c:spPr>
            <c:extLst>
              <c:ext xmlns:c16="http://schemas.microsoft.com/office/drawing/2014/chart" uri="{C3380CC4-5D6E-409C-BE32-E72D297353CC}">
                <c16:uniqueId val="{00000003-9AB7-4AD2-B5C1-19CEB18FB966}"/>
              </c:ext>
            </c:extLst>
          </c:dPt>
          <c:dPt>
            <c:idx val="2"/>
            <c:invertIfNegative val="0"/>
            <c:bubble3D val="0"/>
            <c:spPr>
              <a:solidFill>
                <a:srgbClr val="E07B5D"/>
              </a:solidFill>
              <a:effectLst/>
            </c:spPr>
            <c:extLst>
              <c:ext xmlns:c16="http://schemas.microsoft.com/office/drawing/2014/chart" uri="{C3380CC4-5D6E-409C-BE32-E72D297353CC}">
                <c16:uniqueId val="{00000005-9AB7-4AD2-B5C1-19CEB18FB966}"/>
              </c:ext>
            </c:extLst>
          </c:dPt>
          <c:dPt>
            <c:idx val="3"/>
            <c:invertIfNegative val="0"/>
            <c:bubble3D val="0"/>
            <c:spPr>
              <a:solidFill>
                <a:srgbClr val="F0B09E"/>
              </a:solidFill>
              <a:effectLst/>
            </c:spPr>
            <c:extLst>
              <c:ext xmlns:c16="http://schemas.microsoft.com/office/drawing/2014/chart" uri="{C3380CC4-5D6E-409C-BE32-E72D297353CC}">
                <c16:uniqueId val="{00000007-9AB7-4AD2-B5C1-19CEB18FB966}"/>
              </c:ext>
            </c:extLst>
          </c:dPt>
          <c:dPt>
            <c:idx val="4"/>
            <c:invertIfNegative val="0"/>
            <c:bubble3D val="0"/>
            <c:spPr>
              <a:solidFill>
                <a:srgbClr val="F8D6CA"/>
              </a:solidFill>
              <a:effectLst/>
            </c:spPr>
            <c:extLst>
              <c:ext xmlns:c16="http://schemas.microsoft.com/office/drawing/2014/chart" uri="{C3380CC4-5D6E-409C-BE32-E72D297353CC}">
                <c16:uniqueId val="{00000009-9AB7-4AD2-B5C1-19CEB18FB966}"/>
              </c:ext>
            </c:extLst>
          </c:dPt>
          <c:dLbls>
            <c:numFmt formatCode="#,##0" sourceLinked="0"/>
            <c:spPr>
              <a:noFill/>
              <a:ln>
                <a:noFill/>
              </a:ln>
              <a:effectLst/>
            </c:spPr>
            <c:txPr>
              <a:bodyPr/>
              <a:lstStyle/>
              <a:p>
                <a:pPr>
                  <a:defRPr sz="1800" b="0" i="0" u="none" strike="noStrike">
                    <a:solidFill>
                      <a:srgbClr val="2C2C2A"/>
                    </a:solidFill>
                    <a:latin typeface="Arial"/>
                  </a:defRPr>
                </a:pPr>
                <a:endParaRPr lang="en-KE"/>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Postponement</c:v>
                </c:pt>
                <c:pt idx="1">
                  <c:v>Substitution</c:v>
                </c:pt>
                <c:pt idx="2">
                  <c:v>Abandonment</c:v>
                </c:pt>
                <c:pt idx="3">
                  <c:v>Brand switch</c:v>
                </c:pt>
                <c:pt idx="4">
                  <c:v>Online order</c:v>
                </c:pt>
              </c:strCache>
            </c:strRef>
          </c:cat>
          <c:val>
            <c:numRef>
              <c:f>Sheet1!$B$2:$B$6</c:f>
              <c:numCache>
                <c:formatCode>General</c:formatCode>
                <c:ptCount val="5"/>
                <c:pt idx="0">
                  <c:v>39.5</c:v>
                </c:pt>
                <c:pt idx="1">
                  <c:v>18.600000000000001</c:v>
                </c:pt>
                <c:pt idx="2">
                  <c:v>14</c:v>
                </c:pt>
                <c:pt idx="3">
                  <c:v>11.6</c:v>
                </c:pt>
                <c:pt idx="4">
                  <c:v>9.3000000000000007</c:v>
                </c:pt>
              </c:numCache>
            </c:numRef>
          </c:val>
          <c:extLst>
            <c:ext xmlns:c16="http://schemas.microsoft.com/office/drawing/2014/chart" uri="{C3380CC4-5D6E-409C-BE32-E72D297353CC}">
              <c16:uniqueId val="{0000000A-9AB7-4AD2-B5C1-19CEB18FB96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700" b="0" i="0" u="none" strike="noStrike">
                <a:solidFill>
                  <a:srgbClr val="000000"/>
                </a:solidFill>
                <a:latin typeface="Arial"/>
              </a:defRPr>
            </a:pPr>
            <a:endParaRPr lang="en-KE"/>
          </a:p>
        </c:txPr>
        <c:crossAx val="2094734552"/>
        <c:crosses val="autoZero"/>
        <c:auto val="1"/>
        <c:lblAlgn val="ctr"/>
        <c:lblOffset val="100"/>
        <c:noMultiLvlLbl val="1"/>
      </c:catAx>
      <c:valAx>
        <c:axId val="2094734552"/>
        <c:scaling>
          <c:orientation val="minMax"/>
          <c:max val="45"/>
        </c:scaling>
        <c:delete val="0"/>
        <c:axPos val="b"/>
        <c:majorGridlines>
          <c:spPr>
            <a:ln w="6350" cap="flat">
              <a:solidFill>
                <a:srgbClr val="D5D5D5"/>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500" b="0" i="0" u="none" strike="noStrike">
                <a:solidFill>
                  <a:srgbClr val="000000"/>
                </a:solidFill>
                <a:latin typeface="Arial"/>
              </a:defRPr>
            </a:pPr>
            <a:endParaRPr lang="en-KE"/>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pieChart>
        <c:varyColors val="1"/>
        <c:ser>
          <c:idx val="0"/>
          <c:order val="0"/>
          <c:tx>
            <c:strRef>
              <c:f>Sheet1!$B$1</c:f>
              <c:strCache>
                <c:ptCount val="1"/>
                <c:pt idx="0">
                  <c:v>Cash payment access</c:v>
                </c:pt>
              </c:strCache>
            </c:strRef>
          </c:tx>
          <c:spPr>
            <a:solidFill>
              <a:schemeClr val="accent1"/>
            </a:solidFill>
            <a:ln w="9525" cap="flat">
              <a:solidFill>
                <a:srgbClr val="F9F9F9"/>
              </a:solidFill>
              <a:prstDash val="solid"/>
              <a:round/>
            </a:ln>
            <a:effectLst/>
          </c:spPr>
          <c:dPt>
            <c:idx val="0"/>
            <c:bubble3D val="0"/>
            <c:spPr>
              <a:solidFill>
                <a:srgbClr val="534AB7"/>
              </a:solidFill>
              <a:effectLst/>
            </c:spPr>
            <c:extLst>
              <c:ext xmlns:c16="http://schemas.microsoft.com/office/drawing/2014/chart" uri="{C3380CC4-5D6E-409C-BE32-E72D297353CC}">
                <c16:uniqueId val="{00000001-DF56-456B-8AF0-006691AB513B}"/>
              </c:ext>
            </c:extLst>
          </c:dPt>
          <c:dPt>
            <c:idx val="1"/>
            <c:bubble3D val="0"/>
            <c:spPr>
              <a:solidFill>
                <a:srgbClr val="AFA9EC"/>
              </a:solidFill>
              <a:effectLst/>
            </c:spPr>
            <c:extLst>
              <c:ext xmlns:c16="http://schemas.microsoft.com/office/drawing/2014/chart" uri="{C3380CC4-5D6E-409C-BE32-E72D297353CC}">
                <c16:uniqueId val="{00000003-DF56-456B-8AF0-006691AB513B}"/>
              </c:ext>
            </c:extLst>
          </c:dPt>
          <c:dLbls>
            <c:dLbl>
              <c:idx val="0"/>
              <c:numFmt formatCode="0%" sourceLinked="0"/>
              <c:spPr/>
              <c:txPr>
                <a:bodyPr/>
                <a:lstStyle/>
                <a:p>
                  <a:pPr>
                    <a:defRPr sz="2000" b="0" i="0" u="none" strike="noStrike">
                      <a:solidFill>
                        <a:srgbClr val="000000"/>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F56-456B-8AF0-006691AB513B}"/>
                </c:ext>
              </c:extLst>
            </c:dLbl>
            <c:dLbl>
              <c:idx val="1"/>
              <c:numFmt formatCode="0%" sourceLinked="0"/>
              <c:spPr/>
              <c:txPr>
                <a:bodyPr/>
                <a:lstStyle/>
                <a:p>
                  <a:pPr>
                    <a:defRPr sz="2000" b="0" i="0" u="none" strike="noStrike">
                      <a:solidFill>
                        <a:srgbClr val="000000"/>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F56-456B-8AF0-006691AB513B}"/>
                </c:ext>
              </c:extLst>
            </c:dLbl>
            <c:numFmt formatCode="0%" sourceLinked="0"/>
            <c:spPr>
              <a:noFill/>
              <a:ln>
                <a:noFill/>
              </a:ln>
              <a:effectLst/>
            </c:spPr>
            <c:txPr>
              <a:bodyPr/>
              <a:lstStyle/>
              <a:p>
                <a:pPr>
                  <a:defRPr sz="1800" b="0" i="0" u="none" strike="noStrike">
                    <a:solidFill>
                      <a:srgbClr val="000000"/>
                    </a:solidFill>
                    <a:latin typeface="Arial"/>
                  </a:defRPr>
                </a:pPr>
                <a:endParaRPr lang="en-KE"/>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Unable to pay by cash (60.5%)</c:v>
                </c:pt>
                <c:pt idx="1">
                  <c:v>No issue experienced (39.5%)</c:v>
                </c:pt>
              </c:strCache>
            </c:strRef>
          </c:cat>
          <c:val>
            <c:numRef>
              <c:f>Sheet1!$B$2:$B$3</c:f>
              <c:numCache>
                <c:formatCode>General</c:formatCode>
                <c:ptCount val="2"/>
                <c:pt idx="0">
                  <c:v>60.5</c:v>
                </c:pt>
                <c:pt idx="1">
                  <c:v>39.5</c:v>
                </c:pt>
              </c:numCache>
            </c:numRef>
          </c:val>
          <c:extLst>
            <c:ext xmlns:c16="http://schemas.microsoft.com/office/drawing/2014/chart" uri="{C3380CC4-5D6E-409C-BE32-E72D297353CC}">
              <c16:uniqueId val="{00000004-DF56-456B-8AF0-006691AB513B}"/>
            </c:ext>
          </c:extLst>
        </c:ser>
        <c:dLbls>
          <c:showLegendKey val="0"/>
          <c:showVal val="0"/>
          <c:showCatName val="0"/>
          <c:showSerName val="0"/>
          <c:showPercent val="0"/>
          <c:showBubbleSize val="0"/>
          <c:showLeaderLines val="0"/>
        </c:dLbls>
        <c:firstSliceAng val="0"/>
      </c:pieChart>
      <c:spPr>
        <a:noFill/>
        <a:ln>
          <a:noFill/>
        </a:ln>
        <a:effectLst/>
      </c:spPr>
    </c:plotArea>
    <c:legend>
      <c:legendPos val="b"/>
      <c:overlay val="0"/>
      <c:txPr>
        <a:bodyPr/>
        <a:lstStyle/>
        <a:p>
          <a:pPr>
            <a:defRPr sz="1800"/>
          </a:pPr>
          <a:endParaRPr lang="en-KE"/>
        </a:p>
      </c:txPr>
    </c:legend>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Mean score (1–5)</c:v>
                </c:pt>
              </c:strCache>
            </c:strRef>
          </c:tx>
          <c:spPr>
            <a:solidFill>
              <a:srgbClr val="534AB7"/>
            </a:solidFill>
            <a:effectLst/>
          </c:spPr>
          <c:invertIfNegative val="0"/>
          <c:dLbls>
            <c:numFmt formatCode="#,##0" sourceLinked="0"/>
            <c:spPr>
              <a:noFill/>
              <a:ln>
                <a:noFill/>
              </a:ln>
              <a:effectLst/>
            </c:spPr>
            <c:txPr>
              <a:bodyPr/>
              <a:lstStyle/>
              <a:p>
                <a:pPr>
                  <a:defRPr sz="1800" b="0" i="0" u="none" strike="noStrike">
                    <a:solidFill>
                      <a:srgbClr val="FFFFFF"/>
                    </a:solidFill>
                    <a:latin typeface="Arial"/>
                  </a:defRPr>
                </a:pPr>
                <a:endParaRPr lang="en-KE"/>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Cash tills available</c:v>
                </c:pt>
                <c:pt idx="1">
                  <c:v>Product availability</c:v>
                </c:pt>
                <c:pt idx="2">
                  <c:v>Cash tills – Tesco
caters for all</c:v>
                </c:pt>
                <c:pt idx="3">
                  <c:v>Long waits reduce
satisfaction</c:v>
                </c:pt>
                <c:pt idx="4">
                  <c:v>Operational issues –
consider switching</c:v>
                </c:pt>
                <c:pt idx="5">
                  <c:v>Would recommend
Tesco</c:v>
                </c:pt>
                <c:pt idx="6">
                  <c:v>Overall satisfied
with Tesco</c:v>
                </c:pt>
              </c:strCache>
            </c:strRef>
          </c:cat>
          <c:val>
            <c:numRef>
              <c:f>Sheet1!$B$2:$B$8</c:f>
              <c:numCache>
                <c:formatCode>General</c:formatCode>
                <c:ptCount val="7"/>
                <c:pt idx="0">
                  <c:v>2.2799999999999998</c:v>
                </c:pt>
                <c:pt idx="1">
                  <c:v>2.33</c:v>
                </c:pt>
                <c:pt idx="2">
                  <c:v>2.42</c:v>
                </c:pt>
                <c:pt idx="3">
                  <c:v>2.5299999999999998</c:v>
                </c:pt>
                <c:pt idx="4">
                  <c:v>2.6</c:v>
                </c:pt>
                <c:pt idx="5">
                  <c:v>2.67</c:v>
                </c:pt>
                <c:pt idx="6">
                  <c:v>2.7</c:v>
                </c:pt>
              </c:numCache>
            </c:numRef>
          </c:val>
          <c:extLst>
            <c:ext xmlns:c16="http://schemas.microsoft.com/office/drawing/2014/chart" uri="{C3380CC4-5D6E-409C-BE32-E72D297353CC}">
              <c16:uniqueId val="{00000000-59E7-45C6-9417-3D5EAD83414B}"/>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600" b="0" i="0" u="none" strike="noStrike">
                <a:solidFill>
                  <a:srgbClr val="000000"/>
                </a:solidFill>
                <a:latin typeface="Arial"/>
              </a:defRPr>
            </a:pPr>
            <a:endParaRPr lang="en-KE"/>
          </a:p>
        </c:txPr>
        <c:crossAx val="2094734552"/>
        <c:crosses val="autoZero"/>
        <c:auto val="1"/>
        <c:lblAlgn val="ctr"/>
        <c:lblOffset val="100"/>
        <c:noMultiLvlLbl val="1"/>
      </c:catAx>
      <c:valAx>
        <c:axId val="2094734552"/>
        <c:scaling>
          <c:orientation val="minMax"/>
          <c:max val="5"/>
          <c:min val="1"/>
        </c:scaling>
        <c:delete val="0"/>
        <c:axPos val="b"/>
        <c:majorGridlines>
          <c:spPr>
            <a:ln w="6350" cap="flat">
              <a:solidFill>
                <a:srgbClr val="D5D5D5"/>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500" b="0" i="0" u="none" strike="noStrike">
                <a:solidFill>
                  <a:srgbClr val="000000"/>
                </a:solidFill>
                <a:latin typeface="Arial"/>
              </a:defRPr>
            </a:pPr>
            <a:endParaRPr lang="en-KE"/>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275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0" y="0"/>
            <a:ext cx="32918400" cy="2514600"/>
          </a:xfrm>
          <a:prstGeom prst="rect">
            <a:avLst/>
          </a:prstGeom>
          <a:solidFill>
            <a:srgbClr val="1A3A6B"/>
          </a:solidFill>
          <a:ln/>
        </p:spPr>
        <p:txBody>
          <a:bodyPr wrap="square" rtlCol="0" anchor="ctr"/>
          <a:lstStyle/>
          <a:p>
            <a:pPr marL="0" indent="0">
              <a:buNone/>
            </a:pPr>
            <a:endParaRPr lang="en-US" dirty="0"/>
          </a:p>
        </p:txBody>
      </p:sp>
      <p:sp>
        <p:nvSpPr>
          <p:cNvPr id="3" name="Text 1"/>
          <p:cNvSpPr/>
          <p:nvPr/>
        </p:nvSpPr>
        <p:spPr>
          <a:xfrm>
            <a:off x="365760" y="45720"/>
            <a:ext cx="23591520" cy="2011680"/>
          </a:xfrm>
          <a:prstGeom prst="rect">
            <a:avLst/>
          </a:prstGeom>
          <a:noFill/>
          <a:ln/>
        </p:spPr>
        <p:txBody>
          <a:bodyPr wrap="square" rtlCol="0" anchor="ctr"/>
          <a:lstStyle/>
          <a:p>
            <a:pPr marL="0" indent="0" algn="l">
              <a:lnSpc>
                <a:spcPct val="110000"/>
              </a:lnSpc>
              <a:buNone/>
            </a:pPr>
            <a:r>
              <a:rPr lang="en-US" sz="4800" b="1" dirty="0">
                <a:solidFill>
                  <a:srgbClr val="FFFFFF"/>
                </a:solidFill>
                <a:latin typeface="Arial" pitchFamily="34" charset="0"/>
                <a:ea typeface="Arial" pitchFamily="34" charset="-122"/>
                <a:cs typeface="Arial" pitchFamily="34" charset="-120"/>
              </a:rPr>
              <a:t>Investigating the Impact of Out-of-Stock Products and</a:t>
            </a:r>
            <a:endParaRPr lang="en-US" sz="4800" dirty="0"/>
          </a:p>
          <a:p>
            <a:pPr marL="0" indent="0" algn="l">
              <a:lnSpc>
                <a:spcPct val="110000"/>
              </a:lnSpc>
              <a:buNone/>
            </a:pPr>
            <a:r>
              <a:rPr lang="en-US" sz="4800" b="1" dirty="0">
                <a:solidFill>
                  <a:srgbClr val="FFFFFF"/>
                </a:solidFill>
                <a:latin typeface="Arial" pitchFamily="34" charset="0"/>
                <a:ea typeface="Arial" pitchFamily="34" charset="-122"/>
                <a:cs typeface="Arial" pitchFamily="34" charset="-120"/>
              </a:rPr>
              <a:t>Limited Cash Tills on Customer Experience in Tesco Stores</a:t>
            </a:r>
            <a:endParaRPr lang="en-US" sz="4800" dirty="0"/>
          </a:p>
        </p:txBody>
      </p:sp>
      <p:sp>
        <p:nvSpPr>
          <p:cNvPr id="4" name="Text 2"/>
          <p:cNvSpPr/>
          <p:nvPr/>
        </p:nvSpPr>
        <p:spPr>
          <a:xfrm>
            <a:off x="24231600" y="64008"/>
            <a:ext cx="8412480" cy="1005840"/>
          </a:xfrm>
          <a:prstGeom prst="rect">
            <a:avLst/>
          </a:prstGeom>
          <a:noFill/>
          <a:ln/>
        </p:spPr>
        <p:txBody>
          <a:bodyPr wrap="square" rtlCol="0" anchor="ctr"/>
          <a:lstStyle/>
          <a:p>
            <a:pPr marL="0" indent="0" algn="r">
              <a:buNone/>
            </a:pPr>
            <a:r>
              <a:rPr lang="en-US" sz="2400" b="1" dirty="0">
                <a:solidFill>
                  <a:srgbClr val="AED6F1"/>
                </a:solidFill>
                <a:latin typeface="Arial" pitchFamily="34" charset="0"/>
                <a:ea typeface="Arial" pitchFamily="34" charset="-122"/>
                <a:cs typeface="Arial" pitchFamily="34" charset="-120"/>
              </a:rPr>
              <a:t>University of Wales</a:t>
            </a:r>
            <a:endParaRPr lang="en-US" sz="2400" dirty="0"/>
          </a:p>
          <a:p>
            <a:pPr marL="0" indent="0" algn="r">
              <a:buNone/>
            </a:pPr>
            <a:r>
              <a:rPr lang="en-US" sz="2400" b="1" dirty="0">
                <a:solidFill>
                  <a:srgbClr val="AED6F1"/>
                </a:solidFill>
                <a:latin typeface="Arial" pitchFamily="34" charset="0"/>
                <a:ea typeface="Arial" pitchFamily="34" charset="-122"/>
                <a:cs typeface="Arial" pitchFamily="34" charset="-120"/>
              </a:rPr>
              <a:t>Trinity Saint David</a:t>
            </a:r>
            <a:endParaRPr lang="en-US" sz="2400" dirty="0"/>
          </a:p>
        </p:txBody>
      </p:sp>
      <p:sp>
        <p:nvSpPr>
          <p:cNvPr id="5" name="Text 3"/>
          <p:cNvSpPr/>
          <p:nvPr/>
        </p:nvSpPr>
        <p:spPr>
          <a:xfrm>
            <a:off x="365760" y="2011680"/>
            <a:ext cx="32186880" cy="457200"/>
          </a:xfrm>
          <a:prstGeom prst="rect">
            <a:avLst/>
          </a:prstGeom>
          <a:noFill/>
          <a:ln/>
        </p:spPr>
        <p:txBody>
          <a:bodyPr wrap="square" rtlCol="0" anchor="ctr"/>
          <a:lstStyle/>
          <a:p>
            <a:pPr marL="0" indent="0" algn="l">
              <a:buNone/>
            </a:pPr>
            <a:r>
              <a:rPr lang="en-US" sz="2100" dirty="0">
                <a:solidFill>
                  <a:srgbClr val="AED6F1"/>
                </a:solidFill>
                <a:latin typeface="Arial" pitchFamily="34" charset="0"/>
                <a:ea typeface="Arial" pitchFamily="34" charset="-122"/>
                <a:cs typeface="Arial" pitchFamily="34" charset="-120"/>
              </a:rPr>
              <a:t>Gurpreet Kaur  |  Student No. 2309090  |  Supervisor: Mr Mazen Joureih  |  Module: LCLM6004  |  July 2026</a:t>
            </a:r>
            <a:endParaRPr lang="en-US" sz="2100" dirty="0"/>
          </a:p>
        </p:txBody>
      </p:sp>
      <p:sp>
        <p:nvSpPr>
          <p:cNvPr id="6" name="Text 4"/>
          <p:cNvSpPr/>
          <p:nvPr/>
        </p:nvSpPr>
        <p:spPr>
          <a:xfrm>
            <a:off x="320040" y="2514600"/>
            <a:ext cx="7818120" cy="2148840"/>
          </a:xfrm>
          <a:prstGeom prst="rect">
            <a:avLst/>
          </a:prstGeom>
          <a:solidFill>
            <a:srgbClr val="0F6E56"/>
          </a:solidFill>
          <a:ln/>
        </p:spPr>
        <p:txBody>
          <a:bodyPr wrap="square" rtlCol="0" anchor="ctr"/>
          <a:lstStyle/>
          <a:p>
            <a:pPr marL="0" indent="0">
              <a:buNone/>
            </a:pPr>
            <a:endParaRPr lang="en-US" dirty="0"/>
          </a:p>
        </p:txBody>
      </p:sp>
      <p:sp>
        <p:nvSpPr>
          <p:cNvPr id="7" name="Text 5"/>
          <p:cNvSpPr/>
          <p:nvPr/>
        </p:nvSpPr>
        <p:spPr>
          <a:xfrm>
            <a:off x="320040" y="2514600"/>
            <a:ext cx="7818120" cy="2148840"/>
          </a:xfrm>
          <a:prstGeom prst="rect">
            <a:avLst/>
          </a:prstGeom>
          <a:noFill/>
          <a:ln/>
        </p:spPr>
        <p:txBody>
          <a:bodyPr wrap="square" lIns="635" tIns="1270" rIns="1270" bIns="635" rtlCol="0" anchor="ctr"/>
          <a:lstStyle/>
          <a:p>
            <a:pPr marL="0" indent="0" algn="ctr">
              <a:buNone/>
            </a:pPr>
            <a:r>
              <a:rPr lang="en-US" sz="6000" b="1" dirty="0">
                <a:solidFill>
                  <a:srgbClr val="FFFFFF"/>
                </a:solidFill>
                <a:latin typeface="Arial" pitchFamily="34" charset="0"/>
                <a:ea typeface="Arial" pitchFamily="34" charset="-122"/>
                <a:cs typeface="Arial" pitchFamily="34" charset="-120"/>
              </a:rPr>
              <a:t>43</a:t>
            </a:r>
            <a:endParaRPr lang="en-US" sz="6000" dirty="0"/>
          </a:p>
          <a:p>
            <a:pPr marL="0" indent="0" algn="ctr">
              <a:buNone/>
            </a:pPr>
            <a:r>
              <a:rPr lang="en-US" sz="2000" dirty="0">
                <a:solidFill>
                  <a:srgbClr val="DDDDDD"/>
                </a:solidFill>
                <a:latin typeface="Arial" pitchFamily="34" charset="0"/>
                <a:ea typeface="Arial" pitchFamily="34" charset="-122"/>
                <a:cs typeface="Arial" pitchFamily="34" charset="-120"/>
              </a:rPr>
              <a:t>Questionnaire respondents</a:t>
            </a:r>
            <a:endParaRPr lang="en-US" sz="6000" dirty="0"/>
          </a:p>
        </p:txBody>
      </p:sp>
      <p:sp>
        <p:nvSpPr>
          <p:cNvPr id="8" name="Text 6"/>
          <p:cNvSpPr/>
          <p:nvPr/>
        </p:nvSpPr>
        <p:spPr>
          <a:xfrm>
            <a:off x="8458200" y="2514600"/>
            <a:ext cx="7818120" cy="2148840"/>
          </a:xfrm>
          <a:prstGeom prst="rect">
            <a:avLst/>
          </a:prstGeom>
          <a:solidFill>
            <a:srgbClr val="993C1D"/>
          </a:solidFill>
          <a:ln/>
        </p:spPr>
        <p:txBody>
          <a:bodyPr wrap="square" rtlCol="0" anchor="ctr"/>
          <a:lstStyle/>
          <a:p>
            <a:pPr marL="0" indent="0">
              <a:buNone/>
            </a:pPr>
            <a:endParaRPr lang="en-US" dirty="0"/>
          </a:p>
        </p:txBody>
      </p:sp>
      <p:sp>
        <p:nvSpPr>
          <p:cNvPr id="9" name="Text 7"/>
          <p:cNvSpPr/>
          <p:nvPr/>
        </p:nvSpPr>
        <p:spPr>
          <a:xfrm>
            <a:off x="8458200" y="2514600"/>
            <a:ext cx="7818120" cy="2148840"/>
          </a:xfrm>
          <a:prstGeom prst="rect">
            <a:avLst/>
          </a:prstGeom>
          <a:noFill/>
          <a:ln/>
        </p:spPr>
        <p:txBody>
          <a:bodyPr wrap="square" lIns="635" tIns="1270" rIns="1270" bIns="635" rtlCol="0" anchor="ctr"/>
          <a:lstStyle/>
          <a:p>
            <a:pPr marL="0" indent="0" algn="ctr">
              <a:buNone/>
            </a:pPr>
            <a:r>
              <a:rPr lang="en-US" sz="6000" b="1" dirty="0">
                <a:solidFill>
                  <a:srgbClr val="FFFFFF"/>
                </a:solidFill>
                <a:latin typeface="Arial" pitchFamily="34" charset="0"/>
                <a:ea typeface="Arial" pitchFamily="34" charset="-122"/>
                <a:cs typeface="Arial" pitchFamily="34" charset="-120"/>
              </a:rPr>
              <a:t>81.4%</a:t>
            </a:r>
            <a:endParaRPr lang="en-US" sz="6000" dirty="0"/>
          </a:p>
          <a:p>
            <a:pPr marL="0" indent="0" algn="ctr">
              <a:buNone/>
            </a:pPr>
            <a:r>
              <a:rPr lang="en-US" sz="2000" dirty="0">
                <a:solidFill>
                  <a:srgbClr val="DDDDDD"/>
                </a:solidFill>
                <a:latin typeface="Arial" pitchFamily="34" charset="0"/>
                <a:ea typeface="Arial" pitchFamily="34" charset="-122"/>
                <a:cs typeface="Arial" pitchFamily="34" charset="-120"/>
              </a:rPr>
              <a:t>Experienced at least one OOS</a:t>
            </a:r>
            <a:endParaRPr lang="en-US" sz="6000" dirty="0"/>
          </a:p>
        </p:txBody>
      </p:sp>
      <p:sp>
        <p:nvSpPr>
          <p:cNvPr id="10" name="Text 8"/>
          <p:cNvSpPr/>
          <p:nvPr/>
        </p:nvSpPr>
        <p:spPr>
          <a:xfrm>
            <a:off x="16596360" y="2514600"/>
            <a:ext cx="7818120" cy="2148840"/>
          </a:xfrm>
          <a:prstGeom prst="rect">
            <a:avLst/>
          </a:prstGeom>
          <a:solidFill>
            <a:srgbClr val="534AB7"/>
          </a:solidFill>
          <a:ln/>
        </p:spPr>
        <p:txBody>
          <a:bodyPr wrap="square" rtlCol="0" anchor="ctr"/>
          <a:lstStyle/>
          <a:p>
            <a:pPr marL="0" indent="0">
              <a:buNone/>
            </a:pPr>
            <a:endParaRPr lang="en-US" dirty="0"/>
          </a:p>
        </p:txBody>
      </p:sp>
      <p:sp>
        <p:nvSpPr>
          <p:cNvPr id="11" name="Text 9"/>
          <p:cNvSpPr/>
          <p:nvPr/>
        </p:nvSpPr>
        <p:spPr>
          <a:xfrm>
            <a:off x="16596360" y="2514600"/>
            <a:ext cx="7818120" cy="2148840"/>
          </a:xfrm>
          <a:prstGeom prst="rect">
            <a:avLst/>
          </a:prstGeom>
          <a:noFill/>
          <a:ln/>
        </p:spPr>
        <p:txBody>
          <a:bodyPr wrap="square" lIns="635" tIns="1270" rIns="1270" bIns="635" rtlCol="0" anchor="ctr"/>
          <a:lstStyle/>
          <a:p>
            <a:pPr marL="0" indent="0" algn="ctr">
              <a:buNone/>
            </a:pPr>
            <a:r>
              <a:rPr lang="en-US" sz="6000" b="1" dirty="0">
                <a:solidFill>
                  <a:srgbClr val="FFFFFF"/>
                </a:solidFill>
                <a:latin typeface="Arial" pitchFamily="34" charset="0"/>
                <a:ea typeface="Arial" pitchFamily="34" charset="-122"/>
                <a:cs typeface="Arial" pitchFamily="34" charset="-120"/>
              </a:rPr>
              <a:t>60.5%</a:t>
            </a:r>
            <a:endParaRPr lang="en-US" sz="6000" dirty="0"/>
          </a:p>
          <a:p>
            <a:pPr marL="0" indent="0" algn="ctr">
              <a:buNone/>
            </a:pPr>
            <a:r>
              <a:rPr lang="en-US" sz="2000" dirty="0">
                <a:solidFill>
                  <a:srgbClr val="DDDDDD"/>
                </a:solidFill>
                <a:latin typeface="Arial" pitchFamily="34" charset="0"/>
                <a:ea typeface="Arial" pitchFamily="34" charset="-122"/>
                <a:cs typeface="Arial" pitchFamily="34" charset="-120"/>
              </a:rPr>
              <a:t>Unable to pay by cash at Tesco</a:t>
            </a:r>
            <a:endParaRPr lang="en-US" sz="6000" dirty="0"/>
          </a:p>
        </p:txBody>
      </p:sp>
      <p:sp>
        <p:nvSpPr>
          <p:cNvPr id="12" name="Text 10"/>
          <p:cNvSpPr/>
          <p:nvPr/>
        </p:nvSpPr>
        <p:spPr>
          <a:xfrm>
            <a:off x="24734520" y="2514600"/>
            <a:ext cx="7818120" cy="2148840"/>
          </a:xfrm>
          <a:prstGeom prst="rect">
            <a:avLst/>
          </a:prstGeom>
          <a:solidFill>
            <a:srgbClr val="854F0B"/>
          </a:solidFill>
          <a:ln/>
        </p:spPr>
        <p:txBody>
          <a:bodyPr wrap="square" rtlCol="0" anchor="ctr"/>
          <a:lstStyle/>
          <a:p>
            <a:pPr marL="0" indent="0">
              <a:buNone/>
            </a:pPr>
            <a:endParaRPr lang="en-US" dirty="0"/>
          </a:p>
        </p:txBody>
      </p:sp>
      <p:sp>
        <p:nvSpPr>
          <p:cNvPr id="13" name="Text 11"/>
          <p:cNvSpPr/>
          <p:nvPr/>
        </p:nvSpPr>
        <p:spPr>
          <a:xfrm>
            <a:off x="24734520" y="2514600"/>
            <a:ext cx="7818120" cy="2148840"/>
          </a:xfrm>
          <a:prstGeom prst="rect">
            <a:avLst/>
          </a:prstGeom>
          <a:noFill/>
          <a:ln/>
        </p:spPr>
        <p:txBody>
          <a:bodyPr wrap="square" lIns="635" tIns="1270" rIns="1270" bIns="635" rtlCol="0" anchor="ctr"/>
          <a:lstStyle/>
          <a:p>
            <a:pPr marL="0" indent="0" algn="ctr">
              <a:buNone/>
            </a:pPr>
            <a:r>
              <a:rPr lang="en-US" sz="6000" b="1" dirty="0">
                <a:solidFill>
                  <a:srgbClr val="FFFFFF"/>
                </a:solidFill>
                <a:latin typeface="Arial" pitchFamily="34" charset="0"/>
                <a:ea typeface="Arial" pitchFamily="34" charset="-122"/>
                <a:cs typeface="Arial" pitchFamily="34" charset="-120"/>
              </a:rPr>
              <a:t>M=2.28</a:t>
            </a:r>
            <a:endParaRPr lang="en-US" sz="6000" dirty="0"/>
          </a:p>
          <a:p>
            <a:pPr marL="0" indent="0" algn="ctr">
              <a:buNone/>
            </a:pPr>
            <a:r>
              <a:rPr lang="en-US" sz="2000" dirty="0">
                <a:solidFill>
                  <a:srgbClr val="DDDDDD"/>
                </a:solidFill>
                <a:latin typeface="Arial" pitchFamily="34" charset="0"/>
                <a:ea typeface="Arial" pitchFamily="34" charset="-122"/>
                <a:cs typeface="Arial" pitchFamily="34" charset="-120"/>
              </a:rPr>
              <a:t>Lowest Likert satisfaction score</a:t>
            </a:r>
            <a:endParaRPr lang="en-US" sz="6000" dirty="0"/>
          </a:p>
        </p:txBody>
      </p:sp>
      <p:sp>
        <p:nvSpPr>
          <p:cNvPr id="14" name="Text 12"/>
          <p:cNvSpPr/>
          <p:nvPr/>
        </p:nvSpPr>
        <p:spPr>
          <a:xfrm>
            <a:off x="320040" y="4892040"/>
            <a:ext cx="15544800" cy="731520"/>
          </a:xfrm>
          <a:prstGeom prst="rect">
            <a:avLst/>
          </a:prstGeom>
          <a:solidFill>
            <a:srgbClr val="1A3A6B"/>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Background &amp; Research Objectives</a:t>
            </a:r>
            <a:endParaRPr lang="en-US" sz="3000" dirty="0"/>
          </a:p>
        </p:txBody>
      </p:sp>
      <p:sp>
        <p:nvSpPr>
          <p:cNvPr id="15" name="Text 13"/>
          <p:cNvSpPr/>
          <p:nvPr/>
        </p:nvSpPr>
        <p:spPr>
          <a:xfrm>
            <a:off x="320040" y="5623560"/>
            <a:ext cx="15544800" cy="7498080"/>
          </a:xfrm>
          <a:prstGeom prst="rect">
            <a:avLst/>
          </a:prstGeom>
          <a:solidFill>
            <a:srgbClr val="F6F5F2"/>
          </a:solidFill>
          <a:ln/>
        </p:spPr>
        <p:txBody>
          <a:bodyPr wrap="square" lIns="2540" tIns="2794" rIns="2794" bIns="1905" rtlCol="0" anchor="t"/>
          <a:lstStyle/>
          <a:p>
            <a:pPr marL="0" indent="0" algn="l">
              <a:lnSpc>
                <a:spcPct val="128000"/>
              </a:lnSpc>
              <a:buNone/>
            </a:pPr>
            <a:r>
              <a:rPr lang="en-US" sz="2200" b="1" dirty="0">
                <a:solidFill>
                  <a:srgbClr val="2C2C2A"/>
                </a:solidFill>
                <a:latin typeface="Arial" pitchFamily="34" charset="0"/>
                <a:ea typeface="Arial" pitchFamily="34" charset="-122"/>
                <a:cs typeface="Arial" pitchFamily="34" charset="-120"/>
              </a:rPr>
              <a:t>Tesco PLC </a:t>
            </a:r>
            <a:r>
              <a:rPr lang="en-US" sz="2200" dirty="0">
                <a:solidFill>
                  <a:srgbClr val="2C2C2A"/>
                </a:solidFill>
                <a:latin typeface="Arial" pitchFamily="34" charset="0"/>
                <a:ea typeface="Arial" pitchFamily="34" charset="-122"/>
                <a:cs typeface="Arial" pitchFamily="34" charset="-120"/>
              </a:rPr>
              <a:t>holds 28.7% of the UK grocery market (Kantar Worldpanel, 2026) but faces two persistent operational challenges:
</a:t>
            </a:r>
            <a:r>
              <a:rPr lang="en-US" sz="2600" b="1" dirty="0">
                <a:solidFill>
                  <a:srgbClr val="D85A30"/>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Frequent product out-of-stock (OOS) situations </a:t>
            </a:r>
            <a:r>
              <a:rPr lang="en-US" sz="2100" dirty="0">
                <a:solidFill>
                  <a:srgbClr val="2C2C2A"/>
                </a:solidFill>
                <a:latin typeface="Arial" pitchFamily="34" charset="0"/>
                <a:ea typeface="Arial" pitchFamily="34" charset="-122"/>
                <a:cs typeface="Arial" pitchFamily="34" charset="-120"/>
              </a:rPr>
              <a:t>— concentrated in perishable categories (meat &amp; fish, dairy, fresh produce)
</a:t>
            </a:r>
            <a:r>
              <a:rPr lang="en-US" sz="2600" b="1" dirty="0">
                <a:solidFill>
                  <a:srgbClr val="D85A30"/>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Inadequate staffed, cash-accepting tills </a:t>
            </a:r>
            <a:r>
              <a:rPr lang="en-US" sz="2100" dirty="0">
                <a:solidFill>
                  <a:srgbClr val="2C2C2A"/>
                </a:solidFill>
                <a:latin typeface="Arial" pitchFamily="34" charset="0"/>
                <a:ea typeface="Arial" pitchFamily="34" charset="-122"/>
                <a:cs typeface="Arial" pitchFamily="34" charset="-120"/>
              </a:rPr>
              <a:t>— restricting access for cash-dependent customers and creating waiting times
</a:t>
            </a:r>
            <a:r>
              <a:rPr lang="en-US" sz="2300" b="1" dirty="0">
                <a:solidFill>
                  <a:srgbClr val="2C2C2A"/>
                </a:solidFill>
                <a:latin typeface="Arial" pitchFamily="34" charset="0"/>
                <a:ea typeface="Arial" pitchFamily="34" charset="-122"/>
                <a:cs typeface="Arial" pitchFamily="34" charset="-120"/>
              </a:rPr>
              <a:t>Research Aim:  </a:t>
            </a:r>
            <a:r>
              <a:rPr lang="en-US" sz="2100" dirty="0">
                <a:solidFill>
                  <a:srgbClr val="2C2C2A"/>
                </a:solidFill>
                <a:latin typeface="Arial" pitchFamily="34" charset="0"/>
                <a:ea typeface="Arial" pitchFamily="34" charset="-122"/>
                <a:cs typeface="Arial" pitchFamily="34" charset="-120"/>
              </a:rPr>
              <a:t>To investigate the combined impact of these two operational challenges on customer experience in Tesco stores.
</a:t>
            </a:r>
            <a:r>
              <a:rPr lang="en-US" sz="2300" b="1" dirty="0">
                <a:solidFill>
                  <a:srgbClr val="2C2C2A"/>
                </a:solidFill>
                <a:latin typeface="Arial" pitchFamily="34" charset="0"/>
                <a:ea typeface="Arial" pitchFamily="34" charset="-122"/>
                <a:cs typeface="Arial" pitchFamily="34" charset="-120"/>
              </a:rPr>
              <a:t>Objectives:
</a:t>
            </a:r>
            <a:r>
              <a:rPr lang="en-US" sz="2100" dirty="0">
                <a:solidFill>
                  <a:srgbClr val="2C2C2A"/>
                </a:solidFill>
                <a:latin typeface="Arial" pitchFamily="34" charset="0"/>
                <a:ea typeface="Arial" pitchFamily="34" charset="-122"/>
                <a:cs typeface="Arial" pitchFamily="34" charset="-120"/>
              </a:rPr>
              <a:t>1.  Examine impact of OOS products on satisfaction and buying behaviour
2.  Determine customer perceptions of cash till availability
3.  Evaluate how checkout limitations affect waiting time
4.  Identify operational improvements for Tesco</a:t>
            </a:r>
            <a:endParaRPr lang="en-US" sz="2200" dirty="0"/>
          </a:p>
        </p:txBody>
      </p:sp>
      <p:sp>
        <p:nvSpPr>
          <p:cNvPr id="16" name="Text 14"/>
          <p:cNvSpPr/>
          <p:nvPr/>
        </p:nvSpPr>
        <p:spPr>
          <a:xfrm>
            <a:off x="16093440" y="4892040"/>
            <a:ext cx="16504920" cy="731520"/>
          </a:xfrm>
          <a:prstGeom prst="rect">
            <a:avLst/>
          </a:prstGeom>
          <a:solidFill>
            <a:srgbClr val="0F6E56"/>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Methodology</a:t>
            </a:r>
            <a:endParaRPr lang="en-US" sz="3000" dirty="0"/>
          </a:p>
        </p:txBody>
      </p:sp>
      <p:sp>
        <p:nvSpPr>
          <p:cNvPr id="17" name="Text 15"/>
          <p:cNvSpPr/>
          <p:nvPr/>
        </p:nvSpPr>
        <p:spPr>
          <a:xfrm>
            <a:off x="16093440" y="5623560"/>
            <a:ext cx="16504920" cy="7498080"/>
          </a:xfrm>
          <a:prstGeom prst="rect">
            <a:avLst/>
          </a:prstGeom>
          <a:solidFill>
            <a:srgbClr val="F6F5F2"/>
          </a:solidFill>
          <a:ln/>
        </p:spPr>
        <p:txBody>
          <a:bodyPr wrap="square" lIns="2540" tIns="2794" rIns="2794" bIns="1905" rtlCol="0" anchor="t"/>
          <a:lstStyle/>
          <a:p>
            <a:pPr marL="0" indent="0" algn="l">
              <a:lnSpc>
                <a:spcPct val="128000"/>
              </a:lnSpc>
              <a:buNone/>
            </a:pPr>
            <a:r>
              <a:rPr lang="en-US" sz="2200" b="1" dirty="0">
                <a:solidFill>
                  <a:srgbClr val="2C2C2A"/>
                </a:solidFill>
                <a:latin typeface="Arial" pitchFamily="34" charset="0"/>
                <a:ea typeface="Arial" pitchFamily="34" charset="-122"/>
                <a:cs typeface="Arial" pitchFamily="34" charset="-120"/>
              </a:rPr>
              <a:t>Philosophy: </a:t>
            </a:r>
            <a:r>
              <a:rPr lang="en-US" sz="2200" dirty="0">
                <a:solidFill>
                  <a:srgbClr val="2C2C2A"/>
                </a:solidFill>
                <a:latin typeface="Arial" pitchFamily="34" charset="0"/>
                <a:ea typeface="Arial" pitchFamily="34" charset="-122"/>
                <a:cs typeface="Arial" pitchFamily="34" charset="-120"/>
              </a:rPr>
              <a:t>Interpretivist    </a:t>
            </a:r>
          </a:p>
          <a:p>
            <a:pPr marL="0" indent="0" algn="l">
              <a:lnSpc>
                <a:spcPct val="128000"/>
              </a:lnSpc>
              <a:buNone/>
            </a:pPr>
            <a:r>
              <a:rPr lang="en-US" sz="2200" b="1" dirty="0">
                <a:solidFill>
                  <a:srgbClr val="2C2C2A"/>
                </a:solidFill>
                <a:latin typeface="Arial" pitchFamily="34" charset="0"/>
                <a:ea typeface="Arial" pitchFamily="34" charset="-122"/>
                <a:cs typeface="Arial" pitchFamily="34" charset="-120"/>
              </a:rPr>
              <a:t>Approach: </a:t>
            </a:r>
            <a:r>
              <a:rPr lang="en-US" sz="2200" dirty="0">
                <a:solidFill>
                  <a:srgbClr val="2C2C2A"/>
                </a:solidFill>
                <a:latin typeface="Arial" pitchFamily="34" charset="0"/>
                <a:ea typeface="Arial" pitchFamily="34" charset="-122"/>
                <a:cs typeface="Arial" pitchFamily="34" charset="-120"/>
              </a:rPr>
              <a:t>Inductive    </a:t>
            </a:r>
          </a:p>
          <a:p>
            <a:pPr marL="0" indent="0" algn="l">
              <a:lnSpc>
                <a:spcPct val="128000"/>
              </a:lnSpc>
              <a:buNone/>
            </a:pPr>
            <a:r>
              <a:rPr lang="en-US" sz="2200" b="1" dirty="0">
                <a:solidFill>
                  <a:srgbClr val="2C2C2A"/>
                </a:solidFill>
                <a:latin typeface="Arial" pitchFamily="34" charset="0"/>
                <a:ea typeface="Arial" pitchFamily="34" charset="-122"/>
                <a:cs typeface="Arial" pitchFamily="34" charset="-120"/>
              </a:rPr>
              <a:t>Design: </a:t>
            </a:r>
            <a:r>
              <a:rPr lang="en-US" sz="2200" dirty="0">
                <a:solidFill>
                  <a:srgbClr val="2C2C2A"/>
                </a:solidFill>
                <a:latin typeface="Arial" pitchFamily="34" charset="0"/>
                <a:ea typeface="Arial" pitchFamily="34" charset="-122"/>
                <a:cs typeface="Arial" pitchFamily="34" charset="-120"/>
              </a:rPr>
              <a:t>Descriptive and exploratory
</a:t>
            </a:r>
            <a:r>
              <a:rPr lang="en-US" sz="2300" b="1" dirty="0">
                <a:solidFill>
                  <a:srgbClr val="2C2C2A"/>
                </a:solidFill>
                <a:latin typeface="Arial" pitchFamily="34" charset="0"/>
                <a:ea typeface="Arial" pitchFamily="34" charset="-122"/>
                <a:cs typeface="Arial" pitchFamily="34" charset="-120"/>
              </a:rPr>
              <a:t>Primary strategy — Secondary data analysis</a:t>
            </a:r>
            <a:r>
              <a:rPr lang="en-US" sz="2200" dirty="0">
                <a:solidFill>
                  <a:srgbClr val="2C2C2A"/>
                </a:solidFill>
                <a:latin typeface="Arial" pitchFamily="34" charset="0"/>
                <a:ea typeface="Arial" pitchFamily="34" charset="-122"/>
                <a:cs typeface="Arial" pitchFamily="34" charset="-120"/>
              </a:rPr>
              <a:t>
</a:t>
            </a:r>
            <a:r>
              <a:rPr lang="en-US" sz="2600" b="1" dirty="0">
                <a:solidFill>
                  <a:srgbClr val="0F6E56"/>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Tesco PLC </a:t>
            </a:r>
            <a:r>
              <a:rPr lang="en-US" sz="2100" dirty="0">
                <a:solidFill>
                  <a:srgbClr val="2C2C2A"/>
                </a:solidFill>
                <a:latin typeface="Arial" pitchFamily="34" charset="0"/>
                <a:ea typeface="Arial" pitchFamily="34" charset="-122"/>
                <a:cs typeface="Arial" pitchFamily="34" charset="-120"/>
              </a:rPr>
              <a:t>Annual Reports and Preliminary Results (2025a; 2026)
</a:t>
            </a:r>
            <a:r>
              <a:rPr lang="en-US" sz="2600" b="1" dirty="0">
                <a:solidFill>
                  <a:srgbClr val="0F6E56"/>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Financial Conduct Authority </a:t>
            </a:r>
            <a:r>
              <a:rPr lang="en-US" sz="2100" dirty="0">
                <a:solidFill>
                  <a:srgbClr val="2C2C2A"/>
                </a:solidFill>
                <a:latin typeface="Arial" pitchFamily="34" charset="0"/>
                <a:ea typeface="Arial" pitchFamily="34" charset="-122"/>
                <a:cs typeface="Arial" pitchFamily="34" charset="-120"/>
              </a:rPr>
              <a:t>(2021) and Access to Cash regime (2024)
</a:t>
            </a:r>
            <a:r>
              <a:rPr lang="en-US" sz="2600" b="1" dirty="0">
                <a:solidFill>
                  <a:srgbClr val="0F6E56"/>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Office for National Statistics </a:t>
            </a:r>
            <a:r>
              <a:rPr lang="en-US" sz="2100" dirty="0">
                <a:solidFill>
                  <a:srgbClr val="2C2C2A"/>
                </a:solidFill>
                <a:latin typeface="Arial" pitchFamily="34" charset="0"/>
                <a:ea typeface="Arial" pitchFamily="34" charset="-122"/>
                <a:cs typeface="Arial" pitchFamily="34" charset="-120"/>
              </a:rPr>
              <a:t>Retail Sales, December 2025
</a:t>
            </a:r>
            <a:r>
              <a:rPr lang="en-US" sz="2600" b="1" dirty="0">
                <a:solidFill>
                  <a:srgbClr val="0F6E56"/>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Mintel </a:t>
            </a:r>
            <a:r>
              <a:rPr lang="en-US" sz="2100" dirty="0">
                <a:solidFill>
                  <a:srgbClr val="2C2C2A"/>
                </a:solidFill>
                <a:latin typeface="Arial" pitchFamily="34" charset="0"/>
                <a:ea typeface="Arial" pitchFamily="34" charset="-122"/>
                <a:cs typeface="Arial" pitchFamily="34" charset="-120"/>
              </a:rPr>
              <a:t>UK Supermarkets Market Report (2025)
</a:t>
            </a:r>
            <a:r>
              <a:rPr lang="en-US" sz="2600" b="1" dirty="0">
                <a:solidFill>
                  <a:srgbClr val="0F6E56"/>
                </a:solidFill>
                <a:latin typeface="Arial" pitchFamily="34" charset="0"/>
                <a:ea typeface="Arial" pitchFamily="34" charset="-122"/>
                <a:cs typeface="Arial" pitchFamily="34" charset="-120"/>
              </a:rPr>
              <a:t>▸  </a:t>
            </a:r>
            <a:r>
              <a:rPr lang="en-US" sz="2200" b="1" dirty="0">
                <a:solidFill>
                  <a:srgbClr val="2C2C2A"/>
                </a:solidFill>
                <a:latin typeface="Arial" pitchFamily="34" charset="0"/>
                <a:ea typeface="Arial" pitchFamily="34" charset="-122"/>
                <a:cs typeface="Arial" pitchFamily="34" charset="-120"/>
              </a:rPr>
              <a:t>Kantar Worldpanel </a:t>
            </a:r>
            <a:r>
              <a:rPr lang="en-US" sz="2100" dirty="0">
                <a:solidFill>
                  <a:srgbClr val="2C2C2A"/>
                </a:solidFill>
                <a:latin typeface="Arial" pitchFamily="34" charset="0"/>
                <a:ea typeface="Arial" pitchFamily="34" charset="-122"/>
                <a:cs typeface="Arial" pitchFamily="34" charset="-120"/>
              </a:rPr>
              <a:t>GB grocery market share (2026)
</a:t>
            </a:r>
            <a:r>
              <a:rPr lang="en-US" sz="2300" b="1" dirty="0">
                <a:solidFill>
                  <a:srgbClr val="2C2C2A"/>
                </a:solidFill>
                <a:latin typeface="Arial" pitchFamily="34" charset="0"/>
                <a:ea typeface="Arial" pitchFamily="34" charset="-122"/>
                <a:cs typeface="Arial" pitchFamily="34" charset="-120"/>
              </a:rPr>
              <a:t>Supplementary instrument — Online questionnaire (Google Forms)
</a:t>
            </a:r>
            <a:r>
              <a:rPr lang="en-US" sz="2100" dirty="0">
                <a:solidFill>
                  <a:srgbClr val="2C2C2A"/>
                </a:solidFill>
                <a:latin typeface="Arial" pitchFamily="34" charset="0"/>
                <a:ea typeface="Arial" pitchFamily="34" charset="-122"/>
                <a:cs typeface="Arial" pitchFamily="34" charset="-120"/>
              </a:rPr>
              <a:t>21 closed questions  ·  5 sections  ·  n=43 adult Tesco customers
Purposive sampling via social media. Analysis: descriptive statistics</a:t>
            </a:r>
            <a:endParaRPr lang="en-US" sz="2200" dirty="0"/>
          </a:p>
        </p:txBody>
      </p:sp>
      <p:sp>
        <p:nvSpPr>
          <p:cNvPr id="18" name="Text 16"/>
          <p:cNvSpPr/>
          <p:nvPr/>
        </p:nvSpPr>
        <p:spPr>
          <a:xfrm>
            <a:off x="0" y="13350240"/>
            <a:ext cx="32918400" cy="5943600"/>
          </a:xfrm>
          <a:prstGeom prst="rect">
            <a:avLst/>
          </a:prstGeom>
          <a:solidFill>
            <a:srgbClr val="EEEDFE"/>
          </a:solidFill>
          <a:ln/>
        </p:spPr>
        <p:txBody>
          <a:bodyPr wrap="square" rtlCol="0" anchor="ctr"/>
          <a:lstStyle/>
          <a:p>
            <a:pPr marL="0" indent="0">
              <a:buNone/>
            </a:pPr>
            <a:endParaRPr lang="en-US" dirty="0"/>
          </a:p>
        </p:txBody>
      </p:sp>
      <p:sp>
        <p:nvSpPr>
          <p:cNvPr id="19" name="Text 17"/>
          <p:cNvSpPr/>
          <p:nvPr/>
        </p:nvSpPr>
        <p:spPr>
          <a:xfrm>
            <a:off x="320040" y="13350240"/>
            <a:ext cx="32278320" cy="731520"/>
          </a:xfrm>
          <a:prstGeom prst="rect">
            <a:avLst/>
          </a:prstGeom>
          <a:solidFill>
            <a:srgbClr val="534AB7"/>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Theoretical Framework</a:t>
            </a:r>
            <a:endParaRPr lang="en-US" sz="3000" dirty="0"/>
          </a:p>
        </p:txBody>
      </p:sp>
      <p:sp>
        <p:nvSpPr>
          <p:cNvPr id="20" name="Text 18"/>
          <p:cNvSpPr/>
          <p:nvPr/>
        </p:nvSpPr>
        <p:spPr>
          <a:xfrm>
            <a:off x="320040" y="14127480"/>
            <a:ext cx="16024860" cy="5120640"/>
          </a:xfrm>
          <a:prstGeom prst="rect">
            <a:avLst/>
          </a:prstGeom>
          <a:noFill/>
          <a:ln/>
        </p:spPr>
        <p:txBody>
          <a:bodyPr wrap="square" lIns="2286" tIns="2540" rIns="2540" bIns="2286" rtlCol="0" anchor="t"/>
          <a:lstStyle/>
          <a:p>
            <a:pPr marL="0" indent="0" algn="l">
              <a:buNone/>
            </a:pPr>
            <a:r>
              <a:rPr lang="en-US" sz="2600" b="1" dirty="0">
                <a:solidFill>
                  <a:srgbClr val="1A3A6B"/>
                </a:solidFill>
                <a:latin typeface="Arial" pitchFamily="34" charset="0"/>
                <a:ea typeface="Arial" pitchFamily="34" charset="-122"/>
                <a:cs typeface="Arial" pitchFamily="34" charset="-120"/>
              </a:rPr>
              <a:t>Stock-Out Response Behaviour Theory  </a:t>
            </a:r>
            <a:r>
              <a:rPr lang="en-US" sz="2100" dirty="0">
                <a:solidFill>
                  <a:srgbClr val="2C2C2A"/>
                </a:solidFill>
                <a:latin typeface="Arial" pitchFamily="34" charset="0"/>
                <a:ea typeface="Arial" pitchFamily="34" charset="-122"/>
                <a:cs typeface="Arial" pitchFamily="34" charset="-120"/>
              </a:rPr>
              <a:t>(Kumar, Hofer and Peinkofer, 2023)
</a:t>
            </a:r>
            <a:r>
              <a:rPr lang="en-US" sz="2200" dirty="0">
                <a:solidFill>
                  <a:srgbClr val="2C2C2A"/>
                </a:solidFill>
                <a:latin typeface="Arial" pitchFamily="34" charset="0"/>
                <a:ea typeface="Arial" pitchFamily="34" charset="-122"/>
                <a:cs typeface="Arial" pitchFamily="34" charset="-120"/>
              </a:rPr>
              <a:t>Identifies four customer responses to product unavailability:
</a:t>
            </a:r>
            <a:r>
              <a:rPr lang="en-US" sz="2600" b="1" dirty="0">
                <a:solidFill>
                  <a:srgbClr val="0F6E56"/>
                </a:solidFill>
                <a:latin typeface="Arial" pitchFamily="34" charset="0"/>
                <a:ea typeface="Arial" pitchFamily="34" charset="-122"/>
                <a:cs typeface="Arial" pitchFamily="34" charset="-120"/>
              </a:rPr>
              <a:t>1  </a:t>
            </a:r>
            <a:r>
              <a:rPr lang="en-US" sz="2200" b="1" dirty="0">
                <a:solidFill>
                  <a:srgbClr val="2C2C2A"/>
                </a:solidFill>
                <a:latin typeface="Arial" pitchFamily="34" charset="0"/>
                <a:ea typeface="Arial" pitchFamily="34" charset="-122"/>
                <a:cs typeface="Arial" pitchFamily="34" charset="-120"/>
              </a:rPr>
              <a:t>Substitution </a:t>
            </a:r>
            <a:r>
              <a:rPr lang="en-US" sz="2100" dirty="0">
                <a:solidFill>
                  <a:srgbClr val="2C2C2A"/>
                </a:solidFill>
                <a:latin typeface="Arial" pitchFamily="34" charset="0"/>
                <a:ea typeface="Arial" pitchFamily="34" charset="-122"/>
                <a:cs typeface="Arial" pitchFamily="34" charset="-120"/>
              </a:rPr>
              <a:t>—  selects an alternative product in store
</a:t>
            </a:r>
            <a:r>
              <a:rPr lang="en-US" sz="2600" b="1" dirty="0">
                <a:solidFill>
                  <a:srgbClr val="0F6E56"/>
                </a:solidFill>
                <a:latin typeface="Arial" pitchFamily="34" charset="0"/>
                <a:ea typeface="Arial" pitchFamily="34" charset="-122"/>
                <a:cs typeface="Arial" pitchFamily="34" charset="-120"/>
              </a:rPr>
              <a:t>2  </a:t>
            </a:r>
            <a:r>
              <a:rPr lang="en-US" sz="2200" b="1" dirty="0">
                <a:solidFill>
                  <a:srgbClr val="2C2C2A"/>
                </a:solidFill>
                <a:latin typeface="Arial" pitchFamily="34" charset="0"/>
                <a:ea typeface="Arial" pitchFamily="34" charset="-122"/>
                <a:cs typeface="Arial" pitchFamily="34" charset="-120"/>
              </a:rPr>
              <a:t>Postponement </a:t>
            </a:r>
            <a:r>
              <a:rPr lang="en-US" sz="2100" dirty="0">
                <a:solidFill>
                  <a:srgbClr val="2C2C2A"/>
                </a:solidFill>
                <a:latin typeface="Arial" pitchFamily="34" charset="0"/>
                <a:ea typeface="Arial" pitchFamily="34" charset="-122"/>
                <a:cs typeface="Arial" pitchFamily="34" charset="-120"/>
              </a:rPr>
              <a:t>—  defers purchase until restocked
</a:t>
            </a:r>
            <a:r>
              <a:rPr lang="en-US" sz="2600" b="1" dirty="0">
                <a:solidFill>
                  <a:srgbClr val="854F0B"/>
                </a:solidFill>
                <a:latin typeface="Arial" pitchFamily="34" charset="0"/>
                <a:ea typeface="Arial" pitchFamily="34" charset="-122"/>
                <a:cs typeface="Arial" pitchFamily="34" charset="-120"/>
              </a:rPr>
              <a:t>3  </a:t>
            </a:r>
            <a:r>
              <a:rPr lang="en-US" sz="2200" b="1" dirty="0">
                <a:solidFill>
                  <a:srgbClr val="2C2C2A"/>
                </a:solidFill>
                <a:latin typeface="Arial" pitchFamily="34" charset="0"/>
                <a:ea typeface="Arial" pitchFamily="34" charset="-122"/>
                <a:cs typeface="Arial" pitchFamily="34" charset="-120"/>
              </a:rPr>
              <a:t>Brand switching </a:t>
            </a:r>
            <a:r>
              <a:rPr lang="en-US" sz="2100" dirty="0">
                <a:solidFill>
                  <a:srgbClr val="2C2C2A"/>
                </a:solidFill>
                <a:latin typeface="Arial" pitchFamily="34" charset="0"/>
                <a:ea typeface="Arial" pitchFamily="34" charset="-122"/>
                <a:cs typeface="Arial" pitchFamily="34" charset="-120"/>
              </a:rPr>
              <a:t>—  buys rival brand within same store
</a:t>
            </a:r>
            <a:r>
              <a:rPr lang="en-US" sz="2600" b="1" dirty="0">
                <a:solidFill>
                  <a:srgbClr val="993C1D"/>
                </a:solidFill>
                <a:latin typeface="Arial" pitchFamily="34" charset="0"/>
                <a:ea typeface="Arial" pitchFamily="34" charset="-122"/>
                <a:cs typeface="Arial" pitchFamily="34" charset="-120"/>
              </a:rPr>
              <a:t>4  </a:t>
            </a:r>
            <a:r>
              <a:rPr lang="en-US" sz="2200" b="1" dirty="0">
                <a:solidFill>
                  <a:srgbClr val="2C2C2A"/>
                </a:solidFill>
                <a:latin typeface="Arial" pitchFamily="34" charset="0"/>
                <a:ea typeface="Arial" pitchFamily="34" charset="-122"/>
                <a:cs typeface="Arial" pitchFamily="34" charset="-120"/>
              </a:rPr>
              <a:t>Abandonment </a:t>
            </a:r>
            <a:r>
              <a:rPr lang="en-US" sz="2100" dirty="0">
                <a:solidFill>
                  <a:srgbClr val="2C2C2A"/>
                </a:solidFill>
                <a:latin typeface="Arial" pitchFamily="34" charset="0"/>
                <a:ea typeface="Arial" pitchFamily="34" charset="-122"/>
                <a:cs typeface="Arial" pitchFamily="34" charset="-120"/>
              </a:rPr>
              <a:t>—  leaves Tesco to buy from competitor (Aldi/Lidl)</a:t>
            </a:r>
            <a:endParaRPr lang="en-US" sz="2600" dirty="0"/>
          </a:p>
        </p:txBody>
      </p:sp>
      <p:sp>
        <p:nvSpPr>
          <p:cNvPr id="21" name="Text 19"/>
          <p:cNvSpPr/>
          <p:nvPr/>
        </p:nvSpPr>
        <p:spPr>
          <a:xfrm>
            <a:off x="16427196" y="14218920"/>
            <a:ext cx="54864" cy="4937760"/>
          </a:xfrm>
          <a:prstGeom prst="rect">
            <a:avLst/>
          </a:prstGeom>
          <a:solidFill>
            <a:srgbClr val="AFA9EC"/>
          </a:solidFill>
          <a:ln/>
        </p:spPr>
        <p:txBody>
          <a:bodyPr wrap="square" rtlCol="0" anchor="ctr"/>
          <a:lstStyle/>
          <a:p>
            <a:pPr marL="0" indent="0">
              <a:buNone/>
            </a:pPr>
            <a:endParaRPr lang="en-US" dirty="0"/>
          </a:p>
        </p:txBody>
      </p:sp>
      <p:sp>
        <p:nvSpPr>
          <p:cNvPr id="22" name="Text 20"/>
          <p:cNvSpPr/>
          <p:nvPr/>
        </p:nvSpPr>
        <p:spPr>
          <a:xfrm>
            <a:off x="16573500" y="14127480"/>
            <a:ext cx="16024860" cy="5120640"/>
          </a:xfrm>
          <a:prstGeom prst="rect">
            <a:avLst/>
          </a:prstGeom>
          <a:noFill/>
          <a:ln/>
        </p:spPr>
        <p:txBody>
          <a:bodyPr wrap="square" lIns="2286" tIns="2540" rIns="2540" bIns="2286" rtlCol="0" anchor="t"/>
          <a:lstStyle/>
          <a:p>
            <a:pPr marL="0" indent="0" algn="l">
              <a:buNone/>
            </a:pPr>
            <a:r>
              <a:rPr lang="en-US" sz="2600" b="1" dirty="0">
                <a:solidFill>
                  <a:srgbClr val="1A3A6B"/>
                </a:solidFill>
                <a:latin typeface="Arial" pitchFamily="34" charset="0"/>
                <a:ea typeface="Arial" pitchFamily="34" charset="-122"/>
                <a:cs typeface="Arial" pitchFamily="34" charset="-120"/>
              </a:rPr>
              <a:t>Expectation-Confirmation Theory  </a:t>
            </a:r>
            <a:r>
              <a:rPr lang="en-US" sz="2100" dirty="0">
                <a:solidFill>
                  <a:srgbClr val="2C2C2A"/>
                </a:solidFill>
                <a:latin typeface="Arial" pitchFamily="34" charset="0"/>
                <a:ea typeface="Arial" pitchFamily="34" charset="-122"/>
                <a:cs typeface="Arial" pitchFamily="34" charset="-120"/>
              </a:rPr>
              <a:t>(Oliver, 1980)
</a:t>
            </a:r>
            <a:r>
              <a:rPr lang="en-US" sz="2200" dirty="0">
                <a:solidFill>
                  <a:srgbClr val="2C2C2A"/>
                </a:solidFill>
                <a:latin typeface="Arial" pitchFamily="34" charset="0"/>
                <a:ea typeface="Arial" pitchFamily="34" charset="-122"/>
                <a:cs typeface="Arial" pitchFamily="34" charset="-120"/>
              </a:rPr>
              <a:t>Satisfaction arises from comparing </a:t>
            </a:r>
            <a:r>
              <a:rPr lang="en-US" sz="2200" b="1" dirty="0">
                <a:solidFill>
                  <a:srgbClr val="2C2C2A"/>
                </a:solidFill>
                <a:latin typeface="Arial" pitchFamily="34" charset="0"/>
                <a:ea typeface="Arial" pitchFamily="34" charset="-122"/>
                <a:cs typeface="Arial" pitchFamily="34" charset="-120"/>
              </a:rPr>
              <a:t>prior expectations</a:t>
            </a:r>
            <a:r>
              <a:rPr lang="en-US" sz="2200" dirty="0">
                <a:solidFill>
                  <a:srgbClr val="2C2C2A"/>
                </a:solidFill>
                <a:latin typeface="Arial" pitchFamily="34" charset="0"/>
                <a:ea typeface="Arial" pitchFamily="34" charset="-122"/>
                <a:cs typeface="Arial" pitchFamily="34" charset="-120"/>
              </a:rPr>
              <a:t> against </a:t>
            </a:r>
            <a:r>
              <a:rPr lang="en-US" sz="2200" b="1" dirty="0">
                <a:solidFill>
                  <a:srgbClr val="2C2C2A"/>
                </a:solidFill>
                <a:latin typeface="Arial" pitchFamily="34" charset="0"/>
                <a:ea typeface="Arial" pitchFamily="34" charset="-122"/>
                <a:cs typeface="Arial" pitchFamily="34" charset="-120"/>
              </a:rPr>
              <a:t>actual service performance.
</a:t>
            </a:r>
            <a:r>
              <a:rPr lang="en-US" sz="2400" b="1" dirty="0">
                <a:solidFill>
                  <a:srgbClr val="0F6E56"/>
                </a:solidFill>
                <a:latin typeface="Arial" pitchFamily="34" charset="0"/>
                <a:ea typeface="Arial" pitchFamily="34" charset="-122"/>
                <a:cs typeface="Arial" pitchFamily="34" charset="-120"/>
              </a:rPr>
              <a:t>Confirmation </a:t>
            </a:r>
            <a:r>
              <a:rPr lang="en-US" sz="2200" dirty="0">
                <a:solidFill>
                  <a:srgbClr val="2C2C2A"/>
                </a:solidFill>
                <a:latin typeface="Arial" pitchFamily="34" charset="0"/>
                <a:ea typeface="Arial" pitchFamily="34" charset="-122"/>
                <a:cs typeface="Arial" pitchFamily="34" charset="-120"/>
              </a:rPr>
              <a:t>(performance meets expectations)  →  </a:t>
            </a:r>
            <a:r>
              <a:rPr lang="en-US" sz="2300" b="1" dirty="0">
                <a:solidFill>
                  <a:srgbClr val="0F6E56"/>
                </a:solidFill>
                <a:latin typeface="Arial" pitchFamily="34" charset="0"/>
                <a:ea typeface="Arial" pitchFamily="34" charset="-122"/>
                <a:cs typeface="Arial" pitchFamily="34" charset="-120"/>
              </a:rPr>
              <a:t>Satisfaction
</a:t>
            </a:r>
            <a:r>
              <a:rPr lang="en-US" sz="2400" b="1" dirty="0">
                <a:solidFill>
                  <a:srgbClr val="993C1D"/>
                </a:solidFill>
                <a:latin typeface="Arial" pitchFamily="34" charset="0"/>
                <a:ea typeface="Arial" pitchFamily="34" charset="-122"/>
                <a:cs typeface="Arial" pitchFamily="34" charset="-120"/>
              </a:rPr>
              <a:t>Disconfirmation </a:t>
            </a:r>
            <a:r>
              <a:rPr lang="en-US" sz="2200" dirty="0">
                <a:solidFill>
                  <a:srgbClr val="2C2C2A"/>
                </a:solidFill>
                <a:latin typeface="Arial" pitchFamily="34" charset="0"/>
                <a:ea typeface="Arial" pitchFamily="34" charset="-122"/>
                <a:cs typeface="Arial" pitchFamily="34" charset="-120"/>
              </a:rPr>
              <a:t>(performance falls short)  →  </a:t>
            </a:r>
            <a:r>
              <a:rPr lang="en-US" sz="2300" b="1" dirty="0">
                <a:solidFill>
                  <a:srgbClr val="993C1D"/>
                </a:solidFill>
                <a:latin typeface="Arial" pitchFamily="34" charset="0"/>
                <a:ea typeface="Arial" pitchFamily="34" charset="-122"/>
                <a:cs typeface="Arial" pitchFamily="34" charset="-120"/>
              </a:rPr>
              <a:t>Dissatisfaction
</a:t>
            </a:r>
            <a:r>
              <a:rPr lang="en-US" sz="2200" b="1" dirty="0">
                <a:solidFill>
                  <a:srgbClr val="2C2C2A"/>
                </a:solidFill>
                <a:latin typeface="Arial" pitchFamily="34" charset="0"/>
                <a:ea typeface="Arial" pitchFamily="34" charset="-122"/>
                <a:cs typeface="Arial" pitchFamily="34" charset="-120"/>
              </a:rPr>
              <a:t>Applied to Tesco: </a:t>
            </a:r>
            <a:r>
              <a:rPr lang="en-US" sz="2100" dirty="0">
                <a:solidFill>
                  <a:srgbClr val="2C2C2A"/>
                </a:solidFill>
                <a:latin typeface="Arial" pitchFamily="34" charset="0"/>
                <a:ea typeface="Arial" pitchFamily="34" charset="-122"/>
                <a:cs typeface="Arial" pitchFamily="34" charset="-120"/>
              </a:rPr>
              <a:t>Clubcard marketing raises customer expectations, making OOS situations and closed cash tills produce sharper disconfirmation. All seven Likert means fell below 3.0, confirming systematic negative disconfirmation across both operational domains.</a:t>
            </a:r>
            <a:endParaRPr lang="en-US" sz="2600" dirty="0"/>
          </a:p>
        </p:txBody>
      </p:sp>
      <p:sp>
        <p:nvSpPr>
          <p:cNvPr id="23" name="Text 21"/>
          <p:cNvSpPr/>
          <p:nvPr/>
        </p:nvSpPr>
        <p:spPr>
          <a:xfrm>
            <a:off x="320040" y="19522440"/>
            <a:ext cx="10607040" cy="731520"/>
          </a:xfrm>
          <a:prstGeom prst="rect">
            <a:avLst/>
          </a:prstGeom>
          <a:solidFill>
            <a:srgbClr val="993C1D"/>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Findings — Out-of-Stock Products</a:t>
            </a:r>
            <a:endParaRPr lang="en-US" sz="3000" dirty="0"/>
          </a:p>
        </p:txBody>
      </p:sp>
      <p:sp>
        <p:nvSpPr>
          <p:cNvPr id="24" name="Text 22"/>
          <p:cNvSpPr/>
          <p:nvPr/>
        </p:nvSpPr>
        <p:spPr>
          <a:xfrm>
            <a:off x="320040" y="20253960"/>
            <a:ext cx="10607040" cy="4846320"/>
          </a:xfrm>
          <a:prstGeom prst="rect">
            <a:avLst/>
          </a:prstGeom>
          <a:solidFill>
            <a:srgbClr val="F6F5F2"/>
          </a:solidFill>
          <a:ln/>
        </p:spPr>
        <p:txBody>
          <a:bodyPr wrap="square" lIns="2540" tIns="2794" rIns="2794" bIns="1905" rtlCol="0" anchor="t"/>
          <a:lstStyle/>
          <a:p>
            <a:pPr marL="0" indent="0" algn="l">
              <a:lnSpc>
                <a:spcPct val="128000"/>
              </a:lnSpc>
              <a:buNone/>
            </a:pPr>
            <a:r>
              <a:rPr lang="en-US" sz="2200" b="1" dirty="0">
                <a:solidFill>
                  <a:srgbClr val="2C2C2A"/>
                </a:solidFill>
                <a:latin typeface="Arial" pitchFamily="34" charset="0"/>
                <a:ea typeface="Arial" pitchFamily="34" charset="-122"/>
                <a:cs typeface="Arial" pitchFamily="34" charset="-120"/>
              </a:rPr>
              <a:t>Secondary evidence: </a:t>
            </a:r>
            <a:r>
              <a:rPr lang="en-US" sz="2100" dirty="0">
                <a:solidFill>
                  <a:srgbClr val="2C2C2A"/>
                </a:solidFill>
                <a:latin typeface="Arial" pitchFamily="34" charset="0"/>
                <a:ea typeface="Arial" pitchFamily="34" charset="-122"/>
                <a:cs typeface="Arial" pitchFamily="34" charset="-120"/>
              </a:rPr>
              <a:t>Tesco reports ~98% availability (Tesco PLC, 2025a), yet Mintel (2025) reports 47% of UK shoppers are cutting grocery spend — heightening sensitivity to any stock failure.
</a:t>
            </a:r>
            <a:r>
              <a:rPr lang="en-US" sz="2200" b="1" dirty="0">
                <a:solidFill>
                  <a:srgbClr val="2C2C2A"/>
                </a:solidFill>
                <a:latin typeface="Arial" pitchFamily="34" charset="0"/>
                <a:ea typeface="Arial" pitchFamily="34" charset="-122"/>
                <a:cs typeface="Arial" pitchFamily="34" charset="-120"/>
              </a:rPr>
              <a:t>▸  81.4%</a:t>
            </a:r>
            <a:r>
              <a:rPr lang="en-US" sz="2100" dirty="0">
                <a:solidFill>
                  <a:srgbClr val="2C2C2A"/>
                </a:solidFill>
                <a:latin typeface="Arial" pitchFamily="34" charset="0"/>
                <a:ea typeface="Arial" pitchFamily="34" charset="-122"/>
                <a:cs typeface="Arial" pitchFamily="34" charset="-120"/>
              </a:rPr>
              <a:t> experienced at least one OOS in 3 months
</a:t>
            </a:r>
            <a:r>
              <a:rPr lang="en-US" sz="2100" b="1" dirty="0">
                <a:solidFill>
                  <a:srgbClr val="2C2C2A"/>
                </a:solidFill>
                <a:latin typeface="Arial" pitchFamily="34" charset="0"/>
                <a:ea typeface="Arial" pitchFamily="34" charset="-122"/>
                <a:cs typeface="Arial" pitchFamily="34" charset="-120"/>
              </a:rPr>
              <a:t>▸  Most affected: </a:t>
            </a:r>
            <a:r>
              <a:rPr lang="en-US" sz="2100" dirty="0">
                <a:solidFill>
                  <a:srgbClr val="2C2C2A"/>
                </a:solidFill>
                <a:latin typeface="Arial" pitchFamily="34" charset="0"/>
                <a:ea typeface="Arial" pitchFamily="34" charset="-122"/>
                <a:cs typeface="Arial" pitchFamily="34" charset="-120"/>
              </a:rPr>
              <a:t>meat &amp; fish, dairy (39.5%), fresh produce (37.2%)
</a:t>
            </a:r>
            <a:r>
              <a:rPr lang="en-US" sz="2200" b="1" dirty="0">
                <a:solidFill>
                  <a:srgbClr val="2C2C2A"/>
                </a:solidFill>
                <a:latin typeface="Arial" pitchFamily="34" charset="0"/>
                <a:ea typeface="Arial" pitchFamily="34" charset="-122"/>
                <a:cs typeface="Arial" pitchFamily="34" charset="-120"/>
              </a:rPr>
              <a:t>▸  37.2%</a:t>
            </a:r>
            <a:r>
              <a:rPr lang="en-US" sz="2100" dirty="0">
                <a:solidFill>
                  <a:srgbClr val="2C2C2A"/>
                </a:solidFill>
                <a:latin typeface="Arial" pitchFamily="34" charset="0"/>
                <a:ea typeface="Arial" pitchFamily="34" charset="-122"/>
                <a:cs typeface="Arial" pitchFamily="34" charset="-120"/>
              </a:rPr>
              <a:t> reported moderate-to-significant negative impact
</a:t>
            </a:r>
            <a:r>
              <a:rPr lang="en-US" sz="2200" b="1" dirty="0">
                <a:solidFill>
                  <a:srgbClr val="2C2C2A"/>
                </a:solidFill>
                <a:latin typeface="Arial" pitchFamily="34" charset="0"/>
                <a:ea typeface="Arial" pitchFamily="34" charset="-122"/>
                <a:cs typeface="Arial" pitchFamily="34" charset="-120"/>
              </a:rPr>
              <a:t>▸  14.0%</a:t>
            </a:r>
            <a:r>
              <a:rPr lang="en-US" sz="2100" dirty="0">
                <a:solidFill>
                  <a:srgbClr val="2C2C2A"/>
                </a:solidFill>
                <a:latin typeface="Arial" pitchFamily="34" charset="0"/>
                <a:ea typeface="Arial" pitchFamily="34" charset="-122"/>
                <a:cs typeface="Arial" pitchFamily="34" charset="-120"/>
              </a:rPr>
              <a:t> abandoned purchase to buy from competitor</a:t>
            </a:r>
            <a:endParaRPr lang="en-US" sz="2200" dirty="0"/>
          </a:p>
        </p:txBody>
      </p:sp>
      <p:graphicFrame>
        <p:nvGraphicFramePr>
          <p:cNvPr id="25" name="Chart 0"/>
          <p:cNvGraphicFramePr/>
          <p:nvPr/>
        </p:nvGraphicFramePr>
        <p:xfrm>
          <a:off x="393192" y="25191720"/>
          <a:ext cx="10460736" cy="6656832"/>
        </p:xfrm>
        <a:graphic>
          <a:graphicData uri="http://schemas.openxmlformats.org/drawingml/2006/chart">
            <c:chart xmlns:c="http://schemas.openxmlformats.org/drawingml/2006/chart" xmlns:r="http://schemas.openxmlformats.org/officeDocument/2006/relationships" r:id="rId3"/>
          </a:graphicData>
        </a:graphic>
      </p:graphicFrame>
      <p:sp>
        <p:nvSpPr>
          <p:cNvPr id="26" name="Text 23"/>
          <p:cNvSpPr/>
          <p:nvPr/>
        </p:nvSpPr>
        <p:spPr>
          <a:xfrm>
            <a:off x="320040" y="31866840"/>
            <a:ext cx="10607040" cy="384048"/>
          </a:xfrm>
          <a:prstGeom prst="rect">
            <a:avLst/>
          </a:prstGeom>
          <a:noFill/>
          <a:ln/>
        </p:spPr>
        <p:txBody>
          <a:bodyPr wrap="square" rtlCol="0" anchor="ctr"/>
          <a:lstStyle/>
          <a:p>
            <a:pPr marL="0" indent="0" algn="ctr">
              <a:buNone/>
            </a:pPr>
            <a:r>
              <a:rPr lang="en-US" sz="1700" dirty="0">
                <a:solidFill>
                  <a:srgbClr val="777775"/>
                </a:solidFill>
                <a:latin typeface="Arial" pitchFamily="34" charset="0"/>
                <a:ea typeface="Arial" pitchFamily="34" charset="-122"/>
                <a:cs typeface="Arial" pitchFamily="34" charset="-120"/>
              </a:rPr>
              <a:t>Figure 1: Buying behaviour responses to OOS situations (%, n=43)</a:t>
            </a:r>
            <a:endParaRPr lang="en-US" sz="1700" dirty="0"/>
          </a:p>
        </p:txBody>
      </p:sp>
      <p:sp>
        <p:nvSpPr>
          <p:cNvPr id="27" name="Text 24"/>
          <p:cNvSpPr/>
          <p:nvPr/>
        </p:nvSpPr>
        <p:spPr>
          <a:xfrm>
            <a:off x="11155680" y="19522440"/>
            <a:ext cx="10607040" cy="731520"/>
          </a:xfrm>
          <a:prstGeom prst="rect">
            <a:avLst/>
          </a:prstGeom>
          <a:solidFill>
            <a:srgbClr val="1F5C8B"/>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Findings — Cash Till Provision</a:t>
            </a:r>
            <a:endParaRPr lang="en-US" sz="3000" dirty="0"/>
          </a:p>
        </p:txBody>
      </p:sp>
      <p:sp>
        <p:nvSpPr>
          <p:cNvPr id="28" name="Text 25"/>
          <p:cNvSpPr/>
          <p:nvPr/>
        </p:nvSpPr>
        <p:spPr>
          <a:xfrm>
            <a:off x="11155680" y="20253960"/>
            <a:ext cx="10607040" cy="4846320"/>
          </a:xfrm>
          <a:prstGeom prst="rect">
            <a:avLst/>
          </a:prstGeom>
          <a:solidFill>
            <a:srgbClr val="F6F5F2"/>
          </a:solidFill>
          <a:ln/>
        </p:spPr>
        <p:txBody>
          <a:bodyPr wrap="square" lIns="2540" tIns="2794" rIns="2794" bIns="1905" rtlCol="0" anchor="t"/>
          <a:lstStyle/>
          <a:p>
            <a:pPr marL="0" indent="0" algn="l">
              <a:lnSpc>
                <a:spcPct val="128000"/>
              </a:lnSpc>
              <a:buNone/>
            </a:pPr>
            <a:r>
              <a:rPr lang="en-US" sz="2200" b="1" dirty="0">
                <a:solidFill>
                  <a:srgbClr val="2C2C2A"/>
                </a:solidFill>
                <a:latin typeface="Arial" pitchFamily="34" charset="0"/>
                <a:ea typeface="Arial" pitchFamily="34" charset="-122"/>
                <a:cs typeface="Arial" pitchFamily="34" charset="-120"/>
              </a:rPr>
              <a:t>Secondary evidence: </a:t>
            </a:r>
            <a:r>
              <a:rPr lang="en-US" sz="2100" dirty="0">
                <a:solidFill>
                  <a:srgbClr val="2C2C2A"/>
                </a:solidFill>
                <a:latin typeface="Arial" pitchFamily="34" charset="0"/>
                <a:ea typeface="Arial" pitchFamily="34" charset="-122"/>
                <a:cs typeface="Arial" pitchFamily="34" charset="-120"/>
              </a:rPr>
              <a:t>1 in 10 UK adults rely on cash for most purchases (FCA, 2021). FCA Access to Cash regime (2024) imposes regulatory obligations. ONS (2026): online sales reached 28.3% of all UK retail.
</a:t>
            </a:r>
            <a:r>
              <a:rPr lang="en-US" sz="2200" b="1" dirty="0">
                <a:solidFill>
                  <a:srgbClr val="2C2C2A"/>
                </a:solidFill>
                <a:latin typeface="Arial" pitchFamily="34" charset="0"/>
                <a:ea typeface="Arial" pitchFamily="34" charset="-122"/>
                <a:cs typeface="Arial" pitchFamily="34" charset="-120"/>
              </a:rPr>
              <a:t>▸  60.5%</a:t>
            </a:r>
            <a:r>
              <a:rPr lang="en-US" sz="2100" dirty="0">
                <a:solidFill>
                  <a:srgbClr val="2C2C2A"/>
                </a:solidFill>
                <a:latin typeface="Arial" pitchFamily="34" charset="0"/>
                <a:ea typeface="Arial" pitchFamily="34" charset="-122"/>
                <a:cs typeface="Arial" pitchFamily="34" charset="-120"/>
              </a:rPr>
              <a:t> had been unable to pay by cash at Tesco (37.2% more than once)
</a:t>
            </a:r>
            <a:r>
              <a:rPr lang="en-US" sz="2200" b="1" dirty="0">
                <a:solidFill>
                  <a:srgbClr val="2C2C2A"/>
                </a:solidFill>
                <a:latin typeface="Arial" pitchFamily="34" charset="0"/>
                <a:ea typeface="Arial" pitchFamily="34" charset="-122"/>
                <a:cs typeface="Arial" pitchFamily="34" charset="-120"/>
              </a:rPr>
              <a:t>▸  41.9%</a:t>
            </a:r>
            <a:r>
              <a:rPr lang="en-US" sz="2100" dirty="0">
                <a:solidFill>
                  <a:srgbClr val="2C2C2A"/>
                </a:solidFill>
                <a:latin typeface="Arial" pitchFamily="34" charset="0"/>
                <a:ea typeface="Arial" pitchFamily="34" charset="-122"/>
                <a:cs typeface="Arial" pitchFamily="34" charset="-120"/>
              </a:rPr>
              <a:t> experience difficulty locating a cash till
</a:t>
            </a:r>
            <a:r>
              <a:rPr lang="en-US" sz="2200" b="1" dirty="0">
                <a:solidFill>
                  <a:srgbClr val="2C2C2A"/>
                </a:solidFill>
                <a:latin typeface="Arial" pitchFamily="34" charset="0"/>
                <a:ea typeface="Arial" pitchFamily="34" charset="-122"/>
                <a:cs typeface="Arial" pitchFamily="34" charset="-120"/>
              </a:rPr>
              <a:t>▸  83.7%</a:t>
            </a:r>
            <a:r>
              <a:rPr lang="en-US" sz="2100" dirty="0">
                <a:solidFill>
                  <a:srgbClr val="2C2C2A"/>
                </a:solidFill>
                <a:latin typeface="Arial" pitchFamily="34" charset="0"/>
                <a:ea typeface="Arial" pitchFamily="34" charset="-122"/>
                <a:cs typeface="Arial" pitchFamily="34" charset="-120"/>
              </a:rPr>
              <a:t> reported negative effect of queue length on satisfaction
</a:t>
            </a:r>
            <a:r>
              <a:rPr lang="en-US" sz="2200" b="1" dirty="0">
                <a:solidFill>
                  <a:srgbClr val="2C2C2A"/>
                </a:solidFill>
                <a:latin typeface="Arial" pitchFamily="34" charset="0"/>
                <a:ea typeface="Arial" pitchFamily="34" charset="-122"/>
                <a:cs typeface="Arial" pitchFamily="34" charset="-120"/>
              </a:rPr>
              <a:t>▸  11.6%</a:t>
            </a:r>
            <a:r>
              <a:rPr lang="en-US" sz="2100" dirty="0">
                <a:solidFill>
                  <a:srgbClr val="2C2C2A"/>
                </a:solidFill>
                <a:latin typeface="Arial" pitchFamily="34" charset="0"/>
                <a:ea typeface="Arial" pitchFamily="34" charset="-122"/>
                <a:cs typeface="Arial" pitchFamily="34" charset="-120"/>
              </a:rPr>
              <a:t> left Tesco without completing shopping (Pallikkara et al., 2024)</a:t>
            </a:r>
            <a:endParaRPr lang="en-US" sz="2200" dirty="0"/>
          </a:p>
        </p:txBody>
      </p:sp>
      <p:graphicFrame>
        <p:nvGraphicFramePr>
          <p:cNvPr id="29" name="Chart 1"/>
          <p:cNvGraphicFramePr/>
          <p:nvPr/>
        </p:nvGraphicFramePr>
        <p:xfrm>
          <a:off x="11521440" y="25191720"/>
          <a:ext cx="9875520" cy="6583680"/>
        </p:xfrm>
        <a:graphic>
          <a:graphicData uri="http://schemas.openxmlformats.org/drawingml/2006/chart">
            <c:chart xmlns:c="http://schemas.openxmlformats.org/drawingml/2006/chart" xmlns:r="http://schemas.openxmlformats.org/officeDocument/2006/relationships" r:id="rId4"/>
          </a:graphicData>
        </a:graphic>
      </p:graphicFrame>
      <p:sp>
        <p:nvSpPr>
          <p:cNvPr id="30" name="Text 26"/>
          <p:cNvSpPr/>
          <p:nvPr/>
        </p:nvSpPr>
        <p:spPr>
          <a:xfrm>
            <a:off x="11155680" y="31866840"/>
            <a:ext cx="10607040" cy="384048"/>
          </a:xfrm>
          <a:prstGeom prst="rect">
            <a:avLst/>
          </a:prstGeom>
          <a:noFill/>
          <a:ln/>
        </p:spPr>
        <p:txBody>
          <a:bodyPr wrap="square" rtlCol="0" anchor="ctr"/>
          <a:lstStyle/>
          <a:p>
            <a:pPr marL="0" indent="0" algn="ctr">
              <a:buNone/>
            </a:pPr>
            <a:r>
              <a:rPr lang="en-US" sz="1700" dirty="0">
                <a:solidFill>
                  <a:srgbClr val="777775"/>
                </a:solidFill>
                <a:latin typeface="Arial" pitchFamily="34" charset="0"/>
                <a:ea typeface="Arial" pitchFamily="34" charset="-122"/>
                <a:cs typeface="Arial" pitchFamily="34" charset="-120"/>
              </a:rPr>
              <a:t>Figure 2: Proportion of customers unable to pay by cash (n=43)</a:t>
            </a:r>
            <a:endParaRPr lang="en-US" sz="1700" dirty="0"/>
          </a:p>
        </p:txBody>
      </p:sp>
      <p:sp>
        <p:nvSpPr>
          <p:cNvPr id="31" name="Text 27"/>
          <p:cNvSpPr/>
          <p:nvPr/>
        </p:nvSpPr>
        <p:spPr>
          <a:xfrm>
            <a:off x="21991320" y="19522440"/>
            <a:ext cx="10607040" cy="731520"/>
          </a:xfrm>
          <a:prstGeom prst="rect">
            <a:avLst/>
          </a:prstGeom>
          <a:solidFill>
            <a:srgbClr val="534AB7"/>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Likert Scale Results (n=43)</a:t>
            </a:r>
            <a:endParaRPr lang="en-US" sz="3000" dirty="0"/>
          </a:p>
        </p:txBody>
      </p:sp>
      <p:sp>
        <p:nvSpPr>
          <p:cNvPr id="32" name="Text 28"/>
          <p:cNvSpPr/>
          <p:nvPr/>
        </p:nvSpPr>
        <p:spPr>
          <a:xfrm>
            <a:off x="21991320" y="20253960"/>
            <a:ext cx="10607040" cy="4846320"/>
          </a:xfrm>
          <a:prstGeom prst="rect">
            <a:avLst/>
          </a:prstGeom>
          <a:solidFill>
            <a:srgbClr val="F6F5F2"/>
          </a:solidFill>
          <a:ln/>
        </p:spPr>
        <p:txBody>
          <a:bodyPr wrap="square" lIns="2540" tIns="2794" rIns="2794" bIns="1905" rtlCol="0" anchor="t"/>
          <a:lstStyle/>
          <a:p>
            <a:pPr marL="0" indent="0" algn="l">
              <a:lnSpc>
                <a:spcPct val="128000"/>
              </a:lnSpc>
              <a:buNone/>
            </a:pPr>
            <a:r>
              <a:rPr lang="en-US" sz="2200" dirty="0">
                <a:solidFill>
                  <a:srgbClr val="2C2C2A"/>
                </a:solidFill>
                <a:latin typeface="Arial" pitchFamily="34" charset="0"/>
                <a:ea typeface="Arial" pitchFamily="34" charset="-122"/>
                <a:cs typeface="Arial" pitchFamily="34" charset="-120"/>
              </a:rPr>
              <a:t>All 7 satisfaction dimensions scored below the neutral midpoint (3.0), confirming systematic </a:t>
            </a:r>
            <a:r>
              <a:rPr lang="en-US" sz="2200" b="1" dirty="0">
                <a:solidFill>
                  <a:srgbClr val="2C2C2A"/>
                </a:solidFill>
                <a:latin typeface="Arial" pitchFamily="34" charset="0"/>
                <a:ea typeface="Arial" pitchFamily="34" charset="-122"/>
                <a:cs typeface="Arial" pitchFamily="34" charset="-120"/>
              </a:rPr>
              <a:t>negative disconfirmation</a:t>
            </a:r>
            <a:r>
              <a:rPr lang="en-US" sz="2200" dirty="0">
                <a:solidFill>
                  <a:srgbClr val="2C2C2A"/>
                </a:solidFill>
                <a:latin typeface="Arial" pitchFamily="34" charset="0"/>
                <a:ea typeface="Arial" pitchFamily="34" charset="-122"/>
                <a:cs typeface="Arial" pitchFamily="34" charset="-120"/>
              </a:rPr>
              <a:t> of expectations across both operational domains.
</a:t>
            </a:r>
            <a:r>
              <a:rPr lang="en-US" sz="2200" b="1" dirty="0">
                <a:solidFill>
                  <a:srgbClr val="993C1D"/>
                </a:solidFill>
                <a:latin typeface="Arial" pitchFamily="34" charset="0"/>
                <a:ea typeface="Arial" pitchFamily="34" charset="-122"/>
                <a:cs typeface="Arial" pitchFamily="34" charset="-120"/>
              </a:rPr>
              <a:t>★ Lowest — Cash till availability (M=2.28)
★ Second lowest — Product availability (M=2.33)
</a:t>
            </a:r>
            <a:r>
              <a:rPr lang="en-US" sz="2000" dirty="0">
                <a:solidFill>
                  <a:srgbClr val="666666"/>
                </a:solidFill>
                <a:latin typeface="Arial" pitchFamily="34" charset="0"/>
                <a:ea typeface="Arial" pitchFamily="34" charset="-122"/>
                <a:cs typeface="Arial" pitchFamily="34" charset="-120"/>
              </a:rPr>
              <a:t>Neutral midpoint = 3.0  (scale: 1 = Strongly Disagree → 5 = Strongly Agree)</a:t>
            </a:r>
            <a:endParaRPr lang="en-US" sz="2200" dirty="0"/>
          </a:p>
        </p:txBody>
      </p:sp>
      <p:graphicFrame>
        <p:nvGraphicFramePr>
          <p:cNvPr id="33" name="Chart 2"/>
          <p:cNvGraphicFramePr/>
          <p:nvPr/>
        </p:nvGraphicFramePr>
        <p:xfrm>
          <a:off x="22064472" y="25191720"/>
          <a:ext cx="10460736" cy="6656832"/>
        </p:xfrm>
        <a:graphic>
          <a:graphicData uri="http://schemas.openxmlformats.org/drawingml/2006/chart">
            <c:chart xmlns:c="http://schemas.openxmlformats.org/drawingml/2006/chart" xmlns:r="http://schemas.openxmlformats.org/officeDocument/2006/relationships" r:id="rId5"/>
          </a:graphicData>
        </a:graphic>
      </p:graphicFrame>
      <p:sp>
        <p:nvSpPr>
          <p:cNvPr id="34" name="Text 29"/>
          <p:cNvSpPr/>
          <p:nvPr/>
        </p:nvSpPr>
        <p:spPr>
          <a:xfrm>
            <a:off x="21991320" y="31866840"/>
            <a:ext cx="10607040" cy="384048"/>
          </a:xfrm>
          <a:prstGeom prst="rect">
            <a:avLst/>
          </a:prstGeom>
          <a:noFill/>
          <a:ln/>
        </p:spPr>
        <p:txBody>
          <a:bodyPr wrap="square" rtlCol="0" anchor="ctr"/>
          <a:lstStyle/>
          <a:p>
            <a:pPr marL="0" indent="0" algn="ctr">
              <a:buNone/>
            </a:pPr>
            <a:r>
              <a:rPr lang="en-US" sz="1700" dirty="0">
                <a:solidFill>
                  <a:srgbClr val="777775"/>
                </a:solidFill>
                <a:latin typeface="Arial" pitchFamily="34" charset="0"/>
                <a:ea typeface="Arial" pitchFamily="34" charset="-122"/>
                <a:cs typeface="Arial" pitchFamily="34" charset="-120"/>
              </a:rPr>
              <a:t>Figure 3: Mean Likert satisfaction scores — neutral midpoint = 3.0 (n=43)</a:t>
            </a:r>
            <a:endParaRPr lang="en-US" sz="1700" dirty="0"/>
          </a:p>
        </p:txBody>
      </p:sp>
      <p:sp>
        <p:nvSpPr>
          <p:cNvPr id="35" name="Text 30"/>
          <p:cNvSpPr/>
          <p:nvPr/>
        </p:nvSpPr>
        <p:spPr>
          <a:xfrm>
            <a:off x="320040" y="32552640"/>
            <a:ext cx="19933920" cy="731520"/>
          </a:xfrm>
          <a:prstGeom prst="rect">
            <a:avLst/>
          </a:prstGeom>
          <a:solidFill>
            <a:srgbClr val="27500A"/>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Conclusions &amp; Recommendations for Tesco</a:t>
            </a:r>
            <a:endParaRPr lang="en-US" sz="3000" dirty="0"/>
          </a:p>
        </p:txBody>
      </p:sp>
      <p:sp>
        <p:nvSpPr>
          <p:cNvPr id="36" name="Text 31"/>
          <p:cNvSpPr/>
          <p:nvPr/>
        </p:nvSpPr>
        <p:spPr>
          <a:xfrm>
            <a:off x="320040" y="33284160"/>
            <a:ext cx="19933920" cy="9829800"/>
          </a:xfrm>
          <a:prstGeom prst="rect">
            <a:avLst/>
          </a:prstGeom>
          <a:solidFill>
            <a:srgbClr val="F6F5F2"/>
          </a:solidFill>
          <a:ln/>
        </p:spPr>
        <p:txBody>
          <a:bodyPr wrap="square" lIns="2540" tIns="2794" rIns="2794" bIns="1905" rtlCol="0" anchor="t"/>
          <a:lstStyle/>
          <a:p>
            <a:pPr marL="0" indent="0" algn="l">
              <a:lnSpc>
                <a:spcPct val="128000"/>
              </a:lnSpc>
              <a:buNone/>
            </a:pPr>
            <a:r>
              <a:rPr lang="en-US" sz="2400" b="1" dirty="0">
                <a:solidFill>
                  <a:srgbClr val="27500A"/>
                </a:solidFill>
                <a:latin typeface="Arial" pitchFamily="34" charset="0"/>
                <a:ea typeface="Arial" pitchFamily="34" charset="-122"/>
                <a:cs typeface="Arial" pitchFamily="34" charset="-120"/>
              </a:rPr>
              <a:t>Conclusions
</a:t>
            </a:r>
            <a:r>
              <a:rPr lang="en-US" sz="2100" dirty="0">
                <a:solidFill>
                  <a:srgbClr val="2C2C2A"/>
                </a:solidFill>
                <a:latin typeface="Arial" pitchFamily="34" charset="0"/>
                <a:ea typeface="Arial" pitchFamily="34" charset="-122"/>
                <a:cs typeface="Arial" pitchFamily="34" charset="-120"/>
              </a:rPr>
              <a:t>Both operational issues are present, measurable and commercially significant. The triangulation of Tesco's corporate 98% availability metric (Tesco PLC, 2026) against customer-level evidence confirms that aggregate performance data can coexist with meaningful service quality failures in specific operational domains.
Cash-till availability generated the most acute disconfirmation (M=2.28). The 60.5% of customers unable to pay by cash represents a regulatory and reputational risk under the FCA Access to Cash regime (FCA, 2024). The triangulated secondary and primary data design validates both theories: SORBT's prediction that Clubcard loyalty moderates switching, and ECT's confirmation that Tesco's marketing raises expectations that operational failures repeatedly fail to meet.
</a:t>
            </a:r>
            <a:r>
              <a:rPr lang="en-US" sz="2400" b="1" dirty="0">
                <a:solidFill>
                  <a:srgbClr val="27500A"/>
                </a:solidFill>
                <a:latin typeface="Arial" pitchFamily="34" charset="0"/>
                <a:ea typeface="Arial" pitchFamily="34" charset="-122"/>
                <a:cs typeface="Arial" pitchFamily="34" charset="-120"/>
              </a:rPr>
              <a:t>Recommendations
</a:t>
            </a:r>
            <a:r>
              <a:rPr lang="en-US" sz="2400" b="1" dirty="0">
                <a:solidFill>
                  <a:srgbClr val="2C2C2A"/>
                </a:solidFill>
                <a:latin typeface="Arial" pitchFamily="34" charset="0"/>
                <a:ea typeface="Arial" pitchFamily="34" charset="-122"/>
                <a:cs typeface="Arial" pitchFamily="34" charset="-120"/>
              </a:rPr>
              <a:t>1.</a:t>
            </a:r>
            <a:r>
              <a:rPr lang="en-US" sz="2200" b="1" dirty="0">
                <a:solidFill>
                  <a:srgbClr val="2C2C2A"/>
                </a:solidFill>
                <a:latin typeface="Arial" pitchFamily="34" charset="0"/>
                <a:ea typeface="Arial" pitchFamily="34" charset="-122"/>
                <a:cs typeface="Arial" pitchFamily="34" charset="-120"/>
              </a:rPr>
              <a:t>  Real-time shelf monitoring </a:t>
            </a:r>
            <a:r>
              <a:rPr lang="en-US" sz="2100" dirty="0">
                <a:solidFill>
                  <a:srgbClr val="2C2C2A"/>
                </a:solidFill>
                <a:latin typeface="Arial" pitchFamily="34" charset="0"/>
                <a:ea typeface="Arial" pitchFamily="34" charset="-122"/>
                <a:cs typeface="Arial" pitchFamily="34" charset="-120"/>
              </a:rPr>
              <a:t>— trigger restocking in perishable categories before depletion. Endorsed by 60.5% of participants.
</a:t>
            </a:r>
            <a:r>
              <a:rPr lang="en-US" sz="2400" b="1" dirty="0">
                <a:solidFill>
                  <a:srgbClr val="2C2C2A"/>
                </a:solidFill>
                <a:latin typeface="Arial" pitchFamily="34" charset="0"/>
                <a:ea typeface="Arial" pitchFamily="34" charset="-122"/>
                <a:cs typeface="Arial" pitchFamily="34" charset="-120"/>
              </a:rPr>
              <a:t>2.</a:t>
            </a:r>
            <a:r>
              <a:rPr lang="en-US" sz="2200" b="1" dirty="0">
                <a:solidFill>
                  <a:srgbClr val="2C2C2A"/>
                </a:solidFill>
                <a:latin typeface="Arial" pitchFamily="34" charset="0"/>
                <a:ea typeface="Arial" pitchFamily="34" charset="-122"/>
                <a:cs typeface="Arial" pitchFamily="34" charset="-120"/>
              </a:rPr>
              <a:t>  Store-level demand forecasting </a:t>
            </a:r>
            <a:r>
              <a:rPr lang="en-US" sz="2100" dirty="0">
                <a:solidFill>
                  <a:srgbClr val="2C2C2A"/>
                </a:solidFill>
                <a:latin typeface="Arial" pitchFamily="34" charset="0"/>
                <a:ea typeface="Arial" pitchFamily="34" charset="-122"/>
                <a:cs typeface="Arial" pitchFamily="34" charset="-120"/>
              </a:rPr>
              <a:t>— predict local demand beyond system-wide averages. Endorsed by 46.5%.
</a:t>
            </a:r>
            <a:r>
              <a:rPr lang="en-US" sz="2400" b="1" dirty="0">
                <a:solidFill>
                  <a:srgbClr val="2C2C2A"/>
                </a:solidFill>
                <a:latin typeface="Arial" pitchFamily="34" charset="0"/>
                <a:ea typeface="Arial" pitchFamily="34" charset="-122"/>
                <a:cs typeface="Arial" pitchFamily="34" charset="-120"/>
              </a:rPr>
              <a:t>3.</a:t>
            </a:r>
            <a:r>
              <a:rPr lang="en-US" sz="2200" b="1" dirty="0">
                <a:solidFill>
                  <a:srgbClr val="2C2C2A"/>
                </a:solidFill>
                <a:latin typeface="Arial" pitchFamily="34" charset="0"/>
                <a:ea typeface="Arial" pitchFamily="34" charset="-122"/>
                <a:cs typeface="Arial" pitchFamily="34" charset="-120"/>
              </a:rPr>
              <a:t>  Guaranteed minimum staffed cash tills </a:t>
            </a:r>
            <a:r>
              <a:rPr lang="en-US" sz="2100" dirty="0">
                <a:solidFill>
                  <a:srgbClr val="2C2C2A"/>
                </a:solidFill>
                <a:latin typeface="Arial" pitchFamily="34" charset="0"/>
                <a:ea typeface="Arial" pitchFamily="34" charset="-122"/>
                <a:cs typeface="Arial" pitchFamily="34" charset="-120"/>
              </a:rPr>
              <a:t>— proactively open additional tills at peak hours. Endorsed by 65.1% — highest priority.
</a:t>
            </a:r>
            <a:r>
              <a:rPr lang="en-US" sz="2400" b="1" dirty="0">
                <a:solidFill>
                  <a:srgbClr val="2C2C2A"/>
                </a:solidFill>
                <a:latin typeface="Arial" pitchFamily="34" charset="0"/>
                <a:ea typeface="Arial" pitchFamily="34" charset="-122"/>
                <a:cs typeface="Arial" pitchFamily="34" charset="-120"/>
              </a:rPr>
              <a:t>4.</a:t>
            </a:r>
            <a:r>
              <a:rPr lang="en-US" sz="2200" b="1" dirty="0">
                <a:solidFill>
                  <a:srgbClr val="2C2C2A"/>
                </a:solidFill>
                <a:latin typeface="Arial" pitchFamily="34" charset="0"/>
                <a:ea typeface="Arial" pitchFamily="34" charset="-122"/>
                <a:cs typeface="Arial" pitchFamily="34" charset="-120"/>
              </a:rPr>
              <a:t>  Dedicated express cash lanes </a:t>
            </a:r>
            <a:r>
              <a:rPr lang="en-US" sz="2100" dirty="0">
                <a:solidFill>
                  <a:srgbClr val="2C2C2A"/>
                </a:solidFill>
                <a:latin typeface="Arial" pitchFamily="34" charset="0"/>
                <a:ea typeface="Arial" pitchFamily="34" charset="-122"/>
                <a:cs typeface="Arial" pitchFamily="34" charset="-120"/>
              </a:rPr>
              <a:t>— introduce dedicated lanes for cash-paying customers in larger stores. Endorsed by 30.2%.</a:t>
            </a:r>
            <a:endParaRPr lang="en-US" sz="2200" dirty="0"/>
          </a:p>
        </p:txBody>
      </p:sp>
      <p:sp>
        <p:nvSpPr>
          <p:cNvPr id="37" name="Text 32"/>
          <p:cNvSpPr/>
          <p:nvPr/>
        </p:nvSpPr>
        <p:spPr>
          <a:xfrm>
            <a:off x="20482560" y="32552640"/>
            <a:ext cx="12115800" cy="731520"/>
          </a:xfrm>
          <a:prstGeom prst="rect">
            <a:avLst/>
          </a:prstGeom>
          <a:solidFill>
            <a:srgbClr val="5F5E5A"/>
          </a:solidFill>
          <a:ln/>
        </p:spPr>
        <p:txBody>
          <a:bodyPr wrap="square" lIns="0" tIns="2540" rIns="2540" bIns="0" rtlCol="0" anchor="ctr"/>
          <a:lstStyle/>
          <a:p>
            <a:pPr marL="0" indent="0" algn="l">
              <a:buNone/>
            </a:pPr>
            <a:r>
              <a:rPr lang="en-US" sz="3000" b="1" dirty="0">
                <a:solidFill>
                  <a:srgbClr val="FFFFFF"/>
                </a:solidFill>
                <a:latin typeface="Arial" pitchFamily="34" charset="0"/>
                <a:ea typeface="Arial" pitchFamily="34" charset="-122"/>
                <a:cs typeface="Arial" pitchFamily="34" charset="-120"/>
              </a:rPr>
              <a:t>Limitations &amp; References</a:t>
            </a:r>
            <a:endParaRPr lang="en-US" sz="3000" dirty="0"/>
          </a:p>
        </p:txBody>
      </p:sp>
      <p:sp>
        <p:nvSpPr>
          <p:cNvPr id="38" name="Text 33"/>
          <p:cNvSpPr/>
          <p:nvPr/>
        </p:nvSpPr>
        <p:spPr>
          <a:xfrm>
            <a:off x="20482560" y="33284160"/>
            <a:ext cx="12115800" cy="3840480"/>
          </a:xfrm>
          <a:prstGeom prst="rect">
            <a:avLst/>
          </a:prstGeom>
          <a:solidFill>
            <a:srgbClr val="F6F5F2"/>
          </a:solidFill>
          <a:ln/>
        </p:spPr>
        <p:txBody>
          <a:bodyPr wrap="square" lIns="2540" tIns="2794" rIns="2794" bIns="1905" rtlCol="0" anchor="t"/>
          <a:lstStyle/>
          <a:p>
            <a:pPr marL="0" indent="0" algn="l">
              <a:lnSpc>
                <a:spcPct val="128000"/>
              </a:lnSpc>
              <a:buNone/>
            </a:pPr>
            <a:r>
              <a:rPr lang="en-US" sz="2300" b="1" dirty="0">
                <a:solidFill>
                  <a:srgbClr val="5F5E5A"/>
                </a:solidFill>
                <a:latin typeface="Arial" pitchFamily="34" charset="0"/>
                <a:ea typeface="Arial" pitchFamily="34" charset="-122"/>
                <a:cs typeface="Arial" pitchFamily="34" charset="-120"/>
              </a:rPr>
              <a:t>Limitations
</a:t>
            </a:r>
            <a:r>
              <a:rPr lang="en-US" sz="2100" dirty="0">
                <a:solidFill>
                  <a:srgbClr val="2C2C2A"/>
                </a:solidFill>
                <a:latin typeface="Arial" pitchFamily="34" charset="0"/>
                <a:ea typeface="Arial" pitchFamily="34" charset="-122"/>
                <a:cs typeface="Arial" pitchFamily="34" charset="-120"/>
              </a:rPr>
              <a:t>▸  Corporate secondary sources may present favourable aggregate metrics
▸  n=43 questionnaire sample not statistically representative
▸  Social media recruitment skewed toward younger shoppers (55.8% aged under 35)
▸  Single-retailer focus limits transferability to the broader UK grocery sector</a:t>
            </a:r>
            <a:endParaRPr lang="en-US" sz="2200" dirty="0"/>
          </a:p>
        </p:txBody>
      </p:sp>
      <p:sp>
        <p:nvSpPr>
          <p:cNvPr id="39" name="Text 34"/>
          <p:cNvSpPr/>
          <p:nvPr/>
        </p:nvSpPr>
        <p:spPr>
          <a:xfrm>
            <a:off x="20482560" y="37234368"/>
            <a:ext cx="12115800" cy="5879592"/>
          </a:xfrm>
          <a:prstGeom prst="rect">
            <a:avLst/>
          </a:prstGeom>
          <a:solidFill>
            <a:srgbClr val="F6F5F2"/>
          </a:solidFill>
          <a:ln/>
        </p:spPr>
        <p:txBody>
          <a:bodyPr wrap="square" lIns="2540" tIns="2794" rIns="2794" bIns="1905" rtlCol="0" anchor="t"/>
          <a:lstStyle/>
          <a:p>
            <a:pPr marL="0" indent="0" algn="l">
              <a:lnSpc>
                <a:spcPct val="128000"/>
              </a:lnSpc>
              <a:buNone/>
            </a:pPr>
            <a:r>
              <a:rPr lang="en-US" sz="2300" b="1" dirty="0">
                <a:solidFill>
                  <a:srgbClr val="1A3A6B"/>
                </a:solidFill>
                <a:latin typeface="Arial" pitchFamily="34" charset="0"/>
                <a:ea typeface="Arial" pitchFamily="34" charset="-122"/>
                <a:cs typeface="Arial" pitchFamily="34" charset="-120"/>
              </a:rPr>
              <a:t>References
</a:t>
            </a:r>
            <a:r>
              <a:rPr lang="en-US" sz="2000" b="1" dirty="0">
                <a:solidFill>
                  <a:srgbClr val="2C2C2A"/>
                </a:solidFill>
                <a:latin typeface="Arial" pitchFamily="34" charset="0"/>
                <a:ea typeface="Arial" pitchFamily="34" charset="-122"/>
                <a:cs typeface="Arial" pitchFamily="34" charset="-120"/>
              </a:rPr>
              <a:t>FCA (2021) </a:t>
            </a:r>
            <a:r>
              <a:rPr lang="en-US" sz="1900" dirty="0">
                <a:solidFill>
                  <a:srgbClr val="2C2C2A"/>
                </a:solidFill>
                <a:latin typeface="Arial" pitchFamily="34" charset="0"/>
                <a:ea typeface="Arial" pitchFamily="34" charset="-122"/>
                <a:cs typeface="Arial" pitchFamily="34" charset="-120"/>
              </a:rPr>
              <a:t>UK cash infrastructure research. www.fca.org.uk
</a:t>
            </a:r>
            <a:r>
              <a:rPr lang="en-US" sz="2000" b="1" dirty="0">
                <a:solidFill>
                  <a:srgbClr val="2C2C2A"/>
                </a:solidFill>
                <a:latin typeface="Arial" pitchFamily="34" charset="0"/>
                <a:ea typeface="Arial" pitchFamily="34" charset="-122"/>
                <a:cs typeface="Arial" pitchFamily="34" charset="-120"/>
              </a:rPr>
              <a:t>Kantar Worldpanel (2026) </a:t>
            </a:r>
            <a:r>
              <a:rPr lang="en-US" sz="1900" dirty="0">
                <a:solidFill>
                  <a:srgbClr val="2C2C2A"/>
                </a:solidFill>
                <a:latin typeface="Arial" pitchFamily="34" charset="0"/>
                <a:ea typeface="Arial" pitchFamily="34" charset="-122"/>
                <a:cs typeface="Arial" pitchFamily="34" charset="-120"/>
              </a:rPr>
              <a:t>GB grocery market share. www.kantar.com
</a:t>
            </a:r>
            <a:r>
              <a:rPr lang="en-US" sz="2000" b="1" dirty="0">
                <a:solidFill>
                  <a:srgbClr val="2C2C2A"/>
                </a:solidFill>
                <a:latin typeface="Arial" pitchFamily="34" charset="0"/>
                <a:ea typeface="Arial" pitchFamily="34" charset="-122"/>
                <a:cs typeface="Arial" pitchFamily="34" charset="-120"/>
              </a:rPr>
              <a:t>Kumar, P., Hofer, A.R. and Peinkofer, S. (2023) </a:t>
            </a:r>
            <a:r>
              <a:rPr lang="en-US" sz="1900" dirty="0">
                <a:solidFill>
                  <a:srgbClr val="2C2C2A"/>
                </a:solidFill>
                <a:latin typeface="Arial" pitchFamily="34" charset="0"/>
                <a:ea typeface="Arial" pitchFamily="34" charset="-122"/>
                <a:cs typeface="Arial" pitchFamily="34" charset="-120"/>
              </a:rPr>
              <a:t>Post-stockout consumer response. IJPDLM, 53(9), pp.946–966.
</a:t>
            </a:r>
            <a:r>
              <a:rPr lang="en-US" sz="2000" b="1" dirty="0">
                <a:solidFill>
                  <a:srgbClr val="2C2C2A"/>
                </a:solidFill>
                <a:latin typeface="Arial" pitchFamily="34" charset="0"/>
                <a:ea typeface="Arial" pitchFamily="34" charset="-122"/>
                <a:cs typeface="Arial" pitchFamily="34" charset="-120"/>
              </a:rPr>
              <a:t>Oliver, R.L. (1980) </a:t>
            </a:r>
            <a:r>
              <a:rPr lang="en-US" sz="1900" dirty="0">
                <a:solidFill>
                  <a:srgbClr val="2C2C2A"/>
                </a:solidFill>
                <a:latin typeface="Arial" pitchFamily="34" charset="0"/>
                <a:ea typeface="Arial" pitchFamily="34" charset="-122"/>
                <a:cs typeface="Arial" pitchFamily="34" charset="-120"/>
              </a:rPr>
              <a:t>Cognitive model of satisfaction decisions. J. Marketing Research, 17(4), pp.460–469.
</a:t>
            </a:r>
            <a:r>
              <a:rPr lang="en-US" sz="2000" b="1" dirty="0">
                <a:solidFill>
                  <a:srgbClr val="2C2C2A"/>
                </a:solidFill>
                <a:latin typeface="Arial" pitchFamily="34" charset="0"/>
                <a:ea typeface="Arial" pitchFamily="34" charset="-122"/>
                <a:cs typeface="Arial" pitchFamily="34" charset="-120"/>
              </a:rPr>
              <a:t>Pallikkara, V. et al. (2024) </a:t>
            </a:r>
            <a:r>
              <a:rPr lang="en-US" sz="1900" dirty="0">
                <a:solidFill>
                  <a:srgbClr val="2C2C2A"/>
                </a:solidFill>
                <a:latin typeface="Arial" pitchFamily="34" charset="0"/>
                <a:ea typeface="Arial" pitchFamily="34" charset="-122"/>
                <a:cs typeface="Arial" pitchFamily="34" charset="-120"/>
              </a:rPr>
              <a:t>Waiting at retail checkouts. Management &amp; Marketing, 19(2), pp.256–274.
</a:t>
            </a:r>
            <a:r>
              <a:rPr lang="en-US" sz="2000" b="1" dirty="0">
                <a:solidFill>
                  <a:srgbClr val="2C2C2A"/>
                </a:solidFill>
                <a:latin typeface="Arial" pitchFamily="34" charset="0"/>
                <a:ea typeface="Arial" pitchFamily="34" charset="-122"/>
                <a:cs typeface="Arial" pitchFamily="34" charset="-120"/>
              </a:rPr>
              <a:t>Tesco PLC (2026) </a:t>
            </a:r>
            <a:r>
              <a:rPr lang="en-US" sz="1900" dirty="0">
                <a:solidFill>
                  <a:srgbClr val="2C2C2A"/>
                </a:solidFill>
                <a:latin typeface="Arial" pitchFamily="34" charset="0"/>
                <a:ea typeface="Arial" pitchFamily="34" charset="-122"/>
                <a:cs typeface="Arial" pitchFamily="34" charset="-120"/>
              </a:rPr>
              <a:t>Preliminary Results 2025/26. www.tescoplc.com</a:t>
            </a:r>
            <a:endParaRPr lang="en-US" sz="2200" dirty="0"/>
          </a:p>
        </p:txBody>
      </p:sp>
      <p:sp>
        <p:nvSpPr>
          <p:cNvPr id="40" name="Text 35"/>
          <p:cNvSpPr/>
          <p:nvPr/>
        </p:nvSpPr>
        <p:spPr>
          <a:xfrm>
            <a:off x="0" y="43342560"/>
            <a:ext cx="32918400" cy="45720"/>
          </a:xfrm>
          <a:prstGeom prst="rect">
            <a:avLst/>
          </a:prstGeom>
          <a:solidFill>
            <a:srgbClr val="1A3A6B"/>
          </a:solidFill>
          <a:ln/>
        </p:spPr>
        <p:txBody>
          <a:bodyPr wrap="square" rtlCol="0" anchor="ctr"/>
          <a:lstStyle/>
          <a:p>
            <a:pPr marL="0" indent="0">
              <a:buNone/>
            </a:pPr>
            <a:endParaRPr lang="en-US" dirty="0"/>
          </a:p>
        </p:txBody>
      </p:sp>
      <p:sp>
        <p:nvSpPr>
          <p:cNvPr id="41" name="Text 36"/>
          <p:cNvSpPr/>
          <p:nvPr/>
        </p:nvSpPr>
        <p:spPr>
          <a:xfrm>
            <a:off x="274320" y="43415712"/>
            <a:ext cx="32369760" cy="502920"/>
          </a:xfrm>
          <a:prstGeom prst="rect">
            <a:avLst/>
          </a:prstGeom>
          <a:noFill/>
          <a:ln/>
        </p:spPr>
        <p:txBody>
          <a:bodyPr wrap="square" rtlCol="0" anchor="ctr"/>
          <a:lstStyle/>
          <a:p>
            <a:pPr marL="0" indent="0" algn="ctr">
              <a:buNone/>
            </a:pPr>
            <a:endParaRPr lang="en-US" sz="1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1214</Words>
  <Application>Microsoft Office PowerPoint</Application>
  <PresentationFormat>Custom</PresentationFormat>
  <Paragraphs>39</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USER</dc:creator>
  <cp:lastModifiedBy>USER</cp:lastModifiedBy>
  <cp:revision>3</cp:revision>
  <dcterms:created xsi:type="dcterms:W3CDTF">2026-07-26T09:37:08Z</dcterms:created>
  <dcterms:modified xsi:type="dcterms:W3CDTF">2026-08-02T20:26:20Z</dcterms:modified>
</cp:coreProperties>
</file>