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4"/>
  </p:sldMasterIdLst>
  <p:notesMasterIdLst>
    <p:notesMasterId r:id="rId23"/>
  </p:notesMasterIdLst>
  <p:sldIdLst>
    <p:sldId id="256" r:id="rId5"/>
    <p:sldId id="257" r:id="rId6"/>
    <p:sldId id="258" r:id="rId7"/>
    <p:sldId id="273"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x="9144000" cy="6858000" type="screen4x3"/>
  <p:notesSz cx="6858000" cy="9144000"/>
  <p:defaultTextStyle>
    <a:defPPr>
      <a:defRPr lang="en-GB"/>
    </a:defPPr>
    <a:lvl1pPr algn="l" defTabSz="449263" rtl="0" eaLnBrk="0" fontAlgn="base" hangingPunct="0">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1pPr>
    <a:lvl2pPr marL="742950" indent="-285750" algn="l" defTabSz="449263" rtl="0" eaLnBrk="0" fontAlgn="base" hangingPunct="0">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2pPr>
    <a:lvl3pPr marL="1143000" indent="-228600" algn="l" defTabSz="449263" rtl="0" eaLnBrk="0" fontAlgn="base" hangingPunct="0">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3pPr>
    <a:lvl4pPr marL="1600200" indent="-228600" algn="l" defTabSz="449263" rtl="0" eaLnBrk="0" fontAlgn="base" hangingPunct="0">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4pPr>
    <a:lvl5pPr marL="2057400" indent="-228600" algn="l" defTabSz="449263" rtl="0" eaLnBrk="0" fontAlgn="base" hangingPunct="0">
      <a:spcBef>
        <a:spcPct val="0"/>
      </a:spcBef>
      <a:spcAft>
        <a:spcPct val="0"/>
      </a:spcAft>
      <a:buClr>
        <a:srgbClr val="000000"/>
      </a:buClr>
      <a:buSzPct val="100000"/>
      <a:buFont typeface="Times New Roman" panose="02020603050405020304" pitchFamily="18" charset="0"/>
      <a:defRPr kern="1200">
        <a:solidFill>
          <a:schemeClr val="bg1"/>
        </a:solidFill>
        <a:latin typeface="Arial" panose="020B0604020202020204" pitchFamily="34" charset="0"/>
        <a:ea typeface="+mn-ea"/>
        <a:cs typeface="Droid Sans" charset="0"/>
      </a:defRPr>
    </a:lvl5pPr>
    <a:lvl6pPr marL="2286000" algn="l" defTabSz="914400" rtl="0" eaLnBrk="1" latinLnBrk="0" hangingPunct="1">
      <a:defRPr kern="1200">
        <a:solidFill>
          <a:schemeClr val="bg1"/>
        </a:solidFill>
        <a:latin typeface="Arial" panose="020B0604020202020204" pitchFamily="34" charset="0"/>
        <a:ea typeface="+mn-ea"/>
        <a:cs typeface="Droid Sans" charset="0"/>
      </a:defRPr>
    </a:lvl6pPr>
    <a:lvl7pPr marL="2743200" algn="l" defTabSz="914400" rtl="0" eaLnBrk="1" latinLnBrk="0" hangingPunct="1">
      <a:defRPr kern="1200">
        <a:solidFill>
          <a:schemeClr val="bg1"/>
        </a:solidFill>
        <a:latin typeface="Arial" panose="020B0604020202020204" pitchFamily="34" charset="0"/>
        <a:ea typeface="+mn-ea"/>
        <a:cs typeface="Droid Sans" charset="0"/>
      </a:defRPr>
    </a:lvl7pPr>
    <a:lvl8pPr marL="3200400" algn="l" defTabSz="914400" rtl="0" eaLnBrk="1" latinLnBrk="0" hangingPunct="1">
      <a:defRPr kern="1200">
        <a:solidFill>
          <a:schemeClr val="bg1"/>
        </a:solidFill>
        <a:latin typeface="Arial" panose="020B0604020202020204" pitchFamily="34" charset="0"/>
        <a:ea typeface="+mn-ea"/>
        <a:cs typeface="Droid Sans" charset="0"/>
      </a:defRPr>
    </a:lvl8pPr>
    <a:lvl9pPr marL="3657600" algn="l" defTabSz="914400" rtl="0" eaLnBrk="1" latinLnBrk="0" hangingPunct="1">
      <a:defRPr kern="1200">
        <a:solidFill>
          <a:schemeClr val="bg1"/>
        </a:solidFill>
        <a:latin typeface="Arial" panose="020B0604020202020204" pitchFamily="34" charset="0"/>
        <a:ea typeface="+mn-ea"/>
        <a:cs typeface="Droid Sans"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osmina Andrei (1809878)" initials="CA(" lastIdx="1" clrIdx="0">
    <p:extLst>
      <p:ext uri="{19B8F6BF-5375-455C-9EA6-DF929625EA0E}">
        <p15:presenceInfo xmlns:p15="http://schemas.microsoft.com/office/powerpoint/2012/main" userId="Cosmina Andrei (1809878)"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5" d="100"/>
          <a:sy n="85" d="100"/>
        </p:scale>
        <p:origin x="1554" y="60"/>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viewProps" Target="viewProps.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presProps" Target="presProp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commentAuthors" Target="commentAuthor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notesMaster" Target="notesMasters/notesMaster1.xml" /><Relationship Id="rId28" Type="http://schemas.openxmlformats.org/officeDocument/2006/relationships/tableStyles" Target="tableStyles.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9" name="AutoShape 1">
            <a:extLst>
              <a:ext uri="{FF2B5EF4-FFF2-40B4-BE49-F238E27FC236}">
                <a16:creationId xmlns:a16="http://schemas.microsoft.com/office/drawing/2014/main" id="{54B4F199-E4A2-4888-B090-5F46D5A5F65C}"/>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360" cap="sq">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50" name="AutoShape 2">
            <a:extLst>
              <a:ext uri="{FF2B5EF4-FFF2-40B4-BE49-F238E27FC236}">
                <a16:creationId xmlns:a16="http://schemas.microsoft.com/office/drawing/2014/main" id="{D9ED7ED3-B1B0-4DA4-89C3-B649A0E08A65}"/>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51" name="AutoShape 3">
            <a:extLst>
              <a:ext uri="{FF2B5EF4-FFF2-40B4-BE49-F238E27FC236}">
                <a16:creationId xmlns:a16="http://schemas.microsoft.com/office/drawing/2014/main" id="{17EAEC2F-70F1-46AA-AD90-7EF17A0692E8}"/>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52" name="AutoShape 4">
            <a:extLst>
              <a:ext uri="{FF2B5EF4-FFF2-40B4-BE49-F238E27FC236}">
                <a16:creationId xmlns:a16="http://schemas.microsoft.com/office/drawing/2014/main" id="{AB13FF6C-5446-4876-ADA2-2D7F730C62EA}"/>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53" name="AutoShape 5">
            <a:extLst>
              <a:ext uri="{FF2B5EF4-FFF2-40B4-BE49-F238E27FC236}">
                <a16:creationId xmlns:a16="http://schemas.microsoft.com/office/drawing/2014/main" id="{E13E9C56-F94A-4ED9-8F02-2966C2C14B1F}"/>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54" name="AutoShape 6">
            <a:extLst>
              <a:ext uri="{FF2B5EF4-FFF2-40B4-BE49-F238E27FC236}">
                <a16:creationId xmlns:a16="http://schemas.microsoft.com/office/drawing/2014/main" id="{939F4A0E-88A2-407C-9659-37411245A534}"/>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55" name="AutoShape 7">
            <a:extLst>
              <a:ext uri="{FF2B5EF4-FFF2-40B4-BE49-F238E27FC236}">
                <a16:creationId xmlns:a16="http://schemas.microsoft.com/office/drawing/2014/main" id="{4E3C1EF0-4AAC-4FDC-A33D-752D226C7D6C}"/>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56" name="AutoShape 8">
            <a:extLst>
              <a:ext uri="{FF2B5EF4-FFF2-40B4-BE49-F238E27FC236}">
                <a16:creationId xmlns:a16="http://schemas.microsoft.com/office/drawing/2014/main" id="{6B05CF5A-F8F4-47E1-A834-52E0A22FC367}"/>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57" name="AutoShape 9">
            <a:extLst>
              <a:ext uri="{FF2B5EF4-FFF2-40B4-BE49-F238E27FC236}">
                <a16:creationId xmlns:a16="http://schemas.microsoft.com/office/drawing/2014/main" id="{8DDD3A0F-CE55-4100-8F1F-88A4D4B6E3E5}"/>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58" name="AutoShape 10">
            <a:extLst>
              <a:ext uri="{FF2B5EF4-FFF2-40B4-BE49-F238E27FC236}">
                <a16:creationId xmlns:a16="http://schemas.microsoft.com/office/drawing/2014/main" id="{635821C6-6BA2-414B-98C5-93177D941634}"/>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59" name="AutoShape 11">
            <a:extLst>
              <a:ext uri="{FF2B5EF4-FFF2-40B4-BE49-F238E27FC236}">
                <a16:creationId xmlns:a16="http://schemas.microsoft.com/office/drawing/2014/main" id="{3F6FCFB2-F2C5-4BFA-91DE-148E44465356}"/>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60" name="AutoShape 12">
            <a:extLst>
              <a:ext uri="{FF2B5EF4-FFF2-40B4-BE49-F238E27FC236}">
                <a16:creationId xmlns:a16="http://schemas.microsoft.com/office/drawing/2014/main" id="{7F3A988E-8ABF-4513-82D3-F1820F42D99A}"/>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61" name="AutoShape 13">
            <a:extLst>
              <a:ext uri="{FF2B5EF4-FFF2-40B4-BE49-F238E27FC236}">
                <a16:creationId xmlns:a16="http://schemas.microsoft.com/office/drawing/2014/main" id="{06F52967-9723-4B29-9051-6B4DF55257CC}"/>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62" name="AutoShape 14">
            <a:extLst>
              <a:ext uri="{FF2B5EF4-FFF2-40B4-BE49-F238E27FC236}">
                <a16:creationId xmlns:a16="http://schemas.microsoft.com/office/drawing/2014/main" id="{CCD76D66-8D68-41EB-9806-5592B1CD03B6}"/>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63" name="AutoShape 15">
            <a:extLst>
              <a:ext uri="{FF2B5EF4-FFF2-40B4-BE49-F238E27FC236}">
                <a16:creationId xmlns:a16="http://schemas.microsoft.com/office/drawing/2014/main" id="{2C9B93D5-AEE0-4414-9ED8-130812B8406E}"/>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64" name="AutoShape 16">
            <a:extLst>
              <a:ext uri="{FF2B5EF4-FFF2-40B4-BE49-F238E27FC236}">
                <a16:creationId xmlns:a16="http://schemas.microsoft.com/office/drawing/2014/main" id="{3862D270-1E9A-499D-BE15-100952ADE03F}"/>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65" name="AutoShape 17">
            <a:extLst>
              <a:ext uri="{FF2B5EF4-FFF2-40B4-BE49-F238E27FC236}">
                <a16:creationId xmlns:a16="http://schemas.microsoft.com/office/drawing/2014/main" id="{31D044D2-46CF-4BE7-B875-6D6135853895}"/>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66" name="AutoShape 18">
            <a:extLst>
              <a:ext uri="{FF2B5EF4-FFF2-40B4-BE49-F238E27FC236}">
                <a16:creationId xmlns:a16="http://schemas.microsoft.com/office/drawing/2014/main" id="{9F8F666A-8E4A-46A1-AE52-DBFD003DB9EF}"/>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67" name="AutoShape 19">
            <a:extLst>
              <a:ext uri="{FF2B5EF4-FFF2-40B4-BE49-F238E27FC236}">
                <a16:creationId xmlns:a16="http://schemas.microsoft.com/office/drawing/2014/main" id="{B7BA1B69-E3FE-49D1-8F7D-A8827E9D4497}"/>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68" name="AutoShape 20">
            <a:extLst>
              <a:ext uri="{FF2B5EF4-FFF2-40B4-BE49-F238E27FC236}">
                <a16:creationId xmlns:a16="http://schemas.microsoft.com/office/drawing/2014/main" id="{39D5D95A-691D-4FAC-9688-74B7473999F4}"/>
              </a:ext>
            </a:extLst>
          </p:cNvPr>
          <p:cNvSpPr>
            <a:spLocks noChangeArrowheads="1"/>
          </p:cNvSpPr>
          <p:nvPr/>
        </p:nvSpPr>
        <p:spPr bwMode="auto">
          <a:xfrm>
            <a:off x="0" y="0"/>
            <a:ext cx="6858000" cy="9144000"/>
          </a:xfrm>
          <a:prstGeom prst="roundRect">
            <a:avLst>
              <a:gd name="adj" fmla="val 23"/>
            </a:avLst>
          </a:prstGeom>
          <a:solidFill>
            <a:srgbClr val="FFFFFF"/>
          </a:solidFill>
          <a:ln>
            <a:noFill/>
          </a:ln>
          <a:effectLst/>
          <a:extLs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2069" name="Rectangle 21">
            <a:extLst>
              <a:ext uri="{FF2B5EF4-FFF2-40B4-BE49-F238E27FC236}">
                <a16:creationId xmlns:a16="http://schemas.microsoft.com/office/drawing/2014/main" id="{D915FAA7-C368-40AB-AFCD-84ADE7F321FA}"/>
              </a:ext>
            </a:extLst>
          </p:cNvPr>
          <p:cNvSpPr>
            <a:spLocks noGrp="1" noRot="1" noChangeAspect="1" noChangeArrowheads="1"/>
          </p:cNvSpPr>
          <p:nvPr>
            <p:ph type="sldImg"/>
          </p:nvPr>
        </p:nvSpPr>
        <p:spPr bwMode="auto">
          <a:xfrm>
            <a:off x="-11798300" y="-11796713"/>
            <a:ext cx="11766550" cy="12460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2070" name="Rectangle 22">
            <a:extLst>
              <a:ext uri="{FF2B5EF4-FFF2-40B4-BE49-F238E27FC236}">
                <a16:creationId xmlns:a16="http://schemas.microsoft.com/office/drawing/2014/main" id="{576F1D6F-F7B2-42B1-A1A5-E93E23C8EA09}"/>
              </a:ext>
            </a:extLst>
          </p:cNvPr>
          <p:cNvSpPr>
            <a:spLocks noGrp="1" noChangeArrowheads="1"/>
          </p:cNvSpPr>
          <p:nvPr>
            <p:ph type="body"/>
          </p:nvPr>
        </p:nvSpPr>
        <p:spPr bwMode="auto">
          <a:xfrm>
            <a:off x="685800" y="4343400"/>
            <a:ext cx="5453063" cy="40814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81" name="Rectangle 1">
            <a:extLst>
              <a:ext uri="{FF2B5EF4-FFF2-40B4-BE49-F238E27FC236}">
                <a16:creationId xmlns:a16="http://schemas.microsoft.com/office/drawing/2014/main" id="{26C8F2FC-B0C4-499A-A560-05746E8B3240}"/>
              </a:ext>
            </a:extLst>
          </p:cNvPr>
          <p:cNvSpPr txBox="1">
            <a:spLocks noGrp="1" noRot="1" noChangeAspect="1" noChangeArrowheads="1"/>
          </p:cNvSpPr>
          <p:nvPr>
            <p:ph type="sldImg"/>
          </p:nvPr>
        </p:nvSpPr>
        <p:spPr bwMode="auto">
          <a:xfrm>
            <a:off x="1143000" y="695325"/>
            <a:ext cx="4572000" cy="3429000"/>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0482" name="Rectangle 2">
            <a:extLst>
              <a:ext uri="{FF2B5EF4-FFF2-40B4-BE49-F238E27FC236}">
                <a16:creationId xmlns:a16="http://schemas.microsoft.com/office/drawing/2014/main" id="{EEF069CA-616B-49E1-A3A3-F23DC64C03EE}"/>
              </a:ext>
            </a:extLst>
          </p:cNvPr>
          <p:cNvSpPr txBox="1">
            <a:spLocks noGrp="1" noChangeArrowheads="1"/>
          </p:cNvSpPr>
          <p:nvPr>
            <p:ph type="body" idx="1"/>
          </p:nvPr>
        </p:nvSpPr>
        <p:spPr bwMode="auto">
          <a:xfrm>
            <a:off x="685800" y="4343400"/>
            <a:ext cx="5486400" cy="41148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5" name="Rectangle 1">
            <a:extLst>
              <a:ext uri="{FF2B5EF4-FFF2-40B4-BE49-F238E27FC236}">
                <a16:creationId xmlns:a16="http://schemas.microsoft.com/office/drawing/2014/main" id="{8354355E-301A-4B11-938B-B97851820642}"/>
              </a:ext>
            </a:extLst>
          </p:cNvPr>
          <p:cNvSpPr txBox="1">
            <a:spLocks noGrp="1" noRot="1" noChangeAspect="1" noChangeArrowheads="1"/>
          </p:cNvSpPr>
          <p:nvPr>
            <p:ph type="sldImg"/>
          </p:nvPr>
        </p:nvSpPr>
        <p:spPr bwMode="auto">
          <a:xfrm>
            <a:off x="-14222413" y="-11796713"/>
            <a:ext cx="16621126" cy="124666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1506" name="Rectangle 2">
            <a:extLst>
              <a:ext uri="{FF2B5EF4-FFF2-40B4-BE49-F238E27FC236}">
                <a16:creationId xmlns:a16="http://schemas.microsoft.com/office/drawing/2014/main" id="{207DD74B-4282-4FC9-92D6-28A13FD753F2}"/>
              </a:ext>
            </a:extLst>
          </p:cNvPr>
          <p:cNvSpPr txBox="1">
            <a:spLocks noGrp="1" noChangeArrowheads="1"/>
          </p:cNvSpPr>
          <p:nvPr>
            <p:ph type="body" idx="1"/>
          </p:nvPr>
        </p:nvSpPr>
        <p:spPr bwMode="auto">
          <a:xfrm>
            <a:off x="685800" y="4343400"/>
            <a:ext cx="5459413" cy="40878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29" name="Rectangle 1">
            <a:extLst>
              <a:ext uri="{FF2B5EF4-FFF2-40B4-BE49-F238E27FC236}">
                <a16:creationId xmlns:a16="http://schemas.microsoft.com/office/drawing/2014/main" id="{A750F91E-DFEC-42EF-A1BF-66DFB25456D8}"/>
              </a:ext>
            </a:extLst>
          </p:cNvPr>
          <p:cNvSpPr txBox="1">
            <a:spLocks noGrp="1" noRot="1" noChangeAspect="1" noChangeArrowheads="1"/>
          </p:cNvSpPr>
          <p:nvPr>
            <p:ph type="sldImg"/>
          </p:nvPr>
        </p:nvSpPr>
        <p:spPr bwMode="auto">
          <a:xfrm>
            <a:off x="-14222413" y="-11796713"/>
            <a:ext cx="16621126" cy="124666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2530" name="Text Box 2">
            <a:extLst>
              <a:ext uri="{FF2B5EF4-FFF2-40B4-BE49-F238E27FC236}">
                <a16:creationId xmlns:a16="http://schemas.microsoft.com/office/drawing/2014/main" id="{4FD65519-AEB0-41F0-B8FF-42483EC37B67}"/>
              </a:ext>
            </a:extLst>
          </p:cNvPr>
          <p:cNvSpPr txBox="1">
            <a:spLocks noGrp="1" noChangeArrowheads="1"/>
          </p:cNvSpPr>
          <p:nvPr>
            <p:ph type="body" idx="1"/>
          </p:nvPr>
        </p:nvSpPr>
        <p:spPr bwMode="auto">
          <a:xfrm>
            <a:off x="685800" y="4343400"/>
            <a:ext cx="5459413" cy="40878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 In context of the file the chosen organisation is Vodafone UK which is one on the multinational company performing the business activity in different part of the world. Various topics will be explained in detail among them HRM and its  policies will play the most crucial role. Also, importance of all the HRM policies will be explained by including different challenges that may occur at the of introducing the changes in a company. At last, recommendation will be given that how whole of this process can be conducted in a systematic manner.</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3" name="Rectangle 1">
            <a:extLst>
              <a:ext uri="{FF2B5EF4-FFF2-40B4-BE49-F238E27FC236}">
                <a16:creationId xmlns:a16="http://schemas.microsoft.com/office/drawing/2014/main" id="{99549521-3951-4418-8A60-A14807375202}"/>
              </a:ext>
            </a:extLst>
          </p:cNvPr>
          <p:cNvSpPr txBox="1">
            <a:spLocks noGrp="1" noRot="1" noChangeAspect="1" noChangeArrowheads="1"/>
          </p:cNvSpPr>
          <p:nvPr>
            <p:ph type="sldImg"/>
          </p:nvPr>
        </p:nvSpPr>
        <p:spPr bwMode="auto">
          <a:xfrm>
            <a:off x="-14222413" y="-11796713"/>
            <a:ext cx="16621126" cy="124666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3554" name="Text Box 2">
            <a:extLst>
              <a:ext uri="{FF2B5EF4-FFF2-40B4-BE49-F238E27FC236}">
                <a16:creationId xmlns:a16="http://schemas.microsoft.com/office/drawing/2014/main" id="{A45BC35E-9516-4108-8EAC-0CBB216AD9A6}"/>
              </a:ext>
            </a:extLst>
          </p:cNvPr>
          <p:cNvSpPr txBox="1">
            <a:spLocks noGrp="1" noChangeArrowheads="1"/>
          </p:cNvSpPr>
          <p:nvPr>
            <p:ph type="body" idx="1"/>
          </p:nvPr>
        </p:nvSpPr>
        <p:spPr bwMode="auto">
          <a:xfrm>
            <a:off x="685800" y="4343400"/>
            <a:ext cx="5459413" cy="40878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It is one of the second largest company in terms of size just because it conducts business activity in different area where they have millions of users who helps company by availing the services which are being provided by the company. It was founded almost 28 years ago which mean on 16</a:t>
            </a:r>
            <a:r>
              <a:rPr lang="en-GB" altLang="en-US" baseline="42000">
                <a:cs typeface="Droid Sans" charset="0"/>
              </a:rPr>
              <a:t>th</a:t>
            </a:r>
            <a:r>
              <a:rPr lang="en-GB" altLang="en-US">
                <a:cs typeface="Droid Sans" charset="0"/>
              </a:rPr>
              <a:t> September 1991. Its founder was Ernest Harrison and Gerry Whent (Vodafone Group Plc, 2019). The headquarter of the company is in London UK whereas its registered office is Newbury, Berkshire, England. It is necessary to understand that whenever any of the company of perform its activity at greater platform then they are required to focus on different area but among that Human Resource Management plays the most significant role in it.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7" name="Rectangle 1">
            <a:extLst>
              <a:ext uri="{FF2B5EF4-FFF2-40B4-BE49-F238E27FC236}">
                <a16:creationId xmlns:a16="http://schemas.microsoft.com/office/drawing/2014/main" id="{CD052316-1A74-4330-B695-4BCDE56A0ADB}"/>
              </a:ext>
            </a:extLst>
          </p:cNvPr>
          <p:cNvSpPr txBox="1">
            <a:spLocks noGrp="1" noRot="1" noChangeAspect="1" noChangeArrowheads="1"/>
          </p:cNvSpPr>
          <p:nvPr>
            <p:ph type="sldImg"/>
          </p:nvPr>
        </p:nvSpPr>
        <p:spPr bwMode="auto">
          <a:xfrm>
            <a:off x="-14222413" y="-11796713"/>
            <a:ext cx="16621126" cy="124666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4578" name="Text Box 2">
            <a:extLst>
              <a:ext uri="{FF2B5EF4-FFF2-40B4-BE49-F238E27FC236}">
                <a16:creationId xmlns:a16="http://schemas.microsoft.com/office/drawing/2014/main" id="{D9605130-19D9-40D5-BBD6-30DDA254067C}"/>
              </a:ext>
            </a:extLst>
          </p:cNvPr>
          <p:cNvSpPr txBox="1">
            <a:spLocks noGrp="1" noChangeArrowheads="1"/>
          </p:cNvSpPr>
          <p:nvPr>
            <p:ph type="body" idx="1"/>
          </p:nvPr>
        </p:nvSpPr>
        <p:spPr bwMode="auto">
          <a:xfrm>
            <a:off x="804863" y="4248150"/>
            <a:ext cx="5459412" cy="40878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 In context of Vodafone UK, if they will have the appropriate HRM department they they will be able to decide that what types of training are required for company whenever any of they adopt any of the changes. If any of the business organisation commences the appropriate HRM department then they will be able to decide that what are those decision which can be in favour of company through which any of the risk can be reduced.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1" name="Rectangle 1">
            <a:extLst>
              <a:ext uri="{FF2B5EF4-FFF2-40B4-BE49-F238E27FC236}">
                <a16:creationId xmlns:a16="http://schemas.microsoft.com/office/drawing/2014/main" id="{21DD99FA-E8EA-47CE-A8C4-80F7964038EA}"/>
              </a:ext>
            </a:extLst>
          </p:cNvPr>
          <p:cNvSpPr txBox="1">
            <a:spLocks noGrp="1" noRot="1" noChangeAspect="1" noChangeArrowheads="1"/>
          </p:cNvSpPr>
          <p:nvPr>
            <p:ph type="sldImg"/>
          </p:nvPr>
        </p:nvSpPr>
        <p:spPr bwMode="auto">
          <a:xfrm>
            <a:off x="-14222413" y="-11796713"/>
            <a:ext cx="16621126" cy="124666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5602" name="Text Box 2">
            <a:extLst>
              <a:ext uri="{FF2B5EF4-FFF2-40B4-BE49-F238E27FC236}">
                <a16:creationId xmlns:a16="http://schemas.microsoft.com/office/drawing/2014/main" id="{5C627A8F-07D3-4E71-9C3D-2C6C90F712A3}"/>
              </a:ext>
            </a:extLst>
          </p:cNvPr>
          <p:cNvSpPr txBox="1">
            <a:spLocks noGrp="1" noChangeArrowheads="1"/>
          </p:cNvSpPr>
          <p:nvPr>
            <p:ph type="body" idx="1"/>
          </p:nvPr>
        </p:nvSpPr>
        <p:spPr bwMode="auto">
          <a:xfrm>
            <a:off x="685800" y="4343400"/>
            <a:ext cx="5459413" cy="40878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 While talking about Vodafone UK, it is necessary for their manager to understand that they must try to work in ethical manner where they will consider all of the HR policies so that all of the work can be conducted as per the requirement of laws and regulations. Below, there is the discussion about some of the policies which are needed to be followed by  the manager of Vodafone within their company.</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625" name="Rectangle 1">
            <a:extLst>
              <a:ext uri="{FF2B5EF4-FFF2-40B4-BE49-F238E27FC236}">
                <a16:creationId xmlns:a16="http://schemas.microsoft.com/office/drawing/2014/main" id="{98518561-121A-4243-9250-BE46A5C969E7}"/>
              </a:ext>
            </a:extLst>
          </p:cNvPr>
          <p:cNvSpPr txBox="1">
            <a:spLocks noGrp="1" noRot="1" noChangeAspect="1" noChangeArrowheads="1"/>
          </p:cNvSpPr>
          <p:nvPr>
            <p:ph type="sldImg"/>
          </p:nvPr>
        </p:nvSpPr>
        <p:spPr bwMode="auto">
          <a:xfrm>
            <a:off x="-14222413" y="-11796713"/>
            <a:ext cx="16621126" cy="124666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6626" name="Text Box 2">
            <a:extLst>
              <a:ext uri="{FF2B5EF4-FFF2-40B4-BE49-F238E27FC236}">
                <a16:creationId xmlns:a16="http://schemas.microsoft.com/office/drawing/2014/main" id="{525D1893-0BED-4B79-A6C4-8F43DF7E6B97}"/>
              </a:ext>
            </a:extLst>
          </p:cNvPr>
          <p:cNvSpPr txBox="1">
            <a:spLocks noGrp="1" noChangeArrowheads="1"/>
          </p:cNvSpPr>
          <p:nvPr>
            <p:ph type="body" idx="1"/>
          </p:nvPr>
        </p:nvSpPr>
        <p:spPr bwMode="auto">
          <a:xfrm>
            <a:off x="936625" y="1727200"/>
            <a:ext cx="5459413" cy="58832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cs typeface="Droid Sans" charset="0"/>
              </a:rPr>
              <a:t>Recruitment and selection: </a:t>
            </a:r>
            <a:r>
              <a:rPr lang="en-GB" altLang="en-US">
                <a:cs typeface="Droid Sans" charset="0"/>
              </a:rPr>
              <a:t>It is one of the most important policies of HRM where it is necessary for manager to understand that they are needed to hire only those candidate who are capable of performing every single work as per the requirement of a company (Key Human Resource Management Policies &amp; Procedures, 2019). In context of Vodafone, their HR department will need to focus that how they can  work ethical where they will not be biased with any of the candidate and they will not select any of those candidate who are not capable of performing the work as per the requirement. If in case they fails to comply with this respective policies then there is huge possibility that company might have to suffer in future period of time.</a:t>
            </a:r>
          </a:p>
          <a:p>
            <a:pPr marL="457200" indent="-222250"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cs typeface="Droid Sans" charset="0"/>
              </a:rPr>
              <a:t>Advantage: </a:t>
            </a:r>
            <a:r>
              <a:rPr lang="en-GB" altLang="en-US">
                <a:cs typeface="Droid Sans" charset="0"/>
              </a:rPr>
              <a:t>The main advantage of this types of policies is that suitable candidate will get the opportunity to show their talent which will be in the favour of organisation and that will directly help to accomplish the goal (Olson and et. al., 2018).</a:t>
            </a:r>
          </a:p>
          <a:p>
            <a:pPr marL="457200" indent="-222250"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cs typeface="Droid Sans" charset="0"/>
              </a:rPr>
              <a:t>Disadvantage: </a:t>
            </a:r>
            <a:r>
              <a:rPr lang="en-GB" altLang="en-US">
                <a:cs typeface="Droid Sans" charset="0"/>
              </a:rPr>
              <a:t>If in any of the situation HR department doesn't hire the right candidate as per the requirement then it will not be easy for company to sustain within the market for longer period of time.</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49" name="Rectangle 1">
            <a:extLst>
              <a:ext uri="{FF2B5EF4-FFF2-40B4-BE49-F238E27FC236}">
                <a16:creationId xmlns:a16="http://schemas.microsoft.com/office/drawing/2014/main" id="{40E6B7E3-180C-46A4-97AA-5F34F15CAB20}"/>
              </a:ext>
            </a:extLst>
          </p:cNvPr>
          <p:cNvSpPr txBox="1">
            <a:spLocks noGrp="1" noRot="1" noChangeAspect="1" noChangeArrowheads="1"/>
          </p:cNvSpPr>
          <p:nvPr>
            <p:ph type="sldImg"/>
          </p:nvPr>
        </p:nvSpPr>
        <p:spPr bwMode="auto">
          <a:xfrm>
            <a:off x="-14222413" y="-11796713"/>
            <a:ext cx="16619538" cy="12465051"/>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0" name="Text Box 2">
            <a:extLst>
              <a:ext uri="{FF2B5EF4-FFF2-40B4-BE49-F238E27FC236}">
                <a16:creationId xmlns:a16="http://schemas.microsoft.com/office/drawing/2014/main" id="{818A24D4-6630-4490-8FB7-F7924F99A230}"/>
              </a:ext>
            </a:extLst>
          </p:cNvPr>
          <p:cNvSpPr txBox="1">
            <a:spLocks noGrp="1" noChangeArrowheads="1"/>
          </p:cNvSpPr>
          <p:nvPr>
            <p:ph type="body" idx="1"/>
          </p:nvPr>
        </p:nvSpPr>
        <p:spPr bwMode="auto">
          <a:xfrm>
            <a:off x="685800" y="4343400"/>
            <a:ext cx="5457825" cy="408622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cs typeface="Droid Sans" charset="0"/>
              </a:rPr>
              <a:t>Training and Development: </a:t>
            </a:r>
            <a:r>
              <a:rPr lang="en-GB" altLang="en-US" sz="2000">
                <a:cs typeface="Droid Sans" charset="0"/>
              </a:rPr>
              <a:t> </a:t>
            </a:r>
            <a:r>
              <a:rPr lang="en-GB" altLang="en-US">
                <a:cs typeface="Droid Sans" charset="0"/>
              </a:rPr>
              <a:t>It is said that training and development program in any of the company is very crucial because it guides that how any of the employees can adopt the changes whenever there is the requirement.  In context of Vodafone, their HR department must ensure that they will provide all of the necessary training to their employees so that they can work easily while conducting any of the operational work. There is high possibility that skills can be enhanced of those employees who lacks in some of the situation. It is one of those HR policies which will directly help Vodafone to work as per the requirement of a company.</a:t>
            </a:r>
          </a:p>
          <a:p>
            <a:pPr marL="457200" indent="-222250"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cs typeface="Droid Sans" charset="0"/>
              </a:rPr>
              <a:t>Advantage: </a:t>
            </a:r>
            <a:r>
              <a:rPr lang="en-GB" altLang="en-US">
                <a:cs typeface="Droid Sans" charset="0"/>
              </a:rPr>
              <a:t>The main advantage that company will get while giving training and development to employees then in that situation employees will be able to adopt any of the changes through which targets can be accomplished easily (Noe and et. al., 2017). </a:t>
            </a:r>
          </a:p>
          <a:p>
            <a:pPr marL="457200" indent="-222250"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cs typeface="Droid Sans" charset="0"/>
              </a:rPr>
              <a:t>Disadvantage: </a:t>
            </a:r>
            <a:r>
              <a:rPr lang="en-GB" altLang="en-US">
                <a:cs typeface="Droid Sans" charset="0"/>
              </a:rPr>
              <a:t>It is one of the most expensive process where lots of payment are needed to be done to expertise who help to improve the performance.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3" name="Rectangle 1">
            <a:extLst>
              <a:ext uri="{FF2B5EF4-FFF2-40B4-BE49-F238E27FC236}">
                <a16:creationId xmlns:a16="http://schemas.microsoft.com/office/drawing/2014/main" id="{9E61B56D-9C70-4506-AA35-E817C2B613B7}"/>
              </a:ext>
            </a:extLst>
          </p:cNvPr>
          <p:cNvSpPr txBox="1">
            <a:spLocks noGrp="1" noRot="1" noChangeAspect="1" noChangeArrowheads="1"/>
          </p:cNvSpPr>
          <p:nvPr>
            <p:ph type="sldImg"/>
          </p:nvPr>
        </p:nvSpPr>
        <p:spPr bwMode="auto">
          <a:xfrm>
            <a:off x="-14222413" y="-11796713"/>
            <a:ext cx="16621126" cy="124666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8674" name="Text Box 2">
            <a:extLst>
              <a:ext uri="{FF2B5EF4-FFF2-40B4-BE49-F238E27FC236}">
                <a16:creationId xmlns:a16="http://schemas.microsoft.com/office/drawing/2014/main" id="{CC54A118-56BA-44F5-B67C-C68A6C764D68}"/>
              </a:ext>
            </a:extLst>
          </p:cNvPr>
          <p:cNvSpPr txBox="1">
            <a:spLocks noGrp="1" noChangeArrowheads="1"/>
          </p:cNvSpPr>
          <p:nvPr>
            <p:ph type="body" idx="1"/>
          </p:nvPr>
        </p:nvSpPr>
        <p:spPr bwMode="auto">
          <a:xfrm>
            <a:off x="660400" y="4103688"/>
            <a:ext cx="5459413" cy="4087812"/>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marL="457200" indent="-222250">
              <a:spcBef>
                <a:spcPts val="450"/>
              </a:spcBef>
              <a:buClrTx/>
              <a:buFontTx/>
              <a:buNone/>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a:cs typeface="Droid Sans" charset="0"/>
              </a:rPr>
              <a:t>Whenever HR work on this respective policies then they will have the option to increase the level of competition among the employees who will work for attaining the goals of a company .While talking about Vodafone, their HR has the responsibility to give appraisals to their employees which will motive them to work more in fluent manner. </a:t>
            </a:r>
          </a:p>
          <a:p>
            <a:pPr marL="457200" indent="-222250">
              <a:spcBef>
                <a:spcPts val="450"/>
              </a:spcBef>
              <a:buClrTx/>
              <a:buFontTx/>
              <a:buNone/>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b="1">
                <a:cs typeface="Droid Sans" charset="0"/>
              </a:rPr>
              <a:t>Advantage: </a:t>
            </a:r>
            <a:r>
              <a:rPr lang="en-GB" altLang="en-US">
                <a:cs typeface="Droid Sans" charset="0"/>
              </a:rPr>
              <a:t>It will allow company to attain their respective goals within the given time period. </a:t>
            </a:r>
          </a:p>
          <a:p>
            <a:pPr marL="457200" indent="-222250">
              <a:spcBef>
                <a:spcPts val="450"/>
              </a:spcBef>
              <a:buClrTx/>
              <a:buFontTx/>
              <a:buNone/>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b="1">
                <a:cs typeface="Droid Sans" charset="0"/>
              </a:rPr>
              <a:t>Disadvantage: </a:t>
            </a:r>
            <a:r>
              <a:rPr lang="en-GB" altLang="en-US">
                <a:cs typeface="Droid Sans" charset="0"/>
              </a:rPr>
              <a:t>Sometime it might raise the level of standard due to which it can create conflict between the employees.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7" name="Rectangle 1">
            <a:extLst>
              <a:ext uri="{FF2B5EF4-FFF2-40B4-BE49-F238E27FC236}">
                <a16:creationId xmlns:a16="http://schemas.microsoft.com/office/drawing/2014/main" id="{4060EDF8-D5CA-4EBB-ABBF-62C964D1CD1F}"/>
              </a:ext>
            </a:extLst>
          </p:cNvPr>
          <p:cNvSpPr txBox="1">
            <a:spLocks noGrp="1" noRot="1" noChangeAspect="1" noChangeArrowheads="1"/>
          </p:cNvSpPr>
          <p:nvPr>
            <p:ph type="sldImg"/>
          </p:nvPr>
        </p:nvSpPr>
        <p:spPr bwMode="auto">
          <a:xfrm>
            <a:off x="-14222413" y="-11796713"/>
            <a:ext cx="16621126" cy="124666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9698" name="Text Box 2">
            <a:extLst>
              <a:ext uri="{FF2B5EF4-FFF2-40B4-BE49-F238E27FC236}">
                <a16:creationId xmlns:a16="http://schemas.microsoft.com/office/drawing/2014/main" id="{E762F53D-FE3A-4102-AD1B-80F0F37F9BEB}"/>
              </a:ext>
            </a:extLst>
          </p:cNvPr>
          <p:cNvSpPr txBox="1">
            <a:spLocks noGrp="1" noChangeArrowheads="1"/>
          </p:cNvSpPr>
          <p:nvPr>
            <p:ph type="body" idx="1"/>
          </p:nvPr>
        </p:nvSpPr>
        <p:spPr bwMode="auto">
          <a:xfrm>
            <a:off x="685800" y="4343400"/>
            <a:ext cx="5459413" cy="40878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Employment Act: In context of Vodafone, their HR manger will require to understand that they are not allowed to conduct any of those work which are against law. In addition HR department will ensure that they are providing the wages to employees as per the requirement of wages act and many more (Budhwar and Mellahi, 2018). </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	Advantage: It is one of the law which applies upon business which gives guidelines to HR that how they are needed to take any of the decision so that business goals can be accomplished within the specific time period.</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	Disadvantage: It is one of the lengthy process which sometimes create issues for the HR to take decision of own at time of attaining the goals of a company.</a:t>
            </a:r>
          </a:p>
          <a:p>
            <a:pPr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Compensation and Benefits: In any of the company it is necessary for HR to understand that they must work on the policies where they will be able to attain the goals on given time period.It is only possible in that situation where HR of the company make plans that they will give compensation and benefits if any of the employees give additional period of time to organisation (Dickmann, Brewster and Sparrow, 2016). In context of Vodafone, their HR are needed to give rewards and different kind of benefits to employees whenever they give additional time period to organisation. </a:t>
            </a:r>
          </a:p>
          <a:p>
            <a:pPr marL="457200" indent="-222250"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Advantage: Employees will be able to give their extra efforts towards the company through they can meet out their targets on time. </a:t>
            </a:r>
          </a:p>
          <a:p>
            <a:pPr marL="457200" indent="-222250" algn="just">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Disadvantage: Sometimes company may to struggle while giving different benefits if in case they have not distinguish any of the budget for this respective benefits.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21" name="Rectangle 1">
            <a:extLst>
              <a:ext uri="{FF2B5EF4-FFF2-40B4-BE49-F238E27FC236}">
                <a16:creationId xmlns:a16="http://schemas.microsoft.com/office/drawing/2014/main" id="{C506D4AA-D0D7-4C06-BD1D-4F35ECBB4EFE}"/>
              </a:ext>
            </a:extLst>
          </p:cNvPr>
          <p:cNvSpPr txBox="1">
            <a:spLocks noGrp="1" noRot="1" noChangeAspect="1" noChangeArrowheads="1"/>
          </p:cNvSpPr>
          <p:nvPr>
            <p:ph type="sldImg"/>
          </p:nvPr>
        </p:nvSpPr>
        <p:spPr bwMode="auto">
          <a:xfrm>
            <a:off x="-14222413" y="-11796713"/>
            <a:ext cx="16621126" cy="124666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0722" name="Text Box 2">
            <a:extLst>
              <a:ext uri="{FF2B5EF4-FFF2-40B4-BE49-F238E27FC236}">
                <a16:creationId xmlns:a16="http://schemas.microsoft.com/office/drawing/2014/main" id="{DFC2D452-8D69-4867-A96F-2CFACC01F79A}"/>
              </a:ext>
            </a:extLst>
          </p:cNvPr>
          <p:cNvSpPr txBox="1">
            <a:spLocks noGrp="1" noChangeArrowheads="1"/>
          </p:cNvSpPr>
          <p:nvPr>
            <p:ph type="body" idx="1"/>
          </p:nvPr>
        </p:nvSpPr>
        <p:spPr bwMode="auto">
          <a:xfrm>
            <a:off x="685800" y="4343400"/>
            <a:ext cx="5459413" cy="40878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HRM policies plays the crucial roles as it gives the idea that how any of the work is needed to be done within the company (Brewster, 2016). While talking about the business organisation like Vodafone UK, they are needed to understand that HRM policies plays the most crucial role for business organisation as it gives the idea that how objective of a company can be attained. Below, there are some of the importance of HRM policies which will help to clear out all of the doubt which are related with HRM policies.</a:t>
            </a:r>
          </a:p>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b="1">
                <a:cs typeface="Droid Sans" charset="0"/>
              </a:rPr>
              <a:t>Protection against Legal Liabilities:</a:t>
            </a:r>
            <a:r>
              <a:rPr lang="en-GB" altLang="en-US">
                <a:cs typeface="Droid Sans" charset="0"/>
              </a:rPr>
              <a:t>They are important because many HR policies are related to a company's obligations under federal and local laws and regulations. It will also guide the business organisation that how any of the decisions are needed to be taken in legal manner so that goals can be achieved in specific time period.</a:t>
            </a:r>
          </a:p>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a:cs typeface="Droid Sans"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5" name="Rectangle 1">
            <a:extLst>
              <a:ext uri="{FF2B5EF4-FFF2-40B4-BE49-F238E27FC236}">
                <a16:creationId xmlns:a16="http://schemas.microsoft.com/office/drawing/2014/main" id="{B145A242-565E-4F65-AFED-147722DFD0B4}"/>
              </a:ext>
            </a:extLst>
          </p:cNvPr>
          <p:cNvSpPr txBox="1">
            <a:spLocks noGrp="1" noRot="1" noChangeAspect="1" noChangeArrowheads="1"/>
          </p:cNvSpPr>
          <p:nvPr>
            <p:ph type="sldImg"/>
          </p:nvPr>
        </p:nvSpPr>
        <p:spPr bwMode="auto">
          <a:xfrm>
            <a:off x="-14222413" y="-11796713"/>
            <a:ext cx="16621126" cy="124666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1746" name="Text Box 2">
            <a:extLst>
              <a:ext uri="{FF2B5EF4-FFF2-40B4-BE49-F238E27FC236}">
                <a16:creationId xmlns:a16="http://schemas.microsoft.com/office/drawing/2014/main" id="{7E5CE509-F3DB-41D6-895D-704DA76183D1}"/>
              </a:ext>
            </a:extLst>
          </p:cNvPr>
          <p:cNvSpPr txBox="1">
            <a:spLocks noGrp="1" noChangeArrowheads="1"/>
          </p:cNvSpPr>
          <p:nvPr>
            <p:ph type="body" idx="1"/>
          </p:nvPr>
        </p:nvSpPr>
        <p:spPr bwMode="auto">
          <a:xfrm>
            <a:off x="685800" y="4343400"/>
            <a:ext cx="5459413" cy="40878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marL="457200" indent="-222250">
              <a:spcBef>
                <a:spcPts val="450"/>
              </a:spcBef>
              <a:buClrTx/>
              <a:buFontTx/>
              <a:buNone/>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US" altLang="en-US" b="1">
                <a:cs typeface="Droid Sans" charset="0"/>
              </a:rPr>
              <a:t>Employee Satisfaction and Confidence:</a:t>
            </a:r>
            <a:r>
              <a:rPr lang="en-GB" altLang="en-US">
                <a:cs typeface="Droid Sans" charset="0"/>
              </a:rPr>
              <a:t> In context of Vodafone, if they want to perform well within the market then it is necessary to use HR policies which where employees will be awards with different benefits which will directly help to boost up the confidence of every employees. In short, it can be said that HR policies is important within Vodafone because it will  help to uplift the working standard of employees through which objectives can be achieved easily (Importance of HR Policies, 2019).</a:t>
            </a:r>
          </a:p>
          <a:p>
            <a:pPr marL="457200" indent="-222250">
              <a:spcBef>
                <a:spcPts val="450"/>
              </a:spcBef>
              <a:buClrTx/>
              <a:buFontTx/>
              <a:buNone/>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b="1">
                <a:cs typeface="Droid Sans" charset="0"/>
              </a:rPr>
              <a:t>Supporting the Strategic Direction: </a:t>
            </a:r>
            <a:r>
              <a:rPr lang="en-GB" altLang="en-US">
                <a:cs typeface="Droid Sans" charset="0"/>
              </a:rPr>
              <a:t> In context of Vodafone, company will be able to explore every area if they uses HRM policies and even they will get the option that to take strategic decision through which organisational goals can be accomplished easily.</a:t>
            </a:r>
          </a:p>
          <a:p>
            <a:pPr marL="457200" indent="-222250">
              <a:spcBef>
                <a:spcPts val="450"/>
              </a:spcBef>
              <a:buClrTx/>
              <a:buFontTx/>
              <a:buNone/>
              <a:tabLst>
                <a:tab pos="457200" algn="l"/>
                <a:tab pos="904875" algn="l"/>
                <a:tab pos="1354138" algn="l"/>
                <a:tab pos="1803400" algn="l"/>
                <a:tab pos="2252663" algn="l"/>
                <a:tab pos="2701925" algn="l"/>
                <a:tab pos="3151188" algn="l"/>
                <a:tab pos="3600450" algn="l"/>
                <a:tab pos="4049713" algn="l"/>
                <a:tab pos="4498975" algn="l"/>
                <a:tab pos="4948238" algn="l"/>
                <a:tab pos="5397500" algn="l"/>
                <a:tab pos="5846763" algn="l"/>
                <a:tab pos="6296025" algn="l"/>
                <a:tab pos="6745288" algn="l"/>
                <a:tab pos="7194550" algn="l"/>
                <a:tab pos="7643813" algn="l"/>
                <a:tab pos="8093075" algn="l"/>
                <a:tab pos="8542338" algn="l"/>
                <a:tab pos="8991600" algn="l"/>
                <a:tab pos="9440863" algn="l"/>
              </a:tabLst>
            </a:pPr>
            <a:r>
              <a:rPr lang="en-GB" altLang="en-US">
                <a:cs typeface="Droid Sans" charset="0"/>
              </a:rPr>
              <a:t>	These are some of the importance which is needed to be considered by the Human Resource department of company as it will guide company that how they are needed to work and who will be key person who can help to achieve the targets.</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2769" name="Rectangle 1">
            <a:extLst>
              <a:ext uri="{FF2B5EF4-FFF2-40B4-BE49-F238E27FC236}">
                <a16:creationId xmlns:a16="http://schemas.microsoft.com/office/drawing/2014/main" id="{B8092D11-0706-4D4C-8274-52906EB33831}"/>
              </a:ext>
            </a:extLst>
          </p:cNvPr>
          <p:cNvSpPr txBox="1">
            <a:spLocks noGrp="1" noRot="1" noChangeAspect="1" noChangeArrowheads="1"/>
          </p:cNvSpPr>
          <p:nvPr>
            <p:ph type="sldImg"/>
          </p:nvPr>
        </p:nvSpPr>
        <p:spPr bwMode="auto">
          <a:xfrm>
            <a:off x="-14222413" y="-11796713"/>
            <a:ext cx="16621126" cy="124666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2770" name="Text Box 2">
            <a:extLst>
              <a:ext uri="{FF2B5EF4-FFF2-40B4-BE49-F238E27FC236}">
                <a16:creationId xmlns:a16="http://schemas.microsoft.com/office/drawing/2014/main" id="{13028852-1A25-4759-BBA1-E7BFAAF3BE88}"/>
              </a:ext>
            </a:extLst>
          </p:cNvPr>
          <p:cNvSpPr txBox="1">
            <a:spLocks noGrp="1" noChangeArrowheads="1"/>
          </p:cNvSpPr>
          <p:nvPr>
            <p:ph type="body" idx="1"/>
          </p:nvPr>
        </p:nvSpPr>
        <p:spPr bwMode="auto">
          <a:xfrm>
            <a:off x="685800" y="4343400"/>
            <a:ext cx="5459413" cy="40878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marL="215900" indent="-215900"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It is necessary to understand that whenever company will be able to those challenges then it will becomes easy to perform better in future period of time (Brewster, 2017). In context of Vodafone, they will have to face number of problem while implementing the HRM policies within the company and those challenges are discussed below:</a:t>
            </a:r>
          </a:p>
          <a:p>
            <a:pPr marL="215900" indent="-215900" algn="just">
              <a:spcBef>
                <a:spcPts val="45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a:cs typeface="Droid Sans" charset="0"/>
            </a:endParaRPr>
          </a:p>
          <a:p>
            <a:pPr marL="215900" indent="-215900" algn="just">
              <a:spcBef>
                <a:spcPts val="450"/>
              </a:spcBef>
              <a:buSzPct val="45000"/>
              <a:buFont typeface="Wingdings" panose="05000000000000000000" pitchFamily="2" charset="2"/>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Sometimes when some of the employees get reward but other one doesn't get then in that situation company might have to suffer as some of the employees get demotivated in that situation. </a:t>
            </a:r>
          </a:p>
          <a:p>
            <a:pPr marL="215900" indent="-215900" algn="just">
              <a:spcBef>
                <a:spcPts val="450"/>
              </a:spcBef>
              <a:buSzPct val="45000"/>
              <a:buFont typeface="Wingdings" panose="05000000000000000000" pitchFamily="2" charset="2"/>
              <a:buChar cha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Here, company will require to change their working standard where they will ensure that all of the work will be conducted as per the laws and regulation which slow down the working style. </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3793" name="Rectangle 1">
            <a:extLst>
              <a:ext uri="{FF2B5EF4-FFF2-40B4-BE49-F238E27FC236}">
                <a16:creationId xmlns:a16="http://schemas.microsoft.com/office/drawing/2014/main" id="{E65FD4FD-4863-4059-8F10-3A847F6667CA}"/>
              </a:ext>
            </a:extLst>
          </p:cNvPr>
          <p:cNvSpPr txBox="1">
            <a:spLocks noGrp="1" noRot="1" noChangeAspect="1" noChangeArrowheads="1"/>
          </p:cNvSpPr>
          <p:nvPr>
            <p:ph type="sldImg"/>
          </p:nvPr>
        </p:nvSpPr>
        <p:spPr bwMode="auto">
          <a:xfrm>
            <a:off x="-14222413" y="-11796713"/>
            <a:ext cx="16621126" cy="124666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3794" name="Text Box 2">
            <a:extLst>
              <a:ext uri="{FF2B5EF4-FFF2-40B4-BE49-F238E27FC236}">
                <a16:creationId xmlns:a16="http://schemas.microsoft.com/office/drawing/2014/main" id="{E316B0CA-C50D-428D-9D9F-064DF6FBF393}"/>
              </a:ext>
            </a:extLst>
          </p:cNvPr>
          <p:cNvSpPr txBox="1">
            <a:spLocks noGrp="1" noChangeArrowheads="1"/>
          </p:cNvSpPr>
          <p:nvPr>
            <p:ph type="body" idx="1"/>
          </p:nvPr>
        </p:nvSpPr>
        <p:spPr bwMode="auto">
          <a:xfrm>
            <a:off x="685800" y="4343400"/>
            <a:ext cx="5459413" cy="40878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Also, company is needed to understand that they will required additional amount of capital so they are also needed to find the ways that how can introduce more amount of capital. At last, company will hire those  expertise who can help them to understand each and every law which are needed to be followed by the organisation.</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4817" name="Rectangle 1">
            <a:extLst>
              <a:ext uri="{FF2B5EF4-FFF2-40B4-BE49-F238E27FC236}">
                <a16:creationId xmlns:a16="http://schemas.microsoft.com/office/drawing/2014/main" id="{A9A78E8F-2F03-49B4-B93A-4544136812FF}"/>
              </a:ext>
            </a:extLst>
          </p:cNvPr>
          <p:cNvSpPr txBox="1">
            <a:spLocks noGrp="1" noRot="1" noChangeAspect="1" noChangeArrowheads="1"/>
          </p:cNvSpPr>
          <p:nvPr>
            <p:ph type="sldImg"/>
          </p:nvPr>
        </p:nvSpPr>
        <p:spPr bwMode="auto">
          <a:xfrm>
            <a:off x="-14222413" y="-11796713"/>
            <a:ext cx="16621126" cy="124666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4818" name="Text Box 2">
            <a:extLst>
              <a:ext uri="{FF2B5EF4-FFF2-40B4-BE49-F238E27FC236}">
                <a16:creationId xmlns:a16="http://schemas.microsoft.com/office/drawing/2014/main" id="{7F884045-5880-474C-AA50-810A3A20C33E}"/>
              </a:ext>
            </a:extLst>
          </p:cNvPr>
          <p:cNvSpPr txBox="1">
            <a:spLocks noGrp="1" noChangeArrowheads="1"/>
          </p:cNvSpPr>
          <p:nvPr>
            <p:ph type="body" idx="1"/>
          </p:nvPr>
        </p:nvSpPr>
        <p:spPr bwMode="auto">
          <a:xfrm>
            <a:off x="685800" y="4343400"/>
            <a:ext cx="5459413" cy="40878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a:spcBef>
                <a:spcPts val="450"/>
              </a:spcBef>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cs typeface="Droid Sans" charset="0"/>
              </a:rPr>
              <a:t> The importance of HRM policies tells that company can attain their goals easily if they will be able to work as per the requirement of policies as it gives idea to work in fair manner. At the end, it is necessary to understand that various challenges do come across the organisation and that can be dealt if appropriate decision can be taken on that particular moment.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1" name="Rectangle 1">
            <a:extLst>
              <a:ext uri="{FF2B5EF4-FFF2-40B4-BE49-F238E27FC236}">
                <a16:creationId xmlns:a16="http://schemas.microsoft.com/office/drawing/2014/main" id="{2454C734-A649-4CAA-8419-C3593F4BA153}"/>
              </a:ext>
            </a:extLst>
          </p:cNvPr>
          <p:cNvSpPr txBox="1">
            <a:spLocks noGrp="1" noRot="1" noChangeAspect="1" noChangeArrowheads="1"/>
          </p:cNvSpPr>
          <p:nvPr>
            <p:ph type="sldImg"/>
          </p:nvPr>
        </p:nvSpPr>
        <p:spPr bwMode="auto">
          <a:xfrm>
            <a:off x="-14222413" y="-11796713"/>
            <a:ext cx="16621126" cy="12466638"/>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5842" name="Rectangle 2">
            <a:extLst>
              <a:ext uri="{FF2B5EF4-FFF2-40B4-BE49-F238E27FC236}">
                <a16:creationId xmlns:a16="http://schemas.microsoft.com/office/drawing/2014/main" id="{66FB3016-C2A8-4D26-8B45-29BBB2B61A88}"/>
              </a:ext>
            </a:extLst>
          </p:cNvPr>
          <p:cNvSpPr txBox="1">
            <a:spLocks noGrp="1" noChangeArrowheads="1"/>
          </p:cNvSpPr>
          <p:nvPr>
            <p:ph type="body" idx="1"/>
          </p:nvPr>
        </p:nvSpPr>
        <p:spPr bwMode="auto">
          <a:xfrm>
            <a:off x="685800" y="4343400"/>
            <a:ext cx="5459413" cy="408781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6865" name="Rectangle 1">
            <a:extLst>
              <a:ext uri="{FF2B5EF4-FFF2-40B4-BE49-F238E27FC236}">
                <a16:creationId xmlns:a16="http://schemas.microsoft.com/office/drawing/2014/main" id="{1BAC6D2F-FBE7-406A-9863-D37E8313089C}"/>
              </a:ext>
            </a:extLst>
          </p:cNvPr>
          <p:cNvSpPr txBox="1">
            <a:spLocks noGrp="1" noRot="1" noChangeAspect="1" noChangeArrowheads="1"/>
          </p:cNvSpPr>
          <p:nvPr>
            <p:ph type="sldImg"/>
          </p:nvPr>
        </p:nvSpPr>
        <p:spPr bwMode="auto">
          <a:xfrm>
            <a:off x="-14224000" y="-11796713"/>
            <a:ext cx="16638588" cy="12480926"/>
          </a:xfrm>
          <a:prstGeom prst="rect">
            <a:avLst/>
          </a:prstGeo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36866" name="Rectangle 2">
            <a:extLst>
              <a:ext uri="{FF2B5EF4-FFF2-40B4-BE49-F238E27FC236}">
                <a16:creationId xmlns:a16="http://schemas.microsoft.com/office/drawing/2014/main" id="{1D45AC1B-8B42-4A5D-A5DC-2BAC947104D3}"/>
              </a:ext>
            </a:extLst>
          </p:cNvPr>
          <p:cNvSpPr txBox="1">
            <a:spLocks noGrp="1" noChangeArrowheads="1"/>
          </p:cNvSpPr>
          <p:nvPr>
            <p:ph type="body" idx="1"/>
          </p:nvPr>
        </p:nvSpPr>
        <p:spPr bwMode="auto">
          <a:xfrm>
            <a:off x="685800" y="4343400"/>
            <a:ext cx="5473700" cy="410210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93065-185D-48BB-B765-E938462224A5}"/>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A81AB37-C85E-4E6E-BA8A-C4173CE17829}"/>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Slide Number Placeholder 3">
            <a:extLst>
              <a:ext uri="{FF2B5EF4-FFF2-40B4-BE49-F238E27FC236}">
                <a16:creationId xmlns:a16="http://schemas.microsoft.com/office/drawing/2014/main" id="{D0A9DF12-5D7E-4449-B22A-73152905746B}"/>
              </a:ext>
            </a:extLst>
          </p:cNvPr>
          <p:cNvSpPr>
            <a:spLocks noGrp="1"/>
          </p:cNvSpPr>
          <p:nvPr>
            <p:ph type="sldNum" idx="10"/>
          </p:nvPr>
        </p:nvSpPr>
        <p:spPr/>
        <p:txBody>
          <a:bodyPr/>
          <a:lstStyle>
            <a:lvl1pPr>
              <a:defRPr/>
            </a:lvl1pPr>
          </a:lstStyle>
          <a:p>
            <a:fld id="{52655944-7287-404F-B066-861A8305D916}" type="slidenum">
              <a:rPr lang="es-ES" altLang="en-US"/>
              <a:pPr/>
              <a:t>‹#›</a:t>
            </a:fld>
            <a:endParaRPr lang="es-ES" altLang="en-US"/>
          </a:p>
        </p:txBody>
      </p:sp>
    </p:spTree>
    <p:extLst>
      <p:ext uri="{BB962C8B-B14F-4D97-AF65-F5344CB8AC3E}">
        <p14:creationId xmlns:p14="http://schemas.microsoft.com/office/powerpoint/2010/main" val="2597283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90EEB-E3A5-4FD7-BEC2-681DEF33FC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E184160-0962-427F-AC6B-8C515804AA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3">
            <a:extLst>
              <a:ext uri="{FF2B5EF4-FFF2-40B4-BE49-F238E27FC236}">
                <a16:creationId xmlns:a16="http://schemas.microsoft.com/office/drawing/2014/main" id="{556EA4AB-4D56-4C22-9FBF-E0BFBD7C17EA}"/>
              </a:ext>
            </a:extLst>
          </p:cNvPr>
          <p:cNvSpPr>
            <a:spLocks noGrp="1"/>
          </p:cNvSpPr>
          <p:nvPr>
            <p:ph type="sldNum" idx="10"/>
          </p:nvPr>
        </p:nvSpPr>
        <p:spPr/>
        <p:txBody>
          <a:bodyPr/>
          <a:lstStyle>
            <a:lvl1pPr>
              <a:defRPr/>
            </a:lvl1pPr>
          </a:lstStyle>
          <a:p>
            <a:fld id="{BAD10037-15CB-4CC8-83C8-229D70BC42EB}" type="slidenum">
              <a:rPr lang="es-ES" altLang="en-US"/>
              <a:pPr/>
              <a:t>‹#›</a:t>
            </a:fld>
            <a:endParaRPr lang="es-ES" altLang="en-US"/>
          </a:p>
        </p:txBody>
      </p:sp>
    </p:spTree>
    <p:extLst>
      <p:ext uri="{BB962C8B-B14F-4D97-AF65-F5344CB8AC3E}">
        <p14:creationId xmlns:p14="http://schemas.microsoft.com/office/powerpoint/2010/main" val="40347114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E4E63-B590-4650-B6C1-B9887FE8424C}"/>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3DEB46F-1494-42A8-91F5-E9CA0AC90959}"/>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Slide Number Placeholder 3">
            <a:extLst>
              <a:ext uri="{FF2B5EF4-FFF2-40B4-BE49-F238E27FC236}">
                <a16:creationId xmlns:a16="http://schemas.microsoft.com/office/drawing/2014/main" id="{33BD3624-08B1-48DB-9056-7CCDA19A079E}"/>
              </a:ext>
            </a:extLst>
          </p:cNvPr>
          <p:cNvSpPr>
            <a:spLocks noGrp="1"/>
          </p:cNvSpPr>
          <p:nvPr>
            <p:ph type="sldNum" idx="10"/>
          </p:nvPr>
        </p:nvSpPr>
        <p:spPr/>
        <p:txBody>
          <a:bodyPr/>
          <a:lstStyle>
            <a:lvl1pPr>
              <a:defRPr/>
            </a:lvl1pPr>
          </a:lstStyle>
          <a:p>
            <a:fld id="{BEA4F03E-6051-43B6-B736-7BB6CFEB73CC}" type="slidenum">
              <a:rPr lang="es-ES" altLang="en-US"/>
              <a:pPr/>
              <a:t>‹#›</a:t>
            </a:fld>
            <a:endParaRPr lang="es-ES" altLang="en-US"/>
          </a:p>
        </p:txBody>
      </p:sp>
    </p:spTree>
    <p:extLst>
      <p:ext uri="{BB962C8B-B14F-4D97-AF65-F5344CB8AC3E}">
        <p14:creationId xmlns:p14="http://schemas.microsoft.com/office/powerpoint/2010/main" val="21051902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989E-1097-494D-B2CD-815C02C9FDE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0CD21B3-8341-47D2-B0CE-78029462119F}"/>
              </a:ext>
            </a:extLst>
          </p:cNvPr>
          <p:cNvSpPr>
            <a:spLocks noGrp="1"/>
          </p:cNvSpPr>
          <p:nvPr>
            <p:ph sz="half" idx="1"/>
          </p:nvPr>
        </p:nvSpPr>
        <p:spPr>
          <a:xfrm>
            <a:off x="457200" y="1600200"/>
            <a:ext cx="4021138"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218F750-F3BE-4FAA-8DEB-6B276B7CB583}"/>
              </a:ext>
            </a:extLst>
          </p:cNvPr>
          <p:cNvSpPr>
            <a:spLocks noGrp="1"/>
          </p:cNvSpPr>
          <p:nvPr>
            <p:ph sz="half" idx="2"/>
          </p:nvPr>
        </p:nvSpPr>
        <p:spPr>
          <a:xfrm>
            <a:off x="4630738" y="1600200"/>
            <a:ext cx="4022725" cy="4492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C0BFE03-E9B0-4A85-8828-A886D6F9E614}"/>
              </a:ext>
            </a:extLst>
          </p:cNvPr>
          <p:cNvSpPr>
            <a:spLocks noGrp="1"/>
          </p:cNvSpPr>
          <p:nvPr>
            <p:ph type="sldNum" idx="10"/>
          </p:nvPr>
        </p:nvSpPr>
        <p:spPr/>
        <p:txBody>
          <a:bodyPr/>
          <a:lstStyle>
            <a:lvl1pPr>
              <a:defRPr/>
            </a:lvl1pPr>
          </a:lstStyle>
          <a:p>
            <a:fld id="{BCA7C135-CB09-43B9-B41B-0F6F6D37820F}" type="slidenum">
              <a:rPr lang="es-ES" altLang="en-US"/>
              <a:pPr/>
              <a:t>‹#›</a:t>
            </a:fld>
            <a:endParaRPr lang="es-ES" altLang="en-US"/>
          </a:p>
        </p:txBody>
      </p:sp>
    </p:spTree>
    <p:extLst>
      <p:ext uri="{BB962C8B-B14F-4D97-AF65-F5344CB8AC3E}">
        <p14:creationId xmlns:p14="http://schemas.microsoft.com/office/powerpoint/2010/main" val="415234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A8E48-F0CA-4AD3-BC12-AC1BA6E0A38D}"/>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E605CF8-5282-4F17-9DA6-E608319C0374}"/>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324585-51EE-4DD2-A42C-C76EADD6BC4B}"/>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AF6EFEE-A6E3-4903-A20F-D5CB91A5E152}"/>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3DA7215-4D48-4208-9348-21E103374EF8}"/>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F90E252-64BE-4F6C-A7FB-A1B6FD9827FF}"/>
              </a:ext>
            </a:extLst>
          </p:cNvPr>
          <p:cNvSpPr>
            <a:spLocks noGrp="1"/>
          </p:cNvSpPr>
          <p:nvPr>
            <p:ph type="sldNum" idx="10"/>
          </p:nvPr>
        </p:nvSpPr>
        <p:spPr/>
        <p:txBody>
          <a:bodyPr/>
          <a:lstStyle>
            <a:lvl1pPr>
              <a:defRPr/>
            </a:lvl1pPr>
          </a:lstStyle>
          <a:p>
            <a:fld id="{0178AD66-05B9-49D3-9D77-81609636D28A}" type="slidenum">
              <a:rPr lang="es-ES" altLang="en-US"/>
              <a:pPr/>
              <a:t>‹#›</a:t>
            </a:fld>
            <a:endParaRPr lang="es-ES" altLang="en-US"/>
          </a:p>
        </p:txBody>
      </p:sp>
    </p:spTree>
    <p:extLst>
      <p:ext uri="{BB962C8B-B14F-4D97-AF65-F5344CB8AC3E}">
        <p14:creationId xmlns:p14="http://schemas.microsoft.com/office/powerpoint/2010/main" val="4237600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05962-8927-470D-9A9B-EF9D34967A78}"/>
              </a:ext>
            </a:extLst>
          </p:cNvPr>
          <p:cNvSpPr>
            <a:spLocks noGrp="1"/>
          </p:cNvSpPr>
          <p:nvPr>
            <p:ph type="title"/>
          </p:nvPr>
        </p:nvSpPr>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6FF92C7B-B784-45F5-BEBE-29AF2504746A}"/>
              </a:ext>
            </a:extLst>
          </p:cNvPr>
          <p:cNvSpPr>
            <a:spLocks noGrp="1"/>
          </p:cNvSpPr>
          <p:nvPr>
            <p:ph type="sldNum" idx="10"/>
          </p:nvPr>
        </p:nvSpPr>
        <p:spPr/>
        <p:txBody>
          <a:bodyPr/>
          <a:lstStyle>
            <a:lvl1pPr>
              <a:defRPr/>
            </a:lvl1pPr>
          </a:lstStyle>
          <a:p>
            <a:fld id="{272AC12B-4F63-4EAE-9B94-78C21510C321}" type="slidenum">
              <a:rPr lang="es-ES" altLang="en-US"/>
              <a:pPr/>
              <a:t>‹#›</a:t>
            </a:fld>
            <a:endParaRPr lang="es-ES" altLang="en-US"/>
          </a:p>
        </p:txBody>
      </p:sp>
    </p:spTree>
    <p:extLst>
      <p:ext uri="{BB962C8B-B14F-4D97-AF65-F5344CB8AC3E}">
        <p14:creationId xmlns:p14="http://schemas.microsoft.com/office/powerpoint/2010/main" val="1454263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0A302BF-76ED-41B3-BB33-94B064FB8D02}"/>
              </a:ext>
            </a:extLst>
          </p:cNvPr>
          <p:cNvSpPr>
            <a:spLocks noGrp="1"/>
          </p:cNvSpPr>
          <p:nvPr>
            <p:ph type="sldNum" idx="10"/>
          </p:nvPr>
        </p:nvSpPr>
        <p:spPr/>
        <p:txBody>
          <a:bodyPr/>
          <a:lstStyle>
            <a:lvl1pPr>
              <a:defRPr/>
            </a:lvl1pPr>
          </a:lstStyle>
          <a:p>
            <a:fld id="{CC352C9C-997D-4B04-A33F-01F46D24289A}" type="slidenum">
              <a:rPr lang="es-ES" altLang="en-US"/>
              <a:pPr/>
              <a:t>‹#›</a:t>
            </a:fld>
            <a:endParaRPr lang="es-ES" altLang="en-US"/>
          </a:p>
        </p:txBody>
      </p:sp>
    </p:spTree>
    <p:extLst>
      <p:ext uri="{BB962C8B-B14F-4D97-AF65-F5344CB8AC3E}">
        <p14:creationId xmlns:p14="http://schemas.microsoft.com/office/powerpoint/2010/main" val="3559394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DE39E-D0C0-4B36-9AD7-516AA88D6619}"/>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3B7F40A-A819-404F-AA71-12A1348D171A}"/>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3C2980E-874A-46A4-AD02-AB3E8D57377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Slide Number Placeholder 4">
            <a:extLst>
              <a:ext uri="{FF2B5EF4-FFF2-40B4-BE49-F238E27FC236}">
                <a16:creationId xmlns:a16="http://schemas.microsoft.com/office/drawing/2014/main" id="{3FA9102E-07B2-4E2E-9FC5-5E4D5FBB8599}"/>
              </a:ext>
            </a:extLst>
          </p:cNvPr>
          <p:cNvSpPr>
            <a:spLocks noGrp="1"/>
          </p:cNvSpPr>
          <p:nvPr>
            <p:ph type="sldNum" idx="10"/>
          </p:nvPr>
        </p:nvSpPr>
        <p:spPr/>
        <p:txBody>
          <a:bodyPr/>
          <a:lstStyle>
            <a:lvl1pPr>
              <a:defRPr/>
            </a:lvl1pPr>
          </a:lstStyle>
          <a:p>
            <a:fld id="{EB6C8EE5-2838-4FBB-9464-E495305E5967}" type="slidenum">
              <a:rPr lang="es-ES" altLang="en-US"/>
              <a:pPr/>
              <a:t>‹#›</a:t>
            </a:fld>
            <a:endParaRPr lang="es-ES" altLang="en-US"/>
          </a:p>
        </p:txBody>
      </p:sp>
    </p:spTree>
    <p:extLst>
      <p:ext uri="{BB962C8B-B14F-4D97-AF65-F5344CB8AC3E}">
        <p14:creationId xmlns:p14="http://schemas.microsoft.com/office/powerpoint/2010/main" val="1398719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0CABE-536A-47B7-B5BF-B06B9EAC6B33}"/>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FC661C7-3516-414D-9CCC-3A1BE161E3F1}"/>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37614A-54B9-4C64-BC27-6356EFC5C4C5}"/>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Slide Number Placeholder 4">
            <a:extLst>
              <a:ext uri="{FF2B5EF4-FFF2-40B4-BE49-F238E27FC236}">
                <a16:creationId xmlns:a16="http://schemas.microsoft.com/office/drawing/2014/main" id="{1198396E-1272-42D9-80B2-661A533036F9}"/>
              </a:ext>
            </a:extLst>
          </p:cNvPr>
          <p:cNvSpPr>
            <a:spLocks noGrp="1"/>
          </p:cNvSpPr>
          <p:nvPr>
            <p:ph type="sldNum" idx="10"/>
          </p:nvPr>
        </p:nvSpPr>
        <p:spPr/>
        <p:txBody>
          <a:bodyPr/>
          <a:lstStyle>
            <a:lvl1pPr>
              <a:defRPr/>
            </a:lvl1pPr>
          </a:lstStyle>
          <a:p>
            <a:fld id="{4FC6719D-23E5-4F45-949E-0EC662130CF0}" type="slidenum">
              <a:rPr lang="es-ES" altLang="en-US"/>
              <a:pPr/>
              <a:t>‹#›</a:t>
            </a:fld>
            <a:endParaRPr lang="es-ES" altLang="en-US"/>
          </a:p>
        </p:txBody>
      </p:sp>
    </p:spTree>
    <p:extLst>
      <p:ext uri="{BB962C8B-B14F-4D97-AF65-F5344CB8AC3E}">
        <p14:creationId xmlns:p14="http://schemas.microsoft.com/office/powerpoint/2010/main" val="4197641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33D4D-7FC8-4E47-9D91-55A0CDEEA4E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A6B5D44-8914-4028-94A7-AEE291780A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3">
            <a:extLst>
              <a:ext uri="{FF2B5EF4-FFF2-40B4-BE49-F238E27FC236}">
                <a16:creationId xmlns:a16="http://schemas.microsoft.com/office/drawing/2014/main" id="{B0071175-7A79-43A5-9F0C-E34989C775A4}"/>
              </a:ext>
            </a:extLst>
          </p:cNvPr>
          <p:cNvSpPr>
            <a:spLocks noGrp="1"/>
          </p:cNvSpPr>
          <p:nvPr>
            <p:ph type="sldNum" idx="10"/>
          </p:nvPr>
        </p:nvSpPr>
        <p:spPr/>
        <p:txBody>
          <a:bodyPr/>
          <a:lstStyle>
            <a:lvl1pPr>
              <a:defRPr/>
            </a:lvl1pPr>
          </a:lstStyle>
          <a:p>
            <a:fld id="{6CCE3205-6592-4F41-9F67-0492239917D2}" type="slidenum">
              <a:rPr lang="es-ES" altLang="en-US"/>
              <a:pPr/>
              <a:t>‹#›</a:t>
            </a:fld>
            <a:endParaRPr lang="es-ES" altLang="en-US"/>
          </a:p>
        </p:txBody>
      </p:sp>
    </p:spTree>
    <p:extLst>
      <p:ext uri="{BB962C8B-B14F-4D97-AF65-F5344CB8AC3E}">
        <p14:creationId xmlns:p14="http://schemas.microsoft.com/office/powerpoint/2010/main" val="3878950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7AA019-93D3-4A98-AC86-6D5F569C49DA}"/>
              </a:ext>
            </a:extLst>
          </p:cNvPr>
          <p:cNvSpPr>
            <a:spLocks noGrp="1"/>
          </p:cNvSpPr>
          <p:nvPr>
            <p:ph type="title" orient="vert"/>
          </p:nvPr>
        </p:nvSpPr>
        <p:spPr>
          <a:xfrm>
            <a:off x="6605588" y="274638"/>
            <a:ext cx="2047875" cy="581818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AC77015-D3BE-4DF6-8317-9DCDAF0A9608}"/>
              </a:ext>
            </a:extLst>
          </p:cNvPr>
          <p:cNvSpPr>
            <a:spLocks noGrp="1"/>
          </p:cNvSpPr>
          <p:nvPr>
            <p:ph type="body" orient="vert" idx="1"/>
          </p:nvPr>
        </p:nvSpPr>
        <p:spPr>
          <a:xfrm>
            <a:off x="457200" y="274638"/>
            <a:ext cx="5995988" cy="58181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3">
            <a:extLst>
              <a:ext uri="{FF2B5EF4-FFF2-40B4-BE49-F238E27FC236}">
                <a16:creationId xmlns:a16="http://schemas.microsoft.com/office/drawing/2014/main" id="{CE3223E0-DC31-4101-9C84-CA10A16031C2}"/>
              </a:ext>
            </a:extLst>
          </p:cNvPr>
          <p:cNvSpPr>
            <a:spLocks noGrp="1"/>
          </p:cNvSpPr>
          <p:nvPr>
            <p:ph type="sldNum" idx="10"/>
          </p:nvPr>
        </p:nvSpPr>
        <p:spPr/>
        <p:txBody>
          <a:bodyPr/>
          <a:lstStyle>
            <a:lvl1pPr>
              <a:defRPr/>
            </a:lvl1pPr>
          </a:lstStyle>
          <a:p>
            <a:fld id="{4E0F763E-315A-4ADD-9C68-B63F8A7A427C}" type="slidenum">
              <a:rPr lang="es-ES" altLang="en-US"/>
              <a:pPr/>
              <a:t>‹#›</a:t>
            </a:fld>
            <a:endParaRPr lang="es-ES" altLang="en-US"/>
          </a:p>
        </p:txBody>
      </p:sp>
    </p:spTree>
    <p:extLst>
      <p:ext uri="{BB962C8B-B14F-4D97-AF65-F5344CB8AC3E}">
        <p14:creationId xmlns:p14="http://schemas.microsoft.com/office/powerpoint/2010/main" val="3808325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5" name="Rectangle 1">
            <a:extLst>
              <a:ext uri="{FF2B5EF4-FFF2-40B4-BE49-F238E27FC236}">
                <a16:creationId xmlns:a16="http://schemas.microsoft.com/office/drawing/2014/main" id="{98DEA67F-02AE-4BD0-AD97-257B571F054F}"/>
              </a:ext>
            </a:extLst>
          </p:cNvPr>
          <p:cNvSpPr>
            <a:spLocks noGrp="1" noChangeArrowheads="1"/>
          </p:cNvSpPr>
          <p:nvPr>
            <p:ph type="title"/>
          </p:nvPr>
        </p:nvSpPr>
        <p:spPr bwMode="auto">
          <a:xfrm>
            <a:off x="457200" y="274638"/>
            <a:ext cx="8196263" cy="11096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ctr" anchorCtr="0" compatLnSpc="1">
            <a:prstTxWarp prst="textNoShape">
              <a:avLst/>
            </a:prstTxWarp>
          </a:bodyPr>
          <a:lstStyle/>
          <a:p>
            <a:pPr lvl="0"/>
            <a:r>
              <a:rPr lang="en-GB" altLang="en-US"/>
              <a:t>Click to edit the title text format</a:t>
            </a:r>
          </a:p>
        </p:txBody>
      </p:sp>
      <p:sp>
        <p:nvSpPr>
          <p:cNvPr id="1026" name="Rectangle 2">
            <a:extLst>
              <a:ext uri="{FF2B5EF4-FFF2-40B4-BE49-F238E27FC236}">
                <a16:creationId xmlns:a16="http://schemas.microsoft.com/office/drawing/2014/main" id="{44449DDA-567B-424C-B92E-4C7DBBB51836}"/>
              </a:ext>
            </a:extLst>
          </p:cNvPr>
          <p:cNvSpPr>
            <a:spLocks noGrp="1" noChangeArrowheads="1"/>
          </p:cNvSpPr>
          <p:nvPr>
            <p:ph type="body" idx="1"/>
          </p:nvPr>
        </p:nvSpPr>
        <p:spPr bwMode="auto">
          <a:xfrm>
            <a:off x="457200" y="1600200"/>
            <a:ext cx="8196263" cy="44926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1027" name="Text Box 3">
            <a:extLst>
              <a:ext uri="{FF2B5EF4-FFF2-40B4-BE49-F238E27FC236}">
                <a16:creationId xmlns:a16="http://schemas.microsoft.com/office/drawing/2014/main" id="{4B29FD53-7055-461C-A7DE-0C7C30692616}"/>
              </a:ext>
            </a:extLst>
          </p:cNvPr>
          <p:cNvSpPr txBox="1">
            <a:spLocks noChangeArrowheads="1"/>
          </p:cNvSpPr>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028" name="Text Box 4">
            <a:extLst>
              <a:ext uri="{FF2B5EF4-FFF2-40B4-BE49-F238E27FC236}">
                <a16:creationId xmlns:a16="http://schemas.microsoft.com/office/drawing/2014/main" id="{B585A72D-A5B3-472B-B933-EAB0010522FC}"/>
              </a:ext>
            </a:extLst>
          </p:cNvPr>
          <p:cNvSpPr txBox="1">
            <a:spLocks noChangeArrowheads="1"/>
          </p:cNvSpPr>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029" name="Rectangle 5">
            <a:extLst>
              <a:ext uri="{FF2B5EF4-FFF2-40B4-BE49-F238E27FC236}">
                <a16:creationId xmlns:a16="http://schemas.microsoft.com/office/drawing/2014/main" id="{D53E4FA8-72EC-4CED-975D-4C4835534BA0}"/>
              </a:ext>
            </a:extLst>
          </p:cNvPr>
          <p:cNvSpPr>
            <a:spLocks noGrp="1" noChangeArrowheads="1"/>
          </p:cNvSpPr>
          <p:nvPr>
            <p:ph type="sldNum"/>
          </p:nvPr>
        </p:nvSpPr>
        <p:spPr bwMode="auto">
          <a:xfrm>
            <a:off x="6553200" y="6245225"/>
            <a:ext cx="2100263" cy="4429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6800" rIns="90000" bIns="46800" numCol="1" anchor="t" anchorCtr="0" compatLnSpc="1">
            <a:prstTxWarp prst="textNoShape">
              <a:avLst/>
            </a:prstTxWarp>
          </a:bodyPr>
          <a:lstStyle>
            <a:lvl1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defRPr>
            </a:lvl1pPr>
          </a:lstStyle>
          <a:p>
            <a:fld id="{2ADE812F-D371-48DB-A87F-65E2CC836917}" type="slidenum">
              <a:rPr lang="es-ES" altLang="en-US"/>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49263" rtl="0" eaLnBrk="0" fontAlgn="base" hangingPunct="0">
        <a:spcBef>
          <a:spcPct val="0"/>
        </a:spcBef>
        <a:spcAft>
          <a:spcPct val="0"/>
        </a:spcAft>
        <a:buClr>
          <a:srgbClr val="000000"/>
        </a:buClr>
        <a:buSzPct val="100000"/>
        <a:buFont typeface="Times New Roman" panose="02020603050405020304" pitchFamily="18" charset="0"/>
        <a:defRPr sz="4400" kern="1200">
          <a:solidFill>
            <a:srgbClr val="000000"/>
          </a:solidFill>
          <a:latin typeface="+mj-lt"/>
          <a:ea typeface="+mj-ea"/>
          <a:cs typeface="+mj-cs"/>
        </a:defRPr>
      </a:lvl1pPr>
      <a:lvl2pPr marL="742950" indent="-285750"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2pPr>
      <a:lvl3pPr marL="1143000" indent="-228600"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3pPr>
      <a:lvl4pPr marL="1600200" indent="-228600"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4pPr>
      <a:lvl5pPr marL="2057400" indent="-228600"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5pPr>
      <a:lvl6pPr marL="2514600" indent="-228600"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6pPr>
      <a:lvl7pPr marL="2971800" indent="-228600"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7pPr>
      <a:lvl8pPr marL="3429000" indent="-228600"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8pPr>
      <a:lvl9pPr marL="3886200" indent="-228600" algn="ctr" defTabSz="449263" rtl="0" eaLnBrk="0" fontAlgn="base" hangingPunct="0">
        <a:spcBef>
          <a:spcPct val="0"/>
        </a:spcBef>
        <a:spcAft>
          <a:spcPct val="0"/>
        </a:spcAft>
        <a:buClr>
          <a:srgbClr val="000000"/>
        </a:buClr>
        <a:buSzPct val="100000"/>
        <a:buFont typeface="Times New Roman" panose="02020603050405020304" pitchFamily="18" charset="0"/>
        <a:defRPr sz="4400">
          <a:solidFill>
            <a:srgbClr val="000000"/>
          </a:solidFill>
          <a:latin typeface="Times New Roman" panose="02020603050405020304" pitchFamily="18" charset="0"/>
          <a:cs typeface="Droid Sans" charset="0"/>
        </a:defRPr>
      </a:lvl9pPr>
    </p:titleStyle>
    <p:bodyStyle>
      <a:lvl1pPr marL="342900" indent="-342900" algn="l" defTabSz="449263" rtl="0" eaLnBrk="0" fontAlgn="base" hangingPunct="0">
        <a:spcBef>
          <a:spcPts val="800"/>
        </a:spcBef>
        <a:spcAft>
          <a:spcPct val="0"/>
        </a:spcAft>
        <a:buClr>
          <a:srgbClr val="000000"/>
        </a:buClr>
        <a:buSzPct val="100000"/>
        <a:buFont typeface="Times New Roman" panose="02020603050405020304" pitchFamily="18" charset="0"/>
        <a:defRPr sz="3200" kern="1200">
          <a:solidFill>
            <a:srgbClr val="000000"/>
          </a:solidFill>
          <a:latin typeface="+mn-lt"/>
          <a:ea typeface="+mn-ea"/>
          <a:cs typeface="+mn-cs"/>
        </a:defRPr>
      </a:lvl1pPr>
      <a:lvl2pPr marL="742950" indent="-285750" algn="l" defTabSz="449263" rtl="0" eaLnBrk="0" fontAlgn="base" hangingPunct="0">
        <a:spcBef>
          <a:spcPts val="700"/>
        </a:spcBef>
        <a:spcAft>
          <a:spcPct val="0"/>
        </a:spcAft>
        <a:buClr>
          <a:srgbClr val="000000"/>
        </a:buClr>
        <a:buSzPct val="100000"/>
        <a:buFont typeface="Times New Roman" panose="02020603050405020304" pitchFamily="18" charset="0"/>
        <a:defRPr sz="2800" kern="1200">
          <a:solidFill>
            <a:srgbClr val="000000"/>
          </a:solidFill>
          <a:latin typeface="+mn-lt"/>
          <a:ea typeface="+mn-ea"/>
          <a:cs typeface="+mn-cs"/>
        </a:defRPr>
      </a:lvl2pPr>
      <a:lvl3pPr marL="1143000" indent="-228600" algn="l" defTabSz="449263" rtl="0" eaLnBrk="0" fontAlgn="base" hangingPunct="0">
        <a:spcBef>
          <a:spcPts val="600"/>
        </a:spcBef>
        <a:spcAft>
          <a:spcPct val="0"/>
        </a:spcAft>
        <a:buClr>
          <a:srgbClr val="000000"/>
        </a:buClr>
        <a:buSzPct val="100000"/>
        <a:buFont typeface="Times New Roman" panose="02020603050405020304" pitchFamily="18" charset="0"/>
        <a:defRPr sz="2400" kern="1200">
          <a:solidFill>
            <a:srgbClr val="000000"/>
          </a:solidFill>
          <a:latin typeface="+mn-lt"/>
          <a:ea typeface="+mn-ea"/>
          <a:cs typeface="+mn-cs"/>
        </a:defRPr>
      </a:lvl3pPr>
      <a:lvl4pPr marL="1600200" indent="-228600" algn="l" defTabSz="449263" rtl="0" eaLnBrk="0" fontAlgn="base" hangingPunct="0">
        <a:spcBef>
          <a:spcPts val="5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4pPr>
      <a:lvl5pPr marL="2057400" indent="-228600" algn="l" defTabSz="449263" rtl="0" eaLnBrk="0" fontAlgn="base" hangingPunct="0">
        <a:spcBef>
          <a:spcPts val="500"/>
        </a:spcBef>
        <a:spcAft>
          <a:spcPct val="0"/>
        </a:spcAft>
        <a:buClr>
          <a:srgbClr val="000000"/>
        </a:buClr>
        <a:buSzPct val="100000"/>
        <a:buFont typeface="Times New Roman" panose="02020603050405020304" pitchFamily="18" charset="0"/>
        <a:defRPr sz="2000" kern="1200">
          <a:solidFill>
            <a:srgbClr val="00000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3.xml" /><Relationship Id="rId1" Type="http://schemas.openxmlformats.org/officeDocument/2006/relationships/slideLayout" Target="../slideLayouts/slideLayout4.xml" /><Relationship Id="rId4" Type="http://schemas.openxmlformats.org/officeDocument/2006/relationships/image" Target="../media/image3.png" /></Relationships>
</file>

<file path=ppt/slides/_rels/slide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4.xml" /><Relationship Id="rId1" Type="http://schemas.openxmlformats.org/officeDocument/2006/relationships/slideLayout" Target="../slideLayouts/slideLayout4.xml" /><Relationship Id="rId4" Type="http://schemas.openxmlformats.org/officeDocument/2006/relationships/image" Target="../media/image5.jpeg" /></Relationships>
</file>

<file path=ppt/slides/_rels/slide6.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5.xml" /><Relationship Id="rId1" Type="http://schemas.openxmlformats.org/officeDocument/2006/relationships/slideLayout" Target="../slideLayouts/slideLayout2.xml" /><Relationship Id="rId4" Type="http://schemas.openxmlformats.org/officeDocument/2006/relationships/image" Target="../media/image6.jpeg" /></Relationships>
</file>

<file path=ppt/slides/_rels/slide7.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6.xml" /><Relationship Id="rId1" Type="http://schemas.openxmlformats.org/officeDocument/2006/relationships/slideLayout" Target="../slideLayouts/slideLayout4.xml" /><Relationship Id="rId4" Type="http://schemas.openxmlformats.org/officeDocument/2006/relationships/image" Target="../media/image7.jpeg" /></Relationships>
</file>

<file path=ppt/slides/_rels/slide8.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7.xml" /><Relationship Id="rId1" Type="http://schemas.openxmlformats.org/officeDocument/2006/relationships/slideLayout" Target="../slideLayouts/slideLayout4.xml" /><Relationship Id="rId4" Type="http://schemas.openxmlformats.org/officeDocument/2006/relationships/image" Target="../media/image8.jpeg" /></Relationships>
</file>

<file path=ppt/slides/_rels/slide9.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8.xml" /><Relationship Id="rId1" Type="http://schemas.openxmlformats.org/officeDocument/2006/relationships/slideLayout" Target="../slideLayouts/slideLayout4.xml" /><Relationship Id="rId4" Type="http://schemas.openxmlformats.org/officeDocument/2006/relationships/image" Target="../media/image9.jpeg" /></Relationships>
</file>

<file path=ppt/slides/_rels/slide10.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9.xml" /><Relationship Id="rId1" Type="http://schemas.openxmlformats.org/officeDocument/2006/relationships/slideLayout" Target="../slideLayouts/slideLayout4.xml" /><Relationship Id="rId4" Type="http://schemas.openxmlformats.org/officeDocument/2006/relationships/image" Target="../media/image10.png" /></Relationships>
</file>

<file path=ppt/slides/_rels/slide1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0.xml" /><Relationship Id="rId1" Type="http://schemas.openxmlformats.org/officeDocument/2006/relationships/slideLayout" Target="../slideLayouts/slideLayout4.xml" /><Relationship Id="rId4" Type="http://schemas.openxmlformats.org/officeDocument/2006/relationships/image" Target="../media/image11.jpeg" /></Relationships>
</file>

<file path=ppt/slides/_rels/slide1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3.xml" /><Relationship Id="rId1" Type="http://schemas.openxmlformats.org/officeDocument/2006/relationships/slideLayout" Target="../slideLayouts/slideLayout4.xml" /><Relationship Id="rId4" Type="http://schemas.openxmlformats.org/officeDocument/2006/relationships/image" Target="../media/image12.jpeg" /></Relationships>
</file>

<file path=ppt/slides/_rels/slide15.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6.xml" /><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7.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073" name="Text Box 1">
            <a:extLst>
              <a:ext uri="{FF2B5EF4-FFF2-40B4-BE49-F238E27FC236}">
                <a16:creationId xmlns:a16="http://schemas.microsoft.com/office/drawing/2014/main" id="{D7B0B2E7-3DBA-4E20-8C40-ED244896BC76}"/>
              </a:ext>
            </a:extLst>
          </p:cNvPr>
          <p:cNvSpPr txBox="1">
            <a:spLocks noChangeArrowheads="1"/>
          </p:cNvSpPr>
          <p:nvPr/>
        </p:nvSpPr>
        <p:spPr bwMode="auto">
          <a:xfrm>
            <a:off x="3810000" y="304801"/>
            <a:ext cx="5181600" cy="1981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9pPr>
          </a:lstStyle>
          <a:p>
            <a:pPr algn="ctr">
              <a:buClrTx/>
              <a:buFontTx/>
              <a:buNone/>
            </a:pPr>
            <a:r>
              <a:rPr lang="en-GB" altLang="en-US" sz="4800" b="1" i="1" dirty="0">
                <a:latin typeface="Times New Roman" panose="02020603050405020304" pitchFamily="18" charset="0"/>
              </a:rPr>
              <a:t>Managing People</a:t>
            </a:r>
          </a:p>
        </p:txBody>
      </p:sp>
      <p:sp>
        <p:nvSpPr>
          <p:cNvPr id="3074" name="AutoShape 2">
            <a:extLst>
              <a:ext uri="{FF2B5EF4-FFF2-40B4-BE49-F238E27FC236}">
                <a16:creationId xmlns:a16="http://schemas.microsoft.com/office/drawing/2014/main" id="{FA45A0D7-EA25-4C47-ADEF-E9218534009E}"/>
              </a:ext>
            </a:extLst>
          </p:cNvPr>
          <p:cNvSpPr>
            <a:spLocks noChangeArrowheads="1"/>
          </p:cNvSpPr>
          <p:nvPr/>
        </p:nvSpPr>
        <p:spPr bwMode="auto">
          <a:xfrm>
            <a:off x="8423275" y="6551613"/>
            <a:ext cx="720725" cy="306387"/>
          </a:xfrm>
          <a:prstGeom prst="roundRect">
            <a:avLst>
              <a:gd name="adj" fmla="val 519"/>
            </a:avLst>
          </a:prstGeom>
          <a:solidFill>
            <a:srgbClr val="000000"/>
          </a:solidFill>
          <a:ln w="9360" cap="sq">
            <a:solidFill>
              <a:srgbClr val="80808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 name="TextBox 3">
            <a:extLst>
              <a:ext uri="{FF2B5EF4-FFF2-40B4-BE49-F238E27FC236}">
                <a16:creationId xmlns:a16="http://schemas.microsoft.com/office/drawing/2014/main" id="{DC342D6C-CDE3-4626-B430-A8923BA3DC62}"/>
              </a:ext>
            </a:extLst>
          </p:cNvPr>
          <p:cNvSpPr txBox="1"/>
          <p:nvPr/>
        </p:nvSpPr>
        <p:spPr>
          <a:xfrm>
            <a:off x="152400" y="2941479"/>
            <a:ext cx="6899275" cy="1508105"/>
          </a:xfrm>
          <a:prstGeom prst="rect">
            <a:avLst/>
          </a:prstGeom>
          <a:noFill/>
        </p:spPr>
        <p:txBody>
          <a:bodyPr wrap="square" rtlCol="0">
            <a:spAutoFit/>
          </a:bodyPr>
          <a:lstStyle/>
          <a:p>
            <a:r>
              <a:rPr lang="en-GB" sz="2000" dirty="0">
                <a:solidFill>
                  <a:schemeClr val="tx1"/>
                </a:solidFill>
                <a:latin typeface="+mj-lt"/>
              </a:rPr>
              <a:t>Student</a:t>
            </a:r>
            <a:r>
              <a:rPr lang="en-GB" dirty="0">
                <a:solidFill>
                  <a:schemeClr val="tx1"/>
                </a:solidFill>
              </a:rPr>
              <a:t> Name: Antonella Palermo    Student Nr:1805329</a:t>
            </a:r>
          </a:p>
          <a:p>
            <a:r>
              <a:rPr lang="en-GB" dirty="0">
                <a:solidFill>
                  <a:schemeClr val="tx1"/>
                </a:solidFill>
              </a:rPr>
              <a:t>Student </a:t>
            </a:r>
            <a:r>
              <a:rPr lang="en-GB" dirty="0" err="1">
                <a:solidFill>
                  <a:schemeClr val="tx1"/>
                </a:solidFill>
              </a:rPr>
              <a:t>Name:Nicoleta</a:t>
            </a:r>
            <a:r>
              <a:rPr lang="en-GB" dirty="0">
                <a:solidFill>
                  <a:schemeClr val="tx1"/>
                </a:solidFill>
              </a:rPr>
              <a:t> Popescu      Student Nr:1808468</a:t>
            </a:r>
          </a:p>
          <a:p>
            <a:r>
              <a:rPr lang="en-GB" dirty="0">
                <a:solidFill>
                  <a:schemeClr val="tx1"/>
                </a:solidFill>
              </a:rPr>
              <a:t>Student </a:t>
            </a:r>
            <a:r>
              <a:rPr lang="en-GB" dirty="0" err="1">
                <a:solidFill>
                  <a:schemeClr val="tx1"/>
                </a:solidFill>
              </a:rPr>
              <a:t>Name:Cosmina</a:t>
            </a:r>
            <a:r>
              <a:rPr lang="en-GB" dirty="0">
                <a:solidFill>
                  <a:schemeClr val="tx1"/>
                </a:solidFill>
              </a:rPr>
              <a:t> Andrei         Student Nr:1809878</a:t>
            </a:r>
          </a:p>
          <a:p>
            <a:r>
              <a:rPr lang="en-GB" dirty="0">
                <a:solidFill>
                  <a:schemeClr val="tx1"/>
                </a:solidFill>
              </a:rPr>
              <a:t>Student </a:t>
            </a:r>
            <a:r>
              <a:rPr lang="en-GB" dirty="0" err="1">
                <a:solidFill>
                  <a:schemeClr val="tx1"/>
                </a:solidFill>
              </a:rPr>
              <a:t>Name:Madalina</a:t>
            </a:r>
            <a:r>
              <a:rPr lang="en-GB" dirty="0">
                <a:solidFill>
                  <a:schemeClr val="tx1"/>
                </a:solidFill>
              </a:rPr>
              <a:t> </a:t>
            </a:r>
            <a:r>
              <a:rPr lang="en-GB" dirty="0" err="1">
                <a:solidFill>
                  <a:schemeClr val="tx1"/>
                </a:solidFill>
              </a:rPr>
              <a:t>Manolachi</a:t>
            </a:r>
            <a:r>
              <a:rPr lang="en-GB" dirty="0">
                <a:solidFill>
                  <a:schemeClr val="tx1"/>
                </a:solidFill>
              </a:rPr>
              <a:t>  Student Nr:1806712</a:t>
            </a:r>
          </a:p>
          <a:p>
            <a:r>
              <a:rPr lang="en-GB" dirty="0">
                <a:solidFill>
                  <a:schemeClr val="tx1"/>
                </a:solidFill>
              </a:rPr>
              <a:t>Student </a:t>
            </a:r>
            <a:r>
              <a:rPr lang="en-GB" dirty="0" err="1">
                <a:solidFill>
                  <a:schemeClr val="tx1"/>
                </a:solidFill>
              </a:rPr>
              <a:t>Name:Ionela</a:t>
            </a:r>
            <a:r>
              <a:rPr lang="en-GB" dirty="0">
                <a:solidFill>
                  <a:schemeClr val="tx1"/>
                </a:solidFill>
              </a:rPr>
              <a:t> </a:t>
            </a:r>
            <a:r>
              <a:rPr lang="en-GB" dirty="0" err="1">
                <a:solidFill>
                  <a:schemeClr val="tx1"/>
                </a:solidFill>
              </a:rPr>
              <a:t>Oniga</a:t>
            </a:r>
            <a:r>
              <a:rPr lang="en-GB" dirty="0">
                <a:solidFill>
                  <a:schemeClr val="tx1"/>
                </a:solidFill>
              </a:rPr>
              <a:t>              Student Nr:1714402</a:t>
            </a:r>
          </a:p>
        </p:txBody>
      </p:sp>
      <p:sp>
        <p:nvSpPr>
          <p:cNvPr id="2" name="Minus Sign 1">
            <a:extLst>
              <a:ext uri="{FF2B5EF4-FFF2-40B4-BE49-F238E27FC236}">
                <a16:creationId xmlns:a16="http://schemas.microsoft.com/office/drawing/2014/main" id="{F2C904CA-C8A7-894D-86ED-2C783F396D96}"/>
              </a:ext>
            </a:extLst>
          </p:cNvPr>
          <p:cNvSpPr/>
          <p:nvPr/>
        </p:nvSpPr>
        <p:spPr bwMode="auto">
          <a:xfrm>
            <a:off x="3160024" y="6028542"/>
            <a:ext cx="6899275" cy="1352528"/>
          </a:xfrm>
          <a:prstGeom prst="mathMin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097" name="Rectangle 1">
            <a:extLst>
              <a:ext uri="{FF2B5EF4-FFF2-40B4-BE49-F238E27FC236}">
                <a16:creationId xmlns:a16="http://schemas.microsoft.com/office/drawing/2014/main" id="{9BF9E140-A41B-4B9D-9128-4F9413216993}"/>
              </a:ext>
            </a:extLst>
          </p:cNvPr>
          <p:cNvSpPr>
            <a:spLocks noGrp="1" noChangeArrowheads="1"/>
          </p:cNvSpPr>
          <p:nvPr>
            <p:ph type="title"/>
          </p:nvPr>
        </p:nvSpPr>
        <p:spPr>
          <a:xfrm>
            <a:off x="457200" y="274638"/>
            <a:ext cx="8202613" cy="1116012"/>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solidFill>
                  <a:srgbClr val="FFFFFF"/>
                </a:solidFill>
              </a:rPr>
              <a:t>TABLE OF CONTENT</a:t>
            </a:r>
          </a:p>
        </p:txBody>
      </p:sp>
      <p:sp>
        <p:nvSpPr>
          <p:cNvPr id="4098" name="Rectangle 2">
            <a:extLst>
              <a:ext uri="{FF2B5EF4-FFF2-40B4-BE49-F238E27FC236}">
                <a16:creationId xmlns:a16="http://schemas.microsoft.com/office/drawing/2014/main" id="{F58C790B-4AF9-468A-92D8-9C944B9A514F}"/>
              </a:ext>
            </a:extLst>
          </p:cNvPr>
          <p:cNvSpPr>
            <a:spLocks noGrp="1" noChangeArrowheads="1"/>
          </p:cNvSpPr>
          <p:nvPr>
            <p:ph type="body" idx="1"/>
          </p:nvPr>
        </p:nvSpPr>
        <p:spPr>
          <a:xfrm>
            <a:off x="503238" y="1871663"/>
            <a:ext cx="8202612" cy="4498975"/>
          </a:xfrm>
          <a:ln/>
        </p:spPr>
        <p:txBody>
          <a:bodyPr/>
          <a:lstStyle/>
          <a:p>
            <a:pPr marL="554038" indent="-554038">
              <a:lnSpc>
                <a:spcPct val="150000"/>
              </a:lnSpc>
              <a:buSzPct val="45000"/>
              <a:buFont typeface="Wingdings" panose="05000000000000000000" pitchFamily="2" charset="2"/>
              <a:buChar char=""/>
              <a:tabLst>
                <a:tab pos="554038" algn="l"/>
                <a:tab pos="658813" algn="l"/>
                <a:tab pos="1108075" algn="l"/>
                <a:tab pos="1557338" algn="l"/>
                <a:tab pos="2006600" algn="l"/>
                <a:tab pos="2455863" algn="l"/>
                <a:tab pos="2905125" algn="l"/>
                <a:tab pos="3354388" algn="l"/>
                <a:tab pos="3803650" algn="l"/>
                <a:tab pos="4252913" algn="l"/>
                <a:tab pos="4702175" algn="l"/>
                <a:tab pos="5151438" algn="l"/>
                <a:tab pos="5600700" algn="l"/>
                <a:tab pos="6049963" algn="l"/>
                <a:tab pos="6499225" algn="l"/>
                <a:tab pos="6948488" algn="l"/>
                <a:tab pos="7397750" algn="l"/>
                <a:tab pos="7847013" algn="l"/>
                <a:tab pos="8296275" algn="l"/>
                <a:tab pos="8745538" algn="l"/>
                <a:tab pos="9194800" algn="l"/>
              </a:tabLst>
            </a:pPr>
            <a:r>
              <a:rPr lang="en-GB" altLang="en-US" sz="2000"/>
              <a:t>Introduction</a:t>
            </a:r>
          </a:p>
          <a:p>
            <a:pPr marL="554038" indent="-554038">
              <a:lnSpc>
                <a:spcPct val="150000"/>
              </a:lnSpc>
              <a:buSzPct val="45000"/>
              <a:buFont typeface="Wingdings" panose="05000000000000000000" pitchFamily="2" charset="2"/>
              <a:buChar char=""/>
              <a:tabLst>
                <a:tab pos="554038" algn="l"/>
                <a:tab pos="658813" algn="l"/>
                <a:tab pos="1108075" algn="l"/>
                <a:tab pos="1557338" algn="l"/>
                <a:tab pos="2006600" algn="l"/>
                <a:tab pos="2455863" algn="l"/>
                <a:tab pos="2905125" algn="l"/>
                <a:tab pos="3354388" algn="l"/>
                <a:tab pos="3803650" algn="l"/>
                <a:tab pos="4252913" algn="l"/>
                <a:tab pos="4702175" algn="l"/>
                <a:tab pos="5151438" algn="l"/>
                <a:tab pos="5600700" algn="l"/>
                <a:tab pos="6049963" algn="l"/>
                <a:tab pos="6499225" algn="l"/>
                <a:tab pos="6948488" algn="l"/>
                <a:tab pos="7397750" algn="l"/>
                <a:tab pos="7847013" algn="l"/>
                <a:tab pos="8296275" algn="l"/>
                <a:tab pos="8745538" algn="l"/>
                <a:tab pos="9194800" algn="l"/>
              </a:tabLst>
            </a:pPr>
            <a:r>
              <a:rPr lang="en-GB" altLang="en-US" sz="2000"/>
              <a:t>Overview of Company</a:t>
            </a:r>
          </a:p>
          <a:p>
            <a:pPr marL="554038" indent="-554038">
              <a:lnSpc>
                <a:spcPct val="150000"/>
              </a:lnSpc>
              <a:buSzPct val="45000"/>
              <a:buFont typeface="Wingdings" panose="05000000000000000000" pitchFamily="2" charset="2"/>
              <a:buChar char=""/>
              <a:tabLst>
                <a:tab pos="554038" algn="l"/>
                <a:tab pos="658813" algn="l"/>
                <a:tab pos="1108075" algn="l"/>
                <a:tab pos="1557338" algn="l"/>
                <a:tab pos="2006600" algn="l"/>
                <a:tab pos="2455863" algn="l"/>
                <a:tab pos="2905125" algn="l"/>
                <a:tab pos="3354388" algn="l"/>
                <a:tab pos="3803650" algn="l"/>
                <a:tab pos="4252913" algn="l"/>
                <a:tab pos="4702175" algn="l"/>
                <a:tab pos="5151438" algn="l"/>
                <a:tab pos="5600700" algn="l"/>
                <a:tab pos="6049963" algn="l"/>
                <a:tab pos="6499225" algn="l"/>
                <a:tab pos="6948488" algn="l"/>
                <a:tab pos="7397750" algn="l"/>
                <a:tab pos="7847013" algn="l"/>
                <a:tab pos="8296275" algn="l"/>
                <a:tab pos="8745538" algn="l"/>
                <a:tab pos="9194800" algn="l"/>
              </a:tabLst>
            </a:pPr>
            <a:r>
              <a:rPr lang="en-GB" altLang="en-US" sz="2000"/>
              <a:t>Discussion on HRM</a:t>
            </a:r>
          </a:p>
          <a:p>
            <a:pPr marL="554038" indent="-554038">
              <a:lnSpc>
                <a:spcPct val="150000"/>
              </a:lnSpc>
              <a:buSzPct val="45000"/>
              <a:buFont typeface="Wingdings" panose="05000000000000000000" pitchFamily="2" charset="2"/>
              <a:buChar char=""/>
              <a:tabLst>
                <a:tab pos="554038" algn="l"/>
                <a:tab pos="658813" algn="l"/>
                <a:tab pos="1108075" algn="l"/>
                <a:tab pos="1557338" algn="l"/>
                <a:tab pos="2006600" algn="l"/>
                <a:tab pos="2455863" algn="l"/>
                <a:tab pos="2905125" algn="l"/>
                <a:tab pos="3354388" algn="l"/>
                <a:tab pos="3803650" algn="l"/>
                <a:tab pos="4252913" algn="l"/>
                <a:tab pos="4702175" algn="l"/>
                <a:tab pos="5151438" algn="l"/>
                <a:tab pos="5600700" algn="l"/>
                <a:tab pos="6049963" algn="l"/>
                <a:tab pos="6499225" algn="l"/>
                <a:tab pos="6948488" algn="l"/>
                <a:tab pos="7397750" algn="l"/>
                <a:tab pos="7847013" algn="l"/>
                <a:tab pos="8296275" algn="l"/>
                <a:tab pos="8745538" algn="l"/>
                <a:tab pos="9194800" algn="l"/>
              </a:tabLst>
            </a:pPr>
            <a:r>
              <a:rPr lang="en-GB" altLang="en-US" sz="2000"/>
              <a:t>HRM Policies &amp; its importance</a:t>
            </a:r>
          </a:p>
          <a:p>
            <a:pPr marL="554038" indent="-554038">
              <a:lnSpc>
                <a:spcPct val="150000"/>
              </a:lnSpc>
              <a:buSzPct val="45000"/>
              <a:buFont typeface="Wingdings" panose="05000000000000000000" pitchFamily="2" charset="2"/>
              <a:buChar char=""/>
              <a:tabLst>
                <a:tab pos="554038" algn="l"/>
                <a:tab pos="658813" algn="l"/>
                <a:tab pos="1108075" algn="l"/>
                <a:tab pos="1557338" algn="l"/>
                <a:tab pos="2006600" algn="l"/>
                <a:tab pos="2455863" algn="l"/>
                <a:tab pos="2905125" algn="l"/>
                <a:tab pos="3354388" algn="l"/>
                <a:tab pos="3803650" algn="l"/>
                <a:tab pos="4252913" algn="l"/>
                <a:tab pos="4702175" algn="l"/>
                <a:tab pos="5151438" algn="l"/>
                <a:tab pos="5600700" algn="l"/>
                <a:tab pos="6049963" algn="l"/>
                <a:tab pos="6499225" algn="l"/>
                <a:tab pos="6948488" algn="l"/>
                <a:tab pos="7397750" algn="l"/>
                <a:tab pos="7847013" algn="l"/>
                <a:tab pos="8296275" algn="l"/>
                <a:tab pos="8745538" algn="l"/>
                <a:tab pos="9194800" algn="l"/>
              </a:tabLst>
            </a:pPr>
            <a:r>
              <a:rPr lang="en-GB" altLang="en-US" sz="2000"/>
              <a:t>Challenges to Implement the Policies</a:t>
            </a:r>
          </a:p>
          <a:p>
            <a:pPr marL="554038" indent="-554038">
              <a:lnSpc>
                <a:spcPct val="150000"/>
              </a:lnSpc>
              <a:buSzPct val="45000"/>
              <a:buFont typeface="Wingdings" panose="05000000000000000000" pitchFamily="2" charset="2"/>
              <a:buChar char=""/>
              <a:tabLst>
                <a:tab pos="554038" algn="l"/>
                <a:tab pos="658813" algn="l"/>
                <a:tab pos="1108075" algn="l"/>
                <a:tab pos="1557338" algn="l"/>
                <a:tab pos="2006600" algn="l"/>
                <a:tab pos="2455863" algn="l"/>
                <a:tab pos="2905125" algn="l"/>
                <a:tab pos="3354388" algn="l"/>
                <a:tab pos="3803650" algn="l"/>
                <a:tab pos="4252913" algn="l"/>
                <a:tab pos="4702175" algn="l"/>
                <a:tab pos="5151438" algn="l"/>
                <a:tab pos="5600700" algn="l"/>
                <a:tab pos="6049963" algn="l"/>
                <a:tab pos="6499225" algn="l"/>
                <a:tab pos="6948488" algn="l"/>
                <a:tab pos="7397750" algn="l"/>
                <a:tab pos="7847013" algn="l"/>
                <a:tab pos="8296275" algn="l"/>
                <a:tab pos="8745538" algn="l"/>
                <a:tab pos="9194800" algn="l"/>
              </a:tabLst>
            </a:pPr>
            <a:r>
              <a:rPr lang="en-GB" altLang="en-US" sz="2000"/>
              <a:t>Recommendation</a:t>
            </a:r>
          </a:p>
          <a:p>
            <a:pPr marL="554038" indent="-554038">
              <a:lnSpc>
                <a:spcPct val="150000"/>
              </a:lnSpc>
              <a:buSzPct val="45000"/>
              <a:buFont typeface="Wingdings" panose="05000000000000000000" pitchFamily="2" charset="2"/>
              <a:buChar char=""/>
              <a:tabLst>
                <a:tab pos="554038" algn="l"/>
                <a:tab pos="658813" algn="l"/>
                <a:tab pos="1108075" algn="l"/>
                <a:tab pos="1557338" algn="l"/>
                <a:tab pos="2006600" algn="l"/>
                <a:tab pos="2455863" algn="l"/>
                <a:tab pos="2905125" algn="l"/>
                <a:tab pos="3354388" algn="l"/>
                <a:tab pos="3803650" algn="l"/>
                <a:tab pos="4252913" algn="l"/>
                <a:tab pos="4702175" algn="l"/>
                <a:tab pos="5151438" algn="l"/>
                <a:tab pos="5600700" algn="l"/>
                <a:tab pos="6049963" algn="l"/>
                <a:tab pos="6499225" algn="l"/>
                <a:tab pos="6948488" algn="l"/>
                <a:tab pos="7397750" algn="l"/>
                <a:tab pos="7847013" algn="l"/>
                <a:tab pos="8296275" algn="l"/>
                <a:tab pos="8745538" algn="l"/>
                <a:tab pos="9194800" algn="l"/>
              </a:tabLst>
            </a:pPr>
            <a:r>
              <a:rPr lang="en-GB" altLang="en-US" sz="2000"/>
              <a:t>Conclusion</a:t>
            </a:r>
          </a:p>
          <a:p>
            <a:pPr marL="554038" indent="-554038">
              <a:lnSpc>
                <a:spcPct val="150000"/>
              </a:lnSpc>
              <a:buSzPct val="45000"/>
              <a:buFont typeface="Wingdings" panose="05000000000000000000" pitchFamily="2" charset="2"/>
              <a:buChar char=""/>
              <a:tabLst>
                <a:tab pos="554038" algn="l"/>
                <a:tab pos="658813" algn="l"/>
                <a:tab pos="1108075" algn="l"/>
                <a:tab pos="1557338" algn="l"/>
                <a:tab pos="2006600" algn="l"/>
                <a:tab pos="2455863" algn="l"/>
                <a:tab pos="2905125" algn="l"/>
                <a:tab pos="3354388" algn="l"/>
                <a:tab pos="3803650" algn="l"/>
                <a:tab pos="4252913" algn="l"/>
                <a:tab pos="4702175" algn="l"/>
                <a:tab pos="5151438" algn="l"/>
                <a:tab pos="5600700" algn="l"/>
                <a:tab pos="6049963" algn="l"/>
                <a:tab pos="6499225" algn="l"/>
                <a:tab pos="6948488" algn="l"/>
                <a:tab pos="7397750" algn="l"/>
                <a:tab pos="7847013" algn="l"/>
                <a:tab pos="8296275" algn="l"/>
                <a:tab pos="8745538" algn="l"/>
                <a:tab pos="9194800" algn="l"/>
              </a:tabLst>
            </a:pPr>
            <a:r>
              <a:rPr lang="en-GB" altLang="en-US" sz="2000"/>
              <a:t>References</a:t>
            </a:r>
          </a:p>
        </p:txBody>
      </p:sp>
      <p:sp>
        <p:nvSpPr>
          <p:cNvPr id="2" name="Minus Sign 1">
            <a:extLst>
              <a:ext uri="{FF2B5EF4-FFF2-40B4-BE49-F238E27FC236}">
                <a16:creationId xmlns:a16="http://schemas.microsoft.com/office/drawing/2014/main" id="{9A309F6C-499F-784B-9E87-AE1A1965C993}"/>
              </a:ext>
            </a:extLst>
          </p:cNvPr>
          <p:cNvSpPr/>
          <p:nvPr/>
        </p:nvSpPr>
        <p:spPr bwMode="auto">
          <a:xfrm>
            <a:off x="1052586" y="6036624"/>
            <a:ext cx="9311335" cy="1304486"/>
          </a:xfrm>
          <a:prstGeom prst="mathMin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121" name="Rectangle 1">
            <a:extLst>
              <a:ext uri="{FF2B5EF4-FFF2-40B4-BE49-F238E27FC236}">
                <a16:creationId xmlns:a16="http://schemas.microsoft.com/office/drawing/2014/main" id="{F78CAEE8-189E-47F6-87D8-863E36D1B834}"/>
              </a:ext>
            </a:extLst>
          </p:cNvPr>
          <p:cNvSpPr>
            <a:spLocks noGrp="1" noChangeArrowheads="1"/>
          </p:cNvSpPr>
          <p:nvPr>
            <p:ph type="title"/>
          </p:nvPr>
        </p:nvSpPr>
        <p:spPr>
          <a:xfrm>
            <a:off x="457200" y="274638"/>
            <a:ext cx="8199438" cy="1112837"/>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solidFill>
                  <a:srgbClr val="FFFFFF"/>
                </a:solidFill>
              </a:rPr>
              <a:t>INTRODUCTION</a:t>
            </a:r>
          </a:p>
        </p:txBody>
      </p:sp>
      <p:sp>
        <p:nvSpPr>
          <p:cNvPr id="5122" name="Rectangle 2">
            <a:extLst>
              <a:ext uri="{FF2B5EF4-FFF2-40B4-BE49-F238E27FC236}">
                <a16:creationId xmlns:a16="http://schemas.microsoft.com/office/drawing/2014/main" id="{86E2553D-13C7-447C-AD51-9ACEBA404853}"/>
              </a:ext>
            </a:extLst>
          </p:cNvPr>
          <p:cNvSpPr>
            <a:spLocks noGrp="1" noChangeArrowheads="1"/>
          </p:cNvSpPr>
          <p:nvPr>
            <p:ph type="body" idx="1"/>
          </p:nvPr>
        </p:nvSpPr>
        <p:spPr>
          <a:xfrm>
            <a:off x="287338" y="1839912"/>
            <a:ext cx="6073158" cy="6400843"/>
          </a:xfrm>
          <a:ln/>
        </p:spPr>
        <p:txBody>
          <a:bodyPr/>
          <a:lstStyle/>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a:t>Human Resource Management is defined as the process of planning, recruiting and selecting the right candidate for business organisation.</a:t>
            </a:r>
          </a:p>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a:t>The activities include</a:t>
            </a:r>
          </a:p>
          <a:p>
            <a:pPr marL="349250" algn="just">
              <a:lnSpc>
                <a:spcPct val="150000"/>
              </a:lnSpc>
              <a:buClrTx/>
              <a:buFont typeface="Arial" panose="020B0604020202020204" pitchFamily="34" charset="0"/>
              <a:buChar char="•"/>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a:t>Determining human resource strategy</a:t>
            </a:r>
          </a:p>
          <a:p>
            <a:pPr marL="349250" algn="just">
              <a:lnSpc>
                <a:spcPct val="150000"/>
              </a:lnSpc>
              <a:buClrTx/>
              <a:buFont typeface="Arial" panose="020B0604020202020204" pitchFamily="34" charset="0"/>
              <a:buChar char="•"/>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a:t>Staffing</a:t>
            </a:r>
          </a:p>
          <a:p>
            <a:pPr marL="349250" algn="just">
              <a:lnSpc>
                <a:spcPct val="150000"/>
              </a:lnSpc>
              <a:buClrTx/>
              <a:buFont typeface="Arial" panose="020B0604020202020204" pitchFamily="34" charset="0"/>
              <a:buChar char="•"/>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a:t>Managemnt development </a:t>
            </a:r>
          </a:p>
          <a:p>
            <a:pPr marL="349250" algn="just">
              <a:lnSpc>
                <a:spcPct val="150000"/>
              </a:lnSpc>
              <a:buClrTx/>
              <a:buFont typeface="Arial" panose="020B0604020202020204" pitchFamily="34" charset="0"/>
              <a:buChar char="•"/>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a:t>Compensation </a:t>
            </a:r>
          </a:p>
        </p:txBody>
      </p:sp>
      <p:pic>
        <p:nvPicPr>
          <p:cNvPr id="5123" name="Picture 3">
            <a:extLst>
              <a:ext uri="{FF2B5EF4-FFF2-40B4-BE49-F238E27FC236}">
                <a16:creationId xmlns:a16="http://schemas.microsoft.com/office/drawing/2014/main" id="{DCA65AD9-70F4-4EFD-933F-EADE1F839A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9491" y="3319591"/>
            <a:ext cx="3533345" cy="2895201"/>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TextBox 4">
            <a:extLst>
              <a:ext uri="{FF2B5EF4-FFF2-40B4-BE49-F238E27FC236}">
                <a16:creationId xmlns:a16="http://schemas.microsoft.com/office/drawing/2014/main" id="{DA5B1E36-8D67-44CD-8E32-23AF64AB6379}"/>
              </a:ext>
            </a:extLst>
          </p:cNvPr>
          <p:cNvSpPr txBox="1"/>
          <p:nvPr/>
        </p:nvSpPr>
        <p:spPr>
          <a:xfrm>
            <a:off x="6096000" y="1387475"/>
            <a:ext cx="184731" cy="369332"/>
          </a:xfrm>
          <a:prstGeom prst="rect">
            <a:avLst/>
          </a:prstGeom>
          <a:noFill/>
        </p:spPr>
        <p:txBody>
          <a:bodyPr wrap="none" rtlCol="0">
            <a:spAutoFit/>
          </a:bodyPr>
          <a:lstStyle/>
          <a:p>
            <a:endParaRPr lang="en-GB" dirty="0"/>
          </a:p>
        </p:txBody>
      </p:sp>
      <p:sp>
        <p:nvSpPr>
          <p:cNvPr id="2" name="Minus Sign 1">
            <a:extLst>
              <a:ext uri="{FF2B5EF4-FFF2-40B4-BE49-F238E27FC236}">
                <a16:creationId xmlns:a16="http://schemas.microsoft.com/office/drawing/2014/main" id="{0FD08D9C-65C2-4A49-9E4F-15717B5907F6}"/>
              </a:ext>
            </a:extLst>
          </p:cNvPr>
          <p:cNvSpPr/>
          <p:nvPr/>
        </p:nvSpPr>
        <p:spPr bwMode="auto">
          <a:xfrm>
            <a:off x="1794777" y="6214792"/>
            <a:ext cx="8185894" cy="914659"/>
          </a:xfrm>
          <a:prstGeom prst="mathMinus">
            <a:avLst>
              <a:gd name="adj1" fmla="val 0"/>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
        <p:nvSpPr>
          <p:cNvPr id="3" name="Minus Sign 2">
            <a:extLst>
              <a:ext uri="{FF2B5EF4-FFF2-40B4-BE49-F238E27FC236}">
                <a16:creationId xmlns:a16="http://schemas.microsoft.com/office/drawing/2014/main" id="{9B48C21C-0EDB-0149-8918-5928C5FDA02D}"/>
              </a:ext>
            </a:extLst>
          </p:cNvPr>
          <p:cNvSpPr/>
          <p:nvPr/>
        </p:nvSpPr>
        <p:spPr bwMode="auto">
          <a:xfrm>
            <a:off x="2716996" y="6214792"/>
            <a:ext cx="7420303" cy="1134313"/>
          </a:xfrm>
          <a:prstGeom prst="mathMinus">
            <a:avLst>
              <a:gd name="adj1" fmla="val 0"/>
            </a:avLst>
          </a:prstGeom>
          <a:solidFill>
            <a:schemeClr val="tx1"/>
          </a:solidFill>
          <a:ln>
            <a:headEnd type="none" w="med" len="med"/>
            <a:tailEnd type="none" w="med" len="med"/>
          </a:ln>
          <a:extLst>
            <a:ext uri="{AF507438-7753-43E0-B8FC-AC1667EBCBE1}">
              <a14:hiddenEffects xmlns:a14="http://schemas.microsoft.com/office/drawing/2010/main">
                <a:effectLst>
                  <a:outerShdw dist="35921" dir="2700000" algn="ctr" rotWithShape="0">
                    <a:schemeClr val="bg2"/>
                  </a:outerShdw>
                </a:effectLst>
              </a14:hiddenEffects>
            </a:ext>
          </a:extLst>
        </p:spPr>
        <p:style>
          <a:lnRef idx="2">
            <a:schemeClr val="dk1">
              <a:shade val="50000"/>
            </a:schemeClr>
          </a:lnRef>
          <a:fillRef idx="1">
            <a:schemeClr val="dk1"/>
          </a:fillRef>
          <a:effectRef idx="0">
            <a:schemeClr val="dk1"/>
          </a:effectRef>
          <a:fontRef idx="minor">
            <a:schemeClr val="lt1"/>
          </a:fontRef>
        </p:style>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
        <p:nvSpPr>
          <p:cNvPr id="4" name="Minus Sign 3">
            <a:extLst>
              <a:ext uri="{FF2B5EF4-FFF2-40B4-BE49-F238E27FC236}">
                <a16:creationId xmlns:a16="http://schemas.microsoft.com/office/drawing/2014/main" id="{D4AB0E29-2CE1-604B-BC87-875598F4900B}"/>
              </a:ext>
            </a:extLst>
          </p:cNvPr>
          <p:cNvSpPr/>
          <p:nvPr/>
        </p:nvSpPr>
        <p:spPr bwMode="auto">
          <a:xfrm>
            <a:off x="4942670" y="6049893"/>
            <a:ext cx="4813105" cy="1299212"/>
          </a:xfrm>
          <a:prstGeom prst="mathMin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5CEB5-3894-4BB5-8A17-3EDB4E13EC7B}"/>
              </a:ext>
            </a:extLst>
          </p:cNvPr>
          <p:cNvSpPr>
            <a:spLocks noGrp="1"/>
          </p:cNvSpPr>
          <p:nvPr>
            <p:ph type="title"/>
          </p:nvPr>
        </p:nvSpPr>
        <p:spPr/>
        <p:txBody>
          <a:bodyPr/>
          <a:lstStyle/>
          <a:p>
            <a:endParaRPr lang="en-GB"/>
          </a:p>
        </p:txBody>
      </p:sp>
      <p:pic>
        <p:nvPicPr>
          <p:cNvPr id="5" name="Content Placeholder 4" descr="A screenshot of a cell phone&#10;&#10;Description automatically generated">
            <a:extLst>
              <a:ext uri="{FF2B5EF4-FFF2-40B4-BE49-F238E27FC236}">
                <a16:creationId xmlns:a16="http://schemas.microsoft.com/office/drawing/2014/main" id="{ED609744-6EA2-4DA7-9B28-7E4DFADC362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6858000"/>
          </a:xfrm>
        </p:spPr>
      </p:pic>
    </p:spTree>
    <p:extLst>
      <p:ext uri="{BB962C8B-B14F-4D97-AF65-F5344CB8AC3E}">
        <p14:creationId xmlns:p14="http://schemas.microsoft.com/office/powerpoint/2010/main" val="3313405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145" name="Rectangle 1">
            <a:extLst>
              <a:ext uri="{FF2B5EF4-FFF2-40B4-BE49-F238E27FC236}">
                <a16:creationId xmlns:a16="http://schemas.microsoft.com/office/drawing/2014/main" id="{4CF45DBA-23C9-4E85-8344-45923AECEB5A}"/>
              </a:ext>
            </a:extLst>
          </p:cNvPr>
          <p:cNvSpPr>
            <a:spLocks noGrp="1" noChangeArrowheads="1"/>
          </p:cNvSpPr>
          <p:nvPr>
            <p:ph type="title"/>
          </p:nvPr>
        </p:nvSpPr>
        <p:spPr>
          <a:xfrm>
            <a:off x="-1270120" y="265641"/>
            <a:ext cx="8202613" cy="1116012"/>
          </a:xfrm>
          <a:ln/>
        </p:spPr>
        <p:txBody>
          <a:bodyPr/>
          <a:lstStyle/>
          <a:p>
            <a:pPr marL="0" lvl="1" inden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solidFill>
                  <a:srgbClr val="FFFFFF"/>
                </a:solidFill>
                <a:cs typeface="Times New Roman" panose="02020603050405020304" pitchFamily="18" charset="0"/>
              </a:rPr>
              <a:t>Overview of Company</a:t>
            </a:r>
          </a:p>
        </p:txBody>
      </p:sp>
      <p:sp>
        <p:nvSpPr>
          <p:cNvPr id="6146" name="Rectangle 2">
            <a:extLst>
              <a:ext uri="{FF2B5EF4-FFF2-40B4-BE49-F238E27FC236}">
                <a16:creationId xmlns:a16="http://schemas.microsoft.com/office/drawing/2014/main" id="{7EA1A6F5-DB3F-444A-9194-6C77AD6BB798}"/>
              </a:ext>
            </a:extLst>
          </p:cNvPr>
          <p:cNvSpPr>
            <a:spLocks noGrp="1" noChangeArrowheads="1"/>
          </p:cNvSpPr>
          <p:nvPr>
            <p:ph type="body" idx="1"/>
          </p:nvPr>
        </p:nvSpPr>
        <p:spPr>
          <a:xfrm>
            <a:off x="80968" y="2873109"/>
            <a:ext cx="8834522" cy="3719250"/>
          </a:xfrm>
          <a:ln/>
        </p:spPr>
        <p:txBody>
          <a:bodyPr/>
          <a:lstStyle/>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a:t>                 Vodafone </a:t>
            </a:r>
            <a:r>
              <a:rPr lang="en-GB" altLang="en-US" sz="2000" dirty="0"/>
              <a:t>is one of the company which perform its business activity </a:t>
            </a:r>
            <a:r>
              <a:rPr lang="en-GB" altLang="en-US" sz="2000"/>
              <a:t>in different </a:t>
            </a:r>
            <a:r>
              <a:rPr lang="en-GB" altLang="en-US" sz="2000" dirty="0"/>
              <a:t>part of </a:t>
            </a:r>
            <a:r>
              <a:rPr lang="en-GB" altLang="en-US" sz="2000"/>
              <a:t>the world. </a:t>
            </a:r>
          </a:p>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a:t>                 The HRM of the vodafone group PLC provides:</a:t>
            </a:r>
          </a:p>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a:t>              -the quality staff to the company </a:t>
            </a:r>
          </a:p>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a:t>              -helps in building the trust of the employee with the company which helps it                                     to handle the adverse situation.</a:t>
            </a:r>
            <a:endParaRPr lang="en-GB" altLang="en-US" sz="2000" dirty="0"/>
          </a:p>
        </p:txBody>
      </p:sp>
      <p:pic>
        <p:nvPicPr>
          <p:cNvPr id="6147" name="Picture 3">
            <a:extLst>
              <a:ext uri="{FF2B5EF4-FFF2-40B4-BE49-F238E27FC236}">
                <a16:creationId xmlns:a16="http://schemas.microsoft.com/office/drawing/2014/main" id="{EBF4E4C7-01BC-4319-8F69-5F98C1E347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99318" y="0"/>
            <a:ext cx="2944682" cy="220413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extBox 1">
            <a:extLst>
              <a:ext uri="{FF2B5EF4-FFF2-40B4-BE49-F238E27FC236}">
                <a16:creationId xmlns:a16="http://schemas.microsoft.com/office/drawing/2014/main" id="{45A596F7-89C2-0146-B45D-E0D01B2E69C8}"/>
              </a:ext>
            </a:extLst>
          </p:cNvPr>
          <p:cNvSpPr txBox="1"/>
          <p:nvPr/>
        </p:nvSpPr>
        <p:spPr>
          <a:xfrm>
            <a:off x="3066532" y="2873109"/>
            <a:ext cx="1828800" cy="1828800"/>
          </a:xfrm>
          <a:prstGeom prst="rect">
            <a:avLst/>
          </a:prstGeom>
          <a:noFill/>
        </p:spPr>
        <p:txBody>
          <a:bodyPr wrap="square" rtlCol="0">
            <a:spAutoFit/>
          </a:bodyPr>
          <a:lstStyle/>
          <a:p>
            <a:pPr algn="l"/>
            <a:endParaRPr lang="en-US"/>
          </a:p>
        </p:txBody>
      </p:sp>
      <p:sp>
        <p:nvSpPr>
          <p:cNvPr id="3" name="TextBox 2">
            <a:extLst>
              <a:ext uri="{FF2B5EF4-FFF2-40B4-BE49-F238E27FC236}">
                <a16:creationId xmlns:a16="http://schemas.microsoft.com/office/drawing/2014/main" id="{5FF87909-B2A3-E34E-82DA-AC871F91743E}"/>
              </a:ext>
            </a:extLst>
          </p:cNvPr>
          <p:cNvSpPr txBox="1"/>
          <p:nvPr/>
        </p:nvSpPr>
        <p:spPr>
          <a:xfrm>
            <a:off x="3300440" y="251325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45103895-26BF-584D-BEBE-CAEB6A64EF73}"/>
              </a:ext>
            </a:extLst>
          </p:cNvPr>
          <p:cNvSpPr txBox="1"/>
          <p:nvPr/>
        </p:nvSpPr>
        <p:spPr>
          <a:xfrm>
            <a:off x="6199318" y="2146607"/>
            <a:ext cx="2833126" cy="369332"/>
          </a:xfrm>
          <a:prstGeom prst="rect">
            <a:avLst/>
          </a:prstGeom>
          <a:noFill/>
        </p:spPr>
        <p:txBody>
          <a:bodyPr wrap="square" rtlCol="0">
            <a:spAutoFit/>
          </a:bodyPr>
          <a:lstStyle/>
          <a:p>
            <a:pPr algn="l"/>
            <a:r>
              <a:rPr lang="en-GB">
                <a:solidFill>
                  <a:schemeClr val="tx2"/>
                </a:solidFill>
              </a:rPr>
              <a:t>(16 september 1991)</a:t>
            </a:r>
            <a:endParaRPr lang="en-US">
              <a:solidFill>
                <a:schemeClr val="tx2"/>
              </a:solidFill>
            </a:endParaRPr>
          </a:p>
        </p:txBody>
      </p:sp>
      <p:sp>
        <p:nvSpPr>
          <p:cNvPr id="4" name="Minus Sign 3">
            <a:extLst>
              <a:ext uri="{FF2B5EF4-FFF2-40B4-BE49-F238E27FC236}">
                <a16:creationId xmlns:a16="http://schemas.microsoft.com/office/drawing/2014/main" id="{8404FBD4-B88E-1943-BA43-E56576453C83}"/>
              </a:ext>
            </a:extLst>
          </p:cNvPr>
          <p:cNvSpPr/>
          <p:nvPr/>
        </p:nvSpPr>
        <p:spPr bwMode="auto">
          <a:xfrm>
            <a:off x="2024203" y="6043437"/>
            <a:ext cx="8208369" cy="1307863"/>
          </a:xfrm>
          <a:prstGeom prst="mathMin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7169" name="Rectangle 1">
            <a:extLst>
              <a:ext uri="{FF2B5EF4-FFF2-40B4-BE49-F238E27FC236}">
                <a16:creationId xmlns:a16="http://schemas.microsoft.com/office/drawing/2014/main" id="{EFD3B6AF-AAD3-4758-B1A6-98B0F0A6591F}"/>
              </a:ext>
            </a:extLst>
          </p:cNvPr>
          <p:cNvSpPr>
            <a:spLocks noGrp="1" noChangeArrowheads="1"/>
          </p:cNvSpPr>
          <p:nvPr>
            <p:ph type="title"/>
          </p:nvPr>
        </p:nvSpPr>
        <p:spPr>
          <a:xfrm>
            <a:off x="457200" y="274638"/>
            <a:ext cx="8202613" cy="1116012"/>
          </a:xfrm>
          <a:ln/>
        </p:spPr>
        <p:txBody>
          <a:bodyPr/>
          <a:lstStyle/>
          <a:p>
            <a:pPr marL="0" lvl="1" inden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solidFill>
                  <a:srgbClr val="FFFFFF"/>
                </a:solidFill>
                <a:cs typeface="Times New Roman" panose="02020603050405020304" pitchFamily="18" charset="0"/>
              </a:rPr>
              <a:t>Discussion about HRM </a:t>
            </a:r>
          </a:p>
        </p:txBody>
      </p:sp>
      <p:sp>
        <p:nvSpPr>
          <p:cNvPr id="7170" name="Rectangle 2">
            <a:extLst>
              <a:ext uri="{FF2B5EF4-FFF2-40B4-BE49-F238E27FC236}">
                <a16:creationId xmlns:a16="http://schemas.microsoft.com/office/drawing/2014/main" id="{474BC831-72B9-4A4B-96AA-4650136770B2}"/>
              </a:ext>
            </a:extLst>
          </p:cNvPr>
          <p:cNvSpPr>
            <a:spLocks noGrp="1" noChangeArrowheads="1"/>
          </p:cNvSpPr>
          <p:nvPr>
            <p:ph type="body" idx="1"/>
          </p:nvPr>
        </p:nvSpPr>
        <p:spPr>
          <a:xfrm>
            <a:off x="438150" y="2087563"/>
            <a:ext cx="8202613" cy="4498975"/>
          </a:xfrm>
          <a:ln/>
        </p:spPr>
        <p:txBody>
          <a:bodyPr/>
          <a:lstStyle/>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000"/>
          </a:p>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000" dirty="0"/>
          </a:p>
        </p:txBody>
      </p:sp>
      <p:sp>
        <p:nvSpPr>
          <p:cNvPr id="5" name="TextBox 4">
            <a:extLst>
              <a:ext uri="{FF2B5EF4-FFF2-40B4-BE49-F238E27FC236}">
                <a16:creationId xmlns:a16="http://schemas.microsoft.com/office/drawing/2014/main" id="{D0DA2663-FF81-694F-BF8C-A7B31221171F}"/>
              </a:ext>
            </a:extLst>
          </p:cNvPr>
          <p:cNvSpPr txBox="1"/>
          <p:nvPr/>
        </p:nvSpPr>
        <p:spPr>
          <a:xfrm>
            <a:off x="179365" y="2165760"/>
            <a:ext cx="8394260" cy="369332"/>
          </a:xfrm>
          <a:prstGeom prst="rect">
            <a:avLst/>
          </a:prstGeom>
          <a:noFill/>
        </p:spPr>
        <p:txBody>
          <a:bodyPr wrap="square">
            <a:spAutoFit/>
          </a:bodyPr>
          <a:lstStyle/>
          <a:p>
            <a:r>
              <a:rPr lang="en-GB" altLang="en-US" sz="1800">
                <a:solidFill>
                  <a:schemeClr val="tx2"/>
                </a:solidFill>
              </a:rPr>
              <a:t>  </a:t>
            </a:r>
            <a:endParaRPr lang="en-US" sz="2800">
              <a:solidFill>
                <a:schemeClr val="tx2"/>
              </a:solidFill>
              <a:latin typeface="+mj-lt"/>
            </a:endParaRPr>
          </a:p>
        </p:txBody>
      </p:sp>
      <p:pic>
        <p:nvPicPr>
          <p:cNvPr id="2" name="Picture 2">
            <a:extLst>
              <a:ext uri="{FF2B5EF4-FFF2-40B4-BE49-F238E27FC236}">
                <a16:creationId xmlns:a16="http://schemas.microsoft.com/office/drawing/2014/main" id="{C7E8474F-EB0A-EE45-A284-0DC846F3BF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370" y="1556387"/>
            <a:ext cx="9221370" cy="5301613"/>
          </a:xfrm>
          <a:prstGeom prst="rect">
            <a:avLst/>
          </a:prstGeom>
        </p:spPr>
      </p:pic>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8193" name="Rectangle 1">
            <a:extLst>
              <a:ext uri="{FF2B5EF4-FFF2-40B4-BE49-F238E27FC236}">
                <a16:creationId xmlns:a16="http://schemas.microsoft.com/office/drawing/2014/main" id="{EBB00C10-6CAC-4E69-A929-D5DD29F73AB1}"/>
              </a:ext>
            </a:extLst>
          </p:cNvPr>
          <p:cNvSpPr>
            <a:spLocks noGrp="1" noChangeArrowheads="1"/>
          </p:cNvSpPr>
          <p:nvPr>
            <p:ph type="title"/>
          </p:nvPr>
        </p:nvSpPr>
        <p:spPr>
          <a:xfrm>
            <a:off x="-2057400" y="304800"/>
            <a:ext cx="8199438" cy="1112837"/>
          </a:xfrm>
          <a:ln/>
        </p:spPr>
        <p:txBody>
          <a:bodyPr/>
          <a:lstStyle/>
          <a:p>
            <a:pPr marL="0" lvl="1" inden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dirty="0">
                <a:solidFill>
                  <a:srgbClr val="FFFFFF"/>
                </a:solidFill>
                <a:cs typeface="Times New Roman" panose="02020603050405020304" pitchFamily="18" charset="0"/>
              </a:rPr>
              <a:t>HRM Policies</a:t>
            </a:r>
          </a:p>
        </p:txBody>
      </p:sp>
      <p:sp>
        <p:nvSpPr>
          <p:cNvPr id="8194" name="Rectangle 2">
            <a:extLst>
              <a:ext uri="{FF2B5EF4-FFF2-40B4-BE49-F238E27FC236}">
                <a16:creationId xmlns:a16="http://schemas.microsoft.com/office/drawing/2014/main" id="{4E1E797A-D03D-46E1-AAB6-8C4FE0B1ED5F}"/>
              </a:ext>
            </a:extLst>
          </p:cNvPr>
          <p:cNvSpPr>
            <a:spLocks noGrp="1" noChangeArrowheads="1"/>
          </p:cNvSpPr>
          <p:nvPr>
            <p:ph type="body" idx="1"/>
          </p:nvPr>
        </p:nvSpPr>
        <p:spPr>
          <a:xfrm>
            <a:off x="42863" y="3048000"/>
            <a:ext cx="8613775" cy="3922712"/>
          </a:xfrm>
          <a:ln/>
        </p:spPr>
        <p:txBody>
          <a:bodyPr/>
          <a:lstStyle/>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dirty="0"/>
              <a:t>               Human Resource Management is quite crucial department in a company where they are needed to conduct different types of work so that goals can be accomplished. </a:t>
            </a:r>
          </a:p>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sz="2000" dirty="0"/>
              <a:t>               ’’Supplier (include all officers, employees, contractors, subcontractors and agents of Supplier.) shall act with honesty, integrity and fairness in its dealings both internally and externally. Supplier shall not tolerate any form of bribery, including improper offers of payments or gifts to or from employees.’’</a:t>
            </a:r>
            <a:endParaRPr lang="en-GB" altLang="en-US" sz="2000" dirty="0"/>
          </a:p>
        </p:txBody>
      </p:sp>
      <p:pic>
        <p:nvPicPr>
          <p:cNvPr id="8195" name="Picture 3">
            <a:extLst>
              <a:ext uri="{FF2B5EF4-FFF2-40B4-BE49-F238E27FC236}">
                <a16:creationId xmlns:a16="http://schemas.microsoft.com/office/drawing/2014/main" id="{00481854-722E-450C-9847-3C3332B538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19600" y="288130"/>
            <a:ext cx="4237038" cy="2607469"/>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Minus Sign 1">
            <a:extLst>
              <a:ext uri="{FF2B5EF4-FFF2-40B4-BE49-F238E27FC236}">
                <a16:creationId xmlns:a16="http://schemas.microsoft.com/office/drawing/2014/main" id="{B83E985B-427D-CB4E-B4D6-0E96F3F20FA1}"/>
              </a:ext>
            </a:extLst>
          </p:cNvPr>
          <p:cNvSpPr/>
          <p:nvPr/>
        </p:nvSpPr>
        <p:spPr bwMode="auto">
          <a:xfrm>
            <a:off x="3741267" y="6053356"/>
            <a:ext cx="6208816" cy="1305746"/>
          </a:xfrm>
          <a:prstGeom prst="mathMin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217" name="Rectangle 1">
            <a:extLst>
              <a:ext uri="{FF2B5EF4-FFF2-40B4-BE49-F238E27FC236}">
                <a16:creationId xmlns:a16="http://schemas.microsoft.com/office/drawing/2014/main" id="{94108E60-3911-4BC0-B8A5-51D7A1800472}"/>
              </a:ext>
            </a:extLst>
          </p:cNvPr>
          <p:cNvSpPr>
            <a:spLocks noGrp="1" noChangeArrowheads="1"/>
          </p:cNvSpPr>
          <p:nvPr>
            <p:ph type="title"/>
          </p:nvPr>
        </p:nvSpPr>
        <p:spPr>
          <a:xfrm>
            <a:off x="457200" y="274638"/>
            <a:ext cx="8202613" cy="1116012"/>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solidFill>
                  <a:srgbClr val="FFFFFF"/>
                </a:solidFill>
              </a:rPr>
              <a:t>CONTINUE...</a:t>
            </a:r>
          </a:p>
        </p:txBody>
      </p:sp>
      <p:sp>
        <p:nvSpPr>
          <p:cNvPr id="9218" name="Rectangle 2">
            <a:extLst>
              <a:ext uri="{FF2B5EF4-FFF2-40B4-BE49-F238E27FC236}">
                <a16:creationId xmlns:a16="http://schemas.microsoft.com/office/drawing/2014/main" id="{6A285D8B-F022-4953-951A-4C4EB1DEC82C}"/>
              </a:ext>
            </a:extLst>
          </p:cNvPr>
          <p:cNvSpPr>
            <a:spLocks noGrp="1" noChangeArrowheads="1"/>
          </p:cNvSpPr>
          <p:nvPr>
            <p:ph type="body" idx="1"/>
          </p:nvPr>
        </p:nvSpPr>
        <p:spPr>
          <a:xfrm>
            <a:off x="-14111" y="2101320"/>
            <a:ext cx="9064548" cy="4498975"/>
          </a:xfrm>
          <a:ln/>
        </p:spPr>
        <p:txBody>
          <a:bodyPr/>
          <a:lstStyle/>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b="1" dirty="0"/>
              <a:t>Recruitment and selection: </a:t>
            </a:r>
            <a:r>
              <a:rPr lang="en-GB" altLang="en-US" sz="2000" dirty="0"/>
              <a:t>It is one of the most important policies of HRM where it is necessary for manager to understand that they are needed to hire only those candidate who are capable of performing every single work as per the requirement of a company.</a:t>
            </a:r>
          </a:p>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000" dirty="0"/>
          </a:p>
        </p:txBody>
      </p:sp>
      <p:pic>
        <p:nvPicPr>
          <p:cNvPr id="2" name="Picture 2">
            <a:extLst>
              <a:ext uri="{FF2B5EF4-FFF2-40B4-BE49-F238E27FC236}">
                <a16:creationId xmlns:a16="http://schemas.microsoft.com/office/drawing/2014/main" id="{99D630A7-3772-C94A-9752-A66FDAE6E1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34239" y="4051128"/>
            <a:ext cx="7052422" cy="1886342"/>
          </a:xfrm>
          <a:prstGeom prst="rect">
            <a:avLst/>
          </a:prstGeom>
        </p:spPr>
      </p:pic>
      <p:sp>
        <p:nvSpPr>
          <p:cNvPr id="3" name="Minus Sign 2">
            <a:extLst>
              <a:ext uri="{FF2B5EF4-FFF2-40B4-BE49-F238E27FC236}">
                <a16:creationId xmlns:a16="http://schemas.microsoft.com/office/drawing/2014/main" id="{FE2D5BEE-9A4B-984B-BD3B-BDAC68DBCEDA}"/>
              </a:ext>
            </a:extLst>
          </p:cNvPr>
          <p:cNvSpPr/>
          <p:nvPr/>
        </p:nvSpPr>
        <p:spPr bwMode="auto">
          <a:xfrm>
            <a:off x="3139764" y="6027627"/>
            <a:ext cx="6912878" cy="1349469"/>
          </a:xfrm>
          <a:prstGeom prst="mathMin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
        <p:nvSpPr>
          <p:cNvPr id="4" name="TextBox 3">
            <a:extLst>
              <a:ext uri="{FF2B5EF4-FFF2-40B4-BE49-F238E27FC236}">
                <a16:creationId xmlns:a16="http://schemas.microsoft.com/office/drawing/2014/main" id="{1DD38C86-0305-0544-A17E-5DD03CF37C3D}"/>
              </a:ext>
            </a:extLst>
          </p:cNvPr>
          <p:cNvSpPr txBox="1"/>
          <p:nvPr/>
        </p:nvSpPr>
        <p:spPr>
          <a:xfrm>
            <a:off x="2253212" y="5937470"/>
            <a:ext cx="6414475" cy="369332"/>
          </a:xfrm>
          <a:prstGeom prst="rect">
            <a:avLst/>
          </a:prstGeom>
          <a:noFill/>
        </p:spPr>
        <p:txBody>
          <a:bodyPr wrap="square" rtlCol="0">
            <a:spAutoFit/>
          </a:bodyPr>
          <a:lstStyle/>
          <a:p>
            <a:pPr algn="l"/>
            <a:r>
              <a:rPr lang="en-GB">
                <a:solidFill>
                  <a:schemeClr val="tx1"/>
                </a:solidFill>
              </a:rPr>
              <a:t>(Vodafone Group Plc, annual report 2019)</a:t>
            </a:r>
            <a:endParaRPr lang="en-US">
              <a:solidFill>
                <a:schemeClr val="tx1"/>
              </a:solidFill>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0241" name="Rectangle 1">
            <a:extLst>
              <a:ext uri="{FF2B5EF4-FFF2-40B4-BE49-F238E27FC236}">
                <a16:creationId xmlns:a16="http://schemas.microsoft.com/office/drawing/2014/main" id="{B54C4105-FB20-4A3D-B5C0-335310793E20}"/>
              </a:ext>
            </a:extLst>
          </p:cNvPr>
          <p:cNvSpPr>
            <a:spLocks noGrp="1" noChangeArrowheads="1"/>
          </p:cNvSpPr>
          <p:nvPr>
            <p:ph type="title"/>
          </p:nvPr>
        </p:nvSpPr>
        <p:spPr>
          <a:xfrm>
            <a:off x="457200" y="274638"/>
            <a:ext cx="8199438" cy="1112837"/>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solidFill>
                  <a:srgbClr val="FFFFFF"/>
                </a:solidFill>
              </a:rPr>
              <a:t>CONTINUE...</a:t>
            </a:r>
          </a:p>
        </p:txBody>
      </p:sp>
      <p:sp>
        <p:nvSpPr>
          <p:cNvPr id="10242" name="Rectangle 2">
            <a:extLst>
              <a:ext uri="{FF2B5EF4-FFF2-40B4-BE49-F238E27FC236}">
                <a16:creationId xmlns:a16="http://schemas.microsoft.com/office/drawing/2014/main" id="{3638448D-C2EC-4B93-ACD4-BEBF84D19AA0}"/>
              </a:ext>
            </a:extLst>
          </p:cNvPr>
          <p:cNvSpPr>
            <a:spLocks noGrp="1" noChangeArrowheads="1"/>
          </p:cNvSpPr>
          <p:nvPr>
            <p:ph type="body" idx="1"/>
          </p:nvPr>
        </p:nvSpPr>
        <p:spPr>
          <a:xfrm>
            <a:off x="215900" y="2016125"/>
            <a:ext cx="4000500" cy="4495800"/>
          </a:xfrm>
          <a:ln/>
        </p:spPr>
        <p:txBody>
          <a:bodyPr/>
          <a:lstStyle/>
          <a:p>
            <a:pPr indent="-338138"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b="1"/>
              <a:t>Training and Development: </a:t>
            </a:r>
            <a:r>
              <a:rPr lang="en-GB" altLang="en-US" sz="2000"/>
              <a:t> It is said that training and development program in any of the company is very crucial because it guides that how any of the employees can adopt the changes whenever there is the requirement.</a:t>
            </a:r>
          </a:p>
        </p:txBody>
      </p:sp>
      <p:pic>
        <p:nvPicPr>
          <p:cNvPr id="10243" name="Picture 3">
            <a:extLst>
              <a:ext uri="{FF2B5EF4-FFF2-40B4-BE49-F238E27FC236}">
                <a16:creationId xmlns:a16="http://schemas.microsoft.com/office/drawing/2014/main" id="{992CBB3B-B939-4335-AB08-10815F8D80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57725" y="2347913"/>
            <a:ext cx="4000500" cy="300037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Minus Sign 1">
            <a:extLst>
              <a:ext uri="{FF2B5EF4-FFF2-40B4-BE49-F238E27FC236}">
                <a16:creationId xmlns:a16="http://schemas.microsoft.com/office/drawing/2014/main" id="{CEAED1DC-588C-8245-ADD4-61282A011332}"/>
              </a:ext>
            </a:extLst>
          </p:cNvPr>
          <p:cNvSpPr/>
          <p:nvPr/>
        </p:nvSpPr>
        <p:spPr bwMode="auto">
          <a:xfrm>
            <a:off x="5026564" y="5820558"/>
            <a:ext cx="4755888" cy="1745462"/>
          </a:xfrm>
          <a:prstGeom prst="mathMinus">
            <a:avLst>
              <a:gd name="adj1" fmla="val 17271"/>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1265" name="Rectangle 1">
            <a:extLst>
              <a:ext uri="{FF2B5EF4-FFF2-40B4-BE49-F238E27FC236}">
                <a16:creationId xmlns:a16="http://schemas.microsoft.com/office/drawing/2014/main" id="{D8E87C86-1FA9-4444-9B5F-1480B4AC0101}"/>
              </a:ext>
            </a:extLst>
          </p:cNvPr>
          <p:cNvSpPr>
            <a:spLocks noGrp="1" noChangeArrowheads="1"/>
          </p:cNvSpPr>
          <p:nvPr>
            <p:ph type="title"/>
          </p:nvPr>
        </p:nvSpPr>
        <p:spPr>
          <a:xfrm>
            <a:off x="457200" y="274638"/>
            <a:ext cx="8201025" cy="1114425"/>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solidFill>
                  <a:srgbClr val="FFFFFF"/>
                </a:solidFill>
              </a:rPr>
              <a:t>CONTINUE...</a:t>
            </a:r>
          </a:p>
        </p:txBody>
      </p:sp>
      <p:sp>
        <p:nvSpPr>
          <p:cNvPr id="11266" name="Rectangle 2">
            <a:extLst>
              <a:ext uri="{FF2B5EF4-FFF2-40B4-BE49-F238E27FC236}">
                <a16:creationId xmlns:a16="http://schemas.microsoft.com/office/drawing/2014/main" id="{E07BC073-BBC3-4641-8C03-6C646E7077B7}"/>
              </a:ext>
            </a:extLst>
          </p:cNvPr>
          <p:cNvSpPr>
            <a:spLocks noGrp="1" noChangeArrowheads="1"/>
          </p:cNvSpPr>
          <p:nvPr>
            <p:ph type="body" idx="1"/>
          </p:nvPr>
        </p:nvSpPr>
        <p:spPr>
          <a:xfrm>
            <a:off x="390525" y="2447925"/>
            <a:ext cx="4002088" cy="4176713"/>
          </a:xfrm>
          <a:ln/>
        </p:spPr>
        <p:txBody>
          <a:bodyPr/>
          <a:lstStyle/>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b="1"/>
              <a:t>360 Degree Appraisals: </a:t>
            </a:r>
            <a:r>
              <a:rPr lang="en-GB" altLang="en-US" sz="2000"/>
              <a:t>It is crucial for HR manager to understand that they are needed to give appraisals to their employees so that they can perform much better in future period of time. </a:t>
            </a:r>
          </a:p>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000"/>
          </a:p>
        </p:txBody>
      </p:sp>
      <p:pic>
        <p:nvPicPr>
          <p:cNvPr id="11267" name="Picture 3">
            <a:extLst>
              <a:ext uri="{FF2B5EF4-FFF2-40B4-BE49-F238E27FC236}">
                <a16:creationId xmlns:a16="http://schemas.microsoft.com/office/drawing/2014/main" id="{BC744B8C-AE7A-471D-87C6-7F9D6CFA76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52938" y="2173288"/>
            <a:ext cx="4464050" cy="417671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Minus Sign 1">
            <a:extLst>
              <a:ext uri="{FF2B5EF4-FFF2-40B4-BE49-F238E27FC236}">
                <a16:creationId xmlns:a16="http://schemas.microsoft.com/office/drawing/2014/main" id="{CDB754B7-A86A-0047-B523-FB2CB91B4303}"/>
              </a:ext>
            </a:extLst>
          </p:cNvPr>
          <p:cNvSpPr/>
          <p:nvPr/>
        </p:nvSpPr>
        <p:spPr bwMode="auto">
          <a:xfrm>
            <a:off x="4960286" y="6048858"/>
            <a:ext cx="4800871" cy="1310245"/>
          </a:xfrm>
          <a:prstGeom prst="mathMin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2289" name="Rectangle 1">
            <a:extLst>
              <a:ext uri="{FF2B5EF4-FFF2-40B4-BE49-F238E27FC236}">
                <a16:creationId xmlns:a16="http://schemas.microsoft.com/office/drawing/2014/main" id="{21F7F972-01BC-40C9-8DFA-71ED5353D518}"/>
              </a:ext>
            </a:extLst>
          </p:cNvPr>
          <p:cNvSpPr>
            <a:spLocks noGrp="1" noChangeArrowheads="1"/>
          </p:cNvSpPr>
          <p:nvPr>
            <p:ph type="title"/>
          </p:nvPr>
        </p:nvSpPr>
        <p:spPr>
          <a:xfrm>
            <a:off x="457200" y="274638"/>
            <a:ext cx="8199438" cy="1112837"/>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solidFill>
                  <a:srgbClr val="FFFFFF"/>
                </a:solidFill>
              </a:rPr>
              <a:t>CONTINUE...</a:t>
            </a:r>
          </a:p>
        </p:txBody>
      </p:sp>
      <p:sp>
        <p:nvSpPr>
          <p:cNvPr id="12290" name="Rectangle 2">
            <a:extLst>
              <a:ext uri="{FF2B5EF4-FFF2-40B4-BE49-F238E27FC236}">
                <a16:creationId xmlns:a16="http://schemas.microsoft.com/office/drawing/2014/main" id="{E13A266D-EE0B-4867-A5DD-CD381CE1AB41}"/>
              </a:ext>
            </a:extLst>
          </p:cNvPr>
          <p:cNvSpPr>
            <a:spLocks noGrp="1" noChangeArrowheads="1"/>
          </p:cNvSpPr>
          <p:nvPr>
            <p:ph type="body" idx="1"/>
          </p:nvPr>
        </p:nvSpPr>
        <p:spPr>
          <a:xfrm>
            <a:off x="71438" y="1839913"/>
            <a:ext cx="4751387" cy="4783137"/>
          </a:xfrm>
          <a:ln/>
        </p:spPr>
        <p:txBody>
          <a:bodyPr/>
          <a:lstStyle/>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b="1"/>
              <a:t>Employment Act:</a:t>
            </a:r>
            <a:r>
              <a:rPr lang="en-GB" altLang="en-US" sz="2000"/>
              <a:t> It is necessary to understand for each and every HR manager that their company must comply with the policies related to employment law. In any of the organisation  it is necessary that employment law must be followed and if in any of the circumstances it is not being followed then legal actions can be taken upon the company.</a:t>
            </a:r>
          </a:p>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000"/>
          </a:p>
        </p:txBody>
      </p:sp>
      <p:pic>
        <p:nvPicPr>
          <p:cNvPr id="12291" name="Picture 3">
            <a:extLst>
              <a:ext uri="{FF2B5EF4-FFF2-40B4-BE49-F238E27FC236}">
                <a16:creationId xmlns:a16="http://schemas.microsoft.com/office/drawing/2014/main" id="{D7587D33-0405-453B-84C1-B3C75479030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99038" y="2160588"/>
            <a:ext cx="4000500" cy="410368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extBox 1">
            <a:extLst>
              <a:ext uri="{FF2B5EF4-FFF2-40B4-BE49-F238E27FC236}">
                <a16:creationId xmlns:a16="http://schemas.microsoft.com/office/drawing/2014/main" id="{DEF1809B-C171-9E45-AA54-D2C46B6DB116}"/>
              </a:ext>
            </a:extLst>
          </p:cNvPr>
          <p:cNvSpPr txBox="1"/>
          <p:nvPr/>
        </p:nvSpPr>
        <p:spPr>
          <a:xfrm>
            <a:off x="4267559" y="2990062"/>
            <a:ext cx="1828800" cy="1828800"/>
          </a:xfrm>
          <a:prstGeom prst="rect">
            <a:avLst/>
          </a:prstGeom>
          <a:noFill/>
        </p:spPr>
        <p:txBody>
          <a:bodyPr wrap="square" rtlCol="0">
            <a:spAutoFit/>
          </a:bodyPr>
          <a:lstStyle/>
          <a:p>
            <a:pPr algn="l"/>
            <a:endParaRPr lang="en-US"/>
          </a:p>
        </p:txBody>
      </p:sp>
      <p:sp>
        <p:nvSpPr>
          <p:cNvPr id="3" name="Minus Sign 2">
            <a:extLst>
              <a:ext uri="{FF2B5EF4-FFF2-40B4-BE49-F238E27FC236}">
                <a16:creationId xmlns:a16="http://schemas.microsoft.com/office/drawing/2014/main" id="{265FFFDC-0212-5F40-9E98-74E4C96DD68A}"/>
              </a:ext>
            </a:extLst>
          </p:cNvPr>
          <p:cNvSpPr/>
          <p:nvPr/>
        </p:nvSpPr>
        <p:spPr bwMode="auto">
          <a:xfrm>
            <a:off x="4019013" y="6025689"/>
            <a:ext cx="5914094" cy="1306424"/>
          </a:xfrm>
          <a:prstGeom prst="mathMin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3313" name="Rectangle 1">
            <a:extLst>
              <a:ext uri="{FF2B5EF4-FFF2-40B4-BE49-F238E27FC236}">
                <a16:creationId xmlns:a16="http://schemas.microsoft.com/office/drawing/2014/main" id="{94855F44-8AFD-4998-8319-1B833980C52D}"/>
              </a:ext>
            </a:extLst>
          </p:cNvPr>
          <p:cNvSpPr>
            <a:spLocks noGrp="1" noChangeArrowheads="1"/>
          </p:cNvSpPr>
          <p:nvPr>
            <p:ph type="title"/>
          </p:nvPr>
        </p:nvSpPr>
        <p:spPr>
          <a:xfrm>
            <a:off x="457200" y="274638"/>
            <a:ext cx="8202613" cy="1116012"/>
          </a:xfrm>
          <a:ln/>
        </p:spPr>
        <p:txBody>
          <a:bodyPr/>
          <a:lstStyle/>
          <a:p>
            <a:pPr marL="0" lvl="1" inden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solidFill>
                  <a:srgbClr val="FFFFFF"/>
                </a:solidFill>
                <a:cs typeface="Times New Roman" panose="02020603050405020304" pitchFamily="18" charset="0"/>
              </a:rPr>
              <a:t>Importance of HRM policies</a:t>
            </a:r>
          </a:p>
        </p:txBody>
      </p:sp>
      <p:sp>
        <p:nvSpPr>
          <p:cNvPr id="13314" name="Rectangle 2">
            <a:extLst>
              <a:ext uri="{FF2B5EF4-FFF2-40B4-BE49-F238E27FC236}">
                <a16:creationId xmlns:a16="http://schemas.microsoft.com/office/drawing/2014/main" id="{BF755FFD-5E27-49CD-B20D-421A3D742885}"/>
              </a:ext>
            </a:extLst>
          </p:cNvPr>
          <p:cNvSpPr>
            <a:spLocks noGrp="1" noChangeArrowheads="1"/>
          </p:cNvSpPr>
          <p:nvPr>
            <p:ph type="body" idx="1"/>
          </p:nvPr>
        </p:nvSpPr>
        <p:spPr>
          <a:xfrm>
            <a:off x="576263" y="1981200"/>
            <a:ext cx="8202612" cy="4498975"/>
          </a:xfrm>
          <a:ln/>
        </p:spPr>
        <p:txBody>
          <a:bodyPr/>
          <a:lstStyle/>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000"/>
          </a:p>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b="1"/>
              <a:t>Protection against Legal Liabilities: </a:t>
            </a:r>
            <a:r>
              <a:rPr lang="en-GB" altLang="en-US" sz="2000"/>
              <a:t>For any of the company, it is necessary to understand that HRM policies do guide business organisation that how any of the work is needed to be done. In context of Vodafone, HR policies can easily protect them from legal liabilities concerning claims of unfair employment practices.</a:t>
            </a:r>
          </a:p>
        </p:txBody>
      </p:sp>
      <p:sp>
        <p:nvSpPr>
          <p:cNvPr id="2" name="TextBox 1">
            <a:extLst>
              <a:ext uri="{FF2B5EF4-FFF2-40B4-BE49-F238E27FC236}">
                <a16:creationId xmlns:a16="http://schemas.microsoft.com/office/drawing/2014/main" id="{7D362ABC-C5FC-3F4D-839A-A6EE185183AB}"/>
              </a:ext>
            </a:extLst>
          </p:cNvPr>
          <p:cNvSpPr txBox="1"/>
          <p:nvPr/>
        </p:nvSpPr>
        <p:spPr>
          <a:xfrm>
            <a:off x="4677569" y="6480175"/>
            <a:ext cx="5004013" cy="392606"/>
          </a:xfrm>
          <a:prstGeom prst="rect">
            <a:avLst/>
          </a:prstGeom>
          <a:noFill/>
        </p:spPr>
        <p:txBody>
          <a:bodyPr wrap="square" rtlCol="0">
            <a:spAutoFit/>
          </a:bodyPr>
          <a:lstStyle/>
          <a:p>
            <a:pPr algn="l"/>
            <a:endParaRPr lang="en-US"/>
          </a:p>
        </p:txBody>
      </p:sp>
      <p:sp>
        <p:nvSpPr>
          <p:cNvPr id="3" name="Minus Sign 2">
            <a:extLst>
              <a:ext uri="{FF2B5EF4-FFF2-40B4-BE49-F238E27FC236}">
                <a16:creationId xmlns:a16="http://schemas.microsoft.com/office/drawing/2014/main" id="{5A99DF2F-BB60-594B-A83E-32C2130E8473}"/>
              </a:ext>
            </a:extLst>
          </p:cNvPr>
          <p:cNvSpPr/>
          <p:nvPr/>
        </p:nvSpPr>
        <p:spPr bwMode="auto">
          <a:xfrm>
            <a:off x="3958803" y="6025224"/>
            <a:ext cx="6001669" cy="1302509"/>
          </a:xfrm>
          <a:prstGeom prst="mathMin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4337" name="Rectangle 1">
            <a:extLst>
              <a:ext uri="{FF2B5EF4-FFF2-40B4-BE49-F238E27FC236}">
                <a16:creationId xmlns:a16="http://schemas.microsoft.com/office/drawing/2014/main" id="{52F3D02B-4A59-4791-B72F-EB87AB0E5558}"/>
              </a:ext>
            </a:extLst>
          </p:cNvPr>
          <p:cNvSpPr>
            <a:spLocks noGrp="1" noChangeArrowheads="1"/>
          </p:cNvSpPr>
          <p:nvPr>
            <p:ph type="title"/>
          </p:nvPr>
        </p:nvSpPr>
        <p:spPr>
          <a:xfrm>
            <a:off x="457200" y="274638"/>
            <a:ext cx="8202613" cy="1116012"/>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solidFill>
                  <a:srgbClr val="FFFFFF"/>
                </a:solidFill>
              </a:rPr>
              <a:t>CONTINUE...</a:t>
            </a:r>
          </a:p>
        </p:txBody>
      </p:sp>
      <p:sp>
        <p:nvSpPr>
          <p:cNvPr id="14338" name="Rectangle 2">
            <a:extLst>
              <a:ext uri="{FF2B5EF4-FFF2-40B4-BE49-F238E27FC236}">
                <a16:creationId xmlns:a16="http://schemas.microsoft.com/office/drawing/2014/main" id="{8B515DF9-DCE5-4815-BA67-9B015DE0DF77}"/>
              </a:ext>
            </a:extLst>
          </p:cNvPr>
          <p:cNvSpPr>
            <a:spLocks noGrp="1" noChangeArrowheads="1"/>
          </p:cNvSpPr>
          <p:nvPr>
            <p:ph type="body" idx="1"/>
          </p:nvPr>
        </p:nvSpPr>
        <p:spPr>
          <a:xfrm>
            <a:off x="431800" y="2016125"/>
            <a:ext cx="8202613" cy="4498975"/>
          </a:xfrm>
          <a:ln/>
        </p:spPr>
        <p:txBody>
          <a:bodyPr/>
          <a:lstStyle/>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b="1"/>
              <a:t>Employee Satisfaction and Confidence:</a:t>
            </a:r>
            <a:r>
              <a:rPr lang="en-GB" altLang="en-US" sz="2000"/>
              <a:t> In any of the company, the HR department is needed to understand that they can attain the success only in that situation where company will be able to perform well.</a:t>
            </a:r>
          </a:p>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000" b="1"/>
              <a:t>Supporting the Strategic Direction:</a:t>
            </a:r>
            <a:r>
              <a:rPr lang="en-GB" altLang="en-US" sz="2000"/>
              <a:t> Whenever any of the company work in the systematic manner by following the HR policies then in that situation company will have the option to take better decision as per the requirement of a situation.</a:t>
            </a:r>
          </a:p>
        </p:txBody>
      </p:sp>
      <p:sp>
        <p:nvSpPr>
          <p:cNvPr id="2" name="Minus Sign 1">
            <a:extLst>
              <a:ext uri="{FF2B5EF4-FFF2-40B4-BE49-F238E27FC236}">
                <a16:creationId xmlns:a16="http://schemas.microsoft.com/office/drawing/2014/main" id="{42512E50-70BD-4441-B941-6A1365B9237F}"/>
              </a:ext>
            </a:extLst>
          </p:cNvPr>
          <p:cNvSpPr/>
          <p:nvPr/>
        </p:nvSpPr>
        <p:spPr bwMode="auto">
          <a:xfrm>
            <a:off x="4396570" y="6062888"/>
            <a:ext cx="5488200" cy="1242235"/>
          </a:xfrm>
          <a:prstGeom prst="mathMin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5361" name="Rectangle 1">
            <a:extLst>
              <a:ext uri="{FF2B5EF4-FFF2-40B4-BE49-F238E27FC236}">
                <a16:creationId xmlns:a16="http://schemas.microsoft.com/office/drawing/2014/main" id="{38646B5F-444E-4C56-8A65-7E9A17FF2DA3}"/>
              </a:ext>
            </a:extLst>
          </p:cNvPr>
          <p:cNvSpPr>
            <a:spLocks noGrp="1" noChangeArrowheads="1"/>
          </p:cNvSpPr>
          <p:nvPr>
            <p:ph type="title"/>
          </p:nvPr>
        </p:nvSpPr>
        <p:spPr>
          <a:xfrm>
            <a:off x="457200" y="274638"/>
            <a:ext cx="8197850" cy="1111250"/>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solidFill>
                  <a:srgbClr val="FFFFFF"/>
                </a:solidFill>
              </a:rPr>
              <a:t>Challenges to Implement the Policies</a:t>
            </a:r>
          </a:p>
        </p:txBody>
      </p:sp>
      <p:sp>
        <p:nvSpPr>
          <p:cNvPr id="15362" name="Rectangle 2">
            <a:extLst>
              <a:ext uri="{FF2B5EF4-FFF2-40B4-BE49-F238E27FC236}">
                <a16:creationId xmlns:a16="http://schemas.microsoft.com/office/drawing/2014/main" id="{08F465C0-BCE6-4421-863D-2DBDA5D172DC}"/>
              </a:ext>
            </a:extLst>
          </p:cNvPr>
          <p:cNvSpPr>
            <a:spLocks noGrp="1" noChangeArrowheads="1"/>
          </p:cNvSpPr>
          <p:nvPr>
            <p:ph type="body" idx="1"/>
          </p:nvPr>
        </p:nvSpPr>
        <p:spPr>
          <a:xfrm>
            <a:off x="431800" y="2346325"/>
            <a:ext cx="4000500" cy="3341688"/>
          </a:xfrm>
          <a:ln/>
        </p:spPr>
        <p:txBody>
          <a:bodyPr/>
          <a:lstStyle/>
          <a:p>
            <a:pPr marL="558800" indent="-552450" algn="just">
              <a:lnSpc>
                <a:spcPct val="150000"/>
              </a:lnSpc>
              <a:buClrTx/>
              <a:buFontTx/>
              <a:buNone/>
              <a:tabLst>
                <a:tab pos="558800" algn="l"/>
                <a:tab pos="663575" algn="l"/>
                <a:tab pos="1112838" algn="l"/>
                <a:tab pos="1562100" algn="l"/>
                <a:tab pos="2011363" algn="l"/>
                <a:tab pos="2460625" algn="l"/>
                <a:tab pos="2909888" algn="l"/>
                <a:tab pos="3359150" algn="l"/>
                <a:tab pos="3808413" algn="l"/>
                <a:tab pos="4257675" algn="l"/>
                <a:tab pos="4706938" algn="l"/>
                <a:tab pos="5156200" algn="l"/>
                <a:tab pos="5605463" algn="l"/>
                <a:tab pos="6054725" algn="l"/>
                <a:tab pos="6503988" algn="l"/>
                <a:tab pos="6953250" algn="l"/>
                <a:tab pos="7402513" algn="l"/>
                <a:tab pos="7851775" algn="l"/>
                <a:tab pos="8301038" algn="l"/>
                <a:tab pos="8750300" algn="l"/>
                <a:tab pos="9199563" algn="l"/>
              </a:tabLst>
            </a:pPr>
            <a:r>
              <a:rPr lang="en-GB" altLang="en-US" sz="2000"/>
              <a:t> Whenever this types of policies are needed to be implemented within the company then organisation will require to spend lots of money which will not be an easy task.</a:t>
            </a:r>
          </a:p>
        </p:txBody>
      </p:sp>
      <p:pic>
        <p:nvPicPr>
          <p:cNvPr id="2" name="Picture 2">
            <a:extLst>
              <a:ext uri="{FF2B5EF4-FFF2-40B4-BE49-F238E27FC236}">
                <a16:creationId xmlns:a16="http://schemas.microsoft.com/office/drawing/2014/main" id="{3C6E4A26-97D4-AA4F-A5A1-DF9EF701C30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11702" y="2281301"/>
            <a:ext cx="4432298" cy="3921558"/>
          </a:xfrm>
          <a:prstGeom prst="rect">
            <a:avLst/>
          </a:prstGeom>
        </p:spPr>
      </p:pic>
      <p:sp>
        <p:nvSpPr>
          <p:cNvPr id="3" name="Minus Sign 2">
            <a:extLst>
              <a:ext uri="{FF2B5EF4-FFF2-40B4-BE49-F238E27FC236}">
                <a16:creationId xmlns:a16="http://schemas.microsoft.com/office/drawing/2014/main" id="{365B9E32-D12B-254C-B669-B82BA487BC20}"/>
              </a:ext>
            </a:extLst>
          </p:cNvPr>
          <p:cNvSpPr/>
          <p:nvPr/>
        </p:nvSpPr>
        <p:spPr bwMode="auto">
          <a:xfrm>
            <a:off x="4897313" y="6112913"/>
            <a:ext cx="4872842" cy="1184294"/>
          </a:xfrm>
          <a:prstGeom prst="mathMin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6385" name="Rectangle 1">
            <a:extLst>
              <a:ext uri="{FF2B5EF4-FFF2-40B4-BE49-F238E27FC236}">
                <a16:creationId xmlns:a16="http://schemas.microsoft.com/office/drawing/2014/main" id="{F39D27D2-E552-4462-911D-70D2AB66EB7B}"/>
              </a:ext>
            </a:extLst>
          </p:cNvPr>
          <p:cNvSpPr>
            <a:spLocks noGrp="1" noChangeArrowheads="1"/>
          </p:cNvSpPr>
          <p:nvPr>
            <p:ph type="title"/>
          </p:nvPr>
        </p:nvSpPr>
        <p:spPr>
          <a:xfrm>
            <a:off x="457200" y="274638"/>
            <a:ext cx="8202613" cy="1116012"/>
          </a:xfrm>
          <a:ln/>
        </p:spPr>
        <p:txBody>
          <a:bodyPr/>
          <a:lstStyle/>
          <a:p>
            <a:pPr marL="0" lvl="1" inden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solidFill>
                  <a:srgbClr val="FFFFFF"/>
                </a:solidFill>
                <a:cs typeface="Times New Roman" panose="02020603050405020304" pitchFamily="18" charset="0"/>
              </a:rPr>
              <a:t>Recommendation</a:t>
            </a:r>
          </a:p>
        </p:txBody>
      </p:sp>
      <p:sp>
        <p:nvSpPr>
          <p:cNvPr id="16386" name="Rectangle 2">
            <a:extLst>
              <a:ext uri="{FF2B5EF4-FFF2-40B4-BE49-F238E27FC236}">
                <a16:creationId xmlns:a16="http://schemas.microsoft.com/office/drawing/2014/main" id="{03BF615A-A79E-4A08-AC71-BE57C2544C08}"/>
              </a:ext>
            </a:extLst>
          </p:cNvPr>
          <p:cNvSpPr>
            <a:spLocks noGrp="1" noChangeArrowheads="1"/>
          </p:cNvSpPr>
          <p:nvPr>
            <p:ph type="body" idx="1"/>
          </p:nvPr>
        </p:nvSpPr>
        <p:spPr>
          <a:xfrm>
            <a:off x="212109" y="2932845"/>
            <a:ext cx="8447704" cy="3445643"/>
          </a:xfrm>
          <a:ln/>
        </p:spPr>
        <p:txBody>
          <a:bodyPr anchor="ctr"/>
          <a:lstStyle/>
          <a:p>
            <a:pPr marL="406400" lvl="1" indent="0">
              <a:lnSpc>
                <a:spcPct val="150000"/>
              </a:lnSpc>
              <a:buClrTx/>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400">
                <a:latin typeface="+mj-lt"/>
              </a:rPr>
              <a:t>              In this </a:t>
            </a:r>
            <a:r>
              <a:rPr lang="en-GB" altLang="en-US" sz="2400" dirty="0">
                <a:latin typeface="+mj-lt"/>
              </a:rPr>
              <a:t>situation, that whenever any of the HRM policies are needed to be implemented within the company, then in that situation company is required to understand that what are necessary ground which can help </a:t>
            </a:r>
            <a:r>
              <a:rPr lang="en-GB" altLang="en-US" sz="2400">
                <a:latin typeface="+mj-lt"/>
              </a:rPr>
              <a:t>to achieve the </a:t>
            </a:r>
            <a:r>
              <a:rPr lang="en-GB" altLang="en-US" sz="2400" dirty="0">
                <a:latin typeface="+mj-lt"/>
              </a:rPr>
              <a:t>goals</a:t>
            </a:r>
            <a:r>
              <a:rPr lang="en-GB" altLang="en-US" sz="2400">
                <a:latin typeface="+mj-lt"/>
              </a:rPr>
              <a:t>. </a:t>
            </a:r>
            <a:r>
              <a:rPr lang="en-GB" sz="2400">
                <a:solidFill>
                  <a:srgbClr val="000000"/>
                </a:solidFill>
                <a:effectLst/>
                <a:latin typeface="+mj-lt"/>
                <a:ea typeface="Calibri" panose="020F0502020204030204" pitchFamily="34" charset="0"/>
              </a:rPr>
              <a:t>At last, company will hire those  expertise who can help them to understand each and every law which are needed to be followed by the organisation.</a:t>
            </a:r>
          </a:p>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lang="en-GB" altLang="en-US" sz="2000" dirty="0"/>
          </a:p>
        </p:txBody>
      </p:sp>
      <p:sp>
        <p:nvSpPr>
          <p:cNvPr id="2" name="Minus Sign 1">
            <a:extLst>
              <a:ext uri="{FF2B5EF4-FFF2-40B4-BE49-F238E27FC236}">
                <a16:creationId xmlns:a16="http://schemas.microsoft.com/office/drawing/2014/main" id="{522AB365-F2D8-1942-9F7C-A9D80E743218}"/>
              </a:ext>
            </a:extLst>
          </p:cNvPr>
          <p:cNvSpPr/>
          <p:nvPr/>
        </p:nvSpPr>
        <p:spPr bwMode="auto">
          <a:xfrm>
            <a:off x="5158208" y="6108592"/>
            <a:ext cx="4575959" cy="1182339"/>
          </a:xfrm>
          <a:prstGeom prst="mathMin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7409" name="Rectangle 1">
            <a:extLst>
              <a:ext uri="{FF2B5EF4-FFF2-40B4-BE49-F238E27FC236}">
                <a16:creationId xmlns:a16="http://schemas.microsoft.com/office/drawing/2014/main" id="{04FB5FF1-B83F-422A-B77E-68B6D333A625}"/>
              </a:ext>
            </a:extLst>
          </p:cNvPr>
          <p:cNvSpPr>
            <a:spLocks noGrp="1" noChangeArrowheads="1"/>
          </p:cNvSpPr>
          <p:nvPr>
            <p:ph type="title"/>
          </p:nvPr>
        </p:nvSpPr>
        <p:spPr>
          <a:xfrm>
            <a:off x="457200" y="274638"/>
            <a:ext cx="8202613" cy="1116012"/>
          </a:xfrm>
          <a:ln/>
        </p:spPr>
        <p:txBody>
          <a:bodyPr/>
          <a:lstStyle/>
          <a:p>
            <a:pPr>
              <a:buClrTx/>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a:solidFill>
                  <a:srgbClr val="FFFFFF"/>
                </a:solidFill>
              </a:rPr>
              <a:t>Conclusion</a:t>
            </a:r>
          </a:p>
        </p:txBody>
      </p:sp>
      <p:sp>
        <p:nvSpPr>
          <p:cNvPr id="17410" name="Rectangle 2">
            <a:extLst>
              <a:ext uri="{FF2B5EF4-FFF2-40B4-BE49-F238E27FC236}">
                <a16:creationId xmlns:a16="http://schemas.microsoft.com/office/drawing/2014/main" id="{F3C4BB24-831B-448E-A194-288F3604488A}"/>
              </a:ext>
            </a:extLst>
          </p:cNvPr>
          <p:cNvSpPr>
            <a:spLocks noGrp="1" noChangeArrowheads="1"/>
          </p:cNvSpPr>
          <p:nvPr>
            <p:ph type="body" idx="1"/>
          </p:nvPr>
        </p:nvSpPr>
        <p:spPr>
          <a:xfrm>
            <a:off x="365125" y="2484439"/>
            <a:ext cx="8001581" cy="5630366"/>
          </a:xfrm>
          <a:ln/>
        </p:spPr>
        <p:txBody>
          <a:bodyPr/>
          <a:lstStyle/>
          <a:p>
            <a:pPr indent="-336550" algn="just">
              <a:lnSpc>
                <a:spcPct val="150000"/>
              </a:lnSpc>
              <a:buClrTx/>
              <a:buFontTx/>
              <a:buNone/>
              <a:tabLst>
                <a:tab pos="34290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lang="en-GB" altLang="en-US" sz="2400" b="1"/>
              <a:t>           HRM is an important topic within the organisation which help to guide that how any of the work is needed to be done. HRM policies help the company to attain their goals easily, as it gives idea to work in fair manner.</a:t>
            </a:r>
          </a:p>
        </p:txBody>
      </p:sp>
      <p:sp>
        <p:nvSpPr>
          <p:cNvPr id="2" name="Minus Sign 1">
            <a:extLst>
              <a:ext uri="{FF2B5EF4-FFF2-40B4-BE49-F238E27FC236}">
                <a16:creationId xmlns:a16="http://schemas.microsoft.com/office/drawing/2014/main" id="{44E5A75F-B2A0-6C4E-B13E-526904C82EB0}"/>
              </a:ext>
            </a:extLst>
          </p:cNvPr>
          <p:cNvSpPr/>
          <p:nvPr/>
        </p:nvSpPr>
        <p:spPr bwMode="auto">
          <a:xfrm>
            <a:off x="5181961" y="6057854"/>
            <a:ext cx="4570200" cy="1256266"/>
          </a:xfrm>
          <a:prstGeom prst="mathMin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8433" name="Text Box 1">
            <a:extLst>
              <a:ext uri="{FF2B5EF4-FFF2-40B4-BE49-F238E27FC236}">
                <a16:creationId xmlns:a16="http://schemas.microsoft.com/office/drawing/2014/main" id="{289E3D78-DC73-4D34-B029-22997A818BFA}"/>
              </a:ext>
            </a:extLst>
          </p:cNvPr>
          <p:cNvSpPr txBox="1">
            <a:spLocks noChangeArrowheads="1"/>
          </p:cNvSpPr>
          <p:nvPr/>
        </p:nvSpPr>
        <p:spPr bwMode="auto">
          <a:xfrm>
            <a:off x="457200" y="274638"/>
            <a:ext cx="8202613" cy="1116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9pPr>
          </a:lstStyle>
          <a:p>
            <a:pPr algn="ctr">
              <a:buClrTx/>
              <a:buFontTx/>
              <a:buNone/>
            </a:pPr>
            <a:r>
              <a:rPr lang="en-US" altLang="en-US" sz="3400" b="1" i="1">
                <a:latin typeface="Times New Roman" panose="02020603050405020304" pitchFamily="18" charset="0"/>
              </a:rPr>
              <a:t>References</a:t>
            </a:r>
          </a:p>
        </p:txBody>
      </p:sp>
      <p:sp>
        <p:nvSpPr>
          <p:cNvPr id="18434" name="Text Box 2">
            <a:extLst>
              <a:ext uri="{FF2B5EF4-FFF2-40B4-BE49-F238E27FC236}">
                <a16:creationId xmlns:a16="http://schemas.microsoft.com/office/drawing/2014/main" id="{11215EC0-2C89-455E-9218-752FB3E6BCCC}"/>
              </a:ext>
            </a:extLst>
          </p:cNvPr>
          <p:cNvSpPr txBox="1">
            <a:spLocks noChangeArrowheads="1"/>
          </p:cNvSpPr>
          <p:nvPr/>
        </p:nvSpPr>
        <p:spPr bwMode="auto">
          <a:xfrm>
            <a:off x="457200" y="2286000"/>
            <a:ext cx="8202613" cy="3657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lstStyle>
            <a:lvl1pPr marL="552450" indent="-546100">
              <a:tabLst>
                <a:tab pos="552450" algn="l"/>
                <a:tab pos="1000125" algn="l"/>
                <a:tab pos="1449388" algn="l"/>
                <a:tab pos="1898650" algn="l"/>
                <a:tab pos="2347913" algn="l"/>
                <a:tab pos="2797175" algn="l"/>
                <a:tab pos="3246438" algn="l"/>
                <a:tab pos="3695700" algn="l"/>
                <a:tab pos="4144963" algn="l"/>
                <a:tab pos="4594225" algn="l"/>
                <a:tab pos="5043488" algn="l"/>
                <a:tab pos="5492750" algn="l"/>
                <a:tab pos="5942013" algn="l"/>
                <a:tab pos="6391275" algn="l"/>
                <a:tab pos="6840538" algn="l"/>
                <a:tab pos="7289800" algn="l"/>
                <a:tab pos="7739063" algn="l"/>
                <a:tab pos="8188325" algn="l"/>
                <a:tab pos="8637588" algn="l"/>
                <a:tab pos="9086850" algn="l"/>
                <a:tab pos="9536113" algn="l"/>
              </a:tabLst>
              <a:defRPr>
                <a:solidFill>
                  <a:srgbClr val="FFFFFF"/>
                </a:solidFill>
                <a:latin typeface="Arial" panose="020B0604020202020204" pitchFamily="34" charset="0"/>
                <a:cs typeface="Droid Sans" charset="0"/>
              </a:defRPr>
            </a:lvl1pPr>
            <a:lvl2pPr>
              <a:tabLst>
                <a:tab pos="552450" algn="l"/>
                <a:tab pos="1000125" algn="l"/>
                <a:tab pos="1449388" algn="l"/>
                <a:tab pos="1898650" algn="l"/>
                <a:tab pos="2347913" algn="l"/>
                <a:tab pos="2797175" algn="l"/>
                <a:tab pos="3246438" algn="l"/>
                <a:tab pos="3695700" algn="l"/>
                <a:tab pos="4144963" algn="l"/>
                <a:tab pos="4594225" algn="l"/>
                <a:tab pos="5043488" algn="l"/>
                <a:tab pos="5492750" algn="l"/>
                <a:tab pos="5942013" algn="l"/>
                <a:tab pos="6391275" algn="l"/>
                <a:tab pos="6840538" algn="l"/>
                <a:tab pos="7289800" algn="l"/>
                <a:tab pos="7739063" algn="l"/>
                <a:tab pos="8188325" algn="l"/>
                <a:tab pos="8637588" algn="l"/>
                <a:tab pos="9086850" algn="l"/>
                <a:tab pos="9536113" algn="l"/>
              </a:tabLst>
              <a:defRPr>
                <a:solidFill>
                  <a:srgbClr val="FFFFFF"/>
                </a:solidFill>
                <a:latin typeface="Arial" panose="020B0604020202020204" pitchFamily="34" charset="0"/>
                <a:cs typeface="Droid Sans" charset="0"/>
              </a:defRPr>
            </a:lvl2pPr>
            <a:lvl3pPr>
              <a:tabLst>
                <a:tab pos="552450" algn="l"/>
                <a:tab pos="1000125" algn="l"/>
                <a:tab pos="1449388" algn="l"/>
                <a:tab pos="1898650" algn="l"/>
                <a:tab pos="2347913" algn="l"/>
                <a:tab pos="2797175" algn="l"/>
                <a:tab pos="3246438" algn="l"/>
                <a:tab pos="3695700" algn="l"/>
                <a:tab pos="4144963" algn="l"/>
                <a:tab pos="4594225" algn="l"/>
                <a:tab pos="5043488" algn="l"/>
                <a:tab pos="5492750" algn="l"/>
                <a:tab pos="5942013" algn="l"/>
                <a:tab pos="6391275" algn="l"/>
                <a:tab pos="6840538" algn="l"/>
                <a:tab pos="7289800" algn="l"/>
                <a:tab pos="7739063" algn="l"/>
                <a:tab pos="8188325" algn="l"/>
                <a:tab pos="8637588" algn="l"/>
                <a:tab pos="9086850" algn="l"/>
                <a:tab pos="9536113" algn="l"/>
              </a:tabLst>
              <a:defRPr>
                <a:solidFill>
                  <a:srgbClr val="FFFFFF"/>
                </a:solidFill>
                <a:latin typeface="Arial" panose="020B0604020202020204" pitchFamily="34" charset="0"/>
                <a:cs typeface="Droid Sans" charset="0"/>
              </a:defRPr>
            </a:lvl3pPr>
            <a:lvl4pPr>
              <a:tabLst>
                <a:tab pos="552450" algn="l"/>
                <a:tab pos="1000125" algn="l"/>
                <a:tab pos="1449388" algn="l"/>
                <a:tab pos="1898650" algn="l"/>
                <a:tab pos="2347913" algn="l"/>
                <a:tab pos="2797175" algn="l"/>
                <a:tab pos="3246438" algn="l"/>
                <a:tab pos="3695700" algn="l"/>
                <a:tab pos="4144963" algn="l"/>
                <a:tab pos="4594225" algn="l"/>
                <a:tab pos="5043488" algn="l"/>
                <a:tab pos="5492750" algn="l"/>
                <a:tab pos="5942013" algn="l"/>
                <a:tab pos="6391275" algn="l"/>
                <a:tab pos="6840538" algn="l"/>
                <a:tab pos="7289800" algn="l"/>
                <a:tab pos="7739063" algn="l"/>
                <a:tab pos="8188325" algn="l"/>
                <a:tab pos="8637588" algn="l"/>
                <a:tab pos="9086850" algn="l"/>
                <a:tab pos="9536113" algn="l"/>
              </a:tabLst>
              <a:defRPr>
                <a:solidFill>
                  <a:srgbClr val="FFFFFF"/>
                </a:solidFill>
                <a:latin typeface="Arial" panose="020B0604020202020204" pitchFamily="34" charset="0"/>
                <a:cs typeface="Droid Sans" charset="0"/>
              </a:defRPr>
            </a:lvl4pPr>
            <a:lvl5pPr>
              <a:tabLst>
                <a:tab pos="552450" algn="l"/>
                <a:tab pos="1000125" algn="l"/>
                <a:tab pos="1449388" algn="l"/>
                <a:tab pos="1898650" algn="l"/>
                <a:tab pos="2347913" algn="l"/>
                <a:tab pos="2797175" algn="l"/>
                <a:tab pos="3246438" algn="l"/>
                <a:tab pos="3695700" algn="l"/>
                <a:tab pos="4144963" algn="l"/>
                <a:tab pos="4594225" algn="l"/>
                <a:tab pos="5043488" algn="l"/>
                <a:tab pos="5492750" algn="l"/>
                <a:tab pos="5942013" algn="l"/>
                <a:tab pos="6391275" algn="l"/>
                <a:tab pos="6840538" algn="l"/>
                <a:tab pos="7289800" algn="l"/>
                <a:tab pos="7739063" algn="l"/>
                <a:tab pos="8188325" algn="l"/>
                <a:tab pos="8637588" algn="l"/>
                <a:tab pos="9086850" algn="l"/>
                <a:tab pos="9536113" algn="l"/>
              </a:tabLst>
              <a:defRPr>
                <a:solidFill>
                  <a:srgbClr val="FFFFFF"/>
                </a:solidFill>
                <a:latin typeface="Arial" panose="020B0604020202020204" pitchFamily="34" charset="0"/>
                <a:cs typeface="Droid Sans"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552450" algn="l"/>
                <a:tab pos="1000125" algn="l"/>
                <a:tab pos="1449388" algn="l"/>
                <a:tab pos="1898650" algn="l"/>
                <a:tab pos="2347913" algn="l"/>
                <a:tab pos="2797175" algn="l"/>
                <a:tab pos="3246438" algn="l"/>
                <a:tab pos="3695700" algn="l"/>
                <a:tab pos="4144963" algn="l"/>
                <a:tab pos="4594225" algn="l"/>
                <a:tab pos="5043488" algn="l"/>
                <a:tab pos="5492750" algn="l"/>
                <a:tab pos="5942013" algn="l"/>
                <a:tab pos="6391275" algn="l"/>
                <a:tab pos="6840538" algn="l"/>
                <a:tab pos="7289800" algn="l"/>
                <a:tab pos="7739063" algn="l"/>
                <a:tab pos="8188325" algn="l"/>
                <a:tab pos="8637588" algn="l"/>
                <a:tab pos="9086850" algn="l"/>
                <a:tab pos="9536113" algn="l"/>
              </a:tabLst>
              <a:defRPr>
                <a:solidFill>
                  <a:srgbClr val="FFFFFF"/>
                </a:solidFill>
                <a:latin typeface="Arial" panose="020B0604020202020204" pitchFamily="34" charset="0"/>
                <a:cs typeface="Droid Sans"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552450" algn="l"/>
                <a:tab pos="1000125" algn="l"/>
                <a:tab pos="1449388" algn="l"/>
                <a:tab pos="1898650" algn="l"/>
                <a:tab pos="2347913" algn="l"/>
                <a:tab pos="2797175" algn="l"/>
                <a:tab pos="3246438" algn="l"/>
                <a:tab pos="3695700" algn="l"/>
                <a:tab pos="4144963" algn="l"/>
                <a:tab pos="4594225" algn="l"/>
                <a:tab pos="5043488" algn="l"/>
                <a:tab pos="5492750" algn="l"/>
                <a:tab pos="5942013" algn="l"/>
                <a:tab pos="6391275" algn="l"/>
                <a:tab pos="6840538" algn="l"/>
                <a:tab pos="7289800" algn="l"/>
                <a:tab pos="7739063" algn="l"/>
                <a:tab pos="8188325" algn="l"/>
                <a:tab pos="8637588" algn="l"/>
                <a:tab pos="9086850" algn="l"/>
                <a:tab pos="9536113" algn="l"/>
              </a:tabLst>
              <a:defRPr>
                <a:solidFill>
                  <a:srgbClr val="FFFFFF"/>
                </a:solidFill>
                <a:latin typeface="Arial" panose="020B0604020202020204" pitchFamily="34" charset="0"/>
                <a:cs typeface="Droid Sans"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552450" algn="l"/>
                <a:tab pos="1000125" algn="l"/>
                <a:tab pos="1449388" algn="l"/>
                <a:tab pos="1898650" algn="l"/>
                <a:tab pos="2347913" algn="l"/>
                <a:tab pos="2797175" algn="l"/>
                <a:tab pos="3246438" algn="l"/>
                <a:tab pos="3695700" algn="l"/>
                <a:tab pos="4144963" algn="l"/>
                <a:tab pos="4594225" algn="l"/>
                <a:tab pos="5043488" algn="l"/>
                <a:tab pos="5492750" algn="l"/>
                <a:tab pos="5942013" algn="l"/>
                <a:tab pos="6391275" algn="l"/>
                <a:tab pos="6840538" algn="l"/>
                <a:tab pos="7289800" algn="l"/>
                <a:tab pos="7739063" algn="l"/>
                <a:tab pos="8188325" algn="l"/>
                <a:tab pos="8637588" algn="l"/>
                <a:tab pos="9086850" algn="l"/>
                <a:tab pos="9536113" algn="l"/>
              </a:tabLst>
              <a:defRPr>
                <a:solidFill>
                  <a:srgbClr val="FFFFFF"/>
                </a:solidFill>
                <a:latin typeface="Arial" panose="020B0604020202020204" pitchFamily="34" charset="0"/>
                <a:cs typeface="Droid Sans"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552450" algn="l"/>
                <a:tab pos="1000125" algn="l"/>
                <a:tab pos="1449388" algn="l"/>
                <a:tab pos="1898650" algn="l"/>
                <a:tab pos="2347913" algn="l"/>
                <a:tab pos="2797175" algn="l"/>
                <a:tab pos="3246438" algn="l"/>
                <a:tab pos="3695700" algn="l"/>
                <a:tab pos="4144963" algn="l"/>
                <a:tab pos="4594225" algn="l"/>
                <a:tab pos="5043488" algn="l"/>
                <a:tab pos="5492750" algn="l"/>
                <a:tab pos="5942013" algn="l"/>
                <a:tab pos="6391275" algn="l"/>
                <a:tab pos="6840538" algn="l"/>
                <a:tab pos="7289800" algn="l"/>
                <a:tab pos="7739063" algn="l"/>
                <a:tab pos="8188325" algn="l"/>
                <a:tab pos="8637588" algn="l"/>
                <a:tab pos="9086850" algn="l"/>
                <a:tab pos="9536113" algn="l"/>
              </a:tabLst>
              <a:defRPr>
                <a:solidFill>
                  <a:srgbClr val="FFFFFF"/>
                </a:solidFill>
                <a:latin typeface="Arial" panose="020B0604020202020204" pitchFamily="34" charset="0"/>
                <a:cs typeface="Droid Sans" charset="0"/>
              </a:defRPr>
            </a:lvl9pPr>
          </a:lstStyle>
          <a:p>
            <a:pPr algn="just">
              <a:spcBef>
                <a:spcPts val="800"/>
              </a:spcBef>
              <a:buClrTx/>
              <a:buFontTx/>
              <a:buNone/>
            </a:pPr>
            <a:r>
              <a:rPr lang="en-GB" altLang="en-US" sz="2000">
                <a:solidFill>
                  <a:srgbClr val="222222"/>
                </a:solidFill>
                <a:latin typeface="Times New Roman" panose="02020603050405020304" pitchFamily="18" charset="0"/>
                <a:cs typeface="Times New Roman" panose="02020603050405020304" pitchFamily="18" charset="0"/>
              </a:rPr>
              <a:t>Ahmad, S., 2015. Green human resource management: Policies and practices. </a:t>
            </a:r>
            <a:r>
              <a:rPr lang="en-GB" altLang="en-US" sz="2000" i="1">
                <a:solidFill>
                  <a:srgbClr val="222222"/>
                </a:solidFill>
                <a:latin typeface="Times New Roman" panose="02020603050405020304" pitchFamily="18" charset="0"/>
                <a:cs typeface="Times New Roman" panose="02020603050405020304" pitchFamily="18" charset="0"/>
              </a:rPr>
              <a:t>Cogent business &amp; management</a:t>
            </a:r>
            <a:r>
              <a:rPr lang="en-GB" altLang="en-US" sz="2000">
                <a:solidFill>
                  <a:srgbClr val="222222"/>
                </a:solidFill>
                <a:latin typeface="Times New Roman" panose="02020603050405020304" pitchFamily="18" charset="0"/>
                <a:cs typeface="Times New Roman" panose="02020603050405020304" pitchFamily="18" charset="0"/>
              </a:rPr>
              <a:t>. 2(1). p.1030817.</a:t>
            </a:r>
          </a:p>
          <a:p>
            <a:pPr algn="just">
              <a:spcBef>
                <a:spcPts val="800"/>
              </a:spcBef>
              <a:buClrTx/>
              <a:buFontTx/>
              <a:buNone/>
            </a:pPr>
            <a:r>
              <a:rPr lang="en-GB" altLang="en-US" sz="2000">
                <a:solidFill>
                  <a:srgbClr val="222222"/>
                </a:solidFill>
                <a:latin typeface="Times New Roman" panose="02020603050405020304" pitchFamily="18" charset="0"/>
                <a:cs typeface="Times New Roman" panose="02020603050405020304" pitchFamily="18" charset="0"/>
              </a:rPr>
              <a:t>Barrena-Martínez, J., López-Fernández, M. and Romero-Fernández, P. M., 2019. Towards a configuration of socially responsible human resource management policies and practices: Findings from an academic consensus.  </a:t>
            </a:r>
            <a:r>
              <a:rPr lang="en-GB" altLang="en-US" sz="2000" i="1">
                <a:solidFill>
                  <a:srgbClr val="222222"/>
                </a:solidFill>
                <a:latin typeface="Times New Roman" panose="02020603050405020304" pitchFamily="18" charset="0"/>
                <a:cs typeface="Times New Roman" panose="02020603050405020304" pitchFamily="18" charset="0"/>
              </a:rPr>
              <a:t>The International Journal of Human Resource Management</a:t>
            </a:r>
            <a:r>
              <a:rPr lang="en-GB" altLang="en-US" sz="2000">
                <a:solidFill>
                  <a:srgbClr val="222222"/>
                </a:solidFill>
                <a:latin typeface="Times New Roman" panose="02020603050405020304" pitchFamily="18" charset="0"/>
                <a:cs typeface="Times New Roman" panose="02020603050405020304" pitchFamily="18" charset="0"/>
              </a:rPr>
              <a:t>. 30(17). pp.2544-2580.</a:t>
            </a:r>
          </a:p>
          <a:p>
            <a:pPr algn="just">
              <a:spcBef>
                <a:spcPts val="800"/>
              </a:spcBef>
              <a:buClrTx/>
              <a:buFontTx/>
              <a:buNone/>
            </a:pPr>
            <a:r>
              <a:rPr lang="en-GB" altLang="en-US" sz="2000">
                <a:solidFill>
                  <a:srgbClr val="222222"/>
                </a:solidFill>
                <a:latin typeface="Times New Roman" panose="02020603050405020304" pitchFamily="18" charset="0"/>
                <a:cs typeface="Times New Roman" panose="02020603050405020304" pitchFamily="18" charset="0"/>
              </a:rPr>
              <a:t>Brewster, C., 2016. Comparative HRM. In </a:t>
            </a:r>
            <a:r>
              <a:rPr lang="en-GB" altLang="en-US" sz="2000" i="1">
                <a:solidFill>
                  <a:srgbClr val="222222"/>
                </a:solidFill>
                <a:latin typeface="Times New Roman" panose="02020603050405020304" pitchFamily="18" charset="0"/>
                <a:cs typeface="Times New Roman" panose="02020603050405020304" pitchFamily="18" charset="0"/>
              </a:rPr>
              <a:t>Encyclopedia of Human Resource Management</a:t>
            </a:r>
            <a:r>
              <a:rPr lang="en-GB" altLang="en-US" sz="2000">
                <a:solidFill>
                  <a:srgbClr val="222222"/>
                </a:solidFill>
                <a:latin typeface="Times New Roman" panose="02020603050405020304" pitchFamily="18" charset="0"/>
                <a:cs typeface="Times New Roman" panose="02020603050405020304" pitchFamily="18" charset="0"/>
              </a:rPr>
              <a:t>. Edward Elgar Publishing Limited.</a:t>
            </a:r>
          </a:p>
          <a:p>
            <a:pPr algn="just">
              <a:spcBef>
                <a:spcPts val="800"/>
              </a:spcBef>
              <a:buClrTx/>
              <a:buFontTx/>
              <a:buNone/>
            </a:pPr>
            <a:r>
              <a:rPr lang="en-GB" altLang="en-US" sz="2000">
                <a:solidFill>
                  <a:srgbClr val="222222"/>
                </a:solidFill>
                <a:latin typeface="Times New Roman" panose="02020603050405020304" pitchFamily="18" charset="0"/>
                <a:cs typeface="Times New Roman" panose="02020603050405020304" pitchFamily="18" charset="0"/>
              </a:rPr>
              <a:t>  https://www.vodafone.com/investors/investor-information/annual-report/downloads/Vodafone-full-annual-report-2019.pdf</a:t>
            </a:r>
          </a:p>
        </p:txBody>
      </p:sp>
      <p:sp>
        <p:nvSpPr>
          <p:cNvPr id="2" name="Minus Sign 1">
            <a:extLst>
              <a:ext uri="{FF2B5EF4-FFF2-40B4-BE49-F238E27FC236}">
                <a16:creationId xmlns:a16="http://schemas.microsoft.com/office/drawing/2014/main" id="{F2BA7100-0B6B-674F-B2D8-751BBCE9CACE}"/>
              </a:ext>
            </a:extLst>
          </p:cNvPr>
          <p:cNvSpPr/>
          <p:nvPr/>
        </p:nvSpPr>
        <p:spPr bwMode="auto">
          <a:xfrm>
            <a:off x="5095232" y="6030866"/>
            <a:ext cx="4647931" cy="1337234"/>
          </a:xfrm>
          <a:prstGeom prst="mathMin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19457" name="Text Box 1">
            <a:extLst>
              <a:ext uri="{FF2B5EF4-FFF2-40B4-BE49-F238E27FC236}">
                <a16:creationId xmlns:a16="http://schemas.microsoft.com/office/drawing/2014/main" id="{8F028F47-7175-490F-AA0D-5FB4244402C2}"/>
              </a:ext>
            </a:extLst>
          </p:cNvPr>
          <p:cNvSpPr txBox="1">
            <a:spLocks noChangeArrowheads="1"/>
          </p:cNvSpPr>
          <p:nvPr/>
        </p:nvSpPr>
        <p:spPr bwMode="auto">
          <a:xfrm>
            <a:off x="503238" y="2303463"/>
            <a:ext cx="8216900" cy="20875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6800" rIns="90000" bIns="46800" anchor="ctr"/>
          <a:lstStyle>
            <a:lvl1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1pPr>
            <a:lvl2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2pPr>
            <a:lvl3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3pPr>
            <a:lvl4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4pPr>
            <a:lvl5pPr>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5pPr>
            <a:lvl6pPr marL="25146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6pPr>
            <a:lvl7pPr marL="29718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7pPr>
            <a:lvl8pPr marL="34290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8pPr>
            <a:lvl9pPr marL="3886200" indent="-228600" defTabSz="449263" eaLnBrk="0" fontAlgn="base" hangingPunct="0">
              <a:spcBef>
                <a:spcPct val="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FFFFFF"/>
                </a:solidFill>
                <a:latin typeface="Arial" panose="020B0604020202020204" pitchFamily="34" charset="0"/>
                <a:cs typeface="Droid Sans" charset="0"/>
              </a:defRPr>
            </a:lvl9pPr>
          </a:lstStyle>
          <a:p>
            <a:pPr algn="ctr">
              <a:buClrTx/>
              <a:buFontTx/>
              <a:buNone/>
            </a:pPr>
            <a:r>
              <a:rPr lang="en-GB" altLang="en-US" sz="6600" b="1">
                <a:solidFill>
                  <a:srgbClr val="000000"/>
                </a:solidFill>
                <a:latin typeface="Times New Roman" panose="02020603050405020304" pitchFamily="18" charset="0"/>
              </a:rPr>
              <a:t>Thank You </a:t>
            </a:r>
          </a:p>
        </p:txBody>
      </p:sp>
      <p:sp>
        <p:nvSpPr>
          <p:cNvPr id="2" name="Minus Sign 1">
            <a:extLst>
              <a:ext uri="{FF2B5EF4-FFF2-40B4-BE49-F238E27FC236}">
                <a16:creationId xmlns:a16="http://schemas.microsoft.com/office/drawing/2014/main" id="{2878A650-1638-E64F-952C-DF858049EDB3}"/>
              </a:ext>
            </a:extLst>
          </p:cNvPr>
          <p:cNvSpPr/>
          <p:nvPr/>
        </p:nvSpPr>
        <p:spPr bwMode="auto">
          <a:xfrm>
            <a:off x="-1553827" y="6090983"/>
            <a:ext cx="12251654" cy="1212621"/>
          </a:xfrm>
          <a:prstGeom prst="mathMinus">
            <a:avLst/>
          </a:pr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pPr>
            <a:endParaRPr kumimoji="0" lang="en-US" sz="1800" b="0" i="0" u="none" strike="noStrike" cap="none" normalizeH="0" baseline="0">
              <a:ln>
                <a:noFill/>
              </a:ln>
              <a:solidFill>
                <a:schemeClr val="bg1"/>
              </a:solidFill>
              <a:effectLst/>
              <a:latin typeface="Arial" panose="020B0604020202020204" pitchFamily="34" charset="0"/>
              <a:cs typeface="Droid Sans" charset="0"/>
            </a:endParaRPr>
          </a:p>
        </p:txBody>
      </p:sp>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Droid Sans"/>
      </a:majorFont>
      <a:minorFont>
        <a:latin typeface="Times New Roman"/>
        <a:ea typeface=""/>
        <a:cs typeface="Droid Sans"/>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Arial" panose="020B0604020202020204" pitchFamily="34" charset="0"/>
            <a:cs typeface="Droid Sans"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0" fontAlgn="base" latinLnBrk="0" hangingPunct="0">
          <a:lnSpc>
            <a:spcPct val="100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solidFill>
              <a:schemeClr val="bg1"/>
            </a:solidFill>
            <a:effectLst/>
            <a:latin typeface="Arial" panose="020B0604020202020204" pitchFamily="34" charset="0"/>
            <a:cs typeface="Droid Sans"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2" ma:contentTypeDescription="Create a new document." ma:contentTypeScope="" ma:versionID="0400416bc52680f632f6817706266bc5">
  <xsd:schema xmlns:xsd="http://www.w3.org/2001/XMLSchema" xmlns:xs="http://www.w3.org/2001/XMLSchema" xmlns:p="http://schemas.microsoft.com/office/2006/metadata/properties" xmlns:ns3="7ab40eed-68c2-4ff5-b2ec-48499265677d" targetNamespace="http://schemas.microsoft.com/office/2006/metadata/properties" ma:root="true" ma:fieldsID="d50dc4a225ff56c8247228847da8084b" ns3:_="">
    <xsd:import namespace="7ab40eed-68c2-4ff5-b2ec-48499265677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20AE835-1A21-4D0D-9A1C-00FD5B011BF1}">
  <ds:schemaRefs>
    <ds:schemaRef ds:uri="http://schemas.microsoft.com/sharepoint/v3/contenttype/forms"/>
  </ds:schemaRefs>
</ds:datastoreItem>
</file>

<file path=customXml/itemProps2.xml><?xml version="1.0" encoding="utf-8"?>
<ds:datastoreItem xmlns:ds="http://schemas.openxmlformats.org/officeDocument/2006/customXml" ds:itemID="{803318E9-4E66-485B-BCD8-DB8C6F4042D0}">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3295EE67-8918-43A4-8C71-52F838C0BCD7}">
  <ds:schemaRefs>
    <ds:schemaRef ds:uri="http://schemas.microsoft.com/office/2006/metadata/contentType"/>
    <ds:schemaRef ds:uri="http://schemas.microsoft.com/office/2006/metadata/properties/metaAttributes"/>
    <ds:schemaRef ds:uri="http://www.w3.org/2000/xmlns/"/>
    <ds:schemaRef ds:uri="http://www.w3.org/2001/XMLSchema"/>
    <ds:schemaRef ds:uri="7ab40eed-68c2-4ff5-b2ec-48499265677d"/>
  </ds:schemaRefs>
</ds:datastoreItem>
</file>

<file path=docProps/app.xml><?xml version="1.0" encoding="utf-8"?>
<Properties xmlns="http://schemas.openxmlformats.org/officeDocument/2006/extended-properties" xmlns:vt="http://schemas.openxmlformats.org/officeDocument/2006/docPropsVTypes">
  <TotalTime>7842</TotalTime>
  <Words>2775</Words>
  <Application>Microsoft Office PowerPoint</Application>
  <PresentationFormat>On-screen Show (4:3)</PresentationFormat>
  <Paragraphs>80</Paragraphs>
  <Slides>18</Slides>
  <Notes>17</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TABLE OF CONTENT</vt:lpstr>
      <vt:lpstr>INTRODUCTION</vt:lpstr>
      <vt:lpstr>PowerPoint Presentation</vt:lpstr>
      <vt:lpstr>Overview of Company</vt:lpstr>
      <vt:lpstr>Discussion about HRM </vt:lpstr>
      <vt:lpstr>HRM Policies</vt:lpstr>
      <vt:lpstr>CONTINUE...</vt:lpstr>
      <vt:lpstr>CONTINUE...</vt:lpstr>
      <vt:lpstr>CONTINUE...</vt:lpstr>
      <vt:lpstr>CONTINUE...</vt:lpstr>
      <vt:lpstr>Importance of HRM policies</vt:lpstr>
      <vt:lpstr>CONTINUE...</vt:lpstr>
      <vt:lpstr>Challenges to Implement the Policies</vt:lpstr>
      <vt:lpstr>Recommendation</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Ionela Oniga (1714402)</cp:lastModifiedBy>
  <cp:revision>747</cp:revision>
  <cp:lastPrinted>1601-01-01T00:00:00Z</cp:lastPrinted>
  <dcterms:created xsi:type="dcterms:W3CDTF">2010-05-23T14:28:12Z</dcterms:created>
  <dcterms:modified xsi:type="dcterms:W3CDTF">2019-12-19T19:50:28Z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