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Lst>
  <p:sldSz cx="18288000" cy="10287000"/>
  <p:notesSz cx="6858000" cy="9144000"/>
  <p:embeddedFontLst>
    <p:embeddedFont>
      <p:font typeface="Times New Roman Bold Italics" panose="02030802070405090303"/>
      <p:boldItalic r:id="rId17"/>
    </p:embeddedFont>
    <p:embeddedFont>
      <p:font typeface="Times New Roman Bold" panose="02030802070405020303"/>
      <p:bold r:id="rId18"/>
    </p:embeddedFont>
    <p:embeddedFont>
      <p:font typeface="Times New Roman Italics" panose="02030502070405090303"/>
      <p:italic r:id="rId19"/>
    </p:embeddedFont>
    <p:embeddedFont>
      <p:font typeface="Calibri" panose="020F050202020403020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291" autoAdjust="0"/>
  </p:normalViewPr>
  <p:slideViewPr>
    <p:cSldViewPr showGuides="1">
      <p:cViewPr varScale="1">
        <p:scale>
          <a:sx n="49" d="100"/>
          <a:sy n="49" d="100"/>
        </p:scale>
        <p:origin x="57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font" Target="fonts/font7.fntdata"/><Relationship Id="rId22" Type="http://schemas.openxmlformats.org/officeDocument/2006/relationships/font" Target="fonts/font6.fntdata"/><Relationship Id="rId21" Type="http://schemas.openxmlformats.org/officeDocument/2006/relationships/font" Target="fonts/font5.fntdata"/><Relationship Id="rId20" Type="http://schemas.openxmlformats.org/officeDocument/2006/relationships/font" Target="fonts/font4.fntdata"/><Relationship Id="rId2" Type="http://schemas.openxmlformats.org/officeDocument/2006/relationships/theme" Target="theme/theme1.xml"/><Relationship Id="rId19" Type="http://schemas.openxmlformats.org/officeDocument/2006/relationships/font" Target="fonts/font3.fntdata"/><Relationship Id="rId18" Type="http://schemas.openxmlformats.org/officeDocument/2006/relationships/font" Target="fonts/font2.fntdata"/><Relationship Id="rId17" Type="http://schemas.openxmlformats.org/officeDocument/2006/relationships/font" Target="fonts/font1.fntdata"/><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A5D47F-148A-4688-999B-E9D5E97E0D0F}"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DA6F0A-BF17-436D-8E28-1826E1E1E922}"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expert calls for a new approach to health by thinking across a person's entire life, as current methods can miss the big picture. They mention that this framework argues for changing our approach to focus more on preventing problems. By discussing early experiences, daily habits, and social circumstances, the study invites the audience to understand why health inequalities are still prevalent. This study argues that drawing attention to the current intervention's weaknesses will help propose broader research-supported changes. The method of definition, influences, stages, interventions, and conclusions allows the critique to be thorough and based on academic research. This encourages the audience to consider how health policies could benefit from life course principles to reduce inequality, leading to a discussion on the key determinants and possible solutions in health.</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highlights that the health system does not focus on prevention when the life course approach proves it should. They maintain that emphasising timely health care can keep chronic diseases at bay, encouraging a change in strategies. The study points out critical periods and adds the dangers, making a case for reforming the entire system. They encourage thinking about ways to create fairness in health policies over a person's life and use evidence to highlight the importance. With this critical approach, scientists can identify particular health factors and reconsider main health concerns to reduce future burdens (Zuber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World Health Organisation, 2023).</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indicates that failing to provide early life support in health systems often results in more expensive health concerns. They point out that not paying attention to early childhood stages leads to more inequalities, supported by findings on ACEs and poverty (Kerker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This highlights to policymakers the need to prioritise maternal and child health, wondering why the gaps remain despite having clear evidence. As stated by Clark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that focusing on early prevention can help keep costs and health issues from rising, and stress that this approach is proper and necessary. This encourages us to question how health systems can address disparity cycles initially, using strong evidence as a base for their argument.</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knowledge points out to realise how serious lifestyle-related diseases are and that ineffective campaigns waste resources and lives. As Landi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point out that persistent problems are often ignored, using examples from the strong data on obesity and smoking. In addition, the study conducted by Valenzuela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noted that some communities lack equal health education opportunities in the UK. They suggest policymakers fund strategies that help people change their habits for life, highlighting the costs that not acting would have for both the economy and health. This suggests that health systems should pay more attention to the main reasons for these gaps and use modern research as evidence. As a result of this approach, public health priorities should be reconsidered.</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highlights that the world needs to deal with the ongoing health inequities that result from social factors, explaining that neglecting these issues annually costs the country billions. Huang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highlighted that focusing more on treating diseases than fixing poverty and poor housing results in noticeable differences in chronic diseases. It is also pointed out that health policies are missing social reforms and calls for a move toward fair and inclusive systems. Furthermore, Eveleigh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pointed out the importance of considering how structural changes might lessen health issues, using recent evidence as support. Hence, it is necessary to reconsider which policies should be prioritised to handle social determinants properly.</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points out that a lack of attention to stage-specific issues in health systems contributes to the growing number of chronic diseases. Focusing on nutrition in childhood and health at work leads to high costs due to problems like stunting and stress (De Groot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Furthermore, </a:t>
            </a:r>
            <a:r>
              <a:rPr lang="en-GB" sz="1200" kern="1200" dirty="0" err="1">
                <a:solidFill>
                  <a:schemeClr val="tx1"/>
                </a:solidFill>
                <a:effectLst/>
                <a:latin typeface="+mn-lt"/>
                <a:ea typeface="+mn-ea"/>
                <a:cs typeface="+mn-cs"/>
              </a:rPr>
              <a:t>Toulany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pointed out that there are not enough targeted actions for people going through significant life changes and highlighted the importance of united policies. They urge policymakers to evaluate which strategies can address future issues, using recent studies as proof. Using this approach, policymakers must reconsider how health care is planned for people throughout their lives.</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It is vital to urge the audience to realise that not giving enough resources to health programs for seniors leads to more costly diseases. Some people argue that smoking cessation and exercise programs do not reach everyone, but if they are offered equally, they can produce significant health gains. Recent research highlights the importance of including social factors in health strategies to ease economic and health problems. This approach calls for a complete transformation in health priorities for people of all ages.</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To conclude, addressing the problems found by the life course approach is vital, pointing out that the lack of coordinated policies leads to unnecessary disease-related expenses. Public officials should focus on preventing diseases by highlighting that chronic diseases and deaths are unevenly distributed. It is also important to stress that addressing the basic causes of health problems throughout life is essential. It requires a substantial change in how health priorities are set to achieve lasting improvements, asking the audience to speak up for change.</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7.xml"/><Relationship Id="rId2" Type="http://schemas.openxmlformats.org/officeDocument/2006/relationships/image" Target="../media/image6.png"/><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851715"/>
            <a:ext cx="11824753" cy="1435285"/>
            <a:chOff x="0" y="0"/>
            <a:chExt cx="3114338" cy="378018"/>
          </a:xfrm>
        </p:grpSpPr>
        <p:sp>
          <p:nvSpPr>
            <p:cNvPr id="3" name="Freeform 3"/>
            <p:cNvSpPr/>
            <p:nvPr/>
          </p:nvSpPr>
          <p:spPr>
            <a:xfrm>
              <a:off x="0" y="0"/>
              <a:ext cx="3114338" cy="378018"/>
            </a:xfrm>
            <a:custGeom>
              <a:avLst/>
              <a:gdLst/>
              <a:ahLst/>
              <a:cxnLst/>
              <a:rect l="l" t="t" r="r" b="b"/>
              <a:pathLst>
                <a:path w="3114338" h="378018">
                  <a:moveTo>
                    <a:pt x="0" y="0"/>
                  </a:moveTo>
                  <a:lnTo>
                    <a:pt x="3114338" y="0"/>
                  </a:lnTo>
                  <a:lnTo>
                    <a:pt x="3114338" y="378018"/>
                  </a:lnTo>
                  <a:lnTo>
                    <a:pt x="0" y="378018"/>
                  </a:lnTo>
                  <a:close/>
                </a:path>
              </a:pathLst>
            </a:custGeom>
            <a:solidFill>
              <a:srgbClr val="D9D9D9"/>
            </a:solidFill>
          </p:spPr>
        </p:sp>
        <p:sp>
          <p:nvSpPr>
            <p:cNvPr id="4" name="TextBox 4"/>
            <p:cNvSpPr txBox="1"/>
            <p:nvPr/>
          </p:nvSpPr>
          <p:spPr>
            <a:xfrm>
              <a:off x="0" y="-38100"/>
              <a:ext cx="3114338" cy="416118"/>
            </a:xfrm>
            <a:prstGeom prst="rect">
              <a:avLst/>
            </a:prstGeom>
          </p:spPr>
          <p:txBody>
            <a:bodyPr lIns="50800" tIns="50800" rIns="50800" bIns="50800" rtlCol="0" anchor="ctr"/>
            <a:lstStyle/>
            <a:p>
              <a:pPr algn="ctr">
                <a:lnSpc>
                  <a:spcPts val="2660"/>
                </a:lnSpc>
                <a:spcBef>
                  <a:spcPct val="0"/>
                </a:spcBef>
              </a:pPr>
            </a:p>
          </p:txBody>
        </p:sp>
      </p:grpSp>
      <p:grpSp>
        <p:nvGrpSpPr>
          <p:cNvPr id="5" name="Group 5"/>
          <p:cNvGrpSpPr/>
          <p:nvPr/>
        </p:nvGrpSpPr>
        <p:grpSpPr>
          <a:xfrm>
            <a:off x="0" y="-184128"/>
            <a:ext cx="18288000" cy="1172721"/>
            <a:chOff x="0" y="0"/>
            <a:chExt cx="4816593" cy="308865"/>
          </a:xfrm>
        </p:grpSpPr>
        <p:sp>
          <p:nvSpPr>
            <p:cNvPr id="6" name="Freeform 6"/>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7" name="TextBox 7"/>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8" name="Freeform 8"/>
          <p:cNvSpPr/>
          <p:nvPr/>
        </p:nvSpPr>
        <p:spPr>
          <a:xfrm>
            <a:off x="10202312" y="2722857"/>
            <a:ext cx="8085688" cy="5562214"/>
          </a:xfrm>
          <a:custGeom>
            <a:avLst/>
            <a:gdLst/>
            <a:ahLst/>
            <a:cxnLst/>
            <a:rect l="l" t="t" r="r" b="b"/>
            <a:pathLst>
              <a:path w="8085688" h="5562214">
                <a:moveTo>
                  <a:pt x="0" y="0"/>
                </a:moveTo>
                <a:lnTo>
                  <a:pt x="8085688" y="0"/>
                </a:lnTo>
                <a:lnTo>
                  <a:pt x="8085688" y="5562214"/>
                </a:lnTo>
                <a:lnTo>
                  <a:pt x="0" y="5562214"/>
                </a:lnTo>
                <a:lnTo>
                  <a:pt x="0" y="0"/>
                </a:lnTo>
                <a:close/>
              </a:path>
            </a:pathLst>
          </a:custGeom>
          <a:blipFill>
            <a:blip r:embed="rId1"/>
            <a:stretch>
              <a:fillRect/>
            </a:stretch>
          </a:blipFill>
        </p:spPr>
      </p:sp>
      <p:sp>
        <p:nvSpPr>
          <p:cNvPr id="9" name="TextBox 9"/>
          <p:cNvSpPr txBox="1"/>
          <p:nvPr/>
        </p:nvSpPr>
        <p:spPr>
          <a:xfrm>
            <a:off x="896123" y="3203483"/>
            <a:ext cx="10032506" cy="2984524"/>
          </a:xfrm>
          <a:prstGeom prst="rect">
            <a:avLst/>
          </a:prstGeom>
        </p:spPr>
        <p:txBody>
          <a:bodyPr lIns="0" tIns="0" rIns="0" bIns="0" rtlCol="0" anchor="t">
            <a:spAutoFit/>
          </a:bodyPr>
          <a:lstStyle/>
          <a:p>
            <a:pPr algn="l">
              <a:lnSpc>
                <a:spcPts val="7700"/>
              </a:lnSpc>
            </a:pPr>
            <a:r>
              <a:rPr lang="en-US" sz="5500" b="1" i="1" spc="153" dirty="0">
                <a:solidFill>
                  <a:srgbClr val="0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Title: "A Life Course Approach to Health and Well-being"</a:t>
            </a:r>
            <a:endParaRPr lang="en-US" sz="5500" b="1" i="1" spc="153" dirty="0">
              <a:solidFill>
                <a:srgbClr val="0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endParaRPr>
          </a:p>
          <a:p>
            <a:pPr algn="l">
              <a:lnSpc>
                <a:spcPts val="7700"/>
              </a:lnSpc>
            </a:pPr>
            <a:endParaRPr lang="en-US" sz="5500" b="1" i="1" spc="153" dirty="0">
              <a:solidFill>
                <a:srgbClr val="0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endParaRPr>
          </a:p>
        </p:txBody>
      </p:sp>
      <p:sp>
        <p:nvSpPr>
          <p:cNvPr id="10" name="TextBox 10"/>
          <p:cNvSpPr txBox="1"/>
          <p:nvPr/>
        </p:nvSpPr>
        <p:spPr>
          <a:xfrm>
            <a:off x="440018" y="5412652"/>
            <a:ext cx="10617547" cy="360676"/>
          </a:xfrm>
          <a:prstGeom prst="rect">
            <a:avLst/>
          </a:prstGeom>
        </p:spPr>
        <p:txBody>
          <a:bodyPr wrap="square" lIns="0" tIns="0" rIns="0" bIns="0" rtlCol="0" anchor="t">
            <a:spAutoFit/>
          </a:bodyPr>
          <a:lstStyle/>
          <a:p>
            <a:pPr algn="ctr">
              <a:lnSpc>
                <a:spcPts val="2985"/>
              </a:lnSpc>
            </a:pPr>
            <a:r>
              <a:rPr lang="en-US" sz="2400" b="1" i="1" dirty="0">
                <a:latin typeface="Times New Roman Bold" panose="02030802070405020303"/>
                <a:ea typeface="Times New Roman Bold" panose="02030802070405020303"/>
                <a:cs typeface="Times New Roman Bold" panose="02030802070405020303"/>
                <a:sym typeface="Times New Roman Bold" panose="02030802070405020303"/>
              </a:rPr>
              <a:t>Understanding Influences and Interventions Across the Lifespan</a:t>
            </a:r>
            <a:endParaRPr lang="en-US" sz="2400" b="1" i="1" dirty="0">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1" name="TextBox 11"/>
          <p:cNvSpPr txBox="1"/>
          <p:nvPr/>
        </p:nvSpPr>
        <p:spPr>
          <a:xfrm>
            <a:off x="273539" y="6286577"/>
            <a:ext cx="9685339" cy="2982011"/>
          </a:xfrm>
          <a:prstGeom prst="rect">
            <a:avLst/>
          </a:prstGeom>
        </p:spPr>
        <p:txBody>
          <a:bodyPr lIns="0" tIns="0" rIns="0" bIns="0" rtlCol="0" anchor="t">
            <a:spAutoFit/>
          </a:bodyPr>
          <a:lstStyle/>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Student Name:</a:t>
            </a: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Student ID Number:</a:t>
            </a: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Module:  Living well: A Life course approach to Health &amp; Wellbeing – Swansea </a:t>
            </a: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Module Code (BMNS4014)</a:t>
            </a: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Date of Submission:</a:t>
            </a: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a:p>
            <a:pPr algn="l">
              <a:lnSpc>
                <a:spcPts val="3955"/>
              </a:lnSpc>
            </a:pP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p:txBody>
      </p:sp>
      <p:sp>
        <p:nvSpPr>
          <p:cNvPr id="12" name="TextBox 12"/>
          <p:cNvSpPr txBox="1"/>
          <p:nvPr/>
        </p:nvSpPr>
        <p:spPr>
          <a:xfrm>
            <a:off x="273539" y="346611"/>
            <a:ext cx="1966265" cy="337315"/>
          </a:xfrm>
          <a:prstGeom prst="rect">
            <a:avLst/>
          </a:prstGeom>
        </p:spPr>
        <p:txBody>
          <a:bodyPr lIns="0" tIns="0" rIns="0" bIns="0" rtlCol="0" anchor="t">
            <a:spAutoFit/>
          </a:bodyPr>
          <a:lstStyle/>
          <a:p>
            <a:pPr algn="l">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01</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3" name="TextBox 13"/>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AutoShape 5"/>
          <p:cNvSpPr/>
          <p:nvPr/>
        </p:nvSpPr>
        <p:spPr>
          <a:xfrm>
            <a:off x="729747" y="1478785"/>
            <a:ext cx="16828506" cy="0"/>
          </a:xfrm>
          <a:prstGeom prst="line">
            <a:avLst/>
          </a:prstGeom>
          <a:ln w="85725" cap="flat">
            <a:solidFill>
              <a:srgbClr val="5C3EE1"/>
            </a:solidFill>
            <a:prstDash val="solid"/>
            <a:headEnd type="none" w="sm" len="sm"/>
            <a:tailEnd type="none" w="sm" len="sm"/>
          </a:ln>
        </p:spPr>
      </p:sp>
      <p:sp>
        <p:nvSpPr>
          <p:cNvPr id="6" name="TextBox 6"/>
          <p:cNvSpPr txBox="1"/>
          <p:nvPr/>
        </p:nvSpPr>
        <p:spPr>
          <a:xfrm>
            <a:off x="1494140" y="132641"/>
            <a:ext cx="6195181" cy="775283"/>
          </a:xfrm>
          <a:prstGeom prst="rect">
            <a:avLst/>
          </a:prstGeom>
        </p:spPr>
        <p:txBody>
          <a:bodyPr lIns="0" tIns="0" rIns="0" bIns="0" rtlCol="0" anchor="t">
            <a:spAutoFit/>
          </a:bodyPr>
          <a:lstStyle/>
          <a:p>
            <a:pPr algn="l">
              <a:lnSpc>
                <a:spcPts val="5280"/>
              </a:lnSpc>
            </a:pPr>
            <a:r>
              <a:rPr lang="en-US" sz="48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Introduction</a:t>
            </a:r>
            <a:endParaRPr lang="en-US" sz="48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7" name="TextBox 7"/>
          <p:cNvSpPr txBox="1"/>
          <p:nvPr/>
        </p:nvSpPr>
        <p:spPr>
          <a:xfrm>
            <a:off x="716300" y="1989149"/>
            <a:ext cx="16639106" cy="6535443"/>
          </a:xfrm>
          <a:prstGeom prst="rect">
            <a:avLst/>
          </a:prstGeom>
        </p:spPr>
        <p:txBody>
          <a:bodyPr lIns="0" tIns="0" rIns="0" bIns="0" rtlCol="0" anchor="t">
            <a:spAutoFit/>
          </a:bodyPr>
          <a:lstStyle/>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life course approach studies factors that shape a person's health and well-being from birth to old age, challenging the old way of thinking of health as separate areas.</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significant because it challenges the primary focus on emergency care and points to the need for complete strategies that help prevent illnesses and improve health over the years.</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presentation will critically analyse how early life, personal choices, and the environment affect health, how health changes with each stage of life, and the success of today's health policies.</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structure involves outlining the life course approach, studying significant influences (from childhood, lifestyle, and social factors), examining health in various life phases, assessing health interventions, and recommending actions to solve the main problems in health promotion.</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0" y="32603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02</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sp>
      <p:sp>
        <p:nvSpPr>
          <p:cNvPr id="6" name="Freeform 6"/>
          <p:cNvSpPr/>
          <p:nvPr/>
        </p:nvSpPr>
        <p:spPr>
          <a:xfrm>
            <a:off x="9877864" y="2708853"/>
            <a:ext cx="8391086" cy="4342387"/>
          </a:xfrm>
          <a:custGeom>
            <a:avLst/>
            <a:gdLst/>
            <a:ahLst/>
            <a:cxnLst/>
            <a:rect l="l" t="t" r="r" b="b"/>
            <a:pathLst>
              <a:path w="8391086" h="4342387">
                <a:moveTo>
                  <a:pt x="0" y="0"/>
                </a:moveTo>
                <a:lnTo>
                  <a:pt x="8391086" y="0"/>
                </a:lnTo>
                <a:lnTo>
                  <a:pt x="8391086" y="4342387"/>
                </a:lnTo>
                <a:lnTo>
                  <a:pt x="0" y="4342387"/>
                </a:lnTo>
                <a:lnTo>
                  <a:pt x="0" y="0"/>
                </a:lnTo>
                <a:close/>
              </a:path>
            </a:pathLst>
          </a:custGeom>
          <a:blipFill>
            <a:blip r:embed="rId1"/>
            <a:stretch>
              <a:fillRect/>
            </a:stretch>
          </a:blipFill>
        </p:spPr>
      </p:sp>
      <p:sp>
        <p:nvSpPr>
          <p:cNvPr id="7" name="TextBox 7"/>
          <p:cNvSpPr txBox="1"/>
          <p:nvPr/>
        </p:nvSpPr>
        <p:spPr>
          <a:xfrm>
            <a:off x="1637660" y="70366"/>
            <a:ext cx="15012679"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Defining the Life Course Approach</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8" name="TextBox 8"/>
          <p:cNvSpPr txBox="1"/>
          <p:nvPr/>
        </p:nvSpPr>
        <p:spPr>
          <a:xfrm>
            <a:off x="173722" y="1554458"/>
            <a:ext cx="9365824" cy="8247389"/>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According to Zuber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the life course approach studies how biological, social, and environmental factors affect health throughout a person's life, pointing out why models that focus on short-term health are insufficient.</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highlights that the earliest years of life are especially significant, as actions taken during this time can significantly affect a person's health, making it unclear why more effort is not given to preventive care (World Health Organisation, 2023).</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By repeating, risks such as poverty can result in bigger health issues, so it is crucial to have policies considering the whole lifespan. For example, the shift from adolescence to adulthood can expose problems in health systems as habits learned in adolescence continue, pointing out that there are not enough targeted interventions during this change (Hargreaves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2022).</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crucial because it points out problems in healthcare and supports taking action to prevent more chronic diseases, which cost the UK residents a significant amount of money every year (Dunn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72296" y="216305"/>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03</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1" name="TextBox 11"/>
          <p:cNvSpPr txBox="1"/>
          <p:nvPr/>
        </p:nvSpPr>
        <p:spPr>
          <a:xfrm>
            <a:off x="10416430" y="7660840"/>
            <a:ext cx="7313953" cy="680031"/>
          </a:xfrm>
          <a:prstGeom prst="rect">
            <a:avLst/>
          </a:prstGeom>
        </p:spPr>
        <p:txBody>
          <a:bodyPr lIns="0" tIns="0" rIns="0" bIns="0" rtlCol="0" anchor="t">
            <a:spAutoFit/>
          </a:bodyPr>
          <a:lstStyle/>
          <a:p>
            <a:pPr algn="just">
              <a:lnSpc>
                <a:spcPts val="2640"/>
              </a:lnSpc>
            </a:pP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Figure 1: UK health care spending over time, Annual and 5-year average, real terms (1954/55-2024/25) (Source: Dunn et al., 2023)</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sp>
      <p:sp>
        <p:nvSpPr>
          <p:cNvPr id="6" name="Freeform 6"/>
          <p:cNvSpPr/>
          <p:nvPr/>
        </p:nvSpPr>
        <p:spPr>
          <a:xfrm>
            <a:off x="9769780" y="1520520"/>
            <a:ext cx="7935992" cy="7571524"/>
          </a:xfrm>
          <a:custGeom>
            <a:avLst/>
            <a:gdLst/>
            <a:ahLst/>
            <a:cxnLst/>
            <a:rect l="l" t="t" r="r" b="b"/>
            <a:pathLst>
              <a:path w="7935992" h="7571524">
                <a:moveTo>
                  <a:pt x="0" y="0"/>
                </a:moveTo>
                <a:lnTo>
                  <a:pt x="7935992" y="0"/>
                </a:lnTo>
                <a:lnTo>
                  <a:pt x="7935992" y="7571524"/>
                </a:lnTo>
                <a:lnTo>
                  <a:pt x="0" y="7571524"/>
                </a:lnTo>
                <a:lnTo>
                  <a:pt x="0" y="0"/>
                </a:lnTo>
                <a:close/>
              </a:path>
            </a:pathLst>
          </a:custGeom>
          <a:blipFill>
            <a:blip r:embed="rId1"/>
            <a:stretch>
              <a:fillRect/>
            </a:stretch>
          </a:blipFill>
        </p:spPr>
      </p:sp>
      <p:sp>
        <p:nvSpPr>
          <p:cNvPr id="7" name="TextBox 7"/>
          <p:cNvSpPr txBox="1"/>
          <p:nvPr/>
        </p:nvSpPr>
        <p:spPr>
          <a:xfrm>
            <a:off x="114300" y="1614743"/>
            <a:ext cx="9144000" cy="8266687"/>
          </a:xfrm>
          <a:prstGeom prst="rect">
            <a:avLst/>
          </a:prstGeom>
        </p:spPr>
        <p:txBody>
          <a:bodyPr wrap="square"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Experiences from birth, such as good nutrition for the mother and baby, play a key role in a person's health and show that solving health disparities depends on early influences, not just what happens in adulthood (Bohren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According to the study by Kerker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(2015), among young children (18-71 months) in the child welfare system, each additional adverse childhood experience, such as abuse, is associated with 21% increased odds of having a chronic medical condition.</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Prenatal stress in mothers prepares children for health risks and points out that underfunded maternal care programs do not consider the long-term health of kids (Clark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Being deprived of resources as a child increases the risk of obesity later in life for children from low-income families, making the system less fair. As a result, they urge for better early support by suggesting that policies should focus on the environment before and during childhood to reduce the £7.2 billion spending per year in the UK on preventable diseases (Government of the UK, 2022).</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8" name="TextBox 8"/>
          <p:cNvSpPr txBox="1"/>
          <p:nvPr/>
        </p:nvSpPr>
        <p:spPr>
          <a:xfrm>
            <a:off x="1637660" y="70366"/>
            <a:ext cx="711020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Early Life Influences</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72296" y="216305"/>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04</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1" name="TextBox 11"/>
          <p:cNvSpPr txBox="1"/>
          <p:nvPr/>
        </p:nvSpPr>
        <p:spPr>
          <a:xfrm>
            <a:off x="10872760" y="9271546"/>
            <a:ext cx="5730032" cy="680031"/>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2:</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Stunted Growth and Development: Contexts, Causes, and Consequences (Source: Onyango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2020)</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sp>
      <p:sp>
        <p:nvSpPr>
          <p:cNvPr id="6" name="Freeform 6"/>
          <p:cNvSpPr/>
          <p:nvPr/>
        </p:nvSpPr>
        <p:spPr>
          <a:xfrm>
            <a:off x="9908226" y="2390997"/>
            <a:ext cx="7797546" cy="6004110"/>
          </a:xfrm>
          <a:custGeom>
            <a:avLst/>
            <a:gdLst/>
            <a:ahLst/>
            <a:cxnLst/>
            <a:rect l="l" t="t" r="r" b="b"/>
            <a:pathLst>
              <a:path w="7797546" h="6004110">
                <a:moveTo>
                  <a:pt x="0" y="0"/>
                </a:moveTo>
                <a:lnTo>
                  <a:pt x="7797546" y="0"/>
                </a:lnTo>
                <a:lnTo>
                  <a:pt x="7797546" y="6004110"/>
                </a:lnTo>
                <a:lnTo>
                  <a:pt x="0" y="6004110"/>
                </a:lnTo>
                <a:lnTo>
                  <a:pt x="0" y="0"/>
                </a:lnTo>
                <a:close/>
              </a:path>
            </a:pathLst>
          </a:custGeom>
          <a:blipFill>
            <a:blip r:embed="rId1"/>
            <a:stretch>
              <a:fillRect/>
            </a:stretch>
          </a:blipFill>
        </p:spPr>
      </p:sp>
      <p:sp>
        <p:nvSpPr>
          <p:cNvPr id="7" name="TextBox 7"/>
          <p:cNvSpPr txBox="1"/>
          <p:nvPr/>
        </p:nvSpPr>
        <p:spPr>
          <a:xfrm>
            <a:off x="-100006" y="1492863"/>
            <a:ext cx="9777405" cy="8243603"/>
          </a:xfrm>
          <a:prstGeom prst="rect">
            <a:avLst/>
          </a:prstGeom>
        </p:spPr>
        <p:txBody>
          <a:bodyPr wrap="square" lIns="0" tIns="0" rIns="0" bIns="0" rtlCol="0" anchor="t">
            <a:spAutoFit/>
          </a:bodyPr>
          <a:lstStyle/>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Diet, exercise, and whether someone smokes are important lifestyle choices that significantly affect health, so short-term health campaigns that do not address such habits are insufficient (Landi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2025).</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In addition, obesity, mainly caused by unhealthy eating and not exercising, leads to a higher risk of heart disease, pointing out that not enough long-term actions are taken in poor communities (Valenzuela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2023).</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Approximately 8 million people die from smoking each year, which is why it is so hard for underfunded programs to help people who are at risk (World Health Organisation, 2024).</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Certain areas in the UK that lack resources are more likely to have obesity, suggesting that many people do not have equal access to health education. However, it is noted that the NHS spent £1 billion in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2023/2024</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on lifestyle diseases and promotes ongoing actions to change habits and reduce health inequalities (NHS, 2025).</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p:txBody>
      </p:sp>
      <p:sp>
        <p:nvSpPr>
          <p:cNvPr id="8" name="TextBox 8"/>
          <p:cNvSpPr txBox="1"/>
          <p:nvPr/>
        </p:nvSpPr>
        <p:spPr>
          <a:xfrm>
            <a:off x="1637660" y="70366"/>
            <a:ext cx="5446525"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Lifestyle Choices</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1" name="TextBox 11"/>
          <p:cNvSpPr txBox="1"/>
          <p:nvPr/>
        </p:nvSpPr>
        <p:spPr>
          <a:xfrm>
            <a:off x="10941983" y="8818822"/>
            <a:ext cx="5730032" cy="680031"/>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3:</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Behaviours in both the primary and secondary prevention settings (Source: Kaminsky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Freeform 5"/>
          <p:cNvSpPr/>
          <p:nvPr/>
        </p:nvSpPr>
        <p:spPr>
          <a:xfrm>
            <a:off x="11943897" y="1247843"/>
            <a:ext cx="4051918" cy="3821225"/>
          </a:xfrm>
          <a:custGeom>
            <a:avLst/>
            <a:gdLst/>
            <a:ahLst/>
            <a:cxnLst/>
            <a:rect l="l" t="t" r="r" b="b"/>
            <a:pathLst>
              <a:path w="4051918" h="3821225">
                <a:moveTo>
                  <a:pt x="0" y="0"/>
                </a:moveTo>
                <a:lnTo>
                  <a:pt x="4051918" y="0"/>
                </a:lnTo>
                <a:lnTo>
                  <a:pt x="4051918" y="3821225"/>
                </a:lnTo>
                <a:lnTo>
                  <a:pt x="0" y="3821225"/>
                </a:lnTo>
                <a:lnTo>
                  <a:pt x="0" y="0"/>
                </a:lnTo>
                <a:close/>
              </a:path>
            </a:pathLst>
          </a:custGeom>
          <a:blipFill>
            <a:blip r:embed="rId1"/>
            <a:stretch>
              <a:fillRect/>
            </a:stretch>
          </a:blipFill>
        </p:spPr>
      </p:sp>
      <p:sp>
        <p:nvSpPr>
          <p:cNvPr id="6" name="Freeform 6"/>
          <p:cNvSpPr/>
          <p:nvPr/>
        </p:nvSpPr>
        <p:spPr>
          <a:xfrm>
            <a:off x="10154191" y="5751200"/>
            <a:ext cx="7857047" cy="3948166"/>
          </a:xfrm>
          <a:custGeom>
            <a:avLst/>
            <a:gdLst/>
            <a:ahLst/>
            <a:cxnLst/>
            <a:rect l="l" t="t" r="r" b="b"/>
            <a:pathLst>
              <a:path w="7857047" h="3948166">
                <a:moveTo>
                  <a:pt x="0" y="0"/>
                </a:moveTo>
                <a:lnTo>
                  <a:pt x="7857047" y="0"/>
                </a:lnTo>
                <a:lnTo>
                  <a:pt x="7857047" y="3948167"/>
                </a:lnTo>
                <a:lnTo>
                  <a:pt x="0" y="3948167"/>
                </a:lnTo>
                <a:lnTo>
                  <a:pt x="0" y="0"/>
                </a:lnTo>
                <a:close/>
              </a:path>
            </a:pathLst>
          </a:custGeom>
          <a:blipFill>
            <a:blip r:embed="rId2"/>
            <a:stretch>
              <a:fillRect/>
            </a:stretch>
          </a:blipFill>
        </p:spPr>
      </p:sp>
      <p:sp>
        <p:nvSpPr>
          <p:cNvPr id="7" name="TextBox 7"/>
          <p:cNvSpPr txBox="1"/>
          <p:nvPr/>
        </p:nvSpPr>
        <p:spPr>
          <a:xfrm>
            <a:off x="288026" y="1146475"/>
            <a:ext cx="9449008" cy="9190016"/>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Differences in health are mainly caused by social factors such as socioeconomic status, education, housing, and access to healthcare, showing that health systems are not addressing the main reasons for health inequality.</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Growing up in poverty raises the likelihood of contracting adult diseases, as a recent study showed that adults from deprived backgrounds are more than twice as likely to have diabetes (Huang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2023).</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Since marginalised communities have less access to healthcare, they miss out on preventive healthcare by 30%, which shows that policies that focus on curing diseases rather than prevention are not effective (World Health Organisation, 2024).</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If a home is overcrowded, it can lead to more cases of respiratory disease, which suggests that urban planning should be more aware of health issues (Eveleigh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2025).</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According to these findings, policies that combine education and housing reforms should address the lack of attention to social determinants and lessen the yearly cost of health inequities in the UK.</a:t>
            </a: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algn="just">
              <a:lnSpc>
                <a:spcPts val="3630"/>
              </a:lnSpc>
            </a:pP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p:txBody>
      </p:sp>
      <p:sp>
        <p:nvSpPr>
          <p:cNvPr id="8" name="TextBox 8"/>
          <p:cNvSpPr txBox="1"/>
          <p:nvPr/>
        </p:nvSpPr>
        <p:spPr>
          <a:xfrm>
            <a:off x="1637660" y="70366"/>
            <a:ext cx="6749740"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Social Determinants</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06</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1" name="TextBox 11"/>
          <p:cNvSpPr txBox="1"/>
          <p:nvPr/>
        </p:nvSpPr>
        <p:spPr>
          <a:xfrm>
            <a:off x="10934127" y="5223543"/>
            <a:ext cx="7353873"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4:</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Development and sustainability interplay (Source: Cerf, 2023) </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2" name="TextBox 12"/>
          <p:cNvSpPr txBox="1"/>
          <p:nvPr/>
        </p:nvSpPr>
        <p:spPr>
          <a:xfrm>
            <a:off x="10405778" y="9746325"/>
            <a:ext cx="7353873"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5:</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Association with Early Life Poverty (Source: Schmidt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2021) </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Freeform 5"/>
          <p:cNvSpPr/>
          <p:nvPr/>
        </p:nvSpPr>
        <p:spPr>
          <a:xfrm>
            <a:off x="4489942" y="5805070"/>
            <a:ext cx="8755062" cy="3950722"/>
          </a:xfrm>
          <a:custGeom>
            <a:avLst/>
            <a:gdLst/>
            <a:ahLst/>
            <a:cxnLst/>
            <a:rect l="l" t="t" r="r" b="b"/>
            <a:pathLst>
              <a:path w="8755062" h="3950722">
                <a:moveTo>
                  <a:pt x="0" y="0"/>
                </a:moveTo>
                <a:lnTo>
                  <a:pt x="8755062" y="0"/>
                </a:lnTo>
                <a:lnTo>
                  <a:pt x="8755062" y="3950722"/>
                </a:lnTo>
                <a:lnTo>
                  <a:pt x="0" y="3950722"/>
                </a:lnTo>
                <a:lnTo>
                  <a:pt x="0" y="0"/>
                </a:lnTo>
                <a:close/>
              </a:path>
            </a:pathLst>
          </a:custGeom>
          <a:blipFill>
            <a:blip r:embed="rId1"/>
            <a:stretch>
              <a:fillRect/>
            </a:stretch>
          </a:blipFill>
        </p:spPr>
      </p:sp>
      <p:sp>
        <p:nvSpPr>
          <p:cNvPr id="6" name="TextBox 6"/>
          <p:cNvSpPr txBox="1"/>
          <p:nvPr/>
        </p:nvSpPr>
        <p:spPr>
          <a:xfrm>
            <a:off x="144013" y="1063291"/>
            <a:ext cx="17999974" cy="5046738"/>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Children are most affected by their environment from birth to eighteen years. UNICEF (2024) reported that one in four children in low-income places experience stunted growth due to ineffective nutritional policies.</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During adulthood (19–64 years), many face difficulties from stress at work, which can lead to mental health problems, and this shows that occupational health programs need improvement (De Groot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Health changes over the years and habits formed in adolescence can significantly raise the chances of being overweight as an adult, making short-term health initiatives less effective (Lister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Changes between stages highlight problems in the system because more adolescents are becoming adults without the proper support, leading to higher rates of chronic diseases, and calling for better policies for each stage (</a:t>
            </a:r>
            <a:r>
              <a:rPr lang="en-US" sz="2400" spc="61"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Toulany</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To conclude, the studies express concern over divided health care structures and encourage the use of unified plans to address problems at every health stage and reduce long-term illnesses.</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3630"/>
              </a:lnSpc>
            </a:pP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7"/>
          <p:cNvSpPr txBox="1"/>
          <p:nvPr/>
        </p:nvSpPr>
        <p:spPr>
          <a:xfrm>
            <a:off x="1637660" y="70366"/>
            <a:ext cx="9217531"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Health Across Life Stages</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07</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2698916" y="9940317"/>
            <a:ext cx="15589084"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6: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Percentage of children living in severe and moderate child food poverty, by UNICEF region and globally, 2022. (Source: UNICEF 2024) </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Freeform 5"/>
          <p:cNvSpPr/>
          <p:nvPr/>
        </p:nvSpPr>
        <p:spPr>
          <a:xfrm>
            <a:off x="9984594" y="2479034"/>
            <a:ext cx="7998398" cy="5328932"/>
          </a:xfrm>
          <a:custGeom>
            <a:avLst/>
            <a:gdLst/>
            <a:ahLst/>
            <a:cxnLst/>
            <a:rect l="l" t="t" r="r" b="b"/>
            <a:pathLst>
              <a:path w="7998398" h="5328932">
                <a:moveTo>
                  <a:pt x="0" y="0"/>
                </a:moveTo>
                <a:lnTo>
                  <a:pt x="7998398" y="0"/>
                </a:lnTo>
                <a:lnTo>
                  <a:pt x="7998398" y="5328932"/>
                </a:lnTo>
                <a:lnTo>
                  <a:pt x="0" y="5328932"/>
                </a:lnTo>
                <a:lnTo>
                  <a:pt x="0" y="0"/>
                </a:lnTo>
                <a:close/>
              </a:path>
            </a:pathLst>
          </a:custGeom>
          <a:blipFill>
            <a:blip r:embed="rId1"/>
            <a:stretch>
              <a:fillRect/>
            </a:stretch>
          </a:blipFill>
        </p:spPr>
      </p:sp>
      <p:sp>
        <p:nvSpPr>
          <p:cNvPr id="6" name="TextBox 6"/>
          <p:cNvSpPr txBox="1"/>
          <p:nvPr/>
        </p:nvSpPr>
        <p:spPr>
          <a:xfrm>
            <a:off x="332717" y="1303189"/>
            <a:ext cx="9124015" cy="8243603"/>
          </a:xfrm>
          <a:prstGeom prst="rect">
            <a:avLst/>
          </a:prstGeom>
        </p:spPr>
        <p:txBody>
          <a:bodyPr lIns="0" tIns="0" rIns="0" bIns="0" rtlCol="0" anchor="t">
            <a:spAutoFit/>
          </a:bodyPr>
          <a:lstStyle/>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Most people over 65 in the UK suffer from multiple chronic illnesses, which highlights that there is not enough money spent on healthy ageing programs (McKee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2021).</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Early programs such as Sure Start can cut childhood obesity in the short run, but we do not yet know how effective they are over a long period (Mason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2021).</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Stopping smoking in adulthood reduces lung cancer risk, but not everyone can take part, which raises questions about fairness. Workouts for the elderly help people move more easily and decrease the risk of falling (</a:t>
            </a:r>
            <a:r>
              <a:rPr lang="en-US" sz="2400" spc="61"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Bilenduke</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 </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However, limited funding prevents the programs from reaching everyone and challenges health officials. These results support a combined approach to helping with social issues and ensuring early schooling. </a:t>
            </a: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ct val="150000"/>
              </a:lnSpc>
            </a:pP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7"/>
          <p:cNvSpPr txBox="1"/>
          <p:nvPr/>
        </p:nvSpPr>
        <p:spPr>
          <a:xfrm>
            <a:off x="1637660" y="70366"/>
            <a:ext cx="12764140" cy="795089"/>
          </a:xfrm>
          <a:prstGeom prst="rect">
            <a:avLst/>
          </a:prstGeom>
        </p:spPr>
        <p:txBody>
          <a:bodyPr wrap="square" lIns="0" tIns="0" rIns="0" bIns="0" rtlCol="0" anchor="t">
            <a:spAutoFit/>
          </a:bodyPr>
          <a:lstStyle/>
          <a:p>
            <a:pPr algn="l">
              <a:lnSpc>
                <a:spcPts val="6160"/>
              </a:lnSpc>
            </a:pPr>
            <a:r>
              <a:rPr lang="en-US" sz="5600" b="1" dirty="0">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Health in Older Age and Interventions</a:t>
            </a:r>
            <a:endParaRPr lang="en-US" sz="5600" b="1" dirty="0">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9" name="TextBox 9"/>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08</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10" name="TextBox 10"/>
          <p:cNvSpPr txBox="1"/>
          <p:nvPr/>
        </p:nvSpPr>
        <p:spPr>
          <a:xfrm>
            <a:off x="10223673" y="7927488"/>
            <a:ext cx="7520241"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7: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Childhood obesity prevention</a:t>
            </a: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(Source: Shaban Mohamed et al.,  2022) </a:t>
            </a:r>
            <a:endPar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TextBox 5"/>
          <p:cNvSpPr txBox="1"/>
          <p:nvPr/>
        </p:nvSpPr>
        <p:spPr>
          <a:xfrm>
            <a:off x="653318" y="1687353"/>
            <a:ext cx="16605982" cy="8012771"/>
          </a:xfrm>
          <a:prstGeom prst="rect">
            <a:avLst/>
          </a:prstGeom>
        </p:spPr>
        <p:txBody>
          <a:bodyPr lIns="0" tIns="0" rIns="0" bIns="0" rtlCol="0" anchor="t">
            <a:spAutoFit/>
          </a:bodyPr>
          <a:lstStyle/>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course life approach clarifies that health outcomes are shaped by early life experiences, choices, and external factors, highlighting that separate health policies do not work well.</a:t>
            </a: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clear from health changes across life that there are significant gaps and chronic diseases are linked to early life and social issues that challenge the current healthcare system's main priorities.</a:t>
            </a: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To reduce the cost of chronic diseases in the UK, it is essential to use policies that consider the whole life cycle, as there is not enough investment in addressing social inequality.</a:t>
            </a: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vital for integrated health strategies to start early and promote social changes, as the current situation leads to a higher death rate in underprivileged areas, indicating unfair resource distribution.</a:t>
            </a: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analysis proposes that we move to health systems that focus on equity and last a lifetime to reduce differences and improve people's overall well-being, which requires significant reforms.</a:t>
            </a: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ct val="200000"/>
              </a:lnSpc>
            </a:pP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6" name="TextBox 6"/>
          <p:cNvSpPr txBox="1"/>
          <p:nvPr/>
        </p:nvSpPr>
        <p:spPr>
          <a:xfrm>
            <a:off x="1637660" y="119342"/>
            <a:ext cx="1160734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Conclusion</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7" name="TextBox 7"/>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8" name="TextBox 8"/>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09</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p>
          </p:txBody>
        </p:sp>
      </p:grpSp>
      <p:sp>
        <p:nvSpPr>
          <p:cNvPr id="5" name="TextBox 5"/>
          <p:cNvSpPr txBox="1"/>
          <p:nvPr/>
        </p:nvSpPr>
        <p:spPr>
          <a:xfrm>
            <a:off x="286449" y="1442883"/>
            <a:ext cx="17715101" cy="8138254"/>
          </a:xfrm>
          <a:prstGeom prst="rect">
            <a:avLst/>
          </a:prstGeom>
        </p:spPr>
        <p:txBody>
          <a:bodyPr lIns="0" tIns="0" rIns="0" bIns="0" rtlCol="0" anchor="t">
            <a:spAutoFit/>
          </a:bodyPr>
          <a:lstStyle/>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Bilenduke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E., Anderson, S., Brenner, A., Currier, J., Eberth, J.M., King, J., Land, S.R.,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Risendal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B.C., Shannon, J., Siegel, L.N. and Wangen, M., (2023). Equitable implementation of lung cancer screening: avoiding its potential to mirror existing inequities among people who use tobacco. Cancer causes &amp; control, 34(Suppl 1), pp.209-216.</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Bohren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Iyer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Barros, A.J., Williams, C.R.,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Hazfiarini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Arroyave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Filippi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V., Chamberlain, C.,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Kabakian-Khasholian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Mayra, K. and Gill, R., (2024). Towards a better tomorrow: addressing intersectional gender power relations to eradicate inequities in maternal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EClinicalMedicine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67.</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Cerf, M.E., (2023). The social-education-economy-health nexus, development and sustainability: perspectives from low-and middle-income and African countries. Discover Sustainability, 4(1), p.37.</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Clark, H., Royal, P., Wright, P., Robillard Webb, L., De Barra, D., Murray, A., Norman,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Schoenaker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 Winterbottom, J., Sher, J. and Kumaran, K., (2023). A Preconception Care Strategy. A Preconception Care Strategy.</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De Groot,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Veldman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Amick III, B.C.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Bültmann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U., (2022). Work functioning among young adults: the role of mental health problems from childhood to young adulthood. Occupational and Environmental Medicine, 79(4), pp.217-223.</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Dunn, P.,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Ewbank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Alderwick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Dr. H (2023). Nine major challenges facing health and care in England (2023). [Online] Available at: https://www.health.org.uk/reports-and-analysis/briefings/nine-major-challenges-facing-health-and-care-in-england.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Eveleigh, E.R., Nixon,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O'Donoghue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Singh, P., McDonald, 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Ucci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and Sheringham, J., (2025). Interconnected factors influencing family health and wellbeing in overcrowded homes and points for intervention–A qualitative study in London. Wellbeing, Space and Society, 8, p.100250.</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Government of UK (2022). What is early help? Concepts, policy directions and multi-agency perspectives. [Online] Available at: https://assets.publishing.service.gov.uk/media/6203e0848fa8f5109c7f136e/Early_help_Research_in_Practice_2022.pdf.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Hargreaves, D., Mates, E., Menon, P., Alderman, 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Devakumar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 Fawzi, W., Greenfield, G.,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Hammoudeh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W., He,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Lahiri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and Liu, Z., (2022). Strategies and interventions for healthy adolescent growth, nutrition, and development. The Lancet, 399(10320), pp.198-210.</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Huang, E.S., Sinclair,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Conlin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P.R., Cukierman-</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Yaffe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Hirsch, I.B.,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Huisingh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-Scheetz,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Kahkoska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Laffel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Lee, A.K., Lee, S.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Lipska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(2023). The growing role of technology in the care of older adults with diabetes. Diabetes Care, 46(8), pp.1455-1463.</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Kaminsky, L.A., German, C., Imboden,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Ozemek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Peterman, J.E. and Brubaker, P.H., (2022). The importance of healthy lifestyle behaviors in the prevention of cardiovascular disease. Progress in cardiovascular diseases, 70, pp.8-15.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Kerker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B.D., Zhang, J., Nadeem, E., Stein, R.E., Hurlburt, M.S., Heneghan, A., Landsverk, J. and Horwitz, S.M., (2015). Adverse childhood experiences and mental health, chronic medical conditions, and development in young children. Academic pediatrics, 15(5), pp.510-517.</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Landi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G., Finlayson, G.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Keyworth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(2025). Does message framing affect intentions to improve diet and physical activity? A randomized study in UK adults. Psychology, Health &amp; Medicine, pp.1-18.</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Lister, N.B., Baur, L.A., Felix, J.F., Hill, A.J., Marcus, C.,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Reinehr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Summerbell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Wabitsch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(2023). Child and adolescent obesity. Nature Reviews Disease Primers, 9(1), p.24.</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Mason, K.E., Alexiou, A., Bennett, D.L.,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Summerbell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Barr, B. and Taylor-Robinson, D., (2021). Impact of cuts to local government spending on Sure Start children's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centres</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on childhood obesity in England: a longitudinal ecological study. J Epidemiol Community Health, 75(9), pp.860-866.</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McKee,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Dunnell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Anderson,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Brayne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Charlesworth, A., Johnston-Webber, C., Knapp, M., McGuire, A., Newton, J.N., Taylor, D. and Watt, R.G., (2021). The changing health needs of the UK population. The Lancet, 397(10288), pp.1979-1991.</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NHS (2025). NHS Long Term Plan » Stronger NHS action on health inequalities. [Online] Available at: https://www.longtermplan.nhs.uk/online-version/chapter-2-more-nhs-action-on-prevention-and-health-inequalities/stronger-nhs-action-on-health-inequalities/.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Onyango, A.W.,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Nikiema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Kimokoti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R.W., (2020). Nutrition in health promotion policies and programs at the community level. Handbook of Global Health, pp.1-36.</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Schmidt, K.L., Merrill, S.M., Gill, R., Miller, G.E.,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Gadermann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A.M.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Kobor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M.S., (2021). Society to cell: How child poverty gets "Under the Skin" to influence child development and lifelong health. Developmental Review, 61, p.100983.</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Shaban Mohamed, M.A.,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AbouKhatwa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M.M., Saifullah, A.A.,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Hareez</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Syahmi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Mosaad</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Elrggal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M.E.,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Dehele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I.S.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Elnaem</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M.H., (2022). Risk factors, clinical consequences, prevention, and treatment of childhood obesity. Children, 9(12), p.1975.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Toulany</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Willem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Gorter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 and Harrison, M., (2022). A call for action: recommendations to improve transition to adult care for youth with complex health care needs.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Paediatrics</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&amp; child health, 27(5), pp.297-302.</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UNICEF (2024). CHILD FOOD POVERTY | Nutrition deprivation in early childhood | 2024 I Child Nutrition Report. [Online] Available at: https://www.unicef.org/media/157661/file/Child-food-poverty-2024.pdf.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Valenzuela, P.L., Carrera-Bastos, P., Castillo-García, A., Lieberman, D.E., Santos-Lozano, A. and Lucia, A., (2023). Obesity and the risk of cardiometabolic diseases. Nature reviews cardiology, 20(7), pp.475-494.</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Tobacco.  [Online] Available at: https://www.who.int/news-room/fact-sheets/detail/tobacco.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 World health statistics 2024 | Monitoring health for the SDGs, Sustainable Development Goals. [Online] Available at: https://iris.who.int/bitstream/handle/10665/376869/9789240094703-eng.pdf.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Born too soon: decade of action on preterm birth. World Health Organization. [Online] Available at: https://books.google.com/books?hl=en&amp;lr=&amp;id=Z9q-EAAAQBAJ&amp;oi=fnd&amp;pg=PR6&amp;dq=%E2%80%A2%09It+highlights+that+the+earliest+years+of+life+are+especially+significant,+as+actions+taken+during+this+time+can+significantly+affect+a+person%27s+health,+making+it+unclear+why+more+effort+is+not+given+to+preventive+care+&amp;ots=2v-fXJckdL&amp;sig=6SmxF47H_KUnn58PptrUhTof6DE. [Accessed on 9th June 2025].</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Zuber,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Bechtiger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Bodelet</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Golin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Heumann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 Kim, J.H., Klee, M., Mur, J., Noll, J.,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Voll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S. and O'Keefe, P., (2023). An integrative approach for the analysis of risk and health across the life course: challenges, innovations, and opportunities for life course research. Discover social science and health, 3(1), p.14.</a:t>
            </a:r>
            <a:endPar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6" name="TextBox 6"/>
          <p:cNvSpPr txBox="1"/>
          <p:nvPr/>
        </p:nvSpPr>
        <p:spPr>
          <a:xfrm>
            <a:off x="1637660" y="70366"/>
            <a:ext cx="1160734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References</a:t>
            </a:r>
            <a:endPar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7" name="TextBox 7"/>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
        <p:nvSpPr>
          <p:cNvPr id="8" name="TextBox 8"/>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10</a:t>
            </a:r>
            <a:endPar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15968</Words>
  <Application>WPS Presentation</Application>
  <PresentationFormat>Custom</PresentationFormat>
  <Paragraphs>159</Paragraphs>
  <Slides>10</Slides>
  <Notes>9</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10</vt:i4>
      </vt:variant>
    </vt:vector>
  </HeadingPairs>
  <TitlesOfParts>
    <vt:vector size="25" baseType="lpstr">
      <vt:lpstr>Arial</vt:lpstr>
      <vt:lpstr>SimSun</vt:lpstr>
      <vt:lpstr>Wingdings</vt:lpstr>
      <vt:lpstr>Times New Roman Bold Italics</vt:lpstr>
      <vt:lpstr>Times New Roman Bold</vt:lpstr>
      <vt:lpstr>Times New Roman</vt:lpstr>
      <vt:lpstr>Arial</vt:lpstr>
      <vt:lpstr>Times New Roman</vt:lpstr>
      <vt:lpstr>Times New Roman Italics</vt:lpstr>
      <vt:lpstr>Microsoft YaHei</vt:lpstr>
      <vt:lpstr>Arial Unicode MS</vt:lpstr>
      <vt:lpstr>Calibri</vt:lpstr>
      <vt:lpstr>Aptos</vt:lpstr>
      <vt:lpstr>Segoe UI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Blue Modern Health Care Presentation</dc:title>
  <dc:creator>Sami Janjua</dc:creator>
  <cp:lastModifiedBy>Salmoon RaedionsLab</cp:lastModifiedBy>
  <cp:revision>7</cp:revision>
  <dcterms:created xsi:type="dcterms:W3CDTF">2006-08-16T00:00:00Z</dcterms:created>
  <dcterms:modified xsi:type="dcterms:W3CDTF">2025-06-14T16:42:08Z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600922778AFE4192BD1AFA6A8AC3D2A4_12</vt:lpwstr>
  </property>
  <property fmtid="{D5CDD505-2E9C-101B-9397-08002B2CF9AE}" pid="3" name="KSOProductBuildVer">
    <vt:lpwstr>1033-12.2.0.21179</vt:lpwstr>
  </property>
</Properties>
</file>