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4"/>
  </p:notesMasterIdLst>
  <p:sldIdLst>
    <p:sldId id="257" r:id="rId2"/>
    <p:sldId id="256" r:id="rId3"/>
  </p:sldIdLst>
  <p:sldSz cx="50292000" cy="260604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8208">
          <p15:clr>
            <a:srgbClr val="A4A3A4"/>
          </p15:clr>
        </p15:guide>
        <p15:guide id="2" pos="15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12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F7EEEC6-09A0-422C-A6CD-EFC4F5E02ED1}">
  <a:tblStyle styleId="{0F7EEEC6-09A0-422C-A6CD-EFC4F5E02ED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0148" autoAdjust="0"/>
  </p:normalViewPr>
  <p:slideViewPr>
    <p:cSldViewPr snapToGrid="0">
      <p:cViewPr varScale="1">
        <p:scale>
          <a:sx n="27" d="100"/>
          <a:sy n="27" d="100"/>
        </p:scale>
        <p:origin x="672" y="162"/>
      </p:cViewPr>
      <p:guideLst>
        <p:guide orient="horz" pos="8208"/>
        <p:guide pos="15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20625" y="685800"/>
            <a:ext cx="66174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90847288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20650" y="685800"/>
            <a:ext cx="66167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None/>
            </a:pPr>
            <a:endParaRPr dirty="0"/>
          </a:p>
        </p:txBody>
      </p:sp>
    </p:spTree>
    <p:extLst>
      <p:ext uri="{BB962C8B-B14F-4D97-AF65-F5344CB8AC3E}">
        <p14:creationId xmlns:p14="http://schemas.microsoft.com/office/powerpoint/2010/main" val="3978807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714396" y="3772513"/>
            <a:ext cx="46863300" cy="103998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714350" y="14359567"/>
            <a:ext cx="46863300" cy="40158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714350" y="10897640"/>
            <a:ext cx="46863300" cy="42651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714350" y="2254793"/>
            <a:ext cx="46863300" cy="29019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714350" y="5839207"/>
            <a:ext cx="21999300" cy="173097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6578200" y="5839207"/>
            <a:ext cx="21999300" cy="173097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714350" y="2254793"/>
            <a:ext cx="46863300" cy="29019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714350" y="2815040"/>
            <a:ext cx="15444000" cy="38289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714350" y="7040640"/>
            <a:ext cx="15444000" cy="161088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696375" y="2280760"/>
            <a:ext cx="35022900" cy="20726700"/>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5146000" y="-633"/>
            <a:ext cx="25146000" cy="26060400"/>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460250" y="6248087"/>
            <a:ext cx="22248600" cy="75102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460250" y="14202246"/>
            <a:ext cx="22248600" cy="62580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7167250" y="3668647"/>
            <a:ext cx="21103500" cy="18721800"/>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714350" y="21434914"/>
            <a:ext cx="32993400" cy="30660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714350" y="5604367"/>
            <a:ext cx="46863300" cy="99483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714350" y="15971274"/>
            <a:ext cx="46863300" cy="65907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6598517" y="23626965"/>
            <a:ext cx="3017700" cy="19944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2690416" y="904875"/>
            <a:ext cx="5681792" cy="184727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714350" y="2254793"/>
            <a:ext cx="46863300" cy="29019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714350" y="5839207"/>
            <a:ext cx="46863300" cy="173097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6598517" y="23626965"/>
            <a:ext cx="3017700" cy="19944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55E63-6716-BF70-0317-3FF14B3F42E6}"/>
              </a:ext>
            </a:extLst>
          </p:cNvPr>
          <p:cNvSpPr>
            <a:spLocks noGrp="1"/>
          </p:cNvSpPr>
          <p:nvPr>
            <p:ph type="title"/>
          </p:nvPr>
        </p:nvSpPr>
        <p:spPr/>
        <p:txBody>
          <a:bodyPr/>
          <a:lstStyle/>
          <a:p>
            <a:r>
              <a:rPr lang="en-GB" dirty="0"/>
              <a:t>Student Name : Ebong Obot</a:t>
            </a:r>
            <a:br>
              <a:rPr lang="en-GB" dirty="0"/>
            </a:br>
            <a:r>
              <a:rPr lang="en-GB" dirty="0"/>
              <a:t>Student Number : 1915035</a:t>
            </a:r>
            <a:br>
              <a:rPr lang="en-GB" dirty="0"/>
            </a:br>
            <a:r>
              <a:rPr lang="en-GB" dirty="0"/>
              <a:t>Module : Introduction to Physiology</a:t>
            </a:r>
            <a:br>
              <a:rPr lang="en-GB" dirty="0"/>
            </a:br>
            <a:r>
              <a:rPr lang="en-GB" dirty="0"/>
              <a:t>Module Code : BMHP5003</a:t>
            </a:r>
            <a:br>
              <a:rPr lang="en-GB" dirty="0"/>
            </a:br>
            <a:r>
              <a:rPr lang="en-GB" dirty="0"/>
              <a:t>Assignment Title : Academic Poster Presentation</a:t>
            </a:r>
          </a:p>
        </p:txBody>
      </p:sp>
    </p:spTree>
    <p:extLst>
      <p:ext uri="{BB962C8B-B14F-4D97-AF65-F5344CB8AC3E}">
        <p14:creationId xmlns:p14="http://schemas.microsoft.com/office/powerpoint/2010/main" val="353867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Shape 54"/>
        <p:cNvGrpSpPr/>
        <p:nvPr/>
      </p:nvGrpSpPr>
      <p:grpSpPr>
        <a:xfrm>
          <a:off x="0" y="0"/>
          <a:ext cx="0" cy="0"/>
          <a:chOff x="0" y="0"/>
          <a:chExt cx="0" cy="0"/>
        </a:xfrm>
      </p:grpSpPr>
      <p:sp>
        <p:nvSpPr>
          <p:cNvPr id="55" name="Google Shape;55;p13"/>
          <p:cNvSpPr/>
          <p:nvPr/>
        </p:nvSpPr>
        <p:spPr>
          <a:xfrm>
            <a:off x="12265523" y="176914"/>
            <a:ext cx="27110827" cy="3942785"/>
          </a:xfrm>
          <a:prstGeom prst="rect">
            <a:avLst/>
          </a:prstGeom>
          <a:solidFill>
            <a:schemeClr val="accent5"/>
          </a:solidFill>
          <a:ln>
            <a:noFill/>
          </a:ln>
        </p:spPr>
        <p:txBody>
          <a:bodyPr spcFirstLastPara="1" wrap="square" lIns="91425" tIns="91425" rIns="91425" bIns="91425" anchor="ctr" anchorCtr="0">
            <a:noAutofit/>
          </a:bodyPr>
          <a:lstStyle/>
          <a:p>
            <a:pPr algn="ctr"/>
            <a:r>
              <a:rPr lang="en-US" sz="9600" b="1" dirty="0">
                <a:solidFill>
                  <a:schemeClr val="tx1"/>
                </a:solidFill>
              </a:rPr>
              <a:t>Introduction to Physiology  </a:t>
            </a:r>
            <a:r>
              <a:rPr lang="en-US" sz="9600" dirty="0"/>
              <a:t>	</a:t>
            </a:r>
          </a:p>
          <a:p>
            <a:pPr algn="ctr"/>
            <a:r>
              <a:rPr lang="en-GB" sz="9600" b="1" dirty="0"/>
              <a:t> </a:t>
            </a:r>
          </a:p>
        </p:txBody>
      </p:sp>
      <p:sp>
        <p:nvSpPr>
          <p:cNvPr id="57" name="Google Shape;57;p13"/>
          <p:cNvSpPr/>
          <p:nvPr/>
        </p:nvSpPr>
        <p:spPr>
          <a:xfrm>
            <a:off x="16930781" y="4119699"/>
            <a:ext cx="16590213" cy="21185847"/>
          </a:xfrm>
          <a:prstGeom prst="rect">
            <a:avLst/>
          </a:prstGeom>
          <a:solidFill>
            <a:srgbClr val="FFFF00"/>
          </a:solidFill>
          <a:ln>
            <a:noFill/>
          </a:ln>
        </p:spPr>
        <p:txBody>
          <a:bodyPr spcFirstLastPara="1" wrap="square" lIns="91425" tIns="91425" rIns="91425" bIns="91425" anchor="ctr" anchorCtr="0">
            <a:noAutofit/>
          </a:bodyPr>
          <a:lstStyle/>
          <a:p>
            <a:pPr algn="ctr">
              <a:lnSpc>
                <a:spcPct val="107000"/>
              </a:lnSpc>
              <a:spcAft>
                <a:spcPts val="800"/>
              </a:spcAft>
            </a:pPr>
            <a:r>
              <a:rPr lang="en-US" sz="3600" b="1" dirty="0">
                <a:solidFill>
                  <a:srgbClr val="FF0000"/>
                </a:solidFill>
                <a:ea typeface="+mn-ea"/>
                <a:cs typeface="+mn-cs"/>
              </a:rPr>
              <a:t>Asthma </a:t>
            </a:r>
          </a:p>
          <a:p>
            <a:pPr marL="571500" lvl="0" indent="-571500">
              <a:lnSpc>
                <a:spcPct val="107000"/>
              </a:lnSpc>
              <a:spcAft>
                <a:spcPts val="800"/>
              </a:spcAft>
              <a:buFont typeface="Wingdings" panose="05000000000000000000" pitchFamily="2" charset="2"/>
              <a:buChar char="v"/>
            </a:pPr>
            <a:r>
              <a:rPr lang="en-US" sz="3600" dirty="0">
                <a:ea typeface="+mn-ea"/>
                <a:cs typeface="+mn-cs"/>
              </a:rPr>
              <a:t>Asthma is a chronic respiratory disease characterized by episodes of wheezing, shortness of breath, chest tightness, and coughing, especially at night or early in the morning (</a:t>
            </a:r>
            <a:r>
              <a:rPr lang="en-US" sz="3600" dirty="0" err="1">
                <a:ea typeface="+mn-ea"/>
                <a:cs typeface="+mn-cs"/>
              </a:rPr>
              <a:t>Awli</a:t>
            </a:r>
            <a:r>
              <a:rPr lang="en-US" sz="3600" dirty="0">
                <a:ea typeface="+mn-ea"/>
                <a:cs typeface="+mn-cs"/>
              </a:rPr>
              <a:t> and Addis, 2021). Asthma is caused by inflammation and narrowing of the airways, making it difficult to breathe. The exact cause of asthma is unknown, but a combination of genetic and environmental factors is believed to play a role.</a:t>
            </a:r>
          </a:p>
          <a:p>
            <a:pPr marL="571500" lvl="0" indent="-571500">
              <a:lnSpc>
                <a:spcPct val="107000"/>
              </a:lnSpc>
              <a:spcAft>
                <a:spcPts val="800"/>
              </a:spcAft>
              <a:buFont typeface="Wingdings" panose="05000000000000000000" pitchFamily="2" charset="2"/>
              <a:buChar char="v"/>
            </a:pPr>
            <a:r>
              <a:rPr lang="en-US" sz="3600" dirty="0">
                <a:ea typeface="+mn-ea"/>
                <a:cs typeface="+mn-cs"/>
              </a:rPr>
              <a:t>The pathogenesis of asthma involves a complex interplay between genetic predisposition and environmental triggers (Booth, 2020). These triggers can include allergens such as pollen or pet dander, air pollution, viral infections, exercise, and certain medications. Once an asthma trigger is encountered, the immune system responds by releasing cytokines and other inflammation-causing substances (Fowler, 2022). These substances cause the airways to narrow, leading to the characteristic symptoms of asthma.</a:t>
            </a:r>
          </a:p>
          <a:p>
            <a:pPr marL="571500" lvl="0" indent="-571500">
              <a:lnSpc>
                <a:spcPct val="107000"/>
              </a:lnSpc>
              <a:spcAft>
                <a:spcPts val="800"/>
              </a:spcAft>
              <a:buFont typeface="Wingdings" panose="05000000000000000000" pitchFamily="2" charset="2"/>
              <a:buChar char="v"/>
            </a:pPr>
            <a:r>
              <a:rPr lang="en-US" sz="3600" dirty="0">
                <a:ea typeface="+mn-ea"/>
                <a:cs typeface="+mn-cs"/>
              </a:rPr>
              <a:t>The pathophysiology of asthma involves the narrowing of the airways, increased production of mucus, and increased muscle contractions in the airways (Hartfield, 2019). These changes make it difficult for air to move in and out of the lungs, leading to symptoms such as wheezing, coughing, and shortness of breath.</a:t>
            </a:r>
          </a:p>
          <a:p>
            <a:pPr marL="571500" lvl="0" indent="-571500">
              <a:lnSpc>
                <a:spcPct val="107000"/>
              </a:lnSpc>
              <a:spcAft>
                <a:spcPts val="800"/>
              </a:spcAft>
              <a:buFont typeface="Wingdings" panose="05000000000000000000" pitchFamily="2" charset="2"/>
              <a:buChar char="v"/>
            </a:pPr>
            <a:r>
              <a:rPr lang="en-US" sz="3600" dirty="0">
                <a:ea typeface="+mn-ea"/>
                <a:cs typeface="+mn-cs"/>
              </a:rPr>
              <a:t>The treatment of asthma depends on the severity of the disease and may involve medications, environmental control measures, and lifestyle changes (Hill, 2019). Medications used to treat asthma include bronchodilators, which relax the muscles in the airways, and corticosteroids, which reduce inflammation in the airways (Hill and Annesley, 2020). In some cases, an asthma action plan may be recommended to help manage symptoms and prevent exacerbations.</a:t>
            </a:r>
          </a:p>
          <a:p>
            <a:pPr marL="571500" lvl="0" indent="-571500">
              <a:lnSpc>
                <a:spcPct val="107000"/>
              </a:lnSpc>
              <a:spcAft>
                <a:spcPts val="800"/>
              </a:spcAft>
              <a:buFont typeface="Wingdings" panose="05000000000000000000" pitchFamily="2" charset="2"/>
              <a:buChar char="v"/>
            </a:pPr>
            <a:r>
              <a:rPr lang="en-US" sz="3600" dirty="0">
                <a:ea typeface="+mn-ea"/>
                <a:cs typeface="+mn-cs"/>
              </a:rPr>
              <a:t>Preventing asthma exacerbations is an important part of managing the disease (</a:t>
            </a:r>
            <a:r>
              <a:rPr lang="en-US" sz="3600" dirty="0" err="1">
                <a:ea typeface="+mn-ea"/>
                <a:cs typeface="+mn-cs"/>
              </a:rPr>
              <a:t>Waterall</a:t>
            </a:r>
            <a:r>
              <a:rPr lang="en-US" sz="3600" dirty="0">
                <a:ea typeface="+mn-ea"/>
                <a:cs typeface="+mn-cs"/>
              </a:rPr>
              <a:t> et al., 2021). This can be done by avoiding known triggers, regularly taking prescribed medications, and following an asthma action plan. In addition, regular exercise and maintaining a healthy diet can help to prevent the development of asthma and improve overall respiratory health (NHS, 2021; WHO, 2022).</a:t>
            </a:r>
            <a:endParaRPr lang="en-US" sz="3600" dirty="0">
              <a:ea typeface="Times New Roman" panose="02020603050405020304" pitchFamily="18" charset="0"/>
              <a:cs typeface="Times New Roman" panose="02020603050405020304" pitchFamily="18" charset="0"/>
            </a:endParaRPr>
          </a:p>
        </p:txBody>
      </p:sp>
      <p:sp>
        <p:nvSpPr>
          <p:cNvPr id="58" name="Google Shape;58;p13"/>
          <p:cNvSpPr/>
          <p:nvPr/>
        </p:nvSpPr>
        <p:spPr>
          <a:xfrm>
            <a:off x="1027182" y="4318146"/>
            <a:ext cx="15903600" cy="20987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64" name="Google Shape;64;p13"/>
          <p:cNvSpPr/>
          <p:nvPr/>
        </p:nvSpPr>
        <p:spPr>
          <a:xfrm>
            <a:off x="1027182" y="24995925"/>
            <a:ext cx="15903600" cy="3096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3"/>
          <p:cNvSpPr/>
          <p:nvPr/>
        </p:nvSpPr>
        <p:spPr>
          <a:xfrm>
            <a:off x="17222201" y="24995925"/>
            <a:ext cx="15903600" cy="3096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66" name="Google Shape;66;p13"/>
          <p:cNvSpPr/>
          <p:nvPr/>
        </p:nvSpPr>
        <p:spPr>
          <a:xfrm>
            <a:off x="33366728" y="24995925"/>
            <a:ext cx="15903600" cy="3096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3"/>
          <p:cNvSpPr txBox="1"/>
          <p:nvPr/>
        </p:nvSpPr>
        <p:spPr>
          <a:xfrm>
            <a:off x="2336902" y="23413383"/>
            <a:ext cx="11785800" cy="974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2400" dirty="0">
                <a:solidFill>
                  <a:srgbClr val="434343"/>
                </a:solidFill>
                <a:latin typeface="Droid Serif"/>
                <a:ea typeface="Droid Serif"/>
                <a:cs typeface="Droid Serif"/>
                <a:sym typeface="Droid Serif"/>
              </a:rPr>
              <a:t>.</a:t>
            </a:r>
            <a:endParaRPr sz="2400" dirty="0">
              <a:solidFill>
                <a:srgbClr val="434343"/>
              </a:solidFill>
              <a:latin typeface="Droid Serif"/>
              <a:ea typeface="Droid Serif"/>
              <a:cs typeface="Droid Serif"/>
              <a:sym typeface="Droid Serif"/>
            </a:endParaRPr>
          </a:p>
        </p:txBody>
      </p:sp>
      <p:sp>
        <p:nvSpPr>
          <p:cNvPr id="5" name="Rectangle: Diagonal Corners Rounded 4">
            <a:extLst>
              <a:ext uri="{FF2B5EF4-FFF2-40B4-BE49-F238E27FC236}">
                <a16:creationId xmlns:a16="http://schemas.microsoft.com/office/drawing/2014/main" id="{A02CAF8A-609A-4B72-99B7-170C08708C44}"/>
              </a:ext>
            </a:extLst>
          </p:cNvPr>
          <p:cNvSpPr/>
          <p:nvPr/>
        </p:nvSpPr>
        <p:spPr>
          <a:xfrm>
            <a:off x="0" y="4119699"/>
            <a:ext cx="16930781" cy="21185826"/>
          </a:xfrm>
          <a:prstGeom prst="round2DiagRect">
            <a:avLst>
              <a:gd name="adj1" fmla="val 16667"/>
              <a:gd name="adj2" fmla="val 0"/>
            </a:avLst>
          </a:prstGeom>
          <a:solidFill>
            <a:schemeClr val="accent5">
              <a:lumMod val="40000"/>
              <a:lumOff val="60000"/>
            </a:schemeClr>
          </a:solidFill>
          <a:ln>
            <a:solidFill>
              <a:schemeClr val="accent1">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lnSpc>
                <a:spcPct val="107000"/>
              </a:lnSpc>
              <a:spcAft>
                <a:spcPts val="800"/>
              </a:spcAft>
            </a:pPr>
            <a:r>
              <a:rPr lang="en-US" sz="3500" b="1" dirty="0">
                <a:solidFill>
                  <a:srgbClr val="FF0000"/>
                </a:solidFill>
                <a:ea typeface="Times New Roman" panose="02020603050405020304" pitchFamily="18" charset="0"/>
                <a:cs typeface="Times New Roman" panose="02020603050405020304" pitchFamily="18" charset="0"/>
              </a:rPr>
              <a:t>Introduction </a:t>
            </a:r>
          </a:p>
          <a:p>
            <a:pPr marL="571500" indent="-571500" algn="ctr">
              <a:lnSpc>
                <a:spcPct val="107000"/>
              </a:lnSpc>
              <a:spcAft>
                <a:spcPts val="800"/>
              </a:spcAft>
              <a:buFont typeface="Wingdings" panose="05000000000000000000" pitchFamily="2" charset="2"/>
              <a:buChar char="v"/>
            </a:pPr>
            <a:r>
              <a:rPr lang="en-US" sz="3500" dirty="0">
                <a:solidFill>
                  <a:schemeClr val="tx1"/>
                </a:solidFill>
                <a:ea typeface="Times New Roman" panose="02020603050405020304" pitchFamily="18" charset="0"/>
                <a:cs typeface="Times New Roman" panose="02020603050405020304" pitchFamily="18" charset="0"/>
              </a:rPr>
              <a:t>This poster presentation demonstrates my understanding of the relationship between body functioning and relevant anatomy and physiology of the respiratory system within a health and social care context. The presentation also explores asthma, which is a health issue associated with the respiratory system and provides appropriate advice to improve as well as manage health related to the area. </a:t>
            </a:r>
          </a:p>
          <a:p>
            <a:pPr algn="ctr">
              <a:lnSpc>
                <a:spcPct val="107000"/>
              </a:lnSpc>
              <a:spcAft>
                <a:spcPts val="800"/>
              </a:spcAft>
            </a:pPr>
            <a:r>
              <a:rPr lang="en-US" sz="3500" b="1" dirty="0">
                <a:solidFill>
                  <a:srgbClr val="FF0000"/>
                </a:solidFill>
                <a:ea typeface="Times New Roman" panose="02020603050405020304" pitchFamily="18" charset="0"/>
                <a:cs typeface="Times New Roman" panose="02020603050405020304" pitchFamily="18" charset="0"/>
              </a:rPr>
              <a:t>The Respiratory System </a:t>
            </a:r>
          </a:p>
          <a:p>
            <a:pPr marL="571500" indent="-571500" algn="ctr">
              <a:lnSpc>
                <a:spcPct val="107000"/>
              </a:lnSpc>
              <a:spcAft>
                <a:spcPts val="800"/>
              </a:spcAft>
              <a:buFont typeface="Wingdings" panose="05000000000000000000" pitchFamily="2" charset="2"/>
              <a:buChar char="v"/>
            </a:pPr>
            <a:r>
              <a:rPr lang="en-US" sz="3500" dirty="0">
                <a:solidFill>
                  <a:schemeClr val="tx1"/>
                </a:solidFill>
                <a:ea typeface="Times New Roman" panose="02020603050405020304" pitchFamily="18" charset="0"/>
                <a:cs typeface="Times New Roman" panose="02020603050405020304" pitchFamily="18" charset="0"/>
              </a:rPr>
              <a:t>The respiratory system is one of the most important systems in the human body (Hall and Hall, 2020). It is responsible for the exchange of gases between the body and the environment. The main function of the respiratory system is to provide oxygen to the body’s cells and to remove carbon dioxide, a waste product produced by the cells during metabolism (Barrett et al., 2019).</a:t>
            </a:r>
          </a:p>
          <a:p>
            <a:pPr marL="571500" indent="-571500" algn="ctr">
              <a:lnSpc>
                <a:spcPct val="107000"/>
              </a:lnSpc>
              <a:spcAft>
                <a:spcPts val="800"/>
              </a:spcAft>
              <a:buFont typeface="Wingdings" panose="05000000000000000000" pitchFamily="2" charset="2"/>
              <a:buChar char="v"/>
            </a:pPr>
            <a:r>
              <a:rPr lang="en-US" sz="3500" dirty="0">
                <a:solidFill>
                  <a:schemeClr val="tx1"/>
                </a:solidFill>
                <a:ea typeface="Times New Roman" panose="02020603050405020304" pitchFamily="18" charset="0"/>
                <a:cs typeface="Times New Roman" panose="02020603050405020304" pitchFamily="18" charset="0"/>
              </a:rPr>
              <a:t>The respiratory system is composed of several parts, including the nose, pharynx, larynx, trachea, bronchi, and lungs (Costanzo, 2022). Air is first inhaled through the nose or mouth and travels down the pharynx into the larynx. The larynx, also known as the voice box, acts as a valve to prevent food and liquids from entering the trachea (Hall and Hall, 2020). The trachea then splits into two bronchi, one for each lung. The bronchi continue to branch into smaller and smaller tubes, eventually reaching the alveoli, the tiny air sacs where the exchange of gases takes place.</a:t>
            </a:r>
          </a:p>
          <a:p>
            <a:pPr marL="571500" indent="-571500" algn="ctr">
              <a:lnSpc>
                <a:spcPct val="107000"/>
              </a:lnSpc>
              <a:spcAft>
                <a:spcPts val="800"/>
              </a:spcAft>
              <a:buFont typeface="Wingdings" panose="05000000000000000000" pitchFamily="2" charset="2"/>
              <a:buChar char="v"/>
            </a:pPr>
            <a:r>
              <a:rPr lang="en-US" sz="3500" dirty="0">
                <a:solidFill>
                  <a:schemeClr val="tx1"/>
                </a:solidFill>
                <a:ea typeface="Times New Roman" panose="02020603050405020304" pitchFamily="18" charset="0"/>
                <a:cs typeface="Times New Roman" panose="02020603050405020304" pitchFamily="18" charset="0"/>
              </a:rPr>
              <a:t>The lungs are the main part of the respiratory system and are responsible for the exchange of gases (Costanzo, 2022). Oxygen enters the lungs, diffuses into the bloodstream, and is carried to the cells of the body (Hall and Hall, 2020). At the same time, carbon dioxide, which has accumulated in the bloodstream, diffuses from the blood into the alveoli and is then exhaled out of the body (Barrett et al., 2019). The lungs also play a role in regulating the pH of the blood by removing excess carbon dioxide.</a:t>
            </a:r>
          </a:p>
          <a:p>
            <a:pPr marL="571500" indent="-571500" algn="ctr">
              <a:lnSpc>
                <a:spcPct val="107000"/>
              </a:lnSpc>
              <a:spcAft>
                <a:spcPts val="800"/>
              </a:spcAft>
              <a:buFont typeface="Wingdings" panose="05000000000000000000" pitchFamily="2" charset="2"/>
              <a:buChar char="v"/>
            </a:pPr>
            <a:r>
              <a:rPr lang="en-US" sz="3500" dirty="0">
                <a:solidFill>
                  <a:schemeClr val="tx1"/>
                </a:solidFill>
                <a:ea typeface="Times New Roman" panose="02020603050405020304" pitchFamily="18" charset="0"/>
                <a:cs typeface="Times New Roman" panose="02020603050405020304" pitchFamily="18" charset="0"/>
              </a:rPr>
              <a:t>The respiratory system works in conjunction with the circulatory system to deliver oxygen to the cells and remove carbon dioxide (Costanzo, 2022). The diaphragm and intercostal muscles also play a role in breathing by contracting and relaxing to control the volume of air in the lungs.</a:t>
            </a:r>
          </a:p>
          <a:p>
            <a:pPr marL="571500" indent="-571500" algn="ctr">
              <a:lnSpc>
                <a:spcPct val="107000"/>
              </a:lnSpc>
              <a:spcAft>
                <a:spcPts val="800"/>
              </a:spcAft>
              <a:buFont typeface="Wingdings" panose="05000000000000000000" pitchFamily="2" charset="2"/>
              <a:buChar char="v"/>
            </a:pPr>
            <a:endParaRPr lang="en-US" sz="4400" dirty="0">
              <a:ea typeface="Times New Roman" panose="02020603050405020304" pitchFamily="18" charset="0"/>
              <a:cs typeface="Times New Roman" panose="02020603050405020304" pitchFamily="18" charset="0"/>
            </a:endParaRPr>
          </a:p>
        </p:txBody>
      </p:sp>
      <p:sp>
        <p:nvSpPr>
          <p:cNvPr id="96" name="Rectangle: Diagonal Corners Rounded 95">
            <a:extLst>
              <a:ext uri="{FF2B5EF4-FFF2-40B4-BE49-F238E27FC236}">
                <a16:creationId xmlns:a16="http://schemas.microsoft.com/office/drawing/2014/main" id="{A398956C-C57C-46CC-BF84-4E5A83CC5238}"/>
              </a:ext>
            </a:extLst>
          </p:cNvPr>
          <p:cNvSpPr/>
          <p:nvPr/>
        </p:nvSpPr>
        <p:spPr>
          <a:xfrm>
            <a:off x="33423556" y="4119699"/>
            <a:ext cx="16411244" cy="21185847"/>
          </a:xfrm>
          <a:prstGeom prst="round2DiagRect">
            <a:avLst/>
          </a:prstGeom>
          <a:solidFill>
            <a:schemeClr val="accent4">
              <a:lumMod val="75000"/>
            </a:schemeClr>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lnSpc>
                <a:spcPct val="107000"/>
              </a:lnSpc>
              <a:spcAft>
                <a:spcPts val="800"/>
              </a:spcAft>
            </a:pPr>
            <a:r>
              <a:rPr lang="en-US" sz="3600" dirty="0">
                <a:solidFill>
                  <a:schemeClr val="tx1"/>
                </a:solidFill>
              </a:rPr>
              <a:t>Conclusion </a:t>
            </a:r>
          </a:p>
          <a:p>
            <a:pPr marL="571500" indent="-571500" algn="ctr">
              <a:lnSpc>
                <a:spcPct val="107000"/>
              </a:lnSpc>
              <a:spcAft>
                <a:spcPts val="800"/>
              </a:spcAft>
              <a:buFont typeface="Wingdings" panose="05000000000000000000" pitchFamily="2" charset="2"/>
              <a:buChar char="v"/>
            </a:pPr>
            <a:r>
              <a:rPr lang="en-US" sz="3600" dirty="0">
                <a:solidFill>
                  <a:schemeClr val="tx1"/>
                </a:solidFill>
              </a:rPr>
              <a:t>Promoting the healthy functioning of the respiratory system and preventing illnesses related to it is crucial for maintaining good respiratory health. One of the most important things individuals can do to promote respiratory health is to quit smoking (</a:t>
            </a:r>
            <a:r>
              <a:rPr lang="en-US" sz="3600" dirty="0" err="1">
                <a:solidFill>
                  <a:schemeClr val="tx1"/>
                </a:solidFill>
              </a:rPr>
              <a:t>Murphie</a:t>
            </a:r>
            <a:r>
              <a:rPr lang="en-US" sz="3600" dirty="0">
                <a:solidFill>
                  <a:schemeClr val="tx1"/>
                </a:solidFill>
              </a:rPr>
              <a:t> et al., 2021). Tobacco smoke is a major cause of respiratory problems, including lung cancer and chronic obstructive pulmonary disease (COPD). Quitting smoking can help reduce the risk of these illnesses and improve overall respiratory health. </a:t>
            </a:r>
          </a:p>
          <a:p>
            <a:pPr marL="571500" indent="-571500" algn="ctr">
              <a:lnSpc>
                <a:spcPct val="107000"/>
              </a:lnSpc>
              <a:spcAft>
                <a:spcPts val="800"/>
              </a:spcAft>
              <a:buFont typeface="Wingdings" panose="05000000000000000000" pitchFamily="2" charset="2"/>
              <a:buChar char="v"/>
            </a:pPr>
            <a:r>
              <a:rPr lang="en-US" sz="3600" dirty="0">
                <a:solidFill>
                  <a:schemeClr val="tx1"/>
                </a:solidFill>
              </a:rPr>
              <a:t>In addition, it is important to avoid exposure to environmental pollutants, such as air pollution and second-hand smoke, which can irritate the airways and cause respiratory problems (Louis et al., 2022). The NHS and WHO recommend staying indoors on days when air pollution is high and avoiding areas with high levels of air pollution (NHS, 2021; WHO, 2022). </a:t>
            </a:r>
          </a:p>
          <a:p>
            <a:pPr marL="571500" indent="-571500" algn="ctr">
              <a:lnSpc>
                <a:spcPct val="107000"/>
              </a:lnSpc>
              <a:spcAft>
                <a:spcPts val="800"/>
              </a:spcAft>
              <a:buFont typeface="Wingdings" panose="05000000000000000000" pitchFamily="2" charset="2"/>
              <a:buChar char="v"/>
            </a:pPr>
            <a:r>
              <a:rPr lang="en-US" sz="3600" dirty="0">
                <a:solidFill>
                  <a:schemeClr val="tx1"/>
                </a:solidFill>
              </a:rPr>
              <a:t>Regular exercise and maintaining a healthy diet can also help promote respiratory health. Exercise helps to strengthen the muscles used for breathing and can improve overall lung function (NHS, 2021). </a:t>
            </a:r>
          </a:p>
          <a:p>
            <a:pPr marL="571500" indent="-571500" algn="ctr">
              <a:lnSpc>
                <a:spcPct val="107000"/>
              </a:lnSpc>
              <a:spcAft>
                <a:spcPts val="800"/>
              </a:spcAft>
              <a:buFont typeface="Wingdings" panose="05000000000000000000" pitchFamily="2" charset="2"/>
              <a:buChar char="v"/>
            </a:pPr>
            <a:r>
              <a:rPr lang="en-US" sz="3600" dirty="0">
                <a:solidFill>
                  <a:schemeClr val="tx1"/>
                </a:solidFill>
              </a:rPr>
              <a:t>A healthy diet, rich in fruits and vegetables, can provide the vitamins and minerals needed to maintain a healthy respiratory system. Individuals should also take steps to prevent the spread of respiratory infections, such as the flu and COVID-19. </a:t>
            </a:r>
          </a:p>
          <a:p>
            <a:pPr marL="571500" indent="-571500" algn="ctr">
              <a:lnSpc>
                <a:spcPct val="107000"/>
              </a:lnSpc>
              <a:spcAft>
                <a:spcPts val="800"/>
              </a:spcAft>
              <a:buFont typeface="Wingdings" panose="05000000000000000000" pitchFamily="2" charset="2"/>
              <a:buChar char="v"/>
            </a:pPr>
            <a:r>
              <a:rPr lang="en-US" sz="3600" dirty="0">
                <a:solidFill>
                  <a:schemeClr val="tx1"/>
                </a:solidFill>
              </a:rPr>
              <a:t>The NHS and WHO recommend regularly washing hands, wearing a mask in public spaces, and avoiding close contact with people who are sick (Fowler, 2022). </a:t>
            </a:r>
          </a:p>
          <a:p>
            <a:pPr marL="571500" indent="-571500" algn="ctr">
              <a:lnSpc>
                <a:spcPct val="107000"/>
              </a:lnSpc>
              <a:spcAft>
                <a:spcPts val="800"/>
              </a:spcAft>
              <a:buFont typeface="Wingdings" panose="05000000000000000000" pitchFamily="2" charset="2"/>
              <a:buChar char="v"/>
            </a:pPr>
            <a:r>
              <a:rPr lang="en-US" sz="3600" dirty="0">
                <a:solidFill>
                  <a:schemeClr val="tx1"/>
                </a:solidFill>
              </a:rPr>
              <a:t>In conclusion, this presentation has focused on asthma and the respiratory system and offered recommendations on how to ensure its healthy functioning and prevent related illnesses. </a:t>
            </a:r>
          </a:p>
          <a:p>
            <a:pPr marL="571500" indent="-571500" algn="ctr">
              <a:lnSpc>
                <a:spcPct val="107000"/>
              </a:lnSpc>
              <a:spcAft>
                <a:spcPts val="800"/>
              </a:spcAft>
              <a:buFont typeface="Wingdings" panose="05000000000000000000" pitchFamily="2" charset="2"/>
              <a:buChar char="v"/>
            </a:pPr>
            <a:endParaRPr lang="x-none" sz="3600" b="1" dirty="0">
              <a:solidFill>
                <a:schemeClr val="tx1"/>
              </a:solidFill>
              <a:effectLst/>
              <a:ea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D58C2C83-9B3F-FAA5-A338-D18F954A4C1D}"/>
              </a:ext>
            </a:extLst>
          </p:cNvPr>
          <p:cNvSpPr txBox="1"/>
          <p:nvPr/>
        </p:nvSpPr>
        <p:spPr>
          <a:xfrm>
            <a:off x="24688800" y="12605657"/>
            <a:ext cx="914400" cy="914400"/>
          </a:xfrm>
          <a:prstGeom prst="rect">
            <a:avLst/>
          </a:prstGeom>
          <a:noFill/>
        </p:spPr>
        <p:txBody>
          <a:bodyPr wrap="square" rtlCol="0">
            <a:spAutoFit/>
          </a:bodyPr>
          <a:lstStyle/>
          <a:p>
            <a:endParaRPr lang="en-GB" dirty="0"/>
          </a:p>
        </p:txBody>
      </p:sp>
      <p:sp>
        <p:nvSpPr>
          <p:cNvPr id="2" name="TextBox 1"/>
          <p:cNvSpPr txBox="1"/>
          <p:nvPr/>
        </p:nvSpPr>
        <p:spPr>
          <a:xfrm>
            <a:off x="1027182" y="26060400"/>
            <a:ext cx="48243146" cy="12649617"/>
          </a:xfrm>
          <a:prstGeom prst="rect">
            <a:avLst/>
          </a:prstGeom>
          <a:noFill/>
        </p:spPr>
        <p:txBody>
          <a:bodyPr wrap="square" rtlCol="0">
            <a:spAutoFit/>
          </a:bodyPr>
          <a:lstStyle/>
          <a:p>
            <a:r>
              <a:rPr lang="en-US" sz="4000" dirty="0"/>
              <a:t>Reference list</a:t>
            </a:r>
          </a:p>
          <a:p>
            <a:pPr marL="457200" indent="-457200">
              <a:buFont typeface="Wingdings" panose="05000000000000000000" pitchFamily="2" charset="2"/>
              <a:buChar char="v"/>
            </a:pPr>
            <a:r>
              <a:rPr lang="en-US" sz="4000" dirty="0" err="1"/>
              <a:t>Awli</a:t>
            </a:r>
            <a:r>
              <a:rPr lang="en-US" sz="4000" dirty="0"/>
              <a:t>, Y.F. and Addis, G. (2021). An audit of the British Thoracic Society asthma discharge care bundle in a teaching hospital. </a:t>
            </a:r>
            <a:r>
              <a:rPr lang="en-US" sz="4000" i="1" dirty="0"/>
              <a:t>British Journal of Nursing</a:t>
            </a:r>
            <a:r>
              <a:rPr lang="en-US" sz="4000" dirty="0"/>
              <a:t>, 30(13), pp.772–779. </a:t>
            </a:r>
            <a:r>
              <a:rPr lang="en-US" sz="4000" dirty="0" err="1"/>
              <a:t>doi:https</a:t>
            </a:r>
            <a:r>
              <a:rPr lang="en-US" sz="4000" dirty="0"/>
              <a:t>://doi.org/10.12968/bjon.2021.30.13.772.</a:t>
            </a:r>
          </a:p>
          <a:p>
            <a:pPr marL="457200" indent="-457200">
              <a:buFont typeface="Wingdings" panose="05000000000000000000" pitchFamily="2" charset="2"/>
              <a:buChar char="v"/>
            </a:pPr>
            <a:r>
              <a:rPr lang="en-US" sz="4000" dirty="0"/>
              <a:t>Barrett, K.E., Barman, S.M., Brooks, H.L., X, J. and </a:t>
            </a:r>
            <a:r>
              <a:rPr lang="en-US" sz="4000" dirty="0" err="1"/>
              <a:t>Ganong</a:t>
            </a:r>
            <a:r>
              <a:rPr lang="en-US" sz="4000" dirty="0"/>
              <a:t>, W.F. (2019). </a:t>
            </a:r>
            <a:r>
              <a:rPr lang="en-US" sz="4000" i="1" dirty="0" err="1"/>
              <a:t>Ganong’s</a:t>
            </a:r>
            <a:r>
              <a:rPr lang="en-US" sz="4000" i="1" dirty="0"/>
              <a:t> review of medical physiology</a:t>
            </a:r>
            <a:r>
              <a:rPr lang="en-US" sz="4000" dirty="0"/>
              <a:t>. 26th ed. London: </a:t>
            </a:r>
            <a:r>
              <a:rPr lang="en-US" sz="4000" dirty="0" err="1"/>
              <a:t>Mcgraw-Hill</a:t>
            </a:r>
            <a:r>
              <a:rPr lang="en-US" sz="4000" dirty="0"/>
              <a:t> Education.</a:t>
            </a:r>
          </a:p>
          <a:p>
            <a:pPr marL="457200" indent="-457200">
              <a:buFont typeface="Wingdings" panose="05000000000000000000" pitchFamily="2" charset="2"/>
              <a:buChar char="v"/>
            </a:pPr>
            <a:r>
              <a:rPr lang="en-US" sz="4000" dirty="0"/>
              <a:t>Booth, A. (2020). Asthma guidelines: the best of three. </a:t>
            </a:r>
            <a:r>
              <a:rPr lang="en-US" sz="4000" i="1" dirty="0"/>
              <a:t>British Journal of Nursing</a:t>
            </a:r>
            <a:r>
              <a:rPr lang="en-US" sz="4000" dirty="0"/>
              <a:t>, 29(13), pp.730–736. </a:t>
            </a:r>
            <a:r>
              <a:rPr lang="en-US" sz="4000" dirty="0" err="1"/>
              <a:t>doi:https</a:t>
            </a:r>
            <a:r>
              <a:rPr lang="en-US" sz="4000" dirty="0"/>
              <a:t>://doi.org/10.12968/bjon.2020.29.13.730.</a:t>
            </a:r>
          </a:p>
          <a:p>
            <a:pPr marL="457200" indent="-457200">
              <a:buFont typeface="Wingdings" panose="05000000000000000000" pitchFamily="2" charset="2"/>
              <a:buChar char="v"/>
            </a:pPr>
            <a:r>
              <a:rPr lang="en-US" sz="4000" dirty="0"/>
              <a:t>Costanzo, L.S. (2022). </a:t>
            </a:r>
            <a:r>
              <a:rPr lang="en-US" sz="4000" i="1" dirty="0" err="1"/>
              <a:t>Brs</a:t>
            </a:r>
            <a:r>
              <a:rPr lang="en-US" sz="4000" i="1" dirty="0"/>
              <a:t> Physiology.</a:t>
            </a:r>
            <a:r>
              <a:rPr lang="en-US" sz="4000" dirty="0"/>
              <a:t> 1st ed. London: Wolters Kluwer Medical.</a:t>
            </a:r>
          </a:p>
          <a:p>
            <a:pPr marL="457200" indent="-457200">
              <a:buFont typeface="Wingdings" panose="05000000000000000000" pitchFamily="2" charset="2"/>
              <a:buChar char="v"/>
            </a:pPr>
            <a:r>
              <a:rPr lang="en-US" sz="4000" dirty="0"/>
              <a:t>Fowler, S.J. (2022). 2022 ERS guidelines for asthma diagnosis in adults. </a:t>
            </a:r>
            <a:r>
              <a:rPr lang="en-US" sz="4000" i="1" dirty="0"/>
              <a:t>European Respiratory Journal</a:t>
            </a:r>
            <a:r>
              <a:rPr lang="en-US" sz="4000" dirty="0"/>
              <a:t>, 60(3), p.2200716. </a:t>
            </a:r>
            <a:r>
              <a:rPr lang="en-US" sz="4000" dirty="0" err="1"/>
              <a:t>doi:https</a:t>
            </a:r>
            <a:r>
              <a:rPr lang="en-US" sz="4000" dirty="0"/>
              <a:t>://doi.org/10.1183/13993003.00716-2022.</a:t>
            </a:r>
          </a:p>
          <a:p>
            <a:pPr marL="457200" indent="-457200">
              <a:buFont typeface="Wingdings" panose="05000000000000000000" pitchFamily="2" charset="2"/>
              <a:buChar char="v"/>
            </a:pPr>
            <a:r>
              <a:rPr lang="en-US" sz="4000" dirty="0" err="1"/>
              <a:t>gettyimagesuk</a:t>
            </a:r>
            <a:r>
              <a:rPr lang="en-US" sz="4000" dirty="0"/>
              <a:t> (2023). </a:t>
            </a:r>
            <a:r>
              <a:rPr lang="en-US" sz="4000" i="1" dirty="0"/>
              <a:t>Royalty Free Stock Photos, Illustrations, Vector Art and Video Clips - Getty Images</a:t>
            </a:r>
            <a:r>
              <a:rPr lang="en-US" sz="4000" dirty="0"/>
              <a:t>. [online] www.gettyimages.co.uk. Available at: https://www.gettyimages.co.uk.</a:t>
            </a:r>
          </a:p>
          <a:p>
            <a:pPr marL="457200" indent="-457200">
              <a:buFont typeface="Wingdings" panose="05000000000000000000" pitchFamily="2" charset="2"/>
              <a:buChar char="v"/>
            </a:pPr>
            <a:r>
              <a:rPr lang="en-US" sz="4000" dirty="0"/>
              <a:t>Hall, J.E. and Hall, M.E. (2020). </a:t>
            </a:r>
            <a:r>
              <a:rPr lang="en-US" sz="4000" i="1" dirty="0"/>
              <a:t>Guyton And Hall Textbook Of Medical Physiology.</a:t>
            </a:r>
            <a:r>
              <a:rPr lang="en-US" sz="4000" dirty="0"/>
              <a:t> 14th ed. London: Elsevier - Health Science.</a:t>
            </a:r>
          </a:p>
          <a:p>
            <a:pPr marL="457200" indent="-457200">
              <a:buFont typeface="Wingdings" panose="05000000000000000000" pitchFamily="2" charset="2"/>
              <a:buChar char="v"/>
            </a:pPr>
            <a:r>
              <a:rPr lang="en-US" sz="4000" dirty="0"/>
              <a:t>Hartfield, J. (2019). BJN Awards: respiratory nurse of the year 2019: runner up. </a:t>
            </a:r>
            <a:r>
              <a:rPr lang="en-US" sz="4000" i="1" dirty="0"/>
              <a:t>British Journal of Nursing</a:t>
            </a:r>
            <a:r>
              <a:rPr lang="en-US" sz="4000" dirty="0"/>
              <a:t>, 28(14), pp.918–919. </a:t>
            </a:r>
            <a:r>
              <a:rPr lang="en-US" sz="4000" dirty="0" err="1"/>
              <a:t>doi:https</a:t>
            </a:r>
            <a:r>
              <a:rPr lang="en-US" sz="4000" dirty="0"/>
              <a:t>://doi.org/10.12968/bjon.2019.28.14.918.</a:t>
            </a:r>
          </a:p>
          <a:p>
            <a:pPr marL="457200" indent="-457200">
              <a:buFont typeface="Wingdings" panose="05000000000000000000" pitchFamily="2" charset="2"/>
              <a:buChar char="v"/>
            </a:pPr>
            <a:r>
              <a:rPr lang="en-US" sz="4000" dirty="0"/>
              <a:t>Hill, B. (2019). Measuring peak expiratory flow in adults with asthma. </a:t>
            </a:r>
            <a:r>
              <a:rPr lang="en-US" sz="4000" i="1" dirty="0"/>
              <a:t>British Journal of Nursing</a:t>
            </a:r>
            <a:r>
              <a:rPr lang="en-US" sz="4000" dirty="0"/>
              <a:t>, 28(14), pp.924–926. </a:t>
            </a:r>
            <a:r>
              <a:rPr lang="en-US" sz="4000" dirty="0" err="1"/>
              <a:t>doi:https</a:t>
            </a:r>
            <a:r>
              <a:rPr lang="en-US" sz="4000" dirty="0"/>
              <a:t>://doi.org/10.12968/bjon.2019.28.14.924.</a:t>
            </a:r>
          </a:p>
          <a:p>
            <a:pPr marL="457200" indent="-457200">
              <a:buFont typeface="Wingdings" panose="05000000000000000000" pitchFamily="2" charset="2"/>
              <a:buChar char="v"/>
            </a:pPr>
            <a:r>
              <a:rPr lang="en-US" sz="4000" dirty="0"/>
              <a:t>Hill, B. and Annesley, S.H. (2020). Monitoring respiratory rate in adults. </a:t>
            </a:r>
            <a:r>
              <a:rPr lang="en-US" sz="4000" i="1" dirty="0"/>
              <a:t>British Journal of Nursing</a:t>
            </a:r>
            <a:r>
              <a:rPr lang="en-US" sz="4000" dirty="0"/>
              <a:t>, 29(1), pp.12–16. </a:t>
            </a:r>
            <a:r>
              <a:rPr lang="en-US" sz="4000" dirty="0" err="1"/>
              <a:t>doi:https</a:t>
            </a:r>
            <a:r>
              <a:rPr lang="en-US" sz="4000" dirty="0"/>
              <a:t>://doi.org/10.12968/bjon.2020.29.1.12.</a:t>
            </a:r>
          </a:p>
          <a:p>
            <a:pPr marL="457200" indent="-457200">
              <a:buFont typeface="Wingdings" panose="05000000000000000000" pitchFamily="2" charset="2"/>
              <a:buChar char="v"/>
            </a:pPr>
            <a:r>
              <a:rPr lang="en-US" sz="4000" dirty="0"/>
              <a:t>Louis, R., </a:t>
            </a:r>
            <a:r>
              <a:rPr lang="en-US" sz="4000" dirty="0" err="1"/>
              <a:t>Satia</a:t>
            </a:r>
            <a:r>
              <a:rPr lang="en-US" sz="4000" dirty="0"/>
              <a:t>, I., </a:t>
            </a:r>
            <a:r>
              <a:rPr lang="en-US" sz="4000" dirty="0" err="1"/>
              <a:t>Ojanguren</a:t>
            </a:r>
            <a:r>
              <a:rPr lang="en-US" sz="4000" dirty="0"/>
              <a:t>, I., </a:t>
            </a:r>
            <a:r>
              <a:rPr lang="en-US" sz="4000" dirty="0" err="1"/>
              <a:t>Schleich</a:t>
            </a:r>
            <a:r>
              <a:rPr lang="en-US" sz="4000" dirty="0"/>
              <a:t>, F., </a:t>
            </a:r>
            <a:r>
              <a:rPr lang="en-US" sz="4000" dirty="0" err="1"/>
              <a:t>Bonini</a:t>
            </a:r>
            <a:r>
              <a:rPr lang="en-US" sz="4000" dirty="0"/>
              <a:t>, M., Tonia, T., </a:t>
            </a:r>
            <a:r>
              <a:rPr lang="en-US" sz="4000" dirty="0" err="1"/>
              <a:t>Rigau</a:t>
            </a:r>
            <a:r>
              <a:rPr lang="en-US" sz="4000" dirty="0"/>
              <a:t>, D., </a:t>
            </a:r>
            <a:r>
              <a:rPr lang="en-US" sz="4000" dirty="0" err="1"/>
              <a:t>Brinke</a:t>
            </a:r>
            <a:r>
              <a:rPr lang="en-US" sz="4000" dirty="0"/>
              <a:t>, A. ten, Buhl, R., </a:t>
            </a:r>
            <a:r>
              <a:rPr lang="en-US" sz="4000" dirty="0" err="1"/>
              <a:t>Loukides</a:t>
            </a:r>
            <a:r>
              <a:rPr lang="en-US" sz="4000" dirty="0"/>
              <a:t>, S., </a:t>
            </a:r>
            <a:r>
              <a:rPr lang="en-US" sz="4000" dirty="0" err="1"/>
              <a:t>Kocks</a:t>
            </a:r>
            <a:r>
              <a:rPr lang="en-US" sz="4000" dirty="0"/>
              <a:t>, J.W.H., Boulet, L.-P., </a:t>
            </a:r>
            <a:r>
              <a:rPr lang="en-US" sz="4000" dirty="0" err="1"/>
              <a:t>Bourdin</a:t>
            </a:r>
            <a:r>
              <a:rPr lang="en-US" sz="4000" dirty="0"/>
              <a:t>, A., Coleman, C., Needham, K., Thomas, M., </a:t>
            </a:r>
            <a:r>
              <a:rPr lang="en-US" sz="4000" dirty="0" err="1"/>
              <a:t>Idzko</a:t>
            </a:r>
            <a:r>
              <a:rPr lang="en-US" sz="4000" dirty="0"/>
              <a:t>, M., </a:t>
            </a:r>
            <a:r>
              <a:rPr lang="en-US" sz="4000" dirty="0" err="1"/>
              <a:t>Papi</a:t>
            </a:r>
            <a:r>
              <a:rPr lang="en-US" sz="4000" dirty="0"/>
              <a:t>, A., </a:t>
            </a:r>
            <a:r>
              <a:rPr lang="en-US" sz="4000" dirty="0" err="1"/>
              <a:t>Porsbjerg</a:t>
            </a:r>
            <a:r>
              <a:rPr lang="en-US" sz="4000" dirty="0"/>
              <a:t>, C. and </a:t>
            </a:r>
            <a:r>
              <a:rPr lang="en-US" sz="4000" dirty="0" err="1"/>
              <a:t>Schuermans</a:t>
            </a:r>
            <a:r>
              <a:rPr lang="en-US" sz="4000" dirty="0"/>
              <a:t>, D. (2022). European Respiratory Society Guidelines for the Diagnosis of Asthma in Adults. </a:t>
            </a:r>
            <a:r>
              <a:rPr lang="en-US" sz="4000" i="1" dirty="0"/>
              <a:t>European Respiratory Journal</a:t>
            </a:r>
            <a:r>
              <a:rPr lang="en-US" sz="4000" dirty="0"/>
              <a:t>, [online] 45(10). </a:t>
            </a:r>
            <a:r>
              <a:rPr lang="en-US" sz="4000" dirty="0" err="1"/>
              <a:t>doi:https</a:t>
            </a:r>
            <a:r>
              <a:rPr lang="en-US" sz="4000" dirty="0"/>
              <a:t>://doi.org/10.1183/13993003.01585-2021.</a:t>
            </a:r>
          </a:p>
          <a:p>
            <a:pPr marL="457200" indent="-457200">
              <a:buFont typeface="Wingdings" panose="05000000000000000000" pitchFamily="2" charset="2"/>
              <a:buChar char="v"/>
            </a:pPr>
            <a:r>
              <a:rPr lang="en-US" sz="4000" dirty="0" err="1"/>
              <a:t>Murphie</a:t>
            </a:r>
            <a:r>
              <a:rPr lang="en-US" sz="4000" dirty="0"/>
              <a:t>, P., Scott, Y., Stewart, K., Watt, B., </a:t>
            </a:r>
            <a:r>
              <a:rPr lang="en-US" sz="4000" dirty="0" err="1"/>
              <a:t>Donachie</a:t>
            </a:r>
            <a:r>
              <a:rPr lang="en-US" sz="4000" dirty="0"/>
              <a:t>, F. and Gysin, J. (2021). Developing an integrated respiratory team in NHS Dumfries and Galloway. </a:t>
            </a:r>
            <a:r>
              <a:rPr lang="en-US" sz="4000" i="1" dirty="0"/>
              <a:t>British Journal of Nursing</a:t>
            </a:r>
            <a:r>
              <a:rPr lang="en-US" sz="4000" dirty="0"/>
              <a:t>, 30(5), pp.314–315. </a:t>
            </a:r>
            <a:r>
              <a:rPr lang="en-US" sz="4000" dirty="0" err="1"/>
              <a:t>doi:https</a:t>
            </a:r>
            <a:r>
              <a:rPr lang="en-US" sz="4000" dirty="0"/>
              <a:t>://doi.org/10.12968/bjon.2021.30.5.314.</a:t>
            </a:r>
          </a:p>
          <a:p>
            <a:pPr marL="457200" indent="-457200">
              <a:buFont typeface="Wingdings" panose="05000000000000000000" pitchFamily="2" charset="2"/>
              <a:buChar char="v"/>
            </a:pPr>
            <a:r>
              <a:rPr lang="en-US" sz="4000" dirty="0"/>
              <a:t>NHS (2021). </a:t>
            </a:r>
            <a:r>
              <a:rPr lang="en-US" sz="4000" i="1" dirty="0"/>
              <a:t>Asthma</a:t>
            </a:r>
            <a:r>
              <a:rPr lang="en-US" sz="4000" dirty="0"/>
              <a:t>. [online] NHS. Available at: https://www.nhs.uk/conditions/asthma/.</a:t>
            </a:r>
          </a:p>
          <a:p>
            <a:pPr marL="457200" indent="-457200">
              <a:buFont typeface="Wingdings" panose="05000000000000000000" pitchFamily="2" charset="2"/>
              <a:buChar char="v"/>
            </a:pPr>
            <a:r>
              <a:rPr lang="en-US" sz="4000" dirty="0" err="1"/>
              <a:t>Waterall</a:t>
            </a:r>
            <a:r>
              <a:rPr lang="en-US" sz="4000" dirty="0"/>
              <a:t>, J., Rhodes, D. and Exley, K. (2021). Why air pollution is an important issue for all nurses. </a:t>
            </a:r>
            <a:r>
              <a:rPr lang="en-US" sz="4000" i="1" dirty="0"/>
              <a:t>British Journal of Nursing</a:t>
            </a:r>
            <a:r>
              <a:rPr lang="en-US" sz="4000" dirty="0"/>
              <a:t>, 30(16), pp.982–983. </a:t>
            </a:r>
            <a:r>
              <a:rPr lang="en-US" sz="4000" dirty="0" err="1"/>
              <a:t>doi:https</a:t>
            </a:r>
            <a:r>
              <a:rPr lang="en-US" sz="4000" dirty="0"/>
              <a:t>://doi.org/10.12968/bjon.2021.30.16.982.</a:t>
            </a:r>
          </a:p>
          <a:p>
            <a:pPr marL="457200" indent="-457200">
              <a:buFont typeface="Wingdings" panose="05000000000000000000" pitchFamily="2" charset="2"/>
              <a:buChar char="v"/>
            </a:pPr>
            <a:r>
              <a:rPr lang="en-US" sz="4000" dirty="0"/>
              <a:t>WHO (2022). </a:t>
            </a:r>
            <a:r>
              <a:rPr lang="en-US" sz="4000" i="1" dirty="0"/>
              <a:t>Asthma</a:t>
            </a:r>
            <a:r>
              <a:rPr lang="en-US" sz="4000" dirty="0"/>
              <a:t>. [online] WHO. Available at: https://www.who.int/news-room/fact-sheets/detail/asthma.</a:t>
            </a:r>
          </a:p>
          <a:p>
            <a:pPr algn="ctr"/>
            <a:endParaRPr lang="en-US" sz="800" dirty="0">
              <a:solidFill>
                <a:schemeClr val="tx1"/>
              </a:solidFill>
            </a:endParaRPr>
          </a:p>
          <a:p>
            <a:pPr marL="171450" indent="-171450" algn="ctr">
              <a:buFont typeface="Wingdings" panose="05000000000000000000" pitchFamily="2" charset="2"/>
              <a:buChar char="v"/>
            </a:pPr>
            <a:endParaRPr lang="en-US" sz="800" dirty="0">
              <a:solidFill>
                <a:schemeClr val="tx1"/>
              </a:solidFill>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1440"/>
            <a:ext cx="12265523" cy="39427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76350" y="176914"/>
            <a:ext cx="10458450" cy="39427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1060</TotalTime>
  <Words>1807</Words>
  <Application>Microsoft Office PowerPoint</Application>
  <PresentationFormat>Custom</PresentationFormat>
  <Paragraphs>40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Droid Serif</vt:lpstr>
      <vt:lpstr>Arial</vt:lpstr>
      <vt:lpstr>Wingdings</vt:lpstr>
      <vt:lpstr>Simple Light</vt:lpstr>
      <vt:lpstr>Student Name : Ebong Obot Student Number : 1915035 Module : Introduction to Physiology Module Code : BMHP5003 Assignment Title : Academic Poster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Ebong Obot (1915035)</cp:lastModifiedBy>
  <cp:revision>89</cp:revision>
  <cp:lastPrinted>2022-06-15T04:59:57Z</cp:lastPrinted>
  <dcterms:modified xsi:type="dcterms:W3CDTF">2023-02-23T12:00:42Z</dcterms:modified>
</cp:coreProperties>
</file>