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Montserrat Classic" panose="020B0604020202020204" charset="0"/>
      <p:regular r:id="rId13"/>
    </p:embeddedFont>
    <p:embeddedFont>
      <p:font typeface="Now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3" d="100"/>
          <a:sy n="73" d="100"/>
        </p:scale>
        <p:origin x="594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-6" y="-18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16.06.2025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5.sv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6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10.png"/><Relationship Id="rId18" Type="http://schemas.openxmlformats.org/officeDocument/2006/relationships/image" Target="../media/image26.png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12" Type="http://schemas.openxmlformats.org/officeDocument/2006/relationships/image" Target="../media/image9.sv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4.sv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11" Type="http://schemas.openxmlformats.org/officeDocument/2006/relationships/image" Target="../media/image8.png"/><Relationship Id="rId5" Type="http://schemas.openxmlformats.org/officeDocument/2006/relationships/image" Target="../media/image19.png"/><Relationship Id="rId15" Type="http://schemas.openxmlformats.org/officeDocument/2006/relationships/image" Target="../media/image23.png"/><Relationship Id="rId10" Type="http://schemas.openxmlformats.org/officeDocument/2006/relationships/image" Target="../media/image5.svg"/><Relationship Id="rId19" Type="http://schemas.openxmlformats.org/officeDocument/2006/relationships/image" Target="../media/image27.svg"/><Relationship Id="rId4" Type="http://schemas.openxmlformats.org/officeDocument/2006/relationships/image" Target="../media/image18.png"/><Relationship Id="rId9" Type="http://schemas.openxmlformats.org/officeDocument/2006/relationships/image" Target="../media/image4.png"/><Relationship Id="rId1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31.png"/><Relationship Id="rId5" Type="http://schemas.openxmlformats.org/officeDocument/2006/relationships/image" Target="../media/image8.png"/><Relationship Id="rId10" Type="http://schemas.openxmlformats.org/officeDocument/2006/relationships/image" Target="../media/image30.png"/><Relationship Id="rId4" Type="http://schemas.openxmlformats.org/officeDocument/2006/relationships/image" Target="../media/image5.sv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33.png"/><Relationship Id="rId7" Type="http://schemas.openxmlformats.org/officeDocument/2006/relationships/image" Target="../media/image4.png"/><Relationship Id="rId12" Type="http://schemas.openxmlformats.org/officeDocument/2006/relationships/image" Target="../media/image11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11" Type="http://schemas.openxmlformats.org/officeDocument/2006/relationships/image" Target="../media/image10.png"/><Relationship Id="rId5" Type="http://schemas.openxmlformats.org/officeDocument/2006/relationships/image" Target="../media/image35.png"/><Relationship Id="rId10" Type="http://schemas.openxmlformats.org/officeDocument/2006/relationships/image" Target="../media/image9.svg"/><Relationship Id="rId4" Type="http://schemas.openxmlformats.org/officeDocument/2006/relationships/image" Target="../media/image34.sv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38.png"/><Relationship Id="rId7" Type="http://schemas.openxmlformats.org/officeDocument/2006/relationships/image" Target="../media/image10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39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s://doi.org/10.1080/15332845.2024.2405790" TargetMode="External"/><Relationship Id="rId7" Type="http://schemas.openxmlformats.org/officeDocument/2006/relationships/image" Target="../media/image42.sv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Relationship Id="rId9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38.png"/><Relationship Id="rId7" Type="http://schemas.openxmlformats.org/officeDocument/2006/relationships/image" Target="../media/image10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39.svg"/><Relationship Id="rId9" Type="http://schemas.openxmlformats.org/officeDocument/2006/relationships/hyperlink" Target="https://doi.org/10.1016/j.tourman.2018.10.027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38.png"/><Relationship Id="rId7" Type="http://schemas.openxmlformats.org/officeDocument/2006/relationships/image" Target="../media/image10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39.svg"/><Relationship Id="rId9" Type="http://schemas.openxmlformats.org/officeDocument/2006/relationships/hyperlink" Target="https://www.theburntchefproject.com/_files/ugd/7991dc_cdbb9922998d45d095f045a966d18a77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6176129" y="-1054853"/>
            <a:ext cx="4777707" cy="4114800"/>
          </a:xfrm>
          <a:custGeom>
            <a:avLst/>
            <a:gdLst/>
            <a:ahLst/>
            <a:cxnLst/>
            <a:rect l="l" t="t" r="r" b="b"/>
            <a:pathLst>
              <a:path w="4777707" h="4114800">
                <a:moveTo>
                  <a:pt x="4777707" y="0"/>
                </a:moveTo>
                <a:lnTo>
                  <a:pt x="0" y="0"/>
                </a:lnTo>
                <a:lnTo>
                  <a:pt x="0" y="4114800"/>
                </a:lnTo>
                <a:lnTo>
                  <a:pt x="4777707" y="4114800"/>
                </a:lnTo>
                <a:lnTo>
                  <a:pt x="4777707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071680" y="569639"/>
            <a:ext cx="11572964" cy="9147722"/>
            <a:chOff x="0" y="0"/>
            <a:chExt cx="15430619" cy="12196963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 l="7895" r="7895"/>
            <a:stretch>
              <a:fillRect/>
            </a:stretch>
          </p:blipFill>
          <p:spPr>
            <a:xfrm>
              <a:off x="0" y="0"/>
              <a:ext cx="15430619" cy="12196963"/>
            </a:xfrm>
            <a:prstGeom prst="rect">
              <a:avLst/>
            </a:prstGeom>
          </p:spPr>
        </p:pic>
      </p:grpSp>
      <p:sp>
        <p:nvSpPr>
          <p:cNvPr id="5" name="AutoShape 5"/>
          <p:cNvSpPr/>
          <p:nvPr/>
        </p:nvSpPr>
        <p:spPr>
          <a:xfrm>
            <a:off x="7210957" y="0"/>
            <a:ext cx="1688054" cy="10414332"/>
          </a:xfrm>
          <a:prstGeom prst="rect">
            <a:avLst/>
          </a:prstGeom>
          <a:solidFill>
            <a:srgbClr val="FFFFFF">
              <a:alpha val="52941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151482" y="9043552"/>
            <a:ext cx="4395286" cy="2741559"/>
          </a:xfrm>
          <a:custGeom>
            <a:avLst/>
            <a:gdLst/>
            <a:ahLst/>
            <a:cxnLst/>
            <a:rect l="l" t="t" r="r" b="b"/>
            <a:pathLst>
              <a:path w="4395286" h="2741559">
                <a:moveTo>
                  <a:pt x="0" y="0"/>
                </a:moveTo>
                <a:lnTo>
                  <a:pt x="4395286" y="0"/>
                </a:lnTo>
                <a:lnTo>
                  <a:pt x="4395286" y="2741560"/>
                </a:lnTo>
                <a:lnTo>
                  <a:pt x="0" y="27415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953839" y="117610"/>
            <a:ext cx="1584962" cy="2703559"/>
          </a:xfrm>
          <a:custGeom>
            <a:avLst/>
            <a:gdLst/>
            <a:ahLst/>
            <a:cxnLst/>
            <a:rect l="l" t="t" r="r" b="b"/>
            <a:pathLst>
              <a:path w="1584962" h="2703559">
                <a:moveTo>
                  <a:pt x="0" y="0"/>
                </a:moveTo>
                <a:lnTo>
                  <a:pt x="1584961" y="0"/>
                </a:lnTo>
                <a:lnTo>
                  <a:pt x="1584961" y="2703559"/>
                </a:lnTo>
                <a:lnTo>
                  <a:pt x="0" y="27035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028700" y="2821169"/>
            <a:ext cx="4491756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990600"/>
            <a:ext cx="7679699" cy="1396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Student Name: Mark Jeffrey Pascual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Student Number: 2229176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Module: Specialist Placement: Consultancy BMGM6005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Lecturer: Jemma Smith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71769" y="3388843"/>
            <a:ext cx="12673260" cy="3684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5"/>
              </a:lnSpc>
            </a:pPr>
            <a:r>
              <a:rPr lang="en-US" sz="6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STAFF RETENTION IN THE HOSPITALITY INDUSTRY: CONSULTANCY REPORT (BEACH HOUSE OXWICH)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017000" y="-321063"/>
            <a:ext cx="5432425" cy="10761662"/>
          </a:xfrm>
          <a:prstGeom prst="rect">
            <a:avLst/>
          </a:prstGeom>
          <a:solidFill>
            <a:srgbClr val="ECDCCB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rot="-5419496">
            <a:off x="-1035012" y="6992389"/>
            <a:ext cx="4198861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1076325" y="2494971"/>
            <a:ext cx="3030145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2377395" y="9096549"/>
            <a:ext cx="3558858" cy="2219838"/>
          </a:xfrm>
          <a:custGeom>
            <a:avLst/>
            <a:gdLst/>
            <a:ahLst/>
            <a:cxnLst/>
            <a:rect l="l" t="t" r="r" b="b"/>
            <a:pathLst>
              <a:path w="3558858" h="2219838">
                <a:moveTo>
                  <a:pt x="0" y="0"/>
                </a:moveTo>
                <a:lnTo>
                  <a:pt x="3558858" y="0"/>
                </a:lnTo>
                <a:lnTo>
                  <a:pt x="3558858" y="2219837"/>
                </a:lnTo>
                <a:lnTo>
                  <a:pt x="0" y="221983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953839" y="117610"/>
            <a:ext cx="1584962" cy="2703559"/>
          </a:xfrm>
          <a:custGeom>
            <a:avLst/>
            <a:gdLst/>
            <a:ahLst/>
            <a:cxnLst/>
            <a:rect l="l" t="t" r="r" b="b"/>
            <a:pathLst>
              <a:path w="1584962" h="2703559">
                <a:moveTo>
                  <a:pt x="0" y="0"/>
                </a:moveTo>
                <a:lnTo>
                  <a:pt x="1584961" y="0"/>
                </a:lnTo>
                <a:lnTo>
                  <a:pt x="1584961" y="2703559"/>
                </a:lnTo>
                <a:lnTo>
                  <a:pt x="0" y="27035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16637367" y="8237611"/>
            <a:ext cx="3301266" cy="3583464"/>
          </a:xfrm>
          <a:custGeom>
            <a:avLst/>
            <a:gdLst/>
            <a:ahLst/>
            <a:cxnLst/>
            <a:rect l="l" t="t" r="r" b="b"/>
            <a:pathLst>
              <a:path w="3301266" h="3583464">
                <a:moveTo>
                  <a:pt x="3301266" y="0"/>
                </a:moveTo>
                <a:lnTo>
                  <a:pt x="0" y="0"/>
                </a:lnTo>
                <a:lnTo>
                  <a:pt x="0" y="3583464"/>
                </a:lnTo>
                <a:lnTo>
                  <a:pt x="3301266" y="3583464"/>
                </a:lnTo>
                <a:lnTo>
                  <a:pt x="3301266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745585" y="-879892"/>
            <a:ext cx="2361951" cy="2734531"/>
          </a:xfrm>
          <a:custGeom>
            <a:avLst/>
            <a:gdLst/>
            <a:ahLst/>
            <a:cxnLst/>
            <a:rect l="l" t="t" r="r" b="b"/>
            <a:pathLst>
              <a:path w="2361951" h="2734531">
                <a:moveTo>
                  <a:pt x="0" y="0"/>
                </a:moveTo>
                <a:lnTo>
                  <a:pt x="2361951" y="0"/>
                </a:lnTo>
                <a:lnTo>
                  <a:pt x="2361951" y="2734531"/>
                </a:lnTo>
                <a:lnTo>
                  <a:pt x="0" y="273453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379407" y="9340244"/>
            <a:ext cx="5933263" cy="197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91"/>
              </a:lnSpc>
            </a:pPr>
            <a:r>
              <a:rPr lang="en-US" sz="1208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Staff Turnover rates by industry group (Hospitality and Catering News, 2024)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47039" y="4808254"/>
            <a:ext cx="6017371" cy="4951493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9707982" y="1753140"/>
            <a:ext cx="6604687" cy="2762031"/>
          </a:xfrm>
          <a:custGeom>
            <a:avLst/>
            <a:gdLst/>
            <a:ahLst/>
            <a:cxnLst/>
            <a:rect l="l" t="t" r="r" b="b"/>
            <a:pathLst>
              <a:path w="6604687" h="2762031">
                <a:moveTo>
                  <a:pt x="0" y="0"/>
                </a:moveTo>
                <a:lnTo>
                  <a:pt x="6604687" y="0"/>
                </a:lnTo>
                <a:lnTo>
                  <a:pt x="6604687" y="2762030"/>
                </a:lnTo>
                <a:lnTo>
                  <a:pt x="0" y="276203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t="-2018" b="-15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076325" y="1085342"/>
            <a:ext cx="5696714" cy="1192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27"/>
              </a:lnSpc>
            </a:pPr>
            <a:r>
              <a:rPr lang="en-US" sz="6948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Introduction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52512" y="2867501"/>
            <a:ext cx="8423771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What is Employee Retention?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69287" y="3633311"/>
            <a:ext cx="6291405" cy="139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Employee retention refers to the ability of an organisation to keep its employees for an extended period (Das and Baruah, 2013, Ghani et.al., 2022).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936585" y="4658836"/>
            <a:ext cx="5869263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UKHospitality Workforce Commission 2030 report (UKHospitality,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739346" y="1903462"/>
            <a:ext cx="16561066" cy="7354838"/>
          </a:xfrm>
          <a:prstGeom prst="rect">
            <a:avLst/>
          </a:prstGeom>
          <a:solidFill>
            <a:srgbClr val="ECDCCB"/>
          </a:solid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11710793" y="1023645"/>
            <a:ext cx="5548507" cy="8234655"/>
            <a:chOff x="0" y="0"/>
            <a:chExt cx="7398009" cy="10979539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l="11418" r="11418"/>
            <a:stretch>
              <a:fillRect/>
            </a:stretch>
          </p:blipFill>
          <p:spPr>
            <a:xfrm>
              <a:off x="0" y="0"/>
              <a:ext cx="7398009" cy="10979539"/>
            </a:xfrm>
            <a:prstGeom prst="rect">
              <a:avLst/>
            </a:prstGeom>
          </p:spPr>
        </p:pic>
      </p:grpSp>
      <p:sp>
        <p:nvSpPr>
          <p:cNvPr id="5" name="TextBox 5"/>
          <p:cNvSpPr txBox="1"/>
          <p:nvPr/>
        </p:nvSpPr>
        <p:spPr>
          <a:xfrm>
            <a:off x="2095954" y="522774"/>
            <a:ext cx="8203609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00"/>
              </a:lnSpc>
            </a:pPr>
            <a:r>
              <a:rPr lang="en-US" sz="4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Overview &amp; Current Challenges</a:t>
            </a:r>
          </a:p>
        </p:txBody>
      </p:sp>
      <p:sp>
        <p:nvSpPr>
          <p:cNvPr id="6" name="AutoShape 6"/>
          <p:cNvSpPr/>
          <p:nvPr/>
        </p:nvSpPr>
        <p:spPr>
          <a:xfrm>
            <a:off x="-1166762" y="9846012"/>
            <a:ext cx="19789407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4049191">
            <a:off x="-3812872" y="5146045"/>
            <a:ext cx="5604861" cy="3496032"/>
          </a:xfrm>
          <a:custGeom>
            <a:avLst/>
            <a:gdLst/>
            <a:ahLst/>
            <a:cxnLst/>
            <a:rect l="l" t="t" r="r" b="b"/>
            <a:pathLst>
              <a:path w="5604861" h="3496032">
                <a:moveTo>
                  <a:pt x="0" y="0"/>
                </a:moveTo>
                <a:lnTo>
                  <a:pt x="5604860" y="0"/>
                </a:lnTo>
                <a:lnTo>
                  <a:pt x="5604860" y="3496032"/>
                </a:lnTo>
                <a:lnTo>
                  <a:pt x="0" y="34960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400000" flipV="1">
            <a:off x="9839029" y="39302"/>
            <a:ext cx="1154142" cy="1968686"/>
          </a:xfrm>
          <a:custGeom>
            <a:avLst/>
            <a:gdLst/>
            <a:ahLst/>
            <a:cxnLst/>
            <a:rect l="l" t="t" r="r" b="b"/>
            <a:pathLst>
              <a:path w="1154142" h="1968686">
                <a:moveTo>
                  <a:pt x="0" y="1968686"/>
                </a:moveTo>
                <a:lnTo>
                  <a:pt x="1154142" y="1968686"/>
                </a:lnTo>
                <a:lnTo>
                  <a:pt x="1154142" y="0"/>
                </a:lnTo>
                <a:lnTo>
                  <a:pt x="0" y="0"/>
                </a:lnTo>
                <a:lnTo>
                  <a:pt x="0" y="1968686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2649240" y="-2088874"/>
            <a:ext cx="3677940" cy="3992336"/>
          </a:xfrm>
          <a:custGeom>
            <a:avLst/>
            <a:gdLst/>
            <a:ahLst/>
            <a:cxnLst/>
            <a:rect l="l" t="t" r="r" b="b"/>
            <a:pathLst>
              <a:path w="3677940" h="3992336">
                <a:moveTo>
                  <a:pt x="0" y="0"/>
                </a:moveTo>
                <a:lnTo>
                  <a:pt x="3677940" y="0"/>
                </a:lnTo>
                <a:lnTo>
                  <a:pt x="3677940" y="3992336"/>
                </a:lnTo>
                <a:lnTo>
                  <a:pt x="0" y="39923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557074" y="2577662"/>
            <a:ext cx="7229535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Beach House Oxwich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908587" y="3094551"/>
            <a:ext cx="3957447" cy="1044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just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Michelin Star Restaurant</a:t>
            </a:r>
          </a:p>
          <a:p>
            <a:pPr marL="431801" lvl="1" indent="-215900" algn="just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Seren Collection</a:t>
            </a:r>
          </a:p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(Beach House Oxwich, 2025)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557074" y="4737284"/>
            <a:ext cx="4071111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Current Challenges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889975" y="5260978"/>
            <a:ext cx="5485867" cy="139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Employee Well Being</a:t>
            </a:r>
          </a:p>
          <a:p>
            <a:pPr marL="431801" lvl="1" indent="-215900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Leadership </a:t>
            </a:r>
          </a:p>
          <a:p>
            <a:pPr marL="431801" lvl="1" indent="-215900" algn="just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Generational Shift</a:t>
            </a:r>
          </a:p>
          <a:p>
            <a:pPr algn="just">
              <a:lnSpc>
                <a:spcPts val="2800"/>
              </a:lnSpc>
            </a:pPr>
            <a:endParaRPr lang="en-US" sz="20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-6080125" y="4265936"/>
            <a:ext cx="11874500" cy="1217083"/>
            <a:chOff x="0" y="0"/>
            <a:chExt cx="15832667" cy="1622778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t="42752" b="42752"/>
            <a:stretch>
              <a:fillRect/>
            </a:stretch>
          </p:blipFill>
          <p:spPr>
            <a:xfrm>
              <a:off x="0" y="0"/>
              <a:ext cx="15832667" cy="1622778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1028700" y="3370172"/>
            <a:ext cx="5877113" cy="5888128"/>
            <a:chOff x="0" y="0"/>
            <a:chExt cx="7836151" cy="7850837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9236" b="9236"/>
            <a:stretch>
              <a:fillRect/>
            </a:stretch>
          </p:blipFill>
          <p:spPr>
            <a:xfrm>
              <a:off x="0" y="0"/>
              <a:ext cx="7836151" cy="7850837"/>
            </a:xfrm>
            <a:prstGeom prst="rect">
              <a:avLst/>
            </a:prstGeom>
          </p:spPr>
        </p:pic>
      </p:grpSp>
      <p:sp>
        <p:nvSpPr>
          <p:cNvPr id="6" name="AutoShape 6"/>
          <p:cNvSpPr/>
          <p:nvPr/>
        </p:nvSpPr>
        <p:spPr>
          <a:xfrm>
            <a:off x="1028700" y="2938182"/>
            <a:ext cx="4440017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403291" y="5915605"/>
            <a:ext cx="609932" cy="609932"/>
          </a:xfrm>
          <a:custGeom>
            <a:avLst/>
            <a:gdLst/>
            <a:ahLst/>
            <a:cxnLst/>
            <a:rect l="l" t="t" r="r" b="b"/>
            <a:pathLst>
              <a:path w="609932" h="609932">
                <a:moveTo>
                  <a:pt x="0" y="0"/>
                </a:moveTo>
                <a:lnTo>
                  <a:pt x="609932" y="0"/>
                </a:lnTo>
                <a:lnTo>
                  <a:pt x="609932" y="609932"/>
                </a:lnTo>
                <a:lnTo>
                  <a:pt x="0" y="60993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309081" y="4859719"/>
            <a:ext cx="491943" cy="491943"/>
          </a:xfrm>
          <a:custGeom>
            <a:avLst/>
            <a:gdLst/>
            <a:ahLst/>
            <a:cxnLst/>
            <a:rect l="l" t="t" r="r" b="b"/>
            <a:pathLst>
              <a:path w="491943" h="491943">
                <a:moveTo>
                  <a:pt x="0" y="0"/>
                </a:moveTo>
                <a:lnTo>
                  <a:pt x="491944" y="0"/>
                </a:lnTo>
                <a:lnTo>
                  <a:pt x="491944" y="491943"/>
                </a:lnTo>
                <a:lnTo>
                  <a:pt x="0" y="49194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1898423">
            <a:off x="10849057" y="-2795144"/>
            <a:ext cx="10338310" cy="6448521"/>
          </a:xfrm>
          <a:custGeom>
            <a:avLst/>
            <a:gdLst/>
            <a:ahLst/>
            <a:cxnLst/>
            <a:rect l="l" t="t" r="r" b="b"/>
            <a:pathLst>
              <a:path w="10338310" h="6448521">
                <a:moveTo>
                  <a:pt x="0" y="0"/>
                </a:moveTo>
                <a:lnTo>
                  <a:pt x="10338310" y="0"/>
                </a:lnTo>
                <a:lnTo>
                  <a:pt x="10338310" y="6448521"/>
                </a:lnTo>
                <a:lnTo>
                  <a:pt x="0" y="64485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30000"/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7734516" y="4068293"/>
            <a:ext cx="1584962" cy="2703559"/>
          </a:xfrm>
          <a:custGeom>
            <a:avLst/>
            <a:gdLst/>
            <a:ahLst/>
            <a:cxnLst/>
            <a:rect l="l" t="t" r="r" b="b"/>
            <a:pathLst>
              <a:path w="1584962" h="2703559">
                <a:moveTo>
                  <a:pt x="0" y="0"/>
                </a:moveTo>
                <a:lnTo>
                  <a:pt x="1584962" y="0"/>
                </a:lnTo>
                <a:lnTo>
                  <a:pt x="1584962" y="2703559"/>
                </a:lnTo>
                <a:lnTo>
                  <a:pt x="0" y="270355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6018212" y="8626395"/>
            <a:ext cx="3301266" cy="3583464"/>
          </a:xfrm>
          <a:custGeom>
            <a:avLst/>
            <a:gdLst/>
            <a:ahLst/>
            <a:cxnLst/>
            <a:rect l="l" t="t" r="r" b="b"/>
            <a:pathLst>
              <a:path w="3301266" h="3583464">
                <a:moveTo>
                  <a:pt x="3301266" y="0"/>
                </a:moveTo>
                <a:lnTo>
                  <a:pt x="0" y="0"/>
                </a:lnTo>
                <a:lnTo>
                  <a:pt x="0" y="3583464"/>
                </a:lnTo>
                <a:lnTo>
                  <a:pt x="3301266" y="3583464"/>
                </a:lnTo>
                <a:lnTo>
                  <a:pt x="3301266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03291" y="6837874"/>
            <a:ext cx="507450" cy="654774"/>
          </a:xfrm>
          <a:custGeom>
            <a:avLst/>
            <a:gdLst/>
            <a:ahLst/>
            <a:cxnLst/>
            <a:rect l="l" t="t" r="r" b="b"/>
            <a:pathLst>
              <a:path w="507450" h="654774">
                <a:moveTo>
                  <a:pt x="0" y="0"/>
                </a:moveTo>
                <a:lnTo>
                  <a:pt x="507450" y="0"/>
                </a:lnTo>
                <a:lnTo>
                  <a:pt x="507450" y="654775"/>
                </a:lnTo>
                <a:lnTo>
                  <a:pt x="0" y="65477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6190184" y="3026682"/>
            <a:ext cx="4258202" cy="2859100"/>
          </a:xfrm>
          <a:custGeom>
            <a:avLst/>
            <a:gdLst/>
            <a:ahLst/>
            <a:cxnLst/>
            <a:rect l="l" t="t" r="r" b="b"/>
            <a:pathLst>
              <a:path w="4258202" h="2859100">
                <a:moveTo>
                  <a:pt x="0" y="0"/>
                </a:moveTo>
                <a:lnTo>
                  <a:pt x="4258202" y="0"/>
                </a:lnTo>
                <a:lnTo>
                  <a:pt x="4258202" y="2859100"/>
                </a:lnTo>
                <a:lnTo>
                  <a:pt x="0" y="2859100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r="-693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1232151" y="3664006"/>
            <a:ext cx="568874" cy="611692"/>
          </a:xfrm>
          <a:custGeom>
            <a:avLst/>
            <a:gdLst/>
            <a:ahLst/>
            <a:cxnLst/>
            <a:rect l="l" t="t" r="r" b="b"/>
            <a:pathLst>
              <a:path w="568874" h="611692">
                <a:moveTo>
                  <a:pt x="0" y="0"/>
                </a:moveTo>
                <a:lnTo>
                  <a:pt x="568874" y="0"/>
                </a:lnTo>
                <a:lnTo>
                  <a:pt x="568874" y="611692"/>
                </a:lnTo>
                <a:lnTo>
                  <a:pt x="0" y="61169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4727248" y="6604262"/>
            <a:ext cx="6502314" cy="2169046"/>
          </a:xfrm>
          <a:custGeom>
            <a:avLst/>
            <a:gdLst/>
            <a:ahLst/>
            <a:cxnLst/>
            <a:rect l="l" t="t" r="r" b="b"/>
            <a:pathLst>
              <a:path w="6502314" h="2169046">
                <a:moveTo>
                  <a:pt x="0" y="0"/>
                </a:moveTo>
                <a:lnTo>
                  <a:pt x="6502314" y="0"/>
                </a:lnTo>
                <a:lnTo>
                  <a:pt x="6502314" y="2169046"/>
                </a:lnTo>
                <a:lnTo>
                  <a:pt x="0" y="2169046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 t="-400" b="-4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028700" y="1538205"/>
            <a:ext cx="6949705" cy="776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84"/>
              </a:lnSpc>
            </a:pPr>
            <a:r>
              <a:rPr lang="en-US" sz="544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External Influences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007765" y="3416364"/>
            <a:ext cx="4171371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Industry Image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113268" y="5699236"/>
            <a:ext cx="3448181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Cultural Shifts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032689" y="4551156"/>
            <a:ext cx="4251950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Economic Pressures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113268" y="6261377"/>
            <a:ext cx="4171371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(Bellinder, 2024)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34053" y="5896555"/>
            <a:ext cx="4370464" cy="617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CPI inflation rate for restaurants and hotels in the United Kingdom from 1st quarter 2000 to 1st quarter 2025 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 statista, 2025)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113268" y="6780724"/>
            <a:ext cx="3448181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Post-Pandemic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113268" y="7263959"/>
            <a:ext cx="5263537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(Auguste Escoffier Global Solutions, 2025)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032689" y="5011937"/>
            <a:ext cx="3135213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(Dabo, 2025; Rice, 2024)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060012" y="3931752"/>
            <a:ext cx="2494188" cy="3449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(Limmatta,2025)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499416" y="8754258"/>
            <a:ext cx="4749729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Employment Across Industries Compared to Pre-Pandemic Peak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(Auguste Escoffier Global Solutions, 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9144000" cy="10287000"/>
          </a:xfrm>
          <a:prstGeom prst="rect">
            <a:avLst/>
          </a:prstGeom>
          <a:solidFill>
            <a:srgbClr val="DED7D0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flipV="1">
            <a:off x="9853055" y="2217118"/>
            <a:ext cx="0" cy="7041182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 rot="-5400000">
            <a:off x="-6587362" y="5527399"/>
            <a:ext cx="13807379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54312">
            <a:off x="2829734" y="-2272736"/>
            <a:ext cx="5611816" cy="3500370"/>
          </a:xfrm>
          <a:custGeom>
            <a:avLst/>
            <a:gdLst/>
            <a:ahLst/>
            <a:cxnLst/>
            <a:rect l="l" t="t" r="r" b="b"/>
            <a:pathLst>
              <a:path w="5611816" h="3500370">
                <a:moveTo>
                  <a:pt x="0" y="0"/>
                </a:moveTo>
                <a:lnTo>
                  <a:pt x="5611816" y="0"/>
                </a:lnTo>
                <a:lnTo>
                  <a:pt x="5611816" y="3500370"/>
                </a:lnTo>
                <a:lnTo>
                  <a:pt x="0" y="35003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V="1">
            <a:off x="17668845" y="0"/>
            <a:ext cx="1584962" cy="2703559"/>
          </a:xfrm>
          <a:custGeom>
            <a:avLst/>
            <a:gdLst/>
            <a:ahLst/>
            <a:cxnLst/>
            <a:rect l="l" t="t" r="r" b="b"/>
            <a:pathLst>
              <a:path w="1584962" h="2703559">
                <a:moveTo>
                  <a:pt x="0" y="2703559"/>
                </a:moveTo>
                <a:lnTo>
                  <a:pt x="1584962" y="2703559"/>
                </a:lnTo>
                <a:lnTo>
                  <a:pt x="1584962" y="0"/>
                </a:lnTo>
                <a:lnTo>
                  <a:pt x="0" y="0"/>
                </a:lnTo>
                <a:lnTo>
                  <a:pt x="0" y="270355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16173795" y="8328838"/>
            <a:ext cx="3301266" cy="3583464"/>
          </a:xfrm>
          <a:custGeom>
            <a:avLst/>
            <a:gdLst/>
            <a:ahLst/>
            <a:cxnLst/>
            <a:rect l="l" t="t" r="r" b="b"/>
            <a:pathLst>
              <a:path w="3301266" h="3583464">
                <a:moveTo>
                  <a:pt x="3301267" y="0"/>
                </a:moveTo>
                <a:lnTo>
                  <a:pt x="0" y="0"/>
                </a:lnTo>
                <a:lnTo>
                  <a:pt x="0" y="3583464"/>
                </a:lnTo>
                <a:lnTo>
                  <a:pt x="3301267" y="3583464"/>
                </a:lnTo>
                <a:lnTo>
                  <a:pt x="3301267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2542" y="3435472"/>
            <a:ext cx="4069789" cy="3416057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1028700" y="1581046"/>
            <a:ext cx="3175773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3351996" y="7202746"/>
            <a:ext cx="4567292" cy="1627898"/>
          </a:xfrm>
          <a:custGeom>
            <a:avLst/>
            <a:gdLst/>
            <a:ahLst/>
            <a:cxnLst/>
            <a:rect l="l" t="t" r="r" b="b"/>
            <a:pathLst>
              <a:path w="4567292" h="1627898">
                <a:moveTo>
                  <a:pt x="0" y="0"/>
                </a:moveTo>
                <a:lnTo>
                  <a:pt x="4567292" y="0"/>
                </a:lnTo>
                <a:lnTo>
                  <a:pt x="4567292" y="1627898"/>
                </a:lnTo>
                <a:lnTo>
                  <a:pt x="0" y="162789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1966" b="-1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007110" y="1790040"/>
            <a:ext cx="2802832" cy="2797593"/>
          </a:xfrm>
          <a:custGeom>
            <a:avLst/>
            <a:gdLst/>
            <a:ahLst/>
            <a:cxnLst/>
            <a:rect l="l" t="t" r="r" b="b"/>
            <a:pathLst>
              <a:path w="2802832" h="2797593">
                <a:moveTo>
                  <a:pt x="0" y="0"/>
                </a:moveTo>
                <a:lnTo>
                  <a:pt x="2802832" y="0"/>
                </a:lnTo>
                <a:lnTo>
                  <a:pt x="2802832" y="2797593"/>
                </a:lnTo>
                <a:lnTo>
                  <a:pt x="0" y="279759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827059" y="6493329"/>
            <a:ext cx="3136124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Beach House Internal Staff Survey, 2025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96472" y="575690"/>
            <a:ext cx="7741416" cy="776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84"/>
              </a:lnSpc>
            </a:pPr>
            <a:r>
              <a:rPr lang="en-US" sz="544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Internal Influences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67646" y="4663573"/>
            <a:ext cx="5466159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Employee Well Being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751416" y="3582934"/>
            <a:ext cx="5267468" cy="596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Leadership Style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28878" y="2495440"/>
            <a:ext cx="6806522" cy="6037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Generational Shift- Gen Z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754025" y="8984877"/>
            <a:ext cx="5806268" cy="208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Comparing generations perspective on hospitality (The Burnt Project, 2024)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256759" y="4711198"/>
            <a:ext cx="4303536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Common Leadership style (Indeed Editorial Team.2025)</a:t>
            </a:r>
          </a:p>
        </p:txBody>
      </p:sp>
      <p:sp>
        <p:nvSpPr>
          <p:cNvPr id="20" name="TextBox 15">
            <a:extLst>
              <a:ext uri="{FF2B5EF4-FFF2-40B4-BE49-F238E27FC236}">
                <a16:creationId xmlns:a16="http://schemas.microsoft.com/office/drawing/2014/main" id="{D33E716B-04F6-EC51-5CD0-6FBB98025582}"/>
              </a:ext>
            </a:extLst>
          </p:cNvPr>
          <p:cNvSpPr txBox="1"/>
          <p:nvPr/>
        </p:nvSpPr>
        <p:spPr>
          <a:xfrm>
            <a:off x="10056287" y="3906361"/>
            <a:ext cx="5267468" cy="546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77826" lvl="1" algn="l">
              <a:lnSpc>
                <a:spcPts val="4900"/>
              </a:lnSpc>
            </a:pPr>
            <a:r>
              <a:rPr lang="en-US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</a:t>
            </a:r>
            <a:r>
              <a:rPr lang="en-US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Wakabi</a:t>
            </a:r>
            <a:r>
              <a:rPr lang="en-US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2016;Indeed, 2025)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A89A16-FD59-B719-4693-431CB660CE23}"/>
              </a:ext>
            </a:extLst>
          </p:cNvPr>
          <p:cNvSpPr txBox="1"/>
          <p:nvPr/>
        </p:nvSpPr>
        <p:spPr>
          <a:xfrm>
            <a:off x="10484351" y="2948780"/>
            <a:ext cx="4146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Now" panose="020B0604020202020204" charset="0"/>
              </a:rPr>
              <a:t>Bellinder, 2024; </a:t>
            </a:r>
            <a:r>
              <a:rPr lang="en-GB" dirty="0" err="1">
                <a:latin typeface="Now" panose="020B0604020202020204" charset="0"/>
              </a:rPr>
              <a:t>Dimokas</a:t>
            </a:r>
            <a:r>
              <a:rPr lang="en-GB" dirty="0">
                <a:latin typeface="Now" panose="020B0604020202020204" charset="0"/>
              </a:rPr>
              <a:t>, 2025</a:t>
            </a:r>
            <a:r>
              <a:rPr lang="en-GB" dirty="0"/>
              <a:t>)</a:t>
            </a:r>
          </a:p>
        </p:txBody>
      </p:sp>
      <p:sp>
        <p:nvSpPr>
          <p:cNvPr id="23" name="TextBox 15">
            <a:extLst>
              <a:ext uri="{FF2B5EF4-FFF2-40B4-BE49-F238E27FC236}">
                <a16:creationId xmlns:a16="http://schemas.microsoft.com/office/drawing/2014/main" id="{FF225961-4E7C-D153-4111-547CB951CE5C}"/>
              </a:ext>
            </a:extLst>
          </p:cNvPr>
          <p:cNvSpPr txBox="1"/>
          <p:nvPr/>
        </p:nvSpPr>
        <p:spPr>
          <a:xfrm>
            <a:off x="10090514" y="5043553"/>
            <a:ext cx="7511686" cy="5280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77826" lvl="1" algn="l">
              <a:lnSpc>
                <a:spcPts val="49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(Auguste Escoffier Globa Solutions, 2025; The Burnt Chef Project,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5403276">
            <a:off x="-1966800" y="647139"/>
            <a:ext cx="4996695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rot="-5400000">
            <a:off x="14773367" y="9255960"/>
            <a:ext cx="5970932" cy="0"/>
          </a:xfrm>
          <a:prstGeom prst="line">
            <a:avLst/>
          </a:prstGeom>
          <a:ln w="95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1028700" y="3295744"/>
            <a:ext cx="10980381" cy="4134528"/>
          </a:xfrm>
          <a:prstGeom prst="rect">
            <a:avLst/>
          </a:prstGeom>
          <a:solidFill>
            <a:srgbClr val="DED7D0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333974" y="493261"/>
            <a:ext cx="8429622" cy="4244788"/>
            <a:chOff x="0" y="0"/>
            <a:chExt cx="11239496" cy="5659718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12209" b="12209"/>
            <a:stretch>
              <a:fillRect/>
            </a:stretch>
          </p:blipFill>
          <p:spPr>
            <a:xfrm>
              <a:off x="0" y="0"/>
              <a:ext cx="11239496" cy="5659718"/>
            </a:xfrm>
            <a:prstGeom prst="rect">
              <a:avLst/>
            </a:prstGeom>
          </p:spPr>
        </p:pic>
      </p:grpSp>
      <p:sp>
        <p:nvSpPr>
          <p:cNvPr id="7" name="Freeform 7"/>
          <p:cNvSpPr/>
          <p:nvPr/>
        </p:nvSpPr>
        <p:spPr>
          <a:xfrm>
            <a:off x="1449548" y="3550422"/>
            <a:ext cx="774639" cy="940511"/>
          </a:xfrm>
          <a:custGeom>
            <a:avLst/>
            <a:gdLst/>
            <a:ahLst/>
            <a:cxnLst/>
            <a:rect l="l" t="t" r="r" b="b"/>
            <a:pathLst>
              <a:path w="774639" h="940511">
                <a:moveTo>
                  <a:pt x="0" y="0"/>
                </a:moveTo>
                <a:lnTo>
                  <a:pt x="774639" y="0"/>
                </a:lnTo>
                <a:lnTo>
                  <a:pt x="774639" y="940512"/>
                </a:lnTo>
                <a:lnTo>
                  <a:pt x="0" y="9405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333974" y="5228439"/>
            <a:ext cx="822990" cy="822990"/>
          </a:xfrm>
          <a:custGeom>
            <a:avLst/>
            <a:gdLst/>
            <a:ahLst/>
            <a:cxnLst/>
            <a:rect l="l" t="t" r="r" b="b"/>
            <a:pathLst>
              <a:path w="822990" h="822990">
                <a:moveTo>
                  <a:pt x="0" y="0"/>
                </a:moveTo>
                <a:lnTo>
                  <a:pt x="822990" y="0"/>
                </a:lnTo>
                <a:lnTo>
                  <a:pt x="822990" y="822990"/>
                </a:lnTo>
                <a:lnTo>
                  <a:pt x="0" y="82299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302528">
            <a:off x="8590847" y="8153064"/>
            <a:ext cx="7815401" cy="4874856"/>
          </a:xfrm>
          <a:custGeom>
            <a:avLst/>
            <a:gdLst/>
            <a:ahLst/>
            <a:cxnLst/>
            <a:rect l="l" t="t" r="r" b="b"/>
            <a:pathLst>
              <a:path w="7815401" h="4874856">
                <a:moveTo>
                  <a:pt x="0" y="0"/>
                </a:moveTo>
                <a:lnTo>
                  <a:pt x="7815400" y="0"/>
                </a:lnTo>
                <a:lnTo>
                  <a:pt x="7815400" y="4874856"/>
                </a:lnTo>
                <a:lnTo>
                  <a:pt x="0" y="48748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0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1028700" y="2927110"/>
            <a:ext cx="632579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V="1">
            <a:off x="17543323" y="-914114"/>
            <a:ext cx="1836153" cy="3132030"/>
          </a:xfrm>
          <a:custGeom>
            <a:avLst/>
            <a:gdLst/>
            <a:ahLst/>
            <a:cxnLst/>
            <a:rect l="l" t="t" r="r" b="b"/>
            <a:pathLst>
              <a:path w="1836153" h="3132030">
                <a:moveTo>
                  <a:pt x="0" y="3132030"/>
                </a:moveTo>
                <a:lnTo>
                  <a:pt x="1836153" y="3132030"/>
                </a:lnTo>
                <a:lnTo>
                  <a:pt x="1836153" y="0"/>
                </a:lnTo>
                <a:lnTo>
                  <a:pt x="0" y="0"/>
                </a:lnTo>
                <a:lnTo>
                  <a:pt x="0" y="313203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1464399" y="8149104"/>
            <a:ext cx="3301266" cy="3583464"/>
          </a:xfrm>
          <a:custGeom>
            <a:avLst/>
            <a:gdLst/>
            <a:ahLst/>
            <a:cxnLst/>
            <a:rect l="l" t="t" r="r" b="b"/>
            <a:pathLst>
              <a:path w="3301266" h="3583464">
                <a:moveTo>
                  <a:pt x="0" y="0"/>
                </a:moveTo>
                <a:lnTo>
                  <a:pt x="3301266" y="0"/>
                </a:lnTo>
                <a:lnTo>
                  <a:pt x="3301266" y="3583464"/>
                </a:lnTo>
                <a:lnTo>
                  <a:pt x="0" y="358346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1105705"/>
            <a:ext cx="6570956" cy="1591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37"/>
              </a:lnSpc>
            </a:pPr>
            <a:r>
              <a:rPr lang="en-US" sz="6422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Evaluation and Conclusion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48599" y="3512322"/>
            <a:ext cx="5970832" cy="310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Hight turnover linked to leadership Style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Generational gaps impact retention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Well-being programmes exist but are underused.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Workload imbalance affects morale and team dynamics.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Retention requires adaptive leadership and inclusive culture.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430014" y="5601834"/>
            <a:ext cx="6705129" cy="3496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Promote balanced leadership style to build trust and engagement while maintaining high service standards.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Enable transparent promotion pathways through structured development plans.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Strengthen communication around existing well-being support.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Rebrand internal culture to reflect employee values and growth opportunities.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356451" y="5009882"/>
            <a:ext cx="5201570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Recommendations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341" t="-14683" r="-1157" b="-259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4266731" y="1930400"/>
            <a:ext cx="14557400" cy="8356600"/>
          </a:xfrm>
          <a:prstGeom prst="rect">
            <a:avLst/>
          </a:prstGeom>
          <a:solidFill>
            <a:srgbClr val="DED7D0"/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260983" y="2846812"/>
            <a:ext cx="11177357" cy="1851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716"/>
              </a:lnSpc>
            </a:pPr>
            <a:r>
              <a:rPr lang="en-US" sz="14437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Thank You</a:t>
            </a:r>
          </a:p>
        </p:txBody>
      </p:sp>
      <p:sp>
        <p:nvSpPr>
          <p:cNvPr id="5" name="AutoShape 5"/>
          <p:cNvSpPr/>
          <p:nvPr/>
        </p:nvSpPr>
        <p:spPr>
          <a:xfrm>
            <a:off x="5260983" y="4633468"/>
            <a:ext cx="4721216" cy="62396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 rot="-5400000">
            <a:off x="13093277" y="7483113"/>
            <a:ext cx="8929141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320503">
            <a:off x="7194955" y="8522955"/>
            <a:ext cx="10068610" cy="6280295"/>
          </a:xfrm>
          <a:custGeom>
            <a:avLst/>
            <a:gdLst/>
            <a:ahLst/>
            <a:cxnLst/>
            <a:rect l="l" t="t" r="r" b="b"/>
            <a:pathLst>
              <a:path w="10068610" h="6280295">
                <a:moveTo>
                  <a:pt x="0" y="0"/>
                </a:moveTo>
                <a:lnTo>
                  <a:pt x="10068609" y="0"/>
                </a:lnTo>
                <a:lnTo>
                  <a:pt x="10068609" y="6280295"/>
                </a:lnTo>
                <a:lnTo>
                  <a:pt x="0" y="62802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400000" flipV="1">
            <a:off x="16020246" y="39302"/>
            <a:ext cx="1154142" cy="1968686"/>
          </a:xfrm>
          <a:custGeom>
            <a:avLst/>
            <a:gdLst/>
            <a:ahLst/>
            <a:cxnLst/>
            <a:rect l="l" t="t" r="r" b="b"/>
            <a:pathLst>
              <a:path w="1154142" h="1968686">
                <a:moveTo>
                  <a:pt x="0" y="1968686"/>
                </a:moveTo>
                <a:lnTo>
                  <a:pt x="1154142" y="1968686"/>
                </a:lnTo>
                <a:lnTo>
                  <a:pt x="1154142" y="0"/>
                </a:lnTo>
                <a:lnTo>
                  <a:pt x="0" y="0"/>
                </a:lnTo>
                <a:lnTo>
                  <a:pt x="0" y="1968686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3941933" y="-2123872"/>
            <a:ext cx="5273937" cy="5724762"/>
          </a:xfrm>
          <a:custGeom>
            <a:avLst/>
            <a:gdLst/>
            <a:ahLst/>
            <a:cxnLst/>
            <a:rect l="l" t="t" r="r" b="b"/>
            <a:pathLst>
              <a:path w="5273937" h="5724762">
                <a:moveTo>
                  <a:pt x="0" y="0"/>
                </a:moveTo>
                <a:lnTo>
                  <a:pt x="5273937" y="0"/>
                </a:lnTo>
                <a:lnTo>
                  <a:pt x="5273937" y="5724763"/>
                </a:lnTo>
                <a:lnTo>
                  <a:pt x="0" y="57247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29158" y="877822"/>
            <a:ext cx="5152264" cy="8531355"/>
            <a:chOff x="0" y="0"/>
            <a:chExt cx="6020339" cy="9968753"/>
          </a:xfrm>
        </p:grpSpPr>
        <p:sp>
          <p:nvSpPr>
            <p:cNvPr id="3" name="Freeform 3"/>
            <p:cNvSpPr/>
            <p:nvPr/>
          </p:nvSpPr>
          <p:spPr>
            <a:xfrm>
              <a:off x="1270" y="-10160"/>
              <a:ext cx="6016529" cy="9992883"/>
            </a:xfrm>
            <a:custGeom>
              <a:avLst/>
              <a:gdLst/>
              <a:ahLst/>
              <a:cxnLst/>
              <a:rect l="l" t="t" r="r" b="b"/>
              <a:pathLst>
                <a:path w="6016529" h="9992883">
                  <a:moveTo>
                    <a:pt x="6013989" y="9178813"/>
                  </a:moveTo>
                  <a:cubicBezTo>
                    <a:pt x="6012719" y="9013713"/>
                    <a:pt x="6016529" y="8750918"/>
                    <a:pt x="6006369" y="8463205"/>
                  </a:cubicBezTo>
                  <a:cubicBezTo>
                    <a:pt x="6015259" y="8393031"/>
                    <a:pt x="6006369" y="8135726"/>
                    <a:pt x="6015259" y="8023448"/>
                  </a:cubicBezTo>
                  <a:cubicBezTo>
                    <a:pt x="6011449" y="7943917"/>
                    <a:pt x="6012719" y="7864387"/>
                    <a:pt x="6006369" y="7836316"/>
                  </a:cubicBezTo>
                  <a:lnTo>
                    <a:pt x="6006369" y="7759126"/>
                  </a:lnTo>
                  <a:cubicBezTo>
                    <a:pt x="6008909" y="6926394"/>
                    <a:pt x="6010179" y="6121732"/>
                    <a:pt x="6003829" y="5286661"/>
                  </a:cubicBezTo>
                  <a:cubicBezTo>
                    <a:pt x="6003829" y="5052748"/>
                    <a:pt x="6002559" y="4821173"/>
                    <a:pt x="6002559" y="4587260"/>
                  </a:cubicBezTo>
                  <a:cubicBezTo>
                    <a:pt x="6000019" y="4526442"/>
                    <a:pt x="5998749" y="4463286"/>
                    <a:pt x="5997479" y="4397790"/>
                  </a:cubicBezTo>
                  <a:cubicBezTo>
                    <a:pt x="5996209" y="4107737"/>
                    <a:pt x="5998749" y="3829380"/>
                    <a:pt x="5998749" y="3553362"/>
                  </a:cubicBezTo>
                  <a:cubicBezTo>
                    <a:pt x="6001289" y="3324127"/>
                    <a:pt x="6002559" y="3087875"/>
                    <a:pt x="6000019" y="2853961"/>
                  </a:cubicBezTo>
                  <a:cubicBezTo>
                    <a:pt x="6000019" y="2849283"/>
                    <a:pt x="6001289" y="2851623"/>
                    <a:pt x="6001289" y="2853961"/>
                  </a:cubicBezTo>
                  <a:cubicBezTo>
                    <a:pt x="5997479" y="2655135"/>
                    <a:pt x="5994939" y="2367422"/>
                    <a:pt x="5997479" y="2131169"/>
                  </a:cubicBezTo>
                  <a:lnTo>
                    <a:pt x="5992399" y="1995499"/>
                  </a:lnTo>
                  <a:lnTo>
                    <a:pt x="5992399" y="1614221"/>
                  </a:lnTo>
                  <a:cubicBezTo>
                    <a:pt x="5994939" y="1265690"/>
                    <a:pt x="5997479" y="974090"/>
                    <a:pt x="5997479" y="783590"/>
                  </a:cubicBezTo>
                  <a:cubicBezTo>
                    <a:pt x="5997479" y="548640"/>
                    <a:pt x="5997479" y="311150"/>
                    <a:pt x="5998749" y="74930"/>
                  </a:cubicBezTo>
                  <a:lnTo>
                    <a:pt x="5998749" y="17780"/>
                  </a:lnTo>
                  <a:lnTo>
                    <a:pt x="5958109" y="17780"/>
                  </a:lnTo>
                  <a:lnTo>
                    <a:pt x="5958109" y="52070"/>
                  </a:lnTo>
                  <a:lnTo>
                    <a:pt x="5964459" y="52070"/>
                  </a:lnTo>
                  <a:lnTo>
                    <a:pt x="5964459" y="74930"/>
                  </a:lnTo>
                  <a:cubicBezTo>
                    <a:pt x="5964459" y="100330"/>
                    <a:pt x="5965729" y="127000"/>
                    <a:pt x="5965729" y="153670"/>
                  </a:cubicBezTo>
                  <a:cubicBezTo>
                    <a:pt x="5965729" y="191770"/>
                    <a:pt x="5965729" y="231140"/>
                    <a:pt x="5966999" y="270510"/>
                  </a:cubicBezTo>
                  <a:lnTo>
                    <a:pt x="5966999" y="508000"/>
                  </a:lnTo>
                  <a:cubicBezTo>
                    <a:pt x="5966999" y="661670"/>
                    <a:pt x="5968269" y="815340"/>
                    <a:pt x="5973349" y="965200"/>
                  </a:cubicBezTo>
                  <a:lnTo>
                    <a:pt x="5968269" y="955040"/>
                  </a:lnTo>
                  <a:cubicBezTo>
                    <a:pt x="5970809" y="993140"/>
                    <a:pt x="5970809" y="1033780"/>
                    <a:pt x="5972079" y="1101950"/>
                  </a:cubicBezTo>
                  <a:cubicBezTo>
                    <a:pt x="5972079" y="1144055"/>
                    <a:pt x="5973349" y="1186159"/>
                    <a:pt x="5973349" y="1230603"/>
                  </a:cubicBezTo>
                  <a:cubicBezTo>
                    <a:pt x="5974619" y="1497264"/>
                    <a:pt x="5969539" y="1775621"/>
                    <a:pt x="5973349" y="2042282"/>
                  </a:cubicBezTo>
                  <a:lnTo>
                    <a:pt x="5970809" y="2016552"/>
                  </a:lnTo>
                  <a:cubicBezTo>
                    <a:pt x="5969539" y="2393152"/>
                    <a:pt x="5970809" y="2758057"/>
                    <a:pt x="5972079" y="3118284"/>
                  </a:cubicBezTo>
                  <a:cubicBezTo>
                    <a:pt x="5972079" y="3289040"/>
                    <a:pt x="5970809" y="3459798"/>
                    <a:pt x="5972079" y="3630554"/>
                  </a:cubicBezTo>
                  <a:cubicBezTo>
                    <a:pt x="5970809" y="4007155"/>
                    <a:pt x="5974619" y="4259781"/>
                    <a:pt x="5974619" y="4638721"/>
                  </a:cubicBezTo>
                  <a:lnTo>
                    <a:pt x="5969539" y="4648077"/>
                  </a:lnTo>
                  <a:cubicBezTo>
                    <a:pt x="5987319" y="5284322"/>
                    <a:pt x="5954299" y="5983723"/>
                    <a:pt x="5973349" y="6645698"/>
                  </a:cubicBezTo>
                  <a:lnTo>
                    <a:pt x="5966999" y="6598915"/>
                  </a:lnTo>
                  <a:cubicBezTo>
                    <a:pt x="5977159" y="6701838"/>
                    <a:pt x="5963189" y="6998907"/>
                    <a:pt x="5979699" y="6961481"/>
                  </a:cubicBezTo>
                  <a:lnTo>
                    <a:pt x="5974619" y="7078437"/>
                  </a:lnTo>
                  <a:cubicBezTo>
                    <a:pt x="5996209" y="7527552"/>
                    <a:pt x="5964459" y="7897134"/>
                    <a:pt x="5978429" y="8449170"/>
                  </a:cubicBezTo>
                  <a:lnTo>
                    <a:pt x="5974619" y="8414083"/>
                  </a:lnTo>
                  <a:cubicBezTo>
                    <a:pt x="5977159" y="8561449"/>
                    <a:pt x="5979699" y="8732205"/>
                    <a:pt x="5975889" y="8839806"/>
                  </a:cubicBezTo>
                  <a:cubicBezTo>
                    <a:pt x="5975889" y="8823431"/>
                    <a:pt x="5974619" y="8830450"/>
                    <a:pt x="5973349" y="8795363"/>
                  </a:cubicBezTo>
                  <a:cubicBezTo>
                    <a:pt x="5958109" y="9114043"/>
                    <a:pt x="5974619" y="9392173"/>
                    <a:pt x="5974619" y="9656333"/>
                  </a:cubicBezTo>
                  <a:lnTo>
                    <a:pt x="5966999" y="9625853"/>
                  </a:lnTo>
                  <a:cubicBezTo>
                    <a:pt x="5969539" y="9663953"/>
                    <a:pt x="5970809" y="9713483"/>
                    <a:pt x="5970809" y="9766823"/>
                  </a:cubicBezTo>
                  <a:lnTo>
                    <a:pt x="5970809" y="9928113"/>
                  </a:lnTo>
                  <a:cubicBezTo>
                    <a:pt x="5966999" y="9928113"/>
                    <a:pt x="5964459" y="9926843"/>
                    <a:pt x="5959379" y="9926843"/>
                  </a:cubicBezTo>
                  <a:lnTo>
                    <a:pt x="5956839" y="9928113"/>
                  </a:lnTo>
                  <a:lnTo>
                    <a:pt x="5945409" y="9933193"/>
                  </a:lnTo>
                  <a:lnTo>
                    <a:pt x="5937789" y="9933193"/>
                  </a:lnTo>
                  <a:cubicBezTo>
                    <a:pt x="5917469" y="9928113"/>
                    <a:pt x="5921279" y="9930653"/>
                    <a:pt x="5912389" y="9925573"/>
                  </a:cubicBezTo>
                  <a:cubicBezTo>
                    <a:pt x="5808249" y="9924303"/>
                    <a:pt x="5794279" y="9914143"/>
                    <a:pt x="5720619" y="9909063"/>
                  </a:cubicBezTo>
                  <a:cubicBezTo>
                    <a:pt x="5720619" y="9909063"/>
                    <a:pt x="5721889" y="9909063"/>
                    <a:pt x="5720619" y="9910333"/>
                  </a:cubicBezTo>
                  <a:cubicBezTo>
                    <a:pt x="5669819" y="9919223"/>
                    <a:pt x="5599969" y="9914143"/>
                    <a:pt x="5559329" y="9912873"/>
                  </a:cubicBezTo>
                  <a:lnTo>
                    <a:pt x="5542819" y="9909063"/>
                  </a:lnTo>
                  <a:cubicBezTo>
                    <a:pt x="5518689" y="9900173"/>
                    <a:pt x="5424709" y="9925573"/>
                    <a:pt x="5456459" y="9911603"/>
                  </a:cubicBezTo>
                  <a:cubicBezTo>
                    <a:pt x="5245639" y="9915413"/>
                    <a:pt x="5004339" y="9915413"/>
                    <a:pt x="4786359" y="9915413"/>
                  </a:cubicBezTo>
                  <a:cubicBezTo>
                    <a:pt x="4755875" y="9921763"/>
                    <a:pt x="4619868" y="9915413"/>
                    <a:pt x="4667940" y="9925573"/>
                  </a:cubicBezTo>
                  <a:cubicBezTo>
                    <a:pt x="4614006" y="9912873"/>
                    <a:pt x="4452205" y="9910333"/>
                    <a:pt x="4392410" y="9910333"/>
                  </a:cubicBezTo>
                  <a:cubicBezTo>
                    <a:pt x="4394755" y="9909063"/>
                    <a:pt x="4397100" y="9907793"/>
                    <a:pt x="4406480" y="9907793"/>
                  </a:cubicBezTo>
                  <a:cubicBezTo>
                    <a:pt x="4290405" y="9891283"/>
                    <a:pt x="4268128" y="9923033"/>
                    <a:pt x="4159089" y="9902713"/>
                  </a:cubicBezTo>
                  <a:cubicBezTo>
                    <a:pt x="4141502" y="9916683"/>
                    <a:pt x="3960942" y="9898903"/>
                    <a:pt x="3898801" y="9914143"/>
                  </a:cubicBezTo>
                  <a:cubicBezTo>
                    <a:pt x="3885904" y="9911603"/>
                    <a:pt x="3881214" y="9907793"/>
                    <a:pt x="3885904" y="9906523"/>
                  </a:cubicBezTo>
                  <a:cubicBezTo>
                    <a:pt x="3688930" y="9903983"/>
                    <a:pt x="3472023" y="9902713"/>
                    <a:pt x="3306705" y="9900173"/>
                  </a:cubicBezTo>
                  <a:cubicBezTo>
                    <a:pt x="3164837" y="9912873"/>
                    <a:pt x="2963172" y="9895093"/>
                    <a:pt x="2840063" y="9911603"/>
                  </a:cubicBezTo>
                  <a:cubicBezTo>
                    <a:pt x="2739231" y="9907793"/>
                    <a:pt x="2575086" y="9901443"/>
                    <a:pt x="2434390" y="9907793"/>
                  </a:cubicBezTo>
                  <a:lnTo>
                    <a:pt x="2448459" y="9905253"/>
                  </a:lnTo>
                  <a:cubicBezTo>
                    <a:pt x="2289004" y="9906523"/>
                    <a:pt x="2089684" y="9906523"/>
                    <a:pt x="1980645" y="9917953"/>
                  </a:cubicBezTo>
                  <a:cubicBezTo>
                    <a:pt x="1933746" y="9901443"/>
                    <a:pt x="1864571" y="9905253"/>
                    <a:pt x="1795395" y="9900173"/>
                  </a:cubicBezTo>
                  <a:cubicBezTo>
                    <a:pt x="1688701" y="9907793"/>
                    <a:pt x="1474139" y="9905253"/>
                    <a:pt x="1311166" y="9912873"/>
                  </a:cubicBezTo>
                  <a:cubicBezTo>
                    <a:pt x="1286544" y="9905253"/>
                    <a:pt x="1177505" y="9916683"/>
                    <a:pt x="1169298" y="9905253"/>
                  </a:cubicBezTo>
                  <a:cubicBezTo>
                    <a:pt x="1004570" y="9912873"/>
                    <a:pt x="814070" y="9916683"/>
                    <a:pt x="617220" y="9917953"/>
                  </a:cubicBezTo>
                  <a:lnTo>
                    <a:pt x="318770" y="9917953"/>
                  </a:lnTo>
                  <a:lnTo>
                    <a:pt x="168910" y="9916683"/>
                  </a:lnTo>
                  <a:lnTo>
                    <a:pt x="93980" y="9915413"/>
                  </a:lnTo>
                  <a:lnTo>
                    <a:pt x="58420" y="9915413"/>
                  </a:lnTo>
                  <a:lnTo>
                    <a:pt x="45720" y="9914143"/>
                  </a:lnTo>
                  <a:lnTo>
                    <a:pt x="48260" y="9914143"/>
                  </a:lnTo>
                  <a:cubicBezTo>
                    <a:pt x="52070" y="9771903"/>
                    <a:pt x="55880" y="9632203"/>
                    <a:pt x="58420" y="9497583"/>
                  </a:cubicBezTo>
                  <a:cubicBezTo>
                    <a:pt x="55880" y="9473453"/>
                    <a:pt x="53340" y="9449323"/>
                    <a:pt x="49530" y="9423923"/>
                  </a:cubicBezTo>
                  <a:cubicBezTo>
                    <a:pt x="46990" y="9258823"/>
                    <a:pt x="45720" y="9075943"/>
                    <a:pt x="45720" y="8846823"/>
                  </a:cubicBezTo>
                  <a:cubicBezTo>
                    <a:pt x="46990" y="8769632"/>
                    <a:pt x="48260" y="8690102"/>
                    <a:pt x="45720" y="8608231"/>
                  </a:cubicBezTo>
                  <a:lnTo>
                    <a:pt x="45720" y="8556770"/>
                  </a:lnTo>
                  <a:lnTo>
                    <a:pt x="48260" y="8545075"/>
                  </a:lnTo>
                  <a:lnTo>
                    <a:pt x="49530" y="8418761"/>
                  </a:lnTo>
                  <a:cubicBezTo>
                    <a:pt x="50800" y="8421101"/>
                    <a:pt x="53340" y="8421101"/>
                    <a:pt x="54610" y="8430457"/>
                  </a:cubicBezTo>
                  <a:lnTo>
                    <a:pt x="54610" y="8456188"/>
                  </a:lnTo>
                  <a:lnTo>
                    <a:pt x="54610" y="8432796"/>
                  </a:lnTo>
                  <a:cubicBezTo>
                    <a:pt x="55880" y="8439814"/>
                    <a:pt x="57150" y="8449170"/>
                    <a:pt x="57150" y="8463205"/>
                  </a:cubicBezTo>
                  <a:lnTo>
                    <a:pt x="57150" y="7803569"/>
                  </a:lnTo>
                  <a:cubicBezTo>
                    <a:pt x="58420" y="7808248"/>
                    <a:pt x="59690" y="7812926"/>
                    <a:pt x="58420" y="7829300"/>
                  </a:cubicBezTo>
                  <a:cubicBezTo>
                    <a:pt x="69850" y="7660882"/>
                    <a:pt x="57150" y="7590708"/>
                    <a:pt x="57150" y="7483108"/>
                  </a:cubicBezTo>
                  <a:lnTo>
                    <a:pt x="57150" y="7462056"/>
                  </a:lnTo>
                  <a:cubicBezTo>
                    <a:pt x="57150" y="7424630"/>
                    <a:pt x="59690" y="7384864"/>
                    <a:pt x="63500" y="7333404"/>
                  </a:cubicBezTo>
                  <a:cubicBezTo>
                    <a:pt x="50800" y="7302994"/>
                    <a:pt x="64770" y="6989550"/>
                    <a:pt x="54610" y="6844524"/>
                  </a:cubicBezTo>
                  <a:lnTo>
                    <a:pt x="54610" y="6793063"/>
                  </a:lnTo>
                  <a:cubicBezTo>
                    <a:pt x="57150" y="6783707"/>
                    <a:pt x="58420" y="6779028"/>
                    <a:pt x="59690" y="6786046"/>
                  </a:cubicBezTo>
                  <a:cubicBezTo>
                    <a:pt x="62230" y="6393071"/>
                    <a:pt x="63500" y="5957992"/>
                    <a:pt x="66040" y="5623496"/>
                  </a:cubicBezTo>
                  <a:cubicBezTo>
                    <a:pt x="53340" y="5338122"/>
                    <a:pt x="71120" y="4933451"/>
                    <a:pt x="54610" y="4690182"/>
                  </a:cubicBezTo>
                  <a:cubicBezTo>
                    <a:pt x="58420" y="4486677"/>
                    <a:pt x="64770" y="4159198"/>
                    <a:pt x="58420" y="3876163"/>
                  </a:cubicBezTo>
                  <a:lnTo>
                    <a:pt x="60960" y="3904232"/>
                  </a:lnTo>
                  <a:cubicBezTo>
                    <a:pt x="59690" y="3583771"/>
                    <a:pt x="59690" y="3186118"/>
                    <a:pt x="48260" y="2966240"/>
                  </a:cubicBezTo>
                  <a:cubicBezTo>
                    <a:pt x="64770" y="2872675"/>
                    <a:pt x="60960" y="2734666"/>
                    <a:pt x="66040" y="2596657"/>
                  </a:cubicBezTo>
                  <a:cubicBezTo>
                    <a:pt x="58420" y="2383795"/>
                    <a:pt x="60960" y="1953395"/>
                    <a:pt x="53340" y="1628255"/>
                  </a:cubicBezTo>
                  <a:cubicBezTo>
                    <a:pt x="60960" y="1579134"/>
                    <a:pt x="50800" y="1359255"/>
                    <a:pt x="60960" y="1342881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46188" y="58420"/>
                    <a:pt x="1134123" y="72390"/>
                    <a:pt x="1232611" y="63500"/>
                  </a:cubicBezTo>
                  <a:lnTo>
                    <a:pt x="1238473" y="66040"/>
                  </a:lnTo>
                  <a:lnTo>
                    <a:pt x="1300614" y="62230"/>
                  </a:lnTo>
                  <a:cubicBezTo>
                    <a:pt x="1299441" y="64770"/>
                    <a:pt x="1297096" y="69850"/>
                    <a:pt x="1278337" y="69850"/>
                  </a:cubicBezTo>
                  <a:cubicBezTo>
                    <a:pt x="2035751" y="73660"/>
                    <a:pt x="2816614" y="55880"/>
                    <a:pt x="3593959" y="58420"/>
                  </a:cubicBezTo>
                  <a:lnTo>
                    <a:pt x="3564648" y="62230"/>
                  </a:lnTo>
                  <a:lnTo>
                    <a:pt x="3715896" y="55880"/>
                  </a:lnTo>
                  <a:cubicBezTo>
                    <a:pt x="3714724" y="57150"/>
                    <a:pt x="3707689" y="58420"/>
                    <a:pt x="3700654" y="59690"/>
                  </a:cubicBezTo>
                  <a:cubicBezTo>
                    <a:pt x="3894111" y="66040"/>
                    <a:pt x="4094603" y="55880"/>
                    <a:pt x="4282198" y="57150"/>
                  </a:cubicBezTo>
                  <a:cubicBezTo>
                    <a:pt x="4281025" y="58420"/>
                    <a:pt x="4252886" y="62230"/>
                    <a:pt x="4278680" y="64770"/>
                  </a:cubicBezTo>
                  <a:cubicBezTo>
                    <a:pt x="4418204" y="54610"/>
                    <a:pt x="4502621" y="77470"/>
                    <a:pt x="4571797" y="57150"/>
                  </a:cubicBezTo>
                  <a:cubicBezTo>
                    <a:pt x="4578832" y="58420"/>
                    <a:pt x="4582349" y="62230"/>
                    <a:pt x="4568280" y="64770"/>
                  </a:cubicBezTo>
                  <a:cubicBezTo>
                    <a:pt x="4956367" y="58420"/>
                    <a:pt x="5384069" y="58420"/>
                    <a:pt x="5806979" y="62230"/>
                  </a:cubicBezTo>
                  <a:cubicBezTo>
                    <a:pt x="5855239" y="59690"/>
                    <a:pt x="5906039" y="58420"/>
                    <a:pt x="5956839" y="55880"/>
                  </a:cubicBezTo>
                  <a:lnTo>
                    <a:pt x="5956839" y="20320"/>
                  </a:lnTo>
                  <a:cubicBezTo>
                    <a:pt x="5678709" y="19050"/>
                    <a:pt x="5399309" y="19050"/>
                    <a:pt x="5119909" y="17780"/>
                  </a:cubicBezTo>
                  <a:cubicBezTo>
                    <a:pt x="4288060" y="12700"/>
                    <a:pt x="3568166" y="0"/>
                    <a:pt x="2767370" y="24130"/>
                  </a:cubicBezTo>
                  <a:cubicBezTo>
                    <a:pt x="2768543" y="22860"/>
                    <a:pt x="2761508" y="21590"/>
                    <a:pt x="2782612" y="20320"/>
                  </a:cubicBezTo>
                  <a:cubicBezTo>
                    <a:pt x="2551636" y="24130"/>
                    <a:pt x="2341765" y="17780"/>
                    <a:pt x="2123686" y="21590"/>
                  </a:cubicBezTo>
                  <a:lnTo>
                    <a:pt x="2124858" y="20320"/>
                  </a:lnTo>
                  <a:cubicBezTo>
                    <a:pt x="158786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714803"/>
                    <a:pt x="20320" y="2561570"/>
                  </a:cubicBezTo>
                  <a:cubicBezTo>
                    <a:pt x="26670" y="3607163"/>
                    <a:pt x="8890" y="4620008"/>
                    <a:pt x="13970" y="5663262"/>
                  </a:cubicBezTo>
                  <a:cubicBezTo>
                    <a:pt x="7620" y="6460906"/>
                    <a:pt x="21590" y="7288960"/>
                    <a:pt x="25400" y="8109996"/>
                  </a:cubicBezTo>
                  <a:cubicBezTo>
                    <a:pt x="20320" y="8416422"/>
                    <a:pt x="13970" y="8732205"/>
                    <a:pt x="15240" y="9002283"/>
                  </a:cubicBezTo>
                  <a:lnTo>
                    <a:pt x="19050" y="8989583"/>
                  </a:lnTo>
                  <a:cubicBezTo>
                    <a:pt x="13970" y="9039113"/>
                    <a:pt x="15240" y="9093723"/>
                    <a:pt x="19050" y="9145793"/>
                  </a:cubicBezTo>
                  <a:cubicBezTo>
                    <a:pt x="17780" y="9206753"/>
                    <a:pt x="17780" y="9268983"/>
                    <a:pt x="19050" y="9331213"/>
                  </a:cubicBezTo>
                  <a:cubicBezTo>
                    <a:pt x="19050" y="9332483"/>
                    <a:pt x="19050" y="9335023"/>
                    <a:pt x="17780" y="9336293"/>
                  </a:cubicBezTo>
                  <a:lnTo>
                    <a:pt x="16510" y="9323593"/>
                  </a:lnTo>
                  <a:cubicBezTo>
                    <a:pt x="12700" y="9347723"/>
                    <a:pt x="15240" y="9375663"/>
                    <a:pt x="19050" y="9403603"/>
                  </a:cubicBezTo>
                  <a:cubicBezTo>
                    <a:pt x="19050" y="9427733"/>
                    <a:pt x="20320" y="9450593"/>
                    <a:pt x="20320" y="9474723"/>
                  </a:cubicBezTo>
                  <a:lnTo>
                    <a:pt x="24130" y="9670303"/>
                  </a:lnTo>
                  <a:cubicBezTo>
                    <a:pt x="21590" y="9719833"/>
                    <a:pt x="34290" y="9843023"/>
                    <a:pt x="15240" y="9846833"/>
                  </a:cubicBezTo>
                  <a:cubicBezTo>
                    <a:pt x="15240" y="9803653"/>
                    <a:pt x="6350" y="9914143"/>
                    <a:pt x="1270" y="9817623"/>
                  </a:cubicBezTo>
                  <a:cubicBezTo>
                    <a:pt x="0" y="9829053"/>
                    <a:pt x="0" y="9856993"/>
                    <a:pt x="0" y="9886203"/>
                  </a:cubicBezTo>
                  <a:cubicBezTo>
                    <a:pt x="0" y="9895093"/>
                    <a:pt x="1270" y="9903983"/>
                    <a:pt x="1270" y="9911603"/>
                  </a:cubicBezTo>
                  <a:cubicBezTo>
                    <a:pt x="2540" y="9929383"/>
                    <a:pt x="5080" y="9942083"/>
                    <a:pt x="7620" y="9938273"/>
                  </a:cubicBezTo>
                  <a:cubicBezTo>
                    <a:pt x="17780" y="9948433"/>
                    <a:pt x="25400" y="9992883"/>
                    <a:pt x="33020" y="9931923"/>
                  </a:cubicBezTo>
                  <a:lnTo>
                    <a:pt x="60960" y="9931923"/>
                  </a:lnTo>
                  <a:cubicBezTo>
                    <a:pt x="91440" y="9931923"/>
                    <a:pt x="121920" y="9931923"/>
                    <a:pt x="152400" y="9933193"/>
                  </a:cubicBezTo>
                  <a:cubicBezTo>
                    <a:pt x="194310" y="9934463"/>
                    <a:pt x="234950" y="9935733"/>
                    <a:pt x="273050" y="9937003"/>
                  </a:cubicBezTo>
                  <a:cubicBezTo>
                    <a:pt x="991870" y="9963673"/>
                    <a:pt x="1637112" y="9947163"/>
                    <a:pt x="2300728" y="9930653"/>
                  </a:cubicBezTo>
                  <a:cubicBezTo>
                    <a:pt x="2863513" y="9939543"/>
                    <a:pt x="3426297" y="9919223"/>
                    <a:pt x="3973839" y="9931923"/>
                  </a:cubicBezTo>
                  <a:cubicBezTo>
                    <a:pt x="3671342" y="9934463"/>
                    <a:pt x="3372363" y="9939543"/>
                    <a:pt x="3060487" y="9943353"/>
                  </a:cubicBezTo>
                  <a:cubicBezTo>
                    <a:pt x="3067522" y="9942083"/>
                    <a:pt x="3071039" y="9940813"/>
                    <a:pt x="3078074" y="9939543"/>
                  </a:cubicBezTo>
                  <a:cubicBezTo>
                    <a:pt x="3054625" y="9942083"/>
                    <a:pt x="3028830" y="9945893"/>
                    <a:pt x="3001864" y="9944623"/>
                  </a:cubicBezTo>
                  <a:cubicBezTo>
                    <a:pt x="2994829" y="9943353"/>
                    <a:pt x="3008898" y="9942083"/>
                    <a:pt x="3018278" y="9940813"/>
                  </a:cubicBezTo>
                  <a:cubicBezTo>
                    <a:pt x="2915101" y="9930653"/>
                    <a:pt x="2716954" y="9947163"/>
                    <a:pt x="2652469" y="9939543"/>
                  </a:cubicBezTo>
                  <a:cubicBezTo>
                    <a:pt x="2623157" y="9940813"/>
                    <a:pt x="2610260" y="9944623"/>
                    <a:pt x="2626674" y="9948433"/>
                  </a:cubicBezTo>
                  <a:cubicBezTo>
                    <a:pt x="2246795" y="9950973"/>
                    <a:pt x="1839949" y="9953513"/>
                    <a:pt x="1451862" y="9961133"/>
                  </a:cubicBezTo>
                  <a:cubicBezTo>
                    <a:pt x="1433103" y="9959863"/>
                    <a:pt x="1429585" y="9957323"/>
                    <a:pt x="1435448" y="9953513"/>
                  </a:cubicBezTo>
                  <a:cubicBezTo>
                    <a:pt x="1104812" y="9970023"/>
                    <a:pt x="735330" y="9963673"/>
                    <a:pt x="368300" y="9961133"/>
                  </a:cubicBezTo>
                  <a:cubicBezTo>
                    <a:pt x="354330" y="9964943"/>
                    <a:pt x="405130" y="9966213"/>
                    <a:pt x="369570" y="9970023"/>
                  </a:cubicBezTo>
                  <a:cubicBezTo>
                    <a:pt x="487680" y="9975103"/>
                    <a:pt x="585470" y="9959863"/>
                    <a:pt x="692150" y="9967483"/>
                  </a:cubicBezTo>
                  <a:lnTo>
                    <a:pt x="678180" y="9971293"/>
                  </a:lnTo>
                  <a:cubicBezTo>
                    <a:pt x="755650" y="9973833"/>
                    <a:pt x="693420" y="9961133"/>
                    <a:pt x="774700" y="9966213"/>
                  </a:cubicBezTo>
                  <a:cubicBezTo>
                    <a:pt x="806450" y="9970023"/>
                    <a:pt x="767080" y="9971293"/>
                    <a:pt x="781050" y="9972563"/>
                  </a:cubicBezTo>
                  <a:cubicBezTo>
                    <a:pt x="946150" y="9971293"/>
                    <a:pt x="1111847" y="9975103"/>
                    <a:pt x="1256060" y="9964943"/>
                  </a:cubicBezTo>
                  <a:cubicBezTo>
                    <a:pt x="1291234" y="9973833"/>
                    <a:pt x="1420206" y="9964943"/>
                    <a:pt x="1476484" y="9973833"/>
                  </a:cubicBezTo>
                  <a:cubicBezTo>
                    <a:pt x="1516348" y="9970023"/>
                    <a:pt x="1555039" y="9971293"/>
                    <a:pt x="1570281" y="9964943"/>
                  </a:cubicBezTo>
                  <a:cubicBezTo>
                    <a:pt x="2104926" y="9970023"/>
                    <a:pt x="2651296" y="9961133"/>
                    <a:pt x="3198838" y="9961133"/>
                  </a:cubicBezTo>
                  <a:cubicBezTo>
                    <a:pt x="3455609" y="9943353"/>
                    <a:pt x="3761622" y="9964943"/>
                    <a:pt x="4066464" y="9958593"/>
                  </a:cubicBezTo>
                  <a:cubicBezTo>
                    <a:pt x="4068809" y="9958593"/>
                    <a:pt x="4067637" y="9959863"/>
                    <a:pt x="4066464" y="9959863"/>
                  </a:cubicBezTo>
                  <a:cubicBezTo>
                    <a:pt x="4166124" y="9956053"/>
                    <a:pt x="4310337" y="9953513"/>
                    <a:pt x="4428756" y="9956053"/>
                  </a:cubicBezTo>
                  <a:lnTo>
                    <a:pt x="4529588" y="9948433"/>
                  </a:lnTo>
                  <a:cubicBezTo>
                    <a:pt x="4755875" y="9953513"/>
                    <a:pt x="4984506" y="9956053"/>
                    <a:pt x="5231669" y="9956053"/>
                  </a:cubicBezTo>
                  <a:lnTo>
                    <a:pt x="5870479" y="9956053"/>
                  </a:lnTo>
                  <a:cubicBezTo>
                    <a:pt x="5866669" y="9957323"/>
                    <a:pt x="5855239" y="9958593"/>
                    <a:pt x="5831109" y="9959863"/>
                  </a:cubicBezTo>
                  <a:cubicBezTo>
                    <a:pt x="5850159" y="9961133"/>
                    <a:pt x="5922549" y="9961133"/>
                    <a:pt x="5958109" y="9957323"/>
                  </a:cubicBezTo>
                  <a:cubicBezTo>
                    <a:pt x="5963189" y="9957323"/>
                    <a:pt x="5968269" y="9956053"/>
                    <a:pt x="5972079" y="9956053"/>
                  </a:cubicBezTo>
                  <a:lnTo>
                    <a:pt x="5997479" y="9956053"/>
                  </a:lnTo>
                  <a:lnTo>
                    <a:pt x="5997479" y="9940813"/>
                  </a:lnTo>
                  <a:cubicBezTo>
                    <a:pt x="6005099" y="9937003"/>
                    <a:pt x="5991129" y="9938273"/>
                    <a:pt x="5997479" y="9930653"/>
                  </a:cubicBezTo>
                  <a:lnTo>
                    <a:pt x="5997479" y="9624583"/>
                  </a:lnTo>
                  <a:cubicBezTo>
                    <a:pt x="6002559" y="9643633"/>
                    <a:pt x="5994939" y="9707133"/>
                    <a:pt x="6003829" y="9698243"/>
                  </a:cubicBezTo>
                  <a:cubicBezTo>
                    <a:pt x="6007639" y="9653793"/>
                    <a:pt x="6001289" y="9634743"/>
                    <a:pt x="5997479" y="9624583"/>
                  </a:cubicBezTo>
                  <a:cubicBezTo>
                    <a:pt x="5997479" y="9442973"/>
                    <a:pt x="5998749" y="9260093"/>
                    <a:pt x="5998749" y="9078483"/>
                  </a:cubicBezTo>
                  <a:cubicBezTo>
                    <a:pt x="6000019" y="8962913"/>
                    <a:pt x="6000019" y="8764953"/>
                    <a:pt x="6001289" y="8556770"/>
                  </a:cubicBezTo>
                  <a:cubicBezTo>
                    <a:pt x="6007639" y="9017523"/>
                    <a:pt x="6002559" y="9305813"/>
                    <a:pt x="6001289" y="9589023"/>
                  </a:cubicBezTo>
                  <a:cubicBezTo>
                    <a:pt x="6005099" y="9602993"/>
                    <a:pt x="6006369" y="9552193"/>
                    <a:pt x="6010179" y="9587753"/>
                  </a:cubicBezTo>
                  <a:cubicBezTo>
                    <a:pt x="6015259" y="9469643"/>
                    <a:pt x="6000019" y="9371853"/>
                    <a:pt x="6007639" y="9265173"/>
                  </a:cubicBezTo>
                  <a:lnTo>
                    <a:pt x="6011449" y="9279143"/>
                  </a:lnTo>
                  <a:cubicBezTo>
                    <a:pt x="6013989" y="9201673"/>
                    <a:pt x="6001289" y="9263903"/>
                    <a:pt x="6006369" y="9182623"/>
                  </a:cubicBezTo>
                  <a:cubicBezTo>
                    <a:pt x="6011449" y="9153413"/>
                    <a:pt x="6012719" y="9194053"/>
                    <a:pt x="6013989" y="9178813"/>
                  </a:cubicBezTo>
                  <a:close/>
                  <a:moveTo>
                    <a:pt x="5541549" y="9929383"/>
                  </a:moveTo>
                  <a:lnTo>
                    <a:pt x="5569489" y="9929383"/>
                  </a:lnTo>
                  <a:cubicBezTo>
                    <a:pt x="5563139" y="9928113"/>
                    <a:pt x="5554249" y="9928113"/>
                    <a:pt x="5541549" y="9929383"/>
                  </a:cubicBezTo>
                  <a:close/>
                </a:path>
              </a:pathLst>
            </a:custGeom>
            <a:solidFill>
              <a:srgbClr val="7C77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1254473" y="1341317"/>
            <a:ext cx="5548507" cy="7599311"/>
            <a:chOff x="0" y="0"/>
            <a:chExt cx="7398009" cy="10132415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/>
            <a:srcRect l="25662" r="25662"/>
            <a:stretch>
              <a:fillRect/>
            </a:stretch>
          </p:blipFill>
          <p:spPr>
            <a:xfrm>
              <a:off x="0" y="0"/>
              <a:ext cx="7398009" cy="10132415"/>
            </a:xfrm>
            <a:prstGeom prst="rect">
              <a:avLst/>
            </a:prstGeom>
          </p:spPr>
        </p:pic>
      </p:grpSp>
      <p:sp>
        <p:nvSpPr>
          <p:cNvPr id="6" name="AutoShape 6"/>
          <p:cNvSpPr/>
          <p:nvPr/>
        </p:nvSpPr>
        <p:spPr>
          <a:xfrm>
            <a:off x="1569338" y="2407549"/>
            <a:ext cx="3175773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7882454" y="0"/>
            <a:ext cx="1612349" cy="10287000"/>
          </a:xfrm>
          <a:prstGeom prst="rect">
            <a:avLst/>
          </a:prstGeom>
          <a:solidFill>
            <a:srgbClr val="ECDCCB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69338" y="1243378"/>
            <a:ext cx="8624133" cy="65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References: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38955" y="2515733"/>
            <a:ext cx="8754516" cy="108331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Bellinder, M. (2024).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Generation Z and Workplace Values: Determining a Generation Z Hierarchy of Workplace Values that Influence Workplace Preferences (Doctoral dissertation). 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Available at: https://purdueglobal.dspacedirect.org/items/2a9fca65-812f-45de-ae2b-a12324d514cd (Accessed 14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CIPD, (2025).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Employee turnover and retention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https://www.cipd.org/uk/knowledge/factsheets/turnover-retention-factsheet/ (Accessed 8 June 2025).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Das, B. L., &amp; Baruah, M. (2013).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 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Employee retention: A review of literature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Journal of business and management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14(2), 8-16. 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Dauda, A. O. (2024).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Staff turnover and Retention in Hospitality Industry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https://www.theseus.fi/bitstream/handle/10024/874833/Dauda_Azeez%20Olayemi.pdf?sequence=2 (Accessed on 14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Dimokas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M. (2025).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Navigating Generational Shifts: Motivating Gen Z to enhance engagement and work performance in the business Landscape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https://www.theseus.fi/handle/10024/886960 ( Accessed on 14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El </a:t>
            </a:r>
            <a:r>
              <a:rPr lang="en-US" sz="1524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Hajal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G., &amp; </a:t>
            </a:r>
            <a:r>
              <a:rPr lang="en-US" sz="1524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Losekoot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E. (2024). Gen Z talent management: Hospitality industry insights.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Journal of Human Resources in Hospitality &amp; Tourism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24(1), 139–162. Available at: </a:t>
            </a:r>
            <a:r>
              <a:rPr lang="en-US" sz="1524" u="sng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  <a:hlinkClick r:id="rId3" tooltip="https://doi.org/10.1080/15332845.2024.2405790"/>
              </a:rPr>
              <a:t>https://doi.org/10.1080/15332845.2024.2405790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 (Accessed on 4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Ghani, B., Zada, M., Memon, K. R., Ullah, R., Khattak, A., Han, H., &amp; Araya-Castillo, L. (2022). </a:t>
            </a:r>
            <a:r>
              <a:rPr lang="en-US" sz="1524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Challenges and strategies for employee retention in the hospitality industry: A review. Sustainability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14(5), 2885. Available at: https://www.mdpi.com/2071-1050/14/5/2885 9 (Accessed on 13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34"/>
              </a:lnSpc>
            </a:pP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Dabo M., (2025). UK Hospitality Faces Rising Costs and New Regula </a:t>
            </a:r>
            <a:r>
              <a:rPr lang="en-US" sz="1524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tions</a:t>
            </a:r>
            <a:r>
              <a:rPr lang="en-US" sz="1524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https://www.hotelmanagement-network.com/news/uk-hospitality-faces-rising-costs-and-new-regulations/?cf-view (Accessed 14 June 2025)</a:t>
            </a:r>
          </a:p>
          <a:p>
            <a:pPr algn="l">
              <a:lnSpc>
                <a:spcPts val="2134"/>
              </a:lnSpc>
            </a:pPr>
            <a:endParaRPr lang="en-US" sz="1524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</p:txBody>
      </p:sp>
      <p:sp>
        <p:nvSpPr>
          <p:cNvPr id="10" name="Freeform 10"/>
          <p:cNvSpPr/>
          <p:nvPr/>
        </p:nvSpPr>
        <p:spPr>
          <a:xfrm rot="472343">
            <a:off x="-1218936" y="-2158407"/>
            <a:ext cx="5611816" cy="3500370"/>
          </a:xfrm>
          <a:custGeom>
            <a:avLst/>
            <a:gdLst/>
            <a:ahLst/>
            <a:cxnLst/>
            <a:rect l="l" t="t" r="r" b="b"/>
            <a:pathLst>
              <a:path w="5611816" h="3500370">
                <a:moveTo>
                  <a:pt x="0" y="0"/>
                </a:moveTo>
                <a:lnTo>
                  <a:pt x="5611816" y="0"/>
                </a:lnTo>
                <a:lnTo>
                  <a:pt x="5611816" y="3500370"/>
                </a:lnTo>
                <a:lnTo>
                  <a:pt x="0" y="35003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1086316" y="5703196"/>
            <a:ext cx="2172631" cy="3705981"/>
          </a:xfrm>
          <a:custGeom>
            <a:avLst/>
            <a:gdLst/>
            <a:ahLst/>
            <a:cxnLst/>
            <a:rect l="l" t="t" r="r" b="b"/>
            <a:pathLst>
              <a:path w="2172631" h="3705981">
                <a:moveTo>
                  <a:pt x="0" y="0"/>
                </a:moveTo>
                <a:lnTo>
                  <a:pt x="2172632" y="0"/>
                </a:lnTo>
                <a:lnTo>
                  <a:pt x="2172632" y="3705982"/>
                </a:lnTo>
                <a:lnTo>
                  <a:pt x="0" y="37059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>
            <a:off x="9412822" y="7939931"/>
            <a:ext cx="4604406" cy="4997999"/>
          </a:xfrm>
          <a:custGeom>
            <a:avLst/>
            <a:gdLst/>
            <a:ahLst/>
            <a:cxnLst/>
            <a:rect l="l" t="t" r="r" b="b"/>
            <a:pathLst>
              <a:path w="4604406" h="4997999">
                <a:moveTo>
                  <a:pt x="4604407" y="0"/>
                </a:moveTo>
                <a:lnTo>
                  <a:pt x="0" y="0"/>
                </a:lnTo>
                <a:lnTo>
                  <a:pt x="0" y="4997998"/>
                </a:lnTo>
                <a:lnTo>
                  <a:pt x="4604407" y="4997998"/>
                </a:lnTo>
                <a:lnTo>
                  <a:pt x="460440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29158" y="877822"/>
            <a:ext cx="5152264" cy="8531355"/>
            <a:chOff x="0" y="0"/>
            <a:chExt cx="6020339" cy="9968753"/>
          </a:xfrm>
        </p:grpSpPr>
        <p:sp>
          <p:nvSpPr>
            <p:cNvPr id="3" name="Freeform 3"/>
            <p:cNvSpPr/>
            <p:nvPr/>
          </p:nvSpPr>
          <p:spPr>
            <a:xfrm>
              <a:off x="1270" y="-10160"/>
              <a:ext cx="6016529" cy="9992883"/>
            </a:xfrm>
            <a:custGeom>
              <a:avLst/>
              <a:gdLst/>
              <a:ahLst/>
              <a:cxnLst/>
              <a:rect l="l" t="t" r="r" b="b"/>
              <a:pathLst>
                <a:path w="6016529" h="9992883">
                  <a:moveTo>
                    <a:pt x="6013989" y="9178813"/>
                  </a:moveTo>
                  <a:cubicBezTo>
                    <a:pt x="6012719" y="9013713"/>
                    <a:pt x="6016529" y="8750918"/>
                    <a:pt x="6006369" y="8463205"/>
                  </a:cubicBezTo>
                  <a:cubicBezTo>
                    <a:pt x="6015259" y="8393031"/>
                    <a:pt x="6006369" y="8135726"/>
                    <a:pt x="6015259" y="8023448"/>
                  </a:cubicBezTo>
                  <a:cubicBezTo>
                    <a:pt x="6011449" y="7943917"/>
                    <a:pt x="6012719" y="7864387"/>
                    <a:pt x="6006369" y="7836316"/>
                  </a:cubicBezTo>
                  <a:lnTo>
                    <a:pt x="6006369" y="7759126"/>
                  </a:lnTo>
                  <a:cubicBezTo>
                    <a:pt x="6008909" y="6926394"/>
                    <a:pt x="6010179" y="6121732"/>
                    <a:pt x="6003829" y="5286661"/>
                  </a:cubicBezTo>
                  <a:cubicBezTo>
                    <a:pt x="6003829" y="5052748"/>
                    <a:pt x="6002559" y="4821173"/>
                    <a:pt x="6002559" y="4587260"/>
                  </a:cubicBezTo>
                  <a:cubicBezTo>
                    <a:pt x="6000019" y="4526442"/>
                    <a:pt x="5998749" y="4463286"/>
                    <a:pt x="5997479" y="4397790"/>
                  </a:cubicBezTo>
                  <a:cubicBezTo>
                    <a:pt x="5996209" y="4107737"/>
                    <a:pt x="5998749" y="3829380"/>
                    <a:pt x="5998749" y="3553362"/>
                  </a:cubicBezTo>
                  <a:cubicBezTo>
                    <a:pt x="6001289" y="3324127"/>
                    <a:pt x="6002559" y="3087875"/>
                    <a:pt x="6000019" y="2853961"/>
                  </a:cubicBezTo>
                  <a:cubicBezTo>
                    <a:pt x="6000019" y="2849283"/>
                    <a:pt x="6001289" y="2851623"/>
                    <a:pt x="6001289" y="2853961"/>
                  </a:cubicBezTo>
                  <a:cubicBezTo>
                    <a:pt x="5997479" y="2655135"/>
                    <a:pt x="5994939" y="2367422"/>
                    <a:pt x="5997479" y="2131169"/>
                  </a:cubicBezTo>
                  <a:lnTo>
                    <a:pt x="5992399" y="1995499"/>
                  </a:lnTo>
                  <a:lnTo>
                    <a:pt x="5992399" y="1614221"/>
                  </a:lnTo>
                  <a:cubicBezTo>
                    <a:pt x="5994939" y="1265690"/>
                    <a:pt x="5997479" y="974090"/>
                    <a:pt x="5997479" y="783590"/>
                  </a:cubicBezTo>
                  <a:cubicBezTo>
                    <a:pt x="5997479" y="548640"/>
                    <a:pt x="5997479" y="311150"/>
                    <a:pt x="5998749" y="74930"/>
                  </a:cubicBezTo>
                  <a:lnTo>
                    <a:pt x="5998749" y="17780"/>
                  </a:lnTo>
                  <a:lnTo>
                    <a:pt x="5958109" y="17780"/>
                  </a:lnTo>
                  <a:lnTo>
                    <a:pt x="5958109" y="52070"/>
                  </a:lnTo>
                  <a:lnTo>
                    <a:pt x="5964459" y="52070"/>
                  </a:lnTo>
                  <a:lnTo>
                    <a:pt x="5964459" y="74930"/>
                  </a:lnTo>
                  <a:cubicBezTo>
                    <a:pt x="5964459" y="100330"/>
                    <a:pt x="5965729" y="127000"/>
                    <a:pt x="5965729" y="153670"/>
                  </a:cubicBezTo>
                  <a:cubicBezTo>
                    <a:pt x="5965729" y="191770"/>
                    <a:pt x="5965729" y="231140"/>
                    <a:pt x="5966999" y="270510"/>
                  </a:cubicBezTo>
                  <a:lnTo>
                    <a:pt x="5966999" y="508000"/>
                  </a:lnTo>
                  <a:cubicBezTo>
                    <a:pt x="5966999" y="661670"/>
                    <a:pt x="5968269" y="815340"/>
                    <a:pt x="5973349" y="965200"/>
                  </a:cubicBezTo>
                  <a:lnTo>
                    <a:pt x="5968269" y="955040"/>
                  </a:lnTo>
                  <a:cubicBezTo>
                    <a:pt x="5970809" y="993140"/>
                    <a:pt x="5970809" y="1033780"/>
                    <a:pt x="5972079" y="1101950"/>
                  </a:cubicBezTo>
                  <a:cubicBezTo>
                    <a:pt x="5972079" y="1144055"/>
                    <a:pt x="5973349" y="1186159"/>
                    <a:pt x="5973349" y="1230603"/>
                  </a:cubicBezTo>
                  <a:cubicBezTo>
                    <a:pt x="5974619" y="1497264"/>
                    <a:pt x="5969539" y="1775621"/>
                    <a:pt x="5973349" y="2042282"/>
                  </a:cubicBezTo>
                  <a:lnTo>
                    <a:pt x="5970809" y="2016552"/>
                  </a:lnTo>
                  <a:cubicBezTo>
                    <a:pt x="5969539" y="2393152"/>
                    <a:pt x="5970809" y="2758057"/>
                    <a:pt x="5972079" y="3118284"/>
                  </a:cubicBezTo>
                  <a:cubicBezTo>
                    <a:pt x="5972079" y="3289040"/>
                    <a:pt x="5970809" y="3459798"/>
                    <a:pt x="5972079" y="3630554"/>
                  </a:cubicBezTo>
                  <a:cubicBezTo>
                    <a:pt x="5970809" y="4007155"/>
                    <a:pt x="5974619" y="4259781"/>
                    <a:pt x="5974619" y="4638721"/>
                  </a:cubicBezTo>
                  <a:lnTo>
                    <a:pt x="5969539" y="4648077"/>
                  </a:lnTo>
                  <a:cubicBezTo>
                    <a:pt x="5987319" y="5284322"/>
                    <a:pt x="5954299" y="5983723"/>
                    <a:pt x="5973349" y="6645698"/>
                  </a:cubicBezTo>
                  <a:lnTo>
                    <a:pt x="5966999" y="6598915"/>
                  </a:lnTo>
                  <a:cubicBezTo>
                    <a:pt x="5977159" y="6701838"/>
                    <a:pt x="5963189" y="6998907"/>
                    <a:pt x="5979699" y="6961481"/>
                  </a:cubicBezTo>
                  <a:lnTo>
                    <a:pt x="5974619" y="7078437"/>
                  </a:lnTo>
                  <a:cubicBezTo>
                    <a:pt x="5996209" y="7527552"/>
                    <a:pt x="5964459" y="7897134"/>
                    <a:pt x="5978429" y="8449170"/>
                  </a:cubicBezTo>
                  <a:lnTo>
                    <a:pt x="5974619" y="8414083"/>
                  </a:lnTo>
                  <a:cubicBezTo>
                    <a:pt x="5977159" y="8561449"/>
                    <a:pt x="5979699" y="8732205"/>
                    <a:pt x="5975889" y="8839806"/>
                  </a:cubicBezTo>
                  <a:cubicBezTo>
                    <a:pt x="5975889" y="8823431"/>
                    <a:pt x="5974619" y="8830450"/>
                    <a:pt x="5973349" y="8795363"/>
                  </a:cubicBezTo>
                  <a:cubicBezTo>
                    <a:pt x="5958109" y="9114043"/>
                    <a:pt x="5974619" y="9392173"/>
                    <a:pt x="5974619" y="9656333"/>
                  </a:cubicBezTo>
                  <a:lnTo>
                    <a:pt x="5966999" y="9625853"/>
                  </a:lnTo>
                  <a:cubicBezTo>
                    <a:pt x="5969539" y="9663953"/>
                    <a:pt x="5970809" y="9713483"/>
                    <a:pt x="5970809" y="9766823"/>
                  </a:cubicBezTo>
                  <a:lnTo>
                    <a:pt x="5970809" y="9928113"/>
                  </a:lnTo>
                  <a:cubicBezTo>
                    <a:pt x="5966999" y="9928113"/>
                    <a:pt x="5964459" y="9926843"/>
                    <a:pt x="5959379" y="9926843"/>
                  </a:cubicBezTo>
                  <a:lnTo>
                    <a:pt x="5956839" y="9928113"/>
                  </a:lnTo>
                  <a:lnTo>
                    <a:pt x="5945409" y="9933193"/>
                  </a:lnTo>
                  <a:lnTo>
                    <a:pt x="5937789" y="9933193"/>
                  </a:lnTo>
                  <a:cubicBezTo>
                    <a:pt x="5917469" y="9928113"/>
                    <a:pt x="5921279" y="9930653"/>
                    <a:pt x="5912389" y="9925573"/>
                  </a:cubicBezTo>
                  <a:cubicBezTo>
                    <a:pt x="5808249" y="9924303"/>
                    <a:pt x="5794279" y="9914143"/>
                    <a:pt x="5720619" y="9909063"/>
                  </a:cubicBezTo>
                  <a:cubicBezTo>
                    <a:pt x="5720619" y="9909063"/>
                    <a:pt x="5721889" y="9909063"/>
                    <a:pt x="5720619" y="9910333"/>
                  </a:cubicBezTo>
                  <a:cubicBezTo>
                    <a:pt x="5669819" y="9919223"/>
                    <a:pt x="5599969" y="9914143"/>
                    <a:pt x="5559329" y="9912873"/>
                  </a:cubicBezTo>
                  <a:lnTo>
                    <a:pt x="5542819" y="9909063"/>
                  </a:lnTo>
                  <a:cubicBezTo>
                    <a:pt x="5518689" y="9900173"/>
                    <a:pt x="5424709" y="9925573"/>
                    <a:pt x="5456459" y="9911603"/>
                  </a:cubicBezTo>
                  <a:cubicBezTo>
                    <a:pt x="5245639" y="9915413"/>
                    <a:pt x="5004339" y="9915413"/>
                    <a:pt x="4786359" y="9915413"/>
                  </a:cubicBezTo>
                  <a:cubicBezTo>
                    <a:pt x="4755875" y="9921763"/>
                    <a:pt x="4619868" y="9915413"/>
                    <a:pt x="4667940" y="9925573"/>
                  </a:cubicBezTo>
                  <a:cubicBezTo>
                    <a:pt x="4614006" y="9912873"/>
                    <a:pt x="4452205" y="9910333"/>
                    <a:pt x="4392410" y="9910333"/>
                  </a:cubicBezTo>
                  <a:cubicBezTo>
                    <a:pt x="4394755" y="9909063"/>
                    <a:pt x="4397100" y="9907793"/>
                    <a:pt x="4406480" y="9907793"/>
                  </a:cubicBezTo>
                  <a:cubicBezTo>
                    <a:pt x="4290405" y="9891283"/>
                    <a:pt x="4268128" y="9923033"/>
                    <a:pt x="4159089" y="9902713"/>
                  </a:cubicBezTo>
                  <a:cubicBezTo>
                    <a:pt x="4141502" y="9916683"/>
                    <a:pt x="3960942" y="9898903"/>
                    <a:pt x="3898801" y="9914143"/>
                  </a:cubicBezTo>
                  <a:cubicBezTo>
                    <a:pt x="3885904" y="9911603"/>
                    <a:pt x="3881214" y="9907793"/>
                    <a:pt x="3885904" y="9906523"/>
                  </a:cubicBezTo>
                  <a:cubicBezTo>
                    <a:pt x="3688930" y="9903983"/>
                    <a:pt x="3472023" y="9902713"/>
                    <a:pt x="3306705" y="9900173"/>
                  </a:cubicBezTo>
                  <a:cubicBezTo>
                    <a:pt x="3164837" y="9912873"/>
                    <a:pt x="2963172" y="9895093"/>
                    <a:pt x="2840063" y="9911603"/>
                  </a:cubicBezTo>
                  <a:cubicBezTo>
                    <a:pt x="2739231" y="9907793"/>
                    <a:pt x="2575086" y="9901443"/>
                    <a:pt x="2434390" y="9907793"/>
                  </a:cubicBezTo>
                  <a:lnTo>
                    <a:pt x="2448459" y="9905253"/>
                  </a:lnTo>
                  <a:cubicBezTo>
                    <a:pt x="2289004" y="9906523"/>
                    <a:pt x="2089684" y="9906523"/>
                    <a:pt x="1980645" y="9917953"/>
                  </a:cubicBezTo>
                  <a:cubicBezTo>
                    <a:pt x="1933746" y="9901443"/>
                    <a:pt x="1864571" y="9905253"/>
                    <a:pt x="1795395" y="9900173"/>
                  </a:cubicBezTo>
                  <a:cubicBezTo>
                    <a:pt x="1688701" y="9907793"/>
                    <a:pt x="1474139" y="9905253"/>
                    <a:pt x="1311166" y="9912873"/>
                  </a:cubicBezTo>
                  <a:cubicBezTo>
                    <a:pt x="1286544" y="9905253"/>
                    <a:pt x="1177505" y="9916683"/>
                    <a:pt x="1169298" y="9905253"/>
                  </a:cubicBezTo>
                  <a:cubicBezTo>
                    <a:pt x="1004570" y="9912873"/>
                    <a:pt x="814070" y="9916683"/>
                    <a:pt x="617220" y="9917953"/>
                  </a:cubicBezTo>
                  <a:lnTo>
                    <a:pt x="318770" y="9917953"/>
                  </a:lnTo>
                  <a:lnTo>
                    <a:pt x="168910" y="9916683"/>
                  </a:lnTo>
                  <a:lnTo>
                    <a:pt x="93980" y="9915413"/>
                  </a:lnTo>
                  <a:lnTo>
                    <a:pt x="58420" y="9915413"/>
                  </a:lnTo>
                  <a:lnTo>
                    <a:pt x="45720" y="9914143"/>
                  </a:lnTo>
                  <a:lnTo>
                    <a:pt x="48260" y="9914143"/>
                  </a:lnTo>
                  <a:cubicBezTo>
                    <a:pt x="52070" y="9771903"/>
                    <a:pt x="55880" y="9632203"/>
                    <a:pt x="58420" y="9497583"/>
                  </a:cubicBezTo>
                  <a:cubicBezTo>
                    <a:pt x="55880" y="9473453"/>
                    <a:pt x="53340" y="9449323"/>
                    <a:pt x="49530" y="9423923"/>
                  </a:cubicBezTo>
                  <a:cubicBezTo>
                    <a:pt x="46990" y="9258823"/>
                    <a:pt x="45720" y="9075943"/>
                    <a:pt x="45720" y="8846823"/>
                  </a:cubicBezTo>
                  <a:cubicBezTo>
                    <a:pt x="46990" y="8769632"/>
                    <a:pt x="48260" y="8690102"/>
                    <a:pt x="45720" y="8608231"/>
                  </a:cubicBezTo>
                  <a:lnTo>
                    <a:pt x="45720" y="8556770"/>
                  </a:lnTo>
                  <a:lnTo>
                    <a:pt x="48260" y="8545075"/>
                  </a:lnTo>
                  <a:lnTo>
                    <a:pt x="49530" y="8418761"/>
                  </a:lnTo>
                  <a:cubicBezTo>
                    <a:pt x="50800" y="8421101"/>
                    <a:pt x="53340" y="8421101"/>
                    <a:pt x="54610" y="8430457"/>
                  </a:cubicBezTo>
                  <a:lnTo>
                    <a:pt x="54610" y="8456188"/>
                  </a:lnTo>
                  <a:lnTo>
                    <a:pt x="54610" y="8432796"/>
                  </a:lnTo>
                  <a:cubicBezTo>
                    <a:pt x="55880" y="8439814"/>
                    <a:pt x="57150" y="8449170"/>
                    <a:pt x="57150" y="8463205"/>
                  </a:cubicBezTo>
                  <a:lnTo>
                    <a:pt x="57150" y="7803569"/>
                  </a:lnTo>
                  <a:cubicBezTo>
                    <a:pt x="58420" y="7808248"/>
                    <a:pt x="59690" y="7812926"/>
                    <a:pt x="58420" y="7829300"/>
                  </a:cubicBezTo>
                  <a:cubicBezTo>
                    <a:pt x="69850" y="7660882"/>
                    <a:pt x="57150" y="7590708"/>
                    <a:pt x="57150" y="7483108"/>
                  </a:cubicBezTo>
                  <a:lnTo>
                    <a:pt x="57150" y="7462056"/>
                  </a:lnTo>
                  <a:cubicBezTo>
                    <a:pt x="57150" y="7424630"/>
                    <a:pt x="59690" y="7384864"/>
                    <a:pt x="63500" y="7333404"/>
                  </a:cubicBezTo>
                  <a:cubicBezTo>
                    <a:pt x="50800" y="7302994"/>
                    <a:pt x="64770" y="6989550"/>
                    <a:pt x="54610" y="6844524"/>
                  </a:cubicBezTo>
                  <a:lnTo>
                    <a:pt x="54610" y="6793063"/>
                  </a:lnTo>
                  <a:cubicBezTo>
                    <a:pt x="57150" y="6783707"/>
                    <a:pt x="58420" y="6779028"/>
                    <a:pt x="59690" y="6786046"/>
                  </a:cubicBezTo>
                  <a:cubicBezTo>
                    <a:pt x="62230" y="6393071"/>
                    <a:pt x="63500" y="5957992"/>
                    <a:pt x="66040" y="5623496"/>
                  </a:cubicBezTo>
                  <a:cubicBezTo>
                    <a:pt x="53340" y="5338122"/>
                    <a:pt x="71120" y="4933451"/>
                    <a:pt x="54610" y="4690182"/>
                  </a:cubicBezTo>
                  <a:cubicBezTo>
                    <a:pt x="58420" y="4486677"/>
                    <a:pt x="64770" y="4159198"/>
                    <a:pt x="58420" y="3876163"/>
                  </a:cubicBezTo>
                  <a:lnTo>
                    <a:pt x="60960" y="3904232"/>
                  </a:lnTo>
                  <a:cubicBezTo>
                    <a:pt x="59690" y="3583771"/>
                    <a:pt x="59690" y="3186118"/>
                    <a:pt x="48260" y="2966240"/>
                  </a:cubicBezTo>
                  <a:cubicBezTo>
                    <a:pt x="64770" y="2872675"/>
                    <a:pt x="60960" y="2734666"/>
                    <a:pt x="66040" y="2596657"/>
                  </a:cubicBezTo>
                  <a:cubicBezTo>
                    <a:pt x="58420" y="2383795"/>
                    <a:pt x="60960" y="1953395"/>
                    <a:pt x="53340" y="1628255"/>
                  </a:cubicBezTo>
                  <a:cubicBezTo>
                    <a:pt x="60960" y="1579134"/>
                    <a:pt x="50800" y="1359255"/>
                    <a:pt x="60960" y="1342881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46188" y="58420"/>
                    <a:pt x="1134123" y="72390"/>
                    <a:pt x="1232611" y="63500"/>
                  </a:cubicBezTo>
                  <a:lnTo>
                    <a:pt x="1238473" y="66040"/>
                  </a:lnTo>
                  <a:lnTo>
                    <a:pt x="1300614" y="62230"/>
                  </a:lnTo>
                  <a:cubicBezTo>
                    <a:pt x="1299441" y="64770"/>
                    <a:pt x="1297096" y="69850"/>
                    <a:pt x="1278337" y="69850"/>
                  </a:cubicBezTo>
                  <a:cubicBezTo>
                    <a:pt x="2035751" y="73660"/>
                    <a:pt x="2816614" y="55880"/>
                    <a:pt x="3593959" y="58420"/>
                  </a:cubicBezTo>
                  <a:lnTo>
                    <a:pt x="3564648" y="62230"/>
                  </a:lnTo>
                  <a:lnTo>
                    <a:pt x="3715896" y="55880"/>
                  </a:lnTo>
                  <a:cubicBezTo>
                    <a:pt x="3714724" y="57150"/>
                    <a:pt x="3707689" y="58420"/>
                    <a:pt x="3700654" y="59690"/>
                  </a:cubicBezTo>
                  <a:cubicBezTo>
                    <a:pt x="3894111" y="66040"/>
                    <a:pt x="4094603" y="55880"/>
                    <a:pt x="4282198" y="57150"/>
                  </a:cubicBezTo>
                  <a:cubicBezTo>
                    <a:pt x="4281025" y="58420"/>
                    <a:pt x="4252886" y="62230"/>
                    <a:pt x="4278680" y="64770"/>
                  </a:cubicBezTo>
                  <a:cubicBezTo>
                    <a:pt x="4418204" y="54610"/>
                    <a:pt x="4502621" y="77470"/>
                    <a:pt x="4571797" y="57150"/>
                  </a:cubicBezTo>
                  <a:cubicBezTo>
                    <a:pt x="4578832" y="58420"/>
                    <a:pt x="4582349" y="62230"/>
                    <a:pt x="4568280" y="64770"/>
                  </a:cubicBezTo>
                  <a:cubicBezTo>
                    <a:pt x="4956367" y="58420"/>
                    <a:pt x="5384069" y="58420"/>
                    <a:pt x="5806979" y="62230"/>
                  </a:cubicBezTo>
                  <a:cubicBezTo>
                    <a:pt x="5855239" y="59690"/>
                    <a:pt x="5906039" y="58420"/>
                    <a:pt x="5956839" y="55880"/>
                  </a:cubicBezTo>
                  <a:lnTo>
                    <a:pt x="5956839" y="20320"/>
                  </a:lnTo>
                  <a:cubicBezTo>
                    <a:pt x="5678709" y="19050"/>
                    <a:pt x="5399309" y="19050"/>
                    <a:pt x="5119909" y="17780"/>
                  </a:cubicBezTo>
                  <a:cubicBezTo>
                    <a:pt x="4288060" y="12700"/>
                    <a:pt x="3568166" y="0"/>
                    <a:pt x="2767370" y="24130"/>
                  </a:cubicBezTo>
                  <a:cubicBezTo>
                    <a:pt x="2768543" y="22860"/>
                    <a:pt x="2761508" y="21590"/>
                    <a:pt x="2782612" y="20320"/>
                  </a:cubicBezTo>
                  <a:cubicBezTo>
                    <a:pt x="2551636" y="24130"/>
                    <a:pt x="2341765" y="17780"/>
                    <a:pt x="2123686" y="21590"/>
                  </a:cubicBezTo>
                  <a:lnTo>
                    <a:pt x="2124858" y="20320"/>
                  </a:lnTo>
                  <a:cubicBezTo>
                    <a:pt x="158786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714803"/>
                    <a:pt x="20320" y="2561570"/>
                  </a:cubicBezTo>
                  <a:cubicBezTo>
                    <a:pt x="26670" y="3607163"/>
                    <a:pt x="8890" y="4620008"/>
                    <a:pt x="13970" y="5663262"/>
                  </a:cubicBezTo>
                  <a:cubicBezTo>
                    <a:pt x="7620" y="6460906"/>
                    <a:pt x="21590" y="7288960"/>
                    <a:pt x="25400" y="8109996"/>
                  </a:cubicBezTo>
                  <a:cubicBezTo>
                    <a:pt x="20320" y="8416422"/>
                    <a:pt x="13970" y="8732205"/>
                    <a:pt x="15240" y="9002283"/>
                  </a:cubicBezTo>
                  <a:lnTo>
                    <a:pt x="19050" y="8989583"/>
                  </a:lnTo>
                  <a:cubicBezTo>
                    <a:pt x="13970" y="9039113"/>
                    <a:pt x="15240" y="9093723"/>
                    <a:pt x="19050" y="9145793"/>
                  </a:cubicBezTo>
                  <a:cubicBezTo>
                    <a:pt x="17780" y="9206753"/>
                    <a:pt x="17780" y="9268983"/>
                    <a:pt x="19050" y="9331213"/>
                  </a:cubicBezTo>
                  <a:cubicBezTo>
                    <a:pt x="19050" y="9332483"/>
                    <a:pt x="19050" y="9335023"/>
                    <a:pt x="17780" y="9336293"/>
                  </a:cubicBezTo>
                  <a:lnTo>
                    <a:pt x="16510" y="9323593"/>
                  </a:lnTo>
                  <a:cubicBezTo>
                    <a:pt x="12700" y="9347723"/>
                    <a:pt x="15240" y="9375663"/>
                    <a:pt x="19050" y="9403603"/>
                  </a:cubicBezTo>
                  <a:cubicBezTo>
                    <a:pt x="19050" y="9427733"/>
                    <a:pt x="20320" y="9450593"/>
                    <a:pt x="20320" y="9474723"/>
                  </a:cubicBezTo>
                  <a:lnTo>
                    <a:pt x="24130" y="9670303"/>
                  </a:lnTo>
                  <a:cubicBezTo>
                    <a:pt x="21590" y="9719833"/>
                    <a:pt x="34290" y="9843023"/>
                    <a:pt x="15240" y="9846833"/>
                  </a:cubicBezTo>
                  <a:cubicBezTo>
                    <a:pt x="15240" y="9803653"/>
                    <a:pt x="6350" y="9914143"/>
                    <a:pt x="1270" y="9817623"/>
                  </a:cubicBezTo>
                  <a:cubicBezTo>
                    <a:pt x="0" y="9829053"/>
                    <a:pt x="0" y="9856993"/>
                    <a:pt x="0" y="9886203"/>
                  </a:cubicBezTo>
                  <a:cubicBezTo>
                    <a:pt x="0" y="9895093"/>
                    <a:pt x="1270" y="9903983"/>
                    <a:pt x="1270" y="9911603"/>
                  </a:cubicBezTo>
                  <a:cubicBezTo>
                    <a:pt x="2540" y="9929383"/>
                    <a:pt x="5080" y="9942083"/>
                    <a:pt x="7620" y="9938273"/>
                  </a:cubicBezTo>
                  <a:cubicBezTo>
                    <a:pt x="17780" y="9948433"/>
                    <a:pt x="25400" y="9992883"/>
                    <a:pt x="33020" y="9931923"/>
                  </a:cubicBezTo>
                  <a:lnTo>
                    <a:pt x="60960" y="9931923"/>
                  </a:lnTo>
                  <a:cubicBezTo>
                    <a:pt x="91440" y="9931923"/>
                    <a:pt x="121920" y="9931923"/>
                    <a:pt x="152400" y="9933193"/>
                  </a:cubicBezTo>
                  <a:cubicBezTo>
                    <a:pt x="194310" y="9934463"/>
                    <a:pt x="234950" y="9935733"/>
                    <a:pt x="273050" y="9937003"/>
                  </a:cubicBezTo>
                  <a:cubicBezTo>
                    <a:pt x="991870" y="9963673"/>
                    <a:pt x="1637112" y="9947163"/>
                    <a:pt x="2300728" y="9930653"/>
                  </a:cubicBezTo>
                  <a:cubicBezTo>
                    <a:pt x="2863513" y="9939543"/>
                    <a:pt x="3426297" y="9919223"/>
                    <a:pt x="3973839" y="9931923"/>
                  </a:cubicBezTo>
                  <a:cubicBezTo>
                    <a:pt x="3671342" y="9934463"/>
                    <a:pt x="3372363" y="9939543"/>
                    <a:pt x="3060487" y="9943353"/>
                  </a:cubicBezTo>
                  <a:cubicBezTo>
                    <a:pt x="3067522" y="9942083"/>
                    <a:pt x="3071039" y="9940813"/>
                    <a:pt x="3078074" y="9939543"/>
                  </a:cubicBezTo>
                  <a:cubicBezTo>
                    <a:pt x="3054625" y="9942083"/>
                    <a:pt x="3028830" y="9945893"/>
                    <a:pt x="3001864" y="9944623"/>
                  </a:cubicBezTo>
                  <a:cubicBezTo>
                    <a:pt x="2994829" y="9943353"/>
                    <a:pt x="3008898" y="9942083"/>
                    <a:pt x="3018278" y="9940813"/>
                  </a:cubicBezTo>
                  <a:cubicBezTo>
                    <a:pt x="2915101" y="9930653"/>
                    <a:pt x="2716954" y="9947163"/>
                    <a:pt x="2652469" y="9939543"/>
                  </a:cubicBezTo>
                  <a:cubicBezTo>
                    <a:pt x="2623157" y="9940813"/>
                    <a:pt x="2610260" y="9944623"/>
                    <a:pt x="2626674" y="9948433"/>
                  </a:cubicBezTo>
                  <a:cubicBezTo>
                    <a:pt x="2246795" y="9950973"/>
                    <a:pt x="1839949" y="9953513"/>
                    <a:pt x="1451862" y="9961133"/>
                  </a:cubicBezTo>
                  <a:cubicBezTo>
                    <a:pt x="1433103" y="9959863"/>
                    <a:pt x="1429585" y="9957323"/>
                    <a:pt x="1435448" y="9953513"/>
                  </a:cubicBezTo>
                  <a:cubicBezTo>
                    <a:pt x="1104812" y="9970023"/>
                    <a:pt x="735330" y="9963673"/>
                    <a:pt x="368300" y="9961133"/>
                  </a:cubicBezTo>
                  <a:cubicBezTo>
                    <a:pt x="354330" y="9964943"/>
                    <a:pt x="405130" y="9966213"/>
                    <a:pt x="369570" y="9970023"/>
                  </a:cubicBezTo>
                  <a:cubicBezTo>
                    <a:pt x="487680" y="9975103"/>
                    <a:pt x="585470" y="9959863"/>
                    <a:pt x="692150" y="9967483"/>
                  </a:cubicBezTo>
                  <a:lnTo>
                    <a:pt x="678180" y="9971293"/>
                  </a:lnTo>
                  <a:cubicBezTo>
                    <a:pt x="755650" y="9973833"/>
                    <a:pt x="693420" y="9961133"/>
                    <a:pt x="774700" y="9966213"/>
                  </a:cubicBezTo>
                  <a:cubicBezTo>
                    <a:pt x="806450" y="9970023"/>
                    <a:pt x="767080" y="9971293"/>
                    <a:pt x="781050" y="9972563"/>
                  </a:cubicBezTo>
                  <a:cubicBezTo>
                    <a:pt x="946150" y="9971293"/>
                    <a:pt x="1111847" y="9975103"/>
                    <a:pt x="1256060" y="9964943"/>
                  </a:cubicBezTo>
                  <a:cubicBezTo>
                    <a:pt x="1291234" y="9973833"/>
                    <a:pt x="1420206" y="9964943"/>
                    <a:pt x="1476484" y="9973833"/>
                  </a:cubicBezTo>
                  <a:cubicBezTo>
                    <a:pt x="1516348" y="9970023"/>
                    <a:pt x="1555039" y="9971293"/>
                    <a:pt x="1570281" y="9964943"/>
                  </a:cubicBezTo>
                  <a:cubicBezTo>
                    <a:pt x="2104926" y="9970023"/>
                    <a:pt x="2651296" y="9961133"/>
                    <a:pt x="3198838" y="9961133"/>
                  </a:cubicBezTo>
                  <a:cubicBezTo>
                    <a:pt x="3455609" y="9943353"/>
                    <a:pt x="3761622" y="9964943"/>
                    <a:pt x="4066464" y="9958593"/>
                  </a:cubicBezTo>
                  <a:cubicBezTo>
                    <a:pt x="4068809" y="9958593"/>
                    <a:pt x="4067637" y="9959863"/>
                    <a:pt x="4066464" y="9959863"/>
                  </a:cubicBezTo>
                  <a:cubicBezTo>
                    <a:pt x="4166124" y="9956053"/>
                    <a:pt x="4310337" y="9953513"/>
                    <a:pt x="4428756" y="9956053"/>
                  </a:cubicBezTo>
                  <a:lnTo>
                    <a:pt x="4529588" y="9948433"/>
                  </a:lnTo>
                  <a:cubicBezTo>
                    <a:pt x="4755875" y="9953513"/>
                    <a:pt x="4984506" y="9956053"/>
                    <a:pt x="5231669" y="9956053"/>
                  </a:cubicBezTo>
                  <a:lnTo>
                    <a:pt x="5870479" y="9956053"/>
                  </a:lnTo>
                  <a:cubicBezTo>
                    <a:pt x="5866669" y="9957323"/>
                    <a:pt x="5855239" y="9958593"/>
                    <a:pt x="5831109" y="9959863"/>
                  </a:cubicBezTo>
                  <a:cubicBezTo>
                    <a:pt x="5850159" y="9961133"/>
                    <a:pt x="5922549" y="9961133"/>
                    <a:pt x="5958109" y="9957323"/>
                  </a:cubicBezTo>
                  <a:cubicBezTo>
                    <a:pt x="5963189" y="9957323"/>
                    <a:pt x="5968269" y="9956053"/>
                    <a:pt x="5972079" y="9956053"/>
                  </a:cubicBezTo>
                  <a:lnTo>
                    <a:pt x="5997479" y="9956053"/>
                  </a:lnTo>
                  <a:lnTo>
                    <a:pt x="5997479" y="9940813"/>
                  </a:lnTo>
                  <a:cubicBezTo>
                    <a:pt x="6005099" y="9937003"/>
                    <a:pt x="5991129" y="9938273"/>
                    <a:pt x="5997479" y="9930653"/>
                  </a:cubicBezTo>
                  <a:lnTo>
                    <a:pt x="5997479" y="9624583"/>
                  </a:lnTo>
                  <a:cubicBezTo>
                    <a:pt x="6002559" y="9643633"/>
                    <a:pt x="5994939" y="9707133"/>
                    <a:pt x="6003829" y="9698243"/>
                  </a:cubicBezTo>
                  <a:cubicBezTo>
                    <a:pt x="6007639" y="9653793"/>
                    <a:pt x="6001289" y="9634743"/>
                    <a:pt x="5997479" y="9624583"/>
                  </a:cubicBezTo>
                  <a:cubicBezTo>
                    <a:pt x="5997479" y="9442973"/>
                    <a:pt x="5998749" y="9260093"/>
                    <a:pt x="5998749" y="9078483"/>
                  </a:cubicBezTo>
                  <a:cubicBezTo>
                    <a:pt x="6000019" y="8962913"/>
                    <a:pt x="6000019" y="8764953"/>
                    <a:pt x="6001289" y="8556770"/>
                  </a:cubicBezTo>
                  <a:cubicBezTo>
                    <a:pt x="6007639" y="9017523"/>
                    <a:pt x="6002559" y="9305813"/>
                    <a:pt x="6001289" y="9589023"/>
                  </a:cubicBezTo>
                  <a:cubicBezTo>
                    <a:pt x="6005099" y="9602993"/>
                    <a:pt x="6006369" y="9552193"/>
                    <a:pt x="6010179" y="9587753"/>
                  </a:cubicBezTo>
                  <a:cubicBezTo>
                    <a:pt x="6015259" y="9469643"/>
                    <a:pt x="6000019" y="9371853"/>
                    <a:pt x="6007639" y="9265173"/>
                  </a:cubicBezTo>
                  <a:lnTo>
                    <a:pt x="6011449" y="9279143"/>
                  </a:lnTo>
                  <a:cubicBezTo>
                    <a:pt x="6013989" y="9201673"/>
                    <a:pt x="6001289" y="9263903"/>
                    <a:pt x="6006369" y="9182623"/>
                  </a:cubicBezTo>
                  <a:cubicBezTo>
                    <a:pt x="6011449" y="9153413"/>
                    <a:pt x="6012719" y="9194053"/>
                    <a:pt x="6013989" y="9178813"/>
                  </a:cubicBezTo>
                  <a:close/>
                  <a:moveTo>
                    <a:pt x="5541549" y="9929383"/>
                  </a:moveTo>
                  <a:lnTo>
                    <a:pt x="5569489" y="9929383"/>
                  </a:lnTo>
                  <a:cubicBezTo>
                    <a:pt x="5563139" y="9928113"/>
                    <a:pt x="5554249" y="9928113"/>
                    <a:pt x="5541549" y="9929383"/>
                  </a:cubicBezTo>
                  <a:close/>
                </a:path>
              </a:pathLst>
            </a:custGeom>
            <a:solidFill>
              <a:srgbClr val="7C77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1254473" y="1341317"/>
            <a:ext cx="5548507" cy="7599311"/>
            <a:chOff x="0" y="0"/>
            <a:chExt cx="7398009" cy="10132415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/>
            <a:srcRect l="25662" r="25662"/>
            <a:stretch>
              <a:fillRect/>
            </a:stretch>
          </p:blipFill>
          <p:spPr>
            <a:xfrm>
              <a:off x="0" y="0"/>
              <a:ext cx="7398009" cy="10132415"/>
            </a:xfrm>
            <a:prstGeom prst="rect">
              <a:avLst/>
            </a:prstGeom>
          </p:spPr>
        </p:pic>
      </p:grpSp>
      <p:sp>
        <p:nvSpPr>
          <p:cNvPr id="6" name="AutoShape 6"/>
          <p:cNvSpPr/>
          <p:nvPr/>
        </p:nvSpPr>
        <p:spPr>
          <a:xfrm>
            <a:off x="1569338" y="2407549"/>
            <a:ext cx="3175773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7882454" y="0"/>
            <a:ext cx="1612349" cy="10287000"/>
          </a:xfrm>
          <a:prstGeom prst="rect">
            <a:avLst/>
          </a:prstGeom>
          <a:solidFill>
            <a:srgbClr val="ECDCCB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69338" y="1243378"/>
            <a:ext cx="8624133" cy="65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References:</a:t>
            </a:r>
          </a:p>
        </p:txBody>
      </p:sp>
      <p:sp>
        <p:nvSpPr>
          <p:cNvPr id="9" name="Freeform 9"/>
          <p:cNvSpPr/>
          <p:nvPr/>
        </p:nvSpPr>
        <p:spPr>
          <a:xfrm rot="472343">
            <a:off x="-1218936" y="-2158407"/>
            <a:ext cx="5611816" cy="3500370"/>
          </a:xfrm>
          <a:custGeom>
            <a:avLst/>
            <a:gdLst/>
            <a:ahLst/>
            <a:cxnLst/>
            <a:rect l="l" t="t" r="r" b="b"/>
            <a:pathLst>
              <a:path w="5611816" h="3500370">
                <a:moveTo>
                  <a:pt x="0" y="0"/>
                </a:moveTo>
                <a:lnTo>
                  <a:pt x="5611816" y="0"/>
                </a:lnTo>
                <a:lnTo>
                  <a:pt x="5611816" y="3500370"/>
                </a:lnTo>
                <a:lnTo>
                  <a:pt x="0" y="35003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086316" y="5703196"/>
            <a:ext cx="2172631" cy="3705981"/>
          </a:xfrm>
          <a:custGeom>
            <a:avLst/>
            <a:gdLst/>
            <a:ahLst/>
            <a:cxnLst/>
            <a:rect l="l" t="t" r="r" b="b"/>
            <a:pathLst>
              <a:path w="2172631" h="3705981">
                <a:moveTo>
                  <a:pt x="0" y="0"/>
                </a:moveTo>
                <a:lnTo>
                  <a:pt x="2172632" y="0"/>
                </a:lnTo>
                <a:lnTo>
                  <a:pt x="2172632" y="3705982"/>
                </a:lnTo>
                <a:lnTo>
                  <a:pt x="0" y="37059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5881404" y="8649041"/>
            <a:ext cx="4604406" cy="4997999"/>
          </a:xfrm>
          <a:custGeom>
            <a:avLst/>
            <a:gdLst/>
            <a:ahLst/>
            <a:cxnLst/>
            <a:rect l="l" t="t" r="r" b="b"/>
            <a:pathLst>
              <a:path w="4604406" h="4997999">
                <a:moveTo>
                  <a:pt x="4604407" y="0"/>
                </a:moveTo>
                <a:lnTo>
                  <a:pt x="0" y="0"/>
                </a:lnTo>
                <a:lnTo>
                  <a:pt x="0" y="4997998"/>
                </a:lnTo>
                <a:lnTo>
                  <a:pt x="4604407" y="4997998"/>
                </a:lnTo>
                <a:lnTo>
                  <a:pt x="4604407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028700" y="2369449"/>
            <a:ext cx="9270259" cy="746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endParaRPr dirty="0"/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Hospitality and Catering News, (2025).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Expert shares six effective strategies for enhancing staff retention in hospitality, as new data reveals that hospitality and catering employees were most likely to quit their job last year.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https://www.hospitalityandcateringnews.com/2025/03/expert-shares-six-effective-strategies-for-enhancing-staff-retention-in-hospitality-as-new-data-reveals-that-hospitality-and-catering-employees-were-most-likely-to-quit-their-job-last-year/ (Accessed on 8 June 2025)</a:t>
            </a: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Huertas-Valdivia, I., Rojo Gallego-</a:t>
            </a:r>
            <a:r>
              <a:rPr lang="en-US" sz="1500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Burín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A. and Lloréns-Montes, F.J., 2019. Effects of different leadership styles on hospitality workers.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Tourism Management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71, pp.402–420. Available at: </a:t>
            </a:r>
            <a:r>
              <a:rPr lang="en-US" sz="1500" u="sng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  <a:hlinkClick r:id="rId9" tooltip="https://doi.org/10.1016/j.tourman.2018.10.027"/>
              </a:rPr>
              <a:t>https://doi.org/10.1016/j.tourman.2018.10.027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 (Accessed 4 June 2025).</a:t>
            </a: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Indeed Editorial Team, (2025).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8 Common Leadership Styles (Plus How to Find Your Own)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https://www.indeed.com/career-advice/career-development/10-common-leadership-styles (13 June 2025)</a:t>
            </a: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Liimatta, S.I.M., (2025). Industry employer branding for tourism and hospitality – towards attraction and retention. Master's thesis.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University of Eastern Finland, Faculty of Social Sciences and Business Studies, UEF Business School.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 Available at: https://erepo.uef.fi/bitstreams/00a50837-65d3-440c-b0f8-99c31b78c2e9/download (Accessed on 2 June 2025).</a:t>
            </a: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 Nasra S., Nanda, R., (2023) Investigating the Impact of Authoritarian Leadership on Employee Job Satisfaction in the Hotel Industry: A Study of Leadership Styles and Organizational Culture.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Journal on Economics, Management and Business Technology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2(1), pp. 58–64. Available at: https://doi.org/10.35335/jembut.v2i1.189 (Accessed 8 June 2025)</a:t>
            </a: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0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29158" y="877822"/>
            <a:ext cx="5152264" cy="8531355"/>
            <a:chOff x="0" y="0"/>
            <a:chExt cx="6020339" cy="9968753"/>
          </a:xfrm>
        </p:grpSpPr>
        <p:sp>
          <p:nvSpPr>
            <p:cNvPr id="3" name="Freeform 3"/>
            <p:cNvSpPr/>
            <p:nvPr/>
          </p:nvSpPr>
          <p:spPr>
            <a:xfrm>
              <a:off x="1270" y="-10160"/>
              <a:ext cx="6016529" cy="9992883"/>
            </a:xfrm>
            <a:custGeom>
              <a:avLst/>
              <a:gdLst/>
              <a:ahLst/>
              <a:cxnLst/>
              <a:rect l="l" t="t" r="r" b="b"/>
              <a:pathLst>
                <a:path w="6016529" h="9992883">
                  <a:moveTo>
                    <a:pt x="6013989" y="9178813"/>
                  </a:moveTo>
                  <a:cubicBezTo>
                    <a:pt x="6012719" y="9013713"/>
                    <a:pt x="6016529" y="8750918"/>
                    <a:pt x="6006369" y="8463205"/>
                  </a:cubicBezTo>
                  <a:cubicBezTo>
                    <a:pt x="6015259" y="8393031"/>
                    <a:pt x="6006369" y="8135726"/>
                    <a:pt x="6015259" y="8023448"/>
                  </a:cubicBezTo>
                  <a:cubicBezTo>
                    <a:pt x="6011449" y="7943917"/>
                    <a:pt x="6012719" y="7864387"/>
                    <a:pt x="6006369" y="7836316"/>
                  </a:cubicBezTo>
                  <a:lnTo>
                    <a:pt x="6006369" y="7759126"/>
                  </a:lnTo>
                  <a:cubicBezTo>
                    <a:pt x="6008909" y="6926394"/>
                    <a:pt x="6010179" y="6121732"/>
                    <a:pt x="6003829" y="5286661"/>
                  </a:cubicBezTo>
                  <a:cubicBezTo>
                    <a:pt x="6003829" y="5052748"/>
                    <a:pt x="6002559" y="4821173"/>
                    <a:pt x="6002559" y="4587260"/>
                  </a:cubicBezTo>
                  <a:cubicBezTo>
                    <a:pt x="6000019" y="4526442"/>
                    <a:pt x="5998749" y="4463286"/>
                    <a:pt x="5997479" y="4397790"/>
                  </a:cubicBezTo>
                  <a:cubicBezTo>
                    <a:pt x="5996209" y="4107737"/>
                    <a:pt x="5998749" y="3829380"/>
                    <a:pt x="5998749" y="3553362"/>
                  </a:cubicBezTo>
                  <a:cubicBezTo>
                    <a:pt x="6001289" y="3324127"/>
                    <a:pt x="6002559" y="3087875"/>
                    <a:pt x="6000019" y="2853961"/>
                  </a:cubicBezTo>
                  <a:cubicBezTo>
                    <a:pt x="6000019" y="2849283"/>
                    <a:pt x="6001289" y="2851623"/>
                    <a:pt x="6001289" y="2853961"/>
                  </a:cubicBezTo>
                  <a:cubicBezTo>
                    <a:pt x="5997479" y="2655135"/>
                    <a:pt x="5994939" y="2367422"/>
                    <a:pt x="5997479" y="2131169"/>
                  </a:cubicBezTo>
                  <a:lnTo>
                    <a:pt x="5992399" y="1995499"/>
                  </a:lnTo>
                  <a:lnTo>
                    <a:pt x="5992399" y="1614221"/>
                  </a:lnTo>
                  <a:cubicBezTo>
                    <a:pt x="5994939" y="1265690"/>
                    <a:pt x="5997479" y="974090"/>
                    <a:pt x="5997479" y="783590"/>
                  </a:cubicBezTo>
                  <a:cubicBezTo>
                    <a:pt x="5997479" y="548640"/>
                    <a:pt x="5997479" y="311150"/>
                    <a:pt x="5998749" y="74930"/>
                  </a:cubicBezTo>
                  <a:lnTo>
                    <a:pt x="5998749" y="17780"/>
                  </a:lnTo>
                  <a:lnTo>
                    <a:pt x="5958109" y="17780"/>
                  </a:lnTo>
                  <a:lnTo>
                    <a:pt x="5958109" y="52070"/>
                  </a:lnTo>
                  <a:lnTo>
                    <a:pt x="5964459" y="52070"/>
                  </a:lnTo>
                  <a:lnTo>
                    <a:pt x="5964459" y="74930"/>
                  </a:lnTo>
                  <a:cubicBezTo>
                    <a:pt x="5964459" y="100330"/>
                    <a:pt x="5965729" y="127000"/>
                    <a:pt x="5965729" y="153670"/>
                  </a:cubicBezTo>
                  <a:cubicBezTo>
                    <a:pt x="5965729" y="191770"/>
                    <a:pt x="5965729" y="231140"/>
                    <a:pt x="5966999" y="270510"/>
                  </a:cubicBezTo>
                  <a:lnTo>
                    <a:pt x="5966999" y="508000"/>
                  </a:lnTo>
                  <a:cubicBezTo>
                    <a:pt x="5966999" y="661670"/>
                    <a:pt x="5968269" y="815340"/>
                    <a:pt x="5973349" y="965200"/>
                  </a:cubicBezTo>
                  <a:lnTo>
                    <a:pt x="5968269" y="955040"/>
                  </a:lnTo>
                  <a:cubicBezTo>
                    <a:pt x="5970809" y="993140"/>
                    <a:pt x="5970809" y="1033780"/>
                    <a:pt x="5972079" y="1101950"/>
                  </a:cubicBezTo>
                  <a:cubicBezTo>
                    <a:pt x="5972079" y="1144055"/>
                    <a:pt x="5973349" y="1186159"/>
                    <a:pt x="5973349" y="1230603"/>
                  </a:cubicBezTo>
                  <a:cubicBezTo>
                    <a:pt x="5974619" y="1497264"/>
                    <a:pt x="5969539" y="1775621"/>
                    <a:pt x="5973349" y="2042282"/>
                  </a:cubicBezTo>
                  <a:lnTo>
                    <a:pt x="5970809" y="2016552"/>
                  </a:lnTo>
                  <a:cubicBezTo>
                    <a:pt x="5969539" y="2393152"/>
                    <a:pt x="5970809" y="2758057"/>
                    <a:pt x="5972079" y="3118284"/>
                  </a:cubicBezTo>
                  <a:cubicBezTo>
                    <a:pt x="5972079" y="3289040"/>
                    <a:pt x="5970809" y="3459798"/>
                    <a:pt x="5972079" y="3630554"/>
                  </a:cubicBezTo>
                  <a:cubicBezTo>
                    <a:pt x="5970809" y="4007155"/>
                    <a:pt x="5974619" y="4259781"/>
                    <a:pt x="5974619" y="4638721"/>
                  </a:cubicBezTo>
                  <a:lnTo>
                    <a:pt x="5969539" y="4648077"/>
                  </a:lnTo>
                  <a:cubicBezTo>
                    <a:pt x="5987319" y="5284322"/>
                    <a:pt x="5954299" y="5983723"/>
                    <a:pt x="5973349" y="6645698"/>
                  </a:cubicBezTo>
                  <a:lnTo>
                    <a:pt x="5966999" y="6598915"/>
                  </a:lnTo>
                  <a:cubicBezTo>
                    <a:pt x="5977159" y="6701838"/>
                    <a:pt x="5963189" y="6998907"/>
                    <a:pt x="5979699" y="6961481"/>
                  </a:cubicBezTo>
                  <a:lnTo>
                    <a:pt x="5974619" y="7078437"/>
                  </a:lnTo>
                  <a:cubicBezTo>
                    <a:pt x="5996209" y="7527552"/>
                    <a:pt x="5964459" y="7897134"/>
                    <a:pt x="5978429" y="8449170"/>
                  </a:cubicBezTo>
                  <a:lnTo>
                    <a:pt x="5974619" y="8414083"/>
                  </a:lnTo>
                  <a:cubicBezTo>
                    <a:pt x="5977159" y="8561449"/>
                    <a:pt x="5979699" y="8732205"/>
                    <a:pt x="5975889" y="8839806"/>
                  </a:cubicBezTo>
                  <a:cubicBezTo>
                    <a:pt x="5975889" y="8823431"/>
                    <a:pt x="5974619" y="8830450"/>
                    <a:pt x="5973349" y="8795363"/>
                  </a:cubicBezTo>
                  <a:cubicBezTo>
                    <a:pt x="5958109" y="9114043"/>
                    <a:pt x="5974619" y="9392173"/>
                    <a:pt x="5974619" y="9656333"/>
                  </a:cubicBezTo>
                  <a:lnTo>
                    <a:pt x="5966999" y="9625853"/>
                  </a:lnTo>
                  <a:cubicBezTo>
                    <a:pt x="5969539" y="9663953"/>
                    <a:pt x="5970809" y="9713483"/>
                    <a:pt x="5970809" y="9766823"/>
                  </a:cubicBezTo>
                  <a:lnTo>
                    <a:pt x="5970809" y="9928113"/>
                  </a:lnTo>
                  <a:cubicBezTo>
                    <a:pt x="5966999" y="9928113"/>
                    <a:pt x="5964459" y="9926843"/>
                    <a:pt x="5959379" y="9926843"/>
                  </a:cubicBezTo>
                  <a:lnTo>
                    <a:pt x="5956839" y="9928113"/>
                  </a:lnTo>
                  <a:lnTo>
                    <a:pt x="5945409" y="9933193"/>
                  </a:lnTo>
                  <a:lnTo>
                    <a:pt x="5937789" y="9933193"/>
                  </a:lnTo>
                  <a:cubicBezTo>
                    <a:pt x="5917469" y="9928113"/>
                    <a:pt x="5921279" y="9930653"/>
                    <a:pt x="5912389" y="9925573"/>
                  </a:cubicBezTo>
                  <a:cubicBezTo>
                    <a:pt x="5808249" y="9924303"/>
                    <a:pt x="5794279" y="9914143"/>
                    <a:pt x="5720619" y="9909063"/>
                  </a:cubicBezTo>
                  <a:cubicBezTo>
                    <a:pt x="5720619" y="9909063"/>
                    <a:pt x="5721889" y="9909063"/>
                    <a:pt x="5720619" y="9910333"/>
                  </a:cubicBezTo>
                  <a:cubicBezTo>
                    <a:pt x="5669819" y="9919223"/>
                    <a:pt x="5599969" y="9914143"/>
                    <a:pt x="5559329" y="9912873"/>
                  </a:cubicBezTo>
                  <a:lnTo>
                    <a:pt x="5542819" y="9909063"/>
                  </a:lnTo>
                  <a:cubicBezTo>
                    <a:pt x="5518689" y="9900173"/>
                    <a:pt x="5424709" y="9925573"/>
                    <a:pt x="5456459" y="9911603"/>
                  </a:cubicBezTo>
                  <a:cubicBezTo>
                    <a:pt x="5245639" y="9915413"/>
                    <a:pt x="5004339" y="9915413"/>
                    <a:pt x="4786359" y="9915413"/>
                  </a:cubicBezTo>
                  <a:cubicBezTo>
                    <a:pt x="4755875" y="9921763"/>
                    <a:pt x="4619868" y="9915413"/>
                    <a:pt x="4667940" y="9925573"/>
                  </a:cubicBezTo>
                  <a:cubicBezTo>
                    <a:pt x="4614006" y="9912873"/>
                    <a:pt x="4452205" y="9910333"/>
                    <a:pt x="4392410" y="9910333"/>
                  </a:cubicBezTo>
                  <a:cubicBezTo>
                    <a:pt x="4394755" y="9909063"/>
                    <a:pt x="4397100" y="9907793"/>
                    <a:pt x="4406480" y="9907793"/>
                  </a:cubicBezTo>
                  <a:cubicBezTo>
                    <a:pt x="4290405" y="9891283"/>
                    <a:pt x="4268128" y="9923033"/>
                    <a:pt x="4159089" y="9902713"/>
                  </a:cubicBezTo>
                  <a:cubicBezTo>
                    <a:pt x="4141502" y="9916683"/>
                    <a:pt x="3960942" y="9898903"/>
                    <a:pt x="3898801" y="9914143"/>
                  </a:cubicBezTo>
                  <a:cubicBezTo>
                    <a:pt x="3885904" y="9911603"/>
                    <a:pt x="3881214" y="9907793"/>
                    <a:pt x="3885904" y="9906523"/>
                  </a:cubicBezTo>
                  <a:cubicBezTo>
                    <a:pt x="3688930" y="9903983"/>
                    <a:pt x="3472023" y="9902713"/>
                    <a:pt x="3306705" y="9900173"/>
                  </a:cubicBezTo>
                  <a:cubicBezTo>
                    <a:pt x="3164837" y="9912873"/>
                    <a:pt x="2963172" y="9895093"/>
                    <a:pt x="2840063" y="9911603"/>
                  </a:cubicBezTo>
                  <a:cubicBezTo>
                    <a:pt x="2739231" y="9907793"/>
                    <a:pt x="2575086" y="9901443"/>
                    <a:pt x="2434390" y="9907793"/>
                  </a:cubicBezTo>
                  <a:lnTo>
                    <a:pt x="2448459" y="9905253"/>
                  </a:lnTo>
                  <a:cubicBezTo>
                    <a:pt x="2289004" y="9906523"/>
                    <a:pt x="2089684" y="9906523"/>
                    <a:pt x="1980645" y="9917953"/>
                  </a:cubicBezTo>
                  <a:cubicBezTo>
                    <a:pt x="1933746" y="9901443"/>
                    <a:pt x="1864571" y="9905253"/>
                    <a:pt x="1795395" y="9900173"/>
                  </a:cubicBezTo>
                  <a:cubicBezTo>
                    <a:pt x="1688701" y="9907793"/>
                    <a:pt x="1474139" y="9905253"/>
                    <a:pt x="1311166" y="9912873"/>
                  </a:cubicBezTo>
                  <a:cubicBezTo>
                    <a:pt x="1286544" y="9905253"/>
                    <a:pt x="1177505" y="9916683"/>
                    <a:pt x="1169298" y="9905253"/>
                  </a:cubicBezTo>
                  <a:cubicBezTo>
                    <a:pt x="1004570" y="9912873"/>
                    <a:pt x="814070" y="9916683"/>
                    <a:pt x="617220" y="9917953"/>
                  </a:cubicBezTo>
                  <a:lnTo>
                    <a:pt x="318770" y="9917953"/>
                  </a:lnTo>
                  <a:lnTo>
                    <a:pt x="168910" y="9916683"/>
                  </a:lnTo>
                  <a:lnTo>
                    <a:pt x="93980" y="9915413"/>
                  </a:lnTo>
                  <a:lnTo>
                    <a:pt x="58420" y="9915413"/>
                  </a:lnTo>
                  <a:lnTo>
                    <a:pt x="45720" y="9914143"/>
                  </a:lnTo>
                  <a:lnTo>
                    <a:pt x="48260" y="9914143"/>
                  </a:lnTo>
                  <a:cubicBezTo>
                    <a:pt x="52070" y="9771903"/>
                    <a:pt x="55880" y="9632203"/>
                    <a:pt x="58420" y="9497583"/>
                  </a:cubicBezTo>
                  <a:cubicBezTo>
                    <a:pt x="55880" y="9473453"/>
                    <a:pt x="53340" y="9449323"/>
                    <a:pt x="49530" y="9423923"/>
                  </a:cubicBezTo>
                  <a:cubicBezTo>
                    <a:pt x="46990" y="9258823"/>
                    <a:pt x="45720" y="9075943"/>
                    <a:pt x="45720" y="8846823"/>
                  </a:cubicBezTo>
                  <a:cubicBezTo>
                    <a:pt x="46990" y="8769632"/>
                    <a:pt x="48260" y="8690102"/>
                    <a:pt x="45720" y="8608231"/>
                  </a:cubicBezTo>
                  <a:lnTo>
                    <a:pt x="45720" y="8556770"/>
                  </a:lnTo>
                  <a:lnTo>
                    <a:pt x="48260" y="8545075"/>
                  </a:lnTo>
                  <a:lnTo>
                    <a:pt x="49530" y="8418761"/>
                  </a:lnTo>
                  <a:cubicBezTo>
                    <a:pt x="50800" y="8421101"/>
                    <a:pt x="53340" y="8421101"/>
                    <a:pt x="54610" y="8430457"/>
                  </a:cubicBezTo>
                  <a:lnTo>
                    <a:pt x="54610" y="8456188"/>
                  </a:lnTo>
                  <a:lnTo>
                    <a:pt x="54610" y="8432796"/>
                  </a:lnTo>
                  <a:cubicBezTo>
                    <a:pt x="55880" y="8439814"/>
                    <a:pt x="57150" y="8449170"/>
                    <a:pt x="57150" y="8463205"/>
                  </a:cubicBezTo>
                  <a:lnTo>
                    <a:pt x="57150" y="7803569"/>
                  </a:lnTo>
                  <a:cubicBezTo>
                    <a:pt x="58420" y="7808248"/>
                    <a:pt x="59690" y="7812926"/>
                    <a:pt x="58420" y="7829300"/>
                  </a:cubicBezTo>
                  <a:cubicBezTo>
                    <a:pt x="69850" y="7660882"/>
                    <a:pt x="57150" y="7590708"/>
                    <a:pt x="57150" y="7483108"/>
                  </a:cubicBezTo>
                  <a:lnTo>
                    <a:pt x="57150" y="7462056"/>
                  </a:lnTo>
                  <a:cubicBezTo>
                    <a:pt x="57150" y="7424630"/>
                    <a:pt x="59690" y="7384864"/>
                    <a:pt x="63500" y="7333404"/>
                  </a:cubicBezTo>
                  <a:cubicBezTo>
                    <a:pt x="50800" y="7302994"/>
                    <a:pt x="64770" y="6989550"/>
                    <a:pt x="54610" y="6844524"/>
                  </a:cubicBezTo>
                  <a:lnTo>
                    <a:pt x="54610" y="6793063"/>
                  </a:lnTo>
                  <a:cubicBezTo>
                    <a:pt x="57150" y="6783707"/>
                    <a:pt x="58420" y="6779028"/>
                    <a:pt x="59690" y="6786046"/>
                  </a:cubicBezTo>
                  <a:cubicBezTo>
                    <a:pt x="62230" y="6393071"/>
                    <a:pt x="63500" y="5957992"/>
                    <a:pt x="66040" y="5623496"/>
                  </a:cubicBezTo>
                  <a:cubicBezTo>
                    <a:pt x="53340" y="5338122"/>
                    <a:pt x="71120" y="4933451"/>
                    <a:pt x="54610" y="4690182"/>
                  </a:cubicBezTo>
                  <a:cubicBezTo>
                    <a:pt x="58420" y="4486677"/>
                    <a:pt x="64770" y="4159198"/>
                    <a:pt x="58420" y="3876163"/>
                  </a:cubicBezTo>
                  <a:lnTo>
                    <a:pt x="60960" y="3904232"/>
                  </a:lnTo>
                  <a:cubicBezTo>
                    <a:pt x="59690" y="3583771"/>
                    <a:pt x="59690" y="3186118"/>
                    <a:pt x="48260" y="2966240"/>
                  </a:cubicBezTo>
                  <a:cubicBezTo>
                    <a:pt x="64770" y="2872675"/>
                    <a:pt x="60960" y="2734666"/>
                    <a:pt x="66040" y="2596657"/>
                  </a:cubicBezTo>
                  <a:cubicBezTo>
                    <a:pt x="58420" y="2383795"/>
                    <a:pt x="60960" y="1953395"/>
                    <a:pt x="53340" y="1628255"/>
                  </a:cubicBezTo>
                  <a:cubicBezTo>
                    <a:pt x="60960" y="1579134"/>
                    <a:pt x="50800" y="1359255"/>
                    <a:pt x="60960" y="1342881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46188" y="58420"/>
                    <a:pt x="1134123" y="72390"/>
                    <a:pt x="1232611" y="63500"/>
                  </a:cubicBezTo>
                  <a:lnTo>
                    <a:pt x="1238473" y="66040"/>
                  </a:lnTo>
                  <a:lnTo>
                    <a:pt x="1300614" y="62230"/>
                  </a:lnTo>
                  <a:cubicBezTo>
                    <a:pt x="1299441" y="64770"/>
                    <a:pt x="1297096" y="69850"/>
                    <a:pt x="1278337" y="69850"/>
                  </a:cubicBezTo>
                  <a:cubicBezTo>
                    <a:pt x="2035751" y="73660"/>
                    <a:pt x="2816614" y="55880"/>
                    <a:pt x="3593959" y="58420"/>
                  </a:cubicBezTo>
                  <a:lnTo>
                    <a:pt x="3564648" y="62230"/>
                  </a:lnTo>
                  <a:lnTo>
                    <a:pt x="3715896" y="55880"/>
                  </a:lnTo>
                  <a:cubicBezTo>
                    <a:pt x="3714724" y="57150"/>
                    <a:pt x="3707689" y="58420"/>
                    <a:pt x="3700654" y="59690"/>
                  </a:cubicBezTo>
                  <a:cubicBezTo>
                    <a:pt x="3894111" y="66040"/>
                    <a:pt x="4094603" y="55880"/>
                    <a:pt x="4282198" y="57150"/>
                  </a:cubicBezTo>
                  <a:cubicBezTo>
                    <a:pt x="4281025" y="58420"/>
                    <a:pt x="4252886" y="62230"/>
                    <a:pt x="4278680" y="64770"/>
                  </a:cubicBezTo>
                  <a:cubicBezTo>
                    <a:pt x="4418204" y="54610"/>
                    <a:pt x="4502621" y="77470"/>
                    <a:pt x="4571797" y="57150"/>
                  </a:cubicBezTo>
                  <a:cubicBezTo>
                    <a:pt x="4578832" y="58420"/>
                    <a:pt x="4582349" y="62230"/>
                    <a:pt x="4568280" y="64770"/>
                  </a:cubicBezTo>
                  <a:cubicBezTo>
                    <a:pt x="4956367" y="58420"/>
                    <a:pt x="5384069" y="58420"/>
                    <a:pt x="5806979" y="62230"/>
                  </a:cubicBezTo>
                  <a:cubicBezTo>
                    <a:pt x="5855239" y="59690"/>
                    <a:pt x="5906039" y="58420"/>
                    <a:pt x="5956839" y="55880"/>
                  </a:cubicBezTo>
                  <a:lnTo>
                    <a:pt x="5956839" y="20320"/>
                  </a:lnTo>
                  <a:cubicBezTo>
                    <a:pt x="5678709" y="19050"/>
                    <a:pt x="5399309" y="19050"/>
                    <a:pt x="5119909" y="17780"/>
                  </a:cubicBezTo>
                  <a:cubicBezTo>
                    <a:pt x="4288060" y="12700"/>
                    <a:pt x="3568166" y="0"/>
                    <a:pt x="2767370" y="24130"/>
                  </a:cubicBezTo>
                  <a:cubicBezTo>
                    <a:pt x="2768543" y="22860"/>
                    <a:pt x="2761508" y="21590"/>
                    <a:pt x="2782612" y="20320"/>
                  </a:cubicBezTo>
                  <a:cubicBezTo>
                    <a:pt x="2551636" y="24130"/>
                    <a:pt x="2341765" y="17780"/>
                    <a:pt x="2123686" y="21590"/>
                  </a:cubicBezTo>
                  <a:lnTo>
                    <a:pt x="2124858" y="20320"/>
                  </a:lnTo>
                  <a:cubicBezTo>
                    <a:pt x="158786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714803"/>
                    <a:pt x="20320" y="2561570"/>
                  </a:cubicBezTo>
                  <a:cubicBezTo>
                    <a:pt x="26670" y="3607163"/>
                    <a:pt x="8890" y="4620008"/>
                    <a:pt x="13970" y="5663262"/>
                  </a:cubicBezTo>
                  <a:cubicBezTo>
                    <a:pt x="7620" y="6460906"/>
                    <a:pt x="21590" y="7288960"/>
                    <a:pt x="25400" y="8109996"/>
                  </a:cubicBezTo>
                  <a:cubicBezTo>
                    <a:pt x="20320" y="8416422"/>
                    <a:pt x="13970" y="8732205"/>
                    <a:pt x="15240" y="9002283"/>
                  </a:cubicBezTo>
                  <a:lnTo>
                    <a:pt x="19050" y="8989583"/>
                  </a:lnTo>
                  <a:cubicBezTo>
                    <a:pt x="13970" y="9039113"/>
                    <a:pt x="15240" y="9093723"/>
                    <a:pt x="19050" y="9145793"/>
                  </a:cubicBezTo>
                  <a:cubicBezTo>
                    <a:pt x="17780" y="9206753"/>
                    <a:pt x="17780" y="9268983"/>
                    <a:pt x="19050" y="9331213"/>
                  </a:cubicBezTo>
                  <a:cubicBezTo>
                    <a:pt x="19050" y="9332483"/>
                    <a:pt x="19050" y="9335023"/>
                    <a:pt x="17780" y="9336293"/>
                  </a:cubicBezTo>
                  <a:lnTo>
                    <a:pt x="16510" y="9323593"/>
                  </a:lnTo>
                  <a:cubicBezTo>
                    <a:pt x="12700" y="9347723"/>
                    <a:pt x="15240" y="9375663"/>
                    <a:pt x="19050" y="9403603"/>
                  </a:cubicBezTo>
                  <a:cubicBezTo>
                    <a:pt x="19050" y="9427733"/>
                    <a:pt x="20320" y="9450593"/>
                    <a:pt x="20320" y="9474723"/>
                  </a:cubicBezTo>
                  <a:lnTo>
                    <a:pt x="24130" y="9670303"/>
                  </a:lnTo>
                  <a:cubicBezTo>
                    <a:pt x="21590" y="9719833"/>
                    <a:pt x="34290" y="9843023"/>
                    <a:pt x="15240" y="9846833"/>
                  </a:cubicBezTo>
                  <a:cubicBezTo>
                    <a:pt x="15240" y="9803653"/>
                    <a:pt x="6350" y="9914143"/>
                    <a:pt x="1270" y="9817623"/>
                  </a:cubicBezTo>
                  <a:cubicBezTo>
                    <a:pt x="0" y="9829053"/>
                    <a:pt x="0" y="9856993"/>
                    <a:pt x="0" y="9886203"/>
                  </a:cubicBezTo>
                  <a:cubicBezTo>
                    <a:pt x="0" y="9895093"/>
                    <a:pt x="1270" y="9903983"/>
                    <a:pt x="1270" y="9911603"/>
                  </a:cubicBezTo>
                  <a:cubicBezTo>
                    <a:pt x="2540" y="9929383"/>
                    <a:pt x="5080" y="9942083"/>
                    <a:pt x="7620" y="9938273"/>
                  </a:cubicBezTo>
                  <a:cubicBezTo>
                    <a:pt x="17780" y="9948433"/>
                    <a:pt x="25400" y="9992883"/>
                    <a:pt x="33020" y="9931923"/>
                  </a:cubicBezTo>
                  <a:lnTo>
                    <a:pt x="60960" y="9931923"/>
                  </a:lnTo>
                  <a:cubicBezTo>
                    <a:pt x="91440" y="9931923"/>
                    <a:pt x="121920" y="9931923"/>
                    <a:pt x="152400" y="9933193"/>
                  </a:cubicBezTo>
                  <a:cubicBezTo>
                    <a:pt x="194310" y="9934463"/>
                    <a:pt x="234950" y="9935733"/>
                    <a:pt x="273050" y="9937003"/>
                  </a:cubicBezTo>
                  <a:cubicBezTo>
                    <a:pt x="991870" y="9963673"/>
                    <a:pt x="1637112" y="9947163"/>
                    <a:pt x="2300728" y="9930653"/>
                  </a:cubicBezTo>
                  <a:cubicBezTo>
                    <a:pt x="2863513" y="9939543"/>
                    <a:pt x="3426297" y="9919223"/>
                    <a:pt x="3973839" y="9931923"/>
                  </a:cubicBezTo>
                  <a:cubicBezTo>
                    <a:pt x="3671342" y="9934463"/>
                    <a:pt x="3372363" y="9939543"/>
                    <a:pt x="3060487" y="9943353"/>
                  </a:cubicBezTo>
                  <a:cubicBezTo>
                    <a:pt x="3067522" y="9942083"/>
                    <a:pt x="3071039" y="9940813"/>
                    <a:pt x="3078074" y="9939543"/>
                  </a:cubicBezTo>
                  <a:cubicBezTo>
                    <a:pt x="3054625" y="9942083"/>
                    <a:pt x="3028830" y="9945893"/>
                    <a:pt x="3001864" y="9944623"/>
                  </a:cubicBezTo>
                  <a:cubicBezTo>
                    <a:pt x="2994829" y="9943353"/>
                    <a:pt x="3008898" y="9942083"/>
                    <a:pt x="3018278" y="9940813"/>
                  </a:cubicBezTo>
                  <a:cubicBezTo>
                    <a:pt x="2915101" y="9930653"/>
                    <a:pt x="2716954" y="9947163"/>
                    <a:pt x="2652469" y="9939543"/>
                  </a:cubicBezTo>
                  <a:cubicBezTo>
                    <a:pt x="2623157" y="9940813"/>
                    <a:pt x="2610260" y="9944623"/>
                    <a:pt x="2626674" y="9948433"/>
                  </a:cubicBezTo>
                  <a:cubicBezTo>
                    <a:pt x="2246795" y="9950973"/>
                    <a:pt x="1839949" y="9953513"/>
                    <a:pt x="1451862" y="9961133"/>
                  </a:cubicBezTo>
                  <a:cubicBezTo>
                    <a:pt x="1433103" y="9959863"/>
                    <a:pt x="1429585" y="9957323"/>
                    <a:pt x="1435448" y="9953513"/>
                  </a:cubicBezTo>
                  <a:cubicBezTo>
                    <a:pt x="1104812" y="9970023"/>
                    <a:pt x="735330" y="9963673"/>
                    <a:pt x="368300" y="9961133"/>
                  </a:cubicBezTo>
                  <a:cubicBezTo>
                    <a:pt x="354330" y="9964943"/>
                    <a:pt x="405130" y="9966213"/>
                    <a:pt x="369570" y="9970023"/>
                  </a:cubicBezTo>
                  <a:cubicBezTo>
                    <a:pt x="487680" y="9975103"/>
                    <a:pt x="585470" y="9959863"/>
                    <a:pt x="692150" y="9967483"/>
                  </a:cubicBezTo>
                  <a:lnTo>
                    <a:pt x="678180" y="9971293"/>
                  </a:lnTo>
                  <a:cubicBezTo>
                    <a:pt x="755650" y="9973833"/>
                    <a:pt x="693420" y="9961133"/>
                    <a:pt x="774700" y="9966213"/>
                  </a:cubicBezTo>
                  <a:cubicBezTo>
                    <a:pt x="806450" y="9970023"/>
                    <a:pt x="767080" y="9971293"/>
                    <a:pt x="781050" y="9972563"/>
                  </a:cubicBezTo>
                  <a:cubicBezTo>
                    <a:pt x="946150" y="9971293"/>
                    <a:pt x="1111847" y="9975103"/>
                    <a:pt x="1256060" y="9964943"/>
                  </a:cubicBezTo>
                  <a:cubicBezTo>
                    <a:pt x="1291234" y="9973833"/>
                    <a:pt x="1420206" y="9964943"/>
                    <a:pt x="1476484" y="9973833"/>
                  </a:cubicBezTo>
                  <a:cubicBezTo>
                    <a:pt x="1516348" y="9970023"/>
                    <a:pt x="1555039" y="9971293"/>
                    <a:pt x="1570281" y="9964943"/>
                  </a:cubicBezTo>
                  <a:cubicBezTo>
                    <a:pt x="2104926" y="9970023"/>
                    <a:pt x="2651296" y="9961133"/>
                    <a:pt x="3198838" y="9961133"/>
                  </a:cubicBezTo>
                  <a:cubicBezTo>
                    <a:pt x="3455609" y="9943353"/>
                    <a:pt x="3761622" y="9964943"/>
                    <a:pt x="4066464" y="9958593"/>
                  </a:cubicBezTo>
                  <a:cubicBezTo>
                    <a:pt x="4068809" y="9958593"/>
                    <a:pt x="4067637" y="9959863"/>
                    <a:pt x="4066464" y="9959863"/>
                  </a:cubicBezTo>
                  <a:cubicBezTo>
                    <a:pt x="4166124" y="9956053"/>
                    <a:pt x="4310337" y="9953513"/>
                    <a:pt x="4428756" y="9956053"/>
                  </a:cubicBezTo>
                  <a:lnTo>
                    <a:pt x="4529588" y="9948433"/>
                  </a:lnTo>
                  <a:cubicBezTo>
                    <a:pt x="4755875" y="9953513"/>
                    <a:pt x="4984506" y="9956053"/>
                    <a:pt x="5231669" y="9956053"/>
                  </a:cubicBezTo>
                  <a:lnTo>
                    <a:pt x="5870479" y="9956053"/>
                  </a:lnTo>
                  <a:cubicBezTo>
                    <a:pt x="5866669" y="9957323"/>
                    <a:pt x="5855239" y="9958593"/>
                    <a:pt x="5831109" y="9959863"/>
                  </a:cubicBezTo>
                  <a:cubicBezTo>
                    <a:pt x="5850159" y="9961133"/>
                    <a:pt x="5922549" y="9961133"/>
                    <a:pt x="5958109" y="9957323"/>
                  </a:cubicBezTo>
                  <a:cubicBezTo>
                    <a:pt x="5963189" y="9957323"/>
                    <a:pt x="5968269" y="9956053"/>
                    <a:pt x="5972079" y="9956053"/>
                  </a:cubicBezTo>
                  <a:lnTo>
                    <a:pt x="5997479" y="9956053"/>
                  </a:lnTo>
                  <a:lnTo>
                    <a:pt x="5997479" y="9940813"/>
                  </a:lnTo>
                  <a:cubicBezTo>
                    <a:pt x="6005099" y="9937003"/>
                    <a:pt x="5991129" y="9938273"/>
                    <a:pt x="5997479" y="9930653"/>
                  </a:cubicBezTo>
                  <a:lnTo>
                    <a:pt x="5997479" y="9624583"/>
                  </a:lnTo>
                  <a:cubicBezTo>
                    <a:pt x="6002559" y="9643633"/>
                    <a:pt x="5994939" y="9707133"/>
                    <a:pt x="6003829" y="9698243"/>
                  </a:cubicBezTo>
                  <a:cubicBezTo>
                    <a:pt x="6007639" y="9653793"/>
                    <a:pt x="6001289" y="9634743"/>
                    <a:pt x="5997479" y="9624583"/>
                  </a:cubicBezTo>
                  <a:cubicBezTo>
                    <a:pt x="5997479" y="9442973"/>
                    <a:pt x="5998749" y="9260093"/>
                    <a:pt x="5998749" y="9078483"/>
                  </a:cubicBezTo>
                  <a:cubicBezTo>
                    <a:pt x="6000019" y="8962913"/>
                    <a:pt x="6000019" y="8764953"/>
                    <a:pt x="6001289" y="8556770"/>
                  </a:cubicBezTo>
                  <a:cubicBezTo>
                    <a:pt x="6007639" y="9017523"/>
                    <a:pt x="6002559" y="9305813"/>
                    <a:pt x="6001289" y="9589023"/>
                  </a:cubicBezTo>
                  <a:cubicBezTo>
                    <a:pt x="6005099" y="9602993"/>
                    <a:pt x="6006369" y="9552193"/>
                    <a:pt x="6010179" y="9587753"/>
                  </a:cubicBezTo>
                  <a:cubicBezTo>
                    <a:pt x="6015259" y="9469643"/>
                    <a:pt x="6000019" y="9371853"/>
                    <a:pt x="6007639" y="9265173"/>
                  </a:cubicBezTo>
                  <a:lnTo>
                    <a:pt x="6011449" y="9279143"/>
                  </a:lnTo>
                  <a:cubicBezTo>
                    <a:pt x="6013989" y="9201673"/>
                    <a:pt x="6001289" y="9263903"/>
                    <a:pt x="6006369" y="9182623"/>
                  </a:cubicBezTo>
                  <a:cubicBezTo>
                    <a:pt x="6011449" y="9153413"/>
                    <a:pt x="6012719" y="9194053"/>
                    <a:pt x="6013989" y="9178813"/>
                  </a:cubicBezTo>
                  <a:close/>
                  <a:moveTo>
                    <a:pt x="5541549" y="9929383"/>
                  </a:moveTo>
                  <a:lnTo>
                    <a:pt x="5569489" y="9929383"/>
                  </a:lnTo>
                  <a:cubicBezTo>
                    <a:pt x="5563139" y="9928113"/>
                    <a:pt x="5554249" y="9928113"/>
                    <a:pt x="5541549" y="9929383"/>
                  </a:cubicBezTo>
                  <a:close/>
                </a:path>
              </a:pathLst>
            </a:custGeom>
            <a:solidFill>
              <a:srgbClr val="7C77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1254473" y="1341317"/>
            <a:ext cx="5548507" cy="7599311"/>
            <a:chOff x="0" y="0"/>
            <a:chExt cx="7398009" cy="10132415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/>
            <a:srcRect l="25662" r="25662"/>
            <a:stretch>
              <a:fillRect/>
            </a:stretch>
          </p:blipFill>
          <p:spPr>
            <a:xfrm>
              <a:off x="0" y="0"/>
              <a:ext cx="7398009" cy="10132415"/>
            </a:xfrm>
            <a:prstGeom prst="rect">
              <a:avLst/>
            </a:prstGeom>
          </p:spPr>
        </p:pic>
      </p:grpSp>
      <p:sp>
        <p:nvSpPr>
          <p:cNvPr id="6" name="AutoShape 6"/>
          <p:cNvSpPr/>
          <p:nvPr/>
        </p:nvSpPr>
        <p:spPr>
          <a:xfrm>
            <a:off x="1569338" y="2407549"/>
            <a:ext cx="3175773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7882454" y="0"/>
            <a:ext cx="1612349" cy="10287000"/>
          </a:xfrm>
          <a:prstGeom prst="rect">
            <a:avLst/>
          </a:prstGeom>
          <a:solidFill>
            <a:srgbClr val="ECDCCB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69338" y="1243378"/>
            <a:ext cx="8624133" cy="65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500">
                <a:solidFill>
                  <a:srgbClr val="000000"/>
                </a:solidFill>
                <a:latin typeface="Montserrat Classic"/>
                <a:ea typeface="Montserrat Classic"/>
                <a:cs typeface="Montserrat Classic"/>
                <a:sym typeface="Montserrat Classic"/>
              </a:rPr>
              <a:t>References:</a:t>
            </a:r>
          </a:p>
        </p:txBody>
      </p:sp>
      <p:sp>
        <p:nvSpPr>
          <p:cNvPr id="9" name="Freeform 9"/>
          <p:cNvSpPr/>
          <p:nvPr/>
        </p:nvSpPr>
        <p:spPr>
          <a:xfrm rot="472343">
            <a:off x="-1218936" y="-2158407"/>
            <a:ext cx="5611816" cy="3500370"/>
          </a:xfrm>
          <a:custGeom>
            <a:avLst/>
            <a:gdLst/>
            <a:ahLst/>
            <a:cxnLst/>
            <a:rect l="l" t="t" r="r" b="b"/>
            <a:pathLst>
              <a:path w="5611816" h="3500370">
                <a:moveTo>
                  <a:pt x="0" y="0"/>
                </a:moveTo>
                <a:lnTo>
                  <a:pt x="5611816" y="0"/>
                </a:lnTo>
                <a:lnTo>
                  <a:pt x="5611816" y="3500370"/>
                </a:lnTo>
                <a:lnTo>
                  <a:pt x="0" y="35003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086316" y="5703196"/>
            <a:ext cx="2172631" cy="3705981"/>
          </a:xfrm>
          <a:custGeom>
            <a:avLst/>
            <a:gdLst/>
            <a:ahLst/>
            <a:cxnLst/>
            <a:rect l="l" t="t" r="r" b="b"/>
            <a:pathLst>
              <a:path w="2172631" h="3705981">
                <a:moveTo>
                  <a:pt x="0" y="0"/>
                </a:moveTo>
                <a:lnTo>
                  <a:pt x="2172632" y="0"/>
                </a:lnTo>
                <a:lnTo>
                  <a:pt x="2172632" y="3705982"/>
                </a:lnTo>
                <a:lnTo>
                  <a:pt x="0" y="37059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5881404" y="8649041"/>
            <a:ext cx="4604406" cy="4997999"/>
          </a:xfrm>
          <a:custGeom>
            <a:avLst/>
            <a:gdLst/>
            <a:ahLst/>
            <a:cxnLst/>
            <a:rect l="l" t="t" r="r" b="b"/>
            <a:pathLst>
              <a:path w="4604406" h="4997999">
                <a:moveTo>
                  <a:pt x="4604407" y="0"/>
                </a:moveTo>
                <a:lnTo>
                  <a:pt x="0" y="0"/>
                </a:lnTo>
                <a:lnTo>
                  <a:pt x="0" y="4997998"/>
                </a:lnTo>
                <a:lnTo>
                  <a:pt x="4604407" y="4997998"/>
                </a:lnTo>
                <a:lnTo>
                  <a:pt x="4604407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569338" y="2716688"/>
            <a:ext cx="8916473" cy="6183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Rice C., (2024).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'Business costs are toughest I've faced in 22 years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'.</a:t>
            </a:r>
          </a:p>
          <a:p>
            <a:pPr algn="just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Available at: https://www.bbc.co.uk/news/articles/cw99e8v0wg1o (Accessed 14 June 2025)</a:t>
            </a:r>
          </a:p>
          <a:p>
            <a:pPr algn="just">
              <a:lnSpc>
                <a:spcPts val="2100"/>
              </a:lnSpc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just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Statista, (2025).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CPI inflation rate for restaurants and hotels in the United Kingdom from 1st quarter 2000 to 1st quarter 2025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https://www.statista.com/statistics/621993/cpi-restaurants-and-hotels-uk/#:~:text=The%20inflation%20rate%20for%20restaurants%20and%20hotels%20in,above%20the%20overall%20inflation%20rate%20for%20that%20quarter. (Accessed 14 June 2025)</a:t>
            </a:r>
          </a:p>
          <a:p>
            <a:pPr algn="just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just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The Burnt Chef Project, (2024).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The Shift Towards Retention: How to Reduce Staff Turnover in the UK Hospitality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Available at: </a:t>
            </a:r>
            <a:r>
              <a:rPr lang="en-US" sz="1500" u="sng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  <a:hlinkClick r:id="rId9" tooltip="https://www.theburntchefproject.com/_files/ugd/7991dc_cdbb9922998d45d095f045a966d18a77.pdf"/>
              </a:rPr>
              <a:t>https://www.theburntchefproject.com/_files/ugd/7991dc_cdbb9922998d45d095f045a966d18a77.pdf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. ( Accessed on 5 June 2025).</a:t>
            </a:r>
          </a:p>
          <a:p>
            <a:pPr algn="just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just">
              <a:lnSpc>
                <a:spcPts val="2100"/>
              </a:lnSpc>
              <a:spcBef>
                <a:spcPct val="0"/>
              </a:spcBef>
            </a:pPr>
            <a:r>
              <a:rPr lang="en-US" sz="1500" dirty="0" err="1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Wakabi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W., 2016. The impact of leadership style on employee retention: A case study. </a:t>
            </a:r>
            <a:r>
              <a:rPr lang="en-US" sz="1500" i="1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International Journal of Hospitality Management</a:t>
            </a:r>
            <a:r>
              <a:rPr lang="en-US" sz="1500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, 57, pp.70-78. Available at: https://www.researchgate.net/profile/Bernard-Muhangi/publication/289519829_Leadership_style_and_staff_retention_in_organisations/links/568e03c308aeaa1481ae80f3/Leadership-style-and-staff-retention-in-organisations.pdf (Accessed on 8 June 2025)</a:t>
            </a:r>
          </a:p>
          <a:p>
            <a:pPr algn="just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just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  <a:p>
            <a:pPr algn="just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Now"/>
              <a:ea typeface="Now"/>
              <a:cs typeface="Now"/>
              <a:sym typeface="Now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1291</Words>
  <Application>Microsoft Office PowerPoint</Application>
  <PresentationFormat>Custom</PresentationFormat>
  <Paragraphs>108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Montserrat Classic</vt:lpstr>
      <vt:lpstr>Now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Retention</dc:title>
  <dc:creator>Jef</dc:creator>
  <cp:lastModifiedBy>Jef Pascual (2229176)</cp:lastModifiedBy>
  <cp:revision>4</cp:revision>
  <dcterms:created xsi:type="dcterms:W3CDTF">2006-08-16T00:00:00Z</dcterms:created>
  <dcterms:modified xsi:type="dcterms:W3CDTF">2025-06-16T20:19:17Z</dcterms:modified>
  <dc:identifier>DAGqgI-C5Oo</dc:identifier>
</cp:coreProperties>
</file>