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59" autoAdjust="0"/>
    <p:restoredTop sz="67325" autoAdjust="0"/>
  </p:normalViewPr>
  <p:slideViewPr>
    <p:cSldViewPr snapToGrid="0">
      <p:cViewPr varScale="1">
        <p:scale>
          <a:sx n="50" d="100"/>
          <a:sy n="50" d="100"/>
        </p:scale>
        <p:origin x="504"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E3936C-A687-4241-B756-D0CDD4C87F69}" type="datetimeFigureOut">
              <a:rPr lang="en-US" smtClean="0"/>
              <a:t>6/25/23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71EB5E-494D-4B46-BEEB-F06D1FD21EB0}" type="slidenum">
              <a:rPr lang="en-US" smtClean="0"/>
              <a:t>‹#›</a:t>
            </a:fld>
            <a:endParaRPr lang="en-US"/>
          </a:p>
        </p:txBody>
      </p:sp>
    </p:spTree>
    <p:extLst>
      <p:ext uri="{BB962C8B-B14F-4D97-AF65-F5344CB8AC3E}">
        <p14:creationId xmlns:p14="http://schemas.microsoft.com/office/powerpoint/2010/main" val="19321097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main focus of this presentation is regarding the interaction of human resource professionals with all staff engaging in different job roles in </a:t>
            </a:r>
            <a:r>
              <a:rPr lang="en-US" sz="1200" b="0" i="0" u="none" strike="noStrike" kern="1200" dirty="0" err="1">
                <a:solidFill>
                  <a:schemeClr val="tx1"/>
                </a:solidFill>
                <a:effectLst/>
                <a:latin typeface="+mn-lt"/>
                <a:ea typeface="+mn-ea"/>
                <a:cs typeface="+mn-cs"/>
              </a:rPr>
              <a:t>organisations</a:t>
            </a:r>
            <a:r>
              <a:rPr lang="en-US" sz="1200" b="0" i="0" u="none" strike="noStrike" kern="1200" dirty="0">
                <a:solidFill>
                  <a:schemeClr val="tx1"/>
                </a:solidFill>
                <a:effectLst/>
                <a:latin typeface="+mn-lt"/>
                <a:ea typeface="+mn-ea"/>
                <a:cs typeface="+mn-cs"/>
              </a:rPr>
              <a:t>. Their decisions and activities ensure employee satisfaction and the welfare of the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3971EB5E-494D-4B46-BEEB-F06D1FD21EB0}" type="slidenum">
              <a:rPr lang="en-US" smtClean="0"/>
              <a:t>2</a:t>
            </a:fld>
            <a:endParaRPr lang="en-US"/>
          </a:p>
        </p:txBody>
      </p:sp>
    </p:spTree>
    <p:extLst>
      <p:ext uri="{BB962C8B-B14F-4D97-AF65-F5344CB8AC3E}">
        <p14:creationId xmlns:p14="http://schemas.microsoft.com/office/powerpoint/2010/main" val="37449203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An HR professional is an employee hired by any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whose role is to maintain the link between the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and its employees (</a:t>
            </a:r>
            <a:r>
              <a:rPr lang="en-US" sz="1200" b="0" i="0" u="none" strike="noStrike" kern="1200" dirty="0" err="1">
                <a:solidFill>
                  <a:schemeClr val="tx1"/>
                </a:solidFill>
                <a:effectLst/>
                <a:latin typeface="+mn-lt"/>
                <a:ea typeface="+mn-ea"/>
                <a:cs typeface="+mn-cs"/>
              </a:rPr>
              <a:t>Ahammad</a:t>
            </a:r>
            <a:r>
              <a:rPr lang="en-US" sz="1200" b="0" i="0" u="none" strike="noStrike" kern="1200" dirty="0">
                <a:solidFill>
                  <a:schemeClr val="tx1"/>
                </a:solidFill>
                <a:effectLst/>
                <a:latin typeface="+mn-lt"/>
                <a:ea typeface="+mn-ea"/>
                <a:cs typeface="+mn-cs"/>
              </a:rPr>
              <a:t>, </a:t>
            </a:r>
            <a:r>
              <a:rPr lang="en-US" sz="1200" b="0" i="0" u="none" strike="noStrike" kern="1200" dirty="0" err="1">
                <a:solidFill>
                  <a:schemeClr val="tx1"/>
                </a:solidFill>
                <a:effectLst/>
                <a:latin typeface="+mn-lt"/>
                <a:ea typeface="+mn-ea"/>
                <a:cs typeface="+mn-cs"/>
              </a:rPr>
              <a:t>Glaister</a:t>
            </a:r>
            <a:r>
              <a:rPr lang="en-US" sz="1200" b="0" i="0" u="none" strike="noStrike" kern="1200" dirty="0">
                <a:solidFill>
                  <a:schemeClr val="tx1"/>
                </a:solidFill>
                <a:effectLst/>
                <a:latin typeface="+mn-lt"/>
                <a:ea typeface="+mn-ea"/>
                <a:cs typeface="+mn-cs"/>
              </a:rPr>
              <a:t> and Gomes, 2020). The principal role of an HR professional is to build, maintain, generate and control the policies of the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he is working in and ensure the benefit of the company as well as the employees.</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3971EB5E-494D-4B46-BEEB-F06D1FD21EB0}" type="slidenum">
              <a:rPr lang="en-US" smtClean="0"/>
              <a:t>3</a:t>
            </a:fld>
            <a:endParaRPr lang="en-US"/>
          </a:p>
        </p:txBody>
      </p:sp>
    </p:spTree>
    <p:extLst>
      <p:ext uri="{BB962C8B-B14F-4D97-AF65-F5344CB8AC3E}">
        <p14:creationId xmlns:p14="http://schemas.microsoft.com/office/powerpoint/2010/main" val="37611080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HR’s main job is to recruit professional employees who are eligible for the particular post of the company (</a:t>
            </a:r>
            <a:r>
              <a:rPr lang="en-US" sz="1200" b="0" i="0" u="none" strike="noStrike" kern="1200" dirty="0" err="1">
                <a:solidFill>
                  <a:schemeClr val="tx1"/>
                </a:solidFill>
                <a:effectLst/>
                <a:latin typeface="+mn-lt"/>
                <a:ea typeface="+mn-ea"/>
                <a:cs typeface="+mn-cs"/>
              </a:rPr>
              <a:t>Rasool</a:t>
            </a:r>
            <a:r>
              <a:rPr lang="en-US" sz="1200" b="0" i="0" u="none" strike="noStrike" kern="1200" dirty="0">
                <a:solidFill>
                  <a:schemeClr val="tx1"/>
                </a:solidFill>
                <a:effectLst/>
                <a:latin typeface="+mn-lt"/>
                <a:ea typeface="+mn-ea"/>
                <a:cs typeface="+mn-cs"/>
              </a:rPr>
              <a:t> et al., 2019). HR also processes the salary of the employees as well as bargains the salary with the employees. They also take care of the employee's problems and conduct some disciplinary actions against the employees. Updating the policies that the company needs to be done by HR does that for the company. HR also maintains the records of the employees and they maintain the safety of the company.</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3971EB5E-494D-4B46-BEEB-F06D1FD21EB0}" type="slidenum">
              <a:rPr lang="en-US" smtClean="0"/>
              <a:t>4</a:t>
            </a:fld>
            <a:endParaRPr lang="en-US"/>
          </a:p>
        </p:txBody>
      </p:sp>
    </p:spTree>
    <p:extLst>
      <p:ext uri="{BB962C8B-B14F-4D97-AF65-F5344CB8AC3E}">
        <p14:creationId xmlns:p14="http://schemas.microsoft.com/office/powerpoint/2010/main" val="34962325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HR professionals are one of the vital pillars of any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They look after all the activities which take place within an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Their job includes recruiting, staffing, training the employees, designing and developing the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They also help the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in the process of employee retention (Malik  and </a:t>
            </a:r>
            <a:r>
              <a:rPr lang="en-US" sz="1200" b="0" i="0" u="none" strike="noStrike" kern="1200" dirty="0" err="1">
                <a:solidFill>
                  <a:schemeClr val="tx1"/>
                </a:solidFill>
                <a:effectLst/>
                <a:latin typeface="+mn-lt"/>
                <a:ea typeface="+mn-ea"/>
                <a:cs typeface="+mn-cs"/>
              </a:rPr>
              <a:t>Garg</a:t>
            </a:r>
            <a:r>
              <a:rPr lang="en-US" sz="1200" b="0" i="0" u="none" strike="noStrike" kern="1200" dirty="0">
                <a:solidFill>
                  <a:schemeClr val="tx1"/>
                </a:solidFill>
                <a:effectLst/>
                <a:latin typeface="+mn-lt"/>
                <a:ea typeface="+mn-ea"/>
                <a:cs typeface="+mn-cs"/>
              </a:rPr>
              <a:t>, 2020). The mission of HR professionals is to achieve the target vision of the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in the best possible way.</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3971EB5E-494D-4B46-BEEB-F06D1FD21EB0}" type="slidenum">
              <a:rPr lang="en-US" smtClean="0"/>
              <a:t>5</a:t>
            </a:fld>
            <a:endParaRPr lang="en-US"/>
          </a:p>
        </p:txBody>
      </p:sp>
    </p:spTree>
    <p:extLst>
      <p:ext uri="{BB962C8B-B14F-4D97-AF65-F5344CB8AC3E}">
        <p14:creationId xmlns:p14="http://schemas.microsoft.com/office/powerpoint/2010/main" val="27302128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According to </a:t>
            </a:r>
            <a:r>
              <a:rPr lang="en-US" sz="1200" b="0" i="0" u="none" strike="noStrike" kern="1200" dirty="0" err="1">
                <a:solidFill>
                  <a:schemeClr val="tx1"/>
                </a:solidFill>
                <a:effectLst/>
                <a:latin typeface="+mn-lt"/>
                <a:ea typeface="+mn-ea"/>
                <a:cs typeface="+mn-cs"/>
              </a:rPr>
              <a:t>Flamholtz</a:t>
            </a:r>
            <a:r>
              <a:rPr lang="en-US" sz="1200" b="0" i="0" u="none" strike="noStrike" kern="1200" dirty="0">
                <a:solidFill>
                  <a:schemeClr val="tx1"/>
                </a:solidFill>
                <a:effectLst/>
                <a:latin typeface="+mn-lt"/>
                <a:ea typeface="+mn-ea"/>
                <a:cs typeface="+mn-cs"/>
              </a:rPr>
              <a:t>, Human resource value theory every human being possesses some values in their life as they are capable of providing some kind of services in the future (</a:t>
            </a:r>
            <a:r>
              <a:rPr lang="en-US" sz="1200" b="0" i="0" u="none" strike="noStrike" kern="1200" dirty="0" err="1">
                <a:solidFill>
                  <a:schemeClr val="tx1"/>
                </a:solidFill>
                <a:effectLst/>
                <a:latin typeface="+mn-lt"/>
                <a:ea typeface="+mn-ea"/>
                <a:cs typeface="+mn-cs"/>
              </a:rPr>
              <a:t>Orosz</a:t>
            </a:r>
            <a:r>
              <a:rPr lang="en-US" sz="1200" b="0" i="0" u="none" strike="noStrike" kern="1200" dirty="0">
                <a:solidFill>
                  <a:schemeClr val="tx1"/>
                </a:solidFill>
                <a:effectLst/>
                <a:latin typeface="+mn-lt"/>
                <a:ea typeface="+mn-ea"/>
                <a:cs typeface="+mn-cs"/>
              </a:rPr>
              <a:t>, 2022). The values of the HR help them to take their roles and responsibilities in a proper way. The theory also explains how the structure and practices of management influence the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of the employees.</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3971EB5E-494D-4B46-BEEB-F06D1FD21EB0}" type="slidenum">
              <a:rPr lang="en-US" smtClean="0"/>
              <a:t>6</a:t>
            </a:fld>
            <a:endParaRPr lang="en-US"/>
          </a:p>
        </p:txBody>
      </p:sp>
    </p:spTree>
    <p:extLst>
      <p:ext uri="{BB962C8B-B14F-4D97-AF65-F5344CB8AC3E}">
        <p14:creationId xmlns:p14="http://schemas.microsoft.com/office/powerpoint/2010/main" val="21792870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This comprehensive framework believes in four different key principles. The first one is purpose and values, the next one is core knowledge, the next is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and the last one is specialist knowledge. These four principles influence the success of an HR professional in this competitive age. ‌</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3971EB5E-494D-4B46-BEEB-F06D1FD21EB0}" type="slidenum">
              <a:rPr lang="en-US" smtClean="0"/>
              <a:t>7</a:t>
            </a:fld>
            <a:endParaRPr lang="en-US"/>
          </a:p>
        </p:txBody>
      </p:sp>
    </p:spTree>
    <p:extLst>
      <p:ext uri="{BB962C8B-B14F-4D97-AF65-F5344CB8AC3E}">
        <p14:creationId xmlns:p14="http://schemas.microsoft.com/office/powerpoint/2010/main" val="18448542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relationship between the employer and employee is mainly decided by the attitude and actions of the employer. The Employer mainly determines whether the environment of the work premises would be professional or casual. The atmosphere of the office premises decided by the Employer helps to build the relationship between the Employer and the Employee (</a:t>
            </a:r>
            <a:r>
              <a:rPr lang="en-US" sz="1200" b="0" i="0" u="none" strike="noStrike" kern="1200" dirty="0" err="1">
                <a:solidFill>
                  <a:schemeClr val="tx1"/>
                </a:solidFill>
                <a:effectLst/>
                <a:latin typeface="+mn-lt"/>
                <a:ea typeface="+mn-ea"/>
                <a:cs typeface="+mn-cs"/>
              </a:rPr>
              <a:t>Kelliher</a:t>
            </a:r>
            <a:r>
              <a:rPr lang="en-US" sz="1200" b="0" i="0" u="none" strike="noStrike" kern="1200" dirty="0">
                <a:solidFill>
                  <a:schemeClr val="tx1"/>
                </a:solidFill>
                <a:effectLst/>
                <a:latin typeface="+mn-lt"/>
                <a:ea typeface="+mn-ea"/>
                <a:cs typeface="+mn-cs"/>
              </a:rPr>
              <a:t>, Richardson and </a:t>
            </a:r>
            <a:r>
              <a:rPr lang="en-US" sz="1200" b="0" i="0" u="none" strike="noStrike" kern="1200" dirty="0" err="1">
                <a:solidFill>
                  <a:schemeClr val="tx1"/>
                </a:solidFill>
                <a:effectLst/>
                <a:latin typeface="+mn-lt"/>
                <a:ea typeface="+mn-ea"/>
                <a:cs typeface="+mn-cs"/>
              </a:rPr>
              <a:t>Boiarintseva</a:t>
            </a:r>
            <a:r>
              <a:rPr lang="en-US" sz="1200" b="0" i="0" u="none" strike="noStrike" kern="1200" dirty="0">
                <a:solidFill>
                  <a:schemeClr val="tx1"/>
                </a:solidFill>
                <a:effectLst/>
                <a:latin typeface="+mn-lt"/>
                <a:ea typeface="+mn-ea"/>
                <a:cs typeface="+mn-cs"/>
              </a:rPr>
              <a:t>, 2019). </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3971EB5E-494D-4B46-BEEB-F06D1FD21EB0}" type="slidenum">
              <a:rPr lang="en-US" smtClean="0"/>
              <a:t>8</a:t>
            </a:fld>
            <a:endParaRPr lang="en-US"/>
          </a:p>
        </p:txBody>
      </p:sp>
    </p:spTree>
    <p:extLst>
      <p:ext uri="{BB962C8B-B14F-4D97-AF65-F5344CB8AC3E}">
        <p14:creationId xmlns:p14="http://schemas.microsoft.com/office/powerpoint/2010/main" val="34069931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positive relationship between the employers and employees of Unilever reduces the number of employee turnover. In order to develop the relationship, Unilever has followed the Role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Theory. This theory influences the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of the managers and accordingly, the decision-making ability to make effective decisions in critical situations. </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3971EB5E-494D-4B46-BEEB-F06D1FD21EB0}" type="slidenum">
              <a:rPr lang="en-US" smtClean="0"/>
              <a:t>9</a:t>
            </a:fld>
            <a:endParaRPr lang="en-US"/>
          </a:p>
        </p:txBody>
      </p:sp>
    </p:spTree>
    <p:extLst>
      <p:ext uri="{BB962C8B-B14F-4D97-AF65-F5344CB8AC3E}">
        <p14:creationId xmlns:p14="http://schemas.microsoft.com/office/powerpoint/2010/main" val="1611459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 was working for a company that I have already mentioned and there I have learned that to get the success of the company the main thing is to maintain a healthy relationship with the employees. I have also come to know that when employers maintain a positive environment in the workplace the employees always have satisfaction towards their work. </a:t>
            </a:r>
            <a:endParaRPr lang="en-US" b="0" dirty="0">
              <a:effectLst/>
            </a:endParaRPr>
          </a:p>
          <a:p>
            <a:br>
              <a:rPr lang="en-US" dirty="0"/>
            </a:br>
            <a:endParaRPr lang="en-US" dirty="0"/>
          </a:p>
        </p:txBody>
      </p:sp>
      <p:sp>
        <p:nvSpPr>
          <p:cNvPr id="4" name="Slide Number Placeholder 3"/>
          <p:cNvSpPr>
            <a:spLocks noGrp="1"/>
          </p:cNvSpPr>
          <p:nvPr>
            <p:ph type="sldNum" sz="quarter" idx="10"/>
          </p:nvPr>
        </p:nvSpPr>
        <p:spPr/>
        <p:txBody>
          <a:bodyPr/>
          <a:lstStyle/>
          <a:p>
            <a:fld id="{3971EB5E-494D-4B46-BEEB-F06D1FD21EB0}" type="slidenum">
              <a:rPr lang="en-US" smtClean="0"/>
              <a:t>10</a:t>
            </a:fld>
            <a:endParaRPr lang="en-US"/>
          </a:p>
        </p:txBody>
      </p:sp>
    </p:spTree>
    <p:extLst>
      <p:ext uri="{BB962C8B-B14F-4D97-AF65-F5344CB8AC3E}">
        <p14:creationId xmlns:p14="http://schemas.microsoft.com/office/powerpoint/2010/main" val="1849511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Taking personal experience outlines in working culture, their professional roles have been </a:t>
            </a:r>
            <a:r>
              <a:rPr lang="en-US" sz="1200" b="0" i="0" u="none" strike="noStrike" kern="1200" dirty="0" err="1">
                <a:solidFill>
                  <a:schemeClr val="tx1"/>
                </a:solidFill>
                <a:effectLst/>
                <a:latin typeface="+mn-lt"/>
                <a:ea typeface="+mn-ea"/>
                <a:cs typeface="+mn-cs"/>
              </a:rPr>
              <a:t>realised</a:t>
            </a:r>
            <a:r>
              <a:rPr lang="en-US" sz="1200" b="0" i="0" u="none" strike="noStrike" kern="1200" dirty="0">
                <a:solidFill>
                  <a:schemeClr val="tx1"/>
                </a:solidFill>
                <a:effectLst/>
                <a:latin typeface="+mn-lt"/>
                <a:ea typeface="+mn-ea"/>
                <a:cs typeface="+mn-cs"/>
              </a:rPr>
              <a:t>. Their practice of recruiting processes and influence over the environment of </a:t>
            </a:r>
            <a:r>
              <a:rPr lang="en-US" sz="1200" b="0" i="0" u="none" strike="noStrike" kern="1200" dirty="0" err="1">
                <a:solidFill>
                  <a:schemeClr val="tx1"/>
                </a:solidFill>
                <a:effectLst/>
                <a:latin typeface="+mn-lt"/>
                <a:ea typeface="+mn-ea"/>
                <a:cs typeface="+mn-cs"/>
              </a:rPr>
              <a:t>organisations</a:t>
            </a:r>
            <a:r>
              <a:rPr lang="en-US" sz="1200" b="0" i="0" u="none" strike="noStrike" kern="1200" dirty="0">
                <a:solidFill>
                  <a:schemeClr val="tx1"/>
                </a:solidFill>
                <a:effectLst/>
                <a:latin typeface="+mn-lt"/>
                <a:ea typeface="+mn-ea"/>
                <a:cs typeface="+mn-cs"/>
              </a:rPr>
              <a:t> have been observed positively. Their assistance, credibility, strategic communication, decision making is crucial for achieving goals and objectives in an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a:t>
            </a:r>
            <a:endParaRPr lang="en-US" dirty="0"/>
          </a:p>
        </p:txBody>
      </p:sp>
      <p:sp>
        <p:nvSpPr>
          <p:cNvPr id="4" name="Slide Number Placeholder 3"/>
          <p:cNvSpPr>
            <a:spLocks noGrp="1"/>
          </p:cNvSpPr>
          <p:nvPr>
            <p:ph type="sldNum" sz="quarter" idx="10"/>
          </p:nvPr>
        </p:nvSpPr>
        <p:spPr/>
        <p:txBody>
          <a:bodyPr/>
          <a:lstStyle/>
          <a:p>
            <a:fld id="{3971EB5E-494D-4B46-BEEB-F06D1FD21EB0}" type="slidenum">
              <a:rPr lang="en-US" smtClean="0"/>
              <a:t>11</a:t>
            </a:fld>
            <a:endParaRPr lang="en-US"/>
          </a:p>
        </p:txBody>
      </p:sp>
    </p:spTree>
    <p:extLst>
      <p:ext uri="{BB962C8B-B14F-4D97-AF65-F5344CB8AC3E}">
        <p14:creationId xmlns:p14="http://schemas.microsoft.com/office/powerpoint/2010/main" val="36474294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EC87296D-D6CC-41F2-96C4-B5C27B30E52D}" type="datetimeFigureOut">
              <a:rPr lang="en-US" smtClean="0"/>
              <a:t>6/25/23</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24607DBA-CB7D-4CA9-BD23-21B7576F9CD0}" type="slidenum">
              <a:rPr lang="en-US" smtClean="0"/>
              <a:t>‹#›</a:t>
            </a:fld>
            <a:endParaRPr lang="en-US"/>
          </a:p>
        </p:txBody>
      </p:sp>
    </p:spTree>
    <p:extLst>
      <p:ext uri="{BB962C8B-B14F-4D97-AF65-F5344CB8AC3E}">
        <p14:creationId xmlns:p14="http://schemas.microsoft.com/office/powerpoint/2010/main" val="29571835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87296D-D6CC-41F2-96C4-B5C27B30E52D}" type="datetimeFigureOut">
              <a:rPr lang="en-US" smtClean="0"/>
              <a:t>6/25/23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4607DBA-CB7D-4CA9-BD23-21B7576F9CD0}" type="slidenum">
              <a:rPr lang="en-US" smtClean="0"/>
              <a:t>‹#›</a:t>
            </a:fld>
            <a:endParaRPr lang="en-US"/>
          </a:p>
        </p:txBody>
      </p:sp>
    </p:spTree>
    <p:extLst>
      <p:ext uri="{BB962C8B-B14F-4D97-AF65-F5344CB8AC3E}">
        <p14:creationId xmlns:p14="http://schemas.microsoft.com/office/powerpoint/2010/main" val="1019275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87296D-D6CC-41F2-96C4-B5C27B30E52D}" type="datetimeFigureOut">
              <a:rPr lang="en-US" smtClean="0"/>
              <a:t>6/25/23</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4607DBA-CB7D-4CA9-BD23-21B7576F9CD0}" type="slidenum">
              <a:rPr lang="en-US" smtClean="0"/>
              <a:t>‹#›</a:t>
            </a:fld>
            <a:endParaRPr lang="en-US"/>
          </a:p>
        </p:txBody>
      </p:sp>
    </p:spTree>
    <p:extLst>
      <p:ext uri="{BB962C8B-B14F-4D97-AF65-F5344CB8AC3E}">
        <p14:creationId xmlns:p14="http://schemas.microsoft.com/office/powerpoint/2010/main" val="27390986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C87296D-D6CC-41F2-96C4-B5C27B30E52D}" type="datetimeFigureOut">
              <a:rPr lang="en-US" smtClean="0"/>
              <a:t>6/25/23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4607DBA-CB7D-4CA9-BD23-21B7576F9CD0}" type="slidenum">
              <a:rPr lang="en-US" smtClean="0"/>
              <a:t>‹#›</a:t>
            </a:fld>
            <a:endParaRPr lang="en-US"/>
          </a:p>
        </p:txBody>
      </p:sp>
    </p:spTree>
    <p:extLst>
      <p:ext uri="{BB962C8B-B14F-4D97-AF65-F5344CB8AC3E}">
        <p14:creationId xmlns:p14="http://schemas.microsoft.com/office/powerpoint/2010/main" val="39982498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C87296D-D6CC-41F2-96C4-B5C27B30E52D}" type="datetimeFigureOut">
              <a:rPr lang="en-US" smtClean="0"/>
              <a:t>6/25/23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4607DBA-CB7D-4CA9-BD23-21B7576F9CD0}" type="slidenum">
              <a:rPr lang="en-US" smtClean="0"/>
              <a:t>‹#›</a:t>
            </a:fld>
            <a:endParaRPr lang="en-US"/>
          </a:p>
        </p:txBody>
      </p:sp>
    </p:spTree>
    <p:extLst>
      <p:ext uri="{BB962C8B-B14F-4D97-AF65-F5344CB8AC3E}">
        <p14:creationId xmlns:p14="http://schemas.microsoft.com/office/powerpoint/2010/main" val="19559675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C87296D-D6CC-41F2-96C4-B5C27B30E52D}" type="datetimeFigureOut">
              <a:rPr lang="en-US" smtClean="0"/>
              <a:t>6/25/23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4607DBA-CB7D-4CA9-BD23-21B7576F9CD0}" type="slidenum">
              <a:rPr lang="en-US" smtClean="0"/>
              <a:t>‹#›</a:t>
            </a:fld>
            <a:endParaRPr lang="en-US"/>
          </a:p>
        </p:txBody>
      </p:sp>
    </p:spTree>
    <p:extLst>
      <p:ext uri="{BB962C8B-B14F-4D97-AF65-F5344CB8AC3E}">
        <p14:creationId xmlns:p14="http://schemas.microsoft.com/office/powerpoint/2010/main" val="8509965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87296D-D6CC-41F2-96C4-B5C27B30E52D}" type="datetimeFigureOut">
              <a:rPr lang="en-US" smtClean="0"/>
              <a:t>6/25/23</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24607DBA-CB7D-4CA9-BD23-21B7576F9CD0}" type="slidenum">
              <a:rPr lang="en-US" smtClean="0"/>
              <a:t>‹#›</a:t>
            </a:fld>
            <a:endParaRPr lang="en-US"/>
          </a:p>
        </p:txBody>
      </p:sp>
    </p:spTree>
    <p:extLst>
      <p:ext uri="{BB962C8B-B14F-4D97-AF65-F5344CB8AC3E}">
        <p14:creationId xmlns:p14="http://schemas.microsoft.com/office/powerpoint/2010/main" val="28916093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C87296D-D6CC-41F2-96C4-B5C27B30E52D}" type="datetimeFigureOut">
              <a:rPr lang="en-US" smtClean="0"/>
              <a:t>6/25/23</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4607DBA-CB7D-4CA9-BD23-21B7576F9CD0}" type="slidenum">
              <a:rPr lang="en-US" smtClean="0"/>
              <a:t>‹#›</a:t>
            </a:fld>
            <a:endParaRPr lang="en-US"/>
          </a:p>
        </p:txBody>
      </p:sp>
    </p:spTree>
    <p:extLst>
      <p:ext uri="{BB962C8B-B14F-4D97-AF65-F5344CB8AC3E}">
        <p14:creationId xmlns:p14="http://schemas.microsoft.com/office/powerpoint/2010/main" val="33133881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C87296D-D6CC-41F2-96C4-B5C27B30E52D}" type="datetimeFigureOut">
              <a:rPr lang="en-US" smtClean="0"/>
              <a:t>6/25/23</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4607DBA-CB7D-4CA9-BD23-21B7576F9CD0}" type="slidenum">
              <a:rPr lang="en-US" smtClean="0"/>
              <a:t>‹#›</a:t>
            </a:fld>
            <a:endParaRPr lang="en-US"/>
          </a:p>
        </p:txBody>
      </p:sp>
    </p:spTree>
    <p:extLst>
      <p:ext uri="{BB962C8B-B14F-4D97-AF65-F5344CB8AC3E}">
        <p14:creationId xmlns:p14="http://schemas.microsoft.com/office/powerpoint/2010/main" val="15123159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C87296D-D6CC-41F2-96C4-B5C27B30E52D}" type="datetimeFigureOut">
              <a:rPr lang="en-US" smtClean="0"/>
              <a:t>6/25/23</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4607DBA-CB7D-4CA9-BD23-21B7576F9CD0}" type="slidenum">
              <a:rPr lang="en-US" smtClean="0"/>
              <a:t>‹#›</a:t>
            </a:fld>
            <a:endParaRPr lang="en-US"/>
          </a:p>
        </p:txBody>
      </p:sp>
    </p:spTree>
    <p:extLst>
      <p:ext uri="{BB962C8B-B14F-4D97-AF65-F5344CB8AC3E}">
        <p14:creationId xmlns:p14="http://schemas.microsoft.com/office/powerpoint/2010/main" val="7351549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C87296D-D6CC-41F2-96C4-B5C27B30E52D}" type="datetimeFigureOut">
              <a:rPr lang="en-US" smtClean="0"/>
              <a:t>6/25/23</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4607DBA-CB7D-4CA9-BD23-21B7576F9CD0}" type="slidenum">
              <a:rPr lang="en-US" smtClean="0"/>
              <a:t>‹#›</a:t>
            </a:fld>
            <a:endParaRPr lang="en-US"/>
          </a:p>
        </p:txBody>
      </p:sp>
    </p:spTree>
    <p:extLst>
      <p:ext uri="{BB962C8B-B14F-4D97-AF65-F5344CB8AC3E}">
        <p14:creationId xmlns:p14="http://schemas.microsoft.com/office/powerpoint/2010/main" val="22755845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C87296D-D6CC-41F2-96C4-B5C27B30E52D}" type="datetimeFigureOut">
              <a:rPr lang="en-US" smtClean="0"/>
              <a:t>6/25/23</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4607DBA-CB7D-4CA9-BD23-21B7576F9CD0}" type="slidenum">
              <a:rPr lang="en-US" smtClean="0"/>
              <a:t>‹#›</a:t>
            </a:fld>
            <a:endParaRPr lang="en-US"/>
          </a:p>
        </p:txBody>
      </p:sp>
    </p:spTree>
    <p:extLst>
      <p:ext uri="{BB962C8B-B14F-4D97-AF65-F5344CB8AC3E}">
        <p14:creationId xmlns:p14="http://schemas.microsoft.com/office/powerpoint/2010/main" val="28011367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87296D-D6CC-41F2-96C4-B5C27B30E52D}" type="datetimeFigureOut">
              <a:rPr lang="en-US" smtClean="0"/>
              <a:t>6/25/23</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4607DBA-CB7D-4CA9-BD23-21B7576F9CD0}" type="slidenum">
              <a:rPr lang="en-US" smtClean="0"/>
              <a:t>‹#›</a:t>
            </a:fld>
            <a:endParaRPr lang="en-US"/>
          </a:p>
        </p:txBody>
      </p:sp>
    </p:spTree>
    <p:extLst>
      <p:ext uri="{BB962C8B-B14F-4D97-AF65-F5344CB8AC3E}">
        <p14:creationId xmlns:p14="http://schemas.microsoft.com/office/powerpoint/2010/main" val="39448196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C87296D-D6CC-41F2-96C4-B5C27B30E52D}" type="datetimeFigureOut">
              <a:rPr lang="en-US" smtClean="0"/>
              <a:t>6/25/23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4607DBA-CB7D-4CA9-BD23-21B7576F9CD0}" type="slidenum">
              <a:rPr lang="en-US" smtClean="0"/>
              <a:t>‹#›</a:t>
            </a:fld>
            <a:endParaRPr lang="en-US"/>
          </a:p>
        </p:txBody>
      </p:sp>
    </p:spTree>
    <p:extLst>
      <p:ext uri="{BB962C8B-B14F-4D97-AF65-F5344CB8AC3E}">
        <p14:creationId xmlns:p14="http://schemas.microsoft.com/office/powerpoint/2010/main" val="25956853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C87296D-D6CC-41F2-96C4-B5C27B30E52D}" type="datetimeFigureOut">
              <a:rPr lang="en-US" smtClean="0"/>
              <a:t>6/25/23</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24607DBA-CB7D-4CA9-BD23-21B7576F9CD0}" type="slidenum">
              <a:rPr lang="en-US" smtClean="0"/>
              <a:t>‹#›</a:t>
            </a:fld>
            <a:endParaRPr lang="en-US"/>
          </a:p>
        </p:txBody>
      </p:sp>
    </p:spTree>
    <p:extLst>
      <p:ext uri="{BB962C8B-B14F-4D97-AF65-F5344CB8AC3E}">
        <p14:creationId xmlns:p14="http://schemas.microsoft.com/office/powerpoint/2010/main" val="6355536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EC87296D-D6CC-41F2-96C4-B5C27B30E52D}" type="datetimeFigureOut">
              <a:rPr lang="en-US" smtClean="0"/>
              <a:t>6/25/23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4607DBA-CB7D-4CA9-BD23-21B7576F9CD0}" type="slidenum">
              <a:rPr lang="en-US" smtClean="0"/>
              <a:t>‹#›</a:t>
            </a:fld>
            <a:endParaRPr lang="en-US"/>
          </a:p>
        </p:txBody>
      </p:sp>
    </p:spTree>
    <p:extLst>
      <p:ext uri="{BB962C8B-B14F-4D97-AF65-F5344CB8AC3E}">
        <p14:creationId xmlns:p14="http://schemas.microsoft.com/office/powerpoint/2010/main" val="38802405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EC87296D-D6CC-41F2-96C4-B5C27B30E52D}" type="datetimeFigureOut">
              <a:rPr lang="en-US" smtClean="0"/>
              <a:t>6/25/23</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4607DBA-CB7D-4CA9-BD23-21B7576F9CD0}" type="slidenum">
              <a:rPr lang="en-US" smtClean="0"/>
              <a:t>‹#›</a:t>
            </a:fld>
            <a:endParaRPr lang="en-US"/>
          </a:p>
        </p:txBody>
      </p:sp>
    </p:spTree>
    <p:extLst>
      <p:ext uri="{BB962C8B-B14F-4D97-AF65-F5344CB8AC3E}">
        <p14:creationId xmlns:p14="http://schemas.microsoft.com/office/powerpoint/2010/main" val="6501840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EC87296D-D6CC-41F2-96C4-B5C27B30E52D}" type="datetimeFigureOut">
              <a:rPr lang="en-US" smtClean="0"/>
              <a:t>6/25/23</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24607DBA-CB7D-4CA9-BD23-21B7576F9CD0}" type="slidenum">
              <a:rPr lang="en-US" smtClean="0"/>
              <a:t>‹#›</a:t>
            </a:fld>
            <a:endParaRPr lang="en-US"/>
          </a:p>
        </p:txBody>
      </p:sp>
    </p:spTree>
    <p:extLst>
      <p:ext uri="{BB962C8B-B14F-4D97-AF65-F5344CB8AC3E}">
        <p14:creationId xmlns:p14="http://schemas.microsoft.com/office/powerpoint/2010/main" val="370103911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espace.curtin.edu.au/bitstream/handle/20.500.11937/72047/271127.pdf?sequence=2" TargetMode="External"/><Relationship Id="rId2" Type="http://schemas.openxmlformats.org/officeDocument/2006/relationships/hyperlink" Target="https://doi.org/10.1016/j.hrmr.2019.100700" TargetMode="External"/><Relationship Id="rId1" Type="http://schemas.openxmlformats.org/officeDocument/2006/relationships/slideLayout" Target="../slideLayouts/slideLayout2.xml"/><Relationship Id="rId6" Type="http://schemas.openxmlformats.org/officeDocument/2006/relationships/hyperlink" Target="https://doi.org/10.2147/PRBM.S204662" TargetMode="External"/><Relationship Id="rId5" Type="http://schemas.openxmlformats.org/officeDocument/2006/relationships/hyperlink" Target="http://epa.niif.hu/02100/02137/00041/pdf/EPA02137_pum_2022_03_182-193.pdf" TargetMode="External"/><Relationship Id="rId4" Type="http://schemas.openxmlformats.org/officeDocument/2006/relationships/hyperlink" Target="https://doi.org/10.1080/09585192.2017.139654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83171" y="2546287"/>
            <a:ext cx="8825658" cy="2677648"/>
          </a:xfrm>
        </p:spPr>
        <p:txBody>
          <a:bodyPr/>
          <a:lstStyle/>
          <a:p>
            <a:pPr algn="ctr" rtl="1"/>
            <a:r>
              <a:rPr lang="en-GB" sz="4200" b="1" i="0" dirty="0">
                <a:effectLst/>
                <a:latin typeface="UICTFontTextStyleBody"/>
              </a:rPr>
              <a:t>BA Business Management</a:t>
            </a:r>
            <a:br>
              <a:rPr lang="en-GB" sz="4200" b="1" dirty="0">
                <a:effectLst/>
                <a:latin typeface=".AppleSystemUIFont"/>
              </a:rPr>
            </a:br>
            <a:r>
              <a:rPr lang="en-GB" sz="4200" b="1" i="0" dirty="0">
                <a:effectLst/>
                <a:latin typeface="UICTFontTextStyleBody"/>
              </a:rPr>
              <a:t>Module: Managing People</a:t>
            </a:r>
            <a:br>
              <a:rPr lang="en-GB" sz="4200" b="1" dirty="0">
                <a:effectLst/>
                <a:latin typeface=".AppleSystemUIFont"/>
              </a:rPr>
            </a:br>
            <a:r>
              <a:rPr lang="en-GB" sz="4200" b="1" i="0" dirty="0">
                <a:effectLst/>
                <a:latin typeface="UICTFontTextStyleBody"/>
              </a:rPr>
              <a:t>Module code: LCBB5004</a:t>
            </a:r>
            <a:br>
              <a:rPr lang="en-GB" sz="4200" b="1" dirty="0">
                <a:effectLst/>
                <a:latin typeface=".AppleSystemUIFont"/>
              </a:rPr>
            </a:br>
            <a:r>
              <a:rPr lang="en-GB" sz="4200" b="1" i="0" dirty="0">
                <a:effectLst/>
                <a:latin typeface="UICTFontTextStyleBody"/>
              </a:rPr>
              <a:t>Lecturer: Samuel </a:t>
            </a:r>
            <a:r>
              <a:rPr lang="en-GB" sz="4200" b="1" i="0" dirty="0" err="1">
                <a:effectLst/>
                <a:latin typeface="UICTFontTextStyleBody"/>
              </a:rPr>
              <a:t>Ofori</a:t>
            </a:r>
            <a:r>
              <a:rPr lang="en-GB" sz="4200" b="1" i="0" dirty="0">
                <a:effectLst/>
                <a:latin typeface="UICTFontTextStyleBody"/>
              </a:rPr>
              <a:t> </a:t>
            </a:r>
            <a:br>
              <a:rPr lang="en-GB" sz="4200" b="1" dirty="0">
                <a:effectLst/>
                <a:latin typeface=".AppleSystemUIFont"/>
              </a:rPr>
            </a:br>
            <a:r>
              <a:rPr lang="en-GB" sz="4200" b="1" dirty="0">
                <a:effectLst/>
                <a:latin typeface=".AppleSystemUIFont"/>
              </a:rPr>
              <a:t>Student :</a:t>
            </a:r>
            <a:r>
              <a:rPr lang="en-GB" sz="4200" b="1" i="0" dirty="0">
                <a:effectLst/>
                <a:latin typeface="UICTFontTextStyleBody"/>
              </a:rPr>
              <a:t>Ana Moldovanu </a:t>
            </a:r>
            <a:br>
              <a:rPr lang="en-GB" sz="4200" b="1" dirty="0">
                <a:effectLst/>
                <a:latin typeface=".AppleSystemUIFont"/>
              </a:rPr>
            </a:br>
            <a:r>
              <a:rPr lang="en-GB" sz="4200" b="1" i="0" dirty="0">
                <a:effectLst/>
                <a:latin typeface="UICTFontTextStyleBody"/>
              </a:rPr>
              <a:t>Student ID :2130326</a:t>
            </a:r>
            <a:endParaRPr lang="en-GB" sz="4200" b="1" dirty="0">
              <a:effectLst/>
              <a:latin typeface=".AppleSystemUIFont"/>
            </a:endParaRPr>
          </a:p>
        </p:txBody>
      </p:sp>
    </p:spTree>
    <p:extLst>
      <p:ext uri="{BB962C8B-B14F-4D97-AF65-F5344CB8AC3E}">
        <p14:creationId xmlns:p14="http://schemas.microsoft.com/office/powerpoint/2010/main" val="8830837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Introduction </a:t>
            </a:r>
            <a:endParaRPr lang="en-US" dirty="0"/>
          </a:p>
        </p:txBody>
      </p:sp>
      <p:sp>
        <p:nvSpPr>
          <p:cNvPr id="3" name="Content Placeholder 2"/>
          <p:cNvSpPr>
            <a:spLocks noGrp="1"/>
          </p:cNvSpPr>
          <p:nvPr>
            <p:ph idx="1"/>
          </p:nvPr>
        </p:nvSpPr>
        <p:spPr>
          <a:xfrm>
            <a:off x="1154955" y="2603500"/>
            <a:ext cx="6274546" cy="3416300"/>
          </a:xfrm>
        </p:spPr>
        <p:txBody>
          <a:bodyPr>
            <a:normAutofit fontScale="92500" lnSpcReduction="20000"/>
          </a:bodyPr>
          <a:lstStyle/>
          <a:p>
            <a:pPr fontAlgn="base"/>
            <a:r>
              <a:rPr lang="en-US" dirty="0"/>
              <a:t>Human resource professionals perform several functions hiring candidates, selecting candidates after the interview, managing talents and providing workplace safety.</a:t>
            </a:r>
          </a:p>
          <a:p>
            <a:pPr fontAlgn="base"/>
            <a:r>
              <a:rPr lang="en-US" dirty="0"/>
              <a:t>This presentation will be conducted regarding the duties of human resource professionals. It will focus on their job responsibilities and operational areas. </a:t>
            </a:r>
          </a:p>
          <a:p>
            <a:pPr fontAlgn="base"/>
            <a:r>
              <a:rPr lang="en-US" dirty="0"/>
              <a:t>They follow several ideas of employment engagement so that </a:t>
            </a:r>
            <a:r>
              <a:rPr lang="en-US" dirty="0" err="1"/>
              <a:t>organisations’</a:t>
            </a:r>
            <a:r>
              <a:rPr lang="en-US" dirty="0"/>
              <a:t> profitability, retention of employees, and work safety enhance.</a:t>
            </a:r>
          </a:p>
          <a:p>
            <a:pPr fontAlgn="base"/>
            <a:r>
              <a:rPr lang="en-US" dirty="0"/>
              <a:t>Factors that influence their working relationships and personal experience of positive relationships will be mentioned in the following part. </a:t>
            </a:r>
          </a:p>
          <a:p>
            <a:endParaRPr lang="en-US" dirty="0"/>
          </a:p>
        </p:txBody>
      </p:sp>
      <p:pic>
        <p:nvPicPr>
          <p:cNvPr id="1026" name="Picture 2" descr="https://lh5.googleusercontent.com/0pV17MnwmEty6r3zGwIbK4zC0m99RMwf7k29KS6gyXBviTqAcI-8elmgJP9QvesxaFZax7R5UIEgxtZGIg7XXHKhbHwS-gAeYmviGa3LEbKCEq9iG-ud6Hi2k0b9qK1i59HjfVwbssk7S7MLLQeOCS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29501" y="7227602"/>
            <a:ext cx="2841625" cy="24184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75010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Human Resource Professional </a:t>
            </a:r>
            <a:endParaRPr lang="en-US" dirty="0"/>
          </a:p>
        </p:txBody>
      </p:sp>
      <p:sp>
        <p:nvSpPr>
          <p:cNvPr id="3" name="Content Placeholder 2"/>
          <p:cNvSpPr>
            <a:spLocks noGrp="1"/>
          </p:cNvSpPr>
          <p:nvPr>
            <p:ph idx="1"/>
          </p:nvPr>
        </p:nvSpPr>
        <p:spPr>
          <a:xfrm>
            <a:off x="1154955" y="2603500"/>
            <a:ext cx="5512546" cy="3206750"/>
          </a:xfrm>
        </p:spPr>
        <p:txBody>
          <a:bodyPr>
            <a:normAutofit fontScale="77500" lnSpcReduction="20000"/>
          </a:bodyPr>
          <a:lstStyle/>
          <a:p>
            <a:pPr fontAlgn="base"/>
            <a:r>
              <a:rPr lang="en-US" dirty="0"/>
              <a:t>The role of HR includes the recruitment of necessary staff and their training. </a:t>
            </a:r>
          </a:p>
          <a:p>
            <a:pPr fontAlgn="base"/>
            <a:r>
              <a:rPr lang="en-US" dirty="0"/>
              <a:t>They may look for specific qualities that are necessary for the recruitment.</a:t>
            </a:r>
          </a:p>
          <a:p>
            <a:pPr fontAlgn="base"/>
            <a:r>
              <a:rPr lang="en-US" dirty="0"/>
              <a:t>HR professionals ensure the efficient functioning of the company's administration. </a:t>
            </a:r>
          </a:p>
          <a:p>
            <a:pPr fontAlgn="base"/>
            <a:r>
              <a:rPr lang="en-US" dirty="0"/>
              <a:t>This includes the policy formulation of the </a:t>
            </a:r>
            <a:r>
              <a:rPr lang="en-US" dirty="0" err="1"/>
              <a:t>organisation</a:t>
            </a:r>
            <a:r>
              <a:rPr lang="en-US" dirty="0"/>
              <a:t>, maintenance of employee's track record, implementation of </a:t>
            </a:r>
            <a:r>
              <a:rPr lang="en-US" dirty="0" err="1"/>
              <a:t>labour</a:t>
            </a:r>
            <a:r>
              <a:rPr lang="en-US" dirty="0"/>
              <a:t> laws and regulations, assurance of employees benefits and so on.</a:t>
            </a:r>
          </a:p>
          <a:p>
            <a:pPr fontAlgn="base"/>
            <a:r>
              <a:rPr lang="en-US" dirty="0"/>
              <a:t>The current CIPD profession map has set the ideal standard for HR professionals about various activities, knowledge and </a:t>
            </a:r>
            <a:r>
              <a:rPr lang="en-US" dirty="0" err="1"/>
              <a:t>behaviour</a:t>
            </a:r>
            <a:r>
              <a:rPr lang="en-US" dirty="0"/>
              <a:t> which is important for success.</a:t>
            </a:r>
          </a:p>
          <a:p>
            <a:endParaRPr lang="en-US" dirty="0"/>
          </a:p>
        </p:txBody>
      </p:sp>
      <p:pic>
        <p:nvPicPr>
          <p:cNvPr id="2050" name="Picture 2" descr="https://lh6.googleusercontent.com/O9OD1Ra9nIa8IzYNXs_AKi19ZDNPIdNf6IescQVYz1jklODf2lefydYoKITEF5k9RnXz605b2RA1n0FmmAMzsRsecpFARfw4uUQxElQPOnLVkETlgc7ltbVhlARewTJMdmrbW0eAGesaQpiu2rRfxM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37729" y="2603500"/>
            <a:ext cx="4946296" cy="27701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8610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Job Responsibilities of HR Professional </a:t>
            </a:r>
            <a:endParaRPr lang="en-US" dirty="0"/>
          </a:p>
        </p:txBody>
      </p:sp>
      <p:sp>
        <p:nvSpPr>
          <p:cNvPr id="3" name="Content Placeholder 2"/>
          <p:cNvSpPr>
            <a:spLocks noGrp="1"/>
          </p:cNvSpPr>
          <p:nvPr>
            <p:ph idx="1"/>
          </p:nvPr>
        </p:nvSpPr>
        <p:spPr>
          <a:xfrm>
            <a:off x="1154955" y="2603500"/>
            <a:ext cx="5550646" cy="2654300"/>
          </a:xfrm>
        </p:spPr>
        <p:txBody>
          <a:bodyPr>
            <a:normAutofit fontScale="77500" lnSpcReduction="20000"/>
          </a:bodyPr>
          <a:lstStyle/>
          <a:p>
            <a:pPr fontAlgn="base"/>
            <a:r>
              <a:rPr lang="en-US" dirty="0"/>
              <a:t>The HR needs to do some research on online sites for the best profiles of the candidates who are applying for the post in the company. </a:t>
            </a:r>
          </a:p>
          <a:p>
            <a:pPr fontAlgn="base"/>
            <a:r>
              <a:rPr lang="en-US" dirty="0"/>
              <a:t>After researching the profile HR needs to shortlist some profiles who are more efficient and knowledgeable. </a:t>
            </a:r>
          </a:p>
          <a:p>
            <a:pPr fontAlgn="base"/>
            <a:r>
              <a:rPr lang="en-US" dirty="0"/>
              <a:t>Thereafter HR recruits those candidates via interviews of the candidates. </a:t>
            </a:r>
          </a:p>
          <a:p>
            <a:pPr fontAlgn="base"/>
            <a:r>
              <a:rPr lang="en-US" dirty="0"/>
              <a:t>The HR also processes the payroll of the employees.</a:t>
            </a:r>
          </a:p>
          <a:p>
            <a:pPr fontAlgn="base"/>
            <a:r>
              <a:rPr lang="en-US" dirty="0"/>
              <a:t>HR conducts some disciplinary actions like terminating the employees who are coming late to the office consistently or who are not following the rules and regulations of the company  (</a:t>
            </a:r>
            <a:r>
              <a:rPr lang="en-US" dirty="0" err="1"/>
              <a:t>Rasool</a:t>
            </a:r>
            <a:r>
              <a:rPr lang="en-US" dirty="0"/>
              <a:t> et al., 2019).</a:t>
            </a:r>
          </a:p>
          <a:p>
            <a:endParaRPr lang="en-US" dirty="0"/>
          </a:p>
        </p:txBody>
      </p:sp>
      <p:pic>
        <p:nvPicPr>
          <p:cNvPr id="3074" name="Picture 2" descr="https://lh3.googleusercontent.com/ChucOXR6DT2zGKbwSyhm05HvliE7RLgy7L6ExCbMS6ptITcVvMePOfna_VzuKJSG9Y9xsIkWSEXyHa5leN5rFohLlU5jnHg8jqJNvXKapE_wdcQnmHfRFUkwNR0pg2Lk_Hap3SthLDKp3Jk1YxotBO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05601" y="2869143"/>
            <a:ext cx="5143500" cy="2943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77424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Functional areas of HR Professional </a:t>
            </a:r>
            <a:endParaRPr lang="en-US" dirty="0"/>
          </a:p>
        </p:txBody>
      </p:sp>
      <p:sp>
        <p:nvSpPr>
          <p:cNvPr id="3" name="Content Placeholder 2"/>
          <p:cNvSpPr>
            <a:spLocks noGrp="1"/>
          </p:cNvSpPr>
          <p:nvPr>
            <p:ph idx="1"/>
          </p:nvPr>
        </p:nvSpPr>
        <p:spPr>
          <a:xfrm>
            <a:off x="1154955" y="2603500"/>
            <a:ext cx="6826996" cy="2901950"/>
          </a:xfrm>
        </p:spPr>
        <p:txBody>
          <a:bodyPr/>
          <a:lstStyle/>
          <a:p>
            <a:pPr fontAlgn="base"/>
            <a:r>
              <a:rPr lang="en-US" dirty="0"/>
              <a:t>The HR professional works collaboratively with the manager of the hiring department and builds up a plan in order to recruit diverse employees.</a:t>
            </a:r>
          </a:p>
          <a:p>
            <a:pPr fontAlgn="base"/>
            <a:r>
              <a:rPr lang="en-US" dirty="0"/>
              <a:t>HR professionals also help in maintaining the writing and updating of job descriptions.</a:t>
            </a:r>
          </a:p>
          <a:p>
            <a:pPr fontAlgn="base"/>
            <a:r>
              <a:rPr lang="en-US" dirty="0"/>
              <a:t>HR professionals also look after the safety and security of every worker present in the </a:t>
            </a:r>
            <a:r>
              <a:rPr lang="en-US" dirty="0" err="1"/>
              <a:t>organisation</a:t>
            </a:r>
            <a:r>
              <a:rPr lang="en-US" dirty="0"/>
              <a:t> (Malik  and </a:t>
            </a:r>
            <a:r>
              <a:rPr lang="en-US" dirty="0" err="1"/>
              <a:t>Garg</a:t>
            </a:r>
            <a:r>
              <a:rPr lang="en-US" dirty="0"/>
              <a:t>, 2020).</a:t>
            </a:r>
          </a:p>
          <a:p>
            <a:endParaRPr lang="en-US" dirty="0"/>
          </a:p>
        </p:txBody>
      </p:sp>
      <p:pic>
        <p:nvPicPr>
          <p:cNvPr id="4098" name="Picture 2" descr="https://lh3.googleusercontent.com/t2Usd0I66t7wj9vugt-esKVajXhKk6AciekRY4pVDK1ImxMV9vPJac7ixZfcPyjYVhOalKYVHdLrbcmKcq7mdfaKeqg2BofRGsWp4HgELxA7MkW5NAEiKrOP7m8qXx_Ozx6SG_lBusjRY8bAyaGV_Hw"/>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51528" y="2600325"/>
            <a:ext cx="3529678" cy="3184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54135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Values to abide by</a:t>
            </a:r>
            <a:endParaRPr lang="en-US" dirty="0"/>
          </a:p>
        </p:txBody>
      </p:sp>
      <p:sp>
        <p:nvSpPr>
          <p:cNvPr id="3" name="Content Placeholder 2"/>
          <p:cNvSpPr>
            <a:spLocks noGrp="1"/>
          </p:cNvSpPr>
          <p:nvPr>
            <p:ph idx="1"/>
          </p:nvPr>
        </p:nvSpPr>
        <p:spPr>
          <a:xfrm>
            <a:off x="1154955" y="2603500"/>
            <a:ext cx="5893546" cy="2901950"/>
          </a:xfrm>
        </p:spPr>
        <p:txBody>
          <a:bodyPr/>
          <a:lstStyle/>
          <a:p>
            <a:pPr fontAlgn="base"/>
            <a:r>
              <a:rPr lang="en-US" dirty="0"/>
              <a:t>The main responsibility of an HR professional is to maintain integrity and diversity within an </a:t>
            </a:r>
            <a:r>
              <a:rPr lang="en-US" dirty="0" err="1"/>
              <a:t>organisation</a:t>
            </a:r>
            <a:r>
              <a:rPr lang="en-US" dirty="0"/>
              <a:t>.</a:t>
            </a:r>
          </a:p>
          <a:p>
            <a:pPr fontAlgn="base"/>
            <a:r>
              <a:rPr lang="en-US" dirty="0"/>
              <a:t>They train and develop employees for the benefit of the </a:t>
            </a:r>
            <a:r>
              <a:rPr lang="en-US" dirty="0" err="1"/>
              <a:t>organisation</a:t>
            </a:r>
            <a:r>
              <a:rPr lang="en-US" dirty="0"/>
              <a:t>.</a:t>
            </a:r>
          </a:p>
          <a:p>
            <a:pPr fontAlgn="base"/>
            <a:r>
              <a:rPr lang="en-US" dirty="0"/>
              <a:t>They also help in talent management, employee benefit and compensation (</a:t>
            </a:r>
            <a:r>
              <a:rPr lang="en-US" dirty="0" err="1"/>
              <a:t>Orosz</a:t>
            </a:r>
            <a:r>
              <a:rPr lang="en-US" dirty="0"/>
              <a:t>, 2022).</a:t>
            </a:r>
          </a:p>
          <a:p>
            <a:endParaRPr lang="en-US" dirty="0"/>
          </a:p>
        </p:txBody>
      </p:sp>
      <p:pic>
        <p:nvPicPr>
          <p:cNvPr id="5122" name="Picture 2" descr="https://lh4.googleusercontent.com/ldLdpARCUCY0Yk6Eq_Q8g64Rs_HAMP_nOJO5C9Cv0MADIQQ4x6iH0Fp83fyLWq_6UEvw3PILeFpc5uiFMggHmqXeFfwh0NczvsvBTHmM1zBE1mzEhTT32WEhV0z8Vy0vZpbWtNIFgGy807QM9g3kbNc"/>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48501" y="2349143"/>
            <a:ext cx="4708525" cy="34106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93241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CIPD Profession Map </a:t>
            </a:r>
            <a:endParaRPr lang="en-US" dirty="0"/>
          </a:p>
        </p:txBody>
      </p:sp>
      <p:sp>
        <p:nvSpPr>
          <p:cNvPr id="3" name="Content Placeholder 2"/>
          <p:cNvSpPr>
            <a:spLocks noGrp="1"/>
          </p:cNvSpPr>
          <p:nvPr>
            <p:ph idx="1"/>
          </p:nvPr>
        </p:nvSpPr>
        <p:spPr>
          <a:xfrm>
            <a:off x="1154955" y="2603500"/>
            <a:ext cx="6198346" cy="2463800"/>
          </a:xfrm>
        </p:spPr>
        <p:txBody>
          <a:bodyPr>
            <a:normAutofit fontScale="85000" lnSpcReduction="10000"/>
          </a:bodyPr>
          <a:lstStyle/>
          <a:p>
            <a:pPr fontAlgn="base"/>
            <a:r>
              <a:rPr lang="en-US" dirty="0"/>
              <a:t>CIPD is an up-to-date framework that explains the activity of an HR professional. </a:t>
            </a:r>
          </a:p>
          <a:p>
            <a:pPr fontAlgn="base"/>
            <a:r>
              <a:rPr lang="en-US" dirty="0"/>
              <a:t>This framework replaces the traditional form of HR operations. </a:t>
            </a:r>
          </a:p>
          <a:p>
            <a:pPr fontAlgn="base"/>
            <a:r>
              <a:rPr lang="en-US" dirty="0"/>
              <a:t>In this way, HR professionals achieve a standard in the entire global HR industry (CIPD, 2023). </a:t>
            </a:r>
          </a:p>
          <a:p>
            <a:pPr fontAlgn="base"/>
            <a:r>
              <a:rPr lang="en-US" dirty="0"/>
              <a:t>The effective CIPD framework helps an HR professional to advance his career properly by enhancing the level of confidence and accordingly performing well. </a:t>
            </a:r>
          </a:p>
          <a:p>
            <a:endParaRPr lang="en-US" dirty="0"/>
          </a:p>
        </p:txBody>
      </p:sp>
      <p:pic>
        <p:nvPicPr>
          <p:cNvPr id="6146" name="Picture 2" descr="https://lh4.googleusercontent.com/m9Mbel54EnRldzwB--7uPvEEA1IwoUGantulcXk8Ggnms5TlMQ0Zq4e6KeaQAuBGGpDljNVNVT7vYgggH-uopgQDJ5r5rmXWRibNGcCLRICK6TkukH2W5v20q_xBGBqwz9lSxwIaTQdTjfKZKZdpQK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53301" y="2970005"/>
            <a:ext cx="4533900" cy="3020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94918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Types of Relationship Between Employer and Employee </a:t>
            </a:r>
            <a:endParaRPr lang="en-US" dirty="0"/>
          </a:p>
        </p:txBody>
      </p:sp>
      <p:sp>
        <p:nvSpPr>
          <p:cNvPr id="3" name="Content Placeholder 2"/>
          <p:cNvSpPr>
            <a:spLocks noGrp="1"/>
          </p:cNvSpPr>
          <p:nvPr>
            <p:ph idx="1"/>
          </p:nvPr>
        </p:nvSpPr>
        <p:spPr>
          <a:xfrm>
            <a:off x="1154955" y="2603500"/>
            <a:ext cx="6064996" cy="2540000"/>
          </a:xfrm>
        </p:spPr>
        <p:txBody>
          <a:bodyPr>
            <a:normAutofit fontScale="92500" lnSpcReduction="20000"/>
          </a:bodyPr>
          <a:lstStyle/>
          <a:p>
            <a:pPr fontAlgn="base"/>
            <a:r>
              <a:rPr lang="en-US" dirty="0"/>
              <a:t>There are mainly three types of relationships between the Employer and the Employee. These are the Independent relationship, the Contractual relationship and the Principal relationship.</a:t>
            </a:r>
          </a:p>
          <a:p>
            <a:pPr fontAlgn="base"/>
            <a:r>
              <a:rPr lang="en-US" dirty="0"/>
              <a:t>The relationship between the Employer and Employee can be positive by adding diverse talents, skills and experienced employees to the workforce (</a:t>
            </a:r>
            <a:r>
              <a:rPr lang="en-US" dirty="0" err="1"/>
              <a:t>Kelliher</a:t>
            </a:r>
            <a:r>
              <a:rPr lang="en-US" dirty="0"/>
              <a:t>, Richardson and </a:t>
            </a:r>
            <a:r>
              <a:rPr lang="en-US" dirty="0" err="1"/>
              <a:t>Boiarintseva</a:t>
            </a:r>
            <a:r>
              <a:rPr lang="en-US" dirty="0"/>
              <a:t>, 2019).</a:t>
            </a:r>
          </a:p>
          <a:p>
            <a:pPr fontAlgn="base"/>
            <a:r>
              <a:rPr lang="en-US" dirty="0"/>
              <a:t>The diversity among the employees will help the </a:t>
            </a:r>
            <a:r>
              <a:rPr lang="en-US" dirty="0" err="1"/>
              <a:t>organisation</a:t>
            </a:r>
            <a:r>
              <a:rPr lang="en-US" dirty="0"/>
              <a:t> to have better performance.</a:t>
            </a:r>
          </a:p>
          <a:p>
            <a:endParaRPr lang="en-US" dirty="0"/>
          </a:p>
        </p:txBody>
      </p:sp>
      <p:pic>
        <p:nvPicPr>
          <p:cNvPr id="7170" name="Picture 2" descr="https://lh5.googleusercontent.com/RS1qsl7fVu4-zjfF6uuHyjGqNOWvt1n1XYow37bExxVjnkrBgpgc1nizNPDJVYCE8zFAf_liXvKNiXJo86QViQUFDMBFs7bvqTdZeXjUMN5E7aXSHNfEahS2XIrvmv_vaEx0Ux5VRP94KRRhVbEdku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19951" y="3121555"/>
            <a:ext cx="4699649" cy="29448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43393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Practical  Example of the Factors Influencing the Relationship </a:t>
            </a:r>
            <a:endParaRPr lang="en-US" dirty="0"/>
          </a:p>
        </p:txBody>
      </p:sp>
      <p:sp>
        <p:nvSpPr>
          <p:cNvPr id="3" name="Content Placeholder 2"/>
          <p:cNvSpPr>
            <a:spLocks noGrp="1"/>
          </p:cNvSpPr>
          <p:nvPr>
            <p:ph idx="1"/>
          </p:nvPr>
        </p:nvSpPr>
        <p:spPr>
          <a:xfrm>
            <a:off x="1154955" y="2603500"/>
            <a:ext cx="5817346" cy="2749550"/>
          </a:xfrm>
        </p:spPr>
        <p:txBody>
          <a:bodyPr>
            <a:normAutofit fontScale="92500"/>
          </a:bodyPr>
          <a:lstStyle/>
          <a:p>
            <a:pPr fontAlgn="base"/>
            <a:r>
              <a:rPr lang="en-US" dirty="0"/>
              <a:t>The employees show their work efficiency when they get a positive work environment (</a:t>
            </a:r>
            <a:r>
              <a:rPr lang="en-US" dirty="0" err="1"/>
              <a:t>Picincu</a:t>
            </a:r>
            <a:r>
              <a:rPr lang="en-US" dirty="0"/>
              <a:t>, 2021). </a:t>
            </a:r>
          </a:p>
          <a:p>
            <a:pPr fontAlgn="base"/>
            <a:r>
              <a:rPr lang="en-US" dirty="0"/>
              <a:t>For example, at Unilever, the secure corporate culture boosts the morale of the employees.</a:t>
            </a:r>
          </a:p>
          <a:p>
            <a:pPr fontAlgn="base"/>
            <a:r>
              <a:rPr lang="en-US" dirty="0"/>
              <a:t>The concept of on-job training and constructive feedback including the recognition programs </a:t>
            </a:r>
            <a:r>
              <a:rPr lang="en-US" dirty="0" err="1"/>
              <a:t>emphasises</a:t>
            </a:r>
            <a:r>
              <a:rPr lang="en-US" dirty="0"/>
              <a:t> the relationship between the managers and the team workers. </a:t>
            </a:r>
          </a:p>
          <a:p>
            <a:endParaRPr lang="en-US" dirty="0"/>
          </a:p>
        </p:txBody>
      </p:sp>
      <p:pic>
        <p:nvPicPr>
          <p:cNvPr id="8194" name="Picture 2" descr="https://lh3.googleusercontent.com/Ox6uIJRaEefE4UqTBLVMvNYhtqmzBwyd7esI9LWMOwGCAlPpFe2IElAalHi6Aa2uwlDBdzsoniuBRJMIvX6AjrIijwifa6o2SNtQ5ohxnLOFt9eOkAaJiQbE0jvd7VwODc9aCBjxm-mTaWwNZfaSJA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2301" y="3311525"/>
            <a:ext cx="4710679" cy="18721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91828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Personal Experiences to Outline the Positive Relationship </a:t>
            </a:r>
            <a:endParaRPr lang="en-US" dirty="0"/>
          </a:p>
        </p:txBody>
      </p:sp>
      <p:sp>
        <p:nvSpPr>
          <p:cNvPr id="3" name="Content Placeholder 2"/>
          <p:cNvSpPr>
            <a:spLocks noGrp="1"/>
          </p:cNvSpPr>
          <p:nvPr>
            <p:ph idx="1"/>
          </p:nvPr>
        </p:nvSpPr>
        <p:spPr>
          <a:xfrm>
            <a:off x="1154955" y="2603500"/>
            <a:ext cx="6484096" cy="2711450"/>
          </a:xfrm>
        </p:spPr>
        <p:txBody>
          <a:bodyPr>
            <a:normAutofit fontScale="85000" lnSpcReduction="20000"/>
          </a:bodyPr>
          <a:lstStyle/>
          <a:p>
            <a:pPr fontAlgn="base"/>
            <a:r>
              <a:rPr lang="en-US" dirty="0"/>
              <a:t>I was working for a company, where I have seen that they always maintain a good relationship with all the employees of the company. </a:t>
            </a:r>
          </a:p>
          <a:p>
            <a:pPr fontAlgn="base"/>
            <a:r>
              <a:rPr lang="en-US" dirty="0"/>
              <a:t>The employer and the employees of the company have mutual respect.</a:t>
            </a:r>
          </a:p>
          <a:p>
            <a:pPr fontAlgn="base"/>
            <a:r>
              <a:rPr lang="en-US" dirty="0"/>
              <a:t>The employer and employee of the company always have healthy communication.</a:t>
            </a:r>
          </a:p>
          <a:p>
            <a:pPr fontAlgn="base"/>
            <a:r>
              <a:rPr lang="en-US" dirty="0"/>
              <a:t>Employers always believe in the contribution that the employee has to their company.</a:t>
            </a:r>
          </a:p>
          <a:p>
            <a:pPr fontAlgn="base"/>
            <a:r>
              <a:rPr lang="en-US" dirty="0"/>
              <a:t>The employer supports the good environments of the workplace. </a:t>
            </a:r>
          </a:p>
          <a:p>
            <a:endParaRPr lang="en-US" dirty="0"/>
          </a:p>
        </p:txBody>
      </p:sp>
      <p:pic>
        <p:nvPicPr>
          <p:cNvPr id="9218" name="Picture 2" descr="https://lh5.googleusercontent.com/ujtlXvJqevEYHRAJUwkP9CmdSgAA6pbTD5TD6NyJTgGAUaAEhrGvnP3UWE7F5DVC7AhPQDaqLfixlxROivG3tboW-XThtWvDAbnf_L63GwMNaHpXTaKZukRRiygIcaolMEXThDYBWpz89zGLO-6uPTo"/>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64475" y="2775478"/>
            <a:ext cx="3547905" cy="23674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25823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Conclusion</a:t>
            </a:r>
            <a:endParaRPr lang="en-US" dirty="0"/>
          </a:p>
        </p:txBody>
      </p:sp>
      <p:sp>
        <p:nvSpPr>
          <p:cNvPr id="3" name="Content Placeholder 2"/>
          <p:cNvSpPr>
            <a:spLocks noGrp="1"/>
          </p:cNvSpPr>
          <p:nvPr>
            <p:ph idx="1"/>
          </p:nvPr>
        </p:nvSpPr>
        <p:spPr/>
        <p:txBody>
          <a:bodyPr/>
          <a:lstStyle/>
          <a:p>
            <a:pPr fontAlgn="base"/>
            <a:r>
              <a:rPr lang="en-US" dirty="0"/>
              <a:t>After working on this presentation, it can be concluded that the job responsibilities and decision-making of HR professionals have influenced </a:t>
            </a:r>
            <a:r>
              <a:rPr lang="en-US" dirty="0" err="1"/>
              <a:t>organisations</a:t>
            </a:r>
            <a:r>
              <a:rPr lang="en-US" dirty="0"/>
              <a:t>. </a:t>
            </a:r>
          </a:p>
          <a:p>
            <a:pPr fontAlgn="base"/>
            <a:r>
              <a:rPr lang="en-US" dirty="0"/>
              <a:t>Availing job responsibilities along with administrative tasks, and managing work in different departments for which they maintain different relations with employees and employers have already been discussed here.</a:t>
            </a:r>
          </a:p>
          <a:p>
            <a:pPr fontAlgn="base"/>
            <a:r>
              <a:rPr lang="en-US" dirty="0"/>
              <a:t>Contributions to the </a:t>
            </a:r>
            <a:r>
              <a:rPr lang="en-US" dirty="0" err="1"/>
              <a:t>organisations</a:t>
            </a:r>
            <a:r>
              <a:rPr lang="en-US" dirty="0"/>
              <a:t> have been mentioned in different ways.  </a:t>
            </a:r>
          </a:p>
          <a:p>
            <a:endParaRPr lang="en-US" dirty="0"/>
          </a:p>
        </p:txBody>
      </p:sp>
    </p:spTree>
    <p:extLst>
      <p:ext uri="{BB962C8B-B14F-4D97-AF65-F5344CB8AC3E}">
        <p14:creationId xmlns:p14="http://schemas.microsoft.com/office/powerpoint/2010/main" val="3300507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 List</a:t>
            </a:r>
            <a:endParaRPr lang="en-US" dirty="0"/>
          </a:p>
        </p:txBody>
      </p:sp>
      <p:sp>
        <p:nvSpPr>
          <p:cNvPr id="3" name="Content Placeholder 2"/>
          <p:cNvSpPr>
            <a:spLocks noGrp="1"/>
          </p:cNvSpPr>
          <p:nvPr>
            <p:ph idx="1"/>
          </p:nvPr>
        </p:nvSpPr>
        <p:spPr/>
        <p:txBody>
          <a:bodyPr>
            <a:normAutofit fontScale="62500" lnSpcReduction="20000"/>
          </a:bodyPr>
          <a:lstStyle/>
          <a:p>
            <a:r>
              <a:rPr lang="en-US" dirty="0" err="1"/>
              <a:t>Ahammad</a:t>
            </a:r>
            <a:r>
              <a:rPr lang="en-US" dirty="0"/>
              <a:t>, M.F., </a:t>
            </a:r>
            <a:r>
              <a:rPr lang="en-US" dirty="0" err="1"/>
              <a:t>Glaister</a:t>
            </a:r>
            <a:r>
              <a:rPr lang="en-US" dirty="0"/>
              <a:t>, K.W. and Gomes, E., (2020). Strategic agility and human resource management. </a:t>
            </a:r>
            <a:r>
              <a:rPr lang="en-US" i="1" dirty="0"/>
              <a:t>Human Resource Management Review</a:t>
            </a:r>
            <a:r>
              <a:rPr lang="en-US" dirty="0"/>
              <a:t>, </a:t>
            </a:r>
            <a:r>
              <a:rPr lang="en-US" i="1" dirty="0"/>
              <a:t>30</a:t>
            </a:r>
            <a:r>
              <a:rPr lang="en-US" dirty="0"/>
              <a:t>(1), p.100700. Available at: </a:t>
            </a:r>
            <a:r>
              <a:rPr lang="en-US" u="sng" dirty="0">
                <a:hlinkClick r:id="rId2"/>
              </a:rPr>
              <a:t>https://doi.org/10.1016/j.hrmr.2019.100700</a:t>
            </a:r>
            <a:r>
              <a:rPr lang="en-US" dirty="0"/>
              <a:t> </a:t>
            </a:r>
          </a:p>
          <a:p>
            <a:r>
              <a:rPr lang="en-US" dirty="0"/>
              <a:t>CIPD., (2023). What is the CIPD profession map? - Bradfield Group. [online] Available at: https://bradfield.co.uk/what-is-the-cipd-profession-map/#:~:text=CIPD [Accessed 22 Jun. 2023].</a:t>
            </a:r>
          </a:p>
          <a:p>
            <a:r>
              <a:rPr lang="en-US" dirty="0" err="1"/>
              <a:t>Kelliher</a:t>
            </a:r>
            <a:r>
              <a:rPr lang="en-US" dirty="0"/>
              <a:t>, C., Richardson, J. and </a:t>
            </a:r>
            <a:r>
              <a:rPr lang="en-US" dirty="0" err="1"/>
              <a:t>Boiarintseva</a:t>
            </a:r>
            <a:r>
              <a:rPr lang="en-US" dirty="0"/>
              <a:t>, G., (2019). All of work? All of life? </a:t>
            </a:r>
            <a:r>
              <a:rPr lang="en-US" dirty="0" err="1"/>
              <a:t>Reconceptualising</a:t>
            </a:r>
            <a:r>
              <a:rPr lang="en-US" dirty="0"/>
              <a:t> work‐life balance for the 21st century. </a:t>
            </a:r>
            <a:r>
              <a:rPr lang="en-US" i="1" dirty="0"/>
              <a:t>Human resource management journal</a:t>
            </a:r>
            <a:r>
              <a:rPr lang="en-US" dirty="0"/>
              <a:t>, </a:t>
            </a:r>
            <a:r>
              <a:rPr lang="en-US" i="1" dirty="0"/>
              <a:t>29</a:t>
            </a:r>
            <a:r>
              <a:rPr lang="en-US" dirty="0"/>
              <a:t>(2), pp.97-112. Available at: </a:t>
            </a:r>
            <a:r>
              <a:rPr lang="en-US" u="sng" dirty="0">
                <a:hlinkClick r:id="rId3"/>
              </a:rPr>
              <a:t>https://espace.curtin.edu.au/bitstream/handle/20.500.11937/72047/271127.pdf?sequence=2</a:t>
            </a:r>
            <a:r>
              <a:rPr lang="en-US" dirty="0"/>
              <a:t> </a:t>
            </a:r>
          </a:p>
          <a:p>
            <a:r>
              <a:rPr lang="en-US" dirty="0"/>
              <a:t>Malik, P. and </a:t>
            </a:r>
            <a:r>
              <a:rPr lang="en-US" dirty="0" err="1"/>
              <a:t>Garg</a:t>
            </a:r>
            <a:r>
              <a:rPr lang="en-US" dirty="0"/>
              <a:t>, P., (2020). Learning organization and work engagement: The mediating role of employee resilience. </a:t>
            </a:r>
            <a:r>
              <a:rPr lang="en-US" i="1" dirty="0"/>
              <a:t>The International Journal of Human Resource Management</a:t>
            </a:r>
            <a:r>
              <a:rPr lang="en-US" dirty="0"/>
              <a:t>, </a:t>
            </a:r>
            <a:r>
              <a:rPr lang="en-US" i="1" dirty="0"/>
              <a:t>31</a:t>
            </a:r>
            <a:r>
              <a:rPr lang="en-US" dirty="0"/>
              <a:t>(8), pp.1071-1094. Available at: </a:t>
            </a:r>
            <a:r>
              <a:rPr lang="en-US" u="sng" dirty="0">
                <a:hlinkClick r:id="rId4"/>
              </a:rPr>
              <a:t>https://doi.org/10.1080/09585192.2017.1396549</a:t>
            </a:r>
            <a:r>
              <a:rPr lang="en-US" dirty="0"/>
              <a:t> </a:t>
            </a:r>
          </a:p>
          <a:p>
            <a:r>
              <a:rPr lang="en-US" dirty="0" err="1"/>
              <a:t>Orosz</a:t>
            </a:r>
            <a:r>
              <a:rPr lang="en-US" dirty="0"/>
              <a:t>, A.M., (2022). TRAINING AS INVESTMENT INTO HUMAN RESOURCES. </a:t>
            </a:r>
            <a:r>
              <a:rPr lang="en-US" i="1" dirty="0" err="1"/>
              <a:t>Publicationes</a:t>
            </a:r>
            <a:r>
              <a:rPr lang="en-US" i="1" dirty="0"/>
              <a:t> </a:t>
            </a:r>
            <a:r>
              <a:rPr lang="en-US" i="1" dirty="0" err="1"/>
              <a:t>Universitatis</a:t>
            </a:r>
            <a:r>
              <a:rPr lang="en-US" i="1" dirty="0"/>
              <a:t> </a:t>
            </a:r>
            <a:r>
              <a:rPr lang="en-US" i="1" dirty="0" err="1"/>
              <a:t>Miskolcinensis</a:t>
            </a:r>
            <a:r>
              <a:rPr lang="en-US" i="1" dirty="0"/>
              <a:t>. </a:t>
            </a:r>
            <a:r>
              <a:rPr lang="en-US" i="1" dirty="0" err="1"/>
              <a:t>Sectio</a:t>
            </a:r>
            <a:r>
              <a:rPr lang="en-US" i="1" dirty="0"/>
              <a:t> </a:t>
            </a:r>
            <a:r>
              <a:rPr lang="en-US" i="1" dirty="0" err="1"/>
              <a:t>Philosophica</a:t>
            </a:r>
            <a:r>
              <a:rPr lang="en-US" dirty="0"/>
              <a:t>, </a:t>
            </a:r>
            <a:r>
              <a:rPr lang="en-US" i="1" dirty="0"/>
              <a:t>26</a:t>
            </a:r>
            <a:r>
              <a:rPr lang="en-US" dirty="0"/>
              <a:t>(3), pp.182-193. Available at: </a:t>
            </a:r>
            <a:r>
              <a:rPr lang="en-US" u="sng" dirty="0">
                <a:hlinkClick r:id="rId5"/>
              </a:rPr>
              <a:t>http://epa.niif.hu/02100/02137/00041/pdf/EPA02137_pum_2022_03_182-193.pdf</a:t>
            </a:r>
            <a:r>
              <a:rPr lang="en-US" dirty="0"/>
              <a:t> </a:t>
            </a:r>
          </a:p>
          <a:p>
            <a:r>
              <a:rPr lang="en-US" dirty="0" err="1"/>
              <a:t>Picincu</a:t>
            </a:r>
            <a:r>
              <a:rPr lang="en-US" dirty="0"/>
              <a:t>, A., (2021). Factors Influencing Strategic Employee Relations. [online] Chron.com. Available at: https://smallbusiness.chron.com/factors-influencing-strategic-employee-relations-38045.html.</a:t>
            </a:r>
          </a:p>
          <a:p>
            <a:r>
              <a:rPr lang="en-US" dirty="0" err="1"/>
              <a:t>Rasool</a:t>
            </a:r>
            <a:r>
              <a:rPr lang="en-US" dirty="0"/>
              <a:t>, S.F., </a:t>
            </a:r>
            <a:r>
              <a:rPr lang="en-US" dirty="0" err="1"/>
              <a:t>Samma</a:t>
            </a:r>
            <a:r>
              <a:rPr lang="en-US" dirty="0"/>
              <a:t>, M., Wang, M., Zhao, Y. and Zhang, Y., (2019). How human resource management practices translate into sustainable organizational performance: the mediating role of product, process and knowledge innovation. </a:t>
            </a:r>
            <a:r>
              <a:rPr lang="en-US" i="1" dirty="0"/>
              <a:t>Psychology research and behavior management</a:t>
            </a:r>
            <a:r>
              <a:rPr lang="en-US" dirty="0"/>
              <a:t>, pp.1009-1025. Available at: </a:t>
            </a:r>
            <a:r>
              <a:rPr lang="en-US" u="sng" dirty="0">
                <a:hlinkClick r:id="rId6"/>
              </a:rPr>
              <a:t>https://doi.org/10.2147/PRBM.S204662</a:t>
            </a:r>
            <a:r>
              <a:rPr lang="en-US" dirty="0"/>
              <a:t> </a:t>
            </a:r>
          </a:p>
          <a:p>
            <a:endParaRPr lang="en-US" dirty="0"/>
          </a:p>
        </p:txBody>
      </p:sp>
    </p:spTree>
    <p:extLst>
      <p:ext uri="{BB962C8B-B14F-4D97-AF65-F5344CB8AC3E}">
        <p14:creationId xmlns:p14="http://schemas.microsoft.com/office/powerpoint/2010/main" val="350359578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1304</Words>
  <Application>Microsoft Office PowerPoint</Application>
  <PresentationFormat>Widescreen</PresentationFormat>
  <Paragraphs>92</Paragraphs>
  <Slides>12</Slides>
  <Notes>10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Ion Boardroom</vt:lpstr>
      <vt:lpstr>BA Business Management Module: Managing People Module code: LCBB5004 Lecturer: Samuel Ofori  Student :Ana Moldovanu  Student ID :2130326</vt:lpstr>
      <vt:lpstr>Introduction </vt:lpstr>
      <vt:lpstr>Human Resource Professional </vt:lpstr>
      <vt:lpstr>Job Responsibilities of HR Professional </vt:lpstr>
      <vt:lpstr>Functional areas of HR Professional </vt:lpstr>
      <vt:lpstr>Values to abide by</vt:lpstr>
      <vt:lpstr>CIPD Profession Map </vt:lpstr>
      <vt:lpstr>Types of Relationship Between Employer and Employee </vt:lpstr>
      <vt:lpstr>Practical  Example of the Factors Influencing the Relationship </vt:lpstr>
      <vt:lpstr>Personal Experiences to Outline the Positive Relationship </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Business Management Module: Managing People Module code: LCBB5004 Lecturer: Samuel Ofori  Student :Ana Moldovanu  Student ID :2130326</dc:title>
  <dc:creator/>
  <cp:lastModifiedBy>Ana Moldovanu (2130326)</cp:lastModifiedBy>
  <cp:revision>2</cp:revision>
  <dcterms:created xsi:type="dcterms:W3CDTF">2023-06-22T06:30:32Z</dcterms:created>
  <dcterms:modified xsi:type="dcterms:W3CDTF">2023-06-25T13:44:18Z</dcterms:modified>
</cp:coreProperties>
</file>