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0" r:id="rId1"/>
    <p:sldMasterId id="2147483824" r:id="rId2"/>
  </p:sldMasterIdLst>
  <p:notesMasterIdLst>
    <p:notesMasterId r:id="rId18"/>
  </p:notesMasterIdLst>
  <p:handoutMasterIdLst>
    <p:handoutMasterId r:id="rId19"/>
  </p:handoutMasterIdLst>
  <p:sldIdLst>
    <p:sldId id="272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6" r:id="rId11"/>
    <p:sldId id="280" r:id="rId12"/>
    <p:sldId id="281" r:id="rId13"/>
    <p:sldId id="283" r:id="rId14"/>
    <p:sldId id="287" r:id="rId15"/>
    <p:sldId id="282" r:id="rId16"/>
    <p:sldId id="284" r:id="rId17"/>
  </p:sldIdLst>
  <p:sldSz cx="9144000" cy="6858000" type="screen4x3"/>
  <p:notesSz cx="9296400" cy="7010400"/>
  <p:custDataLst>
    <p:tags r:id="rId20"/>
  </p:custDataLst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5D0"/>
    <a:srgbClr val="0020A3"/>
    <a:srgbClr val="3333FF"/>
    <a:srgbClr val="FF6600"/>
    <a:srgbClr val="3333CC"/>
    <a:srgbClr val="66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171" autoAdjust="0"/>
    <p:restoredTop sz="94542" autoAdjust="0"/>
  </p:normalViewPr>
  <p:slideViewPr>
    <p:cSldViewPr snapToGrid="0">
      <p:cViewPr varScale="1">
        <p:scale>
          <a:sx n="58" d="100"/>
          <a:sy n="58" d="100"/>
        </p:scale>
        <p:origin x="1844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gs" Target="tags/tag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4029075" cy="35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dirty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5265738" y="0"/>
            <a:ext cx="4029075" cy="35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dirty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84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6657975"/>
            <a:ext cx="4029075" cy="35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dirty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84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265738" y="6657975"/>
            <a:ext cx="4029075" cy="35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8CD75F81-460C-45D5-9AA1-F322DBF4785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6801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029075" cy="350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265738" y="0"/>
            <a:ext cx="4029075" cy="350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D506B5-FA4A-4A52-BEB5-68CC6A9C0EA4}" type="datetimeFigureOut">
              <a:rPr lang="en-US" smtClean="0"/>
              <a:pPr/>
              <a:t>8/14/2019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95600" y="525463"/>
            <a:ext cx="3505200" cy="26289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30275" y="3330575"/>
            <a:ext cx="7435850" cy="31543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657975"/>
            <a:ext cx="4029075" cy="3508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265738" y="6657975"/>
            <a:ext cx="4029075" cy="3508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49E648-E019-4B3F-8AAC-FE01DFFBCEA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8191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3526971" y="5185954"/>
            <a:ext cx="5965372" cy="184186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4902490" y="5569921"/>
            <a:ext cx="4467936" cy="137951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0" cap="none" baseline="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6" name="Picture 5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3526971" y="5185954"/>
            <a:ext cx="5965372" cy="1841863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Picture 6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4902490" y="5569921"/>
            <a:ext cx="4467936" cy="1379516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9" name="Picture 8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4902490" y="5569921"/>
            <a:ext cx="4467936" cy="1379516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5" name="Picture 4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3526971" y="5185954"/>
            <a:ext cx="5965372" cy="184186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3526971" y="5185954"/>
            <a:ext cx="5965372" cy="184186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0" cy="537052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7" name="Picture 6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4902490" y="5569921"/>
            <a:ext cx="4467936" cy="1379516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27624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7" name="Picture 6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4902490" y="5569921"/>
            <a:ext cx="4467936" cy="1379516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6" name="Picture 5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4902490" y="5569921"/>
            <a:ext cx="4467936" cy="1379516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6" name="Picture 5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4902490" y="5569921"/>
            <a:ext cx="4467936" cy="1379516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733A-F821-46ED-B168-6CFE31C262D8}" type="datetimeFigureOut">
              <a:rPr lang="en-GB" smtClean="0"/>
              <a:t>14/08/2019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F080F-27C7-492D-8FD2-1D968F517378}" type="slidenum">
              <a:rPr lang="en-GB" smtClean="0"/>
              <a:t>‹#›</a:t>
            </a:fld>
            <a:endParaRPr lang="en-GB"/>
          </a:p>
        </p:txBody>
      </p:sp>
      <p:pic>
        <p:nvPicPr>
          <p:cNvPr id="26" name="Picture 25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3526971" y="5185954"/>
            <a:ext cx="5965372" cy="1841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213950"/>
      </p:ext>
    </p:extLst>
  </p:cSld>
  <p:clrMapOvr>
    <a:masterClrMapping/>
  </p:clrMapOvr>
  <p:transition spd="med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733A-F821-46ED-B168-6CFE31C262D8}" type="datetimeFigureOut">
              <a:rPr lang="en-GB" smtClean="0"/>
              <a:t>14/08/2019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F080F-27C7-492D-8FD2-1D968F51737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4902490" y="5569921"/>
            <a:ext cx="4467936" cy="1379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236770"/>
      </p:ext>
    </p:extLst>
  </p:cSld>
  <p:clrMapOvr>
    <a:masterClrMapping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733A-F821-46ED-B168-6CFE31C262D8}" type="datetimeFigureOut">
              <a:rPr lang="en-GB" smtClean="0"/>
              <a:t>14/08/2019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F080F-27C7-492D-8FD2-1D968F51737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3526971" y="5185954"/>
            <a:ext cx="5965372" cy="1841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5287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733A-F821-46ED-B168-6CFE31C262D8}" type="datetimeFigureOut">
              <a:rPr lang="en-GB" smtClean="0"/>
              <a:t>14/08/2019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F080F-27C7-492D-8FD2-1D968F51737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4902490" y="5569921"/>
            <a:ext cx="4467936" cy="1379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3284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733A-F821-46ED-B168-6CFE31C262D8}" type="datetimeFigureOut">
              <a:rPr lang="en-GB" smtClean="0"/>
              <a:t>14/08/2019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F080F-27C7-492D-8FD2-1D968F517378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Picture 9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4902490" y="5569921"/>
            <a:ext cx="4467936" cy="1379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2883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733A-F821-46ED-B168-6CFE31C262D8}" type="datetimeFigureOut">
              <a:rPr lang="en-GB" smtClean="0"/>
              <a:t>14/08/2019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F080F-27C7-492D-8FD2-1D968F517378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3526971" y="5185954"/>
            <a:ext cx="5965372" cy="1841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4605456"/>
      </p:ext>
    </p:extLst>
  </p:cSld>
  <p:clrMapOvr>
    <a:masterClrMapping/>
  </p:clrMapOvr>
  <p:transition spd="med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733A-F821-46ED-B168-6CFE31C262D8}" type="datetimeFigureOut">
              <a:rPr lang="en-GB" smtClean="0"/>
              <a:t>14/08/2019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F080F-27C7-492D-8FD2-1D968F517378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4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3526971" y="5185954"/>
            <a:ext cx="5965372" cy="1841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582630"/>
      </p:ext>
    </p:extLst>
  </p:cSld>
  <p:clrMapOvr>
    <a:masterClrMapping/>
  </p:clrMapOvr>
  <p:transition spd="med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733A-F821-46ED-B168-6CFE31C262D8}" type="datetimeFigureOut">
              <a:rPr lang="en-GB" smtClean="0"/>
              <a:t>14/08/2019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F080F-27C7-492D-8FD2-1D968F51737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4902490" y="5569921"/>
            <a:ext cx="4467936" cy="1379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72067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733A-F821-46ED-B168-6CFE31C262D8}" type="datetimeFigureOut">
              <a:rPr lang="en-GB" smtClean="0"/>
              <a:t>14/08/2019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F080F-27C7-492D-8FD2-1D968F51737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4902490" y="5569921"/>
            <a:ext cx="4467936" cy="1379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56152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733A-F821-46ED-B168-6CFE31C262D8}" type="datetimeFigureOut">
              <a:rPr lang="en-GB" smtClean="0"/>
              <a:t>14/08/2019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F080F-27C7-492D-8FD2-1D968F5173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2766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733A-F821-46ED-B168-6CFE31C262D8}" type="datetimeFigureOut">
              <a:rPr lang="en-GB" smtClean="0"/>
              <a:t>14/08/2019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F080F-27C7-492D-8FD2-1D968F51737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850719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733A-F821-46ED-B168-6CFE31C262D8}" type="datetimeFigureOut">
              <a:rPr lang="en-GB" smtClean="0"/>
              <a:t>14/08/2019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F080F-27C7-492D-8FD2-1D968F5173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5483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733A-F821-46ED-B168-6CFE31C262D8}" type="datetimeFigureOut">
              <a:rPr lang="en-GB" smtClean="0"/>
              <a:t>14/08/2019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F080F-27C7-492D-8FD2-1D968F51737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467129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733A-F821-46ED-B168-6CFE31C262D8}" type="datetimeFigureOut">
              <a:rPr lang="en-GB" smtClean="0"/>
              <a:t>14/08/2019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F080F-27C7-492D-8FD2-1D968F5173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347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733A-F821-46ED-B168-6CFE31C262D8}" type="datetimeFigureOut">
              <a:rPr lang="en-GB" smtClean="0"/>
              <a:t>14/08/2019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F080F-27C7-492D-8FD2-1D968F51737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4902490" y="5569921"/>
            <a:ext cx="4467936" cy="1379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8560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0733A-F821-46ED-B168-6CFE31C262D8}" type="datetimeFigureOut">
              <a:rPr lang="en-GB" smtClean="0"/>
              <a:t>14/08/2019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F080F-27C7-492D-8FD2-1D968F51737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 descr="UEL BRANDING DEVICE RDBS rgb.png"/>
          <p:cNvPicPr>
            <a:picLocks noChangeAspect="1"/>
          </p:cNvPicPr>
          <p:nvPr userDrawn="1"/>
        </p:nvPicPr>
        <p:blipFill>
          <a:blip r:embed="rId2" cstate="print"/>
          <a:srcRect l="20000" r="14762" b="19429"/>
          <a:stretch>
            <a:fillRect/>
          </a:stretch>
        </p:blipFill>
        <p:spPr>
          <a:xfrm>
            <a:off x="4902490" y="5569921"/>
            <a:ext cx="4467936" cy="1379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785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</p:sldLayoutIdLst>
  <p:transition spd="med">
    <p:fade/>
  </p:transition>
  <p:txStyles>
    <p:titleStyle>
      <a:lvl1pPr algn="l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Wingdings" pitchFamily="2" charset="2"/>
        <a:buChar char="§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14375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987425" indent="-228600" algn="l" defTabSz="914400" rtl="0" eaLnBrk="1" latinLnBrk="0" hangingPunct="1">
        <a:spcBef>
          <a:spcPct val="20000"/>
        </a:spcBef>
        <a:buFont typeface="Wingdings" pitchFamily="2" charset="2"/>
        <a:buChar char="§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344613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619250" indent="-228600" algn="l" defTabSz="914400" rtl="0" eaLnBrk="1" latinLnBrk="0" hangingPunct="1">
        <a:spcBef>
          <a:spcPct val="20000"/>
        </a:spcBef>
        <a:buFont typeface="Wingdings" pitchFamily="2" charset="2"/>
        <a:buChar char="§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8/14/2019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5448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5" r:id="rId1"/>
    <p:sldLayoutId id="2147483826" r:id="rId2"/>
    <p:sldLayoutId id="2147483827" r:id="rId3"/>
    <p:sldLayoutId id="2147483828" r:id="rId4"/>
    <p:sldLayoutId id="2147483829" r:id="rId5"/>
    <p:sldLayoutId id="2147483830" r:id="rId6"/>
    <p:sldLayoutId id="2147483831" r:id="rId7"/>
    <p:sldLayoutId id="2147483832" r:id="rId8"/>
    <p:sldLayoutId id="2147483833" r:id="rId9"/>
    <p:sldLayoutId id="2147483834" r:id="rId10"/>
    <p:sldLayoutId id="2147483835" r:id="rId11"/>
    <p:sldLayoutId id="2147483836" r:id="rId12"/>
    <p:sldLayoutId id="2147483837" r:id="rId13"/>
    <p:sldLayoutId id="2147483838" r:id="rId14"/>
    <p:sldLayoutId id="2147483839" r:id="rId15"/>
    <p:sldLayoutId id="2147483840" r:id="rId16"/>
  </p:sldLayoutIdLst>
  <p:transition spd="med">
    <p:fade/>
  </p:transition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UGdRyPN3IRk" TargetMode="Externa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63541" y="4599283"/>
            <a:ext cx="5826719" cy="1646302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Power, politics and conflict in organisation</a:t>
            </a:r>
            <a:br>
              <a:rPr lang="en-GB" dirty="0">
                <a:solidFill>
                  <a:schemeClr val="tx2"/>
                </a:solidFill>
              </a:rPr>
            </a:br>
            <a:br>
              <a:rPr lang="en-GB" dirty="0"/>
            </a:br>
            <a:endParaRPr lang="en-GB" dirty="0"/>
          </a:p>
        </p:txBody>
      </p:sp>
      <p:sp>
        <p:nvSpPr>
          <p:cNvPr id="6451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custDataLst>
      <p:tags r:id="rId1"/>
    </p:custDataLst>
  </p:cSld>
  <p:clrMapOvr>
    <a:masterClrMapping/>
  </p:clrMapOvr>
  <p:transition spd="med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An ‘essentially contested concept’ (</a:t>
            </a:r>
            <a:r>
              <a:rPr lang="en-GB" dirty="0" err="1"/>
              <a:t>Lukes</a:t>
            </a:r>
            <a:r>
              <a:rPr lang="en-GB" dirty="0"/>
              <a:t>, 1974)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Is it something you ‘have’?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– a working 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Dahl (1957, pp. 202-3):</a:t>
            </a:r>
          </a:p>
          <a:p>
            <a:pPr>
              <a:buNone/>
            </a:pPr>
            <a:r>
              <a:rPr lang="en-GB" dirty="0"/>
              <a:t>‘A has power over B to the extent that he can get B to do something B would not otherwise do’</a:t>
            </a:r>
          </a:p>
          <a:p>
            <a:pPr>
              <a:buNone/>
            </a:pPr>
            <a:r>
              <a:rPr lang="en-GB" dirty="0"/>
              <a:t>Notice the ‘he’! </a:t>
            </a:r>
          </a:p>
          <a:p>
            <a:pPr>
              <a:buNone/>
            </a:pPr>
            <a:r>
              <a:rPr lang="en-GB" dirty="0"/>
              <a:t>Note that ‘A’ and ‘B’ might be an individual – but it could be a group or organization or even a class</a:t>
            </a:r>
          </a:p>
          <a:p>
            <a:pPr>
              <a:buNone/>
            </a:pPr>
            <a:r>
              <a:rPr lang="en-GB" dirty="0"/>
              <a:t>He also emphasises we can consider its </a:t>
            </a:r>
            <a:r>
              <a:rPr lang="en-GB" i="1" dirty="0"/>
              <a:t>base, means, amount and scope</a:t>
            </a:r>
            <a:r>
              <a:rPr lang="en-GB" dirty="0"/>
              <a:t>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similar words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Control</a:t>
            </a:r>
          </a:p>
          <a:p>
            <a:r>
              <a:rPr lang="en-GB" dirty="0"/>
              <a:t>Influence</a:t>
            </a:r>
          </a:p>
          <a:p>
            <a:r>
              <a:rPr lang="en-GB" dirty="0"/>
              <a:t>Authority (</a:t>
            </a:r>
            <a:r>
              <a:rPr lang="en-GB" i="1" dirty="0"/>
              <a:t>legitimate</a:t>
            </a:r>
            <a:r>
              <a:rPr lang="en-GB" dirty="0"/>
              <a:t> power?)</a:t>
            </a:r>
          </a:p>
          <a:p>
            <a:r>
              <a:rPr lang="en-GB" dirty="0"/>
              <a:t>Rule</a:t>
            </a:r>
          </a:p>
          <a:p>
            <a:r>
              <a:rPr lang="en-GB" dirty="0"/>
              <a:t>Domination</a:t>
            </a:r>
          </a:p>
          <a:p>
            <a:r>
              <a:rPr lang="en-GB" dirty="0"/>
              <a:t>Hegemony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ransition spd="med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confers ‘power’?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3923731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French and Raven (1959):</a:t>
            </a:r>
          </a:p>
          <a:p>
            <a:pPr>
              <a:buNone/>
            </a:pPr>
            <a:r>
              <a:rPr lang="en-GB" dirty="0"/>
              <a:t>5 Bases of power:</a:t>
            </a:r>
          </a:p>
          <a:p>
            <a:pPr>
              <a:buNone/>
            </a:pPr>
            <a:r>
              <a:rPr lang="en-GB" dirty="0"/>
              <a:t>Reward </a:t>
            </a:r>
          </a:p>
          <a:p>
            <a:pPr>
              <a:buNone/>
            </a:pPr>
            <a:r>
              <a:rPr lang="en-GB" dirty="0"/>
              <a:t>Coercive</a:t>
            </a:r>
          </a:p>
          <a:p>
            <a:pPr>
              <a:buNone/>
            </a:pPr>
            <a:r>
              <a:rPr lang="en-GB" dirty="0"/>
              <a:t>Referent</a:t>
            </a:r>
          </a:p>
          <a:p>
            <a:pPr>
              <a:buNone/>
            </a:pPr>
            <a:r>
              <a:rPr lang="en-GB" dirty="0"/>
              <a:t>Legitimate</a:t>
            </a:r>
          </a:p>
          <a:p>
            <a:pPr>
              <a:buNone/>
            </a:pPr>
            <a:r>
              <a:rPr lang="en-GB" dirty="0"/>
              <a:t>Expert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763068" y="3111689"/>
            <a:ext cx="338464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However, they emphasise the perceptions and beliefs of followers matter! </a:t>
            </a:r>
          </a:p>
          <a:p>
            <a:endParaRPr lang="en-GB" sz="2400" dirty="0"/>
          </a:p>
          <a:p>
            <a:r>
              <a:rPr lang="en-GB" sz="2400" dirty="0"/>
              <a:t>So power is in a sense conferred by those subject to it!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in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Power depends on the relation: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What  ‘A’ ‘has’</a:t>
            </a:r>
          </a:p>
          <a:p>
            <a:pPr>
              <a:buNone/>
            </a:pPr>
            <a:r>
              <a:rPr lang="en-GB" dirty="0"/>
              <a:t>What ‘B’ perceives ‘A’ has</a:t>
            </a:r>
          </a:p>
        </p:txBody>
      </p:sp>
      <p:pic>
        <p:nvPicPr>
          <p:cNvPr id="4" name="Picture 3" descr="unison demo.jpe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7674" y="4115502"/>
            <a:ext cx="4066734" cy="2440041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over …power to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Perhaps we should extend ‘power’ to cover the power ‘to….’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pic>
        <p:nvPicPr>
          <p:cNvPr id="4" name="Picture 3" descr="pyramid building.jpe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29049" y="2876550"/>
            <a:ext cx="3396287" cy="2525444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Foucault (e.g. 1977) and 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423095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Power is embedded in:</a:t>
            </a:r>
          </a:p>
          <a:p>
            <a:r>
              <a:rPr lang="en-GB" dirty="0"/>
              <a:t>Disciplinary practices and technologies</a:t>
            </a:r>
          </a:p>
          <a:p>
            <a:r>
              <a:rPr lang="en-GB" dirty="0"/>
              <a:t>Knowledge and systems of thought</a:t>
            </a:r>
          </a:p>
          <a:p>
            <a:pPr marL="0" indent="0"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It is not just ‘repressive’ but a ‘productive network’</a:t>
            </a:r>
          </a:p>
          <a:p>
            <a:pPr>
              <a:buNone/>
            </a:pPr>
            <a:r>
              <a:rPr lang="en-GB" dirty="0"/>
              <a:t>But resistances also occur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ransition spd="med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– its uses and abuses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What is power used for?</a:t>
            </a:r>
          </a:p>
          <a:p>
            <a:pPr>
              <a:buNone/>
            </a:pPr>
            <a:r>
              <a:rPr lang="en-GB" dirty="0"/>
              <a:t>Managerial power might:</a:t>
            </a:r>
          </a:p>
          <a:p>
            <a:r>
              <a:rPr lang="en-GB" dirty="0"/>
              <a:t>Improve efficiency and effectiveness?</a:t>
            </a:r>
          </a:p>
          <a:p>
            <a:r>
              <a:rPr lang="en-GB" dirty="0"/>
              <a:t>Create fair or unfair conditions of work?</a:t>
            </a:r>
          </a:p>
          <a:p>
            <a:r>
              <a:rPr lang="en-GB" dirty="0"/>
              <a:t>Promote equality, social responsibility, sustainability (or not)?</a:t>
            </a:r>
          </a:p>
          <a:p>
            <a:r>
              <a:rPr lang="en-GB" dirty="0"/>
              <a:t>Be used for the benefit of shareholders or customers or employees…?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ransition spd="med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and politics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/>
              <a:t>Politics as the exercise of power?</a:t>
            </a:r>
          </a:p>
          <a:p>
            <a:pPr>
              <a:buNone/>
            </a:pPr>
            <a:r>
              <a:rPr lang="en-GB" dirty="0"/>
              <a:t>Politics as the process of gaining power?</a:t>
            </a:r>
          </a:p>
          <a:p>
            <a:pPr>
              <a:buNone/>
            </a:pPr>
            <a:r>
              <a:rPr lang="en-GB" dirty="0"/>
              <a:t>Politics as mobilising consent or conformity to rule or rules?</a:t>
            </a:r>
          </a:p>
          <a:p>
            <a:pPr>
              <a:buNone/>
            </a:pPr>
            <a:r>
              <a:rPr lang="en-GB" dirty="0"/>
              <a:t>But also rooted in different </a:t>
            </a:r>
            <a:r>
              <a:rPr lang="en-GB" i="1" dirty="0"/>
              <a:t>interests</a:t>
            </a:r>
            <a:r>
              <a:rPr lang="en-GB" dirty="0"/>
              <a:t> and </a:t>
            </a:r>
            <a:r>
              <a:rPr lang="en-GB" i="1" dirty="0"/>
              <a:t>values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Organisational politics may be individualistic (e.g. the careerist), or be based on groups</a:t>
            </a:r>
          </a:p>
          <a:p>
            <a:pPr>
              <a:buNone/>
            </a:pPr>
            <a:r>
              <a:rPr lang="en-GB" dirty="0"/>
              <a:t>It can work ‘vertically’ or ‘horizontally’ across the hierarchy of an organization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>
                <a:hlinkClick r:id="rId2"/>
              </a:rPr>
              <a:t>https://www.youtube.com/watch?v=UGdRyPN3IRk</a:t>
            </a:r>
            <a:endParaRPr lang="en-GB" dirty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Resistance is futile? It will occur, anyway!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Organizational misbehaviour takes many different forms</a:t>
            </a:r>
          </a:p>
          <a:p>
            <a:pPr>
              <a:buNone/>
            </a:pPr>
            <a:r>
              <a:rPr lang="en-GB" dirty="0"/>
              <a:t>Resistance’ takes many different forms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What does it stem from?</a:t>
            </a:r>
          </a:p>
          <a:p>
            <a:r>
              <a:rPr lang="en-GB" dirty="0"/>
              <a:t>Marxist view: antagonistic relations of production (exploitation)</a:t>
            </a:r>
          </a:p>
          <a:p>
            <a:r>
              <a:rPr lang="en-GB" dirty="0" err="1"/>
              <a:t>Foucaultian</a:t>
            </a:r>
            <a:r>
              <a:rPr lang="en-GB" dirty="0"/>
              <a:t> view: it can come from any number of different sources</a:t>
            </a:r>
          </a:p>
          <a:p>
            <a:r>
              <a:rPr lang="en-GB" dirty="0"/>
              <a:t>Pluralist view: it can come from different interests and </a:t>
            </a:r>
            <a:r>
              <a:rPr lang="en-GB" i="1" dirty="0"/>
              <a:t>values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Organisational misbehaviour (</a:t>
            </a:r>
            <a:r>
              <a:rPr lang="en-GB" dirty="0" err="1"/>
              <a:t>Ackroyd</a:t>
            </a:r>
            <a:r>
              <a:rPr lang="en-GB" dirty="0"/>
              <a:t> and Thompson, 1999)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4 categories:</a:t>
            </a:r>
          </a:p>
          <a:p>
            <a:pPr marL="0" indent="0">
              <a:buNone/>
            </a:pPr>
            <a:r>
              <a:rPr lang="en-GB" dirty="0"/>
              <a:t>Appropriation of time (e.g. absence)</a:t>
            </a:r>
          </a:p>
          <a:p>
            <a:pPr marL="0" indent="0">
              <a:buNone/>
            </a:pPr>
            <a:r>
              <a:rPr lang="en-GB" dirty="0"/>
              <a:t>Appropriation of work (</a:t>
            </a:r>
            <a:r>
              <a:rPr lang="en-GB" dirty="0" err="1"/>
              <a:t>e.g</a:t>
            </a:r>
            <a:r>
              <a:rPr lang="en-GB" dirty="0"/>
              <a:t> ‘soldiering’)</a:t>
            </a:r>
          </a:p>
          <a:p>
            <a:pPr marL="0" indent="0">
              <a:buNone/>
            </a:pPr>
            <a:r>
              <a:rPr lang="en-GB" dirty="0"/>
              <a:t>Appropriation of product (e.g. stealing)</a:t>
            </a:r>
          </a:p>
          <a:p>
            <a:pPr marL="0" indent="0">
              <a:buNone/>
            </a:pPr>
            <a:r>
              <a:rPr lang="en-GB" dirty="0"/>
              <a:t>Appropriation of identity (e.g. joking)</a:t>
            </a:r>
          </a:p>
        </p:txBody>
      </p:sp>
    </p:spTree>
    <p:extLst>
      <p:ext uri="{BB962C8B-B14F-4D97-AF65-F5344CB8AC3E}">
        <p14:creationId xmlns:p14="http://schemas.microsoft.com/office/powerpoint/2010/main" val="169206752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Resistance and conflict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Different forms:</a:t>
            </a:r>
          </a:p>
          <a:p>
            <a:r>
              <a:rPr lang="en-GB" dirty="0"/>
              <a:t>Individual and collective</a:t>
            </a:r>
          </a:p>
          <a:p>
            <a:r>
              <a:rPr lang="en-GB" dirty="0"/>
              <a:t>Organized and disorganized</a:t>
            </a:r>
          </a:p>
        </p:txBody>
      </p:sp>
    </p:spTree>
  </p:cSld>
  <p:clrMapOvr>
    <a:masterClrMapping/>
  </p:clrMapOvr>
  <p:transition spd="med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Conflict and politics within organisations is not something alien or unexpected.</a:t>
            </a:r>
          </a:p>
          <a:p>
            <a:pPr>
              <a:buNone/>
            </a:pPr>
            <a:r>
              <a:rPr lang="en-GB" dirty="0"/>
              <a:t>We need to see organizations and organizing as ‘political’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ransition spd="med"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Ackroyd</a:t>
            </a:r>
            <a:r>
              <a:rPr lang="en-GB" dirty="0"/>
              <a:t>, S. And Thompson, P. (1999) </a:t>
            </a:r>
            <a:r>
              <a:rPr lang="en-GB" i="1" dirty="0"/>
              <a:t>Organizational misbehaviour</a:t>
            </a:r>
            <a:r>
              <a:rPr lang="en-GB" dirty="0"/>
              <a:t>, London: Sage.</a:t>
            </a:r>
          </a:p>
          <a:p>
            <a:pPr marL="0" indent="0">
              <a:buNone/>
            </a:pPr>
            <a:r>
              <a:rPr lang="en-GB" dirty="0"/>
              <a:t>Dahl, R. (1957) “The concept of power” </a:t>
            </a:r>
            <a:r>
              <a:rPr lang="en-GB" i="1" dirty="0" err="1"/>
              <a:t>Behavioral</a:t>
            </a:r>
            <a:r>
              <a:rPr lang="en-GB" i="1" dirty="0"/>
              <a:t> Science</a:t>
            </a:r>
            <a:r>
              <a:rPr lang="en-GB" dirty="0"/>
              <a:t>, 2, 3, pp.201-215.</a:t>
            </a:r>
          </a:p>
          <a:p>
            <a:pPr marL="0" indent="0">
              <a:buNone/>
            </a:pPr>
            <a:r>
              <a:rPr lang="en-GB" dirty="0"/>
              <a:t>Foucault, M. (1977) </a:t>
            </a:r>
            <a:r>
              <a:rPr lang="en-GB" i="1" dirty="0"/>
              <a:t>Discipline and punish, </a:t>
            </a:r>
            <a:r>
              <a:rPr lang="en-GB" i="1" dirty="0" err="1"/>
              <a:t>Harmondsworth</a:t>
            </a:r>
            <a:r>
              <a:rPr lang="en-GB" i="1" dirty="0"/>
              <a:t>: </a:t>
            </a:r>
            <a:r>
              <a:rPr lang="en-GB" dirty="0"/>
              <a:t>Penguin.</a:t>
            </a:r>
          </a:p>
          <a:p>
            <a:pPr marL="0" indent="0">
              <a:buNone/>
            </a:pPr>
            <a:r>
              <a:rPr lang="en-GB" dirty="0"/>
              <a:t>French, J. R. P., Raven, B. (1959) “The bases of social power.” In D. Cartwright and A. Zander (1959) </a:t>
            </a:r>
            <a:r>
              <a:rPr lang="en-GB" i="1" dirty="0"/>
              <a:t>Group dynamics</a:t>
            </a:r>
            <a:r>
              <a:rPr lang="en-GB" dirty="0"/>
              <a:t>. New York: Harper &amp; Row.</a:t>
            </a:r>
          </a:p>
          <a:p>
            <a:pPr marL="0" indent="0">
              <a:buNone/>
            </a:pPr>
            <a:r>
              <a:rPr lang="en-GB" dirty="0" err="1"/>
              <a:t>Lukes</a:t>
            </a:r>
            <a:r>
              <a:rPr lang="en-GB" dirty="0"/>
              <a:t>, S. (1974) </a:t>
            </a:r>
            <a:r>
              <a:rPr lang="en-GB" i="1" dirty="0"/>
              <a:t>Power: a radical view.</a:t>
            </a:r>
            <a:r>
              <a:rPr lang="en-GB" dirty="0"/>
              <a:t> London: Macmillan.</a:t>
            </a:r>
          </a:p>
        </p:txBody>
      </p:sp>
    </p:spTree>
    <p:extLst>
      <p:ext uri="{BB962C8B-B14F-4D97-AF65-F5344CB8AC3E}">
        <p14:creationId xmlns:p14="http://schemas.microsoft.com/office/powerpoint/2010/main" val="1200397467"/>
      </p:ext>
    </p:extLst>
  </p:cSld>
  <p:clrMapOvr>
    <a:masterClrMapping/>
  </p:clrMapOvr>
  <p:transition spd="med">
    <p:fad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ANSWERNOWTEXT" val="Answer Now"/>
  <p:tag name="RESPTABLESTYLE" val="-1"/>
  <p:tag name="ALLOWDUPLICATES" val="False"/>
  <p:tag name="AUTOADVANCE" val="False"/>
  <p:tag name="STDCHART" val="1"/>
  <p:tag name="BUBBLENAMEVISIBLE" val="True"/>
  <p:tag name="DEFAULTNUMTEAMS" val="5"/>
  <p:tag name="CUSTOMCELLBACKCOLOR2" val="-13395457"/>
  <p:tag name="DISPLAYNAME" val="True"/>
  <p:tag name="GRIDROTATIONINTERVAL" val="2"/>
  <p:tag name="POLLINGCYCLE" val="2"/>
  <p:tag name="INCLUDENONRESPONDERS" val="False"/>
  <p:tag name="ALLOWUSERFEEDBACK" val="True"/>
  <p:tag name="REALTIMEBACKUPPATH" val="(None)"/>
  <p:tag name="ADVANCEDSETTINGSVIEW" val="False"/>
  <p:tag name="FIBDISPLAYKEYWORDS" val="True"/>
  <p:tag name="USESECONDARYMONITOR" val="True"/>
  <p:tag name="RESPCOUNTERSTYLE" val="-1"/>
  <p:tag name="NUMRESPONSES" val="1"/>
  <p:tag name="REVIEWONLY" val="False"/>
  <p:tag name="TEAMSINLEADERBOARD" val="5"/>
  <p:tag name="BUBBLEGROUPING" val="3"/>
  <p:tag name="CUSTOMCELLBACKCOLOR3" val="-268652"/>
  <p:tag name="DISPLAYDEVICEID" val="True"/>
  <p:tag name="GRIDPOSITION" val="1"/>
  <p:tag name="MULTIRESPDIVISOR" val="1"/>
  <p:tag name="INCORRECTPOINTVALUE" val="0"/>
  <p:tag name="CHARTSCALE" val="True"/>
  <p:tag name="TPVERSION" val="2008"/>
  <p:tag name="ANSWERNOWSTYLE" val="-1"/>
  <p:tag name="INPUTSOURCE" val="1"/>
  <p:tag name="ROTATIONINTERVAL" val="2"/>
  <p:tag name="BUBBLESIZEVISIBLE" val="True"/>
  <p:tag name="CUSTOMCELLBACKCOLOR1" val="-657956"/>
  <p:tag name="GRIDOPACITY" val="90"/>
  <p:tag name="CHARTLABELS" val="0"/>
  <p:tag name="CORRECTPOINTVALUE" val="100"/>
  <p:tag name="FIBDISPLAYRESULTS" val="True"/>
  <p:tag name="SHOWBARVISIBLE" val="True"/>
  <p:tag name="COUNTDOWNSECONDS" val="10"/>
  <p:tag name="AUTOUPDATEALIASES" val="True"/>
  <p:tag name="CUSTOMGRIDBACKCOLOR" val="-4144960"/>
  <p:tag name="DISPLAYDEVICENUMBER" val="True"/>
  <p:tag name="RESETCHARTS" val="True"/>
  <p:tag name="ZEROBASED" val="False"/>
  <p:tag name="POWERPOINTVERSION" val="10.0"/>
  <p:tag name="BACKUPSESSIONS" val="True"/>
  <p:tag name="MAXRESPONDERS" val="5"/>
  <p:tag name="USESCHEMECOLORS" val="True"/>
  <p:tag name="PARTLISTDEFAULT" val="0"/>
  <p:tag name="FIBNUMRESULTS" val="5"/>
  <p:tag name="RESPCOUNTERFORMAT" val="0"/>
  <p:tag name="BUBBLEVALUEFORMAT" val="0.0"/>
  <p:tag name="GRIDSIZE" val="{Width=800, Height=600}"/>
  <p:tag name="AUTOADJUSTPARTRANGE" val="True"/>
  <p:tag name="BACKUPMAINTENANCE" val="7"/>
  <p:tag name="CUSTOMCELLBACKCOLOR4" val="-8355712"/>
  <p:tag name="REALTIMEBACKUP" val="False"/>
  <p:tag name="CHARTVALUEFORMAT" val="0%"/>
  <p:tag name="CHARTCOLORS" val="0"/>
  <p:tag name="COUNTDOWNSTYLE" val="-1"/>
  <p:tag name="INCLUDEPPT" val="True"/>
  <p:tag name="CUSTOMCELLFORECOLOR" val="-16777216"/>
  <p:tag name="PARTICIPANTSINLEADERBOARD" val="5"/>
  <p:tag name="AUTOSIZEGRID" val="True"/>
  <p:tag name="BULLETTYPE" val="3"/>
  <p:tag name="FIBINCLUDEOTHER" val="Tru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1_UEL Master">
  <a:themeElements>
    <a:clrScheme name="UEL RDBS">
      <a:dk1>
        <a:srgbClr val="002E57"/>
      </a:dk1>
      <a:lt1>
        <a:srgbClr val="FFFFFF"/>
      </a:lt1>
      <a:dk2>
        <a:srgbClr val="00529B"/>
      </a:dk2>
      <a:lt2>
        <a:srgbClr val="FFFFFF"/>
      </a:lt2>
      <a:accent1>
        <a:srgbClr val="A1D1F1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2E57"/>
      </a:hlink>
      <a:folHlink>
        <a:srgbClr val="002E57"/>
      </a:folHlink>
    </a:clrScheme>
    <a:fontScheme name="U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Summer Recruitment 2010 - overview for UMT</Template>
  <TotalTime>4220</TotalTime>
  <Words>649</Words>
  <Application>Microsoft Office PowerPoint</Application>
  <PresentationFormat>On-screen Show (4:3)</PresentationFormat>
  <Paragraphs>87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Trebuchet MS</vt:lpstr>
      <vt:lpstr>Wingdings</vt:lpstr>
      <vt:lpstr>Wingdings 3</vt:lpstr>
      <vt:lpstr>1_UEL Master</vt:lpstr>
      <vt:lpstr>Facet</vt:lpstr>
      <vt:lpstr>                      Power, politics and conflict in organisation  </vt:lpstr>
      <vt:lpstr>Power</vt:lpstr>
      <vt:lpstr>Power – a working definition</vt:lpstr>
      <vt:lpstr>Some similar words</vt:lpstr>
      <vt:lpstr>What confers ‘power’?</vt:lpstr>
      <vt:lpstr>Power in relations</vt:lpstr>
      <vt:lpstr>Power over …power to</vt:lpstr>
      <vt:lpstr>Foucault (e.g. 1977) and power</vt:lpstr>
      <vt:lpstr>Power – its uses and abuses</vt:lpstr>
      <vt:lpstr>Power and politics</vt:lpstr>
      <vt:lpstr>Resistance is futile? It will occur, anyway!</vt:lpstr>
      <vt:lpstr>Organisational misbehaviour (Ackroyd and Thompson, 1999)</vt:lpstr>
      <vt:lpstr>Resistance and conflict </vt:lpstr>
      <vt:lpstr>Conclusion</vt:lpstr>
      <vt:lpstr>References</vt:lpstr>
    </vt:vector>
  </TitlesOfParts>
  <Company>University of East London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Jp</dc:creator>
  <cp:lastModifiedBy>Yajesh Kumar</cp:lastModifiedBy>
  <cp:revision>269</cp:revision>
  <dcterms:created xsi:type="dcterms:W3CDTF">2009-10-14T13:02:51Z</dcterms:created>
  <dcterms:modified xsi:type="dcterms:W3CDTF">2019-08-14T20:07:08Z</dcterms:modified>
</cp:coreProperties>
</file>