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embeddedFontLst>
    <p:embeddedFont>
      <p:font typeface="Arial Nova Cond Light" panose="020B0306020202020204" pitchFamily="34" charset="0"/>
      <p:regular r:id="rId14"/>
      <p:italic r:id="rId15"/>
    </p:embeddedFont>
    <p:embeddedFont>
      <p:font typeface="Instrument Sans Medium" panose="020B0604020202020204" charset="0"/>
      <p:regular r:id="rId16"/>
    </p:embeddedFont>
    <p:embeddedFont>
      <p:font typeface="Instrument Sans Semi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5FC28-FFF1-4877-A470-0E9F2B4E155E}" v="10" dt="2026-06-10T22:11:33.2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02" d="100"/>
          <a:sy n="102" d="100"/>
        </p:scale>
        <p:origin x="9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86356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Greetings, everyone. This presentation analyses Isaac’s early psychological development using Bowlby’s Attachment Theory. Isaac is a 4-year-old who is dealing with emotional, social and language issues in an early years setting. It aims to investigate the value of early relational experiences and the long-term development based on the internal working models. According to Bowlby, emotional regulation, social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cognitive development are founded on the early attachments. The theory they will put into practice in a health and social care setting is a critical aspect of this case.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is reporting on separation distress, lack of interactions during play, poor interactions with peers, language delay, and sleeping problems. These </a:t>
            </a:r>
            <a:r>
              <a:rPr lang="en-US" dirty="0" err="1"/>
              <a:t>behaviours</a:t>
            </a:r>
            <a:r>
              <a:rPr lang="en-US" dirty="0"/>
              <a:t> are indicative of more general disruption of development and not just delay. His mother having postnatal depression, frequent changes in childcare and a move all increase the psychosocial risk. The kind of instability is strongly related to the dynamics of insecure attachment formation and emotional regulation issues in early childhood (</a:t>
            </a:r>
            <a:r>
              <a:rPr lang="en-US" dirty="0" err="1"/>
              <a:t>Whittenburg</a:t>
            </a:r>
            <a:r>
              <a:rPr lang="en-US" dirty="0"/>
              <a:t> et al., 2023). Collectively, the data provides evidence concerning relational but not cognitive developmental issues.</a:t>
            </a:r>
          </a:p>
          <a:p>
            <a:r>
              <a:rPr lang="en-US" dirty="0"/>
              <a:t>The depiction of the pathway visually reveals that there is a chance of premature instability to affect emotional management and learning. Disruption of attachment usually results in hypervigilance and decreased exploratory </a:t>
            </a:r>
            <a:r>
              <a:rPr lang="en-US" dirty="0" err="1"/>
              <a:t>behaviour</a:t>
            </a:r>
            <a:r>
              <a:rPr lang="en-US" dirty="0"/>
              <a:t>. This restricts the opportunities of social and language development. Diamond and Keefe (2024) underline that one of the fundamental symptoms of attachment insecurity is separation anxiety. Moreover, </a:t>
            </a:r>
            <a:r>
              <a:rPr lang="en-US" dirty="0" err="1"/>
              <a:t>Stroebe</a:t>
            </a:r>
            <a:r>
              <a:rPr lang="en-US" dirty="0"/>
              <a:t> (2021) suggests that the experience of security and separation can be core to defining how children show up and grow with confidence, resiliency, and emotional wellbeing.</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 theory proposes a theory of attachment as a natural survival strategy as a result of which children prefer to be close to their caregivers in order to defend themselves. The working model developed by children in the form of internal working is based on the responsiveness of the caregivers and is employed in the formation of relationship expectations. Safe foundation, exploration, learning, emotional certainty are achievable. Bowlby (1969) believes that regular caregiving leads to safe emotional growth.</a:t>
            </a:r>
          </a:p>
          <a:p>
            <a:r>
              <a:rPr lang="en-US" dirty="0"/>
              <a:t>It can be an eligible theory to be applied to Isaac since much of the struggles he is facing are relationship-related. His panic of separation, his clinginess and the unwillingness to have independent engagement, but not developmental delay only can be explained by the processes of attachment. According to </a:t>
            </a:r>
            <a:r>
              <a:rPr lang="en-US" dirty="0" err="1"/>
              <a:t>Salehi</a:t>
            </a:r>
            <a:r>
              <a:rPr lang="en-US" dirty="0"/>
              <a:t> </a:t>
            </a:r>
            <a:r>
              <a:rPr lang="en-US" dirty="0" err="1"/>
              <a:t>Shahrabi</a:t>
            </a:r>
            <a:r>
              <a:rPr lang="en-US" dirty="0"/>
              <a:t> et al. (2020), attachment style is a significant predictor of </a:t>
            </a:r>
            <a:r>
              <a:rPr lang="en-US" dirty="0" err="1"/>
              <a:t>behavioural</a:t>
            </a:r>
            <a:r>
              <a:rPr lang="en-US" dirty="0"/>
              <a:t> outcome in children between the ages of three and six and hence the applicability of the Bowlby framework. The neglect of regular care giving in the Isaac case was likely to have negated the establishment of secure base. This heightens dependency </a:t>
            </a:r>
            <a:r>
              <a:rPr lang="en-US" dirty="0" err="1"/>
              <a:t>behaviours</a:t>
            </a:r>
            <a:r>
              <a:rPr lang="en-US" dirty="0"/>
              <a:t> and anxiety of separation. Consequently, he probably has lower emotional control and exploration confidence.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vulnerable period of development is early childhood that falls in the range of birth-five years. Brain development, particularly in emotional control mechanisms is a rapid stage of development. Quality of interaction and responsiveness of the caregivers is also essential in language acquisition. McKean and Reilly (2023) believe that the first communication situations are highly influential on the later language performance.</a:t>
            </a:r>
          </a:p>
          <a:p>
            <a:r>
              <a:rPr lang="en-US" dirty="0"/>
              <a:t>The researches have identified that insecure attachment causes a threat of experiencing emotional and </a:t>
            </a:r>
            <a:r>
              <a:rPr lang="en-US" dirty="0" err="1"/>
              <a:t>behavioural</a:t>
            </a:r>
            <a:r>
              <a:rPr lang="en-US" dirty="0"/>
              <a:t> issues during childhood (Rosas Santiago et al., 2021). Child </a:t>
            </a:r>
            <a:r>
              <a:rPr lang="en-US" dirty="0" err="1"/>
              <a:t>behavioural</a:t>
            </a:r>
            <a:r>
              <a:rPr lang="en-US" dirty="0"/>
              <a:t> dysregulation is also a great predictor of maternal depression (</a:t>
            </a:r>
            <a:r>
              <a:rPr lang="en-US" dirty="0" err="1"/>
              <a:t>Whittenburg</a:t>
            </a:r>
            <a:r>
              <a:rPr lang="en-US" dirty="0"/>
              <a:t> et al., 2023). Therefore, the childhood trauma of Isaac has a number of compounding risks. This is a representation of the lifespan perspective in which the experience that one receives during the early childhood period may influence the rest of the social, emotional and educational life in the event that the problems are not identified at an early age.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likely that the maternal environment reduced Isaac by decreasing emotional sensitivity and consistent comforting </a:t>
            </a:r>
            <a:r>
              <a:rPr lang="en-US" dirty="0" err="1"/>
              <a:t>behaviours</a:t>
            </a:r>
            <a:r>
              <a:rPr lang="en-US" dirty="0"/>
              <a:t>. This compromises the formation of well-developed emotional control mechanisms during childhood. There was also the risk of inconsistent signals of attachment due to multiple caregivers. This can make the fear of separation worse as well as reduce the feeling of safety.</a:t>
            </a:r>
          </a:p>
          <a:p>
            <a:r>
              <a:rPr lang="en-US" dirty="0"/>
              <a:t>The lack of peer contact also minimizes the social learning and communication processes. The changes that always occur might have also contributed to Isaac not developing any trustful relationships with adults and children. Generally, the </a:t>
            </a:r>
            <a:r>
              <a:rPr lang="en-US" dirty="0" err="1"/>
              <a:t>behaviours</a:t>
            </a:r>
            <a:r>
              <a:rPr lang="en-US" dirty="0"/>
              <a:t> of Isaac are in line with the anxious-insecure attachment pattern, whereby the child is in need of closeness with lack of confidence in exploration (Diamond and Keefe, 2024). This is the reason why he has difficulties to interact alone within the early years unit.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situation with Isaac has to be considered the product of both biological and environmental conditions to occur. Biologically based mechanisms such as temperament and stress-response systems may predispose an individual to be a victim of anxiety. Emotional regulation may be impacted by increased activity of the HPA axis. However, there are other environmental influences that have a direct impact in defining the quality of attachment and these include maternal depression and instability.</a:t>
            </a:r>
          </a:p>
          <a:p>
            <a:r>
              <a:rPr lang="en-US" dirty="0" err="1"/>
              <a:t>BabaroGlu</a:t>
            </a:r>
            <a:r>
              <a:rPr lang="en-US" dirty="0"/>
              <a:t> (2020) argues that the process of development is transactional, i.e. an interaction between the biology and the environment begins and continues. So, we cannot attribute the hardships of Isaac to one cause. Another aspect mentioned by </a:t>
            </a:r>
            <a:r>
              <a:rPr lang="en-US" dirty="0" err="1"/>
              <a:t>Hajiyari</a:t>
            </a:r>
            <a:r>
              <a:rPr lang="en-US" dirty="0"/>
              <a:t> and </a:t>
            </a:r>
            <a:r>
              <a:rPr lang="en-US" dirty="0" err="1"/>
              <a:t>Bahramabadi</a:t>
            </a:r>
            <a:r>
              <a:rPr lang="en-US" dirty="0"/>
              <a:t> (2022) is the fact that caregiving responsiveness has a direct effect of mediation on attachment security outcomes. Of particular interest in the health and social care fields is that nature and nurture are intertwined because they highlight the notion that children are not simply the product of their genes and neither are children simply the product of Nature.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could be having emotional </a:t>
            </a:r>
            <a:r>
              <a:rPr lang="en-US" dirty="0" err="1"/>
              <a:t>dys</a:t>
            </a:r>
            <a:r>
              <a:rPr lang="en-US" dirty="0"/>
              <a:t>-regulation, such as increased separation anxiety and impaired self-regulation. He may be reluctant to socialize with others as he is insecure and not confident. This limits opportunities of collaboration and socialization. It is able to cognitively retard advancement of language and verbal communication.</a:t>
            </a:r>
          </a:p>
          <a:p>
            <a:r>
              <a:rPr lang="en-US" dirty="0"/>
              <a:t>Unstable attachment is strongly associated with an increased likelihood of anxiety and </a:t>
            </a:r>
            <a:r>
              <a:rPr lang="en-US" dirty="0" err="1"/>
              <a:t>behavioural</a:t>
            </a:r>
            <a:r>
              <a:rPr lang="en-US" dirty="0"/>
              <a:t> issues in future (Rosas Santiago et al., 2021). Therefore, it needs to be prevented in the developmental consequences of long term by early intervention. The evidence is indicative of a cumulative impact on emotional, social and cognitive domains. Unless addressed, these challenges can have an impact on school preparation, peer interactions, and subsequent emotional health.</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intervention strategy ought to be that of improving attachment security in the early years scenario. They have a stable key person system in which they provide emotional stability and predictable caregiving. Comfort objects referred to as transition routines are meant to reduce separation anxiety, and to improve emotional regulation. </a:t>
            </a:r>
            <a:r>
              <a:rPr lang="en-US" dirty="0" err="1"/>
              <a:t>Mainstone</a:t>
            </a:r>
            <a:r>
              <a:rPr lang="en-US" dirty="0"/>
              <a:t>-Cotton (2021) supports the idea of early years practice that is built around the strategies of attachment.</a:t>
            </a:r>
          </a:p>
          <a:p>
            <a:r>
              <a:rPr lang="en-US" dirty="0"/>
              <a:t>Language should be assisted to develop by means of dialogic reading and responsive communication. The co-regulation methods can help an adult to exemplify emotional management model and then foresee independence. Interventions founded on attachment contribute greatly to the quality of child-adult interaction and child development as proved by Macdonald et al. (2021). Such interventions are possible because they concentrate on the developmental issues, which are likely to be predetermined by the theoretical model of Bowlby.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assistance availed by Isaac must be a multi agency approach to contribute the child and maternal requirements. To monitor development, health visitors, GP services and Early Help Teams must collaborate. Mental health support of mothers is also essential because the wellbeing of a caregiver is an essential factor that affects the quality of attachment. Murray et al. (2025) note that integrated systems can enhance the results of early childhood in a significant manner.</a:t>
            </a:r>
          </a:p>
          <a:p>
            <a:r>
              <a:rPr lang="en-US" dirty="0"/>
              <a:t>Parenting support </a:t>
            </a:r>
            <a:r>
              <a:rPr lang="en-US" dirty="0" err="1"/>
              <a:t>programmes</a:t>
            </a:r>
            <a:r>
              <a:rPr lang="en-US" dirty="0"/>
              <a:t> can be used to make the caregivers more confident and can be used to make home a place of responsive communication. This is particularly paramount as the formation of attachment security occurs in different environments and not only the nursery. One of the ethical considerations is that blame of caregivers should be avoided. Rather, the emphasis of support should be on enhancing parenting capacity and environmental stability. This will ensure the non-</a:t>
            </a:r>
            <a:r>
              <a:rPr lang="en-US" dirty="0" err="1"/>
              <a:t>stigmatising</a:t>
            </a:r>
            <a:r>
              <a:rPr lang="en-US" dirty="0"/>
              <a:t> and holistic intervention approach.</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Attachment Theory by Bowlby is very helpful in elucidating the early emotional development and separation anxiety. It provides a potent building block on explaining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Isaac and inform early years practice. But it is restricted by excessive attention to the mother as a main caregiver and lack of consideration of cultural differences. It is also in danger of being too deterministic because it can easily suggest the existence of a permanent influence of early experience.</a:t>
            </a:r>
          </a:p>
          <a:p>
            <a:r>
              <a:rPr lang="en-US" sz="1200" kern="1200" dirty="0">
                <a:solidFill>
                  <a:schemeClr val="tx1"/>
                </a:solidFill>
                <a:effectLst/>
                <a:latin typeface="+mn-lt"/>
                <a:ea typeface="+mn-ea"/>
                <a:cs typeface="+mn-cs"/>
              </a:rPr>
              <a:t>Children can have more than one attachment figure, extended family and early years practitioners, in various contexts such as in London. This is problematic to the </a:t>
            </a:r>
            <a:r>
              <a:rPr lang="en-US" sz="1200" kern="1200" dirty="0" err="1">
                <a:solidFill>
                  <a:schemeClr val="tx1"/>
                </a:solidFill>
                <a:effectLst/>
                <a:latin typeface="+mn-lt"/>
                <a:ea typeface="+mn-ea"/>
                <a:cs typeface="+mn-cs"/>
              </a:rPr>
              <a:t>monotropic</a:t>
            </a:r>
            <a:r>
              <a:rPr lang="en-US" sz="1200" kern="1200" dirty="0">
                <a:solidFill>
                  <a:schemeClr val="tx1"/>
                </a:solidFill>
                <a:effectLst/>
                <a:latin typeface="+mn-lt"/>
                <a:ea typeface="+mn-ea"/>
                <a:cs typeface="+mn-cs"/>
              </a:rPr>
              <a:t> assumption that the theory makes. In addition, Thomas (2024) explains that the practice that is informed by attachment has to be cognizant of the wider social and situational forces which influence families. Hence, although the attachment theory is very relevant, it needs to be combined with a broader socio-cultural and systemic orientation to achieve complete explanatory accuracy (</a:t>
            </a:r>
            <a:r>
              <a:rPr lang="en-US" sz="1200" kern="1200" dirty="0" err="1">
                <a:solidFill>
                  <a:schemeClr val="tx1"/>
                </a:solidFill>
                <a:effectLst/>
                <a:latin typeface="+mn-lt"/>
                <a:ea typeface="+mn-ea"/>
                <a:cs typeface="+mn-cs"/>
              </a:rPr>
              <a:t>Whittenburg</a:t>
            </a:r>
            <a:r>
              <a:rPr lang="en-US" sz="1200" kern="1200" dirty="0">
                <a:solidFill>
                  <a:schemeClr val="tx1"/>
                </a:solidFill>
                <a:effectLst/>
                <a:latin typeface="+mn-lt"/>
                <a:ea typeface="+mn-ea"/>
                <a:cs typeface="+mn-cs"/>
              </a:rPr>
              <a:t> et al., 2023).</a:t>
            </a:r>
          </a:p>
          <a:p>
            <a:r>
              <a:rPr lang="en-US" sz="1200" kern="1200" dirty="0">
                <a:solidFill>
                  <a:schemeClr val="tx1"/>
                </a:solidFill>
                <a:effectLst/>
                <a:latin typeface="+mn-lt"/>
                <a:ea typeface="+mn-ea"/>
                <a:cs typeface="+mn-cs"/>
              </a:rPr>
              <a:t>On the whole, the theory by Bowlby is very useful since it gives a clear explanation to the way in which the experiences of Isaac might have influenced his growth. Nonetheless, the most effective health and social care practice involves the multi-agency support, family-</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intervention and recognition of individual resilience through the attachment theory. It is the best approach to improve the emotional health, language and social interaction of Isaac.</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2345066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DEEEFF"/>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FFFFFF"/>
          </a:solidFill>
          <a:ln/>
        </p:spPr>
        <p:txBody>
          <a:bodyPr/>
          <a:lstStyle/>
          <a:p>
            <a:endParaRPr lang="en-GB"/>
          </a:p>
        </p:txBody>
      </p:sp>
      <p:pic>
        <p:nvPicPr>
          <p:cNvPr id="3" name="Image 0" descr="preencoded.png">
            <a:hlinkClick r:id="rId2"/>
          </p:cNvPr>
          <p:cNvPicPr>
            <a:picLocks noChangeAspect="1"/>
          </p:cNvPicPr>
          <p:nvPr/>
        </p:nvPicPr>
        <p:blipFill>
          <a:blip/>
          <a:stretch>
            <a:fillRect/>
          </a:stretch>
        </p:blipFill>
        <p:spPr>
          <a:xfrm>
            <a:off x="8029180" y="4844491"/>
            <a:ext cx="1071843" cy="256032"/>
          </a:xfrm>
          <a:prstGeom prst="rect">
            <a:avLst/>
          </a:prstGeom>
        </p:spPr>
      </p:pic>
    </p:spTree>
    <p:extLst>
      <p:ext uri="{BB962C8B-B14F-4D97-AF65-F5344CB8AC3E}">
        <p14:creationId xmlns:p14="http://schemas.microsoft.com/office/powerpoint/2010/main" val="2300860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4.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8.xml"/><Relationship Id="rId5" Type="http://schemas.openxmlformats.org/officeDocument/2006/relationships/image" Target="../media/image4.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14.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45719"/>
          </a:xfrm>
          <a:prstGeom prst="rect">
            <a:avLst/>
          </a:prstGeom>
        </p:spPr>
      </p:pic>
      <p:sp>
        <p:nvSpPr>
          <p:cNvPr id="3" name="Text 0"/>
          <p:cNvSpPr/>
          <p:nvPr/>
        </p:nvSpPr>
        <p:spPr>
          <a:xfrm>
            <a:off x="496116" y="537358"/>
            <a:ext cx="6339812" cy="1423871"/>
          </a:xfrm>
          <a:prstGeom prst="rect">
            <a:avLst/>
          </a:prstGeom>
          <a:noFill/>
          <a:ln/>
        </p:spPr>
        <p:txBody>
          <a:bodyPr wrap="square" lIns="0" tIns="0" rIns="0" bIns="0" rtlCol="0" anchor="t">
            <a:noAutofit/>
          </a:bodyPr>
          <a:lstStyle/>
          <a:p>
            <a:pPr marL="0" indent="0" algn="l">
              <a:lnSpc>
                <a:spcPct val="104000"/>
              </a:lnSpc>
              <a:buNone/>
            </a:pPr>
            <a:r>
              <a:rPr lang="en-US" sz="3200" dirty="0">
                <a:solidFill>
                  <a:srgbClr val="091C53"/>
                </a:solidFill>
                <a:latin typeface="Instrument Sans SemiBold" pitchFamily="34" charset="0"/>
                <a:ea typeface="Instrument Sans SemiBold" pitchFamily="34" charset="-122"/>
                <a:cs typeface="Instrument Sans SemiBold" pitchFamily="34" charset="-120"/>
              </a:rPr>
              <a:t>Psychological Development in Early Childhood</a:t>
            </a:r>
            <a:endParaRPr lang="en-US" sz="3200" dirty="0"/>
          </a:p>
        </p:txBody>
      </p:sp>
      <p:sp>
        <p:nvSpPr>
          <p:cNvPr id="4" name="Text 1"/>
          <p:cNvSpPr/>
          <p:nvPr/>
        </p:nvSpPr>
        <p:spPr>
          <a:xfrm>
            <a:off x="496116" y="1866637"/>
            <a:ext cx="3765492" cy="327923"/>
          </a:xfrm>
          <a:prstGeom prst="rect">
            <a:avLst/>
          </a:prstGeom>
          <a:noFill/>
          <a:ln/>
        </p:spPr>
        <p:txBody>
          <a:bodyPr wrap="square" lIns="0" tIns="0" rIns="0" bIns="0" rtlCol="0" anchor="t">
            <a:normAutofit/>
          </a:bodyPr>
          <a:lstStyle/>
          <a:p>
            <a:pPr marL="0" indent="0" algn="l">
              <a:lnSpc>
                <a:spcPct val="104000"/>
              </a:lnSpc>
              <a:buNone/>
            </a:pPr>
            <a:r>
              <a:rPr lang="en-US" sz="1200" dirty="0">
                <a:solidFill>
                  <a:srgbClr val="091C53"/>
                </a:solidFill>
                <a:latin typeface="Arial Nova Cond Light" panose="020B0306020202020204" pitchFamily="34" charset="0"/>
                <a:ea typeface="Instrument Sans SemiBold" pitchFamily="34" charset="-122"/>
                <a:cs typeface="Instrument Sans SemiBold" pitchFamily="34" charset="-120"/>
              </a:rPr>
              <a:t>Case Analysis of Isaac (Age 4) - Using Bowlby’s Attachment Theory</a:t>
            </a:r>
            <a:endParaRPr lang="en-US" sz="1200" dirty="0">
              <a:latin typeface="Arial Nova Cond Light" panose="020B0306020202020204" pitchFamily="34" charset="0"/>
            </a:endParaRPr>
          </a:p>
        </p:txBody>
      </p:sp>
      <p:sp>
        <p:nvSpPr>
          <p:cNvPr id="5" name="Text 2"/>
          <p:cNvSpPr/>
          <p:nvPr/>
        </p:nvSpPr>
        <p:spPr>
          <a:xfrm>
            <a:off x="496115" y="2452868"/>
            <a:ext cx="4722763" cy="2130339"/>
          </a:xfrm>
          <a:prstGeom prst="rect">
            <a:avLst/>
          </a:prstGeom>
          <a:noFill/>
          <a:ln/>
        </p:spPr>
        <p:txBody>
          <a:bodyPr wrap="square" lIns="0" tIns="0" rIns="0" bIns="0" rtlCol="0" anchor="t">
            <a:noAutofit/>
          </a:bodyPr>
          <a:lstStyle/>
          <a:p>
            <a:pPr marL="0" indent="0" algn="l">
              <a:spcAft>
                <a:spcPts val="1250"/>
              </a:spcAft>
              <a:buNone/>
            </a:pPr>
            <a:r>
              <a:rPr lang="en-US" sz="1100" b="1" dirty="0">
                <a:solidFill>
                  <a:srgbClr val="1E3063"/>
                </a:solidFill>
                <a:latin typeface="Instrument Sans Medium" pitchFamily="34" charset="0"/>
                <a:ea typeface="Instrument Sans Medium" pitchFamily="34" charset="-122"/>
                <a:cs typeface="Instrument Sans Medium" pitchFamily="34" charset="-120"/>
              </a:rPr>
              <a:t>Student Name:  Gloria Armoo</a:t>
            </a:r>
          </a:p>
          <a:p>
            <a:pPr marL="0" indent="0" algn="l">
              <a:spcAft>
                <a:spcPts val="1250"/>
              </a:spcAft>
              <a:buNone/>
            </a:pPr>
            <a:r>
              <a:rPr lang="en-US" sz="1100" b="1" dirty="0">
                <a:solidFill>
                  <a:srgbClr val="1E3063"/>
                </a:solidFill>
                <a:latin typeface="Instrument Sans Medium" pitchFamily="34" charset="0"/>
                <a:ea typeface="Instrument Sans Medium" pitchFamily="34" charset="-122"/>
                <a:cs typeface="Instrument Sans Medium" pitchFamily="34" charset="-120"/>
              </a:rPr>
              <a:t>Student Number: 2511523</a:t>
            </a:r>
          </a:p>
          <a:p>
            <a:pPr>
              <a:spcAft>
                <a:spcPts val="1250"/>
              </a:spcAft>
            </a:pPr>
            <a:r>
              <a:rPr lang="en-US" sz="1100" b="1" dirty="0">
                <a:solidFill>
                  <a:srgbClr val="1E3063"/>
                </a:solidFill>
                <a:latin typeface="Instrument Sans Medium" pitchFamily="34" charset="0"/>
                <a:ea typeface="Instrument Sans Medium" pitchFamily="34" charset="-122"/>
                <a:cs typeface="Instrument Sans Medium" pitchFamily="34" charset="-120"/>
              </a:rPr>
              <a:t>Module Title: Psychology in Health and Social Care</a:t>
            </a:r>
          </a:p>
          <a:p>
            <a:pPr>
              <a:spcAft>
                <a:spcPts val="1250"/>
              </a:spcAft>
            </a:pPr>
            <a:r>
              <a:rPr lang="en-US" sz="1100" b="1" dirty="0">
                <a:solidFill>
                  <a:srgbClr val="1E3063"/>
                </a:solidFill>
                <a:latin typeface="Instrument Sans Medium" pitchFamily="34" charset="0"/>
                <a:ea typeface="Instrument Sans Medium" pitchFamily="34" charset="-122"/>
                <a:cs typeface="Instrument Sans Medium" pitchFamily="34" charset="-120"/>
              </a:rPr>
              <a:t>Module Code: LCHS4010 </a:t>
            </a:r>
          </a:p>
          <a:p>
            <a:pPr>
              <a:spcAft>
                <a:spcPts val="1250"/>
              </a:spcAft>
            </a:pPr>
            <a:r>
              <a:rPr lang="en-US" sz="1100" b="1" dirty="0">
                <a:solidFill>
                  <a:srgbClr val="1E3063"/>
                </a:solidFill>
                <a:latin typeface="Instrument Sans Medium" pitchFamily="34" charset="0"/>
                <a:ea typeface="Instrument Sans Medium" pitchFamily="34" charset="-122"/>
                <a:cs typeface="Instrument Sans Medium" pitchFamily="34" charset="-120"/>
              </a:rPr>
              <a:t>Lecturer: Alice Clayton</a:t>
            </a:r>
          </a:p>
          <a:p>
            <a:pPr>
              <a:spcAft>
                <a:spcPts val="1250"/>
              </a:spcAft>
            </a:pPr>
            <a:r>
              <a:rPr lang="en-US" sz="1100" b="1" dirty="0">
                <a:solidFill>
                  <a:srgbClr val="1E3063"/>
                </a:solidFill>
                <a:latin typeface="Instrument Sans Medium" pitchFamily="34" charset="0"/>
                <a:ea typeface="Instrument Sans Medium" pitchFamily="34" charset="-122"/>
                <a:cs typeface="Instrument Sans Medium" pitchFamily="34" charset="-120"/>
              </a:rPr>
              <a:t>Date: 15/06/2026</a:t>
            </a:r>
          </a:p>
          <a:p>
            <a:pPr>
              <a:spcAft>
                <a:spcPts val="1250"/>
              </a:spcAft>
            </a:pPr>
            <a:endParaRPr lang="en-US" sz="1100" dirty="0">
              <a:solidFill>
                <a:srgbClr val="1E3063"/>
              </a:solidFill>
              <a:latin typeface="Instrument Sans Medium" pitchFamily="34" charset="0"/>
              <a:ea typeface="Instrument Sans Medium" pitchFamily="34" charset="-122"/>
              <a:cs typeface="Instrument Sans Medium" pitchFamily="34" charset="-120"/>
            </a:endParaRPr>
          </a:p>
          <a:p>
            <a:pPr marL="0" indent="0" algn="l">
              <a:spcAft>
                <a:spcPts val="1250"/>
              </a:spcAft>
              <a:buNone/>
            </a:pPr>
            <a:r>
              <a:rPr lang="en-US" sz="900" b="1" dirty="0">
                <a:solidFill>
                  <a:srgbClr val="1E3063"/>
                </a:solidFill>
                <a:latin typeface="Instrument Sans Medium" pitchFamily="34" charset="0"/>
                <a:ea typeface="Instrument Sans Medium" pitchFamily="34" charset="-122"/>
                <a:cs typeface="Instrument Sans Medium" pitchFamily="34" charset="-120"/>
              </a:rPr>
              <a:t>Core premise:</a:t>
            </a:r>
            <a:r>
              <a:rPr lang="en-US" sz="900" dirty="0">
                <a:solidFill>
                  <a:srgbClr val="1E3063"/>
                </a:solidFill>
                <a:latin typeface="Instrument Sans Medium" pitchFamily="34" charset="0"/>
                <a:ea typeface="Instrument Sans Medium" pitchFamily="34" charset="-122"/>
                <a:cs typeface="Instrument Sans Medium" pitchFamily="34" charset="-120"/>
              </a:rPr>
              <a:t> Early relational experiences shape long-term emotional, social and cognitive development through internal working models (Bowlby, 1969).</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248023" y="319042"/>
            <a:ext cx="3729186" cy="143991"/>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CASE OVERVIEW: ISAAC’S DEVELOPMENTAL RISK PROFILE</a:t>
            </a:r>
            <a:endParaRPr lang="en-US" sz="2000" dirty="0"/>
          </a:p>
        </p:txBody>
      </p:sp>
      <p:pic>
        <p:nvPicPr>
          <p:cNvPr id="3" name="Image 0" descr="preencoded.png"/>
          <p:cNvPicPr>
            <a:picLocks noChangeAspect="1"/>
          </p:cNvPicPr>
          <p:nvPr/>
        </p:nvPicPr>
        <p:blipFill>
          <a:blip r:embed="rId3"/>
          <a:stretch>
            <a:fillRect/>
          </a:stretch>
        </p:blipFill>
        <p:spPr>
          <a:xfrm>
            <a:off x="248023" y="821023"/>
            <a:ext cx="2912328" cy="2912328"/>
          </a:xfrm>
          <a:prstGeom prst="rect">
            <a:avLst/>
          </a:prstGeom>
        </p:spPr>
      </p:pic>
      <p:sp>
        <p:nvSpPr>
          <p:cNvPr id="4" name="Text 1"/>
          <p:cNvSpPr/>
          <p:nvPr/>
        </p:nvSpPr>
        <p:spPr>
          <a:xfrm>
            <a:off x="3563057" y="821023"/>
            <a:ext cx="1132954" cy="71958"/>
          </a:xfrm>
          <a:prstGeom prst="rect">
            <a:avLst/>
          </a:prstGeom>
          <a:noFill/>
          <a:ln/>
        </p:spPr>
        <p:txBody>
          <a:bodyPr wrap="none" lIns="0" tIns="0" rIns="0" bIns="0" rtlCol="0" anchor="t"/>
          <a:lstStyle/>
          <a:p>
            <a:pPr marL="0" indent="0" algn="l">
              <a:lnSpc>
                <a:spcPct val="104000"/>
              </a:lnSpc>
              <a:buNone/>
            </a:pPr>
            <a:r>
              <a:rPr lang="en-US" sz="1000" dirty="0">
                <a:solidFill>
                  <a:srgbClr val="091C53"/>
                </a:solidFill>
                <a:latin typeface="Instrument Sans SemiBold" pitchFamily="34" charset="0"/>
                <a:ea typeface="Instrument Sans SemiBold" pitchFamily="34" charset="-122"/>
                <a:cs typeface="Instrument Sans SemiBold" pitchFamily="34" charset="-120"/>
              </a:rPr>
              <a:t>Key observed behaviours</a:t>
            </a:r>
            <a:endParaRPr lang="en-US" sz="1000" dirty="0"/>
          </a:p>
        </p:txBody>
      </p:sp>
      <p:sp>
        <p:nvSpPr>
          <p:cNvPr id="5" name="Text 2"/>
          <p:cNvSpPr/>
          <p:nvPr/>
        </p:nvSpPr>
        <p:spPr>
          <a:xfrm>
            <a:off x="3563057" y="1090258"/>
            <a:ext cx="4705796" cy="156865"/>
          </a:xfrm>
          <a:prstGeom prst="rect">
            <a:avLst/>
          </a:prstGeom>
          <a:noFill/>
          <a:ln/>
        </p:spPr>
        <p:txBody>
          <a:bodyPr wrap="square" lIns="0" tIns="0" rIns="0" bIns="0" rtlCol="0" anchor="t">
            <a:noAutofit/>
          </a:bodyPr>
          <a:lstStyle/>
          <a:p>
            <a:pPr marL="342900" indent="-342900" algn="l">
              <a:lnSpc>
                <a:spcPct val="88000"/>
              </a:lnSpc>
              <a:buSzPct val="100000"/>
              <a:buChar char="•"/>
            </a:pPr>
            <a:r>
              <a:rPr lang="en-US" sz="700" dirty="0">
                <a:solidFill>
                  <a:srgbClr val="1E3063"/>
                </a:solidFill>
                <a:latin typeface="Instrument Sans Medium" pitchFamily="34" charset="0"/>
                <a:ea typeface="Instrument Sans Medium" pitchFamily="34" charset="-122"/>
                <a:cs typeface="Instrument Sans Medium" pitchFamily="34" charset="-120"/>
              </a:rPr>
              <a:t>Separation distress from mother</a:t>
            </a:r>
            <a:endParaRPr lang="en-US" sz="700" dirty="0"/>
          </a:p>
          <a:p>
            <a:pPr marL="342900" indent="-342900" algn="l">
              <a:lnSpc>
                <a:spcPct val="88000"/>
              </a:lnSpc>
              <a:buSzPct val="100000"/>
              <a:buChar char="•"/>
            </a:pPr>
            <a:r>
              <a:rPr lang="en-US" sz="700" dirty="0">
                <a:solidFill>
                  <a:srgbClr val="1E3063"/>
                </a:solidFill>
                <a:latin typeface="Instrument Sans Medium" pitchFamily="34" charset="0"/>
                <a:ea typeface="Instrument Sans Medium" pitchFamily="34" charset="-122"/>
                <a:cs typeface="Instrument Sans Medium" pitchFamily="34" charset="-120"/>
              </a:rPr>
              <a:t>Withdrawal in free play; limited peer interaction</a:t>
            </a:r>
            <a:endParaRPr lang="en-US" sz="700" dirty="0"/>
          </a:p>
          <a:p>
            <a:pPr marL="342900" indent="-342900" algn="l">
              <a:lnSpc>
                <a:spcPct val="88000"/>
              </a:lnSpc>
              <a:buSzPct val="100000"/>
              <a:buChar char="•"/>
            </a:pPr>
            <a:r>
              <a:rPr lang="en-US" sz="700" dirty="0">
                <a:solidFill>
                  <a:srgbClr val="1E3063"/>
                </a:solidFill>
                <a:latin typeface="Instrument Sans Medium" pitchFamily="34" charset="0"/>
                <a:ea typeface="Instrument Sans Medium" pitchFamily="34" charset="-122"/>
                <a:cs typeface="Instrument Sans Medium" pitchFamily="34" charset="-120"/>
              </a:rPr>
              <a:t>Language delay; sleep disturbance and clinginess</a:t>
            </a:r>
            <a:endParaRPr lang="en-US" sz="700" dirty="0"/>
          </a:p>
        </p:txBody>
      </p:sp>
      <p:sp>
        <p:nvSpPr>
          <p:cNvPr id="6" name="Text 3"/>
          <p:cNvSpPr/>
          <p:nvPr/>
        </p:nvSpPr>
        <p:spPr>
          <a:xfrm>
            <a:off x="3551821" y="1444400"/>
            <a:ext cx="1168598" cy="71958"/>
          </a:xfrm>
          <a:prstGeom prst="rect">
            <a:avLst/>
          </a:prstGeom>
          <a:noFill/>
          <a:ln/>
        </p:spPr>
        <p:txBody>
          <a:bodyPr wrap="none" lIns="0" tIns="0" rIns="0" bIns="0" rtlCol="0" anchor="t"/>
          <a:lstStyle/>
          <a:p>
            <a:pPr marL="0" indent="0" algn="l">
              <a:lnSpc>
                <a:spcPct val="104000"/>
              </a:lnSpc>
              <a:buNone/>
            </a:pPr>
            <a:r>
              <a:rPr lang="en-US" sz="1000" dirty="0">
                <a:solidFill>
                  <a:srgbClr val="091C53"/>
                </a:solidFill>
                <a:latin typeface="Instrument Sans SemiBold" pitchFamily="34" charset="0"/>
                <a:ea typeface="Instrument Sans SemiBold" pitchFamily="34" charset="-122"/>
                <a:cs typeface="Instrument Sans SemiBold" pitchFamily="34" charset="-120"/>
              </a:rPr>
              <a:t>Key contextual risk factors</a:t>
            </a:r>
            <a:endParaRPr lang="en-US" sz="1000" dirty="0"/>
          </a:p>
        </p:txBody>
      </p:sp>
      <p:sp>
        <p:nvSpPr>
          <p:cNvPr id="7" name="Text 4"/>
          <p:cNvSpPr/>
          <p:nvPr/>
        </p:nvSpPr>
        <p:spPr>
          <a:xfrm>
            <a:off x="3563057" y="1674554"/>
            <a:ext cx="4705796" cy="156865"/>
          </a:xfrm>
          <a:prstGeom prst="rect">
            <a:avLst/>
          </a:prstGeom>
          <a:noFill/>
          <a:ln/>
        </p:spPr>
        <p:txBody>
          <a:bodyPr wrap="square" lIns="0" tIns="0" rIns="0" bIns="0" rtlCol="0" anchor="t">
            <a:noAutofit/>
          </a:bodyPr>
          <a:lstStyle/>
          <a:p>
            <a:pPr marL="342900" indent="-342900" algn="l">
              <a:lnSpc>
                <a:spcPct val="88000"/>
              </a:lnSpc>
              <a:buSzPct val="100000"/>
              <a:buChar char="•"/>
            </a:pPr>
            <a:r>
              <a:rPr lang="en-US" sz="700" dirty="0">
                <a:solidFill>
                  <a:srgbClr val="1E3063"/>
                </a:solidFill>
                <a:latin typeface="Instrument Sans Medium" pitchFamily="34" charset="0"/>
                <a:ea typeface="Instrument Sans Medium" pitchFamily="34" charset="-122"/>
                <a:cs typeface="Instrument Sans Medium" pitchFamily="34" charset="-120"/>
              </a:rPr>
              <a:t>Maternal postnatal depression</a:t>
            </a:r>
            <a:endParaRPr lang="en-US" sz="700" dirty="0"/>
          </a:p>
          <a:p>
            <a:pPr marL="342900" indent="-342900" algn="l">
              <a:lnSpc>
                <a:spcPct val="88000"/>
              </a:lnSpc>
              <a:buSzPct val="100000"/>
              <a:buChar char="•"/>
            </a:pPr>
            <a:r>
              <a:rPr lang="en-US" sz="700" dirty="0">
                <a:solidFill>
                  <a:srgbClr val="1E3063"/>
                </a:solidFill>
                <a:latin typeface="Instrument Sans Medium" pitchFamily="34" charset="0"/>
                <a:ea typeface="Instrument Sans Medium" pitchFamily="34" charset="-122"/>
                <a:cs typeface="Instrument Sans Medium" pitchFamily="34" charset="-120"/>
              </a:rPr>
              <a:t>Repeated childcare disruption</a:t>
            </a:r>
            <a:endParaRPr lang="en-US" sz="700" dirty="0"/>
          </a:p>
          <a:p>
            <a:pPr marL="342900" indent="-342900" algn="l">
              <a:lnSpc>
                <a:spcPct val="88000"/>
              </a:lnSpc>
              <a:buSzPct val="100000"/>
              <a:buChar char="•"/>
            </a:pPr>
            <a:r>
              <a:rPr lang="en-US" sz="700" dirty="0">
                <a:solidFill>
                  <a:srgbClr val="1E3063"/>
                </a:solidFill>
                <a:latin typeface="Instrument Sans Medium" pitchFamily="34" charset="0"/>
                <a:ea typeface="Instrument Sans Medium" pitchFamily="34" charset="-122"/>
                <a:cs typeface="Instrument Sans Medium" pitchFamily="34" charset="-120"/>
              </a:rPr>
              <a:t>Recent relocation and reduced social support</a:t>
            </a:r>
            <a:endParaRPr lang="en-US" sz="700" dirty="0"/>
          </a:p>
        </p:txBody>
      </p:sp>
      <p:sp>
        <p:nvSpPr>
          <p:cNvPr id="8" name="Text 5"/>
          <p:cNvSpPr/>
          <p:nvPr/>
        </p:nvSpPr>
        <p:spPr>
          <a:xfrm>
            <a:off x="3563057" y="2016494"/>
            <a:ext cx="4949130" cy="48816"/>
          </a:xfrm>
          <a:prstGeom prst="rect">
            <a:avLst/>
          </a:prstGeom>
          <a:noFill/>
          <a:ln/>
        </p:spPr>
        <p:txBody>
          <a:bodyPr wrap="none" lIns="0" tIns="0" rIns="0" bIns="0" rtlCol="0" anchor="t"/>
          <a:lstStyle/>
          <a:p>
            <a:pPr marL="0" indent="0" algn="l">
              <a:lnSpc>
                <a:spcPct val="88000"/>
              </a:lnSpc>
              <a:buNone/>
            </a:pPr>
            <a:r>
              <a:rPr lang="en-US" sz="500" b="1" i="1" dirty="0">
                <a:solidFill>
                  <a:srgbClr val="1E3063"/>
                </a:solidFill>
                <a:latin typeface="Instrument Sans Medium" pitchFamily="34" charset="0"/>
                <a:ea typeface="Instrument Sans Medium" pitchFamily="34" charset="-122"/>
                <a:cs typeface="Instrument Sans Medium" pitchFamily="34" charset="-120"/>
              </a:rPr>
              <a:t>Critical interpretation:</a:t>
            </a:r>
            <a:r>
              <a:rPr lang="en-US" sz="500" i="1" dirty="0">
                <a:solidFill>
                  <a:srgbClr val="1E3063"/>
                </a:solidFill>
                <a:latin typeface="Instrument Sans Medium" pitchFamily="34" charset="0"/>
                <a:ea typeface="Instrument Sans Medium" pitchFamily="34" charset="-122"/>
                <a:cs typeface="Instrument Sans Medium" pitchFamily="34" charset="-120"/>
              </a:rPr>
              <a:t> These patterns suggest attachment insecurity with emerging emotional dysregulation, rather than an isolated developmental delay (Whittenburg et al., 2023).</a:t>
            </a:r>
            <a:endParaRPr lang="en-US" sz="500" i="1" dirty="0"/>
          </a:p>
        </p:txBody>
      </p:sp>
      <p:sp>
        <p:nvSpPr>
          <p:cNvPr id="9" name="Text 6"/>
          <p:cNvSpPr/>
          <p:nvPr/>
        </p:nvSpPr>
        <p:spPr>
          <a:xfrm>
            <a:off x="248023" y="3848375"/>
            <a:ext cx="1762869" cy="71958"/>
          </a:xfrm>
          <a:prstGeom prst="rect">
            <a:avLst/>
          </a:prstGeom>
          <a:noFill/>
          <a:ln/>
        </p:spPr>
        <p:txBody>
          <a:bodyPr wrap="none" lIns="0" tIns="0" rIns="0" bIns="0" rtlCol="0" anchor="t"/>
          <a:lstStyle/>
          <a:p>
            <a:pPr marL="0" indent="0" algn="l">
              <a:lnSpc>
                <a:spcPct val="104000"/>
              </a:lnSpc>
              <a:buNone/>
            </a:pPr>
            <a:r>
              <a:rPr lang="en-US" sz="450" dirty="0">
                <a:solidFill>
                  <a:srgbClr val="091C53"/>
                </a:solidFill>
                <a:latin typeface="Instrument Sans SemiBold" pitchFamily="34" charset="0"/>
                <a:ea typeface="Instrument Sans SemiBold" pitchFamily="34" charset="-122"/>
                <a:cs typeface="Instrument Sans SemiBold" pitchFamily="34" charset="-120"/>
              </a:rPr>
              <a:t>Figure 1: Attachment Risk Development Pathway</a:t>
            </a:r>
            <a:endParaRPr lang="en-US" sz="450" dirty="0"/>
          </a:p>
        </p:txBody>
      </p:sp>
      <p:pic>
        <p:nvPicPr>
          <p:cNvPr id="10" name="Image 1" descr="preencoded.png"/>
          <p:cNvPicPr>
            <a:picLocks noChangeAspect="1"/>
          </p:cNvPicPr>
          <p:nvPr/>
        </p:nvPicPr>
        <p:blipFill>
          <a:blip r:embed="rId4"/>
          <a:stretch>
            <a:fillRect/>
          </a:stretch>
        </p:blipFill>
        <p:spPr>
          <a:xfrm>
            <a:off x="3424477" y="2406155"/>
            <a:ext cx="5087710" cy="2193903"/>
          </a:xfrm>
          <a:prstGeom prst="rect">
            <a:avLst/>
          </a:prstGeom>
        </p:spPr>
      </p:pic>
      <p:sp>
        <p:nvSpPr>
          <p:cNvPr id="11" name="Text 7"/>
          <p:cNvSpPr/>
          <p:nvPr/>
        </p:nvSpPr>
        <p:spPr>
          <a:xfrm>
            <a:off x="3642962" y="4184659"/>
            <a:ext cx="1264715" cy="158089"/>
          </a:xfrm>
          <a:prstGeom prst="rect">
            <a:avLst/>
          </a:prstGeom>
          <a:noFill/>
          <a:ln/>
        </p:spPr>
        <p:txBody>
          <a:bodyPr wrap="none" lIns="0" tIns="0" rIns="0" bIns="0" rtlCol="0" anchor="t"/>
          <a:lstStyle/>
          <a:p>
            <a:pPr marL="0" indent="0" algn="l">
              <a:lnSpc>
                <a:spcPct val="104000"/>
              </a:lnSpc>
              <a:buNone/>
            </a:pPr>
            <a:r>
              <a:rPr lang="en-US" sz="950" dirty="0">
                <a:solidFill>
                  <a:srgbClr val="000000"/>
                </a:solidFill>
                <a:latin typeface="Instrument Sans SemiBold" pitchFamily="34" charset="0"/>
                <a:ea typeface="Instrument Sans SemiBold" pitchFamily="34" charset="-122"/>
                <a:cs typeface="Instrument Sans SemiBold" pitchFamily="34" charset="-120"/>
              </a:rPr>
              <a:t>Reduced Exploration</a:t>
            </a:r>
            <a:endParaRPr lang="en-US" sz="950" dirty="0"/>
          </a:p>
        </p:txBody>
      </p:sp>
      <p:sp>
        <p:nvSpPr>
          <p:cNvPr id="12" name="Text 8"/>
          <p:cNvSpPr/>
          <p:nvPr/>
        </p:nvSpPr>
        <p:spPr>
          <a:xfrm>
            <a:off x="3642962" y="3690286"/>
            <a:ext cx="1264715" cy="158089"/>
          </a:xfrm>
          <a:prstGeom prst="rect">
            <a:avLst/>
          </a:prstGeom>
          <a:noFill/>
          <a:ln/>
        </p:spPr>
        <p:txBody>
          <a:bodyPr wrap="none" lIns="0" tIns="0" rIns="0" bIns="0" rtlCol="0" anchor="t"/>
          <a:lstStyle/>
          <a:p>
            <a:pPr marL="0" indent="0" algn="l">
              <a:lnSpc>
                <a:spcPct val="104000"/>
              </a:lnSpc>
              <a:buNone/>
            </a:pPr>
            <a:r>
              <a:rPr lang="en-US" sz="950" dirty="0">
                <a:solidFill>
                  <a:srgbClr val="000000"/>
                </a:solidFill>
                <a:latin typeface="Instrument Sans SemiBold" pitchFamily="34" charset="0"/>
                <a:ea typeface="Instrument Sans SemiBold" pitchFamily="34" charset="-122"/>
                <a:cs typeface="Instrument Sans SemiBold" pitchFamily="34" charset="-120"/>
              </a:rPr>
              <a:t>Insecure Attachment</a:t>
            </a:r>
            <a:endParaRPr lang="en-US" sz="950" dirty="0"/>
          </a:p>
        </p:txBody>
      </p:sp>
      <p:sp>
        <p:nvSpPr>
          <p:cNvPr id="13" name="Text 9"/>
          <p:cNvSpPr/>
          <p:nvPr/>
        </p:nvSpPr>
        <p:spPr>
          <a:xfrm>
            <a:off x="3642962" y="3174207"/>
            <a:ext cx="1264715" cy="158089"/>
          </a:xfrm>
          <a:prstGeom prst="rect">
            <a:avLst/>
          </a:prstGeom>
          <a:noFill/>
          <a:ln/>
        </p:spPr>
        <p:txBody>
          <a:bodyPr wrap="none" lIns="0" tIns="0" rIns="0" bIns="0" rtlCol="0" anchor="t"/>
          <a:lstStyle/>
          <a:p>
            <a:pPr marL="0" indent="0" algn="l">
              <a:lnSpc>
                <a:spcPct val="104000"/>
              </a:lnSpc>
              <a:buNone/>
            </a:pPr>
            <a:r>
              <a:rPr lang="en-US" sz="950" dirty="0">
                <a:solidFill>
                  <a:schemeClr val="bg2">
                    <a:lumMod val="75000"/>
                  </a:schemeClr>
                </a:solidFill>
                <a:latin typeface="Instrument Sans SemiBold" pitchFamily="34" charset="0"/>
                <a:ea typeface="Instrument Sans SemiBold" pitchFamily="34" charset="-122"/>
                <a:cs typeface="Instrument Sans SemiBold" pitchFamily="34" charset="-120"/>
              </a:rPr>
              <a:t>Inconsistent Care</a:t>
            </a:r>
            <a:endParaRPr lang="en-US" sz="950" dirty="0">
              <a:solidFill>
                <a:schemeClr val="bg2">
                  <a:lumMod val="75000"/>
                </a:schemeClr>
              </a:solidFill>
            </a:endParaRPr>
          </a:p>
        </p:txBody>
      </p:sp>
      <p:sp>
        <p:nvSpPr>
          <p:cNvPr id="14" name="Text 10"/>
          <p:cNvSpPr/>
          <p:nvPr/>
        </p:nvSpPr>
        <p:spPr>
          <a:xfrm>
            <a:off x="3642962" y="2684325"/>
            <a:ext cx="1264715" cy="158089"/>
          </a:xfrm>
          <a:prstGeom prst="rect">
            <a:avLst/>
          </a:prstGeom>
          <a:noFill/>
          <a:ln/>
        </p:spPr>
        <p:txBody>
          <a:bodyPr wrap="none" lIns="0" tIns="0" rIns="0" bIns="0" rtlCol="0" anchor="t"/>
          <a:lstStyle/>
          <a:p>
            <a:pPr marL="0" indent="0" algn="l">
              <a:lnSpc>
                <a:spcPct val="104000"/>
              </a:lnSpc>
              <a:buNone/>
            </a:pPr>
            <a:r>
              <a:rPr lang="en-US" sz="950" dirty="0">
                <a:solidFill>
                  <a:schemeClr val="bg2">
                    <a:lumMod val="90000"/>
                  </a:schemeClr>
                </a:solidFill>
                <a:latin typeface="Instrument Sans SemiBold" pitchFamily="34" charset="0"/>
                <a:ea typeface="Instrument Sans SemiBold" pitchFamily="34" charset="-122"/>
                <a:cs typeface="Instrument Sans SemiBold" pitchFamily="34" charset="-120"/>
              </a:rPr>
              <a:t>Maternal Depression</a:t>
            </a:r>
            <a:endParaRPr lang="en-US" sz="950" dirty="0">
              <a:solidFill>
                <a:schemeClr val="bg2">
                  <a:lumMod val="90000"/>
                </a:schemeClr>
              </a:solidFill>
            </a:endParaRPr>
          </a:p>
        </p:txBody>
      </p:sp>
      <p:sp>
        <p:nvSpPr>
          <p:cNvPr id="15" name="Text 11"/>
          <p:cNvSpPr/>
          <p:nvPr/>
        </p:nvSpPr>
        <p:spPr>
          <a:xfrm>
            <a:off x="3521341" y="4630216"/>
            <a:ext cx="8895978" cy="48816"/>
          </a:xfrm>
          <a:prstGeom prst="rect">
            <a:avLst/>
          </a:prstGeom>
          <a:noFill/>
          <a:ln/>
        </p:spPr>
        <p:txBody>
          <a:bodyPr wrap="none" lIns="0" tIns="0" rIns="0" bIns="0" rtlCol="0" anchor="t"/>
          <a:lstStyle/>
          <a:p>
            <a:pPr marL="0" indent="0" algn="l">
              <a:lnSpc>
                <a:spcPct val="88000"/>
              </a:lnSpc>
              <a:buNone/>
            </a:pPr>
            <a:r>
              <a:rPr lang="en-US" sz="500" dirty="0">
                <a:solidFill>
                  <a:srgbClr val="1E3063"/>
                </a:solidFill>
                <a:latin typeface="Instrument Sans Medium" pitchFamily="34" charset="0"/>
                <a:ea typeface="Instrument Sans Medium" pitchFamily="34" charset="-122"/>
                <a:cs typeface="Instrument Sans Medium" pitchFamily="34" charset="-120"/>
              </a:rPr>
              <a:t>Pathway highlights how caregiving risk factors cascade into attachment insecurity and observable developmental effects (Bowlby, 1969; Diamond &amp; Keefe, 2024).</a:t>
            </a:r>
            <a:endParaRPr lang="en-US" sz="500" dirty="0"/>
          </a:p>
        </p:txBody>
      </p:sp>
      <p:pic>
        <p:nvPicPr>
          <p:cNvPr id="16" name="Picture 15"/>
          <p:cNvPicPr>
            <a:picLocks noChangeAspect="1"/>
          </p:cNvPicPr>
          <p:nvPr/>
        </p:nvPicPr>
        <p:blipFill>
          <a:blip r:embed="rId5"/>
          <a:stretch>
            <a:fillRect/>
          </a:stretch>
        </p:blipFill>
        <p:spPr>
          <a:xfrm>
            <a:off x="7429351" y="4811496"/>
            <a:ext cx="1714649" cy="32006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3" name="Text 0"/>
          <p:cNvSpPr/>
          <p:nvPr/>
        </p:nvSpPr>
        <p:spPr>
          <a:xfrm>
            <a:off x="3925119" y="494184"/>
            <a:ext cx="4722763" cy="620167"/>
          </a:xfrm>
          <a:prstGeom prst="rect">
            <a:avLst/>
          </a:prstGeom>
          <a:noFill/>
          <a:ln/>
        </p:spPr>
        <p:txBody>
          <a:bodyPr wrap="square" lIns="0" tIns="0" rIns="0" bIns="0" rtlCol="0" anchor="t">
            <a:normAutofit/>
          </a:bodyPr>
          <a:lstStyle/>
          <a:p>
            <a:pPr marL="0" indent="0" algn="l">
              <a:lnSpc>
                <a:spcPct val="104000"/>
              </a:lnSpc>
              <a:buNone/>
            </a:pPr>
            <a:r>
              <a:rPr lang="en-US" sz="1950" dirty="0">
                <a:solidFill>
                  <a:srgbClr val="091C53"/>
                </a:solidFill>
                <a:latin typeface="Instrument Sans SemiBold" pitchFamily="34" charset="0"/>
                <a:ea typeface="Instrument Sans SemiBold" pitchFamily="34" charset="-122"/>
                <a:cs typeface="Instrument Sans SemiBold" pitchFamily="34" charset="-120"/>
              </a:rPr>
              <a:t>BOWLBY’S ATTACHMENT THEORY (CORE FRAMEWORK)</a:t>
            </a:r>
            <a:endParaRPr lang="en-US" sz="1950" dirty="0"/>
          </a:p>
        </p:txBody>
      </p:sp>
      <p:sp>
        <p:nvSpPr>
          <p:cNvPr id="5" name="Text 1"/>
          <p:cNvSpPr/>
          <p:nvPr/>
        </p:nvSpPr>
        <p:spPr>
          <a:xfrm>
            <a:off x="3925119" y="1553319"/>
            <a:ext cx="1240408" cy="155004"/>
          </a:xfrm>
          <a:prstGeom prst="rect">
            <a:avLst/>
          </a:prstGeom>
          <a:noFill/>
          <a:ln/>
        </p:spPr>
        <p:txBody>
          <a:bodyPr wrap="none" lIns="0" tIns="0" rIns="0" bIns="0" rtlCol="0" anchor="t"/>
          <a:lstStyle/>
          <a:p>
            <a:pPr marL="0" indent="0" algn="l">
              <a:lnSpc>
                <a:spcPct val="104000"/>
              </a:lnSpc>
              <a:buNone/>
            </a:pPr>
            <a:r>
              <a:rPr lang="en-US" sz="950">
                <a:solidFill>
                  <a:srgbClr val="1E3063"/>
                </a:solidFill>
                <a:latin typeface="Instrument Sans SemiBold" pitchFamily="34" charset="0"/>
                <a:ea typeface="Instrument Sans SemiBold" pitchFamily="34" charset="-122"/>
                <a:cs typeface="Instrument Sans SemiBold" pitchFamily="34" charset="-120"/>
              </a:rPr>
              <a:t>Biological </a:t>
            </a:r>
            <a:r>
              <a:rPr lang="en-US" sz="950" dirty="0">
                <a:solidFill>
                  <a:srgbClr val="1E3063"/>
                </a:solidFill>
                <a:latin typeface="Instrument Sans SemiBold" pitchFamily="34" charset="0"/>
                <a:ea typeface="Instrument Sans SemiBold" pitchFamily="34" charset="-122"/>
                <a:cs typeface="Instrument Sans SemiBold" pitchFamily="34" charset="-120"/>
              </a:rPr>
              <a:t>basis</a:t>
            </a:r>
            <a:endParaRPr lang="en-US" sz="950" dirty="0"/>
          </a:p>
        </p:txBody>
      </p:sp>
      <p:sp>
        <p:nvSpPr>
          <p:cNvPr id="6" name="Text 2"/>
          <p:cNvSpPr/>
          <p:nvPr/>
        </p:nvSpPr>
        <p:spPr>
          <a:xfrm>
            <a:off x="3925119" y="1749996"/>
            <a:ext cx="4722763" cy="134987"/>
          </a:xfrm>
          <a:prstGeom prst="rect">
            <a:avLst/>
          </a:prstGeom>
          <a:noFill/>
          <a:ln/>
        </p:spPr>
        <p:txBody>
          <a:bodyPr wrap="none" lIns="0" tIns="0" rIns="0" bIns="0" rtlCol="0" anchor="t"/>
          <a:lstStyle/>
          <a:p>
            <a:pPr marL="0" indent="0" algn="l">
              <a:lnSpc>
                <a:spcPct val="113000"/>
              </a:lnSpc>
              <a:buNone/>
            </a:pPr>
            <a:r>
              <a:rPr lang="en-US" sz="750" dirty="0">
                <a:solidFill>
                  <a:srgbClr val="1E3063"/>
                </a:solidFill>
                <a:latin typeface="Instrument Sans Medium" pitchFamily="34" charset="0"/>
                <a:ea typeface="Instrument Sans Medium" pitchFamily="34" charset="-122"/>
                <a:cs typeface="Instrument Sans Medium" pitchFamily="34" charset="-120"/>
              </a:rPr>
              <a:t>Attachment is a biologically driven survival system that motivates proximity-seeking to caregivers.</a:t>
            </a:r>
            <a:endParaRPr lang="en-US" sz="750" dirty="0"/>
          </a:p>
        </p:txBody>
      </p:sp>
      <p:sp>
        <p:nvSpPr>
          <p:cNvPr id="8" name="Text 3"/>
          <p:cNvSpPr/>
          <p:nvPr/>
        </p:nvSpPr>
        <p:spPr>
          <a:xfrm>
            <a:off x="3925119" y="2358703"/>
            <a:ext cx="1402035" cy="155004"/>
          </a:xfrm>
          <a:prstGeom prst="rect">
            <a:avLst/>
          </a:prstGeom>
          <a:noFill/>
          <a:ln/>
        </p:spPr>
        <p:txBody>
          <a:bodyPr wrap="none" lIns="0" tIns="0" rIns="0" bIns="0" rtlCol="0" anchor="t"/>
          <a:lstStyle/>
          <a:p>
            <a:pPr marL="0" indent="0" algn="l">
              <a:lnSpc>
                <a:spcPct val="104000"/>
              </a:lnSpc>
              <a:buNone/>
            </a:pPr>
            <a:r>
              <a:rPr lang="en-US" sz="950" dirty="0">
                <a:solidFill>
                  <a:srgbClr val="1E3063"/>
                </a:solidFill>
                <a:latin typeface="Instrument Sans SemiBold" pitchFamily="34" charset="0"/>
                <a:ea typeface="Instrument Sans SemiBold" pitchFamily="34" charset="-122"/>
                <a:cs typeface="Instrument Sans SemiBold" pitchFamily="34" charset="-120"/>
              </a:rPr>
              <a:t>Internal working models</a:t>
            </a:r>
            <a:endParaRPr lang="en-US" sz="950" dirty="0"/>
          </a:p>
        </p:txBody>
      </p:sp>
      <p:sp>
        <p:nvSpPr>
          <p:cNvPr id="9" name="Text 4"/>
          <p:cNvSpPr/>
          <p:nvPr/>
        </p:nvSpPr>
        <p:spPr>
          <a:xfrm>
            <a:off x="3925119" y="2555379"/>
            <a:ext cx="4722763" cy="134987"/>
          </a:xfrm>
          <a:prstGeom prst="rect">
            <a:avLst/>
          </a:prstGeom>
          <a:noFill/>
          <a:ln/>
        </p:spPr>
        <p:txBody>
          <a:bodyPr wrap="none" lIns="0" tIns="0" rIns="0" bIns="0" rtlCol="0" anchor="t"/>
          <a:lstStyle/>
          <a:p>
            <a:pPr marL="0" indent="0" algn="l">
              <a:lnSpc>
                <a:spcPct val="113000"/>
              </a:lnSpc>
              <a:buNone/>
            </a:pPr>
            <a:r>
              <a:rPr lang="en-US" sz="750" dirty="0">
                <a:solidFill>
                  <a:srgbClr val="1E3063"/>
                </a:solidFill>
                <a:latin typeface="Instrument Sans Medium" pitchFamily="34" charset="0"/>
                <a:ea typeface="Instrument Sans Medium" pitchFamily="34" charset="-122"/>
                <a:cs typeface="Instrument Sans Medium" pitchFamily="34" charset="-120"/>
              </a:rPr>
              <a:t>Children form expectations of self and others that guide emotion and behaviour across contexts.</a:t>
            </a:r>
            <a:endParaRPr lang="en-US" sz="750" dirty="0"/>
          </a:p>
        </p:txBody>
      </p:sp>
      <p:sp>
        <p:nvSpPr>
          <p:cNvPr id="11" name="Text 5"/>
          <p:cNvSpPr/>
          <p:nvPr/>
        </p:nvSpPr>
        <p:spPr>
          <a:xfrm>
            <a:off x="3925119" y="3164086"/>
            <a:ext cx="1240408" cy="155004"/>
          </a:xfrm>
          <a:prstGeom prst="rect">
            <a:avLst/>
          </a:prstGeom>
          <a:noFill/>
          <a:ln/>
        </p:spPr>
        <p:txBody>
          <a:bodyPr wrap="none" lIns="0" tIns="0" rIns="0" bIns="0" rtlCol="0" anchor="t"/>
          <a:lstStyle/>
          <a:p>
            <a:pPr marL="0" indent="0" algn="l">
              <a:lnSpc>
                <a:spcPct val="104000"/>
              </a:lnSpc>
              <a:buNone/>
            </a:pPr>
            <a:r>
              <a:rPr lang="en-US" sz="950" dirty="0">
                <a:solidFill>
                  <a:srgbClr val="1E3063"/>
                </a:solidFill>
                <a:latin typeface="Instrument Sans SemiBold" pitchFamily="34" charset="0"/>
                <a:ea typeface="Instrument Sans SemiBold" pitchFamily="34" charset="-122"/>
                <a:cs typeface="Instrument Sans SemiBold" pitchFamily="34" charset="-120"/>
              </a:rPr>
              <a:t>Secure base</a:t>
            </a:r>
            <a:endParaRPr lang="en-US" sz="950" dirty="0"/>
          </a:p>
        </p:txBody>
      </p:sp>
      <p:sp>
        <p:nvSpPr>
          <p:cNvPr id="12" name="Text 6"/>
          <p:cNvSpPr/>
          <p:nvPr/>
        </p:nvSpPr>
        <p:spPr>
          <a:xfrm>
            <a:off x="3925119" y="3360762"/>
            <a:ext cx="4722763" cy="134987"/>
          </a:xfrm>
          <a:prstGeom prst="rect">
            <a:avLst/>
          </a:prstGeom>
          <a:noFill/>
          <a:ln/>
        </p:spPr>
        <p:txBody>
          <a:bodyPr wrap="none" lIns="0" tIns="0" rIns="0" bIns="0" rtlCol="0" anchor="t"/>
          <a:lstStyle/>
          <a:p>
            <a:pPr marL="0" indent="0" algn="l">
              <a:lnSpc>
                <a:spcPct val="113000"/>
              </a:lnSpc>
              <a:buNone/>
            </a:pPr>
            <a:r>
              <a:rPr lang="en-US" sz="750" dirty="0">
                <a:solidFill>
                  <a:srgbClr val="1E3063"/>
                </a:solidFill>
                <a:latin typeface="Instrument Sans Medium" pitchFamily="34" charset="0"/>
                <a:ea typeface="Instrument Sans Medium" pitchFamily="34" charset="-122"/>
                <a:cs typeface="Instrument Sans Medium" pitchFamily="34" charset="-120"/>
              </a:rPr>
              <a:t>A responsive caregiver provides a secure base for exploration and cognitive growth.</a:t>
            </a:r>
            <a:endParaRPr lang="en-US" sz="750" dirty="0"/>
          </a:p>
        </p:txBody>
      </p:sp>
      <p:sp>
        <p:nvSpPr>
          <p:cNvPr id="14" name="Text 7"/>
          <p:cNvSpPr/>
          <p:nvPr/>
        </p:nvSpPr>
        <p:spPr>
          <a:xfrm>
            <a:off x="3925119" y="3969469"/>
            <a:ext cx="1240408" cy="155004"/>
          </a:xfrm>
          <a:prstGeom prst="rect">
            <a:avLst/>
          </a:prstGeom>
          <a:noFill/>
          <a:ln/>
        </p:spPr>
        <p:txBody>
          <a:bodyPr wrap="none" lIns="0" tIns="0" rIns="0" bIns="0" rtlCol="0" anchor="t"/>
          <a:lstStyle/>
          <a:p>
            <a:pPr marL="0" indent="0" algn="l">
              <a:lnSpc>
                <a:spcPct val="104000"/>
              </a:lnSpc>
              <a:buNone/>
            </a:pPr>
            <a:r>
              <a:rPr lang="en-US" sz="950" dirty="0">
                <a:solidFill>
                  <a:srgbClr val="1E3063"/>
                </a:solidFill>
                <a:latin typeface="Instrument Sans SemiBold" pitchFamily="34" charset="0"/>
                <a:ea typeface="Instrument Sans SemiBold" pitchFamily="34" charset="-122"/>
                <a:cs typeface="Instrument Sans SemiBold" pitchFamily="34" charset="-120"/>
              </a:rPr>
              <a:t>Developmental link</a:t>
            </a:r>
            <a:endParaRPr lang="en-US" sz="950" dirty="0"/>
          </a:p>
        </p:txBody>
      </p:sp>
      <p:sp>
        <p:nvSpPr>
          <p:cNvPr id="15" name="Text 8"/>
          <p:cNvSpPr/>
          <p:nvPr/>
        </p:nvSpPr>
        <p:spPr>
          <a:xfrm>
            <a:off x="3925119" y="4166146"/>
            <a:ext cx="4722763" cy="134987"/>
          </a:xfrm>
          <a:prstGeom prst="rect">
            <a:avLst/>
          </a:prstGeom>
          <a:noFill/>
          <a:ln/>
        </p:spPr>
        <p:txBody>
          <a:bodyPr wrap="none" lIns="0" tIns="0" rIns="0" bIns="0" rtlCol="0" anchor="t"/>
          <a:lstStyle/>
          <a:p>
            <a:pPr marL="0" indent="0" algn="l">
              <a:lnSpc>
                <a:spcPct val="113000"/>
              </a:lnSpc>
              <a:buNone/>
            </a:pPr>
            <a:r>
              <a:rPr lang="en-US" sz="750" dirty="0">
                <a:solidFill>
                  <a:srgbClr val="1E3063"/>
                </a:solidFill>
                <a:latin typeface="Instrument Sans Medium" pitchFamily="34" charset="0"/>
                <a:ea typeface="Instrument Sans Medium" pitchFamily="34" charset="-122"/>
                <a:cs typeface="Instrument Sans Medium" pitchFamily="34" charset="-120"/>
              </a:rPr>
              <a:t>Early responsiveness predicts later emotional regulation trajectories (Bowlby, 1969).</a:t>
            </a:r>
            <a:endParaRPr lang="en-US" sz="750" dirty="0"/>
          </a:p>
        </p:txBody>
      </p:sp>
      <p:sp>
        <p:nvSpPr>
          <p:cNvPr id="16" name="Text 9"/>
          <p:cNvSpPr/>
          <p:nvPr/>
        </p:nvSpPr>
        <p:spPr>
          <a:xfrm>
            <a:off x="3925119" y="4379268"/>
            <a:ext cx="4722763" cy="269974"/>
          </a:xfrm>
          <a:prstGeom prst="rect">
            <a:avLst/>
          </a:prstGeom>
          <a:noFill/>
          <a:ln/>
        </p:spPr>
        <p:txBody>
          <a:bodyPr wrap="square" lIns="0" tIns="0" rIns="0" bIns="0" rtlCol="0" anchor="t">
            <a:normAutofit/>
          </a:bodyPr>
          <a:lstStyle/>
          <a:p>
            <a:pPr marL="0" indent="0" algn="l">
              <a:lnSpc>
                <a:spcPct val="113000"/>
              </a:lnSpc>
              <a:buNone/>
            </a:pPr>
            <a:r>
              <a:rPr lang="en-US" sz="750" dirty="0">
                <a:solidFill>
                  <a:srgbClr val="1E3063"/>
                </a:solidFill>
                <a:latin typeface="Instrument Sans Medium" pitchFamily="34" charset="0"/>
                <a:ea typeface="Instrument Sans Medium" pitchFamily="34" charset="-122"/>
                <a:cs typeface="Instrument Sans Medium" pitchFamily="34" charset="-120"/>
              </a:rPr>
              <a:t>Application to Isaac: Repeated caregiving inconsistency likely disrupted secure-base formation, increasing dependency, anxiety and reduced exploratory play.</a:t>
            </a:r>
            <a:endParaRPr lang="en-US" sz="750" dirty="0"/>
          </a:p>
        </p:txBody>
      </p:sp>
      <p:sp>
        <p:nvSpPr>
          <p:cNvPr id="17" name="Oval 16"/>
          <p:cNvSpPr/>
          <p:nvPr/>
        </p:nvSpPr>
        <p:spPr>
          <a:xfrm>
            <a:off x="3925119" y="1321851"/>
            <a:ext cx="135900" cy="140421"/>
          </a:xfrm>
          <a:prstGeom prst="ellipse">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p:cNvSpPr/>
          <p:nvPr/>
        </p:nvSpPr>
        <p:spPr>
          <a:xfrm>
            <a:off x="3925488" y="2138660"/>
            <a:ext cx="135900" cy="140421"/>
          </a:xfrm>
          <a:prstGeom prst="ellipse">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p:cNvSpPr/>
          <p:nvPr/>
        </p:nvSpPr>
        <p:spPr>
          <a:xfrm>
            <a:off x="3925119" y="2945110"/>
            <a:ext cx="135900" cy="140421"/>
          </a:xfrm>
          <a:prstGeom prst="ellipse">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p:cNvSpPr/>
          <p:nvPr/>
        </p:nvSpPr>
        <p:spPr>
          <a:xfrm>
            <a:off x="3925119" y="3722599"/>
            <a:ext cx="135900" cy="140421"/>
          </a:xfrm>
          <a:prstGeom prst="ellipse">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p:cNvPicPr>
            <a:picLocks noChangeAspect="1"/>
          </p:cNvPicPr>
          <p:nvPr/>
        </p:nvPicPr>
        <p:blipFill>
          <a:blip r:embed="rId3"/>
          <a:stretch>
            <a:fillRect/>
          </a:stretch>
        </p:blipFill>
        <p:spPr>
          <a:xfrm>
            <a:off x="7429351" y="4811496"/>
            <a:ext cx="1714649" cy="320068"/>
          </a:xfrm>
          <a:prstGeom prst="rect">
            <a:avLst/>
          </a:prstGeom>
        </p:spPr>
      </p:pic>
      <p:pic>
        <p:nvPicPr>
          <p:cNvPr id="7" name="Picture 6"/>
          <p:cNvPicPr>
            <a:picLocks noChangeAspect="1"/>
          </p:cNvPicPr>
          <p:nvPr/>
        </p:nvPicPr>
        <p:blipFill>
          <a:blip r:embed="rId4"/>
          <a:stretch>
            <a:fillRect/>
          </a:stretch>
        </p:blipFill>
        <p:spPr>
          <a:xfrm>
            <a:off x="575187" y="0"/>
            <a:ext cx="2857500" cy="5126362"/>
          </a:xfrm>
          <a:prstGeom prst="rect">
            <a:avLst/>
          </a:prstGeom>
          <a:ln w="12700">
            <a:solidFill>
              <a:schemeClr val="tx1"/>
            </a:solidFill>
          </a:ln>
        </p:spPr>
      </p:pic>
      <p:pic>
        <p:nvPicPr>
          <p:cNvPr id="22" name="Picture 21"/>
          <p:cNvPicPr>
            <a:picLocks noChangeAspect="1"/>
          </p:cNvPicPr>
          <p:nvPr/>
        </p:nvPicPr>
        <p:blipFill rotWithShape="1">
          <a:blip r:embed="rId4"/>
          <a:srcRect r="97591"/>
          <a:stretch/>
        </p:blipFill>
        <p:spPr>
          <a:xfrm>
            <a:off x="123152" y="5202"/>
            <a:ext cx="93158" cy="5126362"/>
          </a:xfrm>
          <a:prstGeom prst="rect">
            <a:avLst/>
          </a:prstGeom>
          <a:ln w="12700">
            <a:solidFill>
              <a:schemeClr val="tx1">
                <a:lumMod val="75000"/>
                <a:lumOff val="25000"/>
              </a:schemeClr>
            </a:solid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248023" y="338881"/>
            <a:ext cx="3165053" cy="143991"/>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EARLY CHILDHOOD DEVELOPMENT (0-5 YEARS)</a:t>
            </a:r>
            <a:endParaRPr lang="en-US" sz="2000" dirty="0"/>
          </a:p>
        </p:txBody>
      </p:sp>
      <p:pic>
        <p:nvPicPr>
          <p:cNvPr id="3" name="Image 0" descr="preencoded.png"/>
          <p:cNvPicPr>
            <a:picLocks noChangeAspect="1"/>
          </p:cNvPicPr>
          <p:nvPr/>
        </p:nvPicPr>
        <p:blipFill rotWithShape="1">
          <a:blip r:embed="rId3"/>
          <a:srcRect t="24077" r="41035" b="6872"/>
          <a:stretch/>
        </p:blipFill>
        <p:spPr>
          <a:xfrm>
            <a:off x="248023" y="781995"/>
            <a:ext cx="2347938" cy="2630065"/>
          </a:xfrm>
          <a:prstGeom prst="rect">
            <a:avLst/>
          </a:prstGeom>
        </p:spPr>
      </p:pic>
      <p:sp>
        <p:nvSpPr>
          <p:cNvPr id="4" name="Text 1"/>
          <p:cNvSpPr/>
          <p:nvPr/>
        </p:nvSpPr>
        <p:spPr>
          <a:xfrm>
            <a:off x="3754055" y="920665"/>
            <a:ext cx="4511055" cy="48816"/>
          </a:xfrm>
          <a:prstGeom prst="rect">
            <a:avLst/>
          </a:prstGeom>
          <a:noFill/>
          <a:ln/>
        </p:spPr>
        <p:txBody>
          <a:bodyPr wrap="none" lIns="0" tIns="0" rIns="0" bIns="0" rtlCol="0" anchor="t"/>
          <a:lstStyle/>
          <a:p>
            <a:pPr marL="0" indent="0" algn="l">
              <a:lnSpc>
                <a:spcPct val="88000"/>
              </a:lnSpc>
              <a:buNone/>
            </a:pPr>
            <a:r>
              <a:rPr lang="en-US" sz="900" b="1" dirty="0">
                <a:solidFill>
                  <a:srgbClr val="1E3063"/>
                </a:solidFill>
                <a:latin typeface="Instrument Sans Medium" pitchFamily="34" charset="0"/>
                <a:ea typeface="Instrument Sans Medium" pitchFamily="34" charset="-122"/>
                <a:cs typeface="Instrument Sans Medium" pitchFamily="34" charset="-120"/>
              </a:rPr>
              <a:t>Why this stage is critical</a:t>
            </a:r>
            <a:endParaRPr lang="en-US" sz="900" dirty="0"/>
          </a:p>
        </p:txBody>
      </p:sp>
      <p:sp>
        <p:nvSpPr>
          <p:cNvPr id="5" name="Text 2"/>
          <p:cNvSpPr/>
          <p:nvPr/>
        </p:nvSpPr>
        <p:spPr>
          <a:xfrm>
            <a:off x="3754055" y="1253976"/>
            <a:ext cx="4267795" cy="156865"/>
          </a:xfrm>
          <a:prstGeom prst="rect">
            <a:avLst/>
          </a:prstGeom>
          <a:noFill/>
          <a:ln/>
        </p:spPr>
        <p:txBody>
          <a:bodyPr wrap="square" lIns="0" tIns="0" rIns="0" bIns="0" rtlCol="0" anchor="t">
            <a:noAutofit/>
          </a:bodyPr>
          <a:lstStyle/>
          <a:p>
            <a:pPr marL="342900" indent="-342900" algn="l">
              <a:lnSpc>
                <a:spcPct val="88000"/>
              </a:lnSpc>
              <a:buSzPct val="100000"/>
              <a:buChar char="•"/>
            </a:pPr>
            <a:r>
              <a:rPr lang="en-US" sz="800" dirty="0">
                <a:solidFill>
                  <a:srgbClr val="1E3063"/>
                </a:solidFill>
                <a:latin typeface="Instrument Sans Medium" pitchFamily="34" charset="0"/>
                <a:ea typeface="Instrument Sans Medium" pitchFamily="34" charset="-122"/>
                <a:cs typeface="Instrument Sans Medium" pitchFamily="34" charset="-120"/>
              </a:rPr>
              <a:t>Rapid brain development, especially limbic circuitry governing emotion.</a:t>
            </a:r>
            <a:endParaRPr lang="en-US" sz="800" dirty="0"/>
          </a:p>
          <a:p>
            <a:pPr marL="342900" indent="-342900" algn="l">
              <a:lnSpc>
                <a:spcPct val="88000"/>
              </a:lnSpc>
              <a:buSzPct val="100000"/>
              <a:buChar char="•"/>
            </a:pPr>
            <a:r>
              <a:rPr lang="en-US" sz="800" dirty="0">
                <a:solidFill>
                  <a:srgbClr val="1E3063"/>
                </a:solidFill>
                <a:latin typeface="Instrument Sans Medium" pitchFamily="34" charset="0"/>
                <a:ea typeface="Instrument Sans Medium" pitchFamily="34" charset="-122"/>
                <a:cs typeface="Instrument Sans Medium" pitchFamily="34" charset="-120"/>
              </a:rPr>
              <a:t>High dependence on caregiver regulation for stress and emotion modulation.</a:t>
            </a:r>
            <a:endParaRPr lang="en-US" sz="800" dirty="0"/>
          </a:p>
          <a:p>
            <a:pPr marL="342900" indent="-342900" algn="l">
              <a:lnSpc>
                <a:spcPct val="88000"/>
              </a:lnSpc>
              <a:buSzPct val="100000"/>
              <a:buChar char="•"/>
            </a:pPr>
            <a:r>
              <a:rPr lang="en-US" sz="800" dirty="0">
                <a:solidFill>
                  <a:srgbClr val="1E3063"/>
                </a:solidFill>
                <a:latin typeface="Instrument Sans Medium" pitchFamily="34" charset="0"/>
                <a:ea typeface="Instrument Sans Medium" pitchFamily="34" charset="-122"/>
                <a:cs typeface="Instrument Sans Medium" pitchFamily="34" charset="-120"/>
              </a:rPr>
              <a:t>Language acquisition closely linked to interaction quality and turn-taking.</a:t>
            </a:r>
            <a:endParaRPr lang="en-US" sz="800" dirty="0"/>
          </a:p>
        </p:txBody>
      </p:sp>
      <p:sp>
        <p:nvSpPr>
          <p:cNvPr id="6" name="Text 3"/>
          <p:cNvSpPr/>
          <p:nvPr/>
        </p:nvSpPr>
        <p:spPr>
          <a:xfrm>
            <a:off x="3736061" y="1771495"/>
            <a:ext cx="4511055" cy="48816"/>
          </a:xfrm>
          <a:prstGeom prst="rect">
            <a:avLst/>
          </a:prstGeom>
          <a:noFill/>
          <a:ln/>
        </p:spPr>
        <p:txBody>
          <a:bodyPr wrap="none" lIns="0" tIns="0" rIns="0" bIns="0" rtlCol="0" anchor="t"/>
          <a:lstStyle/>
          <a:p>
            <a:pPr marL="0" indent="0" algn="l">
              <a:lnSpc>
                <a:spcPct val="88000"/>
              </a:lnSpc>
              <a:buNone/>
            </a:pPr>
            <a:r>
              <a:rPr lang="en-US" sz="400" b="1" i="1" dirty="0">
                <a:solidFill>
                  <a:srgbClr val="1E3063"/>
                </a:solidFill>
                <a:latin typeface="Instrument Sans Medium" pitchFamily="34" charset="0"/>
                <a:ea typeface="Instrument Sans Medium" pitchFamily="34" charset="-122"/>
                <a:cs typeface="Instrument Sans Medium" pitchFamily="34" charset="-120"/>
              </a:rPr>
              <a:t>Empirical evidence:</a:t>
            </a:r>
            <a:r>
              <a:rPr lang="en-US" sz="400" i="1" dirty="0">
                <a:solidFill>
                  <a:srgbClr val="1E3063"/>
                </a:solidFill>
                <a:latin typeface="Instrument Sans Medium" pitchFamily="34" charset="0"/>
                <a:ea typeface="Instrument Sans Medium" pitchFamily="34" charset="-122"/>
                <a:cs typeface="Instrument Sans Medium" pitchFamily="34" charset="-120"/>
              </a:rPr>
              <a:t> Insecure attachment elevates anxiety and behavioural risk; maternal depression predicts child dysregulation (Rosas Santiago et al., 2021; Whittenburg et al., 2023).</a:t>
            </a:r>
            <a:endParaRPr lang="en-US" sz="400" i="1" dirty="0"/>
          </a:p>
        </p:txBody>
      </p:sp>
      <p:sp>
        <p:nvSpPr>
          <p:cNvPr id="7" name="Text 4"/>
          <p:cNvSpPr/>
          <p:nvPr/>
        </p:nvSpPr>
        <p:spPr>
          <a:xfrm>
            <a:off x="248023" y="3488434"/>
            <a:ext cx="1969368" cy="71958"/>
          </a:xfrm>
          <a:prstGeom prst="rect">
            <a:avLst/>
          </a:prstGeom>
          <a:noFill/>
          <a:ln/>
        </p:spPr>
        <p:txBody>
          <a:bodyPr wrap="none" lIns="0" tIns="0" rIns="0" bIns="0" rtlCol="0" anchor="t"/>
          <a:lstStyle/>
          <a:p>
            <a:pPr marL="0" indent="0" algn="l">
              <a:lnSpc>
                <a:spcPct val="104000"/>
              </a:lnSpc>
              <a:buNone/>
            </a:pPr>
            <a:r>
              <a:rPr lang="en-US" sz="450" dirty="0">
                <a:solidFill>
                  <a:srgbClr val="091C53"/>
                </a:solidFill>
                <a:latin typeface="Instrument Sans SemiBold" pitchFamily="34" charset="0"/>
                <a:ea typeface="Instrument Sans SemiBold" pitchFamily="34" charset="-122"/>
                <a:cs typeface="Instrument Sans SemiBold" pitchFamily="34" charset="-120"/>
              </a:rPr>
              <a:t>Figure 2: Developmental Sensitivity Timeline (0–5 years)</a:t>
            </a:r>
            <a:endParaRPr lang="en-US" sz="450" dirty="0"/>
          </a:p>
        </p:txBody>
      </p:sp>
      <p:pic>
        <p:nvPicPr>
          <p:cNvPr id="8" name="Image 1" descr="preencoded.png"/>
          <p:cNvPicPr>
            <a:picLocks noChangeAspect="1"/>
          </p:cNvPicPr>
          <p:nvPr/>
        </p:nvPicPr>
        <p:blipFill>
          <a:blip r:embed="rId4"/>
          <a:stretch>
            <a:fillRect/>
          </a:stretch>
        </p:blipFill>
        <p:spPr>
          <a:xfrm>
            <a:off x="3077370" y="2119201"/>
            <a:ext cx="5621164" cy="2217539"/>
          </a:xfrm>
          <a:prstGeom prst="rect">
            <a:avLst/>
          </a:prstGeom>
        </p:spPr>
      </p:pic>
      <p:sp>
        <p:nvSpPr>
          <p:cNvPr id="9" name="Text 5"/>
          <p:cNvSpPr/>
          <p:nvPr/>
        </p:nvSpPr>
        <p:spPr>
          <a:xfrm>
            <a:off x="3957368" y="2988000"/>
            <a:ext cx="1118217" cy="152138"/>
          </a:xfrm>
          <a:prstGeom prst="rect">
            <a:avLst/>
          </a:prstGeom>
          <a:noFill/>
          <a:ln/>
        </p:spPr>
        <p:txBody>
          <a:bodyPr wrap="none" lIns="0" tIns="0" rIns="0" bIns="0" rtlCol="0" anchor="t"/>
          <a:lstStyle/>
          <a:p>
            <a:pPr marL="0" indent="0" algn="ctr">
              <a:lnSpc>
                <a:spcPct val="104000"/>
              </a:lnSpc>
              <a:buNone/>
            </a:pPr>
            <a:r>
              <a:rPr lang="en-US" sz="950" dirty="0">
                <a:solidFill>
                  <a:srgbClr val="091C53"/>
                </a:solidFill>
                <a:latin typeface="Instrument Sans SemiBold" pitchFamily="34" charset="0"/>
                <a:ea typeface="Instrument Sans SemiBold" pitchFamily="34" charset="-122"/>
                <a:cs typeface="Instrument Sans SemiBold" pitchFamily="34" charset="-120"/>
              </a:rPr>
              <a:t>Attachment (0-2)</a:t>
            </a:r>
            <a:endParaRPr lang="en-US" sz="950" dirty="0"/>
          </a:p>
        </p:txBody>
      </p:sp>
      <p:sp>
        <p:nvSpPr>
          <p:cNvPr id="10" name="Text 6"/>
          <p:cNvSpPr/>
          <p:nvPr/>
        </p:nvSpPr>
        <p:spPr>
          <a:xfrm>
            <a:off x="3957368" y="3250793"/>
            <a:ext cx="1118217" cy="161267"/>
          </a:xfrm>
          <a:prstGeom prst="rect">
            <a:avLst/>
          </a:prstGeom>
          <a:noFill/>
          <a:ln/>
        </p:spPr>
        <p:txBody>
          <a:bodyPr wrap="square" lIns="0" tIns="0" rIns="0" bIns="0" rtlCol="0" anchor="t">
            <a:normAutofit lnSpcReduction="10000"/>
          </a:bodyPr>
          <a:lstStyle/>
          <a:p>
            <a:pPr marL="0" indent="0" algn="ctr">
              <a:lnSpc>
                <a:spcPct val="69000"/>
              </a:lnSpc>
              <a:buNone/>
            </a:pPr>
            <a:r>
              <a:rPr lang="en-US" sz="750" dirty="0">
                <a:solidFill>
                  <a:srgbClr val="1E3063"/>
                </a:solidFill>
                <a:latin typeface="Instrument Sans Medium" pitchFamily="34" charset="0"/>
                <a:ea typeface="Instrument Sans Medium" pitchFamily="34" charset="-122"/>
                <a:cs typeface="Instrument Sans Medium" pitchFamily="34" charset="-120"/>
              </a:rPr>
              <a:t>Bonding builds emotional security</a:t>
            </a:r>
            <a:endParaRPr lang="en-US" sz="750" dirty="0"/>
          </a:p>
        </p:txBody>
      </p:sp>
      <p:sp>
        <p:nvSpPr>
          <p:cNvPr id="11" name="Text 7"/>
          <p:cNvSpPr/>
          <p:nvPr/>
        </p:nvSpPr>
        <p:spPr>
          <a:xfrm>
            <a:off x="5376457" y="3074099"/>
            <a:ext cx="1118218" cy="152138"/>
          </a:xfrm>
          <a:prstGeom prst="rect">
            <a:avLst/>
          </a:prstGeom>
          <a:noFill/>
          <a:ln/>
        </p:spPr>
        <p:txBody>
          <a:bodyPr wrap="none" lIns="0" tIns="0" rIns="0" bIns="0" rtlCol="0" anchor="t"/>
          <a:lstStyle/>
          <a:p>
            <a:pPr marL="0" indent="0" algn="ctr">
              <a:lnSpc>
                <a:spcPct val="104000"/>
              </a:lnSpc>
              <a:buNone/>
            </a:pPr>
            <a:r>
              <a:rPr lang="en-US" sz="950" dirty="0">
                <a:solidFill>
                  <a:srgbClr val="091C53"/>
                </a:solidFill>
                <a:latin typeface="Instrument Sans SemiBold" pitchFamily="34" charset="0"/>
                <a:ea typeface="Instrument Sans SemiBold" pitchFamily="34" charset="-122"/>
                <a:cs typeface="Instrument Sans SemiBold" pitchFamily="34" charset="-120"/>
              </a:rPr>
              <a:t>Language (2-3)</a:t>
            </a:r>
            <a:endParaRPr lang="en-US" sz="950" dirty="0"/>
          </a:p>
        </p:txBody>
      </p:sp>
      <p:sp>
        <p:nvSpPr>
          <p:cNvPr id="12" name="Text 8"/>
          <p:cNvSpPr/>
          <p:nvPr/>
        </p:nvSpPr>
        <p:spPr>
          <a:xfrm>
            <a:off x="5376457" y="3327167"/>
            <a:ext cx="1118218" cy="161267"/>
          </a:xfrm>
          <a:prstGeom prst="rect">
            <a:avLst/>
          </a:prstGeom>
          <a:noFill/>
          <a:ln/>
        </p:spPr>
        <p:txBody>
          <a:bodyPr wrap="square" lIns="0" tIns="0" rIns="0" bIns="0" rtlCol="0" anchor="t">
            <a:normAutofit lnSpcReduction="10000"/>
          </a:bodyPr>
          <a:lstStyle/>
          <a:p>
            <a:pPr marL="0" indent="0" algn="ctr">
              <a:lnSpc>
                <a:spcPct val="69000"/>
              </a:lnSpc>
              <a:buNone/>
            </a:pPr>
            <a:r>
              <a:rPr lang="en-US" sz="750" dirty="0">
                <a:solidFill>
                  <a:srgbClr val="1E3063"/>
                </a:solidFill>
                <a:latin typeface="Instrument Sans Medium" pitchFamily="34" charset="0"/>
                <a:ea typeface="Instrument Sans Medium" pitchFamily="34" charset="-122"/>
                <a:cs typeface="Instrument Sans Medium" pitchFamily="34" charset="-120"/>
              </a:rPr>
              <a:t>Rapid vocabulary and grammar growth</a:t>
            </a:r>
            <a:endParaRPr lang="en-US" sz="750" dirty="0"/>
          </a:p>
        </p:txBody>
      </p:sp>
      <p:sp>
        <p:nvSpPr>
          <p:cNvPr id="13" name="Text 9"/>
          <p:cNvSpPr/>
          <p:nvPr/>
        </p:nvSpPr>
        <p:spPr>
          <a:xfrm>
            <a:off x="6757941" y="2895031"/>
            <a:ext cx="1118218" cy="304277"/>
          </a:xfrm>
          <a:prstGeom prst="rect">
            <a:avLst/>
          </a:prstGeom>
          <a:noFill/>
          <a:ln/>
        </p:spPr>
        <p:txBody>
          <a:bodyPr wrap="square" lIns="0" tIns="0" rIns="0" bIns="0" rtlCol="0" anchor="t">
            <a:normAutofit/>
          </a:bodyPr>
          <a:lstStyle/>
          <a:p>
            <a:pPr marL="0" indent="0" algn="ctr">
              <a:lnSpc>
                <a:spcPct val="104000"/>
              </a:lnSpc>
              <a:buNone/>
            </a:pPr>
            <a:r>
              <a:rPr lang="en-US" sz="950" dirty="0">
                <a:solidFill>
                  <a:srgbClr val="091C53"/>
                </a:solidFill>
                <a:latin typeface="Instrument Sans SemiBold" pitchFamily="34" charset="0"/>
                <a:ea typeface="Instrument Sans SemiBold" pitchFamily="34" charset="-122"/>
                <a:cs typeface="Instrument Sans SemiBold" pitchFamily="34" charset="-120"/>
              </a:rPr>
              <a:t>Social Integration (3-5)</a:t>
            </a:r>
            <a:endParaRPr lang="en-US" sz="950" dirty="0"/>
          </a:p>
        </p:txBody>
      </p:sp>
      <p:sp>
        <p:nvSpPr>
          <p:cNvPr id="14" name="Text 10"/>
          <p:cNvSpPr/>
          <p:nvPr/>
        </p:nvSpPr>
        <p:spPr>
          <a:xfrm>
            <a:off x="6757941" y="3275418"/>
            <a:ext cx="1118218" cy="161267"/>
          </a:xfrm>
          <a:prstGeom prst="rect">
            <a:avLst/>
          </a:prstGeom>
          <a:noFill/>
          <a:ln/>
        </p:spPr>
        <p:txBody>
          <a:bodyPr wrap="square" lIns="0" tIns="0" rIns="0" bIns="0" rtlCol="0" anchor="t">
            <a:normAutofit lnSpcReduction="10000"/>
          </a:bodyPr>
          <a:lstStyle/>
          <a:p>
            <a:pPr marL="0" indent="0" algn="ctr">
              <a:lnSpc>
                <a:spcPct val="69000"/>
              </a:lnSpc>
              <a:buNone/>
            </a:pPr>
            <a:r>
              <a:rPr lang="en-US" sz="750" dirty="0">
                <a:solidFill>
                  <a:srgbClr val="1E3063"/>
                </a:solidFill>
                <a:latin typeface="Instrument Sans Medium" pitchFamily="34" charset="0"/>
                <a:ea typeface="Instrument Sans Medium" pitchFamily="34" charset="-122"/>
                <a:cs typeface="Instrument Sans Medium" pitchFamily="34" charset="-120"/>
              </a:rPr>
              <a:t>Peer play and emotion regulation</a:t>
            </a:r>
            <a:endParaRPr lang="en-US" sz="750" dirty="0"/>
          </a:p>
        </p:txBody>
      </p:sp>
      <p:sp>
        <p:nvSpPr>
          <p:cNvPr id="15" name="Text 11"/>
          <p:cNvSpPr/>
          <p:nvPr/>
        </p:nvSpPr>
        <p:spPr>
          <a:xfrm>
            <a:off x="248022" y="5520035"/>
            <a:ext cx="8895978" cy="48816"/>
          </a:xfrm>
          <a:prstGeom prst="rect">
            <a:avLst/>
          </a:prstGeom>
          <a:noFill/>
          <a:ln/>
        </p:spPr>
        <p:txBody>
          <a:bodyPr wrap="none" lIns="0" tIns="0" rIns="0" bIns="0" rtlCol="0" anchor="t"/>
          <a:lstStyle/>
          <a:p>
            <a:pPr marL="0" indent="0" algn="l">
              <a:lnSpc>
                <a:spcPct val="88000"/>
              </a:lnSpc>
              <a:buNone/>
            </a:pPr>
            <a:r>
              <a:rPr lang="en-US" sz="350" dirty="0">
                <a:solidFill>
                  <a:srgbClr val="1E3063"/>
                </a:solidFill>
                <a:latin typeface="Instrument Sans Medium" pitchFamily="34" charset="0"/>
                <a:ea typeface="Instrument Sans Medium" pitchFamily="34" charset="-122"/>
                <a:cs typeface="Instrument Sans Medium" pitchFamily="34" charset="-120"/>
              </a:rPr>
              <a:t>This timeline clarifies age-linked windows where caregiving quality most strongly influences specific domains (McKean &amp; Reilly, 2023).</a:t>
            </a:r>
            <a:endParaRPr lang="en-US" sz="350" dirty="0"/>
          </a:p>
        </p:txBody>
      </p:sp>
      <p:pic>
        <p:nvPicPr>
          <p:cNvPr id="16" name="Picture 15"/>
          <p:cNvPicPr>
            <a:picLocks noChangeAspect="1"/>
          </p:cNvPicPr>
          <p:nvPr/>
        </p:nvPicPr>
        <p:blipFill>
          <a:blip r:embed="rId5"/>
          <a:stretch>
            <a:fillRect/>
          </a:stretch>
        </p:blipFill>
        <p:spPr>
          <a:xfrm>
            <a:off x="7429351" y="4811496"/>
            <a:ext cx="1714649" cy="32006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17379" y="538683"/>
            <a:ext cx="4780880" cy="414263"/>
          </a:xfrm>
          <a:prstGeom prst="rect">
            <a:avLst/>
          </a:prstGeom>
          <a:noFill/>
          <a:ln/>
        </p:spPr>
        <p:txBody>
          <a:bodyPr wrap="none" lIns="0" tIns="0" rIns="0" bIns="0" rtlCol="0" anchor="t"/>
          <a:lstStyle/>
          <a:p>
            <a:pPr marL="0" indent="0" algn="l">
              <a:lnSpc>
                <a:spcPct val="104000"/>
              </a:lnSpc>
              <a:buNone/>
            </a:pPr>
            <a:r>
              <a:rPr lang="en-US" sz="2600" dirty="0">
                <a:solidFill>
                  <a:srgbClr val="091C53"/>
                </a:solidFill>
                <a:latin typeface="Instrument Sans SemiBold" pitchFamily="34" charset="0"/>
                <a:ea typeface="Instrument Sans SemiBold" pitchFamily="34" charset="-122"/>
                <a:cs typeface="Instrument Sans SemiBold" pitchFamily="34" charset="-120"/>
              </a:rPr>
              <a:t>CASE APPLICATION: ISAAC</a:t>
            </a:r>
            <a:endParaRPr lang="en-US" sz="2600" dirty="0"/>
          </a:p>
        </p:txBody>
      </p:sp>
      <p:sp>
        <p:nvSpPr>
          <p:cNvPr id="4" name="Shape 1"/>
          <p:cNvSpPr/>
          <p:nvPr/>
        </p:nvSpPr>
        <p:spPr>
          <a:xfrm>
            <a:off x="3917379" y="1138907"/>
            <a:ext cx="2307134" cy="1601242"/>
          </a:xfrm>
          <a:prstGeom prst="roundRect">
            <a:avLst>
              <a:gd name="adj" fmla="val 7452"/>
            </a:avLst>
          </a:prstGeom>
          <a:solidFill>
            <a:srgbClr val="FFFFFF"/>
          </a:solidFill>
          <a:ln w="14288">
            <a:solidFill>
              <a:srgbClr val="B4CCE3"/>
            </a:solidFill>
            <a:prstDash val="solid"/>
          </a:ln>
        </p:spPr>
        <p:txBody>
          <a:bodyPr/>
          <a:lstStyle/>
          <a:p>
            <a:endParaRPr lang="en-GB"/>
          </a:p>
        </p:txBody>
      </p:sp>
      <p:sp>
        <p:nvSpPr>
          <p:cNvPr id="5" name="Text 2"/>
          <p:cNvSpPr/>
          <p:nvPr/>
        </p:nvSpPr>
        <p:spPr>
          <a:xfrm>
            <a:off x="4064198" y="1285726"/>
            <a:ext cx="1657127" cy="207094"/>
          </a:xfrm>
          <a:prstGeom prst="rect">
            <a:avLst/>
          </a:prstGeom>
          <a:noFill/>
          <a:ln/>
        </p:spPr>
        <p:txBody>
          <a:bodyPr wrap="none" lIns="0" tIns="0" rIns="0" bIns="0" rtlCol="0" anchor="t"/>
          <a:lstStyle/>
          <a:p>
            <a:pPr marL="0" indent="0" algn="l">
              <a:lnSpc>
                <a:spcPct val="104000"/>
              </a:lnSpc>
              <a:buNone/>
            </a:pPr>
            <a:r>
              <a:rPr lang="en-US" sz="1300" dirty="0">
                <a:solidFill>
                  <a:srgbClr val="1E3063"/>
                </a:solidFill>
                <a:latin typeface="Instrument Sans SemiBold" pitchFamily="34" charset="0"/>
                <a:ea typeface="Instrument Sans SemiBold" pitchFamily="34" charset="-122"/>
                <a:cs typeface="Instrument Sans SemiBold" pitchFamily="34" charset="-120"/>
              </a:rPr>
              <a:t>Maternal depression</a:t>
            </a:r>
            <a:endParaRPr lang="en-US" sz="1300" dirty="0"/>
          </a:p>
        </p:txBody>
      </p:sp>
      <p:sp>
        <p:nvSpPr>
          <p:cNvPr id="6" name="Text 3"/>
          <p:cNvSpPr/>
          <p:nvPr/>
        </p:nvSpPr>
        <p:spPr>
          <a:xfrm>
            <a:off x="4064198" y="1567160"/>
            <a:ext cx="2013496" cy="1026170"/>
          </a:xfrm>
          <a:prstGeom prst="rect">
            <a:avLst/>
          </a:prstGeom>
          <a:noFill/>
          <a:ln/>
        </p:spPr>
        <p:txBody>
          <a:bodyPr wrap="square" lIns="0" tIns="0" rIns="0" bIns="0" rtlCol="0" anchor="t">
            <a:normAutofit/>
          </a:bodyPr>
          <a:lstStyle/>
          <a:p>
            <a:pPr marL="0" indent="0" algn="l">
              <a:lnSpc>
                <a:spcPct val="129000"/>
              </a:lnSpc>
              <a:buNone/>
            </a:pPr>
            <a:r>
              <a:rPr lang="en-US" sz="1000" dirty="0">
                <a:solidFill>
                  <a:srgbClr val="1E3063"/>
                </a:solidFill>
                <a:latin typeface="Instrument Sans Medium" pitchFamily="34" charset="0"/>
                <a:ea typeface="Instrument Sans Medium" pitchFamily="34" charset="-122"/>
                <a:cs typeface="Instrument Sans Medium" pitchFamily="34" charset="-120"/>
              </a:rPr>
              <a:t>Reduced emotional attunement → inconsistent soothing and co-regulation opportunities, weakening Isaac’s emotion-regulation scaffolding.</a:t>
            </a:r>
            <a:endParaRPr lang="en-US" sz="1000" dirty="0"/>
          </a:p>
        </p:txBody>
      </p:sp>
      <p:sp>
        <p:nvSpPr>
          <p:cNvPr id="7" name="Shape 4"/>
          <p:cNvSpPr/>
          <p:nvPr/>
        </p:nvSpPr>
        <p:spPr>
          <a:xfrm>
            <a:off x="6348487" y="1138907"/>
            <a:ext cx="2307134" cy="1601242"/>
          </a:xfrm>
          <a:prstGeom prst="roundRect">
            <a:avLst>
              <a:gd name="adj" fmla="val 7452"/>
            </a:avLst>
          </a:prstGeom>
          <a:solidFill>
            <a:srgbClr val="FFFFFF"/>
          </a:solidFill>
          <a:ln w="14288">
            <a:solidFill>
              <a:srgbClr val="B4CCE3"/>
            </a:solidFill>
            <a:prstDash val="solid"/>
          </a:ln>
        </p:spPr>
        <p:txBody>
          <a:bodyPr/>
          <a:lstStyle/>
          <a:p>
            <a:endParaRPr lang="en-GB"/>
          </a:p>
        </p:txBody>
      </p:sp>
      <p:sp>
        <p:nvSpPr>
          <p:cNvPr id="8" name="Text 5"/>
          <p:cNvSpPr/>
          <p:nvPr/>
        </p:nvSpPr>
        <p:spPr>
          <a:xfrm>
            <a:off x="6495306" y="1285726"/>
            <a:ext cx="1657127" cy="207094"/>
          </a:xfrm>
          <a:prstGeom prst="rect">
            <a:avLst/>
          </a:prstGeom>
          <a:noFill/>
          <a:ln/>
        </p:spPr>
        <p:txBody>
          <a:bodyPr wrap="none" lIns="0" tIns="0" rIns="0" bIns="0" rtlCol="0" anchor="t"/>
          <a:lstStyle/>
          <a:p>
            <a:pPr marL="0" indent="0" algn="l">
              <a:lnSpc>
                <a:spcPct val="104000"/>
              </a:lnSpc>
              <a:buNone/>
            </a:pPr>
            <a:r>
              <a:rPr lang="en-US" sz="1300" dirty="0">
                <a:solidFill>
                  <a:srgbClr val="1E3063"/>
                </a:solidFill>
                <a:latin typeface="Instrument Sans SemiBold" pitchFamily="34" charset="0"/>
                <a:ea typeface="Instrument Sans SemiBold" pitchFamily="34" charset="-122"/>
                <a:cs typeface="Instrument Sans SemiBold" pitchFamily="34" charset="-120"/>
              </a:rPr>
              <a:t>Disrupted childcare</a:t>
            </a:r>
            <a:endParaRPr lang="en-US" sz="1300" dirty="0"/>
          </a:p>
        </p:txBody>
      </p:sp>
      <p:sp>
        <p:nvSpPr>
          <p:cNvPr id="9" name="Text 6"/>
          <p:cNvSpPr/>
          <p:nvPr/>
        </p:nvSpPr>
        <p:spPr>
          <a:xfrm>
            <a:off x="6495306" y="1567160"/>
            <a:ext cx="2013496" cy="820936"/>
          </a:xfrm>
          <a:prstGeom prst="rect">
            <a:avLst/>
          </a:prstGeom>
          <a:noFill/>
          <a:ln/>
        </p:spPr>
        <p:txBody>
          <a:bodyPr wrap="square" lIns="0" tIns="0" rIns="0" bIns="0" rtlCol="0" anchor="t">
            <a:normAutofit/>
          </a:bodyPr>
          <a:lstStyle/>
          <a:p>
            <a:pPr marL="0" indent="0" algn="l">
              <a:lnSpc>
                <a:spcPct val="129000"/>
              </a:lnSpc>
              <a:buNone/>
            </a:pPr>
            <a:r>
              <a:rPr lang="en-US" sz="1000" dirty="0">
                <a:solidFill>
                  <a:srgbClr val="1E3063"/>
                </a:solidFill>
                <a:latin typeface="Instrument Sans Medium" pitchFamily="34" charset="0"/>
                <a:ea typeface="Instrument Sans Medium" pitchFamily="34" charset="-122"/>
                <a:cs typeface="Instrument Sans Medium" pitchFamily="34" charset="-120"/>
              </a:rPr>
              <a:t>Multiple caregivers produce unstable attachment signals and unpredictable routines, increasing separation anxiety.</a:t>
            </a:r>
            <a:endParaRPr lang="en-US" sz="1000" dirty="0"/>
          </a:p>
        </p:txBody>
      </p:sp>
      <p:sp>
        <p:nvSpPr>
          <p:cNvPr id="10" name="Shape 7"/>
          <p:cNvSpPr/>
          <p:nvPr/>
        </p:nvSpPr>
        <p:spPr>
          <a:xfrm>
            <a:off x="3917379" y="2864123"/>
            <a:ext cx="4738241" cy="985540"/>
          </a:xfrm>
          <a:prstGeom prst="roundRect">
            <a:avLst>
              <a:gd name="adj" fmla="val 12107"/>
            </a:avLst>
          </a:prstGeom>
          <a:solidFill>
            <a:srgbClr val="FFFFFF"/>
          </a:solidFill>
          <a:ln w="14288">
            <a:solidFill>
              <a:srgbClr val="B4CCE3"/>
            </a:solidFill>
            <a:prstDash val="solid"/>
          </a:ln>
        </p:spPr>
        <p:txBody>
          <a:bodyPr/>
          <a:lstStyle/>
          <a:p>
            <a:endParaRPr lang="en-GB"/>
          </a:p>
        </p:txBody>
      </p:sp>
      <p:sp>
        <p:nvSpPr>
          <p:cNvPr id="11" name="Text 8"/>
          <p:cNvSpPr/>
          <p:nvPr/>
        </p:nvSpPr>
        <p:spPr>
          <a:xfrm>
            <a:off x="4064198" y="3010942"/>
            <a:ext cx="1657127" cy="207094"/>
          </a:xfrm>
          <a:prstGeom prst="rect">
            <a:avLst/>
          </a:prstGeom>
          <a:noFill/>
          <a:ln/>
        </p:spPr>
        <p:txBody>
          <a:bodyPr wrap="none" lIns="0" tIns="0" rIns="0" bIns="0" rtlCol="0" anchor="t"/>
          <a:lstStyle/>
          <a:p>
            <a:pPr marL="0" indent="0" algn="l">
              <a:lnSpc>
                <a:spcPct val="104000"/>
              </a:lnSpc>
              <a:buNone/>
            </a:pPr>
            <a:r>
              <a:rPr lang="en-US" sz="1300" dirty="0">
                <a:solidFill>
                  <a:srgbClr val="1E3063"/>
                </a:solidFill>
                <a:latin typeface="Instrument Sans SemiBold" pitchFamily="34" charset="0"/>
                <a:ea typeface="Instrument Sans SemiBold" pitchFamily="34" charset="-122"/>
                <a:cs typeface="Instrument Sans SemiBold" pitchFamily="34" charset="-120"/>
              </a:rPr>
              <a:t>Social deprivation</a:t>
            </a:r>
            <a:endParaRPr lang="en-US" sz="1300" dirty="0"/>
          </a:p>
        </p:txBody>
      </p:sp>
      <p:sp>
        <p:nvSpPr>
          <p:cNvPr id="12" name="Text 9"/>
          <p:cNvSpPr/>
          <p:nvPr/>
        </p:nvSpPr>
        <p:spPr>
          <a:xfrm>
            <a:off x="4064198" y="3292376"/>
            <a:ext cx="4444603" cy="410468"/>
          </a:xfrm>
          <a:prstGeom prst="rect">
            <a:avLst/>
          </a:prstGeom>
          <a:noFill/>
          <a:ln/>
        </p:spPr>
        <p:txBody>
          <a:bodyPr wrap="square" lIns="0" tIns="0" rIns="0" bIns="0" rtlCol="0" anchor="t">
            <a:normAutofit/>
          </a:bodyPr>
          <a:lstStyle/>
          <a:p>
            <a:pPr marL="0" indent="0" algn="l">
              <a:lnSpc>
                <a:spcPct val="129000"/>
              </a:lnSpc>
              <a:buNone/>
            </a:pPr>
            <a:r>
              <a:rPr lang="en-US" sz="1000" dirty="0">
                <a:solidFill>
                  <a:srgbClr val="1E3063"/>
                </a:solidFill>
                <a:latin typeface="Instrument Sans Medium" pitchFamily="34" charset="0"/>
                <a:ea typeface="Instrument Sans Medium" pitchFamily="34" charset="-122"/>
                <a:cs typeface="Instrument Sans Medium" pitchFamily="34" charset="-120"/>
              </a:rPr>
              <a:t>Limited peer learning reduces social scaffolding for turn-taking, cooperative play and incidental language growth.</a:t>
            </a:r>
            <a:endParaRPr lang="en-US" sz="1000" dirty="0"/>
          </a:p>
        </p:txBody>
      </p:sp>
      <p:sp>
        <p:nvSpPr>
          <p:cNvPr id="13" name="Text 10"/>
          <p:cNvSpPr/>
          <p:nvPr/>
        </p:nvSpPr>
        <p:spPr>
          <a:xfrm>
            <a:off x="3917379" y="3989115"/>
            <a:ext cx="4738241" cy="615702"/>
          </a:xfrm>
          <a:prstGeom prst="rect">
            <a:avLst/>
          </a:prstGeom>
          <a:noFill/>
          <a:ln/>
        </p:spPr>
        <p:txBody>
          <a:bodyPr wrap="square" lIns="0" tIns="0" rIns="0" bIns="0" rtlCol="0" anchor="t">
            <a:normAutofit/>
          </a:bodyPr>
          <a:lstStyle/>
          <a:p>
            <a:pPr marL="0" indent="0" algn="l">
              <a:lnSpc>
                <a:spcPct val="129000"/>
              </a:lnSpc>
              <a:buNone/>
            </a:pPr>
            <a:r>
              <a:rPr lang="en-US" sz="1000" b="1" dirty="0">
                <a:solidFill>
                  <a:srgbClr val="1E3063"/>
                </a:solidFill>
                <a:latin typeface="Instrument Sans Medium" pitchFamily="34" charset="0"/>
                <a:ea typeface="Instrument Sans Medium" pitchFamily="34" charset="-122"/>
                <a:cs typeface="Instrument Sans Medium" pitchFamily="34" charset="-120"/>
              </a:rPr>
              <a:t>Outcome:</a:t>
            </a:r>
            <a:r>
              <a:rPr lang="en-US" sz="1000" dirty="0">
                <a:solidFill>
                  <a:srgbClr val="1E3063"/>
                </a:solidFill>
                <a:latin typeface="Instrument Sans Medium" pitchFamily="34" charset="0"/>
                <a:ea typeface="Instrument Sans Medium" pitchFamily="34" charset="-122"/>
                <a:cs typeface="Instrument Sans Medium" pitchFamily="34" charset="-120"/>
              </a:rPr>
              <a:t> Pattern consistent with an anxious-insecure attachment style, characterised by clinginess, hypervigilance and reduced exploratory behaviour (Diamond &amp; Keefe, 2024).</a:t>
            </a:r>
            <a:endParaRPr lang="en-US" sz="1000" dirty="0"/>
          </a:p>
        </p:txBody>
      </p:sp>
      <p:pic>
        <p:nvPicPr>
          <p:cNvPr id="14" name="Picture 13"/>
          <p:cNvPicPr>
            <a:picLocks noChangeAspect="1"/>
          </p:cNvPicPr>
          <p:nvPr/>
        </p:nvPicPr>
        <p:blipFill>
          <a:blip r:embed="rId4"/>
          <a:stretch>
            <a:fillRect/>
          </a:stretch>
        </p:blipFill>
        <p:spPr>
          <a:xfrm>
            <a:off x="7429351" y="4811496"/>
            <a:ext cx="1714649" cy="32006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248022" y="270960"/>
            <a:ext cx="3608710" cy="188268"/>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NATURE VS NURTURE (CRITICAL ANALYSIS)</a:t>
            </a:r>
            <a:endParaRPr lang="en-US" sz="2000" dirty="0"/>
          </a:p>
        </p:txBody>
      </p:sp>
      <p:pic>
        <p:nvPicPr>
          <p:cNvPr id="3" name="Image 0" descr="preencoded.png"/>
          <p:cNvPicPr>
            <a:picLocks noChangeAspect="1"/>
          </p:cNvPicPr>
          <p:nvPr/>
        </p:nvPicPr>
        <p:blipFill>
          <a:blip r:embed="rId3"/>
          <a:stretch>
            <a:fillRect/>
          </a:stretch>
        </p:blipFill>
        <p:spPr>
          <a:xfrm>
            <a:off x="288073" y="594104"/>
            <a:ext cx="1835959" cy="1835959"/>
          </a:xfrm>
          <a:prstGeom prst="rect">
            <a:avLst/>
          </a:prstGeom>
        </p:spPr>
      </p:pic>
      <p:sp>
        <p:nvSpPr>
          <p:cNvPr id="4" name="Text 1"/>
          <p:cNvSpPr/>
          <p:nvPr/>
        </p:nvSpPr>
        <p:spPr>
          <a:xfrm>
            <a:off x="3856732" y="1149107"/>
            <a:ext cx="1500039" cy="94134"/>
          </a:xfrm>
          <a:prstGeom prst="rect">
            <a:avLst/>
          </a:prstGeom>
          <a:noFill/>
          <a:ln/>
        </p:spPr>
        <p:txBody>
          <a:bodyPr wrap="none" lIns="0" tIns="0" rIns="0" bIns="0" rtlCol="0" anchor="t"/>
          <a:lstStyle/>
          <a:p>
            <a:pPr marL="0" indent="0" algn="l">
              <a:lnSpc>
                <a:spcPct val="104000"/>
              </a:lnSpc>
              <a:buNone/>
            </a:pPr>
            <a:r>
              <a:rPr lang="en-US" sz="1050" dirty="0">
                <a:solidFill>
                  <a:srgbClr val="091C53"/>
                </a:solidFill>
                <a:latin typeface="Instrument Sans SemiBold" pitchFamily="34" charset="0"/>
                <a:ea typeface="Instrument Sans SemiBold" pitchFamily="34" charset="-122"/>
                <a:cs typeface="Instrument Sans SemiBold" pitchFamily="34" charset="-120"/>
              </a:rPr>
              <a:t>Biological influences (Nature)</a:t>
            </a:r>
            <a:endParaRPr lang="en-US" sz="1050" dirty="0"/>
          </a:p>
        </p:txBody>
      </p:sp>
      <p:sp>
        <p:nvSpPr>
          <p:cNvPr id="5" name="Text 2"/>
          <p:cNvSpPr/>
          <p:nvPr/>
        </p:nvSpPr>
        <p:spPr>
          <a:xfrm>
            <a:off x="3848698" y="1499400"/>
            <a:ext cx="4690244" cy="358990"/>
          </a:xfrm>
          <a:prstGeom prst="rect">
            <a:avLst/>
          </a:prstGeom>
          <a:noFill/>
          <a:ln/>
        </p:spPr>
        <p:txBody>
          <a:bodyPr wrap="square" lIns="0" tIns="0" rIns="0" bIns="0" rtlCol="0" anchor="t">
            <a:noAutofit/>
          </a:bodyPr>
          <a:lstStyle/>
          <a:p>
            <a:pPr marL="342900" indent="-342900" algn="l">
              <a:lnSpc>
                <a:spcPct val="95000"/>
              </a:lnSpc>
              <a:buSzPct val="100000"/>
              <a:buChar char="•"/>
            </a:pPr>
            <a:r>
              <a:rPr lang="en-US" sz="900" dirty="0">
                <a:solidFill>
                  <a:srgbClr val="1E3063"/>
                </a:solidFill>
                <a:latin typeface="Instrument Sans Medium" pitchFamily="34" charset="0"/>
                <a:ea typeface="Instrument Sans Medium" pitchFamily="34" charset="-122"/>
                <a:cs typeface="Instrument Sans Medium" pitchFamily="34" charset="-120"/>
              </a:rPr>
              <a:t>Temperament sensitivity - genetic predisposition to anxiety.</a:t>
            </a:r>
            <a:endParaRPr lang="en-US" sz="900" dirty="0"/>
          </a:p>
          <a:p>
            <a:pPr marL="342900" indent="-342900" algn="l">
              <a:lnSpc>
                <a:spcPct val="95000"/>
              </a:lnSpc>
              <a:buSzPct val="100000"/>
              <a:buChar char="•"/>
            </a:pPr>
            <a:r>
              <a:rPr lang="en-US" sz="900" dirty="0">
                <a:solidFill>
                  <a:srgbClr val="1E3063"/>
                </a:solidFill>
                <a:latin typeface="Instrument Sans Medium" pitchFamily="34" charset="0"/>
                <a:ea typeface="Instrument Sans Medium" pitchFamily="34" charset="-122"/>
                <a:cs typeface="Instrument Sans Medium" pitchFamily="34" charset="-120"/>
              </a:rPr>
              <a:t>Stress-response dysregulation - HPA axis activation affects reactivity.</a:t>
            </a:r>
            <a:endParaRPr lang="en-US" sz="900" dirty="0"/>
          </a:p>
        </p:txBody>
      </p:sp>
      <p:sp>
        <p:nvSpPr>
          <p:cNvPr id="6" name="Text 3"/>
          <p:cNvSpPr/>
          <p:nvPr/>
        </p:nvSpPr>
        <p:spPr>
          <a:xfrm>
            <a:off x="3856732" y="1982875"/>
            <a:ext cx="1710854" cy="94134"/>
          </a:xfrm>
          <a:prstGeom prst="rect">
            <a:avLst/>
          </a:prstGeom>
          <a:noFill/>
          <a:ln/>
        </p:spPr>
        <p:txBody>
          <a:bodyPr wrap="none" lIns="0" tIns="0" rIns="0" bIns="0" rtlCol="0" anchor="t"/>
          <a:lstStyle/>
          <a:p>
            <a:pPr marL="0" indent="0" algn="l">
              <a:lnSpc>
                <a:spcPct val="104000"/>
              </a:lnSpc>
              <a:buNone/>
            </a:pPr>
            <a:r>
              <a:rPr lang="en-US" sz="1050" dirty="0">
                <a:solidFill>
                  <a:srgbClr val="091C53"/>
                </a:solidFill>
                <a:latin typeface="Instrument Sans SemiBold" pitchFamily="34" charset="0"/>
                <a:ea typeface="Instrument Sans SemiBold" pitchFamily="34" charset="-122"/>
                <a:cs typeface="Instrument Sans SemiBold" pitchFamily="34" charset="-120"/>
              </a:rPr>
              <a:t>Environmental influences (Nurture)</a:t>
            </a:r>
            <a:endParaRPr lang="en-US" sz="1050" dirty="0"/>
          </a:p>
        </p:txBody>
      </p:sp>
      <p:sp>
        <p:nvSpPr>
          <p:cNvPr id="7" name="Text 4"/>
          <p:cNvSpPr/>
          <p:nvPr/>
        </p:nvSpPr>
        <p:spPr>
          <a:xfrm>
            <a:off x="3848698" y="2346762"/>
            <a:ext cx="4690244" cy="146298"/>
          </a:xfrm>
          <a:prstGeom prst="rect">
            <a:avLst/>
          </a:prstGeom>
          <a:noFill/>
          <a:ln/>
        </p:spPr>
        <p:txBody>
          <a:bodyPr wrap="square" lIns="0" tIns="0" rIns="0" bIns="0" rtlCol="0" anchor="t">
            <a:noAutofit/>
          </a:bodyPr>
          <a:lstStyle/>
          <a:p>
            <a:pPr marL="342900" indent="-342900" algn="l">
              <a:lnSpc>
                <a:spcPct val="95000"/>
              </a:lnSpc>
              <a:buSzPct val="100000"/>
              <a:buChar char="•"/>
            </a:pPr>
            <a:r>
              <a:rPr lang="en-US" sz="900" dirty="0">
                <a:solidFill>
                  <a:srgbClr val="1E3063"/>
                </a:solidFill>
                <a:latin typeface="Instrument Sans Medium" pitchFamily="34" charset="0"/>
                <a:ea typeface="Instrument Sans Medium" pitchFamily="34" charset="-122"/>
                <a:cs typeface="Instrument Sans Medium" pitchFamily="34" charset="-120"/>
              </a:rPr>
              <a:t>Maternal postnatal depression and caregiving inconsistency.</a:t>
            </a:r>
            <a:endParaRPr lang="en-US" sz="900" dirty="0"/>
          </a:p>
          <a:p>
            <a:pPr marL="342900" indent="-342900" algn="l">
              <a:lnSpc>
                <a:spcPct val="95000"/>
              </a:lnSpc>
              <a:buSzPct val="100000"/>
              <a:buChar char="•"/>
            </a:pPr>
            <a:r>
              <a:rPr lang="en-US" sz="900" dirty="0">
                <a:solidFill>
                  <a:srgbClr val="1E3063"/>
                </a:solidFill>
                <a:latin typeface="Instrument Sans Medium" pitchFamily="34" charset="0"/>
                <a:ea typeface="Instrument Sans Medium" pitchFamily="34" charset="-122"/>
                <a:cs typeface="Instrument Sans Medium" pitchFamily="34" charset="-120"/>
              </a:rPr>
              <a:t>Relocation stress and reduced linguistic stimulation.</a:t>
            </a:r>
            <a:endParaRPr lang="en-US" sz="900" dirty="0"/>
          </a:p>
        </p:txBody>
      </p:sp>
      <p:sp>
        <p:nvSpPr>
          <p:cNvPr id="8" name="Text 5"/>
          <p:cNvSpPr/>
          <p:nvPr/>
        </p:nvSpPr>
        <p:spPr>
          <a:xfrm>
            <a:off x="3848698" y="3235015"/>
            <a:ext cx="5597306" cy="690440"/>
          </a:xfrm>
          <a:prstGeom prst="rect">
            <a:avLst/>
          </a:prstGeom>
          <a:noFill/>
          <a:ln/>
        </p:spPr>
        <p:txBody>
          <a:bodyPr wrap="none" lIns="0" tIns="0" rIns="0" bIns="0" rtlCol="0" anchor="t"/>
          <a:lstStyle/>
          <a:p>
            <a:pPr marL="0" indent="0" algn="l">
              <a:lnSpc>
                <a:spcPct val="95000"/>
              </a:lnSpc>
              <a:buNone/>
            </a:pPr>
            <a:r>
              <a:rPr lang="en-US" sz="1000" b="1" dirty="0">
                <a:solidFill>
                  <a:srgbClr val="1E3063"/>
                </a:solidFill>
                <a:latin typeface="Instrument Sans Medium" pitchFamily="34" charset="0"/>
                <a:ea typeface="Instrument Sans Medium" pitchFamily="34" charset="-122"/>
                <a:cs typeface="Instrument Sans Medium" pitchFamily="34" charset="-120"/>
              </a:rPr>
              <a:t>Critical synthesis:</a:t>
            </a:r>
            <a:r>
              <a:rPr lang="en-US" sz="1000" dirty="0">
                <a:solidFill>
                  <a:srgbClr val="1E3063"/>
                </a:solidFill>
                <a:latin typeface="Instrument Sans Medium" pitchFamily="34" charset="0"/>
                <a:ea typeface="Instrument Sans Medium" pitchFamily="34" charset="-122"/>
                <a:cs typeface="Instrument Sans Medium" pitchFamily="34" charset="-120"/>
              </a:rPr>
              <a:t> Development is transactional, biology and environment interact</a:t>
            </a:r>
          </a:p>
          <a:p>
            <a:pPr marL="0" indent="0" algn="l">
              <a:lnSpc>
                <a:spcPct val="95000"/>
              </a:lnSpc>
              <a:buNone/>
            </a:pPr>
            <a:r>
              <a:rPr lang="en-US" sz="1000" dirty="0">
                <a:solidFill>
                  <a:srgbClr val="1E3063"/>
                </a:solidFill>
                <a:latin typeface="Instrument Sans Medium" pitchFamily="34" charset="0"/>
                <a:ea typeface="Instrument Sans Medium" pitchFamily="34" charset="-122"/>
                <a:cs typeface="Instrument Sans Medium" pitchFamily="34" charset="-120"/>
              </a:rPr>
              <a:t>continuously to shape attachment and regulatory outcomes (Babaroğlu, 2020).</a:t>
            </a:r>
            <a:endParaRPr lang="en-US" sz="1000" dirty="0"/>
          </a:p>
        </p:txBody>
      </p:sp>
      <p:sp>
        <p:nvSpPr>
          <p:cNvPr id="9" name="Text 6"/>
          <p:cNvSpPr/>
          <p:nvPr/>
        </p:nvSpPr>
        <p:spPr>
          <a:xfrm>
            <a:off x="248022" y="2454788"/>
            <a:ext cx="1987302" cy="94134"/>
          </a:xfrm>
          <a:prstGeom prst="rect">
            <a:avLst/>
          </a:prstGeom>
          <a:noFill/>
          <a:ln/>
        </p:spPr>
        <p:txBody>
          <a:bodyPr wrap="none" lIns="0" tIns="0" rIns="0" bIns="0" rtlCol="0" anchor="t"/>
          <a:lstStyle/>
          <a:p>
            <a:pPr marL="0" indent="0" algn="l">
              <a:lnSpc>
                <a:spcPct val="104000"/>
              </a:lnSpc>
              <a:buNone/>
            </a:pPr>
            <a:r>
              <a:rPr lang="en-US" sz="550" dirty="0">
                <a:solidFill>
                  <a:srgbClr val="091C53"/>
                </a:solidFill>
                <a:latin typeface="Instrument Sans SemiBold" pitchFamily="34" charset="0"/>
                <a:ea typeface="Instrument Sans SemiBold" pitchFamily="34" charset="-122"/>
                <a:cs typeface="Instrument Sans SemiBold" pitchFamily="34" charset="-120"/>
              </a:rPr>
              <a:t>Figure 3: Transactional Development Model</a:t>
            </a:r>
            <a:endParaRPr lang="en-US" sz="550" dirty="0"/>
          </a:p>
        </p:txBody>
      </p:sp>
      <p:pic>
        <p:nvPicPr>
          <p:cNvPr id="23" name="Picture 22"/>
          <p:cNvPicPr>
            <a:picLocks noChangeAspect="1"/>
          </p:cNvPicPr>
          <p:nvPr/>
        </p:nvPicPr>
        <p:blipFill>
          <a:blip r:embed="rId4"/>
          <a:stretch>
            <a:fillRect/>
          </a:stretch>
        </p:blipFill>
        <p:spPr>
          <a:xfrm>
            <a:off x="248022" y="2641009"/>
            <a:ext cx="3023684" cy="2309153"/>
          </a:xfrm>
          <a:prstGeom prst="rect">
            <a:avLst/>
          </a:prstGeom>
        </p:spPr>
      </p:pic>
      <p:pic>
        <p:nvPicPr>
          <p:cNvPr id="24" name="Picture 23"/>
          <p:cNvPicPr>
            <a:picLocks noChangeAspect="1"/>
          </p:cNvPicPr>
          <p:nvPr/>
        </p:nvPicPr>
        <p:blipFill>
          <a:blip r:embed="rId5"/>
          <a:stretch>
            <a:fillRect/>
          </a:stretch>
        </p:blipFill>
        <p:spPr>
          <a:xfrm>
            <a:off x="7429351" y="4811496"/>
            <a:ext cx="1714649" cy="32006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248022" y="194890"/>
            <a:ext cx="4228133" cy="199281"/>
          </a:xfrm>
          <a:prstGeom prst="rect">
            <a:avLst/>
          </a:prstGeom>
          <a:noFill/>
          <a:ln/>
        </p:spPr>
        <p:txBody>
          <a:bodyPr wrap="none" lIns="0" tIns="0" rIns="0" bIns="0" rtlCol="0" anchor="t"/>
          <a:lstStyle/>
          <a:p>
            <a:pPr marL="0" indent="0" algn="l">
              <a:lnSpc>
                <a:spcPct val="104000"/>
              </a:lnSpc>
              <a:buNone/>
            </a:pPr>
            <a:r>
              <a:rPr lang="en-US" sz="2000" dirty="0">
                <a:solidFill>
                  <a:srgbClr val="091C53"/>
                </a:solidFill>
                <a:latin typeface="Instrument Sans SemiBold" pitchFamily="34" charset="0"/>
                <a:ea typeface="Instrument Sans SemiBold" pitchFamily="34" charset="-122"/>
                <a:cs typeface="Instrument Sans SemiBold" pitchFamily="34" charset="-120"/>
              </a:rPr>
              <a:t>DEVELOPMENTAL IMPACT (CRITICAL EVIDENCE)</a:t>
            </a:r>
            <a:endParaRPr lang="en-US" sz="2000" dirty="0"/>
          </a:p>
        </p:txBody>
      </p:sp>
      <p:sp>
        <p:nvSpPr>
          <p:cNvPr id="12" name="Text 7"/>
          <p:cNvSpPr/>
          <p:nvPr/>
        </p:nvSpPr>
        <p:spPr>
          <a:xfrm>
            <a:off x="312030" y="1975255"/>
            <a:ext cx="2630612" cy="99715"/>
          </a:xfrm>
          <a:prstGeom prst="rect">
            <a:avLst/>
          </a:prstGeom>
          <a:noFill/>
          <a:ln/>
        </p:spPr>
        <p:txBody>
          <a:bodyPr wrap="none" lIns="0" tIns="0" rIns="0" bIns="0" rtlCol="0" anchor="t"/>
          <a:lstStyle/>
          <a:p>
            <a:pPr marL="0" indent="0" algn="l">
              <a:lnSpc>
                <a:spcPct val="104000"/>
              </a:lnSpc>
              <a:buNone/>
            </a:pPr>
            <a:r>
              <a:rPr lang="en-US" sz="600" dirty="0">
                <a:solidFill>
                  <a:srgbClr val="091C53"/>
                </a:solidFill>
                <a:latin typeface="Instrument Sans SemiBold" pitchFamily="34" charset="0"/>
                <a:ea typeface="Instrument Sans SemiBold" pitchFamily="34" charset="-122"/>
                <a:cs typeface="Instrument Sans SemiBold" pitchFamily="34" charset="-120"/>
              </a:rPr>
              <a:t>Figure 4: Impact Matrix (Attachment insecurity outcomes)</a:t>
            </a:r>
            <a:endParaRPr lang="en-US" sz="600" dirty="0"/>
          </a:p>
        </p:txBody>
      </p:sp>
      <p:sp>
        <p:nvSpPr>
          <p:cNvPr id="22" name="Text 16"/>
          <p:cNvSpPr/>
          <p:nvPr/>
        </p:nvSpPr>
        <p:spPr>
          <a:xfrm>
            <a:off x="437493" y="4871486"/>
            <a:ext cx="8895978" cy="73968"/>
          </a:xfrm>
          <a:prstGeom prst="rect">
            <a:avLst/>
          </a:prstGeom>
          <a:noFill/>
          <a:ln/>
        </p:spPr>
        <p:txBody>
          <a:bodyPr wrap="none" lIns="0" tIns="0" rIns="0" bIns="0" rtlCol="0" anchor="t"/>
          <a:lstStyle/>
          <a:p>
            <a:pPr marL="0" indent="0" algn="l">
              <a:lnSpc>
                <a:spcPct val="97000"/>
              </a:lnSpc>
              <a:buNone/>
            </a:pPr>
            <a:r>
              <a:rPr lang="en-US" sz="700" i="1" dirty="0">
                <a:solidFill>
                  <a:srgbClr val="1E3063"/>
                </a:solidFill>
                <a:latin typeface="Instrument Sans Medium" pitchFamily="34" charset="0"/>
                <a:ea typeface="Instrument Sans Medium" pitchFamily="34" charset="-122"/>
                <a:cs typeface="Instrument Sans Medium" pitchFamily="34" charset="-120"/>
              </a:rPr>
              <a:t>Evidence shows insecure attachment raises risk for internalising problems and observable behavioural patterns in early childhood.</a:t>
            </a:r>
            <a:endParaRPr lang="en-US" sz="700" i="1" dirty="0"/>
          </a:p>
        </p:txBody>
      </p:sp>
      <p:pic>
        <p:nvPicPr>
          <p:cNvPr id="24" name="Picture 23"/>
          <p:cNvPicPr>
            <a:picLocks noChangeAspect="1"/>
          </p:cNvPicPr>
          <p:nvPr/>
        </p:nvPicPr>
        <p:blipFill>
          <a:blip r:embed="rId3"/>
          <a:stretch>
            <a:fillRect/>
          </a:stretch>
        </p:blipFill>
        <p:spPr>
          <a:xfrm>
            <a:off x="1931735" y="2074970"/>
            <a:ext cx="5391701" cy="2612148"/>
          </a:xfrm>
          <a:prstGeom prst="rect">
            <a:avLst/>
          </a:prstGeom>
        </p:spPr>
      </p:pic>
      <p:pic>
        <p:nvPicPr>
          <p:cNvPr id="25" name="Picture 24"/>
          <p:cNvPicPr>
            <a:picLocks noChangeAspect="1"/>
          </p:cNvPicPr>
          <p:nvPr/>
        </p:nvPicPr>
        <p:blipFill>
          <a:blip r:embed="rId4"/>
          <a:stretch>
            <a:fillRect/>
          </a:stretch>
        </p:blipFill>
        <p:spPr>
          <a:xfrm>
            <a:off x="248022" y="578539"/>
            <a:ext cx="7517761" cy="1336142"/>
          </a:xfrm>
          <a:prstGeom prst="rect">
            <a:avLst/>
          </a:prstGeom>
        </p:spPr>
      </p:pic>
      <p:pic>
        <p:nvPicPr>
          <p:cNvPr id="26" name="Picture 25"/>
          <p:cNvPicPr>
            <a:picLocks noChangeAspect="1"/>
          </p:cNvPicPr>
          <p:nvPr/>
        </p:nvPicPr>
        <p:blipFill>
          <a:blip r:embed="rId5"/>
          <a:stretch>
            <a:fillRect/>
          </a:stretch>
        </p:blipFill>
        <p:spPr>
          <a:xfrm>
            <a:off x="7429351" y="4811496"/>
            <a:ext cx="1714649" cy="32006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248022" y="194890"/>
            <a:ext cx="4050432" cy="143991"/>
          </a:xfrm>
          <a:prstGeom prst="rect">
            <a:avLst/>
          </a:prstGeom>
          <a:noFill/>
          <a:ln/>
        </p:spPr>
        <p:txBody>
          <a:bodyPr wrap="none" lIns="0" tIns="0" rIns="0" bIns="0" rtlCol="0" anchor="t"/>
          <a:lstStyle/>
          <a:p>
            <a:pPr marL="0" indent="0" algn="l">
              <a:lnSpc>
                <a:spcPct val="104000"/>
              </a:lnSpc>
              <a:buNone/>
            </a:pPr>
            <a:r>
              <a:rPr lang="en-US" dirty="0">
                <a:solidFill>
                  <a:srgbClr val="091C53"/>
                </a:solidFill>
                <a:latin typeface="Instrument Sans SemiBold" pitchFamily="34" charset="0"/>
                <a:ea typeface="Instrument Sans SemiBold" pitchFamily="34" charset="-122"/>
                <a:cs typeface="Instrument Sans SemiBold" pitchFamily="34" charset="-120"/>
              </a:rPr>
              <a:t>THEORY-INFORMED INTERVENTIONS (CRITICAL PRACTICE LINK)</a:t>
            </a:r>
            <a:endParaRPr lang="en-US" dirty="0"/>
          </a:p>
        </p:txBody>
      </p:sp>
      <p:sp>
        <p:nvSpPr>
          <p:cNvPr id="10" name="Text 7"/>
          <p:cNvSpPr/>
          <p:nvPr/>
        </p:nvSpPr>
        <p:spPr>
          <a:xfrm>
            <a:off x="56660" y="3099228"/>
            <a:ext cx="3134281" cy="1065369"/>
          </a:xfrm>
          <a:prstGeom prst="rect">
            <a:avLst/>
          </a:prstGeom>
          <a:noFill/>
          <a:ln/>
        </p:spPr>
        <p:txBody>
          <a:bodyPr wrap="none" lIns="0" tIns="0" rIns="0" bIns="0" rtlCol="0" anchor="t"/>
          <a:lstStyle/>
          <a:p>
            <a:pPr marL="0" indent="0" algn="l">
              <a:lnSpc>
                <a:spcPct val="104000"/>
              </a:lnSpc>
              <a:buNone/>
            </a:pPr>
            <a:r>
              <a:rPr lang="en-US" sz="600" i="1" dirty="0">
                <a:solidFill>
                  <a:srgbClr val="091C53"/>
                </a:solidFill>
                <a:latin typeface="Instrument Sans SemiBold" pitchFamily="34" charset="0"/>
                <a:ea typeface="Instrument Sans SemiBold" pitchFamily="34" charset="-122"/>
                <a:cs typeface="Instrument Sans SemiBold" pitchFamily="34" charset="-120"/>
              </a:rPr>
              <a:t>https://wockr.org/uploads/image/202412/0b2ba7903399c235a2a227f5f6af0bd2.jpg</a:t>
            </a:r>
            <a:endParaRPr lang="en-US" sz="600" i="1" dirty="0"/>
          </a:p>
        </p:txBody>
      </p:sp>
      <p:pic>
        <p:nvPicPr>
          <p:cNvPr id="11" name="Image 1" descr="preencoded.png"/>
          <p:cNvPicPr>
            <a:picLocks noChangeAspect="1"/>
          </p:cNvPicPr>
          <p:nvPr/>
        </p:nvPicPr>
        <p:blipFill>
          <a:blip r:embed="rId3"/>
          <a:stretch>
            <a:fillRect/>
          </a:stretch>
        </p:blipFill>
        <p:spPr>
          <a:xfrm>
            <a:off x="3358492" y="2135446"/>
            <a:ext cx="4343102" cy="2992934"/>
          </a:xfrm>
          <a:prstGeom prst="rect">
            <a:avLst/>
          </a:prstGeom>
        </p:spPr>
      </p:pic>
      <p:sp>
        <p:nvSpPr>
          <p:cNvPr id="12" name="Text 8"/>
          <p:cNvSpPr/>
          <p:nvPr/>
        </p:nvSpPr>
        <p:spPr>
          <a:xfrm>
            <a:off x="4164938" y="4030376"/>
            <a:ext cx="1186827" cy="158092"/>
          </a:xfrm>
          <a:prstGeom prst="rect">
            <a:avLst/>
          </a:prstGeom>
          <a:noFill/>
          <a:ln/>
        </p:spPr>
        <p:txBody>
          <a:bodyPr wrap="none" lIns="0" tIns="0" rIns="0" bIns="0" rtlCol="0" anchor="t"/>
          <a:lstStyle/>
          <a:p>
            <a:pPr marL="0" indent="0" algn="ctr">
              <a:lnSpc>
                <a:spcPct val="104000"/>
              </a:lnSpc>
              <a:buNone/>
            </a:pPr>
            <a:r>
              <a:rPr lang="en-US" sz="950" dirty="0">
                <a:solidFill>
                  <a:srgbClr val="1E3063"/>
                </a:solidFill>
                <a:latin typeface="Instrument Sans SemiBold" pitchFamily="34" charset="0"/>
                <a:ea typeface="Instrument Sans SemiBold" pitchFamily="34" charset="-122"/>
                <a:cs typeface="Instrument Sans SemiBold" pitchFamily="34" charset="-120"/>
              </a:rPr>
              <a:t>Secure Caregiver</a:t>
            </a:r>
            <a:endParaRPr lang="en-US" sz="950" dirty="0"/>
          </a:p>
        </p:txBody>
      </p:sp>
      <p:sp>
        <p:nvSpPr>
          <p:cNvPr id="13" name="Text 9"/>
          <p:cNvSpPr/>
          <p:nvPr/>
        </p:nvSpPr>
        <p:spPr>
          <a:xfrm>
            <a:off x="3520615" y="2795630"/>
            <a:ext cx="1225383" cy="158091"/>
          </a:xfrm>
          <a:prstGeom prst="rect">
            <a:avLst/>
          </a:prstGeom>
          <a:noFill/>
          <a:ln/>
        </p:spPr>
        <p:txBody>
          <a:bodyPr wrap="none" lIns="0" tIns="0" rIns="0" bIns="0" rtlCol="0" anchor="t"/>
          <a:lstStyle/>
          <a:p>
            <a:pPr marL="0" indent="0" algn="ctr">
              <a:lnSpc>
                <a:spcPct val="104000"/>
              </a:lnSpc>
              <a:buNone/>
            </a:pPr>
            <a:r>
              <a:rPr lang="en-US" sz="950" dirty="0">
                <a:solidFill>
                  <a:srgbClr val="1E3063"/>
                </a:solidFill>
                <a:latin typeface="Instrument Sans SemiBold" pitchFamily="34" charset="0"/>
                <a:ea typeface="Instrument Sans SemiBold" pitchFamily="34" charset="-122"/>
                <a:cs typeface="Instrument Sans SemiBold" pitchFamily="34" charset="-120"/>
              </a:rPr>
              <a:t>Lower Threat</a:t>
            </a:r>
            <a:endParaRPr lang="en-US" sz="950" dirty="0"/>
          </a:p>
        </p:txBody>
      </p:sp>
      <p:sp>
        <p:nvSpPr>
          <p:cNvPr id="14" name="Text 10"/>
          <p:cNvSpPr/>
          <p:nvPr/>
        </p:nvSpPr>
        <p:spPr>
          <a:xfrm>
            <a:off x="6061806" y="4348099"/>
            <a:ext cx="1186826" cy="158091"/>
          </a:xfrm>
          <a:prstGeom prst="rect">
            <a:avLst/>
          </a:prstGeom>
          <a:noFill/>
          <a:ln/>
        </p:spPr>
        <p:txBody>
          <a:bodyPr wrap="none" lIns="0" tIns="0" rIns="0" bIns="0" rtlCol="0" anchor="t"/>
          <a:lstStyle/>
          <a:p>
            <a:pPr marL="0" indent="0" algn="ctr">
              <a:lnSpc>
                <a:spcPct val="104000"/>
              </a:lnSpc>
              <a:buNone/>
            </a:pPr>
            <a:r>
              <a:rPr lang="en-US" sz="950" dirty="0">
                <a:solidFill>
                  <a:srgbClr val="1E3063"/>
                </a:solidFill>
                <a:latin typeface="Instrument Sans SemiBold" pitchFamily="34" charset="0"/>
                <a:ea typeface="Instrument Sans SemiBold" pitchFamily="34" charset="-122"/>
                <a:cs typeface="Instrument Sans SemiBold" pitchFamily="34" charset="-120"/>
              </a:rPr>
              <a:t>More Exploration</a:t>
            </a:r>
            <a:endParaRPr lang="en-US" sz="950" dirty="0"/>
          </a:p>
        </p:txBody>
      </p:sp>
      <p:sp>
        <p:nvSpPr>
          <p:cNvPr id="15" name="Text 11"/>
          <p:cNvSpPr/>
          <p:nvPr/>
        </p:nvSpPr>
        <p:spPr>
          <a:xfrm>
            <a:off x="5696939" y="3133635"/>
            <a:ext cx="1551693" cy="316182"/>
          </a:xfrm>
          <a:prstGeom prst="rect">
            <a:avLst/>
          </a:prstGeom>
          <a:noFill/>
          <a:ln/>
        </p:spPr>
        <p:txBody>
          <a:bodyPr wrap="square" lIns="0" tIns="0" rIns="0" bIns="0" rtlCol="0" anchor="t">
            <a:normAutofit/>
          </a:bodyPr>
          <a:lstStyle/>
          <a:p>
            <a:pPr marL="0" indent="0" algn="ctr">
              <a:lnSpc>
                <a:spcPct val="104000"/>
              </a:lnSpc>
              <a:buNone/>
            </a:pPr>
            <a:r>
              <a:rPr lang="en-US" sz="950" dirty="0">
                <a:solidFill>
                  <a:srgbClr val="1E3063"/>
                </a:solidFill>
                <a:latin typeface="Instrument Sans SemiBold" pitchFamily="34" charset="0"/>
                <a:ea typeface="Instrument Sans SemiBold" pitchFamily="34" charset="-122"/>
                <a:cs typeface="Instrument Sans SemiBold" pitchFamily="34" charset="-120"/>
              </a:rPr>
              <a:t>Better Language &amp; Social</a:t>
            </a:r>
            <a:endParaRPr lang="en-US" sz="950" dirty="0"/>
          </a:p>
        </p:txBody>
      </p:sp>
      <p:pic>
        <p:nvPicPr>
          <p:cNvPr id="18" name="Picture 17"/>
          <p:cNvPicPr>
            <a:picLocks noChangeAspect="1"/>
          </p:cNvPicPr>
          <p:nvPr/>
        </p:nvPicPr>
        <p:blipFill>
          <a:blip r:embed="rId4"/>
          <a:stretch>
            <a:fillRect/>
          </a:stretch>
        </p:blipFill>
        <p:spPr>
          <a:xfrm>
            <a:off x="7429351" y="4811496"/>
            <a:ext cx="1714649" cy="320068"/>
          </a:xfrm>
          <a:prstGeom prst="rect">
            <a:avLst/>
          </a:prstGeom>
        </p:spPr>
      </p:pic>
      <p:sp>
        <p:nvSpPr>
          <p:cNvPr id="23" name="Text 12"/>
          <p:cNvSpPr/>
          <p:nvPr/>
        </p:nvSpPr>
        <p:spPr>
          <a:xfrm>
            <a:off x="3554379" y="4618496"/>
            <a:ext cx="8895978" cy="283017"/>
          </a:xfrm>
          <a:prstGeom prst="rect">
            <a:avLst/>
          </a:prstGeom>
          <a:noFill/>
          <a:ln/>
        </p:spPr>
        <p:txBody>
          <a:bodyPr wrap="none" lIns="0" tIns="0" rIns="0" bIns="0" rtlCol="0" anchor="t"/>
          <a:lstStyle/>
          <a:p>
            <a:pPr marL="0" indent="0" algn="l">
              <a:lnSpc>
                <a:spcPct val="88000"/>
              </a:lnSpc>
              <a:buNone/>
            </a:pPr>
            <a:r>
              <a:rPr lang="en-US" sz="700" i="1" dirty="0">
                <a:solidFill>
                  <a:srgbClr val="1E3063"/>
                </a:solidFill>
                <a:latin typeface="Instrument Sans Medium" pitchFamily="34" charset="0"/>
                <a:ea typeface="Instrument Sans Medium" pitchFamily="34" charset="-122"/>
                <a:cs typeface="Instrument Sans Medium" pitchFamily="34" charset="-120"/>
              </a:rPr>
              <a:t>Attachment-informed interventions improve interaction quality and developmental outcomes when consistently applied </a:t>
            </a:r>
          </a:p>
          <a:p>
            <a:pPr marL="0" indent="0" algn="l">
              <a:lnSpc>
                <a:spcPct val="88000"/>
              </a:lnSpc>
              <a:buNone/>
            </a:pPr>
            <a:r>
              <a:rPr lang="en-US" sz="700" i="1" dirty="0">
                <a:solidFill>
                  <a:srgbClr val="1E3063"/>
                </a:solidFill>
                <a:latin typeface="Instrument Sans Medium" pitchFamily="34" charset="0"/>
                <a:ea typeface="Instrument Sans Medium" pitchFamily="34" charset="-122"/>
                <a:cs typeface="Instrument Sans Medium" pitchFamily="34" charset="-120"/>
              </a:rPr>
              <a:t>(Macdonald et al., 2021; Thomas, 2024).</a:t>
            </a:r>
            <a:endParaRPr lang="en-US" sz="700" i="1" dirty="0"/>
          </a:p>
        </p:txBody>
      </p:sp>
      <p:pic>
        <p:nvPicPr>
          <p:cNvPr id="4" name="Picture 3" descr="The image illustrates a diagram highlighting various early intervention services that can aid children in developing speech and communication, hearing capabilities, performing daily tasks, and improving physical movement through speech-language therapy, audiology services, occupational therapy, and physical therapy.&#10;&#10;AI-generated content may be incorrect.">
            <a:extLst>
              <a:ext uri="{FF2B5EF4-FFF2-40B4-BE49-F238E27FC236}">
                <a16:creationId xmlns:a16="http://schemas.microsoft.com/office/drawing/2014/main" id="{8557C3E4-319E-AC5E-0790-DCF544B76A00}"/>
              </a:ext>
            </a:extLst>
          </p:cNvPr>
          <p:cNvPicPr>
            <a:picLocks noChangeAspect="1"/>
          </p:cNvPicPr>
          <p:nvPr/>
        </p:nvPicPr>
        <p:blipFill>
          <a:blip r:embed="rId5"/>
          <a:stretch>
            <a:fillRect/>
          </a:stretch>
        </p:blipFill>
        <p:spPr>
          <a:xfrm>
            <a:off x="100899" y="674765"/>
            <a:ext cx="2888824" cy="233329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3" name="Text 0"/>
          <p:cNvSpPr/>
          <p:nvPr/>
        </p:nvSpPr>
        <p:spPr>
          <a:xfrm>
            <a:off x="3925119" y="641598"/>
            <a:ext cx="4722763" cy="664518"/>
          </a:xfrm>
          <a:prstGeom prst="rect">
            <a:avLst/>
          </a:prstGeom>
          <a:noFill/>
          <a:ln/>
        </p:spPr>
        <p:txBody>
          <a:bodyPr wrap="square" lIns="0" tIns="0" rIns="0" bIns="0" rtlCol="0" anchor="t">
            <a:normAutofit/>
          </a:bodyPr>
          <a:lstStyle/>
          <a:p>
            <a:pPr marL="0" indent="0" algn="l">
              <a:lnSpc>
                <a:spcPct val="104000"/>
              </a:lnSpc>
              <a:buNone/>
            </a:pPr>
            <a:r>
              <a:rPr lang="en-US" sz="2050" dirty="0">
                <a:solidFill>
                  <a:srgbClr val="091C53"/>
                </a:solidFill>
                <a:latin typeface="Instrument Sans SemiBold" pitchFamily="34" charset="0"/>
                <a:ea typeface="Instrument Sans SemiBold" pitchFamily="34" charset="-122"/>
                <a:cs typeface="Instrument Sans SemiBold" pitchFamily="34" charset="-120"/>
              </a:rPr>
              <a:t>MULTI-AGENCY SUPPORT (SYSTEMIC ANALYSIS)</a:t>
            </a:r>
            <a:endParaRPr lang="en-US" sz="2050" dirty="0"/>
          </a:p>
        </p:txBody>
      </p:sp>
      <p:sp>
        <p:nvSpPr>
          <p:cNvPr id="4" name="Shape 1"/>
          <p:cNvSpPr/>
          <p:nvPr/>
        </p:nvSpPr>
        <p:spPr>
          <a:xfrm>
            <a:off x="3925119" y="1425699"/>
            <a:ext cx="4722763" cy="575221"/>
          </a:xfrm>
          <a:prstGeom prst="roundRect">
            <a:avLst>
              <a:gd name="adj" fmla="val 16636"/>
            </a:avLst>
          </a:prstGeom>
          <a:solidFill>
            <a:srgbClr val="CEE6FD"/>
          </a:solidFill>
          <a:ln/>
        </p:spPr>
        <p:txBody>
          <a:bodyPr/>
          <a:lstStyle/>
          <a:p>
            <a:endParaRPr lang="en-GB"/>
          </a:p>
        </p:txBody>
      </p:sp>
      <p:sp>
        <p:nvSpPr>
          <p:cNvPr id="5" name="Text 2"/>
          <p:cNvSpPr/>
          <p:nvPr/>
        </p:nvSpPr>
        <p:spPr>
          <a:xfrm>
            <a:off x="4031382" y="1531962"/>
            <a:ext cx="1329035" cy="166092"/>
          </a:xfrm>
          <a:prstGeom prst="rect">
            <a:avLst/>
          </a:prstGeom>
          <a:noFill/>
          <a:ln/>
        </p:spPr>
        <p:txBody>
          <a:bodyPr wrap="none" lIns="0" tIns="0" rIns="0" bIns="0" rtlCol="0" anchor="t"/>
          <a:lstStyle/>
          <a:p>
            <a:pPr marL="0" indent="0" algn="l">
              <a:lnSpc>
                <a:spcPct val="104000"/>
              </a:lnSpc>
              <a:buNone/>
            </a:pPr>
            <a:r>
              <a:rPr lang="en-US" sz="1000" dirty="0">
                <a:solidFill>
                  <a:srgbClr val="1E3063"/>
                </a:solidFill>
                <a:latin typeface="Instrument Sans SemiBold" pitchFamily="34" charset="0"/>
                <a:ea typeface="Instrument Sans SemiBold" pitchFamily="34" charset="-122"/>
                <a:cs typeface="Instrument Sans SemiBold" pitchFamily="34" charset="-120"/>
              </a:rPr>
              <a:t>Early Help Team</a:t>
            </a:r>
            <a:endParaRPr lang="en-US" sz="1000" dirty="0"/>
          </a:p>
        </p:txBody>
      </p:sp>
      <p:sp>
        <p:nvSpPr>
          <p:cNvPr id="6" name="Text 3"/>
          <p:cNvSpPr/>
          <p:nvPr/>
        </p:nvSpPr>
        <p:spPr>
          <a:xfrm>
            <a:off x="4031382" y="1745828"/>
            <a:ext cx="4510236" cy="148828"/>
          </a:xfrm>
          <a:prstGeom prst="rect">
            <a:avLst/>
          </a:prstGeom>
          <a:noFill/>
          <a:ln/>
        </p:spPr>
        <p:txBody>
          <a:bodyPr wrap="none" lIns="0" tIns="0" rIns="0" bIns="0" rtlCol="0" anchor="t"/>
          <a:lstStyle/>
          <a:p>
            <a:pPr marL="0" indent="0" algn="l">
              <a:lnSpc>
                <a:spcPct val="117000"/>
              </a:lnSpc>
              <a:buNone/>
            </a:pPr>
            <a:r>
              <a:rPr lang="en-US" sz="800" dirty="0">
                <a:solidFill>
                  <a:srgbClr val="1E3063"/>
                </a:solidFill>
                <a:latin typeface="Instrument Sans Medium" pitchFamily="34" charset="0"/>
                <a:ea typeface="Instrument Sans Medium" pitchFamily="34" charset="-122"/>
                <a:cs typeface="Instrument Sans Medium" pitchFamily="34" charset="-120"/>
              </a:rPr>
              <a:t>Coordinate home support, provide practical family assistance and monitor progress.</a:t>
            </a:r>
            <a:endParaRPr lang="en-US" sz="800" dirty="0"/>
          </a:p>
        </p:txBody>
      </p:sp>
      <p:sp>
        <p:nvSpPr>
          <p:cNvPr id="7" name="Shape 4"/>
          <p:cNvSpPr/>
          <p:nvPr/>
        </p:nvSpPr>
        <p:spPr>
          <a:xfrm>
            <a:off x="3925119" y="2080617"/>
            <a:ext cx="4722763" cy="575221"/>
          </a:xfrm>
          <a:prstGeom prst="roundRect">
            <a:avLst>
              <a:gd name="adj" fmla="val 16636"/>
            </a:avLst>
          </a:prstGeom>
          <a:solidFill>
            <a:srgbClr val="CEE6FD"/>
          </a:solidFill>
          <a:ln/>
        </p:spPr>
        <p:txBody>
          <a:bodyPr/>
          <a:lstStyle/>
          <a:p>
            <a:endParaRPr lang="en-GB"/>
          </a:p>
        </p:txBody>
      </p:sp>
      <p:sp>
        <p:nvSpPr>
          <p:cNvPr id="8" name="Text 5"/>
          <p:cNvSpPr/>
          <p:nvPr/>
        </p:nvSpPr>
        <p:spPr>
          <a:xfrm>
            <a:off x="4031382" y="2186880"/>
            <a:ext cx="1329035" cy="166092"/>
          </a:xfrm>
          <a:prstGeom prst="rect">
            <a:avLst/>
          </a:prstGeom>
          <a:noFill/>
          <a:ln/>
        </p:spPr>
        <p:txBody>
          <a:bodyPr wrap="none" lIns="0" tIns="0" rIns="0" bIns="0" rtlCol="0" anchor="t"/>
          <a:lstStyle/>
          <a:p>
            <a:pPr marL="0" indent="0" algn="l">
              <a:lnSpc>
                <a:spcPct val="104000"/>
              </a:lnSpc>
              <a:buNone/>
            </a:pPr>
            <a:r>
              <a:rPr lang="en-US" sz="1000" dirty="0">
                <a:solidFill>
                  <a:srgbClr val="1E3063"/>
                </a:solidFill>
                <a:latin typeface="Instrument Sans SemiBold" pitchFamily="34" charset="0"/>
                <a:ea typeface="Instrument Sans SemiBold" pitchFamily="34" charset="-122"/>
                <a:cs typeface="Instrument Sans SemiBold" pitchFamily="34" charset="-120"/>
              </a:rPr>
              <a:t>Health visitor</a:t>
            </a:r>
            <a:endParaRPr lang="en-US" sz="1000" dirty="0"/>
          </a:p>
        </p:txBody>
      </p:sp>
      <p:sp>
        <p:nvSpPr>
          <p:cNvPr id="9" name="Text 6"/>
          <p:cNvSpPr/>
          <p:nvPr/>
        </p:nvSpPr>
        <p:spPr>
          <a:xfrm>
            <a:off x="4031382" y="2400746"/>
            <a:ext cx="4510236" cy="148828"/>
          </a:xfrm>
          <a:prstGeom prst="rect">
            <a:avLst/>
          </a:prstGeom>
          <a:noFill/>
          <a:ln/>
        </p:spPr>
        <p:txBody>
          <a:bodyPr wrap="none" lIns="0" tIns="0" rIns="0" bIns="0" rtlCol="0" anchor="t"/>
          <a:lstStyle/>
          <a:p>
            <a:pPr marL="0" indent="0" algn="l">
              <a:lnSpc>
                <a:spcPct val="117000"/>
              </a:lnSpc>
              <a:buNone/>
            </a:pPr>
            <a:r>
              <a:rPr lang="en-US" sz="800" dirty="0">
                <a:solidFill>
                  <a:srgbClr val="1E3063"/>
                </a:solidFill>
                <a:latin typeface="Instrument Sans Medium" pitchFamily="34" charset="0"/>
                <a:ea typeface="Instrument Sans Medium" pitchFamily="34" charset="-122"/>
                <a:cs typeface="Instrument Sans Medium" pitchFamily="34" charset="-120"/>
              </a:rPr>
              <a:t>Regular monitoring, developmental screening and referral to specialist services.</a:t>
            </a:r>
            <a:endParaRPr lang="en-US" sz="800" dirty="0"/>
          </a:p>
        </p:txBody>
      </p:sp>
      <p:sp>
        <p:nvSpPr>
          <p:cNvPr id="10" name="Shape 7"/>
          <p:cNvSpPr/>
          <p:nvPr/>
        </p:nvSpPr>
        <p:spPr>
          <a:xfrm>
            <a:off x="3925119" y="2735535"/>
            <a:ext cx="4722763" cy="575221"/>
          </a:xfrm>
          <a:prstGeom prst="roundRect">
            <a:avLst>
              <a:gd name="adj" fmla="val 16636"/>
            </a:avLst>
          </a:prstGeom>
          <a:solidFill>
            <a:srgbClr val="CEE6FD"/>
          </a:solidFill>
          <a:ln/>
        </p:spPr>
        <p:txBody>
          <a:bodyPr/>
          <a:lstStyle/>
          <a:p>
            <a:endParaRPr lang="en-GB"/>
          </a:p>
        </p:txBody>
      </p:sp>
      <p:sp>
        <p:nvSpPr>
          <p:cNvPr id="11" name="Text 8"/>
          <p:cNvSpPr/>
          <p:nvPr/>
        </p:nvSpPr>
        <p:spPr>
          <a:xfrm>
            <a:off x="4031382" y="2841799"/>
            <a:ext cx="1797993" cy="166092"/>
          </a:xfrm>
          <a:prstGeom prst="rect">
            <a:avLst/>
          </a:prstGeom>
          <a:noFill/>
          <a:ln/>
        </p:spPr>
        <p:txBody>
          <a:bodyPr wrap="none" lIns="0" tIns="0" rIns="0" bIns="0" rtlCol="0" anchor="t"/>
          <a:lstStyle/>
          <a:p>
            <a:pPr marL="0" indent="0" algn="l">
              <a:lnSpc>
                <a:spcPct val="104000"/>
              </a:lnSpc>
              <a:buNone/>
            </a:pPr>
            <a:r>
              <a:rPr lang="en-US" sz="1000" dirty="0">
                <a:solidFill>
                  <a:srgbClr val="1E3063"/>
                </a:solidFill>
                <a:latin typeface="Instrument Sans SemiBold" pitchFamily="34" charset="0"/>
                <a:ea typeface="Instrument Sans SemiBold" pitchFamily="34" charset="-122"/>
                <a:cs typeface="Instrument Sans SemiBold" pitchFamily="34" charset="-120"/>
              </a:rPr>
              <a:t>GP &amp; maternal mental health</a:t>
            </a:r>
            <a:endParaRPr lang="en-US" sz="1000" dirty="0"/>
          </a:p>
        </p:txBody>
      </p:sp>
      <p:sp>
        <p:nvSpPr>
          <p:cNvPr id="12" name="Text 9"/>
          <p:cNvSpPr/>
          <p:nvPr/>
        </p:nvSpPr>
        <p:spPr>
          <a:xfrm>
            <a:off x="4031382" y="3055665"/>
            <a:ext cx="4510236" cy="148828"/>
          </a:xfrm>
          <a:prstGeom prst="rect">
            <a:avLst/>
          </a:prstGeom>
          <a:noFill/>
          <a:ln/>
        </p:spPr>
        <p:txBody>
          <a:bodyPr wrap="none" lIns="0" tIns="0" rIns="0" bIns="0" rtlCol="0" anchor="t"/>
          <a:lstStyle/>
          <a:p>
            <a:pPr marL="0" indent="0" algn="l">
              <a:lnSpc>
                <a:spcPct val="117000"/>
              </a:lnSpc>
              <a:buNone/>
            </a:pPr>
            <a:r>
              <a:rPr lang="en-US" sz="800" dirty="0">
                <a:solidFill>
                  <a:srgbClr val="1E3063"/>
                </a:solidFill>
                <a:latin typeface="Instrument Sans Medium" pitchFamily="34" charset="0"/>
                <a:ea typeface="Instrument Sans Medium" pitchFamily="34" charset="-122"/>
                <a:cs typeface="Instrument Sans Medium" pitchFamily="34" charset="-120"/>
              </a:rPr>
              <a:t>Timely treatment for maternal depression and access to perinatal mental health services.</a:t>
            </a:r>
            <a:endParaRPr lang="en-US" sz="800" dirty="0"/>
          </a:p>
        </p:txBody>
      </p:sp>
      <p:sp>
        <p:nvSpPr>
          <p:cNvPr id="13" name="Shape 10"/>
          <p:cNvSpPr/>
          <p:nvPr/>
        </p:nvSpPr>
        <p:spPr>
          <a:xfrm>
            <a:off x="3925119" y="3390454"/>
            <a:ext cx="4722763" cy="575221"/>
          </a:xfrm>
          <a:prstGeom prst="roundRect">
            <a:avLst>
              <a:gd name="adj" fmla="val 16636"/>
            </a:avLst>
          </a:prstGeom>
          <a:solidFill>
            <a:srgbClr val="CEE6FD"/>
          </a:solidFill>
          <a:ln/>
        </p:spPr>
        <p:txBody>
          <a:bodyPr/>
          <a:lstStyle/>
          <a:p>
            <a:endParaRPr lang="en-GB"/>
          </a:p>
        </p:txBody>
      </p:sp>
      <p:sp>
        <p:nvSpPr>
          <p:cNvPr id="14" name="Text 11"/>
          <p:cNvSpPr/>
          <p:nvPr/>
        </p:nvSpPr>
        <p:spPr>
          <a:xfrm>
            <a:off x="4031382" y="3496717"/>
            <a:ext cx="1452116" cy="166092"/>
          </a:xfrm>
          <a:prstGeom prst="rect">
            <a:avLst/>
          </a:prstGeom>
          <a:noFill/>
          <a:ln/>
        </p:spPr>
        <p:txBody>
          <a:bodyPr wrap="none" lIns="0" tIns="0" rIns="0" bIns="0" rtlCol="0" anchor="t"/>
          <a:lstStyle/>
          <a:p>
            <a:pPr marL="0" indent="0" algn="l">
              <a:lnSpc>
                <a:spcPct val="104000"/>
              </a:lnSpc>
              <a:buNone/>
            </a:pPr>
            <a:r>
              <a:rPr lang="en-US" sz="1000" dirty="0">
                <a:solidFill>
                  <a:srgbClr val="1E3063"/>
                </a:solidFill>
                <a:latin typeface="Instrument Sans SemiBold" pitchFamily="34" charset="0"/>
                <a:ea typeface="Instrument Sans SemiBold" pitchFamily="34" charset="-122"/>
                <a:cs typeface="Instrument Sans SemiBold" pitchFamily="34" charset="-120"/>
              </a:rPr>
              <a:t>Parenting programmes</a:t>
            </a:r>
            <a:endParaRPr lang="en-US" sz="1000" dirty="0"/>
          </a:p>
        </p:txBody>
      </p:sp>
      <p:sp>
        <p:nvSpPr>
          <p:cNvPr id="15" name="Text 12"/>
          <p:cNvSpPr/>
          <p:nvPr/>
        </p:nvSpPr>
        <p:spPr>
          <a:xfrm>
            <a:off x="4031382" y="3710583"/>
            <a:ext cx="4510236" cy="148828"/>
          </a:xfrm>
          <a:prstGeom prst="rect">
            <a:avLst/>
          </a:prstGeom>
          <a:noFill/>
          <a:ln/>
        </p:spPr>
        <p:txBody>
          <a:bodyPr wrap="none" lIns="0" tIns="0" rIns="0" bIns="0" rtlCol="0" anchor="t"/>
          <a:lstStyle/>
          <a:p>
            <a:pPr marL="0" indent="0" algn="l">
              <a:lnSpc>
                <a:spcPct val="117000"/>
              </a:lnSpc>
              <a:buNone/>
            </a:pPr>
            <a:r>
              <a:rPr lang="en-US" sz="800" dirty="0">
                <a:solidFill>
                  <a:srgbClr val="1E3063"/>
                </a:solidFill>
                <a:latin typeface="Instrument Sans Medium" pitchFamily="34" charset="0"/>
                <a:ea typeface="Instrument Sans Medium" pitchFamily="34" charset="-122"/>
                <a:cs typeface="Instrument Sans Medium" pitchFamily="34" charset="-120"/>
              </a:rPr>
              <a:t>Attachment-focused parenting support and practical strategies for responsive caregiving.</a:t>
            </a:r>
            <a:endParaRPr lang="en-US" sz="800" dirty="0"/>
          </a:p>
        </p:txBody>
      </p:sp>
      <p:sp>
        <p:nvSpPr>
          <p:cNvPr id="16" name="Text 13"/>
          <p:cNvSpPr/>
          <p:nvPr/>
        </p:nvSpPr>
        <p:spPr>
          <a:xfrm>
            <a:off x="3925119" y="4055343"/>
            <a:ext cx="4722763" cy="446484"/>
          </a:xfrm>
          <a:prstGeom prst="rect">
            <a:avLst/>
          </a:prstGeom>
          <a:noFill/>
          <a:ln/>
        </p:spPr>
        <p:txBody>
          <a:bodyPr wrap="square" lIns="0" tIns="0" rIns="0" bIns="0" rtlCol="0" anchor="t">
            <a:normAutofit/>
          </a:bodyPr>
          <a:lstStyle/>
          <a:p>
            <a:pPr marL="0" indent="0" algn="l">
              <a:lnSpc>
                <a:spcPct val="117000"/>
              </a:lnSpc>
              <a:buNone/>
            </a:pPr>
            <a:r>
              <a:rPr lang="en-US" sz="800" b="1" dirty="0">
                <a:solidFill>
                  <a:srgbClr val="1E3063"/>
                </a:solidFill>
                <a:latin typeface="Instrument Sans Medium" pitchFamily="34" charset="0"/>
                <a:ea typeface="Instrument Sans Medium" pitchFamily="34" charset="-122"/>
                <a:cs typeface="Instrument Sans Medium" pitchFamily="34" charset="-120"/>
              </a:rPr>
              <a:t>Critical justification:</a:t>
            </a:r>
            <a:r>
              <a:rPr lang="en-US" sz="800" dirty="0">
                <a:solidFill>
                  <a:srgbClr val="1E3063"/>
                </a:solidFill>
                <a:latin typeface="Instrument Sans Medium" pitchFamily="34" charset="0"/>
                <a:ea typeface="Instrument Sans Medium" pitchFamily="34" charset="-122"/>
                <a:cs typeface="Instrument Sans Medium" pitchFamily="34" charset="-120"/>
              </a:rPr>
              <a:t> Fragmented services reduce effectiveness; coordinated systems significantly improve child outcomes (Murray et al., 2025). Ethical stance: avoid caregiver blame — emphasise structural and relational support.</a:t>
            </a:r>
            <a:endParaRPr lang="en-US" sz="800" dirty="0"/>
          </a:p>
        </p:txBody>
      </p:sp>
      <p:sp>
        <p:nvSpPr>
          <p:cNvPr id="19" name="Oval 18"/>
          <p:cNvSpPr/>
          <p:nvPr/>
        </p:nvSpPr>
        <p:spPr>
          <a:xfrm>
            <a:off x="3271452" y="2064975"/>
            <a:ext cx="600535" cy="13411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p:cNvSpPr/>
          <p:nvPr/>
        </p:nvSpPr>
        <p:spPr>
          <a:xfrm>
            <a:off x="3135475" y="-670560"/>
            <a:ext cx="600535" cy="13411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p:cNvSpPr/>
          <p:nvPr/>
        </p:nvSpPr>
        <p:spPr>
          <a:xfrm>
            <a:off x="3162041" y="4278585"/>
            <a:ext cx="600535" cy="13411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p:cNvPicPr>
            <a:picLocks noChangeAspect="1"/>
          </p:cNvPicPr>
          <p:nvPr/>
        </p:nvPicPr>
        <p:blipFill>
          <a:blip r:embed="rId3"/>
          <a:stretch>
            <a:fillRect/>
          </a:stretch>
        </p:blipFill>
        <p:spPr>
          <a:xfrm>
            <a:off x="7429351" y="4811496"/>
            <a:ext cx="1714649" cy="320068"/>
          </a:xfrm>
          <a:prstGeom prst="rect">
            <a:avLst/>
          </a:prstGeom>
        </p:spPr>
      </p:pic>
      <p:sp>
        <p:nvSpPr>
          <p:cNvPr id="23" name="TextBox 22">
            <a:extLst>
              <a:ext uri="{FF2B5EF4-FFF2-40B4-BE49-F238E27FC236}">
                <a16:creationId xmlns:a16="http://schemas.microsoft.com/office/drawing/2014/main" id="{219A35A2-BDC7-B4FD-A2D2-4706165623F4}"/>
              </a:ext>
            </a:extLst>
          </p:cNvPr>
          <p:cNvSpPr txBox="1"/>
          <p:nvPr/>
        </p:nvSpPr>
        <p:spPr>
          <a:xfrm>
            <a:off x="447717" y="3156061"/>
            <a:ext cx="2282847" cy="230832"/>
          </a:xfrm>
          <a:prstGeom prst="rect">
            <a:avLst/>
          </a:prstGeom>
          <a:noFill/>
        </p:spPr>
        <p:txBody>
          <a:bodyPr wrap="square" rtlCol="0">
            <a:spAutoFit/>
          </a:bodyPr>
          <a:lstStyle/>
          <a:p>
            <a:r>
              <a:rPr lang="en-GB" sz="900" dirty="0"/>
              <a:t>uk.hfonline.org</a:t>
            </a:r>
          </a:p>
        </p:txBody>
      </p:sp>
      <p:pic>
        <p:nvPicPr>
          <p:cNvPr id="1026" name="Picture 2" descr="What is multi-agency working in safeguarding">
            <a:extLst>
              <a:ext uri="{FF2B5EF4-FFF2-40B4-BE49-F238E27FC236}">
                <a16:creationId xmlns:a16="http://schemas.microsoft.com/office/drawing/2014/main" id="{C71BC701-9912-EBB0-930D-70C6D7C8A9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569313" cy="30556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516731"/>
            <a:ext cx="4722763" cy="664518"/>
          </a:xfrm>
          <a:prstGeom prst="rect">
            <a:avLst/>
          </a:prstGeom>
          <a:noFill/>
          <a:ln/>
        </p:spPr>
        <p:txBody>
          <a:bodyPr wrap="square" lIns="0" tIns="0" rIns="0" bIns="0" rtlCol="0" anchor="t">
            <a:normAutofit/>
          </a:bodyPr>
          <a:lstStyle/>
          <a:p>
            <a:pPr marL="0" indent="0" algn="l">
              <a:lnSpc>
                <a:spcPct val="104000"/>
              </a:lnSpc>
              <a:buNone/>
            </a:pPr>
            <a:r>
              <a:rPr lang="en-US" sz="2050" dirty="0">
                <a:solidFill>
                  <a:srgbClr val="091C53"/>
                </a:solidFill>
                <a:latin typeface="Instrument Sans SemiBold" pitchFamily="34" charset="0"/>
                <a:ea typeface="Instrument Sans SemiBold" pitchFamily="34" charset="-122"/>
                <a:cs typeface="Instrument Sans SemiBold" pitchFamily="34" charset="-120"/>
              </a:rPr>
              <a:t>CRITICAL EVALUATION OF BOWLBY (HIGH‑MARK SECTION)</a:t>
            </a:r>
            <a:endParaRPr lang="en-US" sz="2050" dirty="0"/>
          </a:p>
        </p:txBody>
      </p:sp>
      <p:sp>
        <p:nvSpPr>
          <p:cNvPr id="6" name="Text 1"/>
          <p:cNvSpPr/>
          <p:nvPr/>
        </p:nvSpPr>
        <p:spPr>
          <a:xfrm>
            <a:off x="496119" y="1709774"/>
            <a:ext cx="1329035" cy="166092"/>
          </a:xfrm>
          <a:prstGeom prst="rect">
            <a:avLst/>
          </a:prstGeom>
          <a:noFill/>
          <a:ln/>
        </p:spPr>
        <p:txBody>
          <a:bodyPr wrap="none" lIns="0" tIns="0" rIns="0" bIns="0" rtlCol="0" anchor="t"/>
          <a:lstStyle/>
          <a:p>
            <a:pPr marL="0" indent="0" algn="l">
              <a:lnSpc>
                <a:spcPct val="104000"/>
              </a:lnSpc>
              <a:buNone/>
            </a:pPr>
            <a:r>
              <a:rPr lang="en-US" sz="1000" dirty="0">
                <a:solidFill>
                  <a:srgbClr val="1E3063"/>
                </a:solidFill>
                <a:latin typeface="Instrument Sans SemiBold" pitchFamily="34" charset="0"/>
                <a:ea typeface="Instrument Sans SemiBold" pitchFamily="34" charset="-122"/>
                <a:cs typeface="Instrument Sans SemiBold" pitchFamily="34" charset="-120"/>
              </a:rPr>
              <a:t>Strengths</a:t>
            </a:r>
            <a:endParaRPr lang="en-US" sz="1000" dirty="0"/>
          </a:p>
        </p:txBody>
      </p:sp>
      <p:sp>
        <p:nvSpPr>
          <p:cNvPr id="7" name="Text 2"/>
          <p:cNvSpPr/>
          <p:nvPr/>
        </p:nvSpPr>
        <p:spPr>
          <a:xfrm>
            <a:off x="496119" y="1919994"/>
            <a:ext cx="2080394" cy="744141"/>
          </a:xfrm>
          <a:prstGeom prst="rect">
            <a:avLst/>
          </a:prstGeom>
          <a:noFill/>
          <a:ln/>
        </p:spPr>
        <p:txBody>
          <a:bodyPr wrap="square" lIns="0" tIns="0" rIns="0" bIns="0" rtlCol="0" anchor="t">
            <a:normAutofit/>
          </a:bodyPr>
          <a:lstStyle/>
          <a:p>
            <a:pPr marL="0" indent="0" algn="l">
              <a:lnSpc>
                <a:spcPct val="117000"/>
              </a:lnSpc>
              <a:buNone/>
            </a:pPr>
            <a:r>
              <a:rPr lang="en-US" sz="800" dirty="0">
                <a:solidFill>
                  <a:srgbClr val="1E3063"/>
                </a:solidFill>
                <a:latin typeface="Instrument Sans Medium" pitchFamily="34" charset="0"/>
                <a:ea typeface="Instrument Sans Medium" pitchFamily="34" charset="-122"/>
                <a:cs typeface="Instrument Sans Medium" pitchFamily="34" charset="-120"/>
              </a:rPr>
              <a:t>Strong explanatory framework for early emotional development; highly relevant to early years practice; empirical support linking attachment to behavioural outcomes (Whittenburg et al., 2023).</a:t>
            </a:r>
            <a:endParaRPr lang="en-US" sz="800" dirty="0"/>
          </a:p>
        </p:txBody>
      </p:sp>
      <p:sp>
        <p:nvSpPr>
          <p:cNvPr id="10" name="Text 3"/>
          <p:cNvSpPr/>
          <p:nvPr/>
        </p:nvSpPr>
        <p:spPr>
          <a:xfrm>
            <a:off x="3017862" y="1704340"/>
            <a:ext cx="1329035" cy="166092"/>
          </a:xfrm>
          <a:prstGeom prst="rect">
            <a:avLst/>
          </a:prstGeom>
          <a:noFill/>
          <a:ln/>
        </p:spPr>
        <p:txBody>
          <a:bodyPr wrap="none" lIns="0" tIns="0" rIns="0" bIns="0" rtlCol="0" anchor="t"/>
          <a:lstStyle/>
          <a:p>
            <a:pPr marL="0" indent="0" algn="l">
              <a:lnSpc>
                <a:spcPct val="104000"/>
              </a:lnSpc>
              <a:buNone/>
            </a:pPr>
            <a:r>
              <a:rPr lang="en-US" sz="1000" dirty="0">
                <a:solidFill>
                  <a:srgbClr val="1E3063"/>
                </a:solidFill>
                <a:latin typeface="Instrument Sans SemiBold" pitchFamily="34" charset="0"/>
                <a:ea typeface="Instrument Sans SemiBold" pitchFamily="34" charset="-122"/>
                <a:cs typeface="Instrument Sans SemiBold" pitchFamily="34" charset="-120"/>
              </a:rPr>
              <a:t>Limitations</a:t>
            </a:r>
            <a:endParaRPr lang="en-US" sz="1000" dirty="0"/>
          </a:p>
        </p:txBody>
      </p:sp>
      <p:sp>
        <p:nvSpPr>
          <p:cNvPr id="11" name="Text 4"/>
          <p:cNvSpPr/>
          <p:nvPr/>
        </p:nvSpPr>
        <p:spPr>
          <a:xfrm>
            <a:off x="3017862" y="1894319"/>
            <a:ext cx="2080468" cy="744141"/>
          </a:xfrm>
          <a:prstGeom prst="rect">
            <a:avLst/>
          </a:prstGeom>
          <a:noFill/>
          <a:ln/>
        </p:spPr>
        <p:txBody>
          <a:bodyPr wrap="square" lIns="0" tIns="0" rIns="0" bIns="0" rtlCol="0" anchor="t">
            <a:normAutofit/>
          </a:bodyPr>
          <a:lstStyle/>
          <a:p>
            <a:pPr marL="0" indent="0" algn="l">
              <a:lnSpc>
                <a:spcPct val="117000"/>
              </a:lnSpc>
              <a:buNone/>
            </a:pPr>
            <a:r>
              <a:rPr lang="en-US" sz="800" dirty="0">
                <a:solidFill>
                  <a:srgbClr val="1E3063"/>
                </a:solidFill>
                <a:latin typeface="Instrument Sans Medium" pitchFamily="34" charset="0"/>
                <a:ea typeface="Instrument Sans Medium" pitchFamily="34" charset="-122"/>
                <a:cs typeface="Instrument Sans Medium" pitchFamily="34" charset="-120"/>
              </a:rPr>
              <a:t>Tendency to over-focus on mother as primary caregiver (monotropy), potential cultural bias, and risk of deterministic readings that underplay resilience and recovery.</a:t>
            </a:r>
            <a:endParaRPr lang="en-US" sz="800" dirty="0"/>
          </a:p>
        </p:txBody>
      </p:sp>
      <p:sp>
        <p:nvSpPr>
          <p:cNvPr id="14" name="Text 5"/>
          <p:cNvSpPr/>
          <p:nvPr/>
        </p:nvSpPr>
        <p:spPr>
          <a:xfrm>
            <a:off x="496119" y="3281069"/>
            <a:ext cx="2299171" cy="166092"/>
          </a:xfrm>
          <a:prstGeom prst="rect">
            <a:avLst/>
          </a:prstGeom>
          <a:noFill/>
          <a:ln/>
        </p:spPr>
        <p:txBody>
          <a:bodyPr wrap="none" lIns="0" tIns="0" rIns="0" bIns="0" rtlCol="0" anchor="t"/>
          <a:lstStyle/>
          <a:p>
            <a:pPr marL="0" indent="0" algn="l">
              <a:lnSpc>
                <a:spcPct val="104000"/>
              </a:lnSpc>
              <a:buNone/>
            </a:pPr>
            <a:r>
              <a:rPr lang="en-US" sz="1000" dirty="0">
                <a:solidFill>
                  <a:srgbClr val="1E3063"/>
                </a:solidFill>
                <a:latin typeface="Instrument Sans SemiBold" pitchFamily="34" charset="0"/>
                <a:ea typeface="Instrument Sans SemiBold" pitchFamily="34" charset="-122"/>
                <a:cs typeface="Instrument Sans SemiBold" pitchFamily="34" charset="-120"/>
              </a:rPr>
              <a:t>Contextual critique (London setting)</a:t>
            </a:r>
            <a:endParaRPr lang="en-US" sz="1000" dirty="0"/>
          </a:p>
        </p:txBody>
      </p:sp>
      <p:sp>
        <p:nvSpPr>
          <p:cNvPr id="15" name="Text 6"/>
          <p:cNvSpPr/>
          <p:nvPr/>
        </p:nvSpPr>
        <p:spPr>
          <a:xfrm>
            <a:off x="496119" y="3523506"/>
            <a:ext cx="4481661" cy="446484"/>
          </a:xfrm>
          <a:prstGeom prst="rect">
            <a:avLst/>
          </a:prstGeom>
          <a:noFill/>
          <a:ln/>
        </p:spPr>
        <p:txBody>
          <a:bodyPr wrap="square" lIns="0" tIns="0" rIns="0" bIns="0" rtlCol="0" anchor="t">
            <a:normAutofit/>
          </a:bodyPr>
          <a:lstStyle/>
          <a:p>
            <a:pPr marL="0" indent="0" algn="l">
              <a:lnSpc>
                <a:spcPct val="117000"/>
              </a:lnSpc>
              <a:buNone/>
            </a:pPr>
            <a:r>
              <a:rPr lang="en-US" sz="800" dirty="0">
                <a:solidFill>
                  <a:srgbClr val="1E3063"/>
                </a:solidFill>
                <a:latin typeface="Instrument Sans Medium" pitchFamily="34" charset="0"/>
                <a:ea typeface="Instrument Sans Medium" pitchFamily="34" charset="-122"/>
                <a:cs typeface="Instrument Sans Medium" pitchFamily="34" charset="-120"/>
              </a:rPr>
              <a:t>Diverse caregiving structures (extended family, nursery carers) and socio-economic variation challenge the monotropic assumption; attachment expression is culturally mediated.</a:t>
            </a:r>
            <a:endParaRPr lang="en-US" sz="800" dirty="0"/>
          </a:p>
        </p:txBody>
      </p:sp>
      <p:sp>
        <p:nvSpPr>
          <p:cNvPr id="16" name="Text 7"/>
          <p:cNvSpPr/>
          <p:nvPr/>
        </p:nvSpPr>
        <p:spPr>
          <a:xfrm>
            <a:off x="496119" y="4180210"/>
            <a:ext cx="4722763" cy="446484"/>
          </a:xfrm>
          <a:prstGeom prst="rect">
            <a:avLst/>
          </a:prstGeom>
          <a:noFill/>
          <a:ln/>
        </p:spPr>
        <p:txBody>
          <a:bodyPr wrap="square" lIns="0" tIns="0" rIns="0" bIns="0" rtlCol="0" anchor="t">
            <a:normAutofit/>
          </a:bodyPr>
          <a:lstStyle/>
          <a:p>
            <a:pPr marL="0" indent="0" algn="l">
              <a:lnSpc>
                <a:spcPct val="117000"/>
              </a:lnSpc>
              <a:buNone/>
            </a:pPr>
            <a:r>
              <a:rPr lang="en-US" sz="800" b="1" dirty="0">
                <a:solidFill>
                  <a:srgbClr val="1E3063"/>
                </a:solidFill>
                <a:latin typeface="Instrument Sans Medium" pitchFamily="34" charset="0"/>
                <a:ea typeface="Instrument Sans Medium" pitchFamily="34" charset="-122"/>
                <a:cs typeface="Instrument Sans Medium" pitchFamily="34" charset="-120"/>
              </a:rPr>
              <a:t>Final critical judgement:</a:t>
            </a:r>
            <a:r>
              <a:rPr lang="en-US" sz="800" dirty="0">
                <a:solidFill>
                  <a:srgbClr val="1E3063"/>
                </a:solidFill>
                <a:latin typeface="Instrument Sans Medium" pitchFamily="34" charset="0"/>
                <a:ea typeface="Instrument Sans Medium" pitchFamily="34" charset="-122"/>
                <a:cs typeface="Instrument Sans Medium" pitchFamily="34" charset="-120"/>
              </a:rPr>
              <a:t> Attachment theory is highly applicable in practice but must be integrated with socio-cultural and systemic frameworks to avoid simplistic or blaming interpretations and to fully inform high-quality early intervention.</a:t>
            </a:r>
            <a:endParaRPr lang="en-US" sz="800" dirty="0"/>
          </a:p>
        </p:txBody>
      </p:sp>
      <p:pic>
        <p:nvPicPr>
          <p:cNvPr id="17" name="Picture 16"/>
          <p:cNvPicPr>
            <a:picLocks noChangeAspect="1"/>
          </p:cNvPicPr>
          <p:nvPr/>
        </p:nvPicPr>
        <p:blipFill>
          <a:blip r:embed="rId4"/>
          <a:stretch>
            <a:fillRect/>
          </a:stretch>
        </p:blipFill>
        <p:spPr>
          <a:xfrm>
            <a:off x="7429351" y="4811496"/>
            <a:ext cx="1714649" cy="32006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7235934" y="4787969"/>
            <a:ext cx="1908066" cy="317050"/>
          </a:xfrm>
          <a:prstGeom prst="rect">
            <a:avLst/>
          </a:prstGeom>
        </p:spPr>
      </p:pic>
      <p:sp>
        <p:nvSpPr>
          <p:cNvPr id="8" name="Text 1"/>
          <p:cNvSpPr/>
          <p:nvPr/>
        </p:nvSpPr>
        <p:spPr>
          <a:xfrm>
            <a:off x="310094" y="900936"/>
            <a:ext cx="8346558" cy="3894897"/>
          </a:xfrm>
          <a:prstGeom prst="rect">
            <a:avLst/>
          </a:prstGeom>
          <a:solidFill>
            <a:schemeClr val="accent1">
              <a:lumMod val="20000"/>
              <a:lumOff val="80000"/>
            </a:schemeClr>
          </a:solidFill>
          <a:ln/>
        </p:spPr>
        <p:txBody>
          <a:bodyPr wrap="square" lIns="0" tIns="0" rIns="0" bIns="0" rtlCol="0" anchor="t"/>
          <a:lstStyle/>
          <a:p>
            <a:pPr marL="171450" indent="-171450">
              <a:buFont typeface="Arial" panose="020B0604020202020204" pitchFamily="34" charset="0"/>
              <a:buChar char="•"/>
            </a:pPr>
            <a:endParaRPr lang="en-US" sz="900" dirty="0">
              <a:solidFill>
                <a:schemeClr val="accent1">
                  <a:lumMod val="50000"/>
                </a:schemeClr>
              </a:solidFill>
              <a:latin typeface="Instrument Sans Medium" panose="020B0604020202020204" charset="0"/>
            </a:endParaRPr>
          </a:p>
          <a:p>
            <a:pPr marL="171450" indent="-171450">
              <a:buFont typeface="Arial" panose="020B0604020202020204" pitchFamily="34" charset="0"/>
              <a:buChar char="•"/>
            </a:pPr>
            <a:r>
              <a:rPr lang="en-US" sz="900" dirty="0" err="1">
                <a:solidFill>
                  <a:schemeClr val="accent1">
                    <a:lumMod val="50000"/>
                  </a:schemeClr>
                </a:solidFill>
                <a:latin typeface="Instrument Sans Medium" panose="020B0604020202020204" charset="0"/>
              </a:rPr>
              <a:t>Babaroğlu</a:t>
            </a:r>
            <a:r>
              <a:rPr lang="en-US" sz="900" dirty="0">
                <a:solidFill>
                  <a:schemeClr val="accent1">
                    <a:lumMod val="50000"/>
                  </a:schemeClr>
                </a:solidFill>
                <a:latin typeface="Instrument Sans Medium" panose="020B0604020202020204" charset="0"/>
              </a:rPr>
              <a:t>, A. (2020) ‘Predictor role of the attachment styles of mothers on anxiety level of children starting primary schools preparation’, </a:t>
            </a:r>
            <a:r>
              <a:rPr lang="en-US" sz="900" i="1" dirty="0">
                <a:solidFill>
                  <a:schemeClr val="accent1">
                    <a:lumMod val="50000"/>
                  </a:schemeClr>
                </a:solidFill>
                <a:latin typeface="Instrument Sans Medium" panose="020B0604020202020204" charset="0"/>
              </a:rPr>
              <a:t>Universal Journal of Psychology</a:t>
            </a:r>
            <a:r>
              <a:rPr lang="en-US" sz="900" dirty="0">
                <a:solidFill>
                  <a:schemeClr val="accent1">
                    <a:lumMod val="50000"/>
                  </a:schemeClr>
                </a:solidFill>
                <a:latin typeface="Instrument Sans Medium" panose="020B0604020202020204" charset="0"/>
              </a:rPr>
              <a:t>, 8(1), pp. 7–18.</a:t>
            </a:r>
          </a:p>
          <a:p>
            <a:pPr marL="171450" indent="-171450">
              <a:buFont typeface="Arial" panose="020B0604020202020204" pitchFamily="34" charset="0"/>
              <a:buChar char="•"/>
            </a:pPr>
            <a:r>
              <a:rPr lang="en-US" sz="900" dirty="0">
                <a:solidFill>
                  <a:schemeClr val="accent1">
                    <a:lumMod val="50000"/>
                  </a:schemeClr>
                </a:solidFill>
                <a:latin typeface="Instrument Sans Medium" panose="020B0604020202020204" charset="0"/>
              </a:rPr>
              <a:t>Bowlby, J. (1969) </a:t>
            </a:r>
            <a:r>
              <a:rPr lang="en-US" sz="900" i="1" dirty="0">
                <a:solidFill>
                  <a:schemeClr val="accent1">
                    <a:lumMod val="50000"/>
                  </a:schemeClr>
                </a:solidFill>
                <a:latin typeface="Instrument Sans Medium" panose="020B0604020202020204" charset="0"/>
              </a:rPr>
              <a:t>Attachment and Loss: Vol. 1: Attachment</a:t>
            </a:r>
            <a:r>
              <a:rPr lang="en-US" sz="900" dirty="0">
                <a:solidFill>
                  <a:schemeClr val="accent1">
                    <a:lumMod val="50000"/>
                  </a:schemeClr>
                </a:solidFill>
                <a:latin typeface="Instrument Sans Medium" panose="020B0604020202020204" charset="0"/>
              </a:rPr>
              <a:t>. London: Hogarth Press.</a:t>
            </a:r>
          </a:p>
          <a:p>
            <a:pPr marL="171450" indent="-171450">
              <a:buFont typeface="Arial" panose="020B0604020202020204" pitchFamily="34" charset="0"/>
              <a:buChar char="•"/>
            </a:pPr>
            <a:r>
              <a:rPr lang="en-US" sz="900" dirty="0">
                <a:solidFill>
                  <a:schemeClr val="accent1">
                    <a:lumMod val="50000"/>
                  </a:schemeClr>
                </a:solidFill>
                <a:latin typeface="Instrument Sans Medium" panose="020B0604020202020204" charset="0"/>
              </a:rPr>
              <a:t>Diamond, D. and Keefe, J.R. (2024) ‘Separation anxiety: The core of attachment and separation-individuation’, </a:t>
            </a:r>
            <a:r>
              <a:rPr lang="en-US" sz="900" i="1" dirty="0">
                <a:solidFill>
                  <a:schemeClr val="accent1">
                    <a:lumMod val="50000"/>
                  </a:schemeClr>
                </a:solidFill>
                <a:latin typeface="Instrument Sans Medium" panose="020B0604020202020204" charset="0"/>
              </a:rPr>
              <a:t>The Psychoanalytic Study of the Child</a:t>
            </a:r>
            <a:r>
              <a:rPr lang="en-US" sz="900" dirty="0">
                <a:solidFill>
                  <a:schemeClr val="accent1">
                    <a:lumMod val="50000"/>
                  </a:schemeClr>
                </a:solidFill>
                <a:latin typeface="Instrument Sans Medium" panose="020B0604020202020204" charset="0"/>
              </a:rPr>
              <a:t>, 77(1), pp. 251–274.</a:t>
            </a:r>
          </a:p>
          <a:p>
            <a:pPr marL="171450" indent="-171450">
              <a:buFont typeface="Arial" panose="020B0604020202020204" pitchFamily="34" charset="0"/>
              <a:buChar char="•"/>
            </a:pPr>
            <a:r>
              <a:rPr lang="en-US" sz="900" dirty="0" err="1">
                <a:solidFill>
                  <a:schemeClr val="accent1">
                    <a:lumMod val="50000"/>
                  </a:schemeClr>
                </a:solidFill>
                <a:latin typeface="Instrument Sans Medium" panose="020B0604020202020204" charset="0"/>
              </a:rPr>
              <a:t>Hajiyari</a:t>
            </a:r>
            <a:r>
              <a:rPr lang="en-US" sz="900" dirty="0">
                <a:solidFill>
                  <a:schemeClr val="accent1">
                    <a:lumMod val="50000"/>
                  </a:schemeClr>
                </a:solidFill>
                <a:latin typeface="Instrument Sans Medium" panose="020B0604020202020204" charset="0"/>
              </a:rPr>
              <a:t>, F. and </a:t>
            </a:r>
            <a:r>
              <a:rPr lang="en-US" sz="900" dirty="0" err="1">
                <a:solidFill>
                  <a:schemeClr val="accent1">
                    <a:lumMod val="50000"/>
                  </a:schemeClr>
                </a:solidFill>
                <a:latin typeface="Instrument Sans Medium" panose="020B0604020202020204" charset="0"/>
              </a:rPr>
              <a:t>Bahramabadi</a:t>
            </a:r>
            <a:r>
              <a:rPr lang="en-US" sz="900" dirty="0">
                <a:solidFill>
                  <a:schemeClr val="accent1">
                    <a:lumMod val="50000"/>
                  </a:schemeClr>
                </a:solidFill>
                <a:latin typeface="Instrument Sans Medium" panose="020B0604020202020204" charset="0"/>
              </a:rPr>
              <a:t>, M.Z. (2022) ‘Evaluating the relationship between maternal attachment styles and children’s separation anxiety level: The mediating role of mothers’ maternal early maladaptive schemas’, </a:t>
            </a:r>
            <a:r>
              <a:rPr lang="en-US" sz="900" i="1" dirty="0" err="1">
                <a:solidFill>
                  <a:schemeClr val="accent1">
                    <a:lumMod val="50000"/>
                  </a:schemeClr>
                </a:solidFill>
                <a:latin typeface="Instrument Sans Medium" panose="020B0604020202020204" charset="0"/>
              </a:rPr>
              <a:t>Shahroud</a:t>
            </a:r>
            <a:r>
              <a:rPr lang="en-US" sz="900" i="1" dirty="0">
                <a:solidFill>
                  <a:schemeClr val="accent1">
                    <a:lumMod val="50000"/>
                  </a:schemeClr>
                </a:solidFill>
                <a:latin typeface="Instrument Sans Medium" panose="020B0604020202020204" charset="0"/>
              </a:rPr>
              <a:t> Journal of Medical Sciences</a:t>
            </a:r>
            <a:r>
              <a:rPr lang="en-US" sz="900" dirty="0">
                <a:solidFill>
                  <a:schemeClr val="accent1">
                    <a:lumMod val="50000"/>
                  </a:schemeClr>
                </a:solidFill>
                <a:latin typeface="Instrument Sans Medium" panose="020B0604020202020204" charset="0"/>
              </a:rPr>
              <a:t>, 8(3), pp. 18–23.</a:t>
            </a:r>
          </a:p>
          <a:p>
            <a:pPr marL="171450" indent="-171450">
              <a:buFont typeface="Arial" panose="020B0604020202020204" pitchFamily="34" charset="0"/>
              <a:buChar char="•"/>
            </a:pPr>
            <a:r>
              <a:rPr lang="en-US" sz="900" dirty="0">
                <a:solidFill>
                  <a:schemeClr val="accent1">
                    <a:lumMod val="50000"/>
                  </a:schemeClr>
                </a:solidFill>
                <a:latin typeface="Instrument Sans Medium" panose="020B0604020202020204" charset="0"/>
              </a:rPr>
              <a:t>Macdonald, N., </a:t>
            </a:r>
            <a:r>
              <a:rPr lang="en-US" sz="900" dirty="0" err="1">
                <a:solidFill>
                  <a:schemeClr val="accent1">
                    <a:lumMod val="50000"/>
                  </a:schemeClr>
                </a:solidFill>
                <a:latin typeface="Instrument Sans Medium" panose="020B0604020202020204" charset="0"/>
              </a:rPr>
              <a:t>Gealy</a:t>
            </a:r>
            <a:r>
              <a:rPr lang="en-US" sz="900" dirty="0">
                <a:solidFill>
                  <a:schemeClr val="accent1">
                    <a:lumMod val="50000"/>
                  </a:schemeClr>
                </a:solidFill>
                <a:latin typeface="Instrument Sans Medium" panose="020B0604020202020204" charset="0"/>
              </a:rPr>
              <a:t>, A.M. and </a:t>
            </a:r>
            <a:r>
              <a:rPr lang="en-US" sz="900" dirty="0" err="1">
                <a:solidFill>
                  <a:schemeClr val="accent1">
                    <a:lumMod val="50000"/>
                  </a:schemeClr>
                </a:solidFill>
                <a:latin typeface="Instrument Sans Medium" panose="020B0604020202020204" charset="0"/>
              </a:rPr>
              <a:t>Tinney</a:t>
            </a:r>
            <a:r>
              <a:rPr lang="en-US" sz="900" dirty="0">
                <a:solidFill>
                  <a:schemeClr val="accent1">
                    <a:lumMod val="50000"/>
                  </a:schemeClr>
                </a:solidFill>
                <a:latin typeface="Instrument Sans Medium" panose="020B0604020202020204" charset="0"/>
              </a:rPr>
              <a:t>, G. (2021) ‘Exploring the effect of an attachment intervention in areas of multiple deprivation on adult–child interaction and the implications for children’s social, emotional and </a:t>
            </a:r>
            <a:r>
              <a:rPr lang="en-US" sz="900" dirty="0" err="1">
                <a:solidFill>
                  <a:schemeClr val="accent1">
                    <a:lumMod val="50000"/>
                  </a:schemeClr>
                </a:solidFill>
                <a:latin typeface="Instrument Sans Medium" panose="020B0604020202020204" charset="0"/>
              </a:rPr>
              <a:t>behavioural</a:t>
            </a:r>
            <a:r>
              <a:rPr lang="en-US" sz="900" dirty="0">
                <a:solidFill>
                  <a:schemeClr val="accent1">
                    <a:lumMod val="50000"/>
                  </a:schemeClr>
                </a:solidFill>
                <a:latin typeface="Instrument Sans Medium" panose="020B0604020202020204" charset="0"/>
              </a:rPr>
              <a:t> development’, </a:t>
            </a:r>
            <a:r>
              <a:rPr lang="en-US" sz="900" i="1" dirty="0">
                <a:solidFill>
                  <a:schemeClr val="accent1">
                    <a:lumMod val="50000"/>
                  </a:schemeClr>
                </a:solidFill>
                <a:latin typeface="Instrument Sans Medium" panose="020B0604020202020204" charset="0"/>
              </a:rPr>
              <a:t>Early Child Development and Care</a:t>
            </a:r>
            <a:r>
              <a:rPr lang="en-US" sz="900" dirty="0">
                <a:solidFill>
                  <a:schemeClr val="accent1">
                    <a:lumMod val="50000"/>
                  </a:schemeClr>
                </a:solidFill>
                <a:latin typeface="Instrument Sans Medium" panose="020B0604020202020204" charset="0"/>
              </a:rPr>
              <a:t>, 191(5), pp. 670–684.</a:t>
            </a:r>
          </a:p>
          <a:p>
            <a:pPr marL="171450" indent="-171450">
              <a:buFont typeface="Arial" panose="020B0604020202020204" pitchFamily="34" charset="0"/>
              <a:buChar char="•"/>
            </a:pPr>
            <a:r>
              <a:rPr lang="en-US" sz="900" dirty="0" err="1">
                <a:solidFill>
                  <a:schemeClr val="accent1">
                    <a:lumMod val="50000"/>
                  </a:schemeClr>
                </a:solidFill>
                <a:latin typeface="Instrument Sans Medium" panose="020B0604020202020204" charset="0"/>
              </a:rPr>
              <a:t>Mainstone</a:t>
            </a:r>
            <a:r>
              <a:rPr lang="en-US" sz="900" dirty="0">
                <a:solidFill>
                  <a:schemeClr val="accent1">
                    <a:lumMod val="50000"/>
                  </a:schemeClr>
                </a:solidFill>
                <a:latin typeface="Instrument Sans Medium" panose="020B0604020202020204" charset="0"/>
              </a:rPr>
              <a:t>-Cotton, S. (2021) </a:t>
            </a:r>
            <a:r>
              <a:rPr lang="en-US" sz="900" i="1" dirty="0">
                <a:solidFill>
                  <a:schemeClr val="accent1">
                    <a:lumMod val="50000"/>
                  </a:schemeClr>
                </a:solidFill>
                <a:latin typeface="Instrument Sans Medium" panose="020B0604020202020204" charset="0"/>
              </a:rPr>
              <a:t>Supporting Children with Social, Emotional and Mental Health Needs in the Early Years: Practical Solutions and Strategies for Every Setting</a:t>
            </a:r>
            <a:r>
              <a:rPr lang="en-US" sz="900" dirty="0">
                <a:solidFill>
                  <a:schemeClr val="accent1">
                    <a:lumMod val="50000"/>
                  </a:schemeClr>
                </a:solidFill>
                <a:latin typeface="Instrument Sans Medium" panose="020B0604020202020204" charset="0"/>
              </a:rPr>
              <a:t>. London: Routledge.</a:t>
            </a:r>
          </a:p>
          <a:p>
            <a:pPr marL="171450" indent="-171450">
              <a:buFont typeface="Arial" panose="020B0604020202020204" pitchFamily="34" charset="0"/>
              <a:buChar char="•"/>
            </a:pPr>
            <a:r>
              <a:rPr lang="en-US" sz="900" dirty="0">
                <a:solidFill>
                  <a:schemeClr val="accent1">
                    <a:lumMod val="50000"/>
                  </a:schemeClr>
                </a:solidFill>
                <a:latin typeface="Instrument Sans Medium" panose="020B0604020202020204" charset="0"/>
              </a:rPr>
              <a:t>McKean, C. and Reilly, S. (2023) ‘Creating the conditions for robust early language development for all: Part two: Evidence informed public health framework for child language in the early years’, </a:t>
            </a:r>
            <a:r>
              <a:rPr lang="en-US" sz="900" i="1" dirty="0">
                <a:solidFill>
                  <a:schemeClr val="accent1">
                    <a:lumMod val="50000"/>
                  </a:schemeClr>
                </a:solidFill>
                <a:latin typeface="Instrument Sans Medium" panose="020B0604020202020204" charset="0"/>
              </a:rPr>
              <a:t>International Journal of Language and Communication Disorders</a:t>
            </a:r>
            <a:r>
              <a:rPr lang="en-US" sz="900" dirty="0">
                <a:solidFill>
                  <a:schemeClr val="accent1">
                    <a:lumMod val="50000"/>
                  </a:schemeClr>
                </a:solidFill>
                <a:latin typeface="Instrument Sans Medium" panose="020B0604020202020204" charset="0"/>
              </a:rPr>
              <a:t>, 58(6), pp. 2242–2264.</a:t>
            </a:r>
          </a:p>
          <a:p>
            <a:pPr marL="171450" indent="-171450">
              <a:buFont typeface="Arial" panose="020B0604020202020204" pitchFamily="34" charset="0"/>
              <a:buChar char="•"/>
            </a:pPr>
            <a:r>
              <a:rPr lang="en-US" sz="900" dirty="0">
                <a:solidFill>
                  <a:schemeClr val="accent1">
                    <a:lumMod val="50000"/>
                  </a:schemeClr>
                </a:solidFill>
                <a:latin typeface="Instrument Sans Medium" panose="020B0604020202020204" charset="0"/>
              </a:rPr>
              <a:t>Murray, L., </a:t>
            </a:r>
            <a:r>
              <a:rPr lang="en-US" sz="900" dirty="0" err="1">
                <a:solidFill>
                  <a:schemeClr val="accent1">
                    <a:lumMod val="50000"/>
                  </a:schemeClr>
                </a:solidFill>
                <a:latin typeface="Instrument Sans Medium" panose="020B0604020202020204" charset="0"/>
              </a:rPr>
              <a:t>Levickis</a:t>
            </a:r>
            <a:r>
              <a:rPr lang="en-US" sz="900" dirty="0">
                <a:solidFill>
                  <a:schemeClr val="accent1">
                    <a:lumMod val="50000"/>
                  </a:schemeClr>
                </a:solidFill>
                <a:latin typeface="Instrument Sans Medium" panose="020B0604020202020204" charset="0"/>
              </a:rPr>
              <a:t>, P., McFarland, L., </a:t>
            </a:r>
            <a:r>
              <a:rPr lang="en-US" sz="900" dirty="0" err="1">
                <a:solidFill>
                  <a:schemeClr val="accent1">
                    <a:lumMod val="50000"/>
                  </a:schemeClr>
                </a:solidFill>
                <a:latin typeface="Instrument Sans Medium" panose="020B0604020202020204" charset="0"/>
              </a:rPr>
              <a:t>Eadie</a:t>
            </a:r>
            <a:r>
              <a:rPr lang="en-US" sz="900" dirty="0">
                <a:solidFill>
                  <a:schemeClr val="accent1">
                    <a:lumMod val="50000"/>
                  </a:schemeClr>
                </a:solidFill>
                <a:latin typeface="Instrument Sans Medium" panose="020B0604020202020204" charset="0"/>
              </a:rPr>
              <a:t>, P., Lee-Pang, L., Quach, J. and Page, J. (2025) ‘Supporting young children’s social-emotional wellbeing in early childhood education and care: Perspectives from the sector’, </a:t>
            </a:r>
            <a:r>
              <a:rPr lang="en-US" sz="900" i="1" dirty="0">
                <a:solidFill>
                  <a:schemeClr val="accent1">
                    <a:lumMod val="50000"/>
                  </a:schemeClr>
                </a:solidFill>
                <a:latin typeface="Instrument Sans Medium" panose="020B0604020202020204" charset="0"/>
              </a:rPr>
              <a:t>Education Sciences</a:t>
            </a:r>
            <a:r>
              <a:rPr lang="en-US" sz="900" dirty="0">
                <a:solidFill>
                  <a:schemeClr val="accent1">
                    <a:lumMod val="50000"/>
                  </a:schemeClr>
                </a:solidFill>
                <a:latin typeface="Instrument Sans Medium" panose="020B0604020202020204" charset="0"/>
              </a:rPr>
              <a:t>, 15(5), p. 569.</a:t>
            </a:r>
          </a:p>
          <a:p>
            <a:pPr marL="171450" indent="-171450">
              <a:buFont typeface="Arial" panose="020B0604020202020204" pitchFamily="34" charset="0"/>
              <a:buChar char="•"/>
            </a:pPr>
            <a:r>
              <a:rPr lang="en-US" sz="900" dirty="0">
                <a:solidFill>
                  <a:schemeClr val="accent1">
                    <a:lumMod val="50000"/>
                  </a:schemeClr>
                </a:solidFill>
                <a:latin typeface="Instrument Sans Medium" panose="020B0604020202020204" charset="0"/>
              </a:rPr>
              <a:t>Rosas Santiago, F.J., </a:t>
            </a:r>
            <a:r>
              <a:rPr lang="en-US" sz="900" dirty="0" err="1">
                <a:solidFill>
                  <a:schemeClr val="accent1">
                    <a:lumMod val="50000"/>
                  </a:schemeClr>
                </a:solidFill>
                <a:latin typeface="Instrument Sans Medium" panose="020B0604020202020204" charset="0"/>
              </a:rPr>
              <a:t>Marvan</a:t>
            </a:r>
            <a:r>
              <a:rPr lang="en-US" sz="900" dirty="0">
                <a:solidFill>
                  <a:schemeClr val="accent1">
                    <a:lumMod val="50000"/>
                  </a:schemeClr>
                </a:solidFill>
                <a:latin typeface="Instrument Sans Medium" panose="020B0604020202020204" charset="0"/>
              </a:rPr>
              <a:t> </a:t>
            </a:r>
            <a:r>
              <a:rPr lang="en-US" sz="900" dirty="0" err="1">
                <a:solidFill>
                  <a:schemeClr val="accent1">
                    <a:lumMod val="50000"/>
                  </a:schemeClr>
                </a:solidFill>
                <a:latin typeface="Instrument Sans Medium" panose="020B0604020202020204" charset="0"/>
              </a:rPr>
              <a:t>Garduno</a:t>
            </a:r>
            <a:r>
              <a:rPr lang="en-US" sz="900" dirty="0">
                <a:solidFill>
                  <a:schemeClr val="accent1">
                    <a:lumMod val="50000"/>
                  </a:schemeClr>
                </a:solidFill>
                <a:latin typeface="Instrument Sans Medium" panose="020B0604020202020204" charset="0"/>
              </a:rPr>
              <a:t>, M.L., Hernández-Aguilera, R.D. and Campos </a:t>
            </a:r>
            <a:r>
              <a:rPr lang="en-US" sz="900" dirty="0" err="1">
                <a:solidFill>
                  <a:schemeClr val="accent1">
                    <a:lumMod val="50000"/>
                  </a:schemeClr>
                </a:solidFill>
                <a:latin typeface="Instrument Sans Medium" panose="020B0604020202020204" charset="0"/>
              </a:rPr>
              <a:t>Uscanga</a:t>
            </a:r>
            <a:r>
              <a:rPr lang="en-US" sz="900" dirty="0">
                <a:solidFill>
                  <a:schemeClr val="accent1">
                    <a:lumMod val="50000"/>
                  </a:schemeClr>
                </a:solidFill>
                <a:latin typeface="Instrument Sans Medium" panose="020B0604020202020204" charset="0"/>
              </a:rPr>
              <a:t>, Y. (2021) ‘Insecure attachment as a risk factor for the development of anxiety and depression symptoms in a sample of Mexican adults’, </a:t>
            </a:r>
            <a:r>
              <a:rPr lang="en-US" sz="900" i="1" dirty="0">
                <a:solidFill>
                  <a:schemeClr val="accent1">
                    <a:lumMod val="50000"/>
                  </a:schemeClr>
                </a:solidFill>
                <a:latin typeface="Instrument Sans Medium" panose="020B0604020202020204" charset="0"/>
              </a:rPr>
              <a:t>Issues in Mental Health Nursing</a:t>
            </a:r>
            <a:r>
              <a:rPr lang="en-US" sz="900" dirty="0">
                <a:solidFill>
                  <a:schemeClr val="accent1">
                    <a:lumMod val="50000"/>
                  </a:schemeClr>
                </a:solidFill>
                <a:latin typeface="Instrument Sans Medium" panose="020B0604020202020204" charset="0"/>
              </a:rPr>
              <a:t>, 42(8), pp. 768–775.</a:t>
            </a:r>
          </a:p>
          <a:p>
            <a:pPr marL="171450" indent="-171450">
              <a:buFont typeface="Arial" panose="020B0604020202020204" pitchFamily="34" charset="0"/>
              <a:buChar char="•"/>
            </a:pPr>
            <a:r>
              <a:rPr lang="en-US" sz="900" dirty="0" err="1">
                <a:solidFill>
                  <a:schemeClr val="accent1">
                    <a:lumMod val="50000"/>
                  </a:schemeClr>
                </a:solidFill>
                <a:latin typeface="Instrument Sans Medium" panose="020B0604020202020204" charset="0"/>
              </a:rPr>
              <a:t>Salehi</a:t>
            </a:r>
            <a:r>
              <a:rPr lang="en-US" sz="900" dirty="0">
                <a:solidFill>
                  <a:schemeClr val="accent1">
                    <a:lumMod val="50000"/>
                  </a:schemeClr>
                </a:solidFill>
                <a:latin typeface="Instrument Sans Medium" panose="020B0604020202020204" charset="0"/>
              </a:rPr>
              <a:t> </a:t>
            </a:r>
            <a:r>
              <a:rPr lang="en-US" sz="900" dirty="0" err="1">
                <a:solidFill>
                  <a:schemeClr val="accent1">
                    <a:lumMod val="50000"/>
                  </a:schemeClr>
                </a:solidFill>
                <a:latin typeface="Instrument Sans Medium" panose="020B0604020202020204" charset="0"/>
              </a:rPr>
              <a:t>Shahrabi</a:t>
            </a:r>
            <a:r>
              <a:rPr lang="en-US" sz="900" dirty="0">
                <a:solidFill>
                  <a:schemeClr val="accent1">
                    <a:lumMod val="50000"/>
                  </a:schemeClr>
                </a:solidFill>
                <a:latin typeface="Instrument Sans Medium" panose="020B0604020202020204" charset="0"/>
              </a:rPr>
              <a:t>, M., </a:t>
            </a:r>
            <a:r>
              <a:rPr lang="en-US" sz="900" dirty="0" err="1">
                <a:solidFill>
                  <a:schemeClr val="accent1">
                    <a:lumMod val="50000"/>
                  </a:schemeClr>
                </a:solidFill>
                <a:latin typeface="Instrument Sans Medium" panose="020B0604020202020204" charset="0"/>
              </a:rPr>
              <a:t>Shahrabi</a:t>
            </a:r>
            <a:r>
              <a:rPr lang="en-US" sz="900" dirty="0">
                <a:solidFill>
                  <a:schemeClr val="accent1">
                    <a:lumMod val="50000"/>
                  </a:schemeClr>
                </a:solidFill>
                <a:latin typeface="Instrument Sans Medium" panose="020B0604020202020204" charset="0"/>
              </a:rPr>
              <a:t>, M., </a:t>
            </a:r>
            <a:r>
              <a:rPr lang="en-US" sz="900" dirty="0" err="1">
                <a:solidFill>
                  <a:schemeClr val="accent1">
                    <a:lumMod val="50000"/>
                  </a:schemeClr>
                </a:solidFill>
                <a:latin typeface="Instrument Sans Medium" panose="020B0604020202020204" charset="0"/>
              </a:rPr>
              <a:t>Heidari</a:t>
            </a:r>
            <a:r>
              <a:rPr lang="en-US" sz="900" dirty="0">
                <a:solidFill>
                  <a:schemeClr val="accent1">
                    <a:lumMod val="50000"/>
                  </a:schemeClr>
                </a:solidFill>
                <a:latin typeface="Instrument Sans Medium" panose="020B0604020202020204" charset="0"/>
              </a:rPr>
              <a:t>, A. and </a:t>
            </a:r>
            <a:r>
              <a:rPr lang="en-US" sz="900" dirty="0" err="1">
                <a:solidFill>
                  <a:schemeClr val="accent1">
                    <a:lumMod val="50000"/>
                  </a:schemeClr>
                </a:solidFill>
                <a:latin typeface="Instrument Sans Medium" panose="020B0604020202020204" charset="0"/>
              </a:rPr>
              <a:t>Ghaderi</a:t>
            </a:r>
            <a:r>
              <a:rPr lang="en-US" sz="900" dirty="0">
                <a:solidFill>
                  <a:schemeClr val="accent1">
                    <a:lumMod val="50000"/>
                  </a:schemeClr>
                </a:solidFill>
                <a:latin typeface="Instrument Sans Medium" panose="020B0604020202020204" charset="0"/>
              </a:rPr>
              <a:t>, H. (2020) ‘Role of attachment style in prediction of behavior of 3 to 6-year-old children’, </a:t>
            </a:r>
            <a:r>
              <a:rPr lang="en-US" sz="900" i="1" dirty="0">
                <a:solidFill>
                  <a:schemeClr val="accent1">
                    <a:lumMod val="50000"/>
                  </a:schemeClr>
                </a:solidFill>
                <a:latin typeface="Instrument Sans Medium" panose="020B0604020202020204" charset="0"/>
              </a:rPr>
              <a:t>European Archives of </a:t>
            </a:r>
            <a:r>
              <a:rPr lang="en-US" sz="900" i="1" dirty="0" err="1">
                <a:solidFill>
                  <a:schemeClr val="accent1">
                    <a:lumMod val="50000"/>
                  </a:schemeClr>
                </a:solidFill>
                <a:latin typeface="Instrument Sans Medium" panose="020B0604020202020204" charset="0"/>
              </a:rPr>
              <a:t>Paediatric</a:t>
            </a:r>
            <a:r>
              <a:rPr lang="en-US" sz="900" i="1" dirty="0">
                <a:solidFill>
                  <a:schemeClr val="accent1">
                    <a:lumMod val="50000"/>
                  </a:schemeClr>
                </a:solidFill>
                <a:latin typeface="Instrument Sans Medium" panose="020B0604020202020204" charset="0"/>
              </a:rPr>
              <a:t> Dentistry</a:t>
            </a:r>
            <a:r>
              <a:rPr lang="en-US" sz="900" dirty="0">
                <a:solidFill>
                  <a:schemeClr val="accent1">
                    <a:lumMod val="50000"/>
                  </a:schemeClr>
                </a:solidFill>
                <a:latin typeface="Instrument Sans Medium" panose="020B0604020202020204" charset="0"/>
              </a:rPr>
              <a:t>, 21(6), pp. 647–656.</a:t>
            </a:r>
          </a:p>
          <a:p>
            <a:pPr marL="171450" indent="-171450">
              <a:buFont typeface="Arial" panose="020B0604020202020204" pitchFamily="34" charset="0"/>
              <a:buChar char="•"/>
            </a:pPr>
            <a:r>
              <a:rPr lang="en-US" sz="900" dirty="0" err="1">
                <a:solidFill>
                  <a:schemeClr val="accent1">
                    <a:lumMod val="50000"/>
                  </a:schemeClr>
                </a:solidFill>
                <a:latin typeface="Instrument Sans Medium" panose="020B0604020202020204" charset="0"/>
              </a:rPr>
              <a:t>Stroebe</a:t>
            </a:r>
            <a:r>
              <a:rPr lang="en-US" sz="900" dirty="0">
                <a:solidFill>
                  <a:schemeClr val="accent1">
                    <a:lumMod val="50000"/>
                  </a:schemeClr>
                </a:solidFill>
                <a:latin typeface="Instrument Sans Medium" panose="020B0604020202020204" charset="0"/>
              </a:rPr>
              <a:t>, M. (2021) ‘The study of security and separation: An unexpected forerunner of attachment theory?’, </a:t>
            </a:r>
            <a:r>
              <a:rPr lang="en-US" sz="900" i="1" dirty="0">
                <a:solidFill>
                  <a:schemeClr val="accent1">
                    <a:lumMod val="50000"/>
                  </a:schemeClr>
                </a:solidFill>
                <a:latin typeface="Instrument Sans Medium" panose="020B0604020202020204" charset="0"/>
              </a:rPr>
              <a:t>OMEGA – Journal of Death and Dying</a:t>
            </a:r>
            <a:r>
              <a:rPr lang="en-US" sz="900" dirty="0">
                <a:solidFill>
                  <a:schemeClr val="accent1">
                    <a:lumMod val="50000"/>
                  </a:schemeClr>
                </a:solidFill>
                <a:latin typeface="Instrument Sans Medium" panose="020B0604020202020204" charset="0"/>
              </a:rPr>
              <a:t>, 84(1), pp. 146–156.</a:t>
            </a:r>
          </a:p>
          <a:p>
            <a:pPr marL="171450" indent="-171450">
              <a:buFont typeface="Arial" panose="020B0604020202020204" pitchFamily="34" charset="0"/>
              <a:buChar char="•"/>
            </a:pPr>
            <a:r>
              <a:rPr lang="en-US" sz="900" dirty="0">
                <a:solidFill>
                  <a:schemeClr val="accent1">
                    <a:lumMod val="50000"/>
                  </a:schemeClr>
                </a:solidFill>
                <a:latin typeface="Instrument Sans Medium" panose="020B0604020202020204" charset="0"/>
              </a:rPr>
              <a:t>Thomas, E. (2024) </a:t>
            </a:r>
            <a:r>
              <a:rPr lang="en-US" sz="900" i="1" dirty="0">
                <a:solidFill>
                  <a:schemeClr val="accent1">
                    <a:lumMod val="50000"/>
                  </a:schemeClr>
                </a:solidFill>
                <a:latin typeface="Instrument Sans Medium" panose="020B0604020202020204" charset="0"/>
              </a:rPr>
              <a:t>Attachment-Informed Interventions for Professionals and Co-Professionals Working in Health, Social Care, and Education Settings</a:t>
            </a:r>
            <a:r>
              <a:rPr lang="en-US" sz="900" dirty="0">
                <a:solidFill>
                  <a:schemeClr val="accent1">
                    <a:lumMod val="50000"/>
                  </a:schemeClr>
                </a:solidFill>
                <a:latin typeface="Instrument Sans Medium" panose="020B0604020202020204" charset="0"/>
              </a:rPr>
              <a:t>. Doctoral dissertation. Cardiff: Cardiff University.</a:t>
            </a:r>
          </a:p>
          <a:p>
            <a:pPr marL="171450" indent="-171450">
              <a:buFont typeface="Arial" panose="020B0604020202020204" pitchFamily="34" charset="0"/>
              <a:buChar char="•"/>
            </a:pPr>
            <a:r>
              <a:rPr lang="en-US" sz="900" dirty="0" err="1">
                <a:solidFill>
                  <a:schemeClr val="accent1">
                    <a:lumMod val="50000"/>
                  </a:schemeClr>
                </a:solidFill>
                <a:latin typeface="Instrument Sans Medium" panose="020B0604020202020204" charset="0"/>
              </a:rPr>
              <a:t>Whittenburg</a:t>
            </a:r>
            <a:r>
              <a:rPr lang="en-US" sz="900" dirty="0">
                <a:solidFill>
                  <a:schemeClr val="accent1">
                    <a:lumMod val="50000"/>
                  </a:schemeClr>
                </a:solidFill>
                <a:latin typeface="Instrument Sans Medium" panose="020B0604020202020204" charset="0"/>
              </a:rPr>
              <a:t>, P.N., Stern, J.A., Brett, B.E., </a:t>
            </a:r>
            <a:r>
              <a:rPr lang="en-US" sz="900" dirty="0" err="1">
                <a:solidFill>
                  <a:schemeClr val="accent1">
                    <a:lumMod val="50000"/>
                  </a:schemeClr>
                </a:solidFill>
                <a:latin typeface="Instrument Sans Medium" panose="020B0604020202020204" charset="0"/>
              </a:rPr>
              <a:t>Straske</a:t>
            </a:r>
            <a:r>
              <a:rPr lang="en-US" sz="900" dirty="0">
                <a:solidFill>
                  <a:schemeClr val="accent1">
                    <a:lumMod val="50000"/>
                  </a:schemeClr>
                </a:solidFill>
                <a:latin typeface="Instrument Sans Medium" panose="020B0604020202020204" charset="0"/>
              </a:rPr>
              <a:t>, M.D. and Cassidy, J. (2023) ‘Maternal depressive symptoms and child behavior problems: Attachment security as a protective factor’, </a:t>
            </a:r>
            <a:r>
              <a:rPr lang="en-US" sz="900" i="1" dirty="0">
                <a:solidFill>
                  <a:schemeClr val="accent1">
                    <a:lumMod val="50000"/>
                  </a:schemeClr>
                </a:solidFill>
                <a:latin typeface="Instrument Sans Medium" panose="020B0604020202020204" charset="0"/>
              </a:rPr>
              <a:t>Development and Psychopathology</a:t>
            </a:r>
            <a:r>
              <a:rPr lang="en-US" sz="900" dirty="0">
                <a:solidFill>
                  <a:schemeClr val="accent1">
                    <a:lumMod val="50000"/>
                  </a:schemeClr>
                </a:solidFill>
                <a:latin typeface="Instrument Sans Medium" panose="020B0604020202020204" charset="0"/>
              </a:rPr>
              <a:t>, 35(2), pp. 678–688.</a:t>
            </a:r>
          </a:p>
        </p:txBody>
      </p:sp>
      <p:sp>
        <p:nvSpPr>
          <p:cNvPr id="6" name="Text 0"/>
          <p:cNvSpPr/>
          <p:nvPr/>
        </p:nvSpPr>
        <p:spPr>
          <a:xfrm>
            <a:off x="2674996" y="364472"/>
            <a:ext cx="4001319" cy="442987"/>
          </a:xfrm>
          <a:prstGeom prst="rect">
            <a:avLst/>
          </a:prstGeom>
          <a:noFill/>
          <a:ln/>
        </p:spPr>
        <p:txBody>
          <a:bodyPr wrap="none" lIns="0" tIns="0" rIns="0" bIns="0" rtlCol="0" anchor="t"/>
          <a:lstStyle/>
          <a:p>
            <a:pPr marL="0" indent="0" algn="ctr">
              <a:lnSpc>
                <a:spcPct val="104000"/>
              </a:lnSpc>
              <a:buNone/>
            </a:pPr>
            <a:r>
              <a:rPr lang="en-US" sz="2750" dirty="0">
                <a:solidFill>
                  <a:srgbClr val="091C53"/>
                </a:solidFill>
                <a:latin typeface="Instrument Sans SemiBold" pitchFamily="34" charset="0"/>
                <a:ea typeface="Instrument Sans SemiBold" pitchFamily="34" charset="-122"/>
                <a:cs typeface="Instrument Sans SemiBold" pitchFamily="34" charset="-120"/>
              </a:rPr>
              <a:t>References</a:t>
            </a:r>
            <a:endParaRPr lang="en-US" sz="2750" dirty="0"/>
          </a:p>
        </p:txBody>
      </p:sp>
      <p:pic>
        <p:nvPicPr>
          <p:cNvPr id="9" name="Picture 8"/>
          <p:cNvPicPr>
            <a:picLocks noChangeAspect="1"/>
          </p:cNvPicPr>
          <p:nvPr/>
        </p:nvPicPr>
        <p:blipFill>
          <a:blip r:embed="rId4"/>
          <a:stretch>
            <a:fillRect/>
          </a:stretch>
        </p:blipFill>
        <p:spPr>
          <a:xfrm>
            <a:off x="7036904" y="4739619"/>
            <a:ext cx="2107096" cy="358171"/>
          </a:xfrm>
          <a:prstGeom prst="rect">
            <a:avLst/>
          </a:prstGeom>
        </p:spPr>
      </p:pic>
    </p:spTree>
    <p:extLst>
      <p:ext uri="{BB962C8B-B14F-4D97-AF65-F5344CB8AC3E}">
        <p14:creationId xmlns:p14="http://schemas.microsoft.com/office/powerpoint/2010/main" val="28079945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267</TotalTime>
  <Words>3224</Words>
  <Application>Microsoft Office PowerPoint</Application>
  <PresentationFormat>On-screen Show (16:9)</PresentationFormat>
  <Paragraphs>144</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Instrument Sans SemiBold</vt:lpstr>
      <vt:lpstr>Instrument Sans Medium</vt:lpstr>
      <vt:lpstr>Arial</vt:lpstr>
      <vt:lpstr>Arial Nova Cond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Gloria Armoo</dc:creator>
  <cp:lastModifiedBy>Gloria Armoo</cp:lastModifiedBy>
  <cp:revision>2</cp:revision>
  <dcterms:modified xsi:type="dcterms:W3CDTF">2026-06-16T22:52:53Z</dcterms:modified>
</cp:coreProperties>
</file>