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69" r:id="rId2"/>
    <p:sldId id="257" r:id="rId3"/>
    <p:sldId id="258" r:id="rId4"/>
    <p:sldId id="259" r:id="rId5"/>
    <p:sldId id="260" r:id="rId6"/>
    <p:sldId id="261" r:id="rId7"/>
    <p:sldId id="262" r:id="rId8"/>
    <p:sldId id="272" r:id="rId9"/>
    <p:sldId id="271" r:id="rId10"/>
    <p:sldId id="263" r:id="rId11"/>
    <p:sldId id="265" r:id="rId12"/>
    <p:sldId id="266" r:id="rId13"/>
    <p:sldId id="267" r:id="rId14"/>
    <p:sldId id="268"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50" d="100"/>
          <a:sy n="50" d="100"/>
        </p:scale>
        <p:origin x="850"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leana Gabriela Juganaru" userId="868bcd0cc83bdbab" providerId="LiveId" clId="{B916129D-74B0-4354-A1B2-419948B473BF}"/>
    <pc:docChg chg="modSld">
      <pc:chgData name="Ileana Gabriela Juganaru" userId="868bcd0cc83bdbab" providerId="LiveId" clId="{B916129D-74B0-4354-A1B2-419948B473BF}" dt="2022-12-01T22:00:58.828" v="0" actId="20577"/>
      <pc:docMkLst>
        <pc:docMk/>
      </pc:docMkLst>
      <pc:sldChg chg="modSp mod">
        <pc:chgData name="Ileana Gabriela Juganaru" userId="868bcd0cc83bdbab" providerId="LiveId" clId="{B916129D-74B0-4354-A1B2-419948B473BF}" dt="2022-12-01T22:00:58.828" v="0" actId="20577"/>
        <pc:sldMkLst>
          <pc:docMk/>
          <pc:sldMk cId="920262227" sldId="269"/>
        </pc:sldMkLst>
        <pc:spChg chg="mod">
          <ac:chgData name="Ileana Gabriela Juganaru" userId="868bcd0cc83bdbab" providerId="LiveId" clId="{B916129D-74B0-4354-A1B2-419948B473BF}" dt="2022-12-01T22:00:58.828" v="0" actId="20577"/>
          <ac:spMkLst>
            <pc:docMk/>
            <pc:sldMk cId="920262227" sldId="269"/>
            <ac:spMk id="3" creationId="{8A052936-2325-1198-A672-52650A3AA0E8}"/>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12/1/2022</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12/1/2022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12/1/2022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12/1/2022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12/1/2022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12/1/2022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dirty="0"/>
              <a:t>Click icon to add picture</a:t>
            </a:r>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12/1/2022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12/1/2022</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12/1/2022</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fi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jfif"/><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BABE0-1D84-4537-9FA5-3EA4A558527B}"/>
              </a:ext>
            </a:extLst>
          </p:cNvPr>
          <p:cNvSpPr>
            <a:spLocks noGrp="1"/>
          </p:cNvSpPr>
          <p:nvPr>
            <p:ph type="ctrTitle"/>
          </p:nvPr>
        </p:nvSpPr>
        <p:spPr>
          <a:xfrm>
            <a:off x="8382055" y="1241266"/>
            <a:ext cx="3161016" cy="3153753"/>
          </a:xfrm>
        </p:spPr>
        <p:txBody>
          <a:bodyPr>
            <a:normAutofit/>
          </a:bodyPr>
          <a:lstStyle/>
          <a:p>
            <a:pPr>
              <a:lnSpc>
                <a:spcPct val="90000"/>
              </a:lnSpc>
            </a:pPr>
            <a:r>
              <a:rPr lang="en-US" sz="4200" b="1" dirty="0">
                <a:solidFill>
                  <a:srgbClr val="EBEBEB"/>
                </a:solidFill>
                <a:latin typeface="Times New Roman" panose="02020603050405020304" pitchFamily="18" charset="0"/>
                <a:cs typeface="Times New Roman" panose="02020603050405020304" pitchFamily="18" charset="0"/>
              </a:rPr>
              <a:t>Reducing Long term Absenteeism</a:t>
            </a:r>
          </a:p>
        </p:txBody>
      </p:sp>
      <p:grpSp>
        <p:nvGrpSpPr>
          <p:cNvPr id="24" name="Group 19">
            <a:extLst>
              <a:ext uri="{FF2B5EF4-FFF2-40B4-BE49-F238E27FC236}">
                <a16:creationId xmlns:a16="http://schemas.microsoft.com/office/drawing/2014/main" id="{25A657F0-42F3-40D3-BC75-7DA1F5C6A2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2" y="396837"/>
            <a:ext cx="7906665" cy="6058999"/>
            <a:chOff x="423332" y="396837"/>
            <a:chExt cx="7906665" cy="6058999"/>
          </a:xfrm>
        </p:grpSpPr>
        <p:sp>
          <p:nvSpPr>
            <p:cNvPr id="21" name="Rectangle 20">
              <a:extLst>
                <a:ext uri="{FF2B5EF4-FFF2-40B4-BE49-F238E27FC236}">
                  <a16:creationId xmlns:a16="http://schemas.microsoft.com/office/drawing/2014/main" id="{2E94FF68-7A60-47B7-AB98-1674FC7F2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2" y="402165"/>
              <a:ext cx="678513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5">
              <a:extLst>
                <a:ext uri="{FF2B5EF4-FFF2-40B4-BE49-F238E27FC236}">
                  <a16:creationId xmlns:a16="http://schemas.microsoft.com/office/drawing/2014/main" id="{42B4F8D7-4E9C-45EF-9072-1AF32CEF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4616676"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3" name="Freeform 5">
              <a:extLst>
                <a:ext uri="{FF2B5EF4-FFF2-40B4-BE49-F238E27FC236}">
                  <a16:creationId xmlns:a16="http://schemas.microsoft.com/office/drawing/2014/main" id="{3ECBDDDB-593C-40F0-8E80-AA75798EE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6459831"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pic>
        <p:nvPicPr>
          <p:cNvPr id="5" name="Picture 4" descr="A picture containing text, outdoor, building, house&#10;&#10;Description automatically generated">
            <a:extLst>
              <a:ext uri="{FF2B5EF4-FFF2-40B4-BE49-F238E27FC236}">
                <a16:creationId xmlns:a16="http://schemas.microsoft.com/office/drawing/2014/main" id="{8ABF37C5-F0D8-4A44-B1CB-338543384E35}"/>
              </a:ext>
            </a:extLst>
          </p:cNvPr>
          <p:cNvPicPr>
            <a:picLocks noChangeAspect="1"/>
          </p:cNvPicPr>
          <p:nvPr/>
        </p:nvPicPr>
        <p:blipFill>
          <a:blip r:embed="rId2"/>
          <a:stretch>
            <a:fillRect/>
          </a:stretch>
        </p:blipFill>
        <p:spPr>
          <a:xfrm>
            <a:off x="345350" y="352018"/>
            <a:ext cx="5890609" cy="4043001"/>
          </a:xfrm>
          <a:prstGeom prst="rect">
            <a:avLst/>
          </a:prstGeom>
        </p:spPr>
      </p:pic>
      <p:sp>
        <p:nvSpPr>
          <p:cNvPr id="3" name="CasetăText 2">
            <a:extLst>
              <a:ext uri="{FF2B5EF4-FFF2-40B4-BE49-F238E27FC236}">
                <a16:creationId xmlns:a16="http://schemas.microsoft.com/office/drawing/2014/main" id="{8A052936-2325-1198-A672-52650A3AA0E8}"/>
              </a:ext>
            </a:extLst>
          </p:cNvPr>
          <p:cNvSpPr txBox="1"/>
          <p:nvPr/>
        </p:nvSpPr>
        <p:spPr>
          <a:xfrm>
            <a:off x="283394" y="4455930"/>
            <a:ext cx="7065007" cy="1477328"/>
          </a:xfrm>
          <a:prstGeom prst="rect">
            <a:avLst/>
          </a:prstGeom>
          <a:noFill/>
        </p:spPr>
        <p:txBody>
          <a:bodyPr wrap="square" rtlCol="0">
            <a:spAutoFit/>
          </a:bodyPr>
          <a:lstStyle/>
          <a:p>
            <a:r>
              <a:rPr lang="en-GB" dirty="0"/>
              <a:t>Student: Ileana-Gabriela Juganaru</a:t>
            </a:r>
          </a:p>
          <a:p>
            <a:r>
              <a:rPr lang="en-GB" dirty="0"/>
              <a:t>Student ID: 2106753</a:t>
            </a:r>
          </a:p>
          <a:p>
            <a:r>
              <a:rPr lang="en-GB" dirty="0"/>
              <a:t>Module: Problem Solving and Decision Making</a:t>
            </a:r>
          </a:p>
          <a:p>
            <a:r>
              <a:rPr lang="en-GB" dirty="0"/>
              <a:t>Module Code:BMSW4004</a:t>
            </a:r>
          </a:p>
          <a:p>
            <a:r>
              <a:rPr lang="en-GB" err="1"/>
              <a:t>Lecturer</a:t>
            </a:r>
            <a:r>
              <a:rPr lang="en-GB"/>
              <a:t>: Chijioke</a:t>
            </a:r>
            <a:r>
              <a:rPr lang="en-GB" dirty="0"/>
              <a:t> D Uba</a:t>
            </a:r>
          </a:p>
        </p:txBody>
      </p:sp>
    </p:spTree>
    <p:extLst>
      <p:ext uri="{BB962C8B-B14F-4D97-AF65-F5344CB8AC3E}">
        <p14:creationId xmlns:p14="http://schemas.microsoft.com/office/powerpoint/2010/main" val="9202622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Introduction</a:t>
            </a:r>
          </a:p>
        </p:txBody>
      </p:sp>
      <p:sp>
        <p:nvSpPr>
          <p:cNvPr id="3" name="Content Placeholder 2"/>
          <p:cNvSpPr>
            <a:spLocks noGrp="1"/>
          </p:cNvSpPr>
          <p:nvPr>
            <p:ph idx="1"/>
          </p:nvPr>
        </p:nvSpPr>
        <p:spPr>
          <a:xfrm>
            <a:off x="548640" y="2603500"/>
            <a:ext cx="6970955" cy="3416300"/>
          </a:xfrm>
        </p:spPr>
        <p:txBody>
          <a:bodyPr>
            <a:normAutofit lnSpcReduction="10000"/>
          </a:bodyPr>
          <a:lstStyle/>
          <a:p>
            <a:pPr algn="just"/>
            <a:r>
              <a:rPr lang="en-US" dirty="0">
                <a:latin typeface="Times New Roman" panose="02020603050405020304" pitchFamily="18" charset="0"/>
                <a:cs typeface="Times New Roman" panose="02020603050405020304" pitchFamily="18" charset="0"/>
              </a:rPr>
              <a:t>Absenteeism in organisations is an issue that can have a significant impact on the overall performance and profitability of the business.</a:t>
            </a:r>
          </a:p>
          <a:p>
            <a:pPr algn="just"/>
            <a:r>
              <a:rPr lang="en-US" dirty="0">
                <a:latin typeface="Times New Roman" panose="02020603050405020304" pitchFamily="18" charset="0"/>
                <a:cs typeface="Times New Roman" panose="02020603050405020304" pitchFamily="18" charset="0"/>
              </a:rPr>
              <a:t>Following are the main causes of absentees in the Mid Cheshire Hospitals NHS Foundation Trust (MCHT):</a:t>
            </a:r>
          </a:p>
          <a:p>
            <a:pPr algn="just"/>
            <a:r>
              <a:rPr lang="en-US" dirty="0">
                <a:latin typeface="Times New Roman" panose="02020603050405020304" pitchFamily="18" charset="0"/>
                <a:cs typeface="Times New Roman" panose="02020603050405020304" pitchFamily="18" charset="0"/>
              </a:rPr>
              <a:t>1. Poor management: Poor management can lead to a lack o motivation and morale in the workplace, leading to increased levels of absenteeism.</a:t>
            </a:r>
          </a:p>
          <a:p>
            <a:pPr algn="just"/>
            <a:r>
              <a:rPr lang="en-US" dirty="0">
                <a:latin typeface="Times New Roman" panose="02020603050405020304" pitchFamily="18" charset="0"/>
                <a:cs typeface="Times New Roman" panose="02020603050405020304" pitchFamily="18" charset="0"/>
              </a:rPr>
              <a:t>2. Low wages: If employees are not paid enough, they may feel they cannot afford to miss work and so may be more likely to take unauthorised absences.</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pic>
        <p:nvPicPr>
          <p:cNvPr id="1026" name="Picture 2" descr="https://tse3.mm.bing.net/th?id=OIP.E5qoRt7LPB0jBZvRrN7gGQHaEK&amp;pid=Api&amp;P=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19595" y="2747551"/>
            <a:ext cx="4514850" cy="25336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75168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1147" y="973668"/>
            <a:ext cx="8849027" cy="706964"/>
          </a:xfrm>
        </p:spPr>
        <p:txBody>
          <a:bodyPr/>
          <a:lstStyle/>
          <a:p>
            <a:r>
              <a:rPr lang="en-US" b="1" dirty="0">
                <a:latin typeface="Times New Roman" panose="02020603050405020304" pitchFamily="18" charset="0"/>
                <a:cs typeface="Times New Roman" panose="02020603050405020304" pitchFamily="18" charset="0"/>
              </a:rPr>
              <a:t>Background of the problem</a:t>
            </a:r>
            <a:br>
              <a:rPr lang="en-US" b="1" dirty="0">
                <a:latin typeface="Times New Roman" panose="02020603050405020304" pitchFamily="18" charset="0"/>
                <a:cs typeface="Times New Roman" panose="02020603050405020304" pitchFamily="18" charset="0"/>
              </a:rPr>
            </a:b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37882" y="2603500"/>
            <a:ext cx="6153375" cy="3416300"/>
          </a:xfrm>
        </p:spPr>
        <p:txBody>
          <a:bodyPr/>
          <a:lstStyle/>
          <a:p>
            <a:pPr algn="just" fontAlgn="base"/>
            <a:r>
              <a:rPr lang="en-US" dirty="0">
                <a:latin typeface="Times New Roman" panose="02020603050405020304" pitchFamily="18" charset="0"/>
                <a:cs typeface="Times New Roman" panose="02020603050405020304" pitchFamily="18" charset="0"/>
              </a:rPr>
              <a:t>This may include the reduction in long term absenteeism at MCHT.</a:t>
            </a:r>
          </a:p>
          <a:p>
            <a:pPr algn="just" fontAlgn="base"/>
            <a:r>
              <a:rPr lang="en-US" dirty="0">
                <a:latin typeface="Times New Roman" panose="02020603050405020304" pitchFamily="18" charset="0"/>
                <a:cs typeface="Times New Roman" panose="02020603050405020304" pitchFamily="18" charset="0"/>
              </a:rPr>
              <a:t>The another problem is a consideration of average rate which ultimately increased from the year 2007 till 2012</a:t>
            </a:r>
          </a:p>
          <a:p>
            <a:pPr algn="just" fontAlgn="base"/>
            <a:r>
              <a:rPr lang="en-US" dirty="0">
                <a:latin typeface="Times New Roman" panose="02020603050405020304" pitchFamily="18" charset="0"/>
                <a:cs typeface="Times New Roman" panose="02020603050405020304" pitchFamily="18" charset="0"/>
              </a:rPr>
              <a:t>The total absenteeism cost is about €1,000,000 annually.</a:t>
            </a:r>
          </a:p>
          <a:p>
            <a:pPr algn="just" fontAlgn="base"/>
            <a:r>
              <a:rPr lang="en-US" dirty="0">
                <a:latin typeface="Times New Roman" panose="02020603050405020304" pitchFamily="18" charset="0"/>
                <a:cs typeface="Times New Roman" panose="02020603050405020304" pitchFamily="18" charset="0"/>
              </a:rPr>
              <a:t>This may include an increased level of absenteeism which has been caused due to bad performance.</a:t>
            </a:r>
          </a:p>
          <a:p>
            <a:endParaRPr lang="en-US" dirty="0"/>
          </a:p>
        </p:txBody>
      </p:sp>
      <p:pic>
        <p:nvPicPr>
          <p:cNvPr id="2050" name="Picture 2" descr="https://tse1.mm.bing.net/th?id=OIP.ivyR1J1lti49voN_-x82XwHaEJ&amp;pid=Api&amp;P=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9861" y="2603500"/>
            <a:ext cx="4514850" cy="30878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63459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Current options to resolve the problem</a:t>
            </a:r>
            <a:br>
              <a:rPr lang="en-US" b="1" dirty="0">
                <a:latin typeface="Times New Roman" panose="02020603050405020304" pitchFamily="18" charset="0"/>
                <a:cs typeface="Times New Roman" panose="02020603050405020304" pitchFamily="18" charset="0"/>
              </a:rPr>
            </a:b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31520" y="2603500"/>
            <a:ext cx="5099125" cy="3416300"/>
          </a:xfrm>
        </p:spPr>
        <p:txBody>
          <a:bodyPr/>
          <a:lstStyle/>
          <a:p>
            <a:pPr algn="just" fontAlgn="base"/>
            <a:r>
              <a:rPr lang="en-US" dirty="0">
                <a:latin typeface="Times New Roman" panose="02020603050405020304" pitchFamily="18" charset="0"/>
                <a:cs typeface="Times New Roman" panose="02020603050405020304" pitchFamily="18" charset="0"/>
              </a:rPr>
              <a:t>Analysis of absenteeism impact</a:t>
            </a:r>
          </a:p>
          <a:p>
            <a:pPr algn="just" fontAlgn="base"/>
            <a:r>
              <a:rPr lang="en-US" dirty="0">
                <a:latin typeface="Times New Roman" panose="02020603050405020304" pitchFamily="18" charset="0"/>
                <a:cs typeface="Times New Roman" panose="02020603050405020304" pitchFamily="18" charset="0"/>
              </a:rPr>
              <a:t>Engagement of Lowest work by assessment</a:t>
            </a:r>
          </a:p>
          <a:p>
            <a:pPr algn="just" fontAlgn="base"/>
            <a:r>
              <a:rPr lang="en-US" dirty="0">
                <a:latin typeface="Times New Roman" panose="02020603050405020304" pitchFamily="18" charset="0"/>
                <a:cs typeface="Times New Roman" panose="02020603050405020304" pitchFamily="18" charset="0"/>
              </a:rPr>
              <a:t>The impact and nature of absenteeism on the trust.</a:t>
            </a:r>
          </a:p>
          <a:p>
            <a:pPr algn="just" fontAlgn="base"/>
            <a:r>
              <a:rPr lang="en-US" dirty="0">
                <a:latin typeface="Times New Roman" panose="02020603050405020304" pitchFamily="18" charset="0"/>
                <a:cs typeface="Times New Roman" panose="02020603050405020304" pitchFamily="18" charset="0"/>
              </a:rPr>
              <a:t>Consideration of macro environmental factors and its analysis.</a:t>
            </a:r>
          </a:p>
          <a:p>
            <a:pPr algn="just" fontAlgn="base"/>
            <a:r>
              <a:rPr lang="en-US" dirty="0">
                <a:latin typeface="Times New Roman" panose="02020603050405020304" pitchFamily="18" charset="0"/>
                <a:cs typeface="Times New Roman" panose="02020603050405020304" pitchFamily="18" charset="0"/>
              </a:rPr>
              <a:t>evaluation of different solutions and its alternatives.</a:t>
            </a:r>
          </a:p>
          <a:p>
            <a:pPr algn="just"/>
            <a:endParaRPr lang="en-US" dirty="0">
              <a:latin typeface="Times New Roman" panose="02020603050405020304" pitchFamily="18" charset="0"/>
              <a:cs typeface="Times New Roman" panose="02020603050405020304" pitchFamily="18" charset="0"/>
            </a:endParaRPr>
          </a:p>
        </p:txBody>
      </p:sp>
      <p:pic>
        <p:nvPicPr>
          <p:cNvPr id="3074" name="Picture 2" descr="https://tse4.mm.bing.net/th?id=OIP.GDLwibKDIJiz5YBhorFtMwHaEL&amp;pid=Api&amp;P=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38221" y="2603500"/>
            <a:ext cx="5219065" cy="33347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51366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800" b="1" dirty="0">
                <a:latin typeface="Times New Roman" panose="02020603050405020304" pitchFamily="18" charset="0"/>
                <a:cs typeface="Times New Roman" panose="02020603050405020304" pitchFamily="18" charset="0"/>
              </a:rPr>
              <a:t>Nature and impact of complex problem on employees and their organizations</a:t>
            </a:r>
            <a:br>
              <a:rPr lang="en-US" sz="2800" b="1" dirty="0">
                <a:latin typeface="Times New Roman" panose="02020603050405020304" pitchFamily="18" charset="0"/>
                <a:cs typeface="Times New Roman" panose="02020603050405020304" pitchFamily="18" charset="0"/>
              </a:rPr>
            </a:br>
            <a:endParaRPr lang="en-US" sz="28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16368" y="2603500"/>
            <a:ext cx="5432612" cy="3416300"/>
          </a:xfrm>
        </p:spPr>
        <p:txBody>
          <a:bodyPr/>
          <a:lstStyle/>
          <a:p>
            <a:pPr algn="just" fontAlgn="base"/>
            <a:r>
              <a:rPr lang="en-US" dirty="0">
                <a:latin typeface="Times New Roman" panose="02020603050405020304" pitchFamily="18" charset="0"/>
                <a:cs typeface="Times New Roman" panose="02020603050405020304" pitchFamily="18" charset="0"/>
              </a:rPr>
              <a:t>This may include the bad performance.</a:t>
            </a:r>
          </a:p>
          <a:p>
            <a:pPr algn="just" fontAlgn="base"/>
            <a:r>
              <a:rPr lang="en-US" dirty="0">
                <a:latin typeface="Times New Roman" panose="02020603050405020304" pitchFamily="18" charset="0"/>
                <a:cs typeface="Times New Roman" panose="02020603050405020304" pitchFamily="18" charset="0"/>
              </a:rPr>
              <a:t>Reduction in profitability.</a:t>
            </a:r>
          </a:p>
          <a:p>
            <a:pPr algn="just" fontAlgn="base"/>
            <a:r>
              <a:rPr lang="en-US" dirty="0">
                <a:latin typeface="Times New Roman" panose="02020603050405020304" pitchFamily="18" charset="0"/>
                <a:cs typeface="Times New Roman" panose="02020603050405020304" pitchFamily="18" charset="0"/>
              </a:rPr>
              <a:t>Reduction in reduction in employees revenue</a:t>
            </a:r>
          </a:p>
          <a:p>
            <a:pPr algn="just" fontAlgn="base"/>
            <a:r>
              <a:rPr lang="en-US" dirty="0">
                <a:latin typeface="Times New Roman" panose="02020603050405020304" pitchFamily="18" charset="0"/>
                <a:cs typeface="Times New Roman" panose="02020603050405020304" pitchFamily="18" charset="0"/>
              </a:rPr>
              <a:t>Large impact on the performance of the organization due to the team.</a:t>
            </a:r>
          </a:p>
          <a:p>
            <a:pPr algn="just" fontAlgn="base"/>
            <a:r>
              <a:rPr lang="en-US" dirty="0">
                <a:latin typeface="Times New Roman" panose="02020603050405020304" pitchFamily="18" charset="0"/>
                <a:cs typeface="Times New Roman" panose="02020603050405020304" pitchFamily="18" charset="0"/>
              </a:rPr>
              <a:t>Increase the burden of work due to the gap of absenteeism.</a:t>
            </a:r>
          </a:p>
          <a:p>
            <a:endParaRPr lang="en-US" dirty="0"/>
          </a:p>
        </p:txBody>
      </p:sp>
      <p:pic>
        <p:nvPicPr>
          <p:cNvPr id="4098" name="Picture 2" descr="https://tse1.mm.bing.net/th?id=OIP.CN_DPHnmoiJHE00pdGSf2AHaEE&amp;pid=Api&amp;P=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63952" y="2802049"/>
            <a:ext cx="4514850" cy="24765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86276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5129"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5131" name="Freeform: Shape 5130">
            <a:extLst>
              <a:ext uri="{FF2B5EF4-FFF2-40B4-BE49-F238E27FC236}">
                <a16:creationId xmlns:a16="http://schemas.microsoft.com/office/drawing/2014/main" id="{A2749EFA-8EE4-4EB8-9424-8E593B932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50898" y="638067"/>
            <a:ext cx="6053670" cy="5581866"/>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5133"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p:cNvSpPr>
            <a:spLocks noGrp="1"/>
          </p:cNvSpPr>
          <p:nvPr>
            <p:ph type="title"/>
          </p:nvPr>
        </p:nvSpPr>
        <p:spPr>
          <a:xfrm>
            <a:off x="639098" y="629265"/>
            <a:ext cx="5132438" cy="1622322"/>
          </a:xfrm>
        </p:spPr>
        <p:txBody>
          <a:bodyPr>
            <a:normAutofit/>
          </a:bodyPr>
          <a:lstStyle/>
          <a:p>
            <a:pPr>
              <a:lnSpc>
                <a:spcPct val="90000"/>
              </a:lnSpc>
            </a:pPr>
            <a:r>
              <a:rPr lang="en-US" sz="2500" b="1">
                <a:solidFill>
                  <a:srgbClr val="EBEBEB"/>
                </a:solidFill>
                <a:latin typeface="Times New Roman" panose="02020603050405020304" pitchFamily="18" charset="0"/>
                <a:cs typeface="Times New Roman" panose="02020603050405020304" pitchFamily="18" charset="0"/>
              </a:rPr>
              <a:t>Analysis of macro environmental factors through PESTEL  Model</a:t>
            </a:r>
            <a:br>
              <a:rPr lang="en-US" sz="2500" b="1">
                <a:solidFill>
                  <a:srgbClr val="EBEBEB"/>
                </a:solidFill>
                <a:latin typeface="Times New Roman" panose="02020603050405020304" pitchFamily="18" charset="0"/>
                <a:cs typeface="Times New Roman" panose="02020603050405020304" pitchFamily="18" charset="0"/>
              </a:rPr>
            </a:br>
            <a:endParaRPr lang="en-US" sz="2500" b="1">
              <a:solidFill>
                <a:srgbClr val="EBEBEB"/>
              </a:solidFill>
              <a:latin typeface="Times New Roman" panose="02020603050405020304" pitchFamily="18" charset="0"/>
              <a:cs typeface="Times New Roman" panose="02020603050405020304" pitchFamily="18" charset="0"/>
            </a:endParaRPr>
          </a:p>
        </p:txBody>
      </p:sp>
      <p:pic>
        <p:nvPicPr>
          <p:cNvPr id="5122" name="Picture 2" descr="https://tse2.mm.bing.net/th?id=OIP.S7zYY5XSzRWENnubllhUdAHaFe&amp;pid=Api&amp;P=0"/>
          <p:cNvPicPr>
            <a:picLocks noChangeAspect="1" noChangeArrowheads="1"/>
          </p:cNvPicPr>
          <p:nvPr/>
        </p:nvPicPr>
        <p:blipFill rotWithShape="1">
          <a:blip r:embed="rId2">
            <a:extLst>
              <a:ext uri="{28A0092B-C50C-407E-A947-70E740481C1C}">
                <a14:useLocalDpi xmlns:a14="http://schemas.microsoft.com/office/drawing/2010/main" val="0"/>
              </a:ext>
            </a:extLst>
          </a:blip>
          <a:srcRect r="853" b="9974"/>
          <a:stretch/>
        </p:blipFill>
        <p:spPr bwMode="auto">
          <a:xfrm>
            <a:off x="6714836" y="1821009"/>
            <a:ext cx="4828707" cy="3233562"/>
          </a:xfrm>
          <a:prstGeom prst="rect">
            <a:avLst/>
          </a:prstGeom>
          <a:noFill/>
          <a:ln>
            <a:solidFill>
              <a:schemeClr val="bg1"/>
            </a:solidFill>
          </a:ln>
          <a:extLst>
            <a:ext uri="{909E8E84-426E-40DD-AFC4-6F175D3DCCD1}">
              <a14:hiddenFill xmlns:a14="http://schemas.microsoft.com/office/drawing/2010/main">
                <a:solidFill>
                  <a:srgbClr val="FFFFFF"/>
                </a:solidFill>
              </a14:hiddenFill>
            </a:ext>
          </a:extLst>
        </p:spPr>
      </p:pic>
      <p:sp>
        <p:nvSpPr>
          <p:cNvPr id="5135" name="Rectangle 5134">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639098" y="1821009"/>
            <a:ext cx="5132439" cy="4409468"/>
          </a:xfrm>
        </p:spPr>
        <p:txBody>
          <a:bodyPr anchor="ctr">
            <a:normAutofit lnSpcReduction="10000"/>
          </a:bodyPr>
          <a:lstStyle/>
          <a:p>
            <a:pPr marL="0" indent="0" algn="just">
              <a:lnSpc>
                <a:spcPct val="90000"/>
              </a:lnSpc>
              <a:buNone/>
            </a:pPr>
            <a:br>
              <a:rPr lang="en-US" sz="1400" dirty="0">
                <a:solidFill>
                  <a:srgbClr val="FFFFFF"/>
                </a:solidFill>
              </a:rPr>
            </a:br>
            <a:r>
              <a:rPr lang="en-US" sz="1400" i="1" dirty="0">
                <a:solidFill>
                  <a:srgbClr val="FFFFFF"/>
                </a:solidFill>
              </a:rPr>
              <a:t> </a:t>
            </a:r>
            <a:r>
              <a:rPr lang="en-US" sz="1400" b="1" i="1" dirty="0">
                <a:solidFill>
                  <a:srgbClr val="FFFFFF"/>
                </a:solidFill>
                <a:latin typeface="Times New Roman" panose="02020603050405020304" pitchFamily="18" charset="0"/>
                <a:cs typeface="Times New Roman" panose="02020603050405020304" pitchFamily="18" charset="0"/>
              </a:rPr>
              <a:t>Political</a:t>
            </a:r>
            <a:endParaRPr lang="en-US" sz="1400" b="1" dirty="0">
              <a:solidFill>
                <a:srgbClr val="FFFFFF"/>
              </a:solidFill>
              <a:latin typeface="Times New Roman" panose="02020603050405020304" pitchFamily="18" charset="0"/>
              <a:cs typeface="Times New Roman" panose="02020603050405020304" pitchFamily="18" charset="0"/>
            </a:endParaRPr>
          </a:p>
          <a:p>
            <a:pPr algn="just">
              <a:lnSpc>
                <a:spcPct val="90000"/>
              </a:lnSpc>
            </a:pPr>
            <a:r>
              <a:rPr lang="en-US" sz="1400" dirty="0">
                <a:solidFill>
                  <a:srgbClr val="FFFFFF"/>
                </a:solidFill>
                <a:latin typeface="Times New Roman" panose="02020603050405020304" pitchFamily="18" charset="0"/>
                <a:cs typeface="Times New Roman" panose="02020603050405020304" pitchFamily="18" charset="0"/>
              </a:rPr>
              <a:t>This may include different political changes in relation to the consideration of the COVID-19 pandemic in Brazil in the United Kingdom where this may have the evident impact on the consideration of public institutions on MCHT.</a:t>
            </a:r>
          </a:p>
          <a:p>
            <a:pPr marL="0" indent="0" algn="just">
              <a:lnSpc>
                <a:spcPct val="90000"/>
              </a:lnSpc>
              <a:buNone/>
            </a:pPr>
            <a:r>
              <a:rPr lang="en-US" sz="1400" b="1" i="1" dirty="0">
                <a:solidFill>
                  <a:srgbClr val="FFFFFF"/>
                </a:solidFill>
                <a:latin typeface="Times New Roman" panose="02020603050405020304" pitchFamily="18" charset="0"/>
                <a:cs typeface="Times New Roman" panose="02020603050405020304" pitchFamily="18" charset="0"/>
              </a:rPr>
              <a:t>Economic</a:t>
            </a:r>
            <a:endParaRPr lang="en-US" sz="1400" b="1" dirty="0">
              <a:solidFill>
                <a:srgbClr val="FFFFFF"/>
              </a:solidFill>
              <a:latin typeface="Times New Roman" panose="02020603050405020304" pitchFamily="18" charset="0"/>
              <a:cs typeface="Times New Roman" panose="02020603050405020304" pitchFamily="18" charset="0"/>
            </a:endParaRPr>
          </a:p>
          <a:p>
            <a:pPr algn="just">
              <a:lnSpc>
                <a:spcPct val="90000"/>
              </a:lnSpc>
            </a:pPr>
            <a:r>
              <a:rPr lang="en-US" sz="1400" dirty="0">
                <a:solidFill>
                  <a:srgbClr val="FFFFFF"/>
                </a:solidFill>
                <a:latin typeface="Times New Roman" panose="02020603050405020304" pitchFamily="18" charset="0"/>
                <a:cs typeface="Times New Roman" panose="02020603050405020304" pitchFamily="18" charset="0"/>
              </a:rPr>
              <a:t>This may include different economical factors by the concentration of economic downturn which mainly follows the financial crisis in the year 2008 and have the ultimate setback impact on MCHT.</a:t>
            </a:r>
          </a:p>
          <a:p>
            <a:pPr marL="0" indent="0" algn="just">
              <a:lnSpc>
                <a:spcPct val="90000"/>
              </a:lnSpc>
              <a:buNone/>
            </a:pPr>
            <a:br>
              <a:rPr lang="en-US" sz="1400" dirty="0">
                <a:solidFill>
                  <a:srgbClr val="FFFFFF"/>
                </a:solidFill>
                <a:latin typeface="Times New Roman" panose="02020603050405020304" pitchFamily="18" charset="0"/>
                <a:cs typeface="Times New Roman" panose="02020603050405020304" pitchFamily="18" charset="0"/>
              </a:rPr>
            </a:br>
            <a:r>
              <a:rPr lang="en-US" sz="1400" b="1" i="1" dirty="0">
                <a:solidFill>
                  <a:srgbClr val="FFFFFF"/>
                </a:solidFill>
                <a:latin typeface="Times New Roman" panose="02020603050405020304" pitchFamily="18" charset="0"/>
                <a:cs typeface="Times New Roman" panose="02020603050405020304" pitchFamily="18" charset="0"/>
              </a:rPr>
              <a:t>Social</a:t>
            </a:r>
            <a:endParaRPr lang="en-US" sz="1400" b="1" dirty="0">
              <a:solidFill>
                <a:srgbClr val="FFFFFF"/>
              </a:solidFill>
              <a:latin typeface="Times New Roman" panose="02020603050405020304" pitchFamily="18" charset="0"/>
              <a:cs typeface="Times New Roman" panose="02020603050405020304" pitchFamily="18" charset="0"/>
            </a:endParaRPr>
          </a:p>
          <a:p>
            <a:pPr algn="just">
              <a:lnSpc>
                <a:spcPct val="90000"/>
              </a:lnSpc>
            </a:pPr>
            <a:r>
              <a:rPr lang="en-US" sz="1400" dirty="0">
                <a:solidFill>
                  <a:srgbClr val="FFFFFF"/>
                </a:solidFill>
                <a:latin typeface="Times New Roman" panose="02020603050405020304" pitchFamily="18" charset="0"/>
                <a:cs typeface="Times New Roman" panose="02020603050405020304" pitchFamily="18" charset="0"/>
              </a:rPr>
              <a:t>The social factors in relation to absenteeism mainly impact on the way of treating the patients of other individuals whether working in any organization mainly considers the expectations of their patients and treating them effectively.</a:t>
            </a:r>
          </a:p>
          <a:p>
            <a:pPr marL="0" indent="0" algn="just">
              <a:lnSpc>
                <a:spcPct val="90000"/>
              </a:lnSpc>
              <a:buNone/>
            </a:pPr>
            <a:br>
              <a:rPr lang="en-US" sz="1400" dirty="0">
                <a:solidFill>
                  <a:srgbClr val="FFFFFF"/>
                </a:solidFill>
              </a:rPr>
            </a:br>
            <a:endParaRPr lang="en-US" sz="1400" dirty="0">
              <a:solidFill>
                <a:srgbClr val="FFFFFF"/>
              </a:solidFill>
            </a:endParaRPr>
          </a:p>
        </p:txBody>
      </p:sp>
    </p:spTree>
    <p:extLst>
      <p:ext uri="{BB962C8B-B14F-4D97-AF65-F5344CB8AC3E}">
        <p14:creationId xmlns:p14="http://schemas.microsoft.com/office/powerpoint/2010/main" val="189496756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800" b="1">
                <a:latin typeface="Times New Roman" panose="02020603050405020304" pitchFamily="18" charset="0"/>
                <a:cs typeface="Times New Roman" panose="02020603050405020304" pitchFamily="18" charset="0"/>
              </a:rPr>
              <a:t>Analysis of macro environmental factors through PESTEL  Model … (Cont’d)</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04394" y="2248349"/>
            <a:ext cx="7702477" cy="4249270"/>
          </a:xfrm>
        </p:spPr>
        <p:txBody>
          <a:bodyPr>
            <a:normAutofit fontScale="70000" lnSpcReduction="20000"/>
          </a:bodyPr>
          <a:lstStyle/>
          <a:p>
            <a:pPr marL="0" indent="0">
              <a:buNone/>
            </a:pPr>
            <a:r>
              <a:rPr lang="en-US" sz="1600" b="1" i="1" dirty="0">
                <a:latin typeface="Times New Roman" panose="02020603050405020304" pitchFamily="18" charset="0"/>
                <a:cs typeface="Times New Roman" panose="02020603050405020304" pitchFamily="18" charset="0"/>
              </a:rPr>
              <a:t>Economic</a:t>
            </a:r>
          </a:p>
          <a:p>
            <a:r>
              <a:rPr lang="en-US" sz="1600" dirty="0">
                <a:latin typeface="Times New Roman" panose="02020603050405020304" pitchFamily="18" charset="0"/>
                <a:cs typeface="Times New Roman" panose="02020603050405020304" pitchFamily="18" charset="0"/>
              </a:rPr>
              <a:t>This may include different economic factors by the concentration of economic downturn which mainly follows the financial crisis in the year 2008 and have the ultimate setback impact on MCHT.</a:t>
            </a:r>
          </a:p>
          <a:p>
            <a:pPr marL="0" indent="0">
              <a:buNone/>
            </a:pPr>
            <a:br>
              <a:rPr lang="en-US" sz="1600" dirty="0">
                <a:latin typeface="Times New Roman" panose="02020603050405020304" pitchFamily="18" charset="0"/>
                <a:cs typeface="Times New Roman" panose="02020603050405020304" pitchFamily="18" charset="0"/>
              </a:rPr>
            </a:br>
            <a:r>
              <a:rPr lang="en-US" sz="1600" b="1" i="1" dirty="0">
                <a:latin typeface="Times New Roman" panose="02020603050405020304" pitchFamily="18" charset="0"/>
                <a:cs typeface="Times New Roman" panose="02020603050405020304" pitchFamily="18" charset="0"/>
              </a:rPr>
              <a:t>Social</a:t>
            </a:r>
          </a:p>
          <a:p>
            <a:r>
              <a:rPr lang="en-US" sz="1600" dirty="0">
                <a:latin typeface="Times New Roman" panose="02020603050405020304" pitchFamily="18" charset="0"/>
                <a:cs typeface="Times New Roman" panose="02020603050405020304" pitchFamily="18" charset="0"/>
              </a:rPr>
              <a:t>The social factors in relation to absenteeism mainly impact on the way of treating the patients of other individuals whether working in any organization mainly considers the expectations of their patients and treating them effectively.</a:t>
            </a:r>
          </a:p>
          <a:p>
            <a:pPr marL="0" indent="0">
              <a:buNone/>
            </a:pPr>
            <a:endParaRPr lang="en-US" sz="1600" b="1" i="1" dirty="0">
              <a:latin typeface="Times New Roman" panose="02020603050405020304" pitchFamily="18" charset="0"/>
              <a:cs typeface="Times New Roman" panose="02020603050405020304" pitchFamily="18" charset="0"/>
            </a:endParaRPr>
          </a:p>
          <a:p>
            <a:pPr marL="0" indent="0" algn="just">
              <a:buNone/>
            </a:pPr>
            <a:r>
              <a:rPr lang="en-US" sz="1600" b="1" i="1" dirty="0">
                <a:latin typeface="Times New Roman" panose="02020603050405020304" pitchFamily="18" charset="0"/>
                <a:cs typeface="Times New Roman" panose="02020603050405020304" pitchFamily="18" charset="0"/>
              </a:rPr>
              <a:t>Technological</a:t>
            </a:r>
            <a:endParaRPr lang="en-US" sz="1600" b="1" dirty="0">
              <a:latin typeface="Times New Roman" panose="02020603050405020304" pitchFamily="18" charset="0"/>
              <a:cs typeface="Times New Roman" panose="02020603050405020304" pitchFamily="18" charset="0"/>
            </a:endParaRPr>
          </a:p>
          <a:p>
            <a:pPr algn="just"/>
            <a:r>
              <a:rPr lang="en-US" sz="1600" dirty="0">
                <a:latin typeface="Times New Roman" panose="02020603050405020304" pitchFamily="18" charset="0"/>
                <a:cs typeface="Times New Roman" panose="02020603050405020304" pitchFamily="18" charset="0"/>
              </a:rPr>
              <a:t>This may include the consideration of raising concerns related to the health care system which mainly used to </a:t>
            </a:r>
            <a:r>
              <a:rPr lang="en-US" sz="1600" dirty="0" err="1">
                <a:latin typeface="Times New Roman" panose="02020603050405020304" pitchFamily="18" charset="0"/>
                <a:cs typeface="Times New Roman" panose="02020603050405020304" pitchFamily="18" charset="0"/>
              </a:rPr>
              <a:t>analyse</a:t>
            </a:r>
            <a:r>
              <a:rPr lang="en-US" sz="1600" dirty="0">
                <a:latin typeface="Times New Roman" panose="02020603050405020304" pitchFamily="18" charset="0"/>
                <a:cs typeface="Times New Roman" panose="02020603050405020304" pitchFamily="18" charset="0"/>
              </a:rPr>
              <a:t> different effective tools within the organization to keep their record up to date and helps to </a:t>
            </a:r>
            <a:r>
              <a:rPr lang="en-US" sz="1600" dirty="0" err="1">
                <a:latin typeface="Times New Roman" panose="02020603050405020304" pitchFamily="18" charset="0"/>
                <a:cs typeface="Times New Roman" panose="02020603050405020304" pitchFamily="18" charset="0"/>
              </a:rPr>
              <a:t>analyse</a:t>
            </a:r>
            <a:r>
              <a:rPr lang="en-US" sz="1600" dirty="0">
                <a:latin typeface="Times New Roman" panose="02020603050405020304" pitchFamily="18" charset="0"/>
                <a:cs typeface="Times New Roman" panose="02020603050405020304" pitchFamily="18" charset="0"/>
              </a:rPr>
              <a:t> the current absenteeism rate within hospital or any workplace.</a:t>
            </a:r>
          </a:p>
          <a:p>
            <a:pPr marL="0" indent="0" algn="just">
              <a:buNone/>
            </a:pPr>
            <a:br>
              <a:rPr lang="en-US" sz="1600" dirty="0">
                <a:latin typeface="Times New Roman" panose="02020603050405020304" pitchFamily="18" charset="0"/>
                <a:cs typeface="Times New Roman" panose="02020603050405020304" pitchFamily="18" charset="0"/>
              </a:rPr>
            </a:br>
            <a:r>
              <a:rPr lang="en-US" sz="1600" b="1" i="1" dirty="0">
                <a:latin typeface="Times New Roman" panose="02020603050405020304" pitchFamily="18" charset="0"/>
                <a:cs typeface="Times New Roman" panose="02020603050405020304" pitchFamily="18" charset="0"/>
              </a:rPr>
              <a:t>Legal</a:t>
            </a:r>
            <a:endParaRPr lang="en-US" sz="1600" b="1" dirty="0">
              <a:latin typeface="Times New Roman" panose="02020603050405020304" pitchFamily="18" charset="0"/>
              <a:cs typeface="Times New Roman" panose="02020603050405020304" pitchFamily="18" charset="0"/>
            </a:endParaRPr>
          </a:p>
          <a:p>
            <a:pPr algn="just"/>
            <a:r>
              <a:rPr lang="en-US" sz="1600" dirty="0">
                <a:latin typeface="Times New Roman" panose="02020603050405020304" pitchFamily="18" charset="0"/>
                <a:cs typeface="Times New Roman" panose="02020603050405020304" pitchFamily="18" charset="0"/>
              </a:rPr>
              <a:t>This mainly considers the consideration of laws and principles and legislation towards the work performance.</a:t>
            </a:r>
          </a:p>
          <a:p>
            <a:pPr marL="0" indent="0" algn="just">
              <a:buNone/>
            </a:pPr>
            <a:br>
              <a:rPr lang="en-US" sz="1600" dirty="0">
                <a:latin typeface="Times New Roman" panose="02020603050405020304" pitchFamily="18" charset="0"/>
                <a:cs typeface="Times New Roman" panose="02020603050405020304" pitchFamily="18" charset="0"/>
              </a:rPr>
            </a:br>
            <a:r>
              <a:rPr lang="en-US" sz="1600" b="1" i="1" dirty="0">
                <a:latin typeface="Times New Roman" panose="02020603050405020304" pitchFamily="18" charset="0"/>
                <a:cs typeface="Times New Roman" panose="02020603050405020304" pitchFamily="18" charset="0"/>
              </a:rPr>
              <a:t>Environmental</a:t>
            </a:r>
            <a:r>
              <a:rPr lang="en-US" sz="1600" i="1" dirty="0">
                <a:latin typeface="Times New Roman" panose="02020603050405020304" pitchFamily="18" charset="0"/>
                <a:cs typeface="Times New Roman" panose="02020603050405020304" pitchFamily="18" charset="0"/>
              </a:rPr>
              <a:t> </a:t>
            </a:r>
            <a:endParaRPr lang="en-US" sz="1600" dirty="0">
              <a:latin typeface="Times New Roman" panose="02020603050405020304" pitchFamily="18" charset="0"/>
              <a:cs typeface="Times New Roman" panose="02020603050405020304" pitchFamily="18" charset="0"/>
            </a:endParaRPr>
          </a:p>
          <a:p>
            <a:pPr algn="just"/>
            <a:r>
              <a:rPr lang="en-US" sz="1600" dirty="0">
                <a:latin typeface="Times New Roman" panose="02020603050405020304" pitchFamily="18" charset="0"/>
                <a:cs typeface="Times New Roman" panose="02020603050405020304" pitchFamily="18" charset="0"/>
              </a:rPr>
              <a:t>This may include the effective and sustainable solutions in order to reach the desired goals through effective performance of their workers</a:t>
            </a:r>
          </a:p>
          <a:p>
            <a:pPr marL="0" indent="0" algn="just">
              <a:buNone/>
            </a:pPr>
            <a:br>
              <a:rPr lang="en-US" sz="1000" dirty="0"/>
            </a:br>
            <a:endParaRPr lang="en-US" sz="1000" dirty="0"/>
          </a:p>
        </p:txBody>
      </p:sp>
      <p:pic>
        <p:nvPicPr>
          <p:cNvPr id="6146" name="Picture 2" descr="https://tse2.mm.bing.net/th?id=OIP.e_n6_NZxZZwUSo0JVNLU6AAAAA&amp;pid=Api&amp;P=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23810" y="2873057"/>
            <a:ext cx="3810000" cy="2710162"/>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52259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761413" cy="706964"/>
          </a:xfrm>
        </p:spPr>
        <p:txBody>
          <a:bodyPr vert="horz" lIns="91440" tIns="45720" rIns="91440" bIns="45720" rtlCol="0" anchor="ctr">
            <a:normAutofit/>
          </a:bodyPr>
          <a:lstStyle/>
          <a:p>
            <a:r>
              <a:rPr lang="en-US" b="1" i="0" kern="1200" dirty="0">
                <a:solidFill>
                  <a:srgbClr val="EBEBEB"/>
                </a:solidFill>
                <a:latin typeface="Times New Roman" panose="02020603050405020304" pitchFamily="18" charset="0"/>
                <a:cs typeface="Times New Roman" panose="02020603050405020304" pitchFamily="18" charset="0"/>
              </a:rPr>
              <a:t>Fishbone Diagram</a:t>
            </a:r>
          </a:p>
        </p:txBody>
      </p:sp>
      <p:sp>
        <p:nvSpPr>
          <p:cNvPr id="3" name="TextBox 2">
            <a:extLst>
              <a:ext uri="{FF2B5EF4-FFF2-40B4-BE49-F238E27FC236}">
                <a16:creationId xmlns:a16="http://schemas.microsoft.com/office/drawing/2014/main" id="{A9B702FF-8D4E-48C7-AAAA-075D83C2A968}"/>
              </a:ext>
            </a:extLst>
          </p:cNvPr>
          <p:cNvSpPr txBox="1"/>
          <p:nvPr/>
        </p:nvSpPr>
        <p:spPr>
          <a:xfrm>
            <a:off x="1154955" y="2603500"/>
            <a:ext cx="3481054" cy="3416300"/>
          </a:xfrm>
          <a:prstGeom prst="rect">
            <a:avLst/>
          </a:prstGeom>
        </p:spPr>
        <p:txBody>
          <a:bodyPr vert="horz" lIns="91440" tIns="45720" rIns="91440" bIns="45720" rtlCol="0" anchor="ctr">
            <a:normAutofit/>
          </a:bodyPr>
          <a:lstStyle/>
          <a:p>
            <a:pPr marL="285750" indent="-285750">
              <a:lnSpc>
                <a:spcPct val="90000"/>
              </a:lnSpc>
              <a:spcBef>
                <a:spcPts val="1000"/>
              </a:spcBef>
              <a:buClr>
                <a:schemeClr val="accent1"/>
              </a:buClr>
              <a:buSzPct val="80000"/>
              <a:buFont typeface="Wingdings 3" charset="2"/>
              <a:buChar char=""/>
            </a:pPr>
            <a:r>
              <a:rPr lang="en-US" sz="1200" dirty="0">
                <a:solidFill>
                  <a:schemeClr val="tx1">
                    <a:lumMod val="75000"/>
                    <a:lumOff val="25000"/>
                  </a:schemeClr>
                </a:solidFill>
              </a:rPr>
              <a:t>Fishbone diagram is used to identify to root cause of </a:t>
            </a:r>
            <a:r>
              <a:rPr lang="en-US" sz="1200">
                <a:solidFill>
                  <a:schemeClr val="tx1">
                    <a:lumMod val="75000"/>
                    <a:lumOff val="25000"/>
                  </a:schemeClr>
                </a:solidFill>
              </a:rPr>
              <a:t>the long-term </a:t>
            </a:r>
            <a:r>
              <a:rPr lang="en-US" sz="1200" dirty="0">
                <a:solidFill>
                  <a:schemeClr val="tx1">
                    <a:lumMod val="75000"/>
                    <a:lumOff val="25000"/>
                  </a:schemeClr>
                </a:solidFill>
              </a:rPr>
              <a:t>absenteeism in NHS Foundation trust;</a:t>
            </a:r>
          </a:p>
          <a:p>
            <a:pPr marL="285750" indent="-285750">
              <a:lnSpc>
                <a:spcPct val="90000"/>
              </a:lnSpc>
              <a:spcBef>
                <a:spcPts val="1000"/>
              </a:spcBef>
              <a:buClr>
                <a:schemeClr val="accent1"/>
              </a:buClr>
              <a:buSzPct val="80000"/>
              <a:buFont typeface="Wingdings 3" charset="2"/>
              <a:buChar char=""/>
            </a:pPr>
            <a:endParaRPr lang="en-US" sz="1200" dirty="0">
              <a:solidFill>
                <a:schemeClr val="tx1">
                  <a:lumMod val="75000"/>
                  <a:lumOff val="25000"/>
                </a:schemeClr>
              </a:solidFill>
            </a:endParaRPr>
          </a:p>
          <a:p>
            <a:pPr marL="285750" indent="-285750">
              <a:lnSpc>
                <a:spcPct val="90000"/>
              </a:lnSpc>
              <a:spcBef>
                <a:spcPts val="1000"/>
              </a:spcBef>
              <a:buClr>
                <a:schemeClr val="accent1"/>
              </a:buClr>
              <a:buSzPct val="80000"/>
              <a:buFont typeface="Wingdings 3" charset="2"/>
              <a:buChar char=""/>
            </a:pPr>
            <a:r>
              <a:rPr lang="en-US" sz="1200" dirty="0">
                <a:solidFill>
                  <a:schemeClr val="tx1">
                    <a:lumMod val="75000"/>
                    <a:lumOff val="25000"/>
                  </a:schemeClr>
                </a:solidFill>
              </a:rPr>
              <a:t>By  using this model, first of all we will identify the problem which is long term absenteeism;</a:t>
            </a:r>
          </a:p>
          <a:p>
            <a:pPr marL="285750" indent="-285750">
              <a:lnSpc>
                <a:spcPct val="90000"/>
              </a:lnSpc>
              <a:spcBef>
                <a:spcPts val="1000"/>
              </a:spcBef>
              <a:buClr>
                <a:schemeClr val="accent1"/>
              </a:buClr>
              <a:buSzPct val="80000"/>
              <a:buFont typeface="Wingdings 3" charset="2"/>
              <a:buChar char=""/>
            </a:pPr>
            <a:endParaRPr lang="en-US" sz="1200" dirty="0">
              <a:solidFill>
                <a:schemeClr val="tx1">
                  <a:lumMod val="75000"/>
                  <a:lumOff val="25000"/>
                </a:schemeClr>
              </a:solidFill>
            </a:endParaRPr>
          </a:p>
          <a:p>
            <a:pPr marL="285750" indent="-285750">
              <a:lnSpc>
                <a:spcPct val="90000"/>
              </a:lnSpc>
              <a:spcBef>
                <a:spcPts val="1000"/>
              </a:spcBef>
              <a:buClr>
                <a:schemeClr val="accent1"/>
              </a:buClr>
              <a:buSzPct val="80000"/>
              <a:buFont typeface="Wingdings 3" charset="2"/>
              <a:buChar char=""/>
            </a:pPr>
            <a:r>
              <a:rPr lang="en-US" sz="1200" dirty="0">
                <a:solidFill>
                  <a:schemeClr val="tx1">
                    <a:lumMod val="75000"/>
                    <a:lumOff val="25000"/>
                  </a:schemeClr>
                </a:solidFill>
              </a:rPr>
              <a:t>We will be identifying major factors leading to long term absenteeism; and </a:t>
            </a:r>
          </a:p>
          <a:p>
            <a:pPr marL="285750" indent="-285750">
              <a:lnSpc>
                <a:spcPct val="90000"/>
              </a:lnSpc>
              <a:spcBef>
                <a:spcPts val="1000"/>
              </a:spcBef>
              <a:buClr>
                <a:schemeClr val="accent1"/>
              </a:buClr>
              <a:buSzPct val="80000"/>
              <a:buFont typeface="Wingdings 3" charset="2"/>
              <a:buChar char=""/>
            </a:pPr>
            <a:endParaRPr lang="en-US" sz="1200" dirty="0">
              <a:solidFill>
                <a:schemeClr val="tx1">
                  <a:lumMod val="75000"/>
                  <a:lumOff val="25000"/>
                </a:schemeClr>
              </a:solidFill>
            </a:endParaRPr>
          </a:p>
          <a:p>
            <a:pPr marL="285750" indent="-285750">
              <a:lnSpc>
                <a:spcPct val="90000"/>
              </a:lnSpc>
              <a:spcBef>
                <a:spcPts val="1000"/>
              </a:spcBef>
              <a:buClr>
                <a:schemeClr val="accent1"/>
              </a:buClr>
              <a:buSzPct val="80000"/>
              <a:buFont typeface="Wingdings 3" charset="2"/>
              <a:buChar char=""/>
            </a:pPr>
            <a:r>
              <a:rPr lang="en-US" sz="1200" dirty="0">
                <a:solidFill>
                  <a:schemeClr val="tx1">
                    <a:lumMod val="75000"/>
                    <a:lumOff val="25000"/>
                  </a:schemeClr>
                </a:solidFill>
              </a:rPr>
              <a:t>In last, we will be </a:t>
            </a:r>
            <a:r>
              <a:rPr lang="en-US" sz="1200" dirty="0" err="1">
                <a:solidFill>
                  <a:schemeClr val="tx1">
                    <a:lumMod val="75000"/>
                    <a:lumOff val="25000"/>
                  </a:schemeClr>
                </a:solidFill>
              </a:rPr>
              <a:t>analysing</a:t>
            </a:r>
            <a:r>
              <a:rPr lang="en-US" sz="1200" dirty="0">
                <a:solidFill>
                  <a:schemeClr val="tx1">
                    <a:lumMod val="75000"/>
                    <a:lumOff val="25000"/>
                  </a:schemeClr>
                </a:solidFill>
              </a:rPr>
              <a:t> the main factors which are responsible for this problem</a:t>
            </a:r>
          </a:p>
        </p:txBody>
      </p:sp>
      <p:pic>
        <p:nvPicPr>
          <p:cNvPr id="2050" name="Picture 2" descr="Diagram&#10;&#10;Description automatically generated with medium confidence"/>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012453" y="2775951"/>
            <a:ext cx="6103808" cy="3067163"/>
          </a:xfrm>
          <a:prstGeom prst="roundRect">
            <a:avLst>
              <a:gd name="adj" fmla="val 1858"/>
            </a:avLst>
          </a:prstGeom>
          <a:noFill/>
          <a:effectLst>
            <a:outerShdw blurRad="50800" dist="50800" dir="54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80287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PMI Analysis</a:t>
            </a:r>
          </a:p>
        </p:txBody>
      </p:sp>
      <p:sp>
        <p:nvSpPr>
          <p:cNvPr id="3" name="Content Placeholder 2"/>
          <p:cNvSpPr>
            <a:spLocks noGrp="1"/>
          </p:cNvSpPr>
          <p:nvPr>
            <p:ph idx="1"/>
          </p:nvPr>
        </p:nvSpPr>
        <p:spPr>
          <a:xfrm>
            <a:off x="1154954" y="2603500"/>
            <a:ext cx="5579333" cy="3416300"/>
          </a:xfrm>
        </p:spPr>
        <p:txBody>
          <a:bodyPr>
            <a:normAutofit/>
          </a:bodyPr>
          <a:lstStyle/>
          <a:p>
            <a:r>
              <a:rPr lang="en-US" dirty="0">
                <a:latin typeface="Times New Roman" panose="02020603050405020304" pitchFamily="18" charset="0"/>
                <a:cs typeface="Times New Roman" panose="02020603050405020304" pitchFamily="18" charset="0"/>
              </a:rPr>
              <a:t>A major part of reducing long-term absenteeism in MCHT can be achieved through a PMI (Potential Motivating Influence) analysis.</a:t>
            </a:r>
          </a:p>
          <a:p>
            <a:r>
              <a:rPr lang="en-US" dirty="0">
                <a:latin typeface="Times New Roman" panose="02020603050405020304" pitchFamily="18" charset="0"/>
                <a:cs typeface="Times New Roman" panose="02020603050405020304" pitchFamily="18" charset="0"/>
              </a:rPr>
              <a:t>Areas of focus for the PMI analysis can includes</a:t>
            </a:r>
          </a:p>
          <a:p>
            <a:r>
              <a:rPr lang="en-US" dirty="0">
                <a:latin typeface="Times New Roman" panose="02020603050405020304" pitchFamily="18" charset="0"/>
                <a:cs typeface="Times New Roman" panose="02020603050405020304" pitchFamily="18" charset="0"/>
              </a:rPr>
              <a:t> Job design and satisfaction</a:t>
            </a:r>
          </a:p>
          <a:p>
            <a:r>
              <a:rPr lang="en-US" dirty="0">
                <a:latin typeface="Times New Roman" panose="02020603050405020304" pitchFamily="18" charset="0"/>
                <a:cs typeface="Times New Roman" panose="02020603050405020304" pitchFamily="18" charset="0"/>
              </a:rPr>
              <a:t> Pay and rewards</a:t>
            </a:r>
          </a:p>
          <a:p>
            <a:r>
              <a:rPr lang="en-US" dirty="0">
                <a:latin typeface="Times New Roman" panose="02020603050405020304" pitchFamily="18" charset="0"/>
                <a:cs typeface="Times New Roman" panose="02020603050405020304" pitchFamily="18" charset="0"/>
              </a:rPr>
              <a:t> Talent development and recognition</a:t>
            </a:r>
          </a:p>
          <a:p>
            <a:r>
              <a:rPr lang="en-US" dirty="0">
                <a:latin typeface="Times New Roman" panose="02020603050405020304" pitchFamily="18" charset="0"/>
                <a:cs typeface="Times New Roman" panose="02020603050405020304" pitchFamily="18" charset="0"/>
              </a:rPr>
              <a:t> Work/life balance,</a:t>
            </a:r>
          </a:p>
          <a:p>
            <a:r>
              <a:rPr lang="en-US" dirty="0">
                <a:latin typeface="Times New Roman" panose="02020603050405020304" pitchFamily="18" charset="0"/>
                <a:cs typeface="Times New Roman" panose="02020603050405020304" pitchFamily="18" charset="0"/>
              </a:rPr>
              <a:t>Employee engagement and communication channels.</a:t>
            </a:r>
          </a:p>
        </p:txBody>
      </p:sp>
      <p:pic>
        <p:nvPicPr>
          <p:cNvPr id="1026" name="Picture 2" descr="Chart&#10;&#10;Description automatically generated with low confiden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35500" y="2763837"/>
            <a:ext cx="5008377" cy="3095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8764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92" name="Rectangle 7191">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7194" name="Freeform: Shape 7193">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7196"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p:cNvSpPr>
            <a:spLocks noGrp="1"/>
          </p:cNvSpPr>
          <p:nvPr>
            <p:ph type="title"/>
          </p:nvPr>
        </p:nvSpPr>
        <p:spPr>
          <a:xfrm>
            <a:off x="1154955" y="973668"/>
            <a:ext cx="2942210" cy="1020232"/>
          </a:xfrm>
        </p:spPr>
        <p:txBody>
          <a:bodyPr>
            <a:normAutofit/>
          </a:bodyPr>
          <a:lstStyle/>
          <a:p>
            <a:pPr>
              <a:lnSpc>
                <a:spcPct val="90000"/>
              </a:lnSpc>
            </a:pPr>
            <a:r>
              <a:rPr lang="en-US" sz="2000" b="1">
                <a:solidFill>
                  <a:srgbClr val="EBEBEB"/>
                </a:solidFill>
                <a:latin typeface="Times New Roman" panose="02020603050405020304" pitchFamily="18" charset="0"/>
                <a:cs typeface="Times New Roman" panose="02020603050405020304" pitchFamily="18" charset="0"/>
              </a:rPr>
              <a:t>Causes and effect analysis</a:t>
            </a:r>
            <a:br>
              <a:rPr lang="en-US" sz="2000" b="1" dirty="0">
                <a:solidFill>
                  <a:srgbClr val="EBEBEB"/>
                </a:solidFill>
                <a:latin typeface="Times New Roman" panose="02020603050405020304" pitchFamily="18" charset="0"/>
                <a:cs typeface="Times New Roman" panose="02020603050405020304" pitchFamily="18" charset="0"/>
              </a:rPr>
            </a:br>
            <a:endParaRPr lang="en-US" sz="2000" b="1" dirty="0">
              <a:solidFill>
                <a:srgbClr val="EBEBEB"/>
              </a:solidFill>
              <a:latin typeface="Times New Roman" panose="02020603050405020304" pitchFamily="18" charset="0"/>
              <a:cs typeface="Times New Roman" panose="02020603050405020304" pitchFamily="18" charset="0"/>
            </a:endParaRPr>
          </a:p>
        </p:txBody>
      </p:sp>
      <p:pic>
        <p:nvPicPr>
          <p:cNvPr id="12" name="Picture 2" descr="https://tse3.mm.bing.net/th?id=OIP.-B0KN3RWrqvxhvK9QJaCzQHaDD&amp;pid=Api&amp;P=0">
            <a:extLst>
              <a:ext uri="{FF2B5EF4-FFF2-40B4-BE49-F238E27FC236}">
                <a16:creationId xmlns:a16="http://schemas.microsoft.com/office/drawing/2014/main" id="{CAFC7598-B9F6-4953-9BF1-0A5EBDB23B3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194607" y="2110746"/>
            <a:ext cx="6391533" cy="2636507"/>
          </a:xfrm>
          <a:prstGeom prst="rect">
            <a:avLst/>
          </a:prstGeom>
          <a:noFill/>
          <a:ln>
            <a:solidFill>
              <a:schemeClr val="bg1"/>
            </a:solidFill>
          </a:ln>
          <a:extLst>
            <a:ext uri="{909E8E84-426E-40DD-AFC4-6F175D3DCCD1}">
              <a14:hiddenFill xmlns:a14="http://schemas.microsoft.com/office/drawing/2010/main">
                <a:solidFill>
                  <a:srgbClr val="FFFFFF"/>
                </a:solidFill>
              </a14:hiddenFill>
            </a:ext>
          </a:extLst>
        </p:spPr>
      </p:pic>
      <p:sp>
        <p:nvSpPr>
          <p:cNvPr id="7198" name="Rectangle 7197">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200" name="Oval 7199">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202" name="Oval 7201">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1154955" y="2120900"/>
            <a:ext cx="3133726" cy="3898900"/>
          </a:xfrm>
        </p:spPr>
        <p:txBody>
          <a:bodyPr>
            <a:normAutofit/>
          </a:bodyPr>
          <a:lstStyle/>
          <a:p>
            <a:pPr fontAlgn="base"/>
            <a:r>
              <a:rPr lang="en-US">
                <a:solidFill>
                  <a:srgbClr val="FFFFFF"/>
                </a:solidFill>
                <a:latin typeface="Times New Roman" panose="02020603050405020304" pitchFamily="18" charset="0"/>
                <a:cs typeface="Times New Roman" panose="02020603050405020304" pitchFamily="18" charset="0"/>
              </a:rPr>
              <a:t>Identification of problem</a:t>
            </a:r>
          </a:p>
          <a:p>
            <a:pPr fontAlgn="base"/>
            <a:r>
              <a:rPr lang="en-US">
                <a:solidFill>
                  <a:srgbClr val="FFFFFF"/>
                </a:solidFill>
                <a:latin typeface="Times New Roman" panose="02020603050405020304" pitchFamily="18" charset="0"/>
                <a:cs typeface="Times New Roman" panose="02020603050405020304" pitchFamily="18" charset="0"/>
              </a:rPr>
              <a:t>Main and important causes of problem</a:t>
            </a:r>
          </a:p>
          <a:p>
            <a:pPr fontAlgn="base"/>
            <a:r>
              <a:rPr lang="en-US">
                <a:solidFill>
                  <a:srgbClr val="FFFFFF"/>
                </a:solidFill>
                <a:latin typeface="Times New Roman" panose="02020603050405020304" pitchFamily="18" charset="0"/>
                <a:cs typeface="Times New Roman" panose="02020603050405020304" pitchFamily="18" charset="0"/>
              </a:rPr>
              <a:t>Identification of different sub causes and main causes by plausible work</a:t>
            </a:r>
          </a:p>
          <a:p>
            <a:pPr fontAlgn="base"/>
            <a:r>
              <a:rPr lang="en-US">
                <a:solidFill>
                  <a:srgbClr val="FFFFFF"/>
                </a:solidFill>
                <a:latin typeface="Times New Roman" panose="02020603050405020304" pitchFamily="18" charset="0"/>
                <a:cs typeface="Times New Roman" panose="02020603050405020304" pitchFamily="18" charset="0"/>
              </a:rPr>
              <a:t>Analysis of work performance.</a:t>
            </a:r>
          </a:p>
          <a:p>
            <a:endParaRPr lang="en-US">
              <a:solidFill>
                <a:srgbClr val="FFFFFF"/>
              </a:solidFill>
            </a:endParaRPr>
          </a:p>
        </p:txBody>
      </p:sp>
      <p:sp>
        <p:nvSpPr>
          <p:cNvPr id="7204"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Tree>
    <p:extLst>
      <p:ext uri="{BB962C8B-B14F-4D97-AF65-F5344CB8AC3E}">
        <p14:creationId xmlns:p14="http://schemas.microsoft.com/office/powerpoint/2010/main" val="1011640895"/>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US" b="1" dirty="0"/>
            </a:br>
            <a:r>
              <a:rPr lang="en-US" sz="4000" b="1" dirty="0">
                <a:latin typeface="Times New Roman" panose="02020603050405020304" pitchFamily="18" charset="0"/>
                <a:cs typeface="Times New Roman" panose="02020603050405020304" pitchFamily="18" charset="0"/>
              </a:rPr>
              <a:t>Cause and effect of absenteeism</a:t>
            </a:r>
            <a:br>
              <a:rPr lang="en-US" sz="4000" b="1" dirty="0">
                <a:latin typeface="Times New Roman" panose="02020603050405020304" pitchFamily="18" charset="0"/>
                <a:cs typeface="Times New Roman" panose="02020603050405020304" pitchFamily="18" charset="0"/>
              </a:rPr>
            </a:br>
            <a:br>
              <a:rPr lang="en-US" sz="4000" b="1" dirty="0">
                <a:latin typeface="Times New Roman" panose="02020603050405020304" pitchFamily="18" charset="0"/>
                <a:cs typeface="Times New Roman" panose="02020603050405020304" pitchFamily="18" charset="0"/>
              </a:rPr>
            </a:br>
            <a:endParaRPr lang="en-US" sz="4000" b="1" dirty="0">
              <a:latin typeface="Times New Roman" panose="02020603050405020304" pitchFamily="18" charset="0"/>
              <a:cs typeface="Times New Roman" panose="02020603050405020304" pitchFamily="18" charset="0"/>
            </a:endParaRPr>
          </a:p>
        </p:txBody>
      </p:sp>
      <p:pic>
        <p:nvPicPr>
          <p:cNvPr id="7" name="Content Placeholder 6" descr="A picture containing diagram&#10;&#10;Description automatically generated">
            <a:extLst>
              <a:ext uri="{FF2B5EF4-FFF2-40B4-BE49-F238E27FC236}">
                <a16:creationId xmlns:a16="http://schemas.microsoft.com/office/drawing/2014/main" id="{3672E308-8EFF-45A7-A5A1-2C40A9DC048C}"/>
              </a:ext>
            </a:extLst>
          </p:cNvPr>
          <p:cNvPicPr>
            <a:picLocks noGrp="1" noChangeAspect="1"/>
          </p:cNvPicPr>
          <p:nvPr>
            <p:ph idx="1"/>
          </p:nvPr>
        </p:nvPicPr>
        <p:blipFill>
          <a:blip r:embed="rId2"/>
          <a:stretch>
            <a:fillRect/>
          </a:stretch>
        </p:blipFill>
        <p:spPr>
          <a:xfrm>
            <a:off x="2360787" y="2603500"/>
            <a:ext cx="6414738" cy="3572448"/>
          </a:xfrm>
          <a:ln>
            <a:solidFill>
              <a:schemeClr val="tx1"/>
            </a:solidFill>
          </a:ln>
        </p:spPr>
      </p:pic>
    </p:spTree>
    <p:extLst>
      <p:ext uri="{BB962C8B-B14F-4D97-AF65-F5344CB8AC3E}">
        <p14:creationId xmlns:p14="http://schemas.microsoft.com/office/powerpoint/2010/main" val="16349949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b="1" dirty="0">
                <a:latin typeface="Times New Roman" panose="02020603050405020304" pitchFamily="18" charset="0"/>
                <a:cs typeface="Times New Roman" panose="02020603050405020304" pitchFamily="18" charset="0"/>
              </a:rPr>
              <a:t>Alternative solutions to absenteeism</a:t>
            </a:r>
            <a:br>
              <a:rPr lang="en-US" sz="4000" b="1" dirty="0">
                <a:latin typeface="Times New Roman" panose="02020603050405020304" pitchFamily="18" charset="0"/>
                <a:cs typeface="Times New Roman" panose="02020603050405020304" pitchFamily="18" charset="0"/>
              </a:rPr>
            </a:br>
            <a:endParaRPr lang="en-US" sz="40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54955" y="2603500"/>
            <a:ext cx="5170542" cy="3416300"/>
          </a:xfrm>
        </p:spPr>
        <p:txBody>
          <a:bodyPr/>
          <a:lstStyle/>
          <a:p>
            <a:pPr fontAlgn="base"/>
            <a:r>
              <a:rPr lang="en-US" dirty="0">
                <a:latin typeface="Times New Roman" panose="02020603050405020304" pitchFamily="18" charset="0"/>
                <a:cs typeface="Times New Roman" panose="02020603050405020304" pitchFamily="18" charset="0"/>
              </a:rPr>
              <a:t>This may include the setting of expectations and making the attendance policy clear.</a:t>
            </a:r>
          </a:p>
          <a:p>
            <a:pPr fontAlgn="base"/>
            <a:r>
              <a:rPr lang="en-US" dirty="0">
                <a:latin typeface="Times New Roman" panose="02020603050405020304" pitchFamily="18" charset="0"/>
                <a:cs typeface="Times New Roman" panose="02020603050405020304" pitchFamily="18" charset="0"/>
              </a:rPr>
              <a:t>This may include the provision of assistance.</a:t>
            </a:r>
          </a:p>
          <a:p>
            <a:pPr fontAlgn="base"/>
            <a:r>
              <a:rPr lang="en-US" dirty="0">
                <a:latin typeface="Times New Roman" panose="02020603050405020304" pitchFamily="18" charset="0"/>
                <a:cs typeface="Times New Roman" panose="02020603050405020304" pitchFamily="18" charset="0"/>
              </a:rPr>
              <a:t>Reduction in the amount of a stress level.</a:t>
            </a:r>
          </a:p>
          <a:p>
            <a:pPr fontAlgn="base"/>
            <a:r>
              <a:rPr lang="en-US" dirty="0">
                <a:latin typeface="Times New Roman" panose="02020603050405020304" pitchFamily="18" charset="0"/>
                <a:cs typeface="Times New Roman" panose="02020603050405020304" pitchFamily="18" charset="0"/>
              </a:rPr>
              <a:t>This may include to provide effective feedback</a:t>
            </a:r>
          </a:p>
          <a:p>
            <a:pPr fontAlgn="base"/>
            <a:r>
              <a:rPr lang="en-US" dirty="0">
                <a:latin typeface="Times New Roman" panose="02020603050405020304" pitchFamily="18" charset="0"/>
                <a:cs typeface="Times New Roman" panose="02020603050405020304" pitchFamily="18" charset="0"/>
              </a:rPr>
              <a:t>Rewards should be provided to good attendees.</a:t>
            </a:r>
          </a:p>
          <a:p>
            <a:endParaRPr lang="en-US" dirty="0"/>
          </a:p>
        </p:txBody>
      </p:sp>
      <p:pic>
        <p:nvPicPr>
          <p:cNvPr id="9218" name="Picture 2" descr="https://tse1.mm.bing.net/th?id=OIP.d8lcvxR_l9pwxlsFAmMaDQHaDM&amp;pid=Api&amp;P=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34859" y="2954822"/>
            <a:ext cx="4514850" cy="29833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4795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US" dirty="0"/>
            </a:br>
            <a:br>
              <a:rPr lang="en-US" dirty="0"/>
            </a:br>
            <a:r>
              <a:rPr lang="en-US" b="1" dirty="0">
                <a:latin typeface="Times New Roman" panose="02020603050405020304" pitchFamily="18" charset="0"/>
                <a:cs typeface="Times New Roman" panose="02020603050405020304" pitchFamily="18" charset="0"/>
              </a:rPr>
              <a:t>Best alternative solutions</a:t>
            </a:r>
            <a:br>
              <a:rPr lang="en-US" b="1" dirty="0">
                <a:latin typeface="Times New Roman" panose="02020603050405020304" pitchFamily="18" charset="0"/>
                <a:cs typeface="Times New Roman" panose="02020603050405020304" pitchFamily="18" charset="0"/>
              </a:rPr>
            </a:br>
            <a:br>
              <a:rPr lang="en-US" dirty="0">
                <a:latin typeface="Times New Roman" panose="02020603050405020304" pitchFamily="18" charset="0"/>
                <a:cs typeface="Times New Roman" panose="02020603050405020304" pitchFamily="18" charset="0"/>
              </a:rPr>
            </a:b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pic>
        <p:nvPicPr>
          <p:cNvPr id="5" name="Content Placeholder 4" descr="A picture containing text, appliance&#10;&#10;Description automatically generated">
            <a:extLst>
              <a:ext uri="{FF2B5EF4-FFF2-40B4-BE49-F238E27FC236}">
                <a16:creationId xmlns:a16="http://schemas.microsoft.com/office/drawing/2014/main" id="{AE299B82-56CF-427B-ADD4-1BCB8F8C80C1}"/>
              </a:ext>
            </a:extLst>
          </p:cNvPr>
          <p:cNvPicPr>
            <a:picLocks noGrp="1" noChangeAspect="1"/>
          </p:cNvPicPr>
          <p:nvPr>
            <p:ph idx="1"/>
          </p:nvPr>
        </p:nvPicPr>
        <p:blipFill rotWithShape="1">
          <a:blip r:embed="rId2"/>
          <a:srcRect b="9910"/>
          <a:stretch/>
        </p:blipFill>
        <p:spPr>
          <a:xfrm>
            <a:off x="1819295" y="2378647"/>
            <a:ext cx="9033583" cy="3962192"/>
          </a:xfrm>
        </p:spPr>
      </p:pic>
    </p:spTree>
    <p:extLst>
      <p:ext uri="{BB962C8B-B14F-4D97-AF65-F5344CB8AC3E}">
        <p14:creationId xmlns:p14="http://schemas.microsoft.com/office/powerpoint/2010/main" val="13843077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p:txBody>
          <a:bodyPr>
            <a:normAutofit fontScale="85000" lnSpcReduction="10000"/>
          </a:bodyPr>
          <a:lstStyle/>
          <a:p>
            <a:r>
              <a:rPr lang="en-US" dirty="0">
                <a:latin typeface="Times New Roman" panose="02020603050405020304" pitchFamily="18" charset="0"/>
                <a:cs typeface="Times New Roman" panose="02020603050405020304" pitchFamily="18" charset="0"/>
              </a:rPr>
              <a:t>Allen, C.W., Diamond-Myrsten, S. and Rollins, L.K., 2018. School absenteeism in children and adolescents. </a:t>
            </a:r>
            <a:r>
              <a:rPr lang="en-US" i="1" dirty="0">
                <a:latin typeface="Times New Roman" panose="02020603050405020304" pitchFamily="18" charset="0"/>
                <a:cs typeface="Times New Roman" panose="02020603050405020304" pitchFamily="18" charset="0"/>
              </a:rPr>
              <a:t>American family physician</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98</a:t>
            </a:r>
            <a:r>
              <a:rPr lang="en-US" dirty="0">
                <a:latin typeface="Times New Roman" panose="02020603050405020304" pitchFamily="18" charset="0"/>
                <a:cs typeface="Times New Roman" panose="02020603050405020304" pitchFamily="18" charset="0"/>
              </a:rPr>
              <a:t>(12), pp.738-744.</a:t>
            </a:r>
          </a:p>
          <a:p>
            <a:r>
              <a:rPr lang="en-US" dirty="0">
                <a:latin typeface="Times New Roman" panose="02020603050405020304" pitchFamily="18" charset="0"/>
                <a:cs typeface="Times New Roman" panose="02020603050405020304" pitchFamily="18" charset="0"/>
              </a:rPr>
              <a:t>Brown, S.M., Bose, S., Banner-Goodspeed, V., Beesley, S.J., Dinglas, V.D., Hopkins, R.O., Jackson, J.C., Mir-Kasimov, M., Needham, D.M. and Sevin, C.M., 2019. Approaches to addressing Post–Intensive care syndrome among intensive care unit survivors. A narrative review. </a:t>
            </a:r>
            <a:r>
              <a:rPr lang="en-US" i="1" dirty="0">
                <a:latin typeface="Times New Roman" panose="02020603050405020304" pitchFamily="18" charset="0"/>
                <a:cs typeface="Times New Roman" panose="02020603050405020304" pitchFamily="18" charset="0"/>
              </a:rPr>
              <a:t>Annals of the American Thoracic Society</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16</a:t>
            </a:r>
            <a:r>
              <a:rPr lang="en-US" dirty="0">
                <a:latin typeface="Times New Roman" panose="02020603050405020304" pitchFamily="18" charset="0"/>
                <a:cs typeface="Times New Roman" panose="02020603050405020304" pitchFamily="18" charset="0"/>
              </a:rPr>
              <a:t>(8), pp.947-956.</a:t>
            </a:r>
          </a:p>
          <a:p>
            <a:r>
              <a:rPr lang="en-US" dirty="0">
                <a:latin typeface="Times New Roman" panose="02020603050405020304" pitchFamily="18" charset="0"/>
                <a:cs typeface="Times New Roman" panose="02020603050405020304" pitchFamily="18" charset="0"/>
              </a:rPr>
              <a:t>Childs, J. and Lofton, R., 2021. Masking attendance: How education policy distracts from the wicked problem (s) of chronic absenteeism. </a:t>
            </a:r>
            <a:r>
              <a:rPr lang="en-US" i="1" dirty="0">
                <a:latin typeface="Times New Roman" panose="02020603050405020304" pitchFamily="18" charset="0"/>
                <a:cs typeface="Times New Roman" panose="02020603050405020304" pitchFamily="18" charset="0"/>
              </a:rPr>
              <a:t>Educational Policy</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35</a:t>
            </a:r>
            <a:r>
              <a:rPr lang="en-US" dirty="0">
                <a:latin typeface="Times New Roman" panose="02020603050405020304" pitchFamily="18" charset="0"/>
                <a:cs typeface="Times New Roman" panose="02020603050405020304" pitchFamily="18" charset="0"/>
              </a:rPr>
              <a:t>(2), pp.213-234.</a:t>
            </a:r>
          </a:p>
          <a:p>
            <a:r>
              <a:rPr lang="en-US" dirty="0">
                <a:latin typeface="Times New Roman" panose="02020603050405020304" pitchFamily="18" charset="0"/>
                <a:cs typeface="Times New Roman" panose="02020603050405020304" pitchFamily="18" charset="0"/>
              </a:rPr>
              <a:t>Holsti, O.R., 2019. Crisis, stress, and decisionmaking. In </a:t>
            </a:r>
            <a:r>
              <a:rPr lang="en-US" i="1" dirty="0">
                <a:latin typeface="Times New Roman" panose="02020603050405020304" pitchFamily="18" charset="0"/>
                <a:cs typeface="Times New Roman" panose="02020603050405020304" pitchFamily="18" charset="0"/>
              </a:rPr>
              <a:t>The War System</a:t>
            </a:r>
            <a:r>
              <a:rPr lang="en-US" dirty="0">
                <a:latin typeface="Times New Roman" panose="02020603050405020304" pitchFamily="18" charset="0"/>
                <a:cs typeface="Times New Roman" panose="02020603050405020304" pitchFamily="18" charset="0"/>
              </a:rPr>
              <a:t> (pp. 491-508). Routledge.</a:t>
            </a:r>
          </a:p>
          <a:p>
            <a:r>
              <a:rPr lang="en-US" dirty="0">
                <a:latin typeface="Times New Roman" panose="02020603050405020304" pitchFamily="18" charset="0"/>
                <a:cs typeface="Times New Roman" panose="02020603050405020304" pitchFamily="18" charset="0"/>
              </a:rPr>
              <a:t>Kearney, C.A., Gonzálvez, C., Graczyk, P.A. and Fornander, M.J., 2019. Reconciling contemporary approaches to school attendance and school absenteeism: Toward promotion and nimble response, global policy review and implementation, and future adaptability (Part 1). </a:t>
            </a:r>
            <a:r>
              <a:rPr lang="en-US" i="1" dirty="0">
                <a:latin typeface="Times New Roman" panose="02020603050405020304" pitchFamily="18" charset="0"/>
                <a:cs typeface="Times New Roman" panose="02020603050405020304" pitchFamily="18" charset="0"/>
              </a:rPr>
              <a:t>Frontiers in Psychology</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10</a:t>
            </a:r>
            <a:r>
              <a:rPr lang="en-US" dirty="0">
                <a:latin typeface="Times New Roman" panose="02020603050405020304" pitchFamily="18" charset="0"/>
                <a:cs typeface="Times New Roman" panose="02020603050405020304" pitchFamily="18" charset="0"/>
              </a:rPr>
              <a:t>, p.2222.</a:t>
            </a:r>
          </a:p>
          <a:p>
            <a:endParaRPr lang="en-US" dirty="0"/>
          </a:p>
        </p:txBody>
      </p:sp>
    </p:spTree>
    <p:extLst>
      <p:ext uri="{BB962C8B-B14F-4D97-AF65-F5344CB8AC3E}">
        <p14:creationId xmlns:p14="http://schemas.microsoft.com/office/powerpoint/2010/main" val="5352266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6503EB0F-2257-4A3E-A73B-E1DE769B45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3" name="Rectangle 12">
              <a:extLst>
                <a:ext uri="{FF2B5EF4-FFF2-40B4-BE49-F238E27FC236}">
                  <a16:creationId xmlns:a16="http://schemas.microsoft.com/office/drawing/2014/main" id="{77012B2A-0D78-433A-8C68-8889D3DCD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Freeform 5">
              <a:extLst>
                <a:ext uri="{FF2B5EF4-FFF2-40B4-BE49-F238E27FC236}">
                  <a16:creationId xmlns:a16="http://schemas.microsoft.com/office/drawing/2014/main" id="{119D0202-ED3F-47CC-90E9-4E963BCDAB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Rectangle 15">
            <a:extLst>
              <a:ext uri="{FF2B5EF4-FFF2-40B4-BE49-F238E27FC236}">
                <a16:creationId xmlns:a16="http://schemas.microsoft.com/office/drawing/2014/main" id="{670D6F2B-93AF-47D6-9378-5E54BE0AC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7" name="Content Placeholder 6" descr="A picture containing text&#10;&#10;Description automatically generated">
            <a:extLst>
              <a:ext uri="{FF2B5EF4-FFF2-40B4-BE49-F238E27FC236}">
                <a16:creationId xmlns:a16="http://schemas.microsoft.com/office/drawing/2014/main" id="{88FD5D51-C010-487A-B7CD-49DE1ABAF314}"/>
              </a:ext>
            </a:extLst>
          </p:cNvPr>
          <p:cNvPicPr>
            <a:picLocks noGrp="1" noChangeAspect="1"/>
          </p:cNvPicPr>
          <p:nvPr>
            <p:ph idx="1"/>
          </p:nvPr>
        </p:nvPicPr>
        <p:blipFill rotWithShape="1">
          <a:blip r:embed="rId3"/>
          <a:srcRect t="19917" r="-1" b="5281"/>
          <a:stretch/>
        </p:blipFill>
        <p:spPr>
          <a:xfrm>
            <a:off x="1683170" y="1528997"/>
            <a:ext cx="8825659" cy="4100058"/>
          </a:xfrm>
          <a:prstGeom prst="rect">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14243183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248</TotalTime>
  <Words>1057</Words>
  <Application>Microsoft Office PowerPoint</Application>
  <PresentationFormat>Ecran lat</PresentationFormat>
  <Paragraphs>84</Paragraphs>
  <Slides>15</Slides>
  <Notes>0</Notes>
  <HiddenSlides>0</HiddenSlides>
  <MMClips>0</MMClips>
  <ScaleCrop>false</ScaleCrop>
  <HeadingPairs>
    <vt:vector size="6" baseType="variant">
      <vt:variant>
        <vt:lpstr>Fonturi utilizate</vt:lpstr>
      </vt:variant>
      <vt:variant>
        <vt:i4>4</vt:i4>
      </vt:variant>
      <vt:variant>
        <vt:lpstr>Temă</vt:lpstr>
      </vt:variant>
      <vt:variant>
        <vt:i4>1</vt:i4>
      </vt:variant>
      <vt:variant>
        <vt:lpstr>Titluri diapozitive</vt:lpstr>
      </vt:variant>
      <vt:variant>
        <vt:i4>15</vt:i4>
      </vt:variant>
    </vt:vector>
  </HeadingPairs>
  <TitlesOfParts>
    <vt:vector size="20" baseType="lpstr">
      <vt:lpstr>Arial</vt:lpstr>
      <vt:lpstr>Century Gothic</vt:lpstr>
      <vt:lpstr>Times New Roman</vt:lpstr>
      <vt:lpstr>Wingdings 3</vt:lpstr>
      <vt:lpstr>Ion Boardroom</vt:lpstr>
      <vt:lpstr>Reducing Long term Absenteeism</vt:lpstr>
      <vt:lpstr>Introduction</vt:lpstr>
      <vt:lpstr>Background of the problem </vt:lpstr>
      <vt:lpstr>Current options to resolve the problem </vt:lpstr>
      <vt:lpstr>Nature and impact of complex problem on employees and their organizations </vt:lpstr>
      <vt:lpstr>Analysis of macro environmental factors through PESTEL  Model </vt:lpstr>
      <vt:lpstr>Analysis of macro environmental factors through PESTEL  Model … (Cont’d)</vt:lpstr>
      <vt:lpstr>Fishbone Diagram</vt:lpstr>
      <vt:lpstr>PMI Analysis</vt:lpstr>
      <vt:lpstr>Causes and effect analysis </vt:lpstr>
      <vt:lpstr> Cause and effect of absenteeism  </vt:lpstr>
      <vt:lpstr>Alternative solutions to absenteeism </vt:lpstr>
      <vt:lpstr>  Best alternative solutions   </vt:lpstr>
      <vt:lpstr>References</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ABC</dc:creator>
  <cp:lastModifiedBy>Ileana Gabriela Juganaru</cp:lastModifiedBy>
  <cp:revision>14</cp:revision>
  <dcterms:created xsi:type="dcterms:W3CDTF">2022-11-29T16:29:03Z</dcterms:created>
  <dcterms:modified xsi:type="dcterms:W3CDTF">2022-12-01T22:01:09Z</dcterms:modified>
</cp:coreProperties>
</file>