
<file path=[Content_Types].xml><?xml version="1.0" encoding="utf-8"?>
<Types xmlns="http://schemas.openxmlformats.org/package/2006/content-types">
  <Override PartName="/ppt/slideMasters/slideMaster3.xml" ContentType="application/vnd.openxmlformats-officedocument.presentationml.slideMaster+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notesSlides/notesSlide18.xml" ContentType="application/vnd.openxmlformats-officedocument.presentationml.notesSlide+xml"/>
  <Default Extension="xls" ContentType="application/vnd.ms-exce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Default Extension="vml" ContentType="application/vnd.openxmlformats-officedocument.vmlDrawing"/>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 id="2147483732" r:id="rId2"/>
    <p:sldMasterId id="2147483744" r:id="rId3"/>
  </p:sldMasterIdLst>
  <p:notesMasterIdLst>
    <p:notesMasterId r:id="rId25"/>
  </p:notesMasterIdLst>
  <p:handoutMasterIdLst>
    <p:handoutMasterId r:id="rId26"/>
  </p:handoutMasterIdLst>
  <p:sldIdLst>
    <p:sldId id="273" r:id="rId4"/>
    <p:sldId id="286" r:id="rId5"/>
    <p:sldId id="266" r:id="rId6"/>
    <p:sldId id="267" r:id="rId7"/>
    <p:sldId id="276" r:id="rId8"/>
    <p:sldId id="275" r:id="rId9"/>
    <p:sldId id="277" r:id="rId10"/>
    <p:sldId id="272" r:id="rId11"/>
    <p:sldId id="278" r:id="rId12"/>
    <p:sldId id="280" r:id="rId13"/>
    <p:sldId id="281" r:id="rId14"/>
    <p:sldId id="259" r:id="rId15"/>
    <p:sldId id="260" r:id="rId16"/>
    <p:sldId id="258" r:id="rId17"/>
    <p:sldId id="257" r:id="rId18"/>
    <p:sldId id="262" r:id="rId19"/>
    <p:sldId id="261" r:id="rId20"/>
    <p:sldId id="282" r:id="rId21"/>
    <p:sldId id="285" r:id="rId22"/>
    <p:sldId id="283" r:id="rId23"/>
    <p:sldId id="284" r:id="rId24"/>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70" d="100"/>
          <a:sy n="70" d="100"/>
        </p:scale>
        <p:origin x="1950" y="48"/>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handoutMaster" Target="handoutMasters/handout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0.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bwMode="auto">
          <a:xfrm>
            <a:off x="0" y="0"/>
            <a:ext cx="2889250" cy="487363"/>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eaLnBrk="0" hangingPunct="0">
              <a:defRPr sz="1200">
                <a:latin typeface="Arial" charset="0"/>
              </a:defRPr>
            </a:lvl1pPr>
          </a:lstStyle>
          <a:p>
            <a:pPr>
              <a:defRPr/>
            </a:pPr>
            <a:endParaRPr lang="en-GB" altLang="en-US"/>
          </a:p>
        </p:txBody>
      </p:sp>
      <p:sp>
        <p:nvSpPr>
          <p:cNvPr id="29699" name="Rectangle 3"/>
          <p:cNvSpPr>
            <a:spLocks noGrp="1" noChangeArrowheads="1"/>
          </p:cNvSpPr>
          <p:nvPr>
            <p:ph type="dt" sz="quarter" idx="1"/>
          </p:nvPr>
        </p:nvSpPr>
        <p:spPr bwMode="auto">
          <a:xfrm>
            <a:off x="3778250" y="0"/>
            <a:ext cx="2889250" cy="487363"/>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t" anchorCtr="0" compatLnSpc="1">
            <a:prstTxWarp prst="textNoShape">
              <a:avLst/>
            </a:prstTxWarp>
          </a:bodyPr>
          <a:lstStyle>
            <a:lvl1pPr algn="r" eaLnBrk="0" hangingPunct="0">
              <a:defRPr sz="1200">
                <a:latin typeface="Arial" charset="0"/>
              </a:defRPr>
            </a:lvl1pPr>
          </a:lstStyle>
          <a:p>
            <a:pPr>
              <a:defRPr/>
            </a:pPr>
            <a:fld id="{49FD0016-AFA6-4068-803F-F0DBCAB23C0C}" type="datetimeFigureOut">
              <a:rPr lang="en-GB" altLang="en-US"/>
              <a:pPr>
                <a:defRPr/>
              </a:pPr>
              <a:t>04/10/2020</a:t>
            </a:fld>
            <a:endParaRPr lang="en-GB" altLang="en-US"/>
          </a:p>
        </p:txBody>
      </p:sp>
      <p:sp>
        <p:nvSpPr>
          <p:cNvPr id="29700" name="Rectangle 4"/>
          <p:cNvSpPr>
            <a:spLocks noGrp="1" noChangeArrowheads="1"/>
          </p:cNvSpPr>
          <p:nvPr>
            <p:ph type="ftr" sz="quarter" idx="2"/>
          </p:nvPr>
        </p:nvSpPr>
        <p:spPr bwMode="auto">
          <a:xfrm>
            <a:off x="0" y="9264650"/>
            <a:ext cx="2889250" cy="487363"/>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b" anchorCtr="0" compatLnSpc="1">
            <a:prstTxWarp prst="textNoShape">
              <a:avLst/>
            </a:prstTxWarp>
          </a:bodyPr>
          <a:lstStyle>
            <a:lvl1pPr eaLnBrk="0" hangingPunct="0">
              <a:defRPr sz="1200">
                <a:latin typeface="Arial" charset="0"/>
              </a:defRPr>
            </a:lvl1pPr>
          </a:lstStyle>
          <a:p>
            <a:pPr>
              <a:defRPr/>
            </a:pPr>
            <a:endParaRPr lang="en-GB" altLang="en-US"/>
          </a:p>
        </p:txBody>
      </p:sp>
      <p:sp>
        <p:nvSpPr>
          <p:cNvPr id="29701" name="Rectangle 5"/>
          <p:cNvSpPr>
            <a:spLocks noGrp="1" noChangeArrowheads="1"/>
          </p:cNvSpPr>
          <p:nvPr>
            <p:ph type="sldNum" sz="quarter" idx="3"/>
          </p:nvPr>
        </p:nvSpPr>
        <p:spPr bwMode="auto">
          <a:xfrm>
            <a:off x="3778250" y="9264650"/>
            <a:ext cx="2889250" cy="487363"/>
          </a:xfrm>
          <a:prstGeom prst="rect">
            <a:avLst/>
          </a:prstGeom>
          <a:noFill/>
          <a:ln>
            <a:noFill/>
          </a:ln>
          <a:effectLst/>
          <a:extLst>
            <a:ext uri="{909E8E84-426E-40DD-AFC4-6F175D3DCCD1}"/>
            <a:ext uri="{91240B29-F687-4F45-9708-019B960494DF}"/>
            <a:ext uri="{AF507438-7753-43E0-B8FC-AC1667EBCBE1}"/>
          </a:extLst>
        </p:spPr>
        <p:txBody>
          <a:bodyPr vert="horz" wrap="square" lIns="91440" tIns="45720" rIns="91440" bIns="45720" numCol="1" anchor="b" anchorCtr="0" compatLnSpc="1">
            <a:prstTxWarp prst="textNoShape">
              <a:avLst/>
            </a:prstTxWarp>
          </a:bodyPr>
          <a:lstStyle>
            <a:lvl1pPr algn="r">
              <a:defRPr sz="1200" smtClean="0"/>
            </a:lvl1pPr>
          </a:lstStyle>
          <a:p>
            <a:pPr>
              <a:defRPr/>
            </a:pPr>
            <a:fld id="{682D2119-731A-48C8-B752-8DDBD75FF7E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eaLnBrk="1" hangingPunct="1">
              <a:defRPr sz="1200">
                <a:latin typeface="Arial" panose="020B0604020202020204" pitchFamily="34" charset="0"/>
              </a:defRPr>
            </a:lvl1pPr>
          </a:lstStyle>
          <a:p>
            <a:pPr>
              <a:defRPr/>
            </a:pPr>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eaLnBrk="1" hangingPunct="1">
              <a:defRPr sz="1200">
                <a:latin typeface="Arial" panose="020B0604020202020204" pitchFamily="34" charset="0"/>
              </a:defRPr>
            </a:lvl1pPr>
          </a:lstStyle>
          <a:p>
            <a:pPr>
              <a:defRPr/>
            </a:pPr>
            <a:fld id="{0926C5F4-B8E5-4394-82E5-8492D6A0C961}" type="datetimeFigureOut">
              <a:rPr lang="en-GB"/>
              <a:pPr>
                <a:defRPr/>
              </a:pPr>
              <a:t>04/10/2020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eaLnBrk="1" hangingPunct="1">
              <a:defRPr sz="1200">
                <a:latin typeface="Arial" panose="020B0604020202020204" pitchFamily="34" charset="0"/>
              </a:defRPr>
            </a:lvl1pPr>
          </a:lstStyle>
          <a:p>
            <a:pPr>
              <a:defRPr/>
            </a:pPr>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DCD69A22-F1DD-4039-A447-D3FBE3604B31}"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49156" name="Slide Number Placeholder 3"/>
          <p:cNvSpPr>
            <a:spLocks noGrp="1"/>
          </p:cNvSpPr>
          <p:nvPr>
            <p:ph type="sldNum" sz="quarter" idx="5"/>
          </p:nvPr>
        </p:nvSpPr>
        <p:spPr bwMode="auto">
          <a:noFill/>
          <a:ln>
            <a:miter lim="800000"/>
            <a:headEnd/>
            <a:tailEnd/>
          </a:ln>
        </p:spPr>
        <p:txBody>
          <a:bodyPr/>
          <a:lstStyle/>
          <a:p>
            <a:fld id="{1C3B35F2-DB2F-4001-AA14-ADD93464020B}" type="slidenum">
              <a:rPr lang="en-GB"/>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50180" name="Slide Number Placeholder 3"/>
          <p:cNvSpPr>
            <a:spLocks noGrp="1"/>
          </p:cNvSpPr>
          <p:nvPr>
            <p:ph type="sldNum" sz="quarter" idx="5"/>
          </p:nvPr>
        </p:nvSpPr>
        <p:spPr bwMode="auto">
          <a:noFill/>
          <a:ln>
            <a:miter lim="800000"/>
            <a:headEnd/>
            <a:tailEnd/>
          </a:ln>
        </p:spPr>
        <p:txBody>
          <a:bodyPr/>
          <a:lstStyle/>
          <a:p>
            <a:fld id="{8CA1DE47-4907-437F-AD22-E8F6757C82FE}" type="slidenum">
              <a:rPr lang="en-GB"/>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51204" name="Slide Number Placeholder 3"/>
          <p:cNvSpPr>
            <a:spLocks noGrp="1"/>
          </p:cNvSpPr>
          <p:nvPr>
            <p:ph type="sldNum" sz="quarter" idx="5"/>
          </p:nvPr>
        </p:nvSpPr>
        <p:spPr bwMode="auto">
          <a:noFill/>
          <a:ln>
            <a:miter lim="800000"/>
            <a:headEnd/>
            <a:tailEnd/>
          </a:ln>
        </p:spPr>
        <p:txBody>
          <a:bodyPr/>
          <a:lstStyle/>
          <a:p>
            <a:fld id="{AB1BD916-3346-4167-928A-66F461164A7B}" type="slidenum">
              <a:rPr lang="en-GB"/>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52228" name="Slide Number Placeholder 3"/>
          <p:cNvSpPr>
            <a:spLocks noGrp="1"/>
          </p:cNvSpPr>
          <p:nvPr>
            <p:ph type="sldNum" sz="quarter" idx="5"/>
          </p:nvPr>
        </p:nvSpPr>
        <p:spPr bwMode="auto">
          <a:noFill/>
          <a:ln>
            <a:miter lim="800000"/>
            <a:headEnd/>
            <a:tailEnd/>
          </a:ln>
        </p:spPr>
        <p:txBody>
          <a:bodyPr/>
          <a:lstStyle/>
          <a:p>
            <a:fld id="{D1965789-3618-467B-AD1E-E460E28AE55A}" type="slidenum">
              <a:rPr lang="en-GB"/>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5325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53252" name="Slide Number Placeholder 3"/>
          <p:cNvSpPr>
            <a:spLocks noGrp="1"/>
          </p:cNvSpPr>
          <p:nvPr>
            <p:ph type="sldNum" sz="quarter" idx="5"/>
          </p:nvPr>
        </p:nvSpPr>
        <p:spPr bwMode="auto">
          <a:noFill/>
          <a:ln>
            <a:miter lim="800000"/>
            <a:headEnd/>
            <a:tailEnd/>
          </a:ln>
        </p:spPr>
        <p:txBody>
          <a:bodyPr/>
          <a:lstStyle/>
          <a:p>
            <a:fld id="{FD1F44A8-81CF-4B82-8FB3-F3D7F1343881}" type="slidenum">
              <a:rPr lang="en-GB"/>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p:spPr>
      </p:sp>
      <p:sp>
        <p:nvSpPr>
          <p:cNvPr id="542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54276" name="Slide Number Placeholder 3"/>
          <p:cNvSpPr>
            <a:spLocks noGrp="1"/>
          </p:cNvSpPr>
          <p:nvPr>
            <p:ph type="sldNum" sz="quarter" idx="5"/>
          </p:nvPr>
        </p:nvSpPr>
        <p:spPr bwMode="auto">
          <a:noFill/>
          <a:ln>
            <a:miter lim="800000"/>
            <a:headEnd/>
            <a:tailEnd/>
          </a:ln>
        </p:spPr>
        <p:txBody>
          <a:bodyPr/>
          <a:lstStyle/>
          <a:p>
            <a:fld id="{EA760922-046C-4F91-B9E7-28DD9CC7BF03}" type="slidenum">
              <a:rPr lang="en-GB"/>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55300" name="Slide Number Placeholder 3"/>
          <p:cNvSpPr>
            <a:spLocks noGrp="1"/>
          </p:cNvSpPr>
          <p:nvPr>
            <p:ph type="sldNum" sz="quarter" idx="5"/>
          </p:nvPr>
        </p:nvSpPr>
        <p:spPr bwMode="auto">
          <a:noFill/>
          <a:ln>
            <a:miter lim="800000"/>
            <a:headEnd/>
            <a:tailEnd/>
          </a:ln>
        </p:spPr>
        <p:txBody>
          <a:bodyPr/>
          <a:lstStyle/>
          <a:p>
            <a:fld id="{97A315C8-07DB-463A-AFB5-6780283A722F}" type="slidenum">
              <a:rPr lang="en-GB"/>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p:spPr>
      </p:sp>
      <p:sp>
        <p:nvSpPr>
          <p:cNvPr id="5632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56324" name="Slide Number Placeholder 3"/>
          <p:cNvSpPr>
            <a:spLocks noGrp="1"/>
          </p:cNvSpPr>
          <p:nvPr>
            <p:ph type="sldNum" sz="quarter" idx="5"/>
          </p:nvPr>
        </p:nvSpPr>
        <p:spPr bwMode="auto">
          <a:noFill/>
          <a:ln>
            <a:miter lim="800000"/>
            <a:headEnd/>
            <a:tailEnd/>
          </a:ln>
        </p:spPr>
        <p:txBody>
          <a:bodyPr/>
          <a:lstStyle/>
          <a:p>
            <a:fld id="{2C472084-7A7F-4047-84BD-21BFA9D21ED9}" type="slidenum">
              <a:rPr lang="en-GB"/>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57348" name="Slide Number Placeholder 3"/>
          <p:cNvSpPr>
            <a:spLocks noGrp="1"/>
          </p:cNvSpPr>
          <p:nvPr>
            <p:ph type="sldNum" sz="quarter" idx="5"/>
          </p:nvPr>
        </p:nvSpPr>
        <p:spPr bwMode="auto">
          <a:noFill/>
          <a:ln>
            <a:miter lim="800000"/>
            <a:headEnd/>
            <a:tailEnd/>
          </a:ln>
        </p:spPr>
        <p:txBody>
          <a:bodyPr/>
          <a:lstStyle/>
          <a:p>
            <a:fld id="{8486EFA7-980A-4701-885F-23FE0EE91A25}" type="slidenum">
              <a:rPr lang="en-GB"/>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p:spPr>
      </p:sp>
      <p:sp>
        <p:nvSpPr>
          <p:cNvPr id="583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58372" name="Slide Number Placeholder 3"/>
          <p:cNvSpPr>
            <a:spLocks noGrp="1"/>
          </p:cNvSpPr>
          <p:nvPr>
            <p:ph type="sldNum" sz="quarter" idx="5"/>
          </p:nvPr>
        </p:nvSpPr>
        <p:spPr bwMode="auto">
          <a:noFill/>
          <a:ln>
            <a:miter lim="800000"/>
            <a:headEnd/>
            <a:tailEnd/>
          </a:ln>
        </p:spPr>
        <p:txBody>
          <a:bodyPr/>
          <a:lstStyle/>
          <a:p>
            <a:fld id="{E84CC8F8-DDCD-4946-A025-B1A715694C17}" type="slidenum">
              <a:rPr lang="en-GB"/>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p:spPr>
      </p:sp>
      <p:sp>
        <p:nvSpPr>
          <p:cNvPr id="593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59396" name="Slide Number Placeholder 3"/>
          <p:cNvSpPr>
            <a:spLocks noGrp="1"/>
          </p:cNvSpPr>
          <p:nvPr>
            <p:ph type="sldNum" sz="quarter" idx="5"/>
          </p:nvPr>
        </p:nvSpPr>
        <p:spPr bwMode="auto">
          <a:noFill/>
          <a:ln>
            <a:miter lim="800000"/>
            <a:headEnd/>
            <a:tailEnd/>
          </a:ln>
        </p:spPr>
        <p:txBody>
          <a:bodyPr/>
          <a:lstStyle/>
          <a:p>
            <a:fld id="{7A65A539-00D7-490C-BC81-24B71BB71830}" type="slidenum">
              <a:rPr lang="en-GB"/>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p:spPr>
      </p:sp>
      <p:sp>
        <p:nvSpPr>
          <p:cNvPr id="6041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60420" name="Slide Number Placeholder 3"/>
          <p:cNvSpPr>
            <a:spLocks noGrp="1"/>
          </p:cNvSpPr>
          <p:nvPr>
            <p:ph type="sldNum" sz="quarter" idx="5"/>
          </p:nvPr>
        </p:nvSpPr>
        <p:spPr bwMode="auto">
          <a:noFill/>
          <a:ln>
            <a:miter lim="800000"/>
            <a:headEnd/>
            <a:tailEnd/>
          </a:ln>
        </p:spPr>
        <p:txBody>
          <a:bodyPr/>
          <a:lstStyle/>
          <a:p>
            <a:fld id="{6780F581-808E-40EE-AE53-DA2B9809D37C}" type="slidenum">
              <a:rPr lang="en-GB"/>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p:spPr>
      </p:sp>
      <p:sp>
        <p:nvSpPr>
          <p:cNvPr id="614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61444" name="Slide Number Placeholder 3"/>
          <p:cNvSpPr>
            <a:spLocks noGrp="1"/>
          </p:cNvSpPr>
          <p:nvPr>
            <p:ph type="sldNum" sz="quarter" idx="5"/>
          </p:nvPr>
        </p:nvSpPr>
        <p:spPr bwMode="auto">
          <a:noFill/>
          <a:ln>
            <a:miter lim="800000"/>
            <a:headEnd/>
            <a:tailEnd/>
          </a:ln>
        </p:spPr>
        <p:txBody>
          <a:bodyPr/>
          <a:lstStyle/>
          <a:p>
            <a:fld id="{3DDE0F8C-AA20-4E40-8473-E040A09A56DF}" type="slidenum">
              <a:rPr lang="en-GB"/>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p:spPr>
      </p:sp>
      <p:sp>
        <p:nvSpPr>
          <p:cNvPr id="6246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62468" name="Slide Number Placeholder 3"/>
          <p:cNvSpPr>
            <a:spLocks noGrp="1"/>
          </p:cNvSpPr>
          <p:nvPr>
            <p:ph type="sldNum" sz="quarter" idx="5"/>
          </p:nvPr>
        </p:nvSpPr>
        <p:spPr bwMode="auto">
          <a:noFill/>
          <a:ln>
            <a:miter lim="800000"/>
            <a:headEnd/>
            <a:tailEnd/>
          </a:ln>
        </p:spPr>
        <p:txBody>
          <a:bodyPr/>
          <a:lstStyle/>
          <a:p>
            <a:fld id="{57A58C5C-D433-496A-9E81-D767F659EFFE}" type="slidenum">
              <a:rPr lang="en-GB"/>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p:spPr>
      </p:sp>
      <p:sp>
        <p:nvSpPr>
          <p:cNvPr id="634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63492" name="Slide Number Placeholder 3"/>
          <p:cNvSpPr>
            <a:spLocks noGrp="1"/>
          </p:cNvSpPr>
          <p:nvPr>
            <p:ph type="sldNum" sz="quarter" idx="5"/>
          </p:nvPr>
        </p:nvSpPr>
        <p:spPr bwMode="auto">
          <a:noFill/>
          <a:ln>
            <a:miter lim="800000"/>
            <a:headEnd/>
            <a:tailEnd/>
          </a:ln>
        </p:spPr>
        <p:txBody>
          <a:bodyPr/>
          <a:lstStyle/>
          <a:p>
            <a:fld id="{FFE49EBE-BC79-42CA-BE5B-81D02A3C68A0}" type="slidenum">
              <a:rPr lang="en-GB"/>
              <a:pPr/>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64516" name="Slide Number Placeholder 3"/>
          <p:cNvSpPr>
            <a:spLocks noGrp="1"/>
          </p:cNvSpPr>
          <p:nvPr>
            <p:ph type="sldNum" sz="quarter" idx="5"/>
          </p:nvPr>
        </p:nvSpPr>
        <p:spPr bwMode="auto">
          <a:noFill/>
          <a:ln>
            <a:miter lim="800000"/>
            <a:headEnd/>
            <a:tailEnd/>
          </a:ln>
        </p:spPr>
        <p:txBody>
          <a:bodyPr/>
          <a:lstStyle/>
          <a:p>
            <a:fld id="{15D967C7-44BE-48CF-8CB7-161B50CBBAA3}" type="slidenum">
              <a:rPr lang="en-GB"/>
              <a:pPr/>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pic>
        <p:nvPicPr>
          <p:cNvPr id="65539" name="Picture 4"/>
          <p:cNvPicPr>
            <a:picLocks noChangeAspect="1"/>
          </p:cNvPicPr>
          <p:nvPr/>
        </p:nvPicPr>
        <p:blipFill>
          <a:blip r:embed="rId3"/>
          <a:srcRect/>
          <a:stretch>
            <a:fillRect/>
          </a:stretch>
        </p:blipFill>
        <p:spPr bwMode="auto">
          <a:xfrm>
            <a:off x="19050" y="5597525"/>
            <a:ext cx="6669088" cy="2346325"/>
          </a:xfrm>
          <a:prstGeom prst="rect">
            <a:avLst/>
          </a:prstGeom>
          <a:noFill/>
          <a:ln w="9525">
            <a:noFill/>
            <a:miter lim="800000"/>
            <a:headEnd/>
            <a:tailEnd/>
          </a:ln>
        </p:spPr>
      </p:pic>
      <p:sp>
        <p:nvSpPr>
          <p:cNvPr id="6554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65541" name="Slide Number Placeholder 3"/>
          <p:cNvSpPr>
            <a:spLocks noGrp="1"/>
          </p:cNvSpPr>
          <p:nvPr>
            <p:ph type="sldNum" sz="quarter" idx="5"/>
          </p:nvPr>
        </p:nvSpPr>
        <p:spPr bwMode="auto">
          <a:noFill/>
          <a:ln>
            <a:miter lim="800000"/>
            <a:headEnd/>
            <a:tailEnd/>
          </a:ln>
        </p:spPr>
        <p:txBody>
          <a:bodyPr/>
          <a:lstStyle/>
          <a:p>
            <a:fld id="{887DF220-D87D-43F4-AE18-040D07E098A7}" type="slidenum">
              <a:rPr lang="en-GB"/>
              <a:pPr/>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p:spPr>
      </p:sp>
      <p:sp>
        <p:nvSpPr>
          <p:cNvPr id="6656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66564" name="Slide Number Placeholder 3"/>
          <p:cNvSpPr>
            <a:spLocks noGrp="1"/>
          </p:cNvSpPr>
          <p:nvPr>
            <p:ph type="sldNum" sz="quarter" idx="5"/>
          </p:nvPr>
        </p:nvSpPr>
        <p:spPr bwMode="auto">
          <a:noFill/>
          <a:ln>
            <a:miter lim="800000"/>
            <a:headEnd/>
            <a:tailEnd/>
          </a:ln>
        </p:spPr>
        <p:txBody>
          <a:bodyPr/>
          <a:lstStyle/>
          <a:p>
            <a:fld id="{CFABDE76-0B81-4DEF-AE3E-87F47019B854}" type="slidenum">
              <a:rPr lang="en-GB"/>
              <a:pPr/>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p:spPr>
      </p:sp>
      <p:sp>
        <p:nvSpPr>
          <p:cNvPr id="675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67588" name="Slide Number Placeholder 3"/>
          <p:cNvSpPr>
            <a:spLocks noGrp="1"/>
          </p:cNvSpPr>
          <p:nvPr>
            <p:ph type="sldNum" sz="quarter" idx="5"/>
          </p:nvPr>
        </p:nvSpPr>
        <p:spPr bwMode="auto">
          <a:noFill/>
          <a:ln>
            <a:miter lim="800000"/>
            <a:headEnd/>
            <a:tailEnd/>
          </a:ln>
        </p:spPr>
        <p:txBody>
          <a:bodyPr/>
          <a:lstStyle/>
          <a:p>
            <a:fld id="{14D58668-5FB0-484B-90A5-8D425614E18F}" type="slidenum">
              <a:rPr lang="en-GB">
                <a:solidFill>
                  <a:srgbClr val="000000"/>
                </a:solidFill>
              </a:rPr>
              <a:pPr/>
              <a:t>20</a:t>
            </a:fld>
            <a:endParaRPr lang="en-GB">
              <a:solidFill>
                <a:srgbClr val="000000"/>
              </a:solidFil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p:spPr>
      </p:sp>
      <p:sp>
        <p:nvSpPr>
          <p:cNvPr id="6861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Is a movement for such comments being rather frequent in the early blocks. To more measured in later blocks. </a:t>
            </a:r>
          </a:p>
          <a:p>
            <a:pPr eaLnBrk="1" hangingPunct="1">
              <a:spcBef>
                <a:spcPct val="0"/>
              </a:spcBef>
            </a:pPr>
            <a:endParaRPr lang="en-GB" smtClean="0"/>
          </a:p>
          <a:p>
            <a:pPr eaLnBrk="1" hangingPunct="1">
              <a:spcBef>
                <a:spcPct val="0"/>
              </a:spcBef>
            </a:pPr>
            <a:r>
              <a:rPr lang="en-GB" smtClean="0"/>
              <a:t>They like everything about the module but hate the blocks – at least they like what they are doing if not the how they are doing it.</a:t>
            </a:r>
          </a:p>
          <a:p>
            <a:pPr eaLnBrk="1" hangingPunct="1">
              <a:spcBef>
                <a:spcPct val="0"/>
              </a:spcBef>
            </a:pPr>
            <a:endParaRPr lang="en-GB" smtClean="0"/>
          </a:p>
          <a:p>
            <a:pPr eaLnBrk="1" hangingPunct="1">
              <a:spcBef>
                <a:spcPct val="0"/>
              </a:spcBef>
            </a:pPr>
            <a:r>
              <a:rPr lang="en-GB" smtClean="0"/>
              <a:t> Student feedback from module evaluation forms consistently and universally (across all disciplines) praise the engaged nature of block teaching. The hands-on, the practical elements, being able to participate, being able to ‘do things’ not just read’, workshops, discussions etc. are frequently noted (along with praise for the staff).</a:t>
            </a:r>
          </a:p>
          <a:p>
            <a:pPr eaLnBrk="1" hangingPunct="1">
              <a:spcBef>
                <a:spcPct val="0"/>
              </a:spcBef>
            </a:pPr>
            <a:r>
              <a:rPr lang="en-GB" smtClean="0"/>
              <a:t> </a:t>
            </a:r>
          </a:p>
          <a:p>
            <a:pPr eaLnBrk="1" hangingPunct="1">
              <a:spcBef>
                <a:spcPct val="0"/>
              </a:spcBef>
            </a:pPr>
            <a:r>
              <a:rPr lang="en-GB" smtClean="0"/>
              <a:t>Negative responses toward needing more time to read, more time to think about and do essays and assignments are also frequent. For some students they feel they have achieved in spite of block teaching not because of it (as one student phrased it).</a:t>
            </a:r>
          </a:p>
          <a:p>
            <a:pPr eaLnBrk="1" hangingPunct="1">
              <a:spcBef>
                <a:spcPct val="0"/>
              </a:spcBef>
            </a:pPr>
            <a:r>
              <a:rPr lang="en-GB" smtClean="0"/>
              <a:t> </a:t>
            </a:r>
          </a:p>
          <a:p>
            <a:pPr eaLnBrk="1" hangingPunct="1">
              <a:spcBef>
                <a:spcPct val="0"/>
              </a:spcBef>
            </a:pPr>
            <a:r>
              <a:rPr lang="en-GB" smtClean="0"/>
              <a:t>Staff have engaged with the responses through the module feedback forms and really reflected on their practice – most note changes to delivery or content for the next iteration.  Few note the need to alter assessment significantly but perhaps modify it in terms of timing, or placement within the module.. Most negative comments when really looked at carefully seem to reflect the amount of content they had to cover in the early modules, time felt squeezed, no time for reading, reflecting, assimilating and some subjects have really struggled with this</a:t>
            </a:r>
          </a:p>
          <a:p>
            <a:pPr eaLnBrk="1" hangingPunct="1">
              <a:spcBef>
                <a:spcPct val="0"/>
              </a:spcBef>
            </a:pPr>
            <a:r>
              <a:rPr lang="en-GB" smtClean="0"/>
              <a:t> </a:t>
            </a:r>
          </a:p>
          <a:p>
            <a:pPr eaLnBrk="1" hangingPunct="1">
              <a:spcBef>
                <a:spcPct val="0"/>
              </a:spcBef>
            </a:pPr>
            <a:r>
              <a:rPr lang="en-GB" smtClean="0"/>
              <a:t> </a:t>
            </a:r>
          </a:p>
          <a:p>
            <a:pPr eaLnBrk="1" hangingPunct="1">
              <a:spcBef>
                <a:spcPct val="0"/>
              </a:spcBef>
            </a:pPr>
            <a:endParaRPr lang="en-GB" smtClean="0"/>
          </a:p>
        </p:txBody>
      </p:sp>
      <p:sp>
        <p:nvSpPr>
          <p:cNvPr id="68612" name="Slide Number Placeholder 3"/>
          <p:cNvSpPr>
            <a:spLocks noGrp="1"/>
          </p:cNvSpPr>
          <p:nvPr>
            <p:ph type="sldNum" sz="quarter" idx="5"/>
          </p:nvPr>
        </p:nvSpPr>
        <p:spPr bwMode="auto">
          <a:noFill/>
          <a:ln>
            <a:miter lim="800000"/>
            <a:headEnd/>
            <a:tailEnd/>
          </a:ln>
        </p:spPr>
        <p:txBody>
          <a:bodyPr/>
          <a:lstStyle/>
          <a:p>
            <a:fld id="{EE1A37DF-0F34-4224-85D7-FA438CEF4B24}" type="slidenum">
              <a:rPr lang="en-GB">
                <a:solidFill>
                  <a:srgbClr val="000000"/>
                </a:solidFill>
              </a:rPr>
              <a:pPr/>
              <a:t>21</a:t>
            </a:fld>
            <a:endParaRPr lang="en-GB">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5800A83-95DE-4845-88EF-A11C815F2A58}" type="slidenum">
              <a:rPr lang="en-GB" altLang="en-US"/>
              <a:pPr>
                <a:defRPr/>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D440843-452B-4455-A0FC-6EE5F01E6E85}" type="slidenum">
              <a:rPr lang="en-GB" altLang="en-US"/>
              <a:pPr>
                <a:defRPr/>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79DC9C3-714B-4F57-9331-D0A636B70E52}" type="slidenum">
              <a:rPr lang="en-GB" altLang="en-US"/>
              <a:pPr>
                <a:defRPr/>
              </a:pPr>
              <a:t>‹#›</a:t>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3282F45D-2EBC-4B77-AB75-943CC578067B}" type="slidenum">
              <a:rPr lang="en-GB" altLang="en-US"/>
              <a:pPr>
                <a:defRPr/>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72F7BA55-C2C4-4531-9380-607633C1C4C3}" type="slidenum">
              <a:rPr lang="en-GB" altLang="en-US"/>
              <a:pPr>
                <a:defRPr/>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85DF7AE5-662E-4F73-AF29-4B17DABC0FC7}" type="slidenum">
              <a:rPr lang="en-GB" altLang="en-US"/>
              <a:pPr>
                <a:defRPr/>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EEA4BE98-921E-495D-A5A6-248E22F393F5}" type="slidenum">
              <a:rPr lang="en-GB" altLang="en-US"/>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5B36FA1-FD07-4621-AC63-79AB63E97BDB}" type="slidenum">
              <a:rPr lang="en-GB" altLang="en-US"/>
              <a:pPr>
                <a:defRPr/>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BBC34B90-72EF-42F9-AA20-7E743055537E}" type="slidenum">
              <a:rPr lang="en-GB" altLang="en-US"/>
              <a:pPr>
                <a:defRPr/>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6A426E0-0302-4E48-A3EC-740A69489E35}" type="slidenum">
              <a:rPr lang="en-GB" altLang="en-US"/>
              <a:pPr>
                <a:defRPr/>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1FD7789-43EB-48B7-951A-4D64AE729578}" type="slidenum">
              <a:rPr lang="en-GB" altLang="en-US"/>
              <a:pPr>
                <a:defRPr/>
              </a:pPr>
              <a:t>‹#›</a:t>
            </a:fld>
            <a:endParaRPr lang="en-GB"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41B6B3BF-95CA-4454-8EA6-2BAF78CA199A}" type="datetimeFigureOut">
              <a:rPr lang="en-GB"/>
              <a:pPr>
                <a:defRPr/>
              </a:pPr>
              <a:t>04/10/2020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18F93043-6003-4719-B851-FF87EB1340B9}"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5322E470-5F17-4CF3-A957-28ED5299EEDB}" type="datetimeFigureOut">
              <a:rPr lang="en-GB"/>
              <a:pPr>
                <a:defRPr/>
              </a:pPr>
              <a:t>04/10/2020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B39F2D2A-5FCD-4CDE-B21D-E9795A6BEA8F}"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6154708D-E001-4071-9296-24228A074D40}" type="datetimeFigureOut">
              <a:rPr lang="en-GB"/>
              <a:pPr>
                <a:defRPr/>
              </a:pPr>
              <a:t>04/10/2020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AC7E05EB-CC71-435C-B625-D909667D69BB}"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D6DFFBD8-87B1-4017-8DE3-C0DDA30F1C18}" type="datetimeFigureOut">
              <a:rPr lang="en-GB"/>
              <a:pPr>
                <a:defRPr/>
              </a:pPr>
              <a:t>04/10/2020</a:t>
            </a:fld>
            <a:endParaRPr lang="en-GB"/>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7" name="Slide Number Placeholder 6"/>
          <p:cNvSpPr>
            <a:spLocks noGrp="1"/>
          </p:cNvSpPr>
          <p:nvPr>
            <p:ph type="sldNum" sz="quarter" idx="12"/>
          </p:nvPr>
        </p:nvSpPr>
        <p:spPr/>
        <p:txBody>
          <a:bodyPr/>
          <a:lstStyle>
            <a:lvl1pPr>
              <a:defRPr smtClean="0">
                <a:latin typeface="Arial" charset="0"/>
              </a:defRPr>
            </a:lvl1pPr>
          </a:lstStyle>
          <a:p>
            <a:pPr>
              <a:defRPr/>
            </a:pPr>
            <a:fld id="{7E4B7E1D-6C91-4551-AD85-ADC3F8D3DEF6}" type="slidenum">
              <a:rPr lang="en-GB"/>
              <a:pPr>
                <a:defRPr/>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2900EFFE-1455-4379-BA36-61C8F54D0070}" type="datetimeFigureOut">
              <a:rPr lang="en-GB"/>
              <a:pPr>
                <a:defRPr/>
              </a:pPr>
              <a:t>04/10/2020</a:t>
            </a:fld>
            <a:endParaRPr lang="en-GB"/>
          </a:p>
        </p:txBody>
      </p:sp>
      <p:sp>
        <p:nvSpPr>
          <p:cNvPr id="8" name="Footer Placeholder 7"/>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9" name="Slide Number Placeholder 8"/>
          <p:cNvSpPr>
            <a:spLocks noGrp="1"/>
          </p:cNvSpPr>
          <p:nvPr>
            <p:ph type="sldNum" sz="quarter" idx="12"/>
          </p:nvPr>
        </p:nvSpPr>
        <p:spPr/>
        <p:txBody>
          <a:bodyPr/>
          <a:lstStyle>
            <a:lvl1pPr>
              <a:defRPr smtClean="0">
                <a:latin typeface="Arial" charset="0"/>
              </a:defRPr>
            </a:lvl1pPr>
          </a:lstStyle>
          <a:p>
            <a:pPr>
              <a:defRPr/>
            </a:pPr>
            <a:fld id="{60267288-F029-4138-9142-3238FD76D83C}" type="slidenum">
              <a:rPr lang="en-GB"/>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65E53304-97B4-467E-8DAC-B027EE9BF47D}" type="datetimeFigureOut">
              <a:rPr lang="en-GB"/>
              <a:pPr>
                <a:defRPr/>
              </a:pPr>
              <a:t>04/10/2020</a:t>
            </a:fld>
            <a:endParaRPr lang="en-GB"/>
          </a:p>
        </p:txBody>
      </p:sp>
      <p:sp>
        <p:nvSpPr>
          <p:cNvPr id="4" name="Footer Placeholder 3"/>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latin typeface="Arial" charset="0"/>
              </a:defRPr>
            </a:lvl1pPr>
          </a:lstStyle>
          <a:p>
            <a:pPr>
              <a:defRPr/>
            </a:pPr>
            <a:fld id="{2CEDFD7F-7B3C-43CC-B78E-9A69EAE3A27B}" type="slidenum">
              <a:rPr lang="en-GB"/>
              <a:pPr>
                <a:defRPr/>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BB216DCC-CBFF-4BE3-A47A-1E6CC34F1B26}" type="datetimeFigureOut">
              <a:rPr lang="en-GB"/>
              <a:pPr>
                <a:defRPr/>
              </a:pPr>
              <a:t>04/10/2020</a:t>
            </a:fld>
            <a:endParaRPr lang="en-GB"/>
          </a:p>
        </p:txBody>
      </p:sp>
      <p:sp>
        <p:nvSpPr>
          <p:cNvPr id="3" name="Footer Placeholder 2"/>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4" name="Slide Number Placeholder 3"/>
          <p:cNvSpPr>
            <a:spLocks noGrp="1"/>
          </p:cNvSpPr>
          <p:nvPr>
            <p:ph type="sldNum" sz="quarter" idx="12"/>
          </p:nvPr>
        </p:nvSpPr>
        <p:spPr/>
        <p:txBody>
          <a:bodyPr/>
          <a:lstStyle>
            <a:lvl1pPr>
              <a:defRPr smtClean="0">
                <a:latin typeface="Arial" charset="0"/>
              </a:defRPr>
            </a:lvl1pPr>
          </a:lstStyle>
          <a:p>
            <a:pPr>
              <a:defRPr/>
            </a:pPr>
            <a:fld id="{DE70221D-FFEE-45D6-A245-CBCB2F2E5B2D}" type="slidenum">
              <a:rPr lang="en-GB"/>
              <a:pPr>
                <a:defRPr/>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1228BFBE-15A5-444E-B072-EDCC9C8C7703}" type="datetimeFigureOut">
              <a:rPr lang="en-GB"/>
              <a:pPr>
                <a:defRPr/>
              </a:pPr>
              <a:t>04/10/2020</a:t>
            </a:fld>
            <a:endParaRPr lang="en-GB"/>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7" name="Slide Number Placeholder 6"/>
          <p:cNvSpPr>
            <a:spLocks noGrp="1"/>
          </p:cNvSpPr>
          <p:nvPr>
            <p:ph type="sldNum" sz="quarter" idx="12"/>
          </p:nvPr>
        </p:nvSpPr>
        <p:spPr/>
        <p:txBody>
          <a:bodyPr/>
          <a:lstStyle>
            <a:lvl1pPr>
              <a:defRPr smtClean="0">
                <a:latin typeface="Arial" charset="0"/>
              </a:defRPr>
            </a:lvl1pPr>
          </a:lstStyle>
          <a:p>
            <a:pPr>
              <a:defRPr/>
            </a:pPr>
            <a:fld id="{61EAAF7A-3923-4F69-B1A8-C79C1DDFF722}" type="slidenum">
              <a:rPr lang="en-GB"/>
              <a:pPr>
                <a:defRPr/>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018F5509-7E00-45FD-8E12-B3B68E3AE59F}" type="datetimeFigureOut">
              <a:rPr lang="en-GB"/>
              <a:pPr>
                <a:defRPr/>
              </a:pPr>
              <a:t>04/10/2020</a:t>
            </a:fld>
            <a:endParaRPr lang="en-GB"/>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7" name="Slide Number Placeholder 6"/>
          <p:cNvSpPr>
            <a:spLocks noGrp="1"/>
          </p:cNvSpPr>
          <p:nvPr>
            <p:ph type="sldNum" sz="quarter" idx="12"/>
          </p:nvPr>
        </p:nvSpPr>
        <p:spPr/>
        <p:txBody>
          <a:bodyPr/>
          <a:lstStyle>
            <a:lvl1pPr>
              <a:defRPr smtClean="0">
                <a:latin typeface="Arial" charset="0"/>
              </a:defRPr>
            </a:lvl1pPr>
          </a:lstStyle>
          <a:p>
            <a:pPr>
              <a:defRPr/>
            </a:pPr>
            <a:fld id="{C2507E2C-E76B-4426-9361-396F35AA31B3}" type="slidenum">
              <a:rPr lang="en-GB"/>
              <a:pPr>
                <a:defRPr/>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16ACE07E-D5D2-4D3A-8900-F6ED8E05FC06}" type="datetimeFigureOut">
              <a:rPr lang="en-GB"/>
              <a:pPr>
                <a:defRPr/>
              </a:pPr>
              <a:t>04/10/2020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39809688-8C45-4F2C-BE51-E4EA70F9373B}" type="slidenum">
              <a:rPr lang="en-GB"/>
              <a:pPr>
                <a:defRPr/>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2D50808F-8F59-4E4C-9E5C-CA61C75B300E}" type="datetimeFigureOut">
              <a:rPr lang="en-GB"/>
              <a:pPr>
                <a:defRPr/>
              </a:pPr>
              <a:t>04/10/2020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BD0DB064-1DEA-43A9-A5DB-0579CA123BAF}" type="slidenum">
              <a:rPr lang="en-GB"/>
              <a:pPr>
                <a:defRPr/>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FF820488-836A-4080-A35C-C9775320FF2B}" type="datetimeFigureOut">
              <a:rPr lang="en-GB"/>
              <a:pPr>
                <a:defRPr/>
              </a:pPr>
              <a:t>04/10/2020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FD0D94CD-F8D0-4B52-BD70-D703003F1304}" type="slidenum">
              <a:rPr lang="en-GB"/>
              <a:pPr>
                <a:defRPr/>
              </a:pPr>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90B08912-AD70-454B-A6D6-D35C913A807C}" type="datetimeFigureOut">
              <a:rPr lang="en-GB"/>
              <a:pPr>
                <a:defRPr/>
              </a:pPr>
              <a:t>04/10/2020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A76B45BC-9BF3-4EF6-B232-59644311024F}" type="slidenum">
              <a:rPr lang="en-GB"/>
              <a:pPr>
                <a:defRPr/>
              </a:p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B79D70DC-D5F9-401D-8415-F8213BC0A3F1}" type="datetimeFigureOut">
              <a:rPr lang="en-GB"/>
              <a:pPr>
                <a:defRPr/>
              </a:pPr>
              <a:t>04/10/2020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92019FAB-6F34-4A32-A931-38467B02106B}" type="slidenum">
              <a:rPr lang="en-GB"/>
              <a:pPr>
                <a:defRPr/>
              </a:p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BE142F44-2D74-44B1-A746-64935B2E90EC}" type="datetimeFigureOut">
              <a:rPr lang="en-GB"/>
              <a:pPr>
                <a:defRPr/>
              </a:pPr>
              <a:t>04/10/2020</a:t>
            </a:fld>
            <a:endParaRPr lang="en-GB"/>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7" name="Slide Number Placeholder 6"/>
          <p:cNvSpPr>
            <a:spLocks noGrp="1"/>
          </p:cNvSpPr>
          <p:nvPr>
            <p:ph type="sldNum" sz="quarter" idx="12"/>
          </p:nvPr>
        </p:nvSpPr>
        <p:spPr/>
        <p:txBody>
          <a:bodyPr/>
          <a:lstStyle>
            <a:lvl1pPr>
              <a:defRPr smtClean="0">
                <a:latin typeface="Arial" charset="0"/>
              </a:defRPr>
            </a:lvl1pPr>
          </a:lstStyle>
          <a:p>
            <a:pPr>
              <a:defRPr/>
            </a:pPr>
            <a:fld id="{24AC250D-6145-4F3E-897B-017DA662DBBE}" type="slidenum">
              <a:rPr lang="en-GB"/>
              <a:pPr>
                <a:defRPr/>
              </a:p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C7B5DCD3-E228-42BE-B67D-D98A9E7D11E1}" type="datetimeFigureOut">
              <a:rPr lang="en-GB"/>
              <a:pPr>
                <a:defRPr/>
              </a:pPr>
              <a:t>04/10/2020</a:t>
            </a:fld>
            <a:endParaRPr lang="en-GB"/>
          </a:p>
        </p:txBody>
      </p:sp>
      <p:sp>
        <p:nvSpPr>
          <p:cNvPr id="8" name="Footer Placeholder 7"/>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9" name="Slide Number Placeholder 8"/>
          <p:cNvSpPr>
            <a:spLocks noGrp="1"/>
          </p:cNvSpPr>
          <p:nvPr>
            <p:ph type="sldNum" sz="quarter" idx="12"/>
          </p:nvPr>
        </p:nvSpPr>
        <p:spPr/>
        <p:txBody>
          <a:bodyPr/>
          <a:lstStyle>
            <a:lvl1pPr>
              <a:defRPr smtClean="0">
                <a:latin typeface="Arial" charset="0"/>
              </a:defRPr>
            </a:lvl1pPr>
          </a:lstStyle>
          <a:p>
            <a:pPr>
              <a:defRPr/>
            </a:pPr>
            <a:fld id="{6AD60020-71C9-4598-8121-E45281D7C041}" type="slidenum">
              <a:rPr lang="en-GB"/>
              <a:pPr>
                <a:defRPr/>
              </a:p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17B31E5A-311A-48BE-805C-9D2000A9A104}" type="datetimeFigureOut">
              <a:rPr lang="en-GB"/>
              <a:pPr>
                <a:defRPr/>
              </a:pPr>
              <a:t>04/10/2020</a:t>
            </a:fld>
            <a:endParaRPr lang="en-GB"/>
          </a:p>
        </p:txBody>
      </p:sp>
      <p:sp>
        <p:nvSpPr>
          <p:cNvPr id="4" name="Footer Placeholder 3"/>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5" name="Slide Number Placeholder 4"/>
          <p:cNvSpPr>
            <a:spLocks noGrp="1"/>
          </p:cNvSpPr>
          <p:nvPr>
            <p:ph type="sldNum" sz="quarter" idx="12"/>
          </p:nvPr>
        </p:nvSpPr>
        <p:spPr/>
        <p:txBody>
          <a:bodyPr/>
          <a:lstStyle>
            <a:lvl1pPr>
              <a:defRPr smtClean="0">
                <a:latin typeface="Arial" charset="0"/>
              </a:defRPr>
            </a:lvl1pPr>
          </a:lstStyle>
          <a:p>
            <a:pPr>
              <a:defRPr/>
            </a:pPr>
            <a:fld id="{F027588C-6345-4B57-958B-8B5130B9211B}" type="slidenum">
              <a:rPr lang="en-GB"/>
              <a:pPr>
                <a:defRPr/>
              </a:p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D564D4E9-69AD-41CE-990B-484433C98E9D}" type="datetimeFigureOut">
              <a:rPr lang="en-GB"/>
              <a:pPr>
                <a:defRPr/>
              </a:pPr>
              <a:t>04/10/2020</a:t>
            </a:fld>
            <a:endParaRPr lang="en-GB"/>
          </a:p>
        </p:txBody>
      </p:sp>
      <p:sp>
        <p:nvSpPr>
          <p:cNvPr id="3" name="Footer Placeholder 2"/>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4" name="Slide Number Placeholder 3"/>
          <p:cNvSpPr>
            <a:spLocks noGrp="1"/>
          </p:cNvSpPr>
          <p:nvPr>
            <p:ph type="sldNum" sz="quarter" idx="12"/>
          </p:nvPr>
        </p:nvSpPr>
        <p:spPr/>
        <p:txBody>
          <a:bodyPr/>
          <a:lstStyle>
            <a:lvl1pPr>
              <a:defRPr smtClean="0">
                <a:latin typeface="Arial" charset="0"/>
              </a:defRPr>
            </a:lvl1pPr>
          </a:lstStyle>
          <a:p>
            <a:pPr>
              <a:defRPr/>
            </a:pPr>
            <a:fld id="{C65603D3-014A-4EB3-88AD-A8EC9A15FB23}" type="slidenum">
              <a:rPr lang="en-GB"/>
              <a:pPr>
                <a:defRPr/>
              </a:pPr>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661F235A-7D49-4BB1-B18C-A3783CAA61C0}" type="datetimeFigureOut">
              <a:rPr lang="en-GB"/>
              <a:pPr>
                <a:defRPr/>
              </a:pPr>
              <a:t>04/10/2020</a:t>
            </a:fld>
            <a:endParaRPr lang="en-GB"/>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7" name="Slide Number Placeholder 6"/>
          <p:cNvSpPr>
            <a:spLocks noGrp="1"/>
          </p:cNvSpPr>
          <p:nvPr>
            <p:ph type="sldNum" sz="quarter" idx="12"/>
          </p:nvPr>
        </p:nvSpPr>
        <p:spPr/>
        <p:txBody>
          <a:bodyPr/>
          <a:lstStyle>
            <a:lvl1pPr>
              <a:defRPr smtClean="0">
                <a:latin typeface="Arial" charset="0"/>
              </a:defRPr>
            </a:lvl1pPr>
          </a:lstStyle>
          <a:p>
            <a:pPr>
              <a:defRPr/>
            </a:pPr>
            <a:fld id="{37B17AE3-6B87-49E2-A126-C0E59C334C2F}" type="slidenum">
              <a:rPr lang="en-GB"/>
              <a:pPr>
                <a:defRPr/>
              </a:p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C2D51993-3EFE-4A4B-8575-99CFCCA65B8C}" type="datetimeFigureOut">
              <a:rPr lang="en-GB"/>
              <a:pPr>
                <a:defRPr/>
              </a:pPr>
              <a:t>04/10/2020</a:t>
            </a:fld>
            <a:endParaRPr lang="en-GB"/>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7" name="Slide Number Placeholder 6"/>
          <p:cNvSpPr>
            <a:spLocks noGrp="1"/>
          </p:cNvSpPr>
          <p:nvPr>
            <p:ph type="sldNum" sz="quarter" idx="12"/>
          </p:nvPr>
        </p:nvSpPr>
        <p:spPr/>
        <p:txBody>
          <a:bodyPr/>
          <a:lstStyle>
            <a:lvl1pPr>
              <a:defRPr smtClean="0">
                <a:latin typeface="Arial" charset="0"/>
              </a:defRPr>
            </a:lvl1pPr>
          </a:lstStyle>
          <a:p>
            <a:pPr>
              <a:defRPr/>
            </a:pPr>
            <a:fld id="{D1774B5A-BCFE-42A2-8EAD-F2C26D4C71EE}" type="slidenum">
              <a:rPr lang="en-GB"/>
              <a:pPr>
                <a:defRPr/>
              </a:p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43DE338D-59DF-46D1-A9CB-EFD7D0A80098}" type="datetimeFigureOut">
              <a:rPr lang="en-GB"/>
              <a:pPr>
                <a:defRPr/>
              </a:pPr>
              <a:t>04/10/2020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8E9F72C3-F49A-4C3D-8EC7-D5F55D1B008C}" type="slidenum">
              <a:rPr lang="en-GB"/>
              <a:pPr>
                <a:defRPr/>
              </a:p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B377FA60-3F47-43F0-B2E1-92A03122783B}" type="datetimeFigureOut">
              <a:rPr lang="en-GB"/>
              <a:pPr>
                <a:defRPr/>
              </a:pPr>
              <a:t>04/10/2020</a:t>
            </a:fld>
            <a:endParaRPr lang="en-GB"/>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GB"/>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CE32A5A3-31A1-44C0-A197-0AEFAA7543C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hangingPunct="1">
              <a:defRPr sz="1200">
                <a:solidFill>
                  <a:schemeClr val="tx1">
                    <a:tint val="75000"/>
                  </a:schemeClr>
                </a:solidFill>
                <a:latin typeface="Arial" charset="0"/>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200">
                <a:solidFill>
                  <a:schemeClr val="tx1">
                    <a:tint val="75000"/>
                  </a:schemeClr>
                </a:solidFill>
                <a:latin typeface="Arial" charset="0"/>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defRPr>
            </a:lvl1pPr>
          </a:lstStyle>
          <a:p>
            <a:pPr>
              <a:defRPr/>
            </a:pPr>
            <a:fld id="{F784D782-00B2-47F3-A227-0B9C99BD270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28650" y="365125"/>
            <a:ext cx="7886700" cy="13255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075" name="Text Placeholder 2"/>
          <p:cNvSpPr>
            <a:spLocks noGrp="1"/>
          </p:cNvSpPr>
          <p:nvPr>
            <p:ph type="body" idx="1"/>
          </p:nvPr>
        </p:nvSpPr>
        <p:spPr bwMode="auto">
          <a:xfrm>
            <a:off x="628650" y="1825625"/>
            <a:ext cx="7886700" cy="43513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prstClr val="white">
                    <a:tint val="75000"/>
                  </a:prstClr>
                </a:solidFill>
                <a:latin typeface="Calibri" panose="020F0502020204030204"/>
              </a:defRPr>
            </a:lvl1pPr>
          </a:lstStyle>
          <a:p>
            <a:pPr>
              <a:defRPr/>
            </a:pPr>
            <a:fld id="{F989165C-1532-43DB-8C42-17D585DECB16}" type="datetimeFigureOut">
              <a:rPr lang="en-GB"/>
              <a:pPr>
                <a:defRPr/>
              </a:pPr>
              <a:t>04/10/2020</a:t>
            </a:fld>
            <a:endParaRPr lang="en-GB"/>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prstClr val="white">
                    <a:tint val="75000"/>
                  </a:prstClr>
                </a:solidFill>
                <a:latin typeface="Calibri" panose="020F0502020204030204"/>
              </a:defRPr>
            </a:lvl1pPr>
          </a:lstStyle>
          <a:p>
            <a:pPr>
              <a:defRPr/>
            </a:pPr>
            <a:endParaRPr lang="en-GB"/>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FFFFFF"/>
                </a:solidFill>
                <a:latin typeface="Calibri" pitchFamily="34" charset="0"/>
              </a:defRPr>
            </a:lvl1pPr>
          </a:lstStyle>
          <a:p>
            <a:pPr>
              <a:defRPr/>
            </a:pPr>
            <a:fld id="{5F201E76-E463-4EDF-AC73-B59BF31249A2}"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Calibri Light" pitchFamily="34" charset="0"/>
        </a:defRPr>
      </a:lvl2pPr>
      <a:lvl3pPr algn="l" defTabSz="685800" rtl="0" eaLnBrk="0" fontAlgn="base" hangingPunct="0">
        <a:lnSpc>
          <a:spcPct val="90000"/>
        </a:lnSpc>
        <a:spcBef>
          <a:spcPct val="0"/>
        </a:spcBef>
        <a:spcAft>
          <a:spcPct val="0"/>
        </a:spcAft>
        <a:defRPr sz="3300">
          <a:solidFill>
            <a:schemeClr val="tx1"/>
          </a:solidFill>
          <a:latin typeface="Calibri Light" pitchFamily="34" charset="0"/>
        </a:defRPr>
      </a:lvl3pPr>
      <a:lvl4pPr algn="l" defTabSz="685800" rtl="0" eaLnBrk="0" fontAlgn="base" hangingPunct="0">
        <a:lnSpc>
          <a:spcPct val="90000"/>
        </a:lnSpc>
        <a:spcBef>
          <a:spcPct val="0"/>
        </a:spcBef>
        <a:spcAft>
          <a:spcPct val="0"/>
        </a:spcAft>
        <a:defRPr sz="3300">
          <a:solidFill>
            <a:schemeClr val="tx1"/>
          </a:solidFill>
          <a:latin typeface="Calibri Light" pitchFamily="34" charset="0"/>
        </a:defRPr>
      </a:lvl4pPr>
      <a:lvl5pPr algn="l" defTabSz="685800" rtl="0" eaLnBrk="0" fontAlgn="base" hangingPunct="0">
        <a:lnSpc>
          <a:spcPct val="90000"/>
        </a:lnSpc>
        <a:spcBef>
          <a:spcPct val="0"/>
        </a:spcBef>
        <a:spcAft>
          <a:spcPct val="0"/>
        </a:spcAft>
        <a:defRPr sz="3300">
          <a:solidFill>
            <a:schemeClr val="tx1"/>
          </a:solidFill>
          <a:latin typeface="Calibri Light" pitchFamily="34" charset="0"/>
        </a:defRPr>
      </a:lvl5pPr>
      <a:lvl6pPr marL="457200" algn="l" defTabSz="685800" rtl="0" fontAlgn="base">
        <a:lnSpc>
          <a:spcPct val="90000"/>
        </a:lnSpc>
        <a:spcBef>
          <a:spcPct val="0"/>
        </a:spcBef>
        <a:spcAft>
          <a:spcPct val="0"/>
        </a:spcAft>
        <a:defRPr sz="3300">
          <a:solidFill>
            <a:schemeClr val="tx1"/>
          </a:solidFill>
          <a:latin typeface="Calibri Light" pitchFamily="34" charset="0"/>
        </a:defRPr>
      </a:lvl6pPr>
      <a:lvl7pPr marL="914400" algn="l" defTabSz="685800" rtl="0" fontAlgn="base">
        <a:lnSpc>
          <a:spcPct val="90000"/>
        </a:lnSpc>
        <a:spcBef>
          <a:spcPct val="0"/>
        </a:spcBef>
        <a:spcAft>
          <a:spcPct val="0"/>
        </a:spcAft>
        <a:defRPr sz="3300">
          <a:solidFill>
            <a:schemeClr val="tx1"/>
          </a:solidFill>
          <a:latin typeface="Calibri Light" pitchFamily="34" charset="0"/>
        </a:defRPr>
      </a:lvl7pPr>
      <a:lvl8pPr marL="1371600" algn="l" defTabSz="685800" rtl="0" fontAlgn="base">
        <a:lnSpc>
          <a:spcPct val="90000"/>
        </a:lnSpc>
        <a:spcBef>
          <a:spcPct val="0"/>
        </a:spcBef>
        <a:spcAft>
          <a:spcPct val="0"/>
        </a:spcAft>
        <a:defRPr sz="3300">
          <a:solidFill>
            <a:schemeClr val="tx1"/>
          </a:solidFill>
          <a:latin typeface="Calibri Light" pitchFamily="34" charset="0"/>
        </a:defRPr>
      </a:lvl8pPr>
      <a:lvl9pPr marL="1828800" algn="l" defTabSz="685800" rtl="0" fontAlgn="base">
        <a:lnSpc>
          <a:spcPct val="90000"/>
        </a:lnSpc>
        <a:spcBef>
          <a:spcPct val="0"/>
        </a:spcBef>
        <a:spcAft>
          <a:spcPct val="0"/>
        </a:spcAft>
        <a:defRPr sz="3300">
          <a:solidFill>
            <a:schemeClr val="tx1"/>
          </a:solidFill>
          <a:latin typeface="Calibri Light" pitchFamily="34" charset="0"/>
        </a:defRPr>
      </a:lvl9pPr>
    </p:titleStyle>
    <p:bodyStyle>
      <a:lvl1pPr marL="171450" indent="-171450" algn="l" defTabSz="685800" rtl="0" eaLnBrk="0" fontAlgn="base" hangingPunct="0">
        <a:lnSpc>
          <a:spcPct val="90000"/>
        </a:lnSpc>
        <a:spcBef>
          <a:spcPts val="750"/>
        </a:spcBef>
        <a:spcAft>
          <a:spcPct val="0"/>
        </a:spcAft>
        <a:buFont typeface="Arial"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Title Placeholder 1"/>
          <p:cNvSpPr>
            <a:spLocks noGrp="1"/>
          </p:cNvSpPr>
          <p:nvPr>
            <p:ph type="title"/>
          </p:nvPr>
        </p:nvSpPr>
        <p:spPr bwMode="auto">
          <a:xfrm>
            <a:off x="628650" y="365125"/>
            <a:ext cx="7886700" cy="13255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099" name="Text Placeholder 2"/>
          <p:cNvSpPr>
            <a:spLocks noGrp="1"/>
          </p:cNvSpPr>
          <p:nvPr>
            <p:ph type="body" idx="1"/>
          </p:nvPr>
        </p:nvSpPr>
        <p:spPr bwMode="auto">
          <a:xfrm>
            <a:off x="628650" y="1825625"/>
            <a:ext cx="7886700" cy="43513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prstClr val="white">
                    <a:tint val="75000"/>
                  </a:prstClr>
                </a:solidFill>
                <a:latin typeface="Calibri" panose="020F0502020204030204"/>
              </a:defRPr>
            </a:lvl1pPr>
          </a:lstStyle>
          <a:p>
            <a:pPr>
              <a:defRPr/>
            </a:pPr>
            <a:fld id="{925191AA-6D64-4885-9B4F-2E52B8998D1F}" type="datetimeFigureOut">
              <a:rPr lang="en-GB"/>
              <a:pPr>
                <a:defRPr/>
              </a:pPr>
              <a:t>04/10/2020</a:t>
            </a:fld>
            <a:endParaRPr lang="en-GB"/>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prstClr val="white">
                    <a:tint val="75000"/>
                  </a:prstClr>
                </a:solidFill>
                <a:latin typeface="Calibri" panose="020F0502020204030204"/>
              </a:defRPr>
            </a:lvl1pPr>
          </a:lstStyle>
          <a:p>
            <a:pPr>
              <a:defRPr/>
            </a:pPr>
            <a:endParaRPr lang="en-GB"/>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FFFFFF"/>
                </a:solidFill>
                <a:latin typeface="Calibri" pitchFamily="34" charset="0"/>
              </a:defRPr>
            </a:lvl1pPr>
          </a:lstStyle>
          <a:p>
            <a:pPr>
              <a:defRPr/>
            </a:pPr>
            <a:fld id="{870FDA7C-1498-4D91-B510-68788777EA9C}"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Calibri Light" pitchFamily="34" charset="0"/>
        </a:defRPr>
      </a:lvl2pPr>
      <a:lvl3pPr algn="l" defTabSz="685800" rtl="0" eaLnBrk="0" fontAlgn="base" hangingPunct="0">
        <a:lnSpc>
          <a:spcPct val="90000"/>
        </a:lnSpc>
        <a:spcBef>
          <a:spcPct val="0"/>
        </a:spcBef>
        <a:spcAft>
          <a:spcPct val="0"/>
        </a:spcAft>
        <a:defRPr sz="3300">
          <a:solidFill>
            <a:schemeClr val="tx1"/>
          </a:solidFill>
          <a:latin typeface="Calibri Light" pitchFamily="34" charset="0"/>
        </a:defRPr>
      </a:lvl3pPr>
      <a:lvl4pPr algn="l" defTabSz="685800" rtl="0" eaLnBrk="0" fontAlgn="base" hangingPunct="0">
        <a:lnSpc>
          <a:spcPct val="90000"/>
        </a:lnSpc>
        <a:spcBef>
          <a:spcPct val="0"/>
        </a:spcBef>
        <a:spcAft>
          <a:spcPct val="0"/>
        </a:spcAft>
        <a:defRPr sz="3300">
          <a:solidFill>
            <a:schemeClr val="tx1"/>
          </a:solidFill>
          <a:latin typeface="Calibri Light" pitchFamily="34" charset="0"/>
        </a:defRPr>
      </a:lvl4pPr>
      <a:lvl5pPr algn="l" defTabSz="685800" rtl="0" eaLnBrk="0" fontAlgn="base" hangingPunct="0">
        <a:lnSpc>
          <a:spcPct val="90000"/>
        </a:lnSpc>
        <a:spcBef>
          <a:spcPct val="0"/>
        </a:spcBef>
        <a:spcAft>
          <a:spcPct val="0"/>
        </a:spcAft>
        <a:defRPr sz="3300">
          <a:solidFill>
            <a:schemeClr val="tx1"/>
          </a:solidFill>
          <a:latin typeface="Calibri Light" pitchFamily="34" charset="0"/>
        </a:defRPr>
      </a:lvl5pPr>
      <a:lvl6pPr marL="457200" algn="l" defTabSz="685800" rtl="0" fontAlgn="base">
        <a:lnSpc>
          <a:spcPct val="90000"/>
        </a:lnSpc>
        <a:spcBef>
          <a:spcPct val="0"/>
        </a:spcBef>
        <a:spcAft>
          <a:spcPct val="0"/>
        </a:spcAft>
        <a:defRPr sz="3300">
          <a:solidFill>
            <a:schemeClr val="tx1"/>
          </a:solidFill>
          <a:latin typeface="Calibri Light" pitchFamily="34" charset="0"/>
        </a:defRPr>
      </a:lvl6pPr>
      <a:lvl7pPr marL="914400" algn="l" defTabSz="685800" rtl="0" fontAlgn="base">
        <a:lnSpc>
          <a:spcPct val="90000"/>
        </a:lnSpc>
        <a:spcBef>
          <a:spcPct val="0"/>
        </a:spcBef>
        <a:spcAft>
          <a:spcPct val="0"/>
        </a:spcAft>
        <a:defRPr sz="3300">
          <a:solidFill>
            <a:schemeClr val="tx1"/>
          </a:solidFill>
          <a:latin typeface="Calibri Light" pitchFamily="34" charset="0"/>
        </a:defRPr>
      </a:lvl7pPr>
      <a:lvl8pPr marL="1371600" algn="l" defTabSz="685800" rtl="0" fontAlgn="base">
        <a:lnSpc>
          <a:spcPct val="90000"/>
        </a:lnSpc>
        <a:spcBef>
          <a:spcPct val="0"/>
        </a:spcBef>
        <a:spcAft>
          <a:spcPct val="0"/>
        </a:spcAft>
        <a:defRPr sz="3300">
          <a:solidFill>
            <a:schemeClr val="tx1"/>
          </a:solidFill>
          <a:latin typeface="Calibri Light" pitchFamily="34" charset="0"/>
        </a:defRPr>
      </a:lvl8pPr>
      <a:lvl9pPr marL="1828800" algn="l" defTabSz="685800" rtl="0" fontAlgn="base">
        <a:lnSpc>
          <a:spcPct val="90000"/>
        </a:lnSpc>
        <a:spcBef>
          <a:spcPct val="0"/>
        </a:spcBef>
        <a:spcAft>
          <a:spcPct val="0"/>
        </a:spcAft>
        <a:defRPr sz="3300">
          <a:solidFill>
            <a:schemeClr val="tx1"/>
          </a:solidFill>
          <a:latin typeface="Calibri Light" pitchFamily="34" charset="0"/>
        </a:defRPr>
      </a:lvl9pPr>
    </p:titleStyle>
    <p:bodyStyle>
      <a:lvl1pPr marL="171450" indent="-171450" algn="l" defTabSz="685800" rtl="0" eaLnBrk="0" fontAlgn="base" hangingPunct="0">
        <a:lnSpc>
          <a:spcPct val="90000"/>
        </a:lnSpc>
        <a:spcBef>
          <a:spcPts val="750"/>
        </a:spcBef>
        <a:spcAft>
          <a:spcPct val="0"/>
        </a:spcAft>
        <a:buFont typeface="Arial"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www.google.co.uk/url?sa=i&amp;rct=j&amp;q=scientific+realism&amp;source=images&amp;cd=&amp;cad=rja&amp;docid=B47Wf2OsDJO_zM&amp;tbnid=blp9rFxiBCVKsM:&amp;ved=&amp;url=http%3A%2F%2Fwww.projectbraintrust.com%2Fptvg%2FPTVGchapter2resources.html&amp;ei=cWoQUYzzD8aN0AXqzoGQBQ&amp;psig=AFQjCNHOimgKqurpwo7gKwC4H435OhOrmA&amp;ust=1360116721720786"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oleObject" Target="../embeddings/Microsoft_Office_Excel_Chart1.xls"/></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E1E20"/>
        </a:solidFill>
        <a:effectLst/>
      </p:bgPr>
    </p:bg>
    <p:spTree>
      <p:nvGrpSpPr>
        <p:cNvPr id="1" name=""/>
        <p:cNvGrpSpPr/>
        <p:nvPr/>
      </p:nvGrpSpPr>
      <p:grpSpPr>
        <a:xfrm>
          <a:off x="0" y="0"/>
          <a:ext cx="0" cy="0"/>
          <a:chOff x="0" y="0"/>
          <a:chExt cx="0" cy="0"/>
        </a:xfrm>
      </p:grpSpPr>
      <p:pic>
        <p:nvPicPr>
          <p:cNvPr id="27650" name="Picture 4" descr="Humanities_1"/>
          <p:cNvPicPr>
            <a:picLocks noChangeAspect="1" noChangeArrowheads="1"/>
          </p:cNvPicPr>
          <p:nvPr/>
        </p:nvPicPr>
        <p:blipFill>
          <a:blip r:embed="rId3" cstate="print">
            <a:lum bright="-22000" contrast="6000"/>
          </a:blip>
          <a:srcRect/>
          <a:stretch>
            <a:fillRect/>
          </a:stretch>
        </p:blipFill>
        <p:spPr bwMode="auto">
          <a:xfrm>
            <a:off x="4786313" y="0"/>
            <a:ext cx="4357687" cy="6858000"/>
          </a:xfrm>
          <a:prstGeom prst="rect">
            <a:avLst/>
          </a:prstGeom>
          <a:noFill/>
          <a:ln w="9525">
            <a:noFill/>
            <a:miter lim="800000"/>
            <a:headEnd/>
            <a:tailEnd/>
          </a:ln>
        </p:spPr>
      </p:pic>
      <p:sp>
        <p:nvSpPr>
          <p:cNvPr id="27651" name="TextBox 2"/>
          <p:cNvSpPr txBox="1">
            <a:spLocks noChangeArrowheads="1"/>
          </p:cNvSpPr>
          <p:nvPr/>
        </p:nvSpPr>
        <p:spPr bwMode="auto">
          <a:xfrm>
            <a:off x="285750" y="428625"/>
            <a:ext cx="4000500" cy="4708525"/>
          </a:xfrm>
          <a:prstGeom prst="rect">
            <a:avLst/>
          </a:prstGeom>
          <a:noFill/>
          <a:ln w="9525">
            <a:noFill/>
            <a:miter lim="800000"/>
            <a:headEnd/>
            <a:tailEnd/>
          </a:ln>
        </p:spPr>
        <p:txBody>
          <a:bodyPr>
            <a:spAutoFit/>
          </a:bodyPr>
          <a:lstStyle/>
          <a:p>
            <a:pPr eaLnBrk="1" hangingPunct="1"/>
            <a:r>
              <a:rPr lang="en-GB" altLang="en-US" sz="3600" b="1">
                <a:solidFill>
                  <a:schemeClr val="bg1"/>
                </a:solidFill>
              </a:rPr>
              <a:t>Introduction to the Humanities</a:t>
            </a:r>
          </a:p>
          <a:p>
            <a:pPr eaLnBrk="1" hangingPunct="1"/>
            <a:endParaRPr lang="en-GB" altLang="en-US" sz="3600" b="1">
              <a:solidFill>
                <a:schemeClr val="bg1"/>
              </a:solidFill>
            </a:endParaRPr>
          </a:p>
          <a:p>
            <a:pPr eaLnBrk="1" hangingPunct="1"/>
            <a:endParaRPr lang="en-GB" altLang="en-US" sz="3600" b="1">
              <a:solidFill>
                <a:schemeClr val="bg1"/>
              </a:solidFill>
            </a:endParaRPr>
          </a:p>
          <a:p>
            <a:pPr eaLnBrk="1" hangingPunct="1"/>
            <a:endParaRPr lang="en-GB" altLang="en-US" sz="3600" b="1">
              <a:solidFill>
                <a:schemeClr val="bg1"/>
              </a:solidFill>
            </a:endParaRPr>
          </a:p>
          <a:p>
            <a:pPr eaLnBrk="1" hangingPunct="1">
              <a:buFont typeface="Arial" charset="0"/>
              <a:buChar char="•"/>
            </a:pPr>
            <a:r>
              <a:rPr lang="en-GB" altLang="en-US" sz="2400" b="1">
                <a:solidFill>
                  <a:schemeClr val="bg1"/>
                </a:solidFill>
              </a:rPr>
              <a:t>What are the humanities?</a:t>
            </a:r>
          </a:p>
          <a:p>
            <a:pPr eaLnBrk="1" hangingPunct="1"/>
            <a:endParaRPr lang="en-GB" altLang="en-US" sz="2400" b="1">
              <a:solidFill>
                <a:schemeClr val="bg1"/>
              </a:solidFill>
            </a:endParaRPr>
          </a:p>
          <a:p>
            <a:pPr eaLnBrk="1" hangingPunct="1">
              <a:buFont typeface="Arial" charset="0"/>
              <a:buChar char="•"/>
            </a:pPr>
            <a:r>
              <a:rPr lang="en-GB" altLang="en-US" sz="2400" b="1">
                <a:solidFill>
                  <a:schemeClr val="bg1"/>
                </a:solidFill>
              </a:rPr>
              <a:t>What is science?</a:t>
            </a:r>
          </a:p>
          <a:p>
            <a:pPr eaLnBrk="1" hangingPunct="1"/>
            <a:endParaRPr lang="en-GB" altLang="en-US" sz="2400" b="1">
              <a:solidFill>
                <a:schemeClr val="bg1"/>
              </a:solidFill>
            </a:endParaRPr>
          </a:p>
          <a:p>
            <a:pPr eaLnBrk="1" hangingPunct="1">
              <a:buFont typeface="Arial" charset="0"/>
              <a:buChar char="•"/>
            </a:pPr>
            <a:r>
              <a:rPr lang="en-GB" altLang="en-US" sz="2400" b="1">
                <a:solidFill>
                  <a:schemeClr val="bg1"/>
                </a:solidFill>
              </a:rPr>
              <a:t>What is social science?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GB" smtClean="0"/>
              <a:t>The session today</a:t>
            </a:r>
          </a:p>
        </p:txBody>
      </p:sp>
      <p:sp>
        <p:nvSpPr>
          <p:cNvPr id="3" name="Content Placeholder 2"/>
          <p:cNvSpPr>
            <a:spLocks noGrp="1"/>
          </p:cNvSpPr>
          <p:nvPr>
            <p:ph idx="1"/>
          </p:nvPr>
        </p:nvSpPr>
        <p:spPr/>
        <p:txBody>
          <a:bodyPr/>
          <a:lstStyle/>
          <a:p>
            <a:pPr eaLnBrk="1" hangingPunct="1">
              <a:buFont typeface="Arial" panose="020B0604020202020204" pitchFamily="34" charset="0"/>
              <a:buChar char="•"/>
              <a:defRPr/>
            </a:pPr>
            <a:r>
              <a:rPr lang="en-GB" dirty="0" smtClean="0"/>
              <a:t>History of knowledge and thereby the….</a:t>
            </a:r>
          </a:p>
          <a:p>
            <a:pPr eaLnBrk="1" hangingPunct="1">
              <a:buFont typeface="Arial" panose="020B0604020202020204" pitchFamily="34" charset="0"/>
              <a:buChar char="•"/>
              <a:defRPr/>
            </a:pPr>
            <a:r>
              <a:rPr lang="en-GB" dirty="0" smtClean="0"/>
              <a:t>history of disciplines</a:t>
            </a:r>
          </a:p>
          <a:p>
            <a:pPr eaLnBrk="1" hangingPunct="1">
              <a:buFont typeface="Arial" panose="020B0604020202020204" pitchFamily="34" charset="0"/>
              <a:buChar char="•"/>
              <a:defRPr/>
            </a:pPr>
            <a:r>
              <a:rPr lang="en-GB" dirty="0" smtClean="0"/>
              <a:t>Division of this ‘knowledge’ into disciplines</a:t>
            </a:r>
          </a:p>
          <a:p>
            <a:pPr eaLnBrk="1" hangingPunct="1">
              <a:buFont typeface="Arial" panose="020B0604020202020204" pitchFamily="34" charset="0"/>
              <a:buChar char="•"/>
              <a:defRPr/>
            </a:pPr>
            <a:r>
              <a:rPr lang="en-GB" dirty="0" smtClean="0"/>
              <a:t>Key concepts and classification of our ‘data’</a:t>
            </a:r>
          </a:p>
          <a:p>
            <a:pPr eaLnBrk="1" hangingPunct="1">
              <a:buFont typeface="Arial" panose="020B0604020202020204" pitchFamily="34" charset="0"/>
              <a:buChar char="•"/>
              <a:defRPr/>
            </a:pPr>
            <a:r>
              <a:rPr lang="en-GB" dirty="0" smtClean="0"/>
              <a:t>Bit of an example at the end!</a:t>
            </a:r>
          </a:p>
          <a:p>
            <a:pPr marL="0" indent="0" eaLnBrk="1" hangingPunct="1">
              <a:buFont typeface="Arial" panose="020B0604020202020204" pitchFamily="34" charset="0"/>
              <a:buNone/>
              <a:defRPr/>
            </a:pPr>
            <a:endParaRPr lang="en-GB" dirty="0" smtClean="0"/>
          </a:p>
          <a:p>
            <a:pPr marL="0" indent="0" eaLnBrk="1" hangingPunct="1">
              <a:buFont typeface="Arial" panose="020B0604020202020204" pitchFamily="34" charset="0"/>
              <a:buNone/>
              <a:defRPr/>
            </a:pPr>
            <a:r>
              <a:rPr lang="en-GB" dirty="0" smtClean="0"/>
              <a:t>Don’t worry – it is not as hard as you think and there is NO test at the end.</a:t>
            </a:r>
          </a:p>
          <a:p>
            <a:pPr eaLnBrk="1" hangingPunct="1">
              <a:buFont typeface="Arial" panose="020B0604020202020204" pitchFamily="34" charset="0"/>
              <a:buChar char="•"/>
              <a:defRP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tusenpekpinnar.files.wordpress.com/2011/04/synapses-mindre.jpg"/>
          <p:cNvPicPr>
            <a:picLocks noChangeAspect="1" noChangeArrowheads="1"/>
          </p:cNvPicPr>
          <p:nvPr/>
        </p:nvPicPr>
        <p:blipFill>
          <a:blip r:embed="rId3" cstate="print">
            <a:lum bright="-50000" contrast="-66000"/>
          </a:blip>
          <a:srcRect/>
          <a:stretch>
            <a:fillRect/>
          </a:stretch>
        </p:blipFill>
        <p:spPr bwMode="auto">
          <a:xfrm>
            <a:off x="0" y="0"/>
            <a:ext cx="9144000" cy="6858000"/>
          </a:xfrm>
          <a:prstGeom prst="rect">
            <a:avLst/>
          </a:prstGeom>
          <a:noFill/>
          <a:ln w="9525">
            <a:noFill/>
            <a:miter lim="800000"/>
            <a:headEnd/>
            <a:tailEnd/>
          </a:ln>
        </p:spPr>
      </p:pic>
      <p:sp>
        <p:nvSpPr>
          <p:cNvPr id="29699" name="TextBox 2"/>
          <p:cNvSpPr txBox="1">
            <a:spLocks noChangeArrowheads="1"/>
          </p:cNvSpPr>
          <p:nvPr/>
        </p:nvSpPr>
        <p:spPr bwMode="auto">
          <a:xfrm>
            <a:off x="428625" y="571500"/>
            <a:ext cx="8429625" cy="5908675"/>
          </a:xfrm>
          <a:prstGeom prst="rect">
            <a:avLst/>
          </a:prstGeom>
          <a:noFill/>
          <a:ln w="9525">
            <a:noFill/>
            <a:miter lim="800000"/>
            <a:headEnd/>
            <a:tailEnd/>
          </a:ln>
        </p:spPr>
        <p:txBody>
          <a:bodyPr>
            <a:spAutoFit/>
          </a:bodyPr>
          <a:lstStyle/>
          <a:p>
            <a:pPr eaLnBrk="1" hangingPunct="1"/>
            <a:r>
              <a:rPr lang="en-GB" altLang="en-US" b="1">
                <a:solidFill>
                  <a:schemeClr val="bg1"/>
                </a:solidFill>
              </a:rPr>
              <a:t>Science</a:t>
            </a:r>
            <a:r>
              <a:rPr lang="en-GB" altLang="en-US">
                <a:solidFill>
                  <a:schemeClr val="bg1"/>
                </a:solidFill>
              </a:rPr>
              <a:t> (from Latin </a:t>
            </a:r>
            <a:r>
              <a:rPr lang="en-GB" altLang="en-US" i="1">
                <a:solidFill>
                  <a:schemeClr val="bg1"/>
                </a:solidFill>
              </a:rPr>
              <a:t>scientia</a:t>
            </a:r>
            <a:r>
              <a:rPr lang="en-GB" altLang="en-US">
                <a:solidFill>
                  <a:schemeClr val="bg1"/>
                </a:solidFill>
              </a:rPr>
              <a:t>, meaning "knowledge") is a systematic study that builds and organizes knowledge in the form of testable explanations and predictions about the universe </a:t>
            </a:r>
          </a:p>
          <a:p>
            <a:pPr eaLnBrk="1" hangingPunct="1"/>
            <a:endParaRPr lang="en-GB" altLang="en-US">
              <a:solidFill>
                <a:schemeClr val="bg1"/>
              </a:solidFill>
            </a:endParaRPr>
          </a:p>
          <a:p>
            <a:pPr eaLnBrk="1" hangingPunct="1"/>
            <a:r>
              <a:rPr lang="en-GB" altLang="en-US">
                <a:solidFill>
                  <a:schemeClr val="bg1"/>
                </a:solidFill>
              </a:rPr>
              <a:t>Classical use of the term "</a:t>
            </a:r>
            <a:r>
              <a:rPr lang="en-GB" altLang="en-US">
                <a:solidFill>
                  <a:srgbClr val="FFC000"/>
                </a:solidFill>
              </a:rPr>
              <a:t>science</a:t>
            </a:r>
            <a:r>
              <a:rPr lang="en-GB" altLang="en-US">
                <a:solidFill>
                  <a:schemeClr val="bg1"/>
                </a:solidFill>
              </a:rPr>
              <a:t>" refers to the body of reliable knowledge itself, of the type that can be logically and rationally explained</a:t>
            </a:r>
          </a:p>
          <a:p>
            <a:pPr eaLnBrk="1" hangingPunct="1"/>
            <a:endParaRPr lang="en-GB" altLang="en-US">
              <a:solidFill>
                <a:schemeClr val="bg1"/>
              </a:solidFill>
            </a:endParaRPr>
          </a:p>
          <a:p>
            <a:pPr eaLnBrk="1" hangingPunct="1"/>
            <a:endParaRPr lang="en-GB" altLang="en-US">
              <a:solidFill>
                <a:schemeClr val="bg1"/>
              </a:solidFill>
            </a:endParaRPr>
          </a:p>
          <a:p>
            <a:pPr eaLnBrk="1" hangingPunct="1"/>
            <a:r>
              <a:rPr lang="en-GB" altLang="en-US">
                <a:solidFill>
                  <a:schemeClr val="bg1"/>
                </a:solidFill>
              </a:rPr>
              <a:t>Since classical antiquity science as a type of knowledge was closely linked to philosophy. In the early modern era the words "science" and "philosophy" were sometimes used interchangeably in the English language.</a:t>
            </a:r>
            <a:r>
              <a:rPr lang="en-GB" altLang="en-US" baseline="30000">
                <a:solidFill>
                  <a:schemeClr val="bg1"/>
                </a:solidFill>
              </a:rPr>
              <a:t> </a:t>
            </a:r>
          </a:p>
          <a:p>
            <a:pPr eaLnBrk="1" hangingPunct="1"/>
            <a:endParaRPr lang="en-GB" altLang="en-US" baseline="30000">
              <a:solidFill>
                <a:schemeClr val="bg1"/>
              </a:solidFill>
            </a:endParaRPr>
          </a:p>
          <a:p>
            <a:pPr eaLnBrk="1" hangingPunct="1"/>
            <a:endParaRPr lang="en-GB" altLang="en-US" baseline="30000">
              <a:solidFill>
                <a:schemeClr val="bg1"/>
              </a:solidFill>
            </a:endParaRPr>
          </a:p>
          <a:p>
            <a:pPr eaLnBrk="1" hangingPunct="1"/>
            <a:endParaRPr lang="en-GB" altLang="en-US" baseline="30000">
              <a:solidFill>
                <a:schemeClr val="bg1"/>
              </a:solidFill>
            </a:endParaRPr>
          </a:p>
          <a:p>
            <a:pPr eaLnBrk="1" hangingPunct="1"/>
            <a:endParaRPr lang="en-GB" altLang="en-US" baseline="30000">
              <a:solidFill>
                <a:schemeClr val="bg1"/>
              </a:solidFill>
            </a:endParaRPr>
          </a:p>
          <a:p>
            <a:pPr eaLnBrk="1" hangingPunct="1"/>
            <a:endParaRPr lang="en-GB" altLang="en-US" baseline="30000">
              <a:solidFill>
                <a:schemeClr val="bg1"/>
              </a:solidFill>
            </a:endParaRPr>
          </a:p>
          <a:p>
            <a:pPr eaLnBrk="1" hangingPunct="1"/>
            <a:endParaRPr lang="en-GB" altLang="en-US" baseline="30000">
              <a:solidFill>
                <a:schemeClr val="bg1"/>
              </a:solidFill>
            </a:endParaRPr>
          </a:p>
          <a:p>
            <a:pPr eaLnBrk="1" hangingPunct="1"/>
            <a:r>
              <a:rPr lang="en-GB" altLang="en-US">
                <a:solidFill>
                  <a:schemeClr val="bg1"/>
                </a:solidFill>
              </a:rPr>
              <a:t>By the 17th century, natural philosophy (which is today called "</a:t>
            </a:r>
            <a:r>
              <a:rPr lang="en-GB" altLang="en-US">
                <a:solidFill>
                  <a:srgbClr val="FFC000"/>
                </a:solidFill>
              </a:rPr>
              <a:t>natural science</a:t>
            </a:r>
            <a:r>
              <a:rPr lang="en-GB" altLang="en-US">
                <a:solidFill>
                  <a:schemeClr val="bg1"/>
                </a:solidFill>
              </a:rPr>
              <a:t>") was considered a separate branch of philosophy. </a:t>
            </a:r>
          </a:p>
          <a:p>
            <a:pPr eaLnBrk="1" hangingPunct="1"/>
            <a:endParaRPr lang="en-GB" altLang="en-US">
              <a:solidFill>
                <a:schemeClr val="bg1"/>
              </a:solidFill>
            </a:endParaRPr>
          </a:p>
          <a:p>
            <a:pPr eaLnBrk="1" hangingPunct="1"/>
            <a:r>
              <a:rPr lang="en-GB" altLang="en-US">
                <a:solidFill>
                  <a:schemeClr val="bg1"/>
                </a:solidFill>
              </a:rPr>
              <a:t>However, "science" continued to be used in a broad sense denoting reliable knowledge about a topic, in the same way it is still used in modern terms such as library science or political science.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7" descr="galaxy.png"/>
          <p:cNvPicPr>
            <a:picLocks noChangeAspect="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23" name="TextBox 1"/>
          <p:cNvSpPr txBox="1">
            <a:spLocks noChangeArrowheads="1"/>
          </p:cNvSpPr>
          <p:nvPr/>
        </p:nvSpPr>
        <p:spPr bwMode="auto">
          <a:xfrm>
            <a:off x="285750" y="285750"/>
            <a:ext cx="8572500" cy="6134100"/>
          </a:xfrm>
          <a:prstGeom prst="rect">
            <a:avLst/>
          </a:prstGeom>
          <a:noFill/>
          <a:ln w="9525">
            <a:noFill/>
            <a:miter lim="800000"/>
            <a:headEnd/>
            <a:tailEnd/>
          </a:ln>
        </p:spPr>
        <p:txBody>
          <a:bodyPr>
            <a:spAutoFit/>
          </a:bodyPr>
          <a:lstStyle/>
          <a:p>
            <a:pPr eaLnBrk="1" hangingPunct="1"/>
            <a:r>
              <a:rPr lang="en-GB" altLang="en-US">
                <a:solidFill>
                  <a:schemeClr val="bg1"/>
                </a:solidFill>
              </a:rPr>
              <a:t>In modern use, "science" more often refers to a way of pursuing knowledge, not only the knowledge itself. </a:t>
            </a:r>
          </a:p>
          <a:p>
            <a:pPr eaLnBrk="1" hangingPunct="1"/>
            <a:endParaRPr lang="en-GB" altLang="en-US">
              <a:solidFill>
                <a:schemeClr val="bg1"/>
              </a:solidFill>
            </a:endParaRPr>
          </a:p>
          <a:p>
            <a:pPr eaLnBrk="1" hangingPunct="1"/>
            <a:r>
              <a:rPr lang="en-GB" altLang="en-US">
                <a:solidFill>
                  <a:schemeClr val="bg1"/>
                </a:solidFill>
              </a:rPr>
              <a:t>It is often treated as synonymous with </a:t>
            </a:r>
            <a:r>
              <a:rPr lang="en-GB" altLang="en-US">
                <a:solidFill>
                  <a:srgbClr val="FFC000"/>
                </a:solidFill>
              </a:rPr>
              <a:t>'natural and physical science</a:t>
            </a:r>
            <a:r>
              <a:rPr lang="en-GB" altLang="en-US">
                <a:solidFill>
                  <a:schemeClr val="bg1"/>
                </a:solidFill>
              </a:rPr>
              <a:t>', and thus restricted to those branches of study that relate to the phenomena of the material universe and their laws</a:t>
            </a:r>
          </a:p>
          <a:p>
            <a:pPr eaLnBrk="1" hangingPunct="1"/>
            <a:endParaRPr lang="en-GB" altLang="en-US">
              <a:solidFill>
                <a:schemeClr val="bg1"/>
              </a:solidFill>
            </a:endParaRPr>
          </a:p>
          <a:p>
            <a:pPr eaLnBrk="1" hangingPunct="1"/>
            <a:r>
              <a:rPr lang="en-GB" altLang="en-US">
                <a:solidFill>
                  <a:schemeClr val="bg1"/>
                </a:solidFill>
              </a:rPr>
              <a:t>This is now the dominant sense in ordinary use.</a:t>
            </a:r>
          </a:p>
          <a:p>
            <a:pPr eaLnBrk="1" hangingPunct="1"/>
            <a:endParaRPr lang="en-GB" altLang="en-US">
              <a:solidFill>
                <a:schemeClr val="bg1"/>
              </a:solidFill>
            </a:endParaRPr>
          </a:p>
          <a:p>
            <a:pPr eaLnBrk="1" hangingPunct="1"/>
            <a:endParaRPr lang="en-GB" altLang="en-US">
              <a:solidFill>
                <a:schemeClr val="bg1"/>
              </a:solidFill>
            </a:endParaRPr>
          </a:p>
          <a:p>
            <a:pPr eaLnBrk="1" hangingPunct="1"/>
            <a:endParaRPr lang="en-GB" altLang="en-US">
              <a:solidFill>
                <a:schemeClr val="bg1"/>
              </a:solidFill>
            </a:endParaRPr>
          </a:p>
          <a:p>
            <a:pPr eaLnBrk="1" hangingPunct="1"/>
            <a:endParaRPr lang="en-GB" altLang="en-US">
              <a:solidFill>
                <a:schemeClr val="bg1"/>
              </a:solidFill>
            </a:endParaRPr>
          </a:p>
          <a:p>
            <a:pPr eaLnBrk="1" hangingPunct="1"/>
            <a:endParaRPr lang="en-GB" altLang="en-US">
              <a:solidFill>
                <a:schemeClr val="bg1"/>
              </a:solidFill>
            </a:endParaRPr>
          </a:p>
          <a:p>
            <a:pPr eaLnBrk="1" hangingPunct="1"/>
            <a:endParaRPr lang="en-GB" altLang="en-US">
              <a:solidFill>
                <a:schemeClr val="bg1"/>
              </a:solidFill>
            </a:endParaRPr>
          </a:p>
          <a:p>
            <a:pPr eaLnBrk="1" hangingPunct="1"/>
            <a:endParaRPr lang="en-GB" altLang="en-US">
              <a:solidFill>
                <a:schemeClr val="bg1"/>
              </a:solidFill>
            </a:endParaRPr>
          </a:p>
          <a:p>
            <a:pPr eaLnBrk="1" hangingPunct="1"/>
            <a:endParaRPr lang="en-GB" altLang="en-US">
              <a:solidFill>
                <a:schemeClr val="bg1"/>
              </a:solidFill>
            </a:endParaRPr>
          </a:p>
          <a:p>
            <a:pPr eaLnBrk="1" hangingPunct="1"/>
            <a:r>
              <a:rPr lang="en-GB" altLang="en-US">
                <a:solidFill>
                  <a:schemeClr val="bg1"/>
                </a:solidFill>
              </a:rPr>
              <a:t>This narrower sense of "science" developed as scientists such as Johannes Kepler, Galileo Galilei and Isaac Newton began formulating </a:t>
            </a:r>
            <a:r>
              <a:rPr lang="en-GB" altLang="en-US" i="1">
                <a:solidFill>
                  <a:schemeClr val="bg1"/>
                </a:solidFill>
              </a:rPr>
              <a:t>laws of nature</a:t>
            </a:r>
            <a:r>
              <a:rPr lang="en-GB" altLang="en-US">
                <a:solidFill>
                  <a:schemeClr val="bg1"/>
                </a:solidFill>
              </a:rPr>
              <a:t> such as Newton's laws of motion</a:t>
            </a:r>
          </a:p>
          <a:p>
            <a:pPr eaLnBrk="1" hangingPunct="1"/>
            <a:endParaRPr lang="en-GB" altLang="en-US">
              <a:solidFill>
                <a:schemeClr val="bg1"/>
              </a:solidFill>
            </a:endParaRPr>
          </a:p>
          <a:p>
            <a:pPr eaLnBrk="1" hangingPunct="1"/>
            <a:r>
              <a:rPr lang="en-GB" altLang="en-US">
                <a:solidFill>
                  <a:schemeClr val="bg1"/>
                </a:solidFill>
              </a:rPr>
              <a:t>In this period it became more common to refer to natural philosophy as "natural science"</a:t>
            </a:r>
          </a:p>
        </p:txBody>
      </p:sp>
      <p:sp>
        <p:nvSpPr>
          <p:cNvPr id="30724" name="AutoShape 4" descr="http://www.google.co.uk/url?sa=i&amp;source=images&amp;cd=&amp;docid=aTn6Epc0yQzMEM&amp;tbnid=qU4bJk0NI7Td0M:&amp;ved=0CAUQjBwwADh8&amp;url=http%3A%2F%2Fgallery.hd.org%2F_exhibits%2Fnatural-science%2F_more2001%2F_more10%2Fgalaxy-spiral-NGC628-Messier74-in-Pisces-taken-by-GMOS-telescope-in-Hawaii-ANON.jpg&amp;ei=P2kQUeCLA6SW0QXOtYHADQ&amp;psig=AFQjCNEeYyfKJiRGzSAXL9VAaV-ThhF_gA&amp;ust=1360116415076992"/>
          <p:cNvSpPr>
            <a:spLocks noChangeAspect="1" noChangeArrowheads="1"/>
          </p:cNvSpPr>
          <p:nvPr/>
        </p:nvSpPr>
        <p:spPr bwMode="auto">
          <a:xfrm>
            <a:off x="63500" y="-136525"/>
            <a:ext cx="7362825" cy="6924675"/>
          </a:xfrm>
          <a:prstGeom prst="rect">
            <a:avLst/>
          </a:prstGeom>
          <a:noFill/>
          <a:ln w="9525">
            <a:noFill/>
            <a:miter lim="800000"/>
            <a:headEnd/>
            <a:tailEnd/>
          </a:ln>
        </p:spPr>
        <p:txBody>
          <a:bodyPr/>
          <a:lstStyle/>
          <a:p>
            <a:pPr eaLnBrk="1" hangingPunct="1"/>
            <a:endParaRPr lang="en-US" altLang="en-US"/>
          </a:p>
        </p:txBody>
      </p:sp>
      <p:sp>
        <p:nvSpPr>
          <p:cNvPr id="30725" name="AutoShape 6" descr="http://www.google.co.uk/url?sa=i&amp;source=images&amp;cd=&amp;docid=aTn6Epc0yQzMEM&amp;tbnid=qU4bJk0NI7Td0M:&amp;ved=0CAUQjBwwADh8&amp;url=http%3A%2F%2Fgallery.hd.org%2F_exhibits%2Fnatural-science%2F_more2001%2F_more10%2Fgalaxy-spiral-NGC628-Messier74-in-Pisces-taken-by-GMOS-telescope-in-Hawaii-ANON.jpg&amp;ei=P2kQUeCLA6SW0QXOtYHADQ&amp;psig=AFQjCNEeYyfKJiRGzSAXL9VAaV-ThhF_gA&amp;ust=1360116415076992"/>
          <p:cNvSpPr>
            <a:spLocks noChangeAspect="1" noChangeArrowheads="1"/>
          </p:cNvSpPr>
          <p:nvPr/>
        </p:nvSpPr>
        <p:spPr bwMode="auto">
          <a:xfrm>
            <a:off x="63500" y="-136525"/>
            <a:ext cx="7362825" cy="6924675"/>
          </a:xfrm>
          <a:prstGeom prst="rect">
            <a:avLst/>
          </a:prstGeom>
          <a:noFill/>
          <a:ln w="9525">
            <a:noFill/>
            <a:miter lim="800000"/>
            <a:headEnd/>
            <a:tailEnd/>
          </a:ln>
        </p:spPr>
        <p:txBody>
          <a:bodyPr/>
          <a:lstStyle/>
          <a:p>
            <a:pPr eaLnBrk="1" hangingPunct="1"/>
            <a:endParaRPr lang="en-US" altLang="en-US"/>
          </a:p>
        </p:txBody>
      </p:sp>
      <p:sp>
        <p:nvSpPr>
          <p:cNvPr id="30726" name="AutoShape 8" descr="http://www.google.co.uk/url?sa=i&amp;source=images&amp;cd=&amp;docid=aTn6Epc0yQzMEM&amp;tbnid=qU4bJk0NI7Td0M:&amp;ved=0CAUQjBwwADh8&amp;url=http%3A%2F%2Fgallery.hd.org%2F_exhibits%2Fnatural-science%2F_more2001%2F_more10%2Fgalaxy-spiral-NGC628-Messier74-in-Pisces-taken-by-GMOS-telescope-in-Hawaii-ANON.jpg&amp;ei=P2kQUeCLA6SW0QXOtYHADQ&amp;psig=AFQjCNEeYyfKJiRGzSAXL9VAaV-ThhF_gA&amp;ust=1360116415076992"/>
          <p:cNvSpPr>
            <a:spLocks noChangeAspect="1" noChangeArrowheads="1"/>
          </p:cNvSpPr>
          <p:nvPr/>
        </p:nvSpPr>
        <p:spPr bwMode="auto">
          <a:xfrm>
            <a:off x="63500" y="-136525"/>
            <a:ext cx="14287500" cy="13439775"/>
          </a:xfrm>
          <a:prstGeom prst="rect">
            <a:avLst/>
          </a:prstGeom>
          <a:noFill/>
          <a:ln w="9525">
            <a:noFill/>
            <a:miter lim="800000"/>
            <a:headEnd/>
            <a:tailEnd/>
          </a:ln>
        </p:spPr>
        <p:txBody>
          <a:bodyPr/>
          <a:lstStyle/>
          <a:p>
            <a:pPr eaLnBrk="1" hangingPunct="1"/>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descr="http://www.iainclaridge.co.uk/studio/wp-content/uploads/2011/05/scientific_illustration1.jpg"/>
          <p:cNvPicPr>
            <a:picLocks noChangeAspect="1" noChangeArrowheads="1"/>
          </p:cNvPicPr>
          <p:nvPr/>
        </p:nvPicPr>
        <p:blipFill>
          <a:blip r:embed="rId3" cstate="print">
            <a:lum bright="-60000" contrast="-78000"/>
          </a:blip>
          <a:srcRect/>
          <a:stretch>
            <a:fillRect/>
          </a:stretch>
        </p:blipFill>
        <p:spPr bwMode="auto">
          <a:xfrm>
            <a:off x="4286250" y="0"/>
            <a:ext cx="4857750" cy="6858000"/>
          </a:xfrm>
          <a:prstGeom prst="rect">
            <a:avLst/>
          </a:prstGeom>
          <a:noFill/>
          <a:ln w="9525">
            <a:noFill/>
            <a:miter lim="800000"/>
            <a:headEnd/>
            <a:tailEnd/>
          </a:ln>
        </p:spPr>
      </p:pic>
      <p:pic>
        <p:nvPicPr>
          <p:cNvPr id="31747" name="Picture 4" descr="http://www.iainclaridge.co.uk/studio/wp-content/uploads/2011/05/scientific_illustration1.jpg"/>
          <p:cNvPicPr>
            <a:picLocks noChangeAspect="1" noChangeArrowheads="1"/>
          </p:cNvPicPr>
          <p:nvPr/>
        </p:nvPicPr>
        <p:blipFill>
          <a:blip r:embed="rId3" cstate="print">
            <a:lum bright="-60000" contrast="-78000"/>
          </a:blip>
          <a:srcRect/>
          <a:stretch>
            <a:fillRect/>
          </a:stretch>
        </p:blipFill>
        <p:spPr bwMode="auto">
          <a:xfrm>
            <a:off x="0" y="0"/>
            <a:ext cx="4286250" cy="6858000"/>
          </a:xfrm>
          <a:prstGeom prst="rect">
            <a:avLst/>
          </a:prstGeom>
          <a:noFill/>
          <a:ln w="9525">
            <a:noFill/>
            <a:miter lim="800000"/>
            <a:headEnd/>
            <a:tailEnd/>
          </a:ln>
        </p:spPr>
      </p:pic>
      <p:sp>
        <p:nvSpPr>
          <p:cNvPr id="31748" name="TextBox 1"/>
          <p:cNvSpPr txBox="1">
            <a:spLocks noChangeArrowheads="1"/>
          </p:cNvSpPr>
          <p:nvPr/>
        </p:nvSpPr>
        <p:spPr bwMode="auto">
          <a:xfrm>
            <a:off x="285750" y="500063"/>
            <a:ext cx="8572500" cy="5354637"/>
          </a:xfrm>
          <a:prstGeom prst="rect">
            <a:avLst/>
          </a:prstGeom>
          <a:noFill/>
          <a:ln w="9525">
            <a:noFill/>
            <a:miter lim="800000"/>
            <a:headEnd/>
            <a:tailEnd/>
          </a:ln>
        </p:spPr>
        <p:txBody>
          <a:bodyPr>
            <a:spAutoFit/>
          </a:bodyPr>
          <a:lstStyle/>
          <a:p>
            <a:pPr eaLnBrk="1" hangingPunct="1"/>
            <a:r>
              <a:rPr lang="en-GB" altLang="en-US">
                <a:solidFill>
                  <a:schemeClr val="bg1"/>
                </a:solidFill>
              </a:rPr>
              <a:t>Over the course of the 19th century, the word "science" became increasingly associated with the scientific method, a disciplined way to study the natural world, including physics, chemistry, geology and biology</a:t>
            </a:r>
          </a:p>
          <a:p>
            <a:pPr eaLnBrk="1" hangingPunct="1"/>
            <a:endParaRPr lang="en-GB" altLang="en-US">
              <a:solidFill>
                <a:schemeClr val="bg1"/>
              </a:solidFill>
            </a:endParaRPr>
          </a:p>
          <a:p>
            <a:pPr eaLnBrk="1" hangingPunct="1"/>
            <a:r>
              <a:rPr lang="en-GB" altLang="en-US">
                <a:solidFill>
                  <a:schemeClr val="bg1"/>
                </a:solidFill>
              </a:rPr>
              <a:t>It is in the 19th century also that the term </a:t>
            </a:r>
            <a:r>
              <a:rPr lang="en-GB" altLang="en-US" i="1">
                <a:solidFill>
                  <a:schemeClr val="bg1"/>
                </a:solidFill>
              </a:rPr>
              <a:t>scientist</a:t>
            </a:r>
            <a:r>
              <a:rPr lang="en-GB" altLang="en-US">
                <a:solidFill>
                  <a:schemeClr val="bg1"/>
                </a:solidFill>
              </a:rPr>
              <a:t> was created by the naturalist-theologian William Whewell to distinguish those who sought knowledge on nature from those who sought knowledge on other disciplines</a:t>
            </a:r>
          </a:p>
          <a:p>
            <a:pPr eaLnBrk="1" hangingPunct="1"/>
            <a:endParaRPr lang="en-GB" altLang="en-US">
              <a:solidFill>
                <a:schemeClr val="bg1"/>
              </a:solidFill>
            </a:endParaRPr>
          </a:p>
          <a:p>
            <a:pPr eaLnBrk="1" hangingPunct="1"/>
            <a:endParaRPr lang="en-GB" altLang="en-US">
              <a:solidFill>
                <a:schemeClr val="bg1"/>
              </a:solidFill>
            </a:endParaRPr>
          </a:p>
          <a:p>
            <a:pPr eaLnBrk="1" hangingPunct="1"/>
            <a:endParaRPr lang="en-GB" altLang="en-US">
              <a:solidFill>
                <a:schemeClr val="bg1"/>
              </a:solidFill>
            </a:endParaRPr>
          </a:p>
          <a:p>
            <a:pPr eaLnBrk="1" hangingPunct="1"/>
            <a:endParaRPr lang="en-GB" altLang="en-US">
              <a:solidFill>
                <a:schemeClr val="bg1"/>
              </a:solidFill>
            </a:endParaRPr>
          </a:p>
          <a:p>
            <a:pPr eaLnBrk="1" hangingPunct="1"/>
            <a:endParaRPr lang="en-GB" altLang="en-US">
              <a:solidFill>
                <a:schemeClr val="bg1"/>
              </a:solidFill>
            </a:endParaRPr>
          </a:p>
          <a:p>
            <a:pPr eaLnBrk="1" hangingPunct="1"/>
            <a:r>
              <a:rPr lang="en-GB" altLang="en-US">
                <a:solidFill>
                  <a:schemeClr val="bg1"/>
                </a:solidFill>
              </a:rPr>
              <a:t>This sometimes left the study of human thought and society in a linguistic limbo, which was resolved by classifying these areas of academic study as </a:t>
            </a:r>
            <a:r>
              <a:rPr lang="en-GB" altLang="en-US">
                <a:solidFill>
                  <a:srgbClr val="FFC000"/>
                </a:solidFill>
              </a:rPr>
              <a:t>social science</a:t>
            </a:r>
          </a:p>
          <a:p>
            <a:pPr eaLnBrk="1" hangingPunct="1"/>
            <a:endParaRPr lang="en-GB" altLang="en-US">
              <a:solidFill>
                <a:schemeClr val="bg1"/>
              </a:solidFill>
            </a:endParaRPr>
          </a:p>
          <a:p>
            <a:pPr eaLnBrk="1" hangingPunct="1"/>
            <a:endParaRPr lang="en-GB" altLang="en-US">
              <a:solidFill>
                <a:schemeClr val="bg1"/>
              </a:solidFill>
            </a:endParaRPr>
          </a:p>
          <a:p>
            <a:pPr eaLnBrk="1" hangingPunct="1"/>
            <a:r>
              <a:rPr lang="en-GB" altLang="en-US">
                <a:solidFill>
                  <a:schemeClr val="bg1"/>
                </a:solidFill>
              </a:rPr>
              <a:t>Similarly, several other major areas of disciplined study and knowledge exist today under the general rubric of "science", such as theoretical science  (e.g. maths) and applied science (IT etc.)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188" y="571500"/>
            <a:ext cx="8572500" cy="2032000"/>
          </a:xfrm>
          <a:prstGeom prst="rect">
            <a:avLst/>
          </a:prstGeom>
          <a:noFill/>
        </p:spPr>
        <p:txBody>
          <a:bodyPr>
            <a:spAutoFit/>
          </a:bodyPr>
          <a:lstStyle/>
          <a:p>
            <a:pPr eaLnBrk="1" hangingPunct="1">
              <a:defRPr/>
            </a:pPr>
            <a:r>
              <a:rPr lang="en-GB" dirty="0"/>
              <a:t>basic assumptions that are needed to justify the scientific method: </a:t>
            </a:r>
          </a:p>
          <a:p>
            <a:pPr eaLnBrk="1" hangingPunct="1">
              <a:defRPr/>
            </a:pPr>
            <a:endParaRPr lang="en-GB" dirty="0"/>
          </a:p>
          <a:p>
            <a:pPr marL="342900" indent="-342900" eaLnBrk="1" hangingPunct="1">
              <a:buFontTx/>
              <a:buAutoNum type="arabicParenBoth"/>
              <a:defRPr/>
            </a:pPr>
            <a:r>
              <a:rPr lang="en-GB" dirty="0"/>
              <a:t>that there is an objective reality shared by all rational observers; </a:t>
            </a:r>
          </a:p>
          <a:p>
            <a:pPr marL="342900" indent="-342900" eaLnBrk="1" hangingPunct="1">
              <a:defRPr/>
            </a:pPr>
            <a:r>
              <a:rPr lang="en-GB" dirty="0"/>
              <a:t>(2) that this objective reality is governed by natural laws; </a:t>
            </a:r>
          </a:p>
          <a:p>
            <a:pPr marL="342900" indent="-342900" eaLnBrk="1" hangingPunct="1">
              <a:defRPr/>
            </a:pPr>
            <a:r>
              <a:rPr lang="en-GB" dirty="0"/>
              <a:t>(3) that these laws can be discovered by means of systematic observation and experimentation. </a:t>
            </a:r>
          </a:p>
          <a:p>
            <a:pPr marL="342900" indent="-342900" eaLnBrk="1" hangingPunct="1">
              <a:defRPr/>
            </a:pPr>
            <a:endParaRPr lang="en-GB" dirty="0"/>
          </a:p>
        </p:txBody>
      </p:sp>
      <p:pic>
        <p:nvPicPr>
          <p:cNvPr id="32771" name="Picture 2" descr="http://www.tomatosphere.org/teacher-resources/teachers-guide/images/scientific-method.jpg"/>
          <p:cNvPicPr>
            <a:picLocks noChangeAspect="1" noChangeArrowheads="1"/>
          </p:cNvPicPr>
          <p:nvPr/>
        </p:nvPicPr>
        <p:blipFill>
          <a:blip r:embed="rId3" cstate="print"/>
          <a:srcRect/>
          <a:stretch>
            <a:fillRect/>
          </a:stretch>
        </p:blipFill>
        <p:spPr bwMode="auto">
          <a:xfrm>
            <a:off x="1714500" y="2643188"/>
            <a:ext cx="4762500" cy="2943225"/>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www.projectbraintrust.com/ptvg/Fig1x7.GIF">
            <a:hlinkClick r:id="rId3"/>
          </p:cNvPr>
          <p:cNvPicPr>
            <a:picLocks noChangeAspect="1" noChangeArrowheads="1"/>
          </p:cNvPicPr>
          <p:nvPr/>
        </p:nvPicPr>
        <p:blipFill>
          <a:blip r:embed="rId4" cstate="print"/>
          <a:srcRect/>
          <a:stretch>
            <a:fillRect/>
          </a:stretch>
        </p:blipFill>
        <p:spPr bwMode="auto">
          <a:xfrm>
            <a:off x="4114800" y="3467100"/>
            <a:ext cx="5029200" cy="3390900"/>
          </a:xfrm>
          <a:prstGeom prst="rect">
            <a:avLst/>
          </a:prstGeom>
          <a:noFill/>
          <a:ln w="9525">
            <a:noFill/>
            <a:miter lim="800000"/>
            <a:headEnd/>
            <a:tailEnd/>
          </a:ln>
        </p:spPr>
      </p:pic>
      <p:sp>
        <p:nvSpPr>
          <p:cNvPr id="33795" name="TextBox 1"/>
          <p:cNvSpPr txBox="1">
            <a:spLocks noChangeArrowheads="1"/>
          </p:cNvSpPr>
          <p:nvPr/>
        </p:nvSpPr>
        <p:spPr bwMode="auto">
          <a:xfrm>
            <a:off x="357188" y="142875"/>
            <a:ext cx="8786812" cy="4486275"/>
          </a:xfrm>
          <a:prstGeom prst="rect">
            <a:avLst/>
          </a:prstGeom>
          <a:noFill/>
          <a:ln w="9525">
            <a:noFill/>
            <a:miter lim="800000"/>
            <a:headEnd/>
            <a:tailEnd/>
          </a:ln>
        </p:spPr>
        <p:txBody>
          <a:bodyPr>
            <a:spAutoFit/>
          </a:bodyPr>
          <a:lstStyle/>
          <a:p>
            <a:pPr marL="342900" indent="-342900" eaLnBrk="1" hangingPunct="1"/>
            <a:r>
              <a:rPr lang="en-GB" altLang="en-US"/>
              <a:t>Philosophy of science seeks a deep understanding of what these underlying </a:t>
            </a:r>
          </a:p>
          <a:p>
            <a:pPr marL="342900" indent="-342900" eaLnBrk="1" hangingPunct="1"/>
            <a:r>
              <a:rPr lang="en-GB" altLang="en-US"/>
              <a:t>assumptions mean and whether they are valid.</a:t>
            </a:r>
          </a:p>
          <a:p>
            <a:pPr marL="342900" indent="-342900" eaLnBrk="1" hangingPunct="1"/>
            <a:endParaRPr lang="en-GB" altLang="en-US"/>
          </a:p>
          <a:p>
            <a:pPr marL="342900" indent="-342900" eaLnBrk="1" hangingPunct="1"/>
            <a:r>
              <a:rPr lang="en-GB" altLang="en-US"/>
              <a:t>The belief that all observers share a common reality is known as realism</a:t>
            </a:r>
          </a:p>
          <a:p>
            <a:pPr marL="342900" indent="-342900" eaLnBrk="1" hangingPunct="1"/>
            <a:endParaRPr lang="en-GB" altLang="en-US"/>
          </a:p>
          <a:p>
            <a:pPr marL="342900" indent="-342900" eaLnBrk="1" hangingPunct="1"/>
            <a:r>
              <a:rPr lang="en-GB" altLang="en-US"/>
              <a:t>It can be contrasted with anti-realism, the belief that there is no valid concept of absolute truth such that things that are true for one observer are true for all observers</a:t>
            </a:r>
          </a:p>
          <a:p>
            <a:pPr marL="342900" indent="-342900" eaLnBrk="1" hangingPunct="1"/>
            <a:endParaRPr lang="en-GB" altLang="en-US"/>
          </a:p>
          <a:p>
            <a:pPr marL="342900" indent="-342900" eaLnBrk="1" hangingPunct="1"/>
            <a:r>
              <a:rPr lang="en-GB" altLang="en-US"/>
              <a:t>The most commonly defended form of anti-realism is idealism, the belief that the mind or spirit is the most basic essence, and that each mind generates its own reality</a:t>
            </a:r>
          </a:p>
          <a:p>
            <a:pPr marL="342900" indent="-342900" eaLnBrk="1" hangingPunct="1"/>
            <a:endParaRPr lang="en-GB" altLang="en-US"/>
          </a:p>
          <a:p>
            <a:pPr marL="342900" indent="-342900" eaLnBrk="1" hangingPunct="1"/>
            <a:r>
              <a:rPr lang="en-GB" altLang="en-US"/>
              <a:t>In an idealistic world-view, </a:t>
            </a:r>
          </a:p>
          <a:p>
            <a:pPr marL="342900" indent="-342900" eaLnBrk="1" hangingPunct="1"/>
            <a:r>
              <a:rPr lang="en-GB" altLang="en-US"/>
              <a:t>what is true for one mind </a:t>
            </a:r>
          </a:p>
          <a:p>
            <a:pPr marL="342900" indent="-342900" eaLnBrk="1" hangingPunct="1"/>
            <a:r>
              <a:rPr lang="en-GB" altLang="en-US"/>
              <a:t>need not be true for other minds.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1"/>
          <p:cNvSpPr txBox="1">
            <a:spLocks noChangeArrowheads="1"/>
          </p:cNvSpPr>
          <p:nvPr/>
        </p:nvSpPr>
        <p:spPr bwMode="auto">
          <a:xfrm>
            <a:off x="214313" y="500063"/>
            <a:ext cx="8643937" cy="1754187"/>
          </a:xfrm>
          <a:prstGeom prst="rect">
            <a:avLst/>
          </a:prstGeom>
          <a:noFill/>
          <a:ln w="9525">
            <a:noFill/>
            <a:miter lim="800000"/>
            <a:headEnd/>
            <a:tailEnd/>
          </a:ln>
        </p:spPr>
        <p:txBody>
          <a:bodyPr>
            <a:spAutoFit/>
          </a:bodyPr>
          <a:lstStyle/>
          <a:p>
            <a:pPr eaLnBrk="1" hangingPunct="1"/>
            <a:r>
              <a:rPr lang="en-GB" altLang="en-US"/>
              <a:t>There are also related disciplines that are grouped into interdisciplinary and applied </a:t>
            </a:r>
          </a:p>
          <a:p>
            <a:pPr eaLnBrk="1" hangingPunct="1"/>
            <a:r>
              <a:rPr lang="en-GB" altLang="en-US"/>
              <a:t>sciences, such as engineering and medicine. </a:t>
            </a:r>
          </a:p>
          <a:p>
            <a:pPr eaLnBrk="1" hangingPunct="1"/>
            <a:endParaRPr lang="en-GB" altLang="en-US"/>
          </a:p>
          <a:p>
            <a:pPr eaLnBrk="1" hangingPunct="1"/>
            <a:r>
              <a:rPr lang="en-GB" altLang="en-US"/>
              <a:t>Within these categories are specialized scientific fields that can include parts of other scientific disciplines but often possess their own nomenclature and expertise.</a:t>
            </a:r>
          </a:p>
          <a:p>
            <a:pPr eaLnBrk="1" hangingPunct="1"/>
            <a:endParaRPr lang="en-GB" altLang="en-US"/>
          </a:p>
        </p:txBody>
      </p:sp>
      <p:pic>
        <p:nvPicPr>
          <p:cNvPr id="34819" name="Picture 2" descr="http://emps.exeter.ac.uk/media/universityofexeter/schoolofengineeringmathematicsandphysicalsciences/splash/electronic_engineering.jpg"/>
          <p:cNvPicPr>
            <a:picLocks noChangeAspect="1" noChangeArrowheads="1"/>
          </p:cNvPicPr>
          <p:nvPr/>
        </p:nvPicPr>
        <p:blipFill>
          <a:blip r:embed="rId3" cstate="print"/>
          <a:srcRect/>
          <a:stretch>
            <a:fillRect/>
          </a:stretch>
        </p:blipFill>
        <p:spPr bwMode="auto">
          <a:xfrm>
            <a:off x="0" y="2301875"/>
            <a:ext cx="9144000" cy="455612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4" descr="Creativity-(Arts)-Header"/>
          <p:cNvPicPr>
            <a:picLocks noChangeAspect="1" noChangeArrowheads="1"/>
          </p:cNvPicPr>
          <p:nvPr/>
        </p:nvPicPr>
        <p:blipFill>
          <a:blip r:embed="rId3" cstate="print">
            <a:lum bright="48000" contrast="-46000"/>
          </a:blip>
          <a:srcRect/>
          <a:stretch>
            <a:fillRect/>
          </a:stretch>
        </p:blipFill>
        <p:spPr bwMode="auto">
          <a:xfrm>
            <a:off x="0" y="0"/>
            <a:ext cx="9155113" cy="6858000"/>
          </a:xfrm>
          <a:prstGeom prst="rect">
            <a:avLst/>
          </a:prstGeom>
          <a:noFill/>
          <a:ln w="9525">
            <a:noFill/>
            <a:miter lim="800000"/>
            <a:headEnd/>
            <a:tailEnd/>
          </a:ln>
        </p:spPr>
      </p:pic>
      <p:sp>
        <p:nvSpPr>
          <p:cNvPr id="35843" name="TextBox 1"/>
          <p:cNvSpPr txBox="1">
            <a:spLocks noChangeArrowheads="1"/>
          </p:cNvSpPr>
          <p:nvPr/>
        </p:nvSpPr>
        <p:spPr bwMode="auto">
          <a:xfrm>
            <a:off x="214313" y="2071688"/>
            <a:ext cx="8715375" cy="2554287"/>
          </a:xfrm>
          <a:prstGeom prst="rect">
            <a:avLst/>
          </a:prstGeom>
          <a:noFill/>
          <a:ln w="9525">
            <a:noFill/>
            <a:miter lim="800000"/>
            <a:headEnd/>
            <a:tailEnd/>
          </a:ln>
        </p:spPr>
        <p:txBody>
          <a:bodyPr>
            <a:spAutoFit/>
          </a:bodyPr>
          <a:lstStyle/>
          <a:p>
            <a:pPr eaLnBrk="1" hangingPunct="1"/>
            <a:r>
              <a:rPr lang="en-GB" altLang="en-US"/>
              <a:t>Scientific fields are commonly divided into two major groups: </a:t>
            </a:r>
          </a:p>
          <a:p>
            <a:pPr eaLnBrk="1" hangingPunct="1"/>
            <a:endParaRPr lang="en-GB" altLang="en-US"/>
          </a:p>
          <a:p>
            <a:pPr eaLnBrk="1" hangingPunct="1">
              <a:buFont typeface="Arial" charset="0"/>
              <a:buChar char="•"/>
            </a:pPr>
            <a:r>
              <a:rPr lang="en-GB" altLang="en-US" i="1"/>
              <a:t>   </a:t>
            </a:r>
            <a:r>
              <a:rPr lang="en-GB" altLang="en-US" sz="2000" b="1" i="1"/>
              <a:t>natural sciences </a:t>
            </a:r>
            <a:r>
              <a:rPr lang="en-GB" altLang="en-US"/>
              <a:t>- which study natural phenomena (including biological life)</a:t>
            </a:r>
          </a:p>
          <a:p>
            <a:pPr eaLnBrk="1" hangingPunct="1">
              <a:buFont typeface="Arial" charset="0"/>
              <a:buChar char="•"/>
            </a:pPr>
            <a:r>
              <a:rPr lang="en-GB" altLang="en-US"/>
              <a:t>   </a:t>
            </a:r>
            <a:r>
              <a:rPr lang="en-GB" altLang="en-US" sz="2000" b="1" i="1"/>
              <a:t>social sciences </a:t>
            </a:r>
            <a:r>
              <a:rPr lang="en-GB" altLang="en-US"/>
              <a:t>- which study human behavior and societies. </a:t>
            </a:r>
          </a:p>
          <a:p>
            <a:pPr eaLnBrk="1" hangingPunct="1"/>
            <a:endParaRPr lang="en-GB" altLang="en-US"/>
          </a:p>
          <a:p>
            <a:pPr eaLnBrk="1" hangingPunct="1"/>
            <a:r>
              <a:rPr lang="en-GB" altLang="en-US"/>
              <a:t>These groupings are empirical sciences, which means the knowledge must be based on observable phenomena and capable of being tested for its validity by other researchers working under the same conditions.</a:t>
            </a:r>
            <a:r>
              <a:rPr lang="en-GB" altLang="en-US" baseline="30000"/>
              <a:t> </a:t>
            </a:r>
          </a:p>
          <a:p>
            <a:pPr eaLnBrk="1" hangingPunct="1"/>
            <a:endParaRPr lang="en-GB" altLang="en-US" baseline="30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457200" y="209550"/>
            <a:ext cx="8229600" cy="1143000"/>
          </a:xfrm>
        </p:spPr>
        <p:txBody>
          <a:bodyPr/>
          <a:lstStyle/>
          <a:p>
            <a:pPr algn="l" eaLnBrk="1" hangingPunct="1"/>
            <a:r>
              <a:rPr lang="en-GB" smtClean="0"/>
              <a:t>Social Sciences</a:t>
            </a:r>
          </a:p>
        </p:txBody>
      </p:sp>
      <p:pic>
        <p:nvPicPr>
          <p:cNvPr id="36867" name="Picture 2"/>
          <p:cNvPicPr>
            <a:picLocks noChangeAspect="1"/>
          </p:cNvPicPr>
          <p:nvPr/>
        </p:nvPicPr>
        <p:blipFill>
          <a:blip r:embed="rId3" cstate="print"/>
          <a:srcRect/>
          <a:stretch>
            <a:fillRect/>
          </a:stretch>
        </p:blipFill>
        <p:spPr bwMode="auto">
          <a:xfrm>
            <a:off x="5413536" y="110940"/>
            <a:ext cx="3730463" cy="6414404"/>
          </a:xfrm>
          <a:prstGeom prst="rect">
            <a:avLst/>
          </a:prstGeom>
          <a:noFill/>
          <a:ln w="9525">
            <a:noFill/>
            <a:miter lim="800000"/>
            <a:headEnd/>
            <a:tailEnd/>
          </a:ln>
        </p:spPr>
      </p:pic>
      <p:sp>
        <p:nvSpPr>
          <p:cNvPr id="4" name="Content Placeholder 3"/>
          <p:cNvSpPr>
            <a:spLocks noGrp="1"/>
          </p:cNvSpPr>
          <p:nvPr>
            <p:ph idx="1"/>
          </p:nvPr>
        </p:nvSpPr>
        <p:spPr>
          <a:xfrm>
            <a:off x="107504" y="1700808"/>
            <a:ext cx="8229600" cy="4525962"/>
          </a:xfrm>
        </p:spPr>
        <p:txBody>
          <a:bodyPr/>
          <a:lstStyle/>
          <a:p>
            <a:pPr eaLnBrk="1" hangingPunct="1">
              <a:buFont typeface="Arial" panose="020B0604020202020204" pitchFamily="34" charset="0"/>
              <a:buChar char="•"/>
              <a:defRPr/>
            </a:pPr>
            <a:r>
              <a:rPr lang="en-GB" dirty="0" smtClean="0"/>
              <a:t>Deals with the ‘human’</a:t>
            </a:r>
          </a:p>
          <a:p>
            <a:pPr eaLnBrk="1" hangingPunct="1">
              <a:buFont typeface="Arial" panose="020B0604020202020204" pitchFamily="34" charset="0"/>
              <a:buChar char="•"/>
              <a:defRPr/>
            </a:pPr>
            <a:r>
              <a:rPr lang="en-GB" dirty="0" smtClean="0"/>
              <a:t>Social setting or context</a:t>
            </a:r>
          </a:p>
          <a:p>
            <a:pPr lvl="1" eaLnBrk="1" hangingPunct="1">
              <a:buFont typeface="Arial" panose="020B0604020202020204" pitchFamily="34" charset="0"/>
              <a:buChar char="–"/>
              <a:defRPr/>
            </a:pPr>
            <a:r>
              <a:rPr lang="en-GB" dirty="0" smtClean="0"/>
              <a:t>Behaviour</a:t>
            </a:r>
          </a:p>
          <a:p>
            <a:pPr lvl="1" eaLnBrk="1" hangingPunct="1">
              <a:buFont typeface="Arial" panose="020B0604020202020204" pitchFamily="34" charset="0"/>
              <a:buChar char="–"/>
              <a:defRPr/>
            </a:pPr>
            <a:r>
              <a:rPr lang="en-GB" dirty="0" smtClean="0"/>
              <a:t>Learning</a:t>
            </a:r>
          </a:p>
          <a:p>
            <a:pPr lvl="1" eaLnBrk="1" hangingPunct="1">
              <a:buFont typeface="Arial" panose="020B0604020202020204" pitchFamily="34" charset="0"/>
              <a:buChar char="–"/>
              <a:defRPr/>
            </a:pPr>
            <a:r>
              <a:rPr lang="en-GB" dirty="0" smtClean="0"/>
              <a:t>Mind &amp; behaviour</a:t>
            </a:r>
          </a:p>
          <a:p>
            <a:pPr lvl="1" eaLnBrk="1" hangingPunct="1">
              <a:buFont typeface="Arial" panose="020B0604020202020204" pitchFamily="34" charset="0"/>
              <a:buChar char="–"/>
              <a:defRPr/>
            </a:pPr>
            <a:r>
              <a:rPr lang="en-GB" dirty="0" smtClean="0"/>
              <a:t>Relationships</a:t>
            </a:r>
          </a:p>
          <a:p>
            <a:pPr marL="457200" lvl="1" indent="0" eaLnBrk="1" hangingPunct="1">
              <a:buFont typeface="Arial" panose="020B0604020202020204" pitchFamily="34" charset="0"/>
              <a:buNone/>
              <a:defRPr/>
            </a:pPr>
            <a:endParaRPr lang="en-GB" dirty="0" smtClean="0"/>
          </a:p>
          <a:p>
            <a:pPr marL="457200" lvl="1" indent="0" eaLnBrk="1" hangingPunct="1">
              <a:buFont typeface="Arial" panose="020B0604020202020204" pitchFamily="34" charset="0"/>
              <a:buNone/>
              <a:defRPr/>
            </a:pPr>
            <a:r>
              <a:rPr lang="en-GB" dirty="0" smtClean="0"/>
              <a:t>A relatively late development</a:t>
            </a:r>
          </a:p>
          <a:p>
            <a:pPr marL="457200" lvl="1" indent="0" eaLnBrk="1" hangingPunct="1">
              <a:buFont typeface="Arial" panose="020B0604020202020204" pitchFamily="34" charset="0"/>
              <a:buNone/>
              <a:defRPr/>
            </a:pPr>
            <a:r>
              <a:rPr lang="en-GB" dirty="0" smtClean="0"/>
              <a:t>But again has roots going way back!</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eaLnBrk="1" hangingPunct="1"/>
            <a:r>
              <a:rPr lang="en-GB" smtClean="0"/>
              <a:t>What exactly are they?</a:t>
            </a:r>
          </a:p>
        </p:txBody>
      </p:sp>
      <p:sp>
        <p:nvSpPr>
          <p:cNvPr id="37891" name="Content Placeholder 2"/>
          <p:cNvSpPr>
            <a:spLocks noGrp="1"/>
          </p:cNvSpPr>
          <p:nvPr>
            <p:ph idx="1"/>
          </p:nvPr>
        </p:nvSpPr>
        <p:spPr>
          <a:xfrm>
            <a:off x="0" y="1600200"/>
            <a:ext cx="8686800" cy="4525963"/>
          </a:xfrm>
        </p:spPr>
        <p:txBody>
          <a:bodyPr/>
          <a:lstStyle/>
          <a:p>
            <a:pPr marL="0" indent="0" eaLnBrk="1" hangingPunct="1">
              <a:buFont typeface="Arial" charset="0"/>
              <a:buNone/>
            </a:pPr>
            <a:r>
              <a:rPr lang="en-GB" sz="2400" smtClean="0"/>
              <a:t>the social sciences are those subjects which examine and explain human beings.</a:t>
            </a:r>
          </a:p>
          <a:p>
            <a:pPr marL="457200" lvl="1" indent="0" eaLnBrk="1" hangingPunct="1">
              <a:buFont typeface="Arial" charset="0"/>
              <a:buNone/>
            </a:pPr>
            <a:r>
              <a:rPr lang="en-GB" sz="2400" smtClean="0"/>
              <a:t>Definition by the European Science Foundation</a:t>
            </a:r>
          </a:p>
          <a:p>
            <a:pPr marL="457200" lvl="1" indent="0" eaLnBrk="1" hangingPunct="1">
              <a:buFont typeface="Arial" charset="0"/>
              <a:buNone/>
            </a:pPr>
            <a:r>
              <a:rPr lang="en-GB" sz="2400" smtClean="0"/>
              <a:t>From how minds work through to whole societies and the relationship of all</a:t>
            </a:r>
          </a:p>
          <a:p>
            <a:pPr marL="457200" lvl="1" indent="0" eaLnBrk="1" hangingPunct="1">
              <a:buFont typeface="Arial" charset="0"/>
              <a:buNone/>
            </a:pPr>
            <a:r>
              <a:rPr lang="en-GB" sz="2400" smtClean="0"/>
              <a:t>Anthropology, Sociology, </a:t>
            </a:r>
          </a:p>
          <a:p>
            <a:pPr marL="457200" lvl="1" indent="0" eaLnBrk="1" hangingPunct="1">
              <a:buFont typeface="Arial" charset="0"/>
              <a:buNone/>
            </a:pPr>
            <a:r>
              <a:rPr lang="en-GB" sz="2400" smtClean="0"/>
              <a:t>Archaeology, Psychology,</a:t>
            </a:r>
          </a:p>
          <a:p>
            <a:pPr marL="457200" lvl="1" indent="0" eaLnBrk="1" hangingPunct="1">
              <a:buFont typeface="Arial" charset="0"/>
              <a:buNone/>
            </a:pPr>
            <a:r>
              <a:rPr lang="en-GB" sz="2400" smtClean="0"/>
              <a:t>Developmental &amp; International </a:t>
            </a:r>
          </a:p>
          <a:p>
            <a:pPr marL="457200" lvl="1" indent="0" eaLnBrk="1" hangingPunct="1">
              <a:buFont typeface="Arial" charset="0"/>
              <a:buNone/>
            </a:pPr>
            <a:r>
              <a:rPr lang="en-GB" sz="2400" smtClean="0"/>
              <a:t>Studies, Human Geography etc…</a:t>
            </a:r>
          </a:p>
          <a:p>
            <a:pPr marL="457200" lvl="1" indent="0" eaLnBrk="1" hangingPunct="1">
              <a:buFont typeface="Arial" charset="0"/>
              <a:buNone/>
            </a:pPr>
            <a:r>
              <a:rPr lang="en-GB" sz="2400" smtClean="0"/>
              <a:t>and as such they deal with HUMANS</a:t>
            </a:r>
          </a:p>
          <a:p>
            <a:pPr marL="457200" lvl="1" indent="0" eaLnBrk="1" hangingPunct="1">
              <a:buFont typeface="Arial" charset="0"/>
              <a:buNone/>
            </a:pPr>
            <a:endParaRPr lang="en-GB" smtClean="0"/>
          </a:p>
        </p:txBody>
      </p:sp>
      <p:pic>
        <p:nvPicPr>
          <p:cNvPr id="37892" name="Picture 3"/>
          <p:cNvPicPr>
            <a:picLocks noChangeAspect="1"/>
          </p:cNvPicPr>
          <p:nvPr/>
        </p:nvPicPr>
        <p:blipFill>
          <a:blip r:embed="rId3" cstate="print"/>
          <a:srcRect/>
          <a:stretch>
            <a:fillRect/>
          </a:stretch>
        </p:blipFill>
        <p:spPr bwMode="auto">
          <a:xfrm>
            <a:off x="5111750" y="3429000"/>
            <a:ext cx="4032250" cy="3024188"/>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4" descr="8222554241_ec7bb96f6d_o"/>
          <p:cNvPicPr>
            <a:picLocks noChangeAspect="1" noChangeArrowheads="1"/>
          </p:cNvPicPr>
          <p:nvPr/>
        </p:nvPicPr>
        <p:blipFill>
          <a:blip r:embed="rId3" cstate="print"/>
          <a:srcRect/>
          <a:stretch>
            <a:fillRect/>
          </a:stretch>
        </p:blipFill>
        <p:spPr bwMode="auto">
          <a:xfrm>
            <a:off x="571500" y="214313"/>
            <a:ext cx="8143875" cy="6462712"/>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4" descr="leonardo"/>
          <p:cNvPicPr>
            <a:picLocks noChangeAspect="1" noChangeArrowheads="1"/>
          </p:cNvPicPr>
          <p:nvPr/>
        </p:nvPicPr>
        <p:blipFill>
          <a:blip r:embed="rId3" cstate="print">
            <a:lum bright="-52000" contrast="-66000"/>
          </a:blip>
          <a:srcRect/>
          <a:stretch>
            <a:fillRect/>
          </a:stretch>
        </p:blipFill>
        <p:spPr bwMode="auto">
          <a:xfrm>
            <a:off x="0" y="-19050"/>
            <a:ext cx="9144000" cy="6877050"/>
          </a:xfrm>
          <a:prstGeom prst="rect">
            <a:avLst/>
          </a:prstGeom>
          <a:noFill/>
          <a:ln w="9525">
            <a:noFill/>
            <a:miter lim="800000"/>
            <a:headEnd/>
            <a:tailEnd/>
          </a:ln>
        </p:spPr>
      </p:pic>
      <p:sp>
        <p:nvSpPr>
          <p:cNvPr id="39939" name="Text Box 2"/>
          <p:cNvSpPr txBox="1">
            <a:spLocks noChangeArrowheads="1"/>
          </p:cNvSpPr>
          <p:nvPr/>
        </p:nvSpPr>
        <p:spPr bwMode="auto">
          <a:xfrm>
            <a:off x="3429000" y="260350"/>
            <a:ext cx="5483225" cy="6832600"/>
          </a:xfrm>
          <a:prstGeom prst="rect">
            <a:avLst/>
          </a:prstGeom>
          <a:noFill/>
          <a:ln w="9525">
            <a:noFill/>
            <a:miter lim="800000"/>
            <a:headEnd/>
            <a:tailEnd/>
          </a:ln>
        </p:spPr>
        <p:txBody>
          <a:bodyPr>
            <a:spAutoFit/>
          </a:bodyPr>
          <a:lstStyle/>
          <a:p>
            <a:pPr algn="r" eaLnBrk="1" hangingPunct="1"/>
            <a:r>
              <a:rPr lang="en-GB" altLang="en-US" sz="2000">
                <a:solidFill>
                  <a:schemeClr val="bg1"/>
                </a:solidFill>
              </a:rPr>
              <a:t>The </a:t>
            </a:r>
            <a:r>
              <a:rPr lang="en-GB" altLang="en-US" sz="2400" b="1" i="1">
                <a:solidFill>
                  <a:schemeClr val="bg1"/>
                </a:solidFill>
              </a:rPr>
              <a:t>humanities</a:t>
            </a:r>
            <a:r>
              <a:rPr lang="en-GB" altLang="en-US" sz="2000">
                <a:solidFill>
                  <a:schemeClr val="bg1"/>
                </a:solidFill>
              </a:rPr>
              <a:t> are academic disciplines (subjects) that study the human condition </a:t>
            </a:r>
          </a:p>
          <a:p>
            <a:pPr algn="r" eaLnBrk="1" hangingPunct="1"/>
            <a:endParaRPr lang="en-GB" altLang="en-US" sz="2000">
              <a:solidFill>
                <a:schemeClr val="bg1"/>
              </a:solidFill>
            </a:endParaRPr>
          </a:p>
          <a:p>
            <a:pPr algn="r" eaLnBrk="1" hangingPunct="1"/>
            <a:r>
              <a:rPr lang="en-GB" altLang="en-US" sz="2000">
                <a:solidFill>
                  <a:schemeClr val="bg1"/>
                </a:solidFill>
              </a:rPr>
              <a:t>using methods and approaches that are primarily </a:t>
            </a:r>
            <a:r>
              <a:rPr lang="en-GB" altLang="en-US" sz="2400" b="1">
                <a:solidFill>
                  <a:schemeClr val="bg1"/>
                </a:solidFill>
              </a:rPr>
              <a:t>analytical</a:t>
            </a:r>
            <a:r>
              <a:rPr lang="en-GB" altLang="en-US" sz="2400">
                <a:solidFill>
                  <a:schemeClr val="bg1"/>
                </a:solidFill>
              </a:rPr>
              <a:t>, </a:t>
            </a:r>
            <a:r>
              <a:rPr lang="en-GB" altLang="en-US" sz="2400" b="1">
                <a:solidFill>
                  <a:schemeClr val="bg1"/>
                </a:solidFill>
              </a:rPr>
              <a:t>critical</a:t>
            </a:r>
            <a:r>
              <a:rPr lang="en-GB" altLang="en-US" sz="2400">
                <a:solidFill>
                  <a:schemeClr val="bg1"/>
                </a:solidFill>
              </a:rPr>
              <a:t>, or </a:t>
            </a:r>
            <a:r>
              <a:rPr lang="en-GB" altLang="en-US" sz="2400" b="1">
                <a:solidFill>
                  <a:schemeClr val="bg1"/>
                </a:solidFill>
              </a:rPr>
              <a:t>speculative</a:t>
            </a:r>
          </a:p>
          <a:p>
            <a:pPr algn="r" eaLnBrk="1" hangingPunct="1"/>
            <a:endParaRPr lang="en-GB" altLang="en-US">
              <a:solidFill>
                <a:schemeClr val="bg1"/>
              </a:solidFill>
            </a:endParaRPr>
          </a:p>
          <a:p>
            <a:pPr algn="r" eaLnBrk="1" hangingPunct="1"/>
            <a:endParaRPr lang="en-GB" altLang="en-US">
              <a:solidFill>
                <a:schemeClr val="bg1"/>
              </a:solidFill>
            </a:endParaRPr>
          </a:p>
          <a:p>
            <a:pPr algn="r" eaLnBrk="1" hangingPunct="1"/>
            <a:r>
              <a:rPr lang="en-GB" altLang="en-US">
                <a:solidFill>
                  <a:schemeClr val="bg1"/>
                </a:solidFill>
              </a:rPr>
              <a:t>		</a:t>
            </a:r>
          </a:p>
          <a:p>
            <a:pPr algn="r" eaLnBrk="1" hangingPunct="1"/>
            <a:r>
              <a:rPr lang="en-GB" altLang="en-US">
                <a:solidFill>
                  <a:schemeClr val="bg1"/>
                </a:solidFill>
              </a:rPr>
              <a:t>……….as distinguished from the (mainly) empirical approaches of the natural sciences</a:t>
            </a:r>
          </a:p>
          <a:p>
            <a:pPr algn="r" eaLnBrk="1" hangingPunct="1"/>
            <a:endParaRPr lang="en-GB" altLang="en-US">
              <a:solidFill>
                <a:schemeClr val="bg1"/>
              </a:solidFill>
            </a:endParaRPr>
          </a:p>
          <a:p>
            <a:pPr algn="r" eaLnBrk="1" hangingPunct="1"/>
            <a:endParaRPr lang="en-GB" altLang="en-US">
              <a:solidFill>
                <a:schemeClr val="bg1"/>
              </a:solidFill>
            </a:endParaRPr>
          </a:p>
          <a:p>
            <a:pPr algn="r" eaLnBrk="1" hangingPunct="1"/>
            <a:endParaRPr lang="en-GB" altLang="en-US">
              <a:solidFill>
                <a:schemeClr val="bg1"/>
              </a:solidFill>
            </a:endParaRPr>
          </a:p>
          <a:p>
            <a:pPr algn="r" eaLnBrk="1" hangingPunct="1"/>
            <a:r>
              <a:rPr lang="en-GB" altLang="en-US">
                <a:solidFill>
                  <a:schemeClr val="bg1"/>
                </a:solidFill>
              </a:rPr>
              <a:t>The </a:t>
            </a:r>
            <a:r>
              <a:rPr lang="en-GB" altLang="en-US" i="1">
                <a:solidFill>
                  <a:schemeClr val="bg1"/>
                </a:solidFill>
              </a:rPr>
              <a:t>humanities</a:t>
            </a:r>
            <a:r>
              <a:rPr lang="en-GB" altLang="en-US">
                <a:solidFill>
                  <a:schemeClr val="bg1"/>
                </a:solidFill>
              </a:rPr>
              <a:t> include: </a:t>
            </a:r>
          </a:p>
          <a:p>
            <a:pPr algn="r" eaLnBrk="1" hangingPunct="1"/>
            <a:r>
              <a:rPr lang="en-GB" altLang="en-US">
                <a:solidFill>
                  <a:schemeClr val="bg1"/>
                </a:solidFill>
              </a:rPr>
              <a:t>ancient and modern languages </a:t>
            </a:r>
          </a:p>
          <a:p>
            <a:pPr algn="r" eaLnBrk="1" hangingPunct="1"/>
            <a:r>
              <a:rPr lang="en-GB" altLang="en-US">
                <a:solidFill>
                  <a:schemeClr val="bg1"/>
                </a:solidFill>
              </a:rPr>
              <a:t>literature </a:t>
            </a:r>
          </a:p>
          <a:p>
            <a:pPr algn="r" eaLnBrk="1" hangingPunct="1"/>
            <a:r>
              <a:rPr lang="en-GB" altLang="en-US">
                <a:solidFill>
                  <a:schemeClr val="bg1"/>
                </a:solidFill>
              </a:rPr>
              <a:t>history </a:t>
            </a:r>
          </a:p>
          <a:p>
            <a:pPr algn="r" eaLnBrk="1" hangingPunct="1"/>
            <a:r>
              <a:rPr lang="en-GB" altLang="en-US">
                <a:solidFill>
                  <a:schemeClr val="bg1"/>
                </a:solidFill>
              </a:rPr>
              <a:t>philosophy </a:t>
            </a:r>
          </a:p>
          <a:p>
            <a:pPr algn="r" eaLnBrk="1" hangingPunct="1"/>
            <a:r>
              <a:rPr lang="en-GB" altLang="en-US">
                <a:solidFill>
                  <a:schemeClr val="bg1"/>
                </a:solidFill>
              </a:rPr>
              <a:t>religion </a:t>
            </a:r>
          </a:p>
          <a:p>
            <a:pPr algn="r" eaLnBrk="1" hangingPunct="1"/>
            <a:r>
              <a:rPr lang="en-GB" altLang="en-US">
                <a:solidFill>
                  <a:schemeClr val="bg1"/>
                </a:solidFill>
              </a:rPr>
              <a:t>visual and performing arts </a:t>
            </a:r>
          </a:p>
          <a:p>
            <a:pPr algn="r" eaLnBrk="1" hangingPunct="1"/>
            <a:r>
              <a:rPr lang="en-GB" altLang="en-US">
                <a:solidFill>
                  <a:schemeClr val="bg1"/>
                </a:solidFill>
              </a:rPr>
              <a:t>(music and theatre) </a:t>
            </a:r>
          </a:p>
          <a:p>
            <a:pPr algn="r" eaLnBrk="1" hangingPunct="1"/>
            <a:endParaRPr lang="en-GB" altLang="en-US">
              <a:solidFill>
                <a:schemeClr val="bg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6" descr="http://senioreagles.wikispaces.com/file/view/smallmill.gif/259062156/smallmill.gif"/>
          <p:cNvPicPr>
            <a:picLocks noChangeAspect="1" noChangeArrowheads="1"/>
          </p:cNvPicPr>
          <p:nvPr/>
        </p:nvPicPr>
        <p:blipFill>
          <a:blip r:embed="rId3" cstate="print">
            <a:lum bright="-38000" contrast="-34000"/>
          </a:blip>
          <a:srcRect/>
          <a:stretch>
            <a:fillRect/>
          </a:stretch>
        </p:blipFill>
        <p:spPr bwMode="auto">
          <a:xfrm>
            <a:off x="0" y="0"/>
            <a:ext cx="9144000" cy="6858000"/>
          </a:xfrm>
          <a:prstGeom prst="rect">
            <a:avLst/>
          </a:prstGeom>
          <a:noFill/>
          <a:ln w="9525">
            <a:noFill/>
            <a:miter lim="800000"/>
            <a:headEnd/>
            <a:tailEnd/>
          </a:ln>
        </p:spPr>
      </p:pic>
      <p:sp>
        <p:nvSpPr>
          <p:cNvPr id="40963" name="Text Box 2"/>
          <p:cNvSpPr txBox="1">
            <a:spLocks noChangeArrowheads="1"/>
          </p:cNvSpPr>
          <p:nvPr/>
        </p:nvSpPr>
        <p:spPr bwMode="auto">
          <a:xfrm>
            <a:off x="4000500" y="500063"/>
            <a:ext cx="4906963" cy="5632450"/>
          </a:xfrm>
          <a:prstGeom prst="rect">
            <a:avLst/>
          </a:prstGeom>
          <a:noFill/>
          <a:ln w="9525">
            <a:noFill/>
            <a:miter lim="800000"/>
            <a:headEnd/>
            <a:tailEnd/>
          </a:ln>
        </p:spPr>
        <p:txBody>
          <a:bodyPr>
            <a:spAutoFit/>
          </a:bodyPr>
          <a:lstStyle/>
          <a:p>
            <a:pPr algn="r" eaLnBrk="1" hangingPunct="1"/>
            <a:r>
              <a:rPr lang="en-GB" altLang="en-US">
                <a:solidFill>
                  <a:schemeClr val="bg1"/>
                </a:solidFill>
              </a:rPr>
              <a:t>The history of the social sciences begins in the Age of Enlightenment after 1650, which saw a revolution within natural philosophy, changing the basic framework by which individuals understood what was "scientific". </a:t>
            </a:r>
          </a:p>
          <a:p>
            <a:pPr algn="r" eaLnBrk="1" hangingPunct="1"/>
            <a:endParaRPr lang="en-GB" altLang="en-US">
              <a:solidFill>
                <a:schemeClr val="bg1"/>
              </a:solidFill>
            </a:endParaRPr>
          </a:p>
          <a:p>
            <a:pPr algn="r" eaLnBrk="1" hangingPunct="1"/>
            <a:endParaRPr lang="en-GB" altLang="en-US">
              <a:solidFill>
                <a:schemeClr val="bg1"/>
              </a:solidFill>
            </a:endParaRPr>
          </a:p>
          <a:p>
            <a:pPr algn="r" eaLnBrk="1" hangingPunct="1"/>
            <a:r>
              <a:rPr lang="en-GB" altLang="en-US">
                <a:solidFill>
                  <a:schemeClr val="bg1"/>
                </a:solidFill>
              </a:rPr>
              <a:t>Social sciences developed from the moral philosophy of the time and was influenced by the Age of Revolutions, </a:t>
            </a:r>
          </a:p>
          <a:p>
            <a:pPr algn="r" eaLnBrk="1" hangingPunct="1"/>
            <a:endParaRPr lang="en-GB" altLang="en-US">
              <a:solidFill>
                <a:schemeClr val="bg1"/>
              </a:solidFill>
            </a:endParaRPr>
          </a:p>
          <a:p>
            <a:pPr algn="r" eaLnBrk="1" hangingPunct="1"/>
            <a:r>
              <a:rPr lang="en-GB" altLang="en-US">
                <a:solidFill>
                  <a:schemeClr val="bg1"/>
                </a:solidFill>
              </a:rPr>
              <a:t>....such as the Industrial revolution and the French revolution. </a:t>
            </a:r>
          </a:p>
          <a:p>
            <a:pPr algn="r" eaLnBrk="1" hangingPunct="1"/>
            <a:endParaRPr lang="en-GB" altLang="en-US">
              <a:solidFill>
                <a:schemeClr val="bg1"/>
              </a:solidFill>
            </a:endParaRPr>
          </a:p>
          <a:p>
            <a:pPr algn="r" eaLnBrk="1" hangingPunct="1"/>
            <a:endParaRPr lang="en-GB" altLang="en-US">
              <a:solidFill>
                <a:schemeClr val="bg1"/>
              </a:solidFill>
            </a:endParaRPr>
          </a:p>
          <a:p>
            <a:pPr algn="r" eaLnBrk="1" hangingPunct="1"/>
            <a:r>
              <a:rPr lang="en-GB" altLang="en-US">
                <a:solidFill>
                  <a:schemeClr val="bg1"/>
                </a:solidFill>
              </a:rPr>
              <a:t>The </a:t>
            </a:r>
            <a:r>
              <a:rPr lang="en-GB" altLang="en-US" i="1">
                <a:solidFill>
                  <a:schemeClr val="bg1"/>
                </a:solidFill>
              </a:rPr>
              <a:t>social sciences</a:t>
            </a:r>
            <a:r>
              <a:rPr lang="en-GB" altLang="en-US">
                <a:solidFill>
                  <a:schemeClr val="bg1"/>
                </a:solidFill>
              </a:rPr>
              <a:t> developed from the sciences (experimental and applied) or the systematic knowledge-bases or prescriptive practices, relating to the social improvement of a group of interacting entities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4" descr="humanities_250x350"/>
          <p:cNvPicPr>
            <a:picLocks noChangeAspect="1" noChangeArrowheads="1"/>
          </p:cNvPicPr>
          <p:nvPr/>
        </p:nvPicPr>
        <p:blipFill>
          <a:blip r:embed="rId3" cstate="print"/>
          <a:srcRect/>
          <a:stretch>
            <a:fillRect/>
          </a:stretch>
        </p:blipFill>
        <p:spPr bwMode="auto">
          <a:xfrm>
            <a:off x="4244975" y="0"/>
            <a:ext cx="4899025" cy="6858000"/>
          </a:xfrm>
          <a:prstGeom prst="rect">
            <a:avLst/>
          </a:prstGeom>
          <a:noFill/>
          <a:ln w="9525">
            <a:noFill/>
            <a:miter lim="800000"/>
            <a:headEnd/>
            <a:tailEnd/>
          </a:ln>
        </p:spPr>
      </p:pic>
      <p:sp>
        <p:nvSpPr>
          <p:cNvPr id="41987" name="Text Box 2"/>
          <p:cNvSpPr txBox="1">
            <a:spLocks noChangeArrowheads="1"/>
          </p:cNvSpPr>
          <p:nvPr/>
        </p:nvSpPr>
        <p:spPr bwMode="auto">
          <a:xfrm>
            <a:off x="142875" y="214313"/>
            <a:ext cx="4124325" cy="5662612"/>
          </a:xfrm>
          <a:prstGeom prst="rect">
            <a:avLst/>
          </a:prstGeom>
          <a:noFill/>
          <a:ln w="9525">
            <a:noFill/>
            <a:miter lim="800000"/>
            <a:headEnd/>
            <a:tailEnd/>
          </a:ln>
        </p:spPr>
        <p:txBody>
          <a:bodyPr>
            <a:spAutoFit/>
          </a:bodyPr>
          <a:lstStyle/>
          <a:p>
            <a:pPr eaLnBrk="1" hangingPunct="1"/>
            <a:r>
              <a:rPr lang="en-GB" altLang="en-US" sz="2000" i="1"/>
              <a:t>humanities</a:t>
            </a:r>
            <a:r>
              <a:rPr lang="en-GB" altLang="en-US"/>
              <a:t> is derived from the Renaissance Latin expression:</a:t>
            </a:r>
          </a:p>
          <a:p>
            <a:pPr eaLnBrk="1" hangingPunct="1"/>
            <a:r>
              <a:rPr lang="en-GB" altLang="en-US" i="1"/>
              <a:t>studia humanitatis</a:t>
            </a:r>
            <a:r>
              <a:rPr lang="en-GB" altLang="en-US"/>
              <a:t>, </a:t>
            </a:r>
          </a:p>
          <a:p>
            <a:pPr eaLnBrk="1" hangingPunct="1"/>
            <a:r>
              <a:rPr lang="en-GB" altLang="en-US"/>
              <a:t>or "study of </a:t>
            </a:r>
            <a:r>
              <a:rPr lang="en-GB" altLang="en-US" i="1"/>
              <a:t>humanitas </a:t>
            </a:r>
            <a:r>
              <a:rPr lang="en-GB" altLang="en-US"/>
              <a:t>" </a:t>
            </a:r>
          </a:p>
          <a:p>
            <a:pPr eaLnBrk="1" hangingPunct="1"/>
            <a:r>
              <a:rPr lang="en-GB" altLang="en-US"/>
              <a:t>(a classical Latin word meaning—in addition to "humanity" -- "culture, refinement, education" and, specifically, an "education befitting a cultivated man")</a:t>
            </a:r>
          </a:p>
          <a:p>
            <a:pPr eaLnBrk="1" hangingPunct="1"/>
            <a:endParaRPr lang="en-GB" altLang="en-US"/>
          </a:p>
          <a:p>
            <a:pPr eaLnBrk="1" hangingPunct="1"/>
            <a:endParaRPr lang="en-GB" altLang="en-US"/>
          </a:p>
          <a:p>
            <a:pPr eaLnBrk="1" hangingPunct="1"/>
            <a:r>
              <a:rPr lang="en-GB" altLang="en-US"/>
              <a:t>In its usage in the early 15th century, the </a:t>
            </a:r>
            <a:r>
              <a:rPr lang="en-GB" altLang="en-US" i="1"/>
              <a:t>studia humanitatis</a:t>
            </a:r>
            <a:r>
              <a:rPr lang="en-GB" altLang="en-US"/>
              <a:t> was a course of studies that consisted of :</a:t>
            </a:r>
          </a:p>
          <a:p>
            <a:pPr eaLnBrk="1" hangingPunct="1"/>
            <a:r>
              <a:rPr lang="en-GB" altLang="en-US"/>
              <a:t>grammar, poetry, rhetoric, history, and moral philosophy </a:t>
            </a:r>
          </a:p>
          <a:p>
            <a:pPr eaLnBrk="1" hangingPunct="1"/>
            <a:endParaRPr lang="en-GB" altLang="en-US"/>
          </a:p>
          <a:p>
            <a:pPr eaLnBrk="1" hangingPunct="1"/>
            <a:r>
              <a:rPr lang="en-GB" altLang="en-US"/>
              <a:t>.....primarily derived from the study of Latin and Greek classics. </a:t>
            </a:r>
          </a:p>
          <a:p>
            <a:pPr eaLnBrk="1" hangingPunct="1"/>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4" descr="560019_300"/>
          <p:cNvPicPr>
            <a:picLocks noChangeAspect="1" noChangeArrowheads="1"/>
          </p:cNvPicPr>
          <p:nvPr/>
        </p:nvPicPr>
        <p:blipFill>
          <a:blip r:embed="rId3" cstate="print">
            <a:lum bright="-36000" contrast="-62000"/>
          </a:blip>
          <a:srcRect/>
          <a:stretch>
            <a:fillRect/>
          </a:stretch>
        </p:blipFill>
        <p:spPr bwMode="auto">
          <a:xfrm>
            <a:off x="0" y="0"/>
            <a:ext cx="9144000" cy="6858000"/>
          </a:xfrm>
          <a:prstGeom prst="rect">
            <a:avLst/>
          </a:prstGeom>
          <a:noFill/>
          <a:ln w="9525">
            <a:noFill/>
            <a:miter lim="800000"/>
            <a:headEnd/>
            <a:tailEnd/>
          </a:ln>
        </p:spPr>
      </p:pic>
      <p:sp>
        <p:nvSpPr>
          <p:cNvPr id="43011" name="Text Box 2"/>
          <p:cNvSpPr txBox="1">
            <a:spLocks noChangeArrowheads="1"/>
          </p:cNvSpPr>
          <p:nvPr/>
        </p:nvSpPr>
        <p:spPr bwMode="auto">
          <a:xfrm>
            <a:off x="285750" y="2428875"/>
            <a:ext cx="5786438" cy="3786188"/>
          </a:xfrm>
          <a:prstGeom prst="rect">
            <a:avLst/>
          </a:prstGeom>
          <a:noFill/>
          <a:ln w="9525">
            <a:noFill/>
            <a:miter lim="800000"/>
            <a:headEnd/>
            <a:tailEnd/>
          </a:ln>
        </p:spPr>
        <p:txBody>
          <a:bodyPr>
            <a:spAutoFit/>
          </a:bodyPr>
          <a:lstStyle/>
          <a:p>
            <a:pPr eaLnBrk="1" hangingPunct="1"/>
            <a:r>
              <a:rPr lang="en-GB" altLang="en-US" sz="2400">
                <a:solidFill>
                  <a:schemeClr val="bg1"/>
                </a:solidFill>
              </a:rPr>
              <a:t>Human disciplines like:</a:t>
            </a:r>
          </a:p>
          <a:p>
            <a:pPr eaLnBrk="1" hangingPunct="1"/>
            <a:endParaRPr lang="en-GB" altLang="en-US" sz="2400">
              <a:solidFill>
                <a:schemeClr val="bg1"/>
              </a:solidFill>
            </a:endParaRPr>
          </a:p>
          <a:p>
            <a:pPr eaLnBrk="1" hangingPunct="1"/>
            <a:r>
              <a:rPr lang="en-GB" altLang="en-US" sz="2400">
                <a:solidFill>
                  <a:schemeClr val="bg1"/>
                </a:solidFill>
              </a:rPr>
              <a:t>history </a:t>
            </a:r>
          </a:p>
          <a:p>
            <a:pPr eaLnBrk="1" hangingPunct="1"/>
            <a:r>
              <a:rPr lang="en-GB" altLang="en-US" sz="2400">
                <a:solidFill>
                  <a:schemeClr val="bg1"/>
                </a:solidFill>
              </a:rPr>
              <a:t>cultural anthropology </a:t>
            </a:r>
          </a:p>
          <a:p>
            <a:pPr eaLnBrk="1" hangingPunct="1"/>
            <a:r>
              <a:rPr lang="en-GB" altLang="en-US" sz="2400">
                <a:solidFill>
                  <a:schemeClr val="bg1"/>
                </a:solidFill>
              </a:rPr>
              <a:t>psychoanalysis </a:t>
            </a:r>
          </a:p>
          <a:p>
            <a:pPr eaLnBrk="1" hangingPunct="1"/>
            <a:endParaRPr lang="en-GB" altLang="en-US" sz="2400">
              <a:solidFill>
                <a:schemeClr val="bg1"/>
              </a:solidFill>
            </a:endParaRPr>
          </a:p>
          <a:p>
            <a:pPr eaLnBrk="1" hangingPunct="1"/>
            <a:r>
              <a:rPr lang="en-GB" altLang="en-US" sz="2400">
                <a:solidFill>
                  <a:schemeClr val="bg1"/>
                </a:solidFill>
              </a:rPr>
              <a:t>study subject matters to which the experimental method does not apply, and they use instead comparative methods and comparative research</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4" descr="sibyl"/>
          <p:cNvPicPr>
            <a:picLocks noChangeAspect="1" noChangeArrowheads="1"/>
          </p:cNvPicPr>
          <p:nvPr/>
        </p:nvPicPr>
        <p:blipFill>
          <a:blip r:embed="rId3" cstate="print">
            <a:lum bright="50000" contrast="-60000"/>
          </a:blip>
          <a:srcRect/>
          <a:stretch>
            <a:fillRect/>
          </a:stretch>
        </p:blipFill>
        <p:spPr bwMode="auto">
          <a:xfrm>
            <a:off x="0" y="0"/>
            <a:ext cx="9144000" cy="6858000"/>
          </a:xfrm>
          <a:prstGeom prst="rect">
            <a:avLst/>
          </a:prstGeom>
          <a:noFill/>
          <a:ln w="9525">
            <a:noFill/>
            <a:miter lim="800000"/>
            <a:headEnd/>
            <a:tailEnd/>
          </a:ln>
        </p:spPr>
      </p:pic>
      <p:sp>
        <p:nvSpPr>
          <p:cNvPr id="44035" name="Title 1"/>
          <p:cNvSpPr>
            <a:spLocks noGrp="1"/>
          </p:cNvSpPr>
          <p:nvPr>
            <p:ph type="title"/>
          </p:nvPr>
        </p:nvSpPr>
        <p:spPr/>
        <p:txBody>
          <a:bodyPr/>
          <a:lstStyle/>
          <a:p>
            <a:pPr eaLnBrk="1" hangingPunct="1"/>
            <a:r>
              <a:rPr lang="en-GB" smtClean="0"/>
              <a:t>‘Data’ as a source</a:t>
            </a:r>
          </a:p>
        </p:txBody>
      </p:sp>
      <p:pic>
        <p:nvPicPr>
          <p:cNvPr id="44036" name="Picture 4"/>
          <p:cNvPicPr>
            <a:picLocks noChangeAspect="1"/>
          </p:cNvPicPr>
          <p:nvPr/>
        </p:nvPicPr>
        <p:blipFill>
          <a:blip r:embed="rId4" cstate="print"/>
          <a:srcRect/>
          <a:stretch>
            <a:fillRect/>
          </a:stretch>
        </p:blipFill>
        <p:spPr bwMode="auto">
          <a:xfrm>
            <a:off x="606425" y="1417638"/>
            <a:ext cx="7931150" cy="5254625"/>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GB" smtClean="0">
                <a:solidFill>
                  <a:schemeClr val="bg1"/>
                </a:solidFill>
              </a:rPr>
              <a:t>Put simply</a:t>
            </a:r>
          </a:p>
        </p:txBody>
      </p:sp>
      <p:pic>
        <p:nvPicPr>
          <p:cNvPr id="45059" name="Picture 3"/>
          <p:cNvPicPr>
            <a:picLocks noChangeAspect="1"/>
          </p:cNvPicPr>
          <p:nvPr/>
        </p:nvPicPr>
        <p:blipFill>
          <a:blip r:embed="rId3" cstate="print"/>
          <a:srcRect t="93" b="-4266"/>
          <a:stretch>
            <a:fillRect/>
          </a:stretch>
        </p:blipFill>
        <p:spPr bwMode="auto">
          <a:xfrm>
            <a:off x="1258888" y="1417638"/>
            <a:ext cx="6913562" cy="5395912"/>
          </a:xfrm>
          <a:prstGeom prst="rect">
            <a:avLst/>
          </a:prstGeom>
          <a:noFill/>
          <a:ln w="9525">
            <a:noFill/>
            <a:miter lim="800000"/>
            <a:headEnd/>
            <a:tailEnd/>
          </a:ln>
        </p:spPr>
      </p:pic>
      <p:sp>
        <p:nvSpPr>
          <p:cNvPr id="45060" name="TextBox 4"/>
          <p:cNvSpPr txBox="1">
            <a:spLocks noChangeArrowheads="1"/>
          </p:cNvSpPr>
          <p:nvPr/>
        </p:nvSpPr>
        <p:spPr bwMode="auto">
          <a:xfrm>
            <a:off x="4140200" y="6237288"/>
            <a:ext cx="4319588" cy="369887"/>
          </a:xfrm>
          <a:prstGeom prst="rect">
            <a:avLst/>
          </a:prstGeom>
          <a:noFill/>
          <a:ln w="9525">
            <a:noFill/>
            <a:miter lim="800000"/>
            <a:headEnd/>
            <a:tailEnd/>
          </a:ln>
        </p:spPr>
        <p:txBody>
          <a:bodyPr>
            <a:spAutoFit/>
          </a:bodyPr>
          <a:lstStyle/>
          <a:p>
            <a:pPr eaLnBrk="1" hangingPunct="1"/>
            <a:r>
              <a:rPr lang="en-GB"/>
              <a:t>And they all sing nicely or make a din! </a:t>
            </a:r>
          </a:p>
        </p:txBody>
      </p:sp>
      <p:sp>
        <p:nvSpPr>
          <p:cNvPr id="45061" name="TextBox 5"/>
          <p:cNvSpPr txBox="1">
            <a:spLocks noChangeArrowheads="1"/>
          </p:cNvSpPr>
          <p:nvPr/>
        </p:nvSpPr>
        <p:spPr bwMode="auto">
          <a:xfrm>
            <a:off x="1619250" y="6237288"/>
            <a:ext cx="2736850" cy="369887"/>
          </a:xfrm>
          <a:prstGeom prst="rect">
            <a:avLst/>
          </a:prstGeom>
          <a:noFill/>
          <a:ln w="9525">
            <a:noFill/>
            <a:miter lim="800000"/>
            <a:headEnd/>
            <a:tailEnd/>
          </a:ln>
        </p:spPr>
        <p:txBody>
          <a:bodyPr>
            <a:spAutoFit/>
          </a:bodyPr>
          <a:lstStyle/>
          <a:p>
            <a:pPr eaLnBrk="1" hangingPunct="1"/>
            <a:r>
              <a:rPr lang="en-GB"/>
              <a:t>All the same species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r>
              <a:rPr lang="en-GB" smtClean="0">
                <a:solidFill>
                  <a:schemeClr val="bg1"/>
                </a:solidFill>
              </a:rPr>
              <a:t>Example/Case study</a:t>
            </a:r>
          </a:p>
        </p:txBody>
      </p:sp>
      <p:sp>
        <p:nvSpPr>
          <p:cNvPr id="46083" name="Content Placeholder 2"/>
          <p:cNvSpPr>
            <a:spLocks noGrp="1"/>
          </p:cNvSpPr>
          <p:nvPr>
            <p:ph idx="1"/>
          </p:nvPr>
        </p:nvSpPr>
        <p:spPr/>
        <p:txBody>
          <a:bodyPr/>
          <a:lstStyle/>
          <a:p>
            <a:pPr eaLnBrk="1" hangingPunct="1"/>
            <a:r>
              <a:rPr lang="en-GB" smtClean="0">
                <a:solidFill>
                  <a:schemeClr val="bg1"/>
                </a:solidFill>
              </a:rPr>
              <a:t>Introduction to ‘Block’ teaching</a:t>
            </a:r>
          </a:p>
          <a:p>
            <a:pPr eaLnBrk="1" hangingPunct="1"/>
            <a:r>
              <a:rPr lang="en-GB" smtClean="0">
                <a:solidFill>
                  <a:schemeClr val="bg1"/>
                </a:solidFill>
              </a:rPr>
              <a:t>IBT - Immersive Block Teaching introduced in 2018/19 for cohorts 4, 5 &amp; 6</a:t>
            </a:r>
          </a:p>
          <a:p>
            <a:pPr eaLnBrk="1" hangingPunct="1"/>
            <a:r>
              <a:rPr lang="en-GB" smtClean="0">
                <a:solidFill>
                  <a:schemeClr val="bg1"/>
                </a:solidFill>
              </a:rPr>
              <a:t>A radical new way of delivering education</a:t>
            </a:r>
          </a:p>
          <a:p>
            <a:pPr eaLnBrk="1" hangingPunct="1"/>
            <a:r>
              <a:rPr lang="en-GB" smtClean="0">
                <a:solidFill>
                  <a:schemeClr val="bg1"/>
                </a:solidFill>
              </a:rPr>
              <a:t>Saw a radical shift in the way we interacted with students….How do we ‘measure’ this</a:t>
            </a:r>
          </a:p>
          <a:p>
            <a:pPr eaLnBrk="1" hangingPunct="1"/>
            <a:r>
              <a:rPr lang="en-GB" smtClean="0">
                <a:solidFill>
                  <a:schemeClr val="bg1"/>
                </a:solidFill>
              </a:rPr>
              <a:t>Why would we want to measure it?</a:t>
            </a:r>
            <a:r>
              <a:rPr lang="en-GB" smtClean="0"/>
              <a:t>’ this?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Title 1"/>
          <p:cNvSpPr>
            <a:spLocks noGrp="1"/>
          </p:cNvSpPr>
          <p:nvPr>
            <p:ph type="title"/>
          </p:nvPr>
        </p:nvSpPr>
        <p:spPr/>
        <p:txBody>
          <a:bodyPr/>
          <a:lstStyle/>
          <a:p>
            <a:pPr eaLnBrk="1" hangingPunct="1"/>
            <a:r>
              <a:rPr lang="en-GB" smtClean="0">
                <a:solidFill>
                  <a:srgbClr val="FFC000"/>
                </a:solidFill>
              </a:rPr>
              <a:t>Velocity from level to level (Quantitative) </a:t>
            </a:r>
          </a:p>
        </p:txBody>
      </p:sp>
      <p:graphicFrame>
        <p:nvGraphicFramePr>
          <p:cNvPr id="1026" name="Content Placeholder 5"/>
          <p:cNvGraphicFramePr>
            <a:graphicFrameLocks noGrp="1"/>
          </p:cNvGraphicFramePr>
          <p:nvPr>
            <p:ph idx="1"/>
          </p:nvPr>
        </p:nvGraphicFramePr>
        <p:xfrm>
          <a:off x="760413" y="1973263"/>
          <a:ext cx="6723062" cy="3481387"/>
        </p:xfrm>
        <a:graphic>
          <a:graphicData uri="http://schemas.openxmlformats.org/presentationml/2006/ole">
            <p:oleObj spid="_x0000_s1026" name="Chart" r:id="rId4" imgW="6730567" imgH="3487214" progId="Excel.Chart.8">
              <p:embed/>
            </p:oleObj>
          </a:graphicData>
        </a:graphic>
      </p:graphicFrame>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5"/>
          <p:cNvPicPr>
            <a:picLocks noChangeAspect="1"/>
          </p:cNvPicPr>
          <p:nvPr/>
        </p:nvPicPr>
        <p:blipFill>
          <a:blip r:embed="rId3" cstate="print"/>
          <a:srcRect t="44565" b="18433"/>
          <a:stretch>
            <a:fillRect/>
          </a:stretch>
        </p:blipFill>
        <p:spPr bwMode="auto">
          <a:xfrm>
            <a:off x="57150" y="2112963"/>
            <a:ext cx="4819650" cy="1412875"/>
          </a:xfrm>
          <a:prstGeom prst="rect">
            <a:avLst/>
          </a:prstGeom>
          <a:noFill/>
          <a:ln w="9525">
            <a:noFill/>
            <a:miter lim="800000"/>
            <a:headEnd/>
            <a:tailEnd/>
          </a:ln>
        </p:spPr>
      </p:pic>
      <p:pic>
        <p:nvPicPr>
          <p:cNvPr id="47107" name="Picture 3" descr="b72d0294-f989-4dfa-9f21-5a41b4262ec7@GBRP265"/>
          <p:cNvPicPr>
            <a:picLocks noChangeAspect="1" noChangeArrowheads="1"/>
          </p:cNvPicPr>
          <p:nvPr/>
        </p:nvPicPr>
        <p:blipFill>
          <a:blip r:embed="rId4" cstate="print"/>
          <a:srcRect b="19154"/>
          <a:stretch>
            <a:fillRect/>
          </a:stretch>
        </p:blipFill>
        <p:spPr bwMode="auto">
          <a:xfrm>
            <a:off x="5148263" y="2020888"/>
            <a:ext cx="3667125" cy="2222500"/>
          </a:xfrm>
          <a:prstGeom prst="rect">
            <a:avLst/>
          </a:prstGeom>
          <a:noFill/>
          <a:ln w="9525">
            <a:noFill/>
            <a:miter lim="800000"/>
            <a:headEnd/>
            <a:tailEnd/>
          </a:ln>
        </p:spPr>
      </p:pic>
      <p:pic>
        <p:nvPicPr>
          <p:cNvPr id="47108" name="Picture 6"/>
          <p:cNvPicPr>
            <a:picLocks noChangeAspect="1"/>
          </p:cNvPicPr>
          <p:nvPr/>
        </p:nvPicPr>
        <p:blipFill>
          <a:blip r:embed="rId5" cstate="print"/>
          <a:srcRect t="58418"/>
          <a:stretch>
            <a:fillRect/>
          </a:stretch>
        </p:blipFill>
        <p:spPr bwMode="auto">
          <a:xfrm>
            <a:off x="150813" y="3943350"/>
            <a:ext cx="4248150" cy="1325563"/>
          </a:xfrm>
          <a:prstGeom prst="rect">
            <a:avLst/>
          </a:prstGeom>
          <a:noFill/>
          <a:ln w="9525">
            <a:noFill/>
            <a:miter lim="800000"/>
            <a:headEnd/>
            <a:tailEnd/>
          </a:ln>
        </p:spPr>
      </p:pic>
      <p:sp>
        <p:nvSpPr>
          <p:cNvPr id="8" name="Title 7"/>
          <p:cNvSpPr>
            <a:spLocks noGrp="1"/>
          </p:cNvSpPr>
          <p:nvPr>
            <p:ph type="title"/>
          </p:nvPr>
        </p:nvSpPr>
        <p:spPr>
          <a:xfrm>
            <a:off x="169863" y="539750"/>
            <a:ext cx="8458200" cy="993775"/>
          </a:xfrm>
        </p:spPr>
        <p:txBody>
          <a:bodyPr rtlCol="0">
            <a:normAutofit fontScale="90000"/>
          </a:bodyPr>
          <a:lstStyle/>
          <a:p>
            <a:pPr eaLnBrk="1" fontAlgn="auto" hangingPunct="1">
              <a:spcAft>
                <a:spcPts val="0"/>
              </a:spcAft>
              <a:defRPr/>
            </a:pPr>
            <a:r>
              <a:rPr lang="en-GB" dirty="0" smtClean="0">
                <a:solidFill>
                  <a:srgbClr val="FFC000"/>
                </a:solidFill>
              </a:rPr>
              <a:t>Qualitative</a:t>
            </a:r>
            <a:br>
              <a:rPr lang="en-GB" dirty="0" smtClean="0">
                <a:solidFill>
                  <a:srgbClr val="FFC000"/>
                </a:solidFill>
              </a:rPr>
            </a:br>
            <a:r>
              <a:rPr lang="en-GB" dirty="0" smtClean="0">
                <a:solidFill>
                  <a:srgbClr val="FFC000"/>
                </a:solidFill>
              </a:rPr>
              <a:t>The lived experience- for some BUT NOT ALL!</a:t>
            </a:r>
            <a:endParaRPr lang="en-GB" dirty="0">
              <a:solidFill>
                <a:srgbClr val="FFC000"/>
              </a:solidFill>
            </a:endParaRPr>
          </a:p>
        </p:txBody>
      </p:sp>
      <p:pic>
        <p:nvPicPr>
          <p:cNvPr id="47110" name="Picture 1"/>
          <p:cNvPicPr>
            <a:picLocks noChangeAspect="1"/>
          </p:cNvPicPr>
          <p:nvPr/>
        </p:nvPicPr>
        <p:blipFill>
          <a:blip r:embed="rId6" cstate="print"/>
          <a:srcRect t="30991" b="7660"/>
          <a:stretch>
            <a:fillRect/>
          </a:stretch>
        </p:blipFill>
        <p:spPr bwMode="auto">
          <a:xfrm>
            <a:off x="4398963" y="4606925"/>
            <a:ext cx="4578350" cy="21066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F46216B-77A9-411A-B9D3-5023FCB70208}"/>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585</TotalTime>
  <Words>1257</Words>
  <Application>Microsoft Office PowerPoint</Application>
  <PresentationFormat>On-screen Show (4:3)</PresentationFormat>
  <Paragraphs>193</Paragraphs>
  <Slides>21</Slides>
  <Notes>20</Notes>
  <HiddenSlides>0</HiddenSlides>
  <MMClips>0</MMClips>
  <ScaleCrop>false</ScaleCrop>
  <HeadingPairs>
    <vt:vector size="8" baseType="variant">
      <vt:variant>
        <vt:lpstr>Fonts Used</vt:lpstr>
      </vt:variant>
      <vt:variant>
        <vt:i4>3</vt:i4>
      </vt:variant>
      <vt:variant>
        <vt:lpstr>Theme</vt:lpstr>
      </vt:variant>
      <vt:variant>
        <vt:i4>3</vt:i4>
      </vt:variant>
      <vt:variant>
        <vt:lpstr>Embedded OLE Servers</vt:lpstr>
      </vt:variant>
      <vt:variant>
        <vt:i4>1</vt:i4>
      </vt:variant>
      <vt:variant>
        <vt:lpstr>Slide Titles</vt:lpstr>
      </vt:variant>
      <vt:variant>
        <vt:i4>21</vt:i4>
      </vt:variant>
    </vt:vector>
  </HeadingPairs>
  <TitlesOfParts>
    <vt:vector size="28" baseType="lpstr">
      <vt:lpstr>Arial</vt:lpstr>
      <vt:lpstr>Calibri</vt:lpstr>
      <vt:lpstr>Calibri Light</vt:lpstr>
      <vt:lpstr>Office Theme</vt:lpstr>
      <vt:lpstr>1_Office Theme</vt:lpstr>
      <vt:lpstr>2_Office Theme</vt:lpstr>
      <vt:lpstr>Microsoft Excel Chart</vt:lpstr>
      <vt:lpstr>Slide 1</vt:lpstr>
      <vt:lpstr>The session today</vt:lpstr>
      <vt:lpstr>Slide 3</vt:lpstr>
      <vt:lpstr>Slide 4</vt:lpstr>
      <vt:lpstr>Slide 5</vt:lpstr>
      <vt:lpstr>Slide 6</vt:lpstr>
      <vt:lpstr>Slide 7</vt:lpstr>
      <vt:lpstr>Slide 8</vt:lpstr>
      <vt:lpstr>Slide 9</vt:lpstr>
      <vt:lpstr>Social Sciences</vt:lpstr>
      <vt:lpstr>What exactly are they?</vt:lpstr>
      <vt:lpstr>Slide 12</vt:lpstr>
      <vt:lpstr>Slide 13</vt:lpstr>
      <vt:lpstr>Slide 14</vt:lpstr>
      <vt:lpstr>Slide 15</vt:lpstr>
      <vt:lpstr>Slide 16</vt:lpstr>
      <vt:lpstr>‘Data’ as a source</vt:lpstr>
      <vt:lpstr>Put simply</vt:lpstr>
      <vt:lpstr>Example/Case study</vt:lpstr>
      <vt:lpstr>Velocity from level to level (Quantitative) </vt:lpstr>
      <vt:lpstr>Qualitative The lived experience- for some BUT NOT ALL!</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Quentin Drew</dc:creator>
  <cp:lastModifiedBy>Quentin</cp:lastModifiedBy>
  <cp:revision>39</cp:revision>
  <cp:lastPrinted>2019-10-21T12:00:58Z</cp:lastPrinted>
  <dcterms:created xsi:type="dcterms:W3CDTF">2013-02-04T13:35:49Z</dcterms:created>
  <dcterms:modified xsi:type="dcterms:W3CDTF">2020-10-04T16:30:15Z</dcterms:modified>
</cp:coreProperties>
</file>