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01412-671C-5AA6-B444-1867B4C7C7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8781FD-F868-3865-7345-FAE5C75A8E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1ED62-9321-9953-B00C-40DA087A6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8D319E-614D-A416-A185-175C6D443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AEFC77-13B5-46BA-0CE2-A3537D62B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383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6EAF9-029E-6294-C618-FF3FC1266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89470-B437-C1F7-0275-F3AC01DF8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1B394-1004-068B-1689-21B4534EC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5E9069-1FFD-3E76-5B56-CE28E7939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633F1-8CB8-D708-D89F-BDBC1F563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879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991AC-3A93-5719-3A53-EB6A570AC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284221-A9DC-C228-F740-7D41623466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BA64A-BD40-BAAD-14C1-D5AEB4D7E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ED6E1-07A0-AAFB-3430-553FE6CEF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A41E8-7FF1-D6A9-E6E6-41A3E5D32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43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70ABC-AFB5-7986-3E27-390405507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22309-E0AD-FEF7-77EE-C5B753ECC8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D27355-7B78-8201-D00B-83C6E1D67B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74D66F-02CD-57C4-F34A-99969F7EE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3972CD-A6FE-A18D-2E36-A1E620305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91E4C5-0B58-835E-8153-9F83C8714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396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8A1E2-B536-E3D0-A5D0-99E8B1BBD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5D102C-EAA0-B131-662F-5A4E7BC01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CDC32B-B3C4-E74A-B8E0-3E6A638712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077C97-20AA-4062-9ECF-2BF8099E4E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80CBF0-45B6-D25B-8AF0-092B95616D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6784FB-B055-0836-12BD-362B36532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8FC9BB-9B72-BC79-01FB-83FD6B451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6CC31B-D76A-E893-5F3A-498E89E13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30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C814C-05C3-0650-0CD9-A6D6B36CB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697814-24EB-8344-CC77-7F6AC49C7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4FE318-3218-5AB0-4C11-A7D4419BA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039FBF-9602-AE5D-108E-0A0A9CC1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658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529F17-BAA5-294D-EFA4-4481CD412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EC9E28-46B1-CDD9-0AC8-119BEFF23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81CFA7-EC96-0800-F534-9F7F5126B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111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85AF4-F2E2-CE0E-8B1D-55A035EC2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580BF-61F0-7FE2-D0F3-CF5EEAE5B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C4041F-7A10-7ABD-053D-8556723FFB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3DCEAC-0FF1-6B5B-5E88-59FB03BCA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D97EB7-40AD-D665-6D75-2CE883326A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873CD-A167-DCD0-EBA9-8EEF9125A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482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37CC8-1D1A-FA51-43A2-9A867C183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C4286D-7B18-E075-99B0-6B204D143E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29B6DB-A90E-31CE-CC9F-65A6B1A4A5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1508EF-9A23-C83D-A781-2D3294B0F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7B9035-9D21-3888-B651-A1E75CFA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DC9E40-ECA5-D35A-0CC2-1A4156698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75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D810A-D8FD-1D5C-3E72-11B18CCA4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943C09-2589-2707-8B72-C2B8EC4994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1F8AD-E738-1555-320D-E4C122AC8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AA25A7-4ED9-0606-4CEA-64FDB9CED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241FBF-FDAD-7F42-7030-9D4E7870A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695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D0413F-5F70-238D-9185-312EBCEA7F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77AF4D-8488-8550-B155-6875EA4C61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F6816-16F1-BECD-8A40-D556FC610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CBB65-381D-6B13-8D02-3F7BD778E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13BD4D-AC73-36E7-48EC-42D6D1BA5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524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81D0B8-5C9B-8DA3-4E6B-D722D4D24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05EB7D-C373-8F40-EF00-D1078BDD8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20D990-805A-ACD8-E24A-55D794B3E5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6768E2-E144-4026-ABDB-D3B088E8D40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3F80DD-61F9-3149-BC6E-8850E59649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93F27-021F-F3CC-61B0-71488E6D68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DF10A3-C123-4B5E-809D-04BFC9D9B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668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digital.nhs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" TargetMode="External"/><Relationship Id="rId4" Type="http://schemas.openxmlformats.org/officeDocument/2006/relationships/hyperlink" Target="https://www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49EAD-F970-3680-4B64-64DEB3881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Name: Mohammad Ilyas                                                                                           Student number: 2029045                                                                                           Module code: LCHS7009                                                                                              Module: Population Health and Digital Health Promotion                            Lecturer’s Name: Dr Besty Jose                                                                                   Assignment title: Poster</a:t>
            </a:r>
          </a:p>
        </p:txBody>
      </p:sp>
    </p:spTree>
    <p:extLst>
      <p:ext uri="{BB962C8B-B14F-4D97-AF65-F5344CB8AC3E}">
        <p14:creationId xmlns:p14="http://schemas.microsoft.com/office/powerpoint/2010/main" val="34998891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439CAB9-EA15-3BE0-3C85-C35BF8E1A2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76" b="1247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928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EA4332-2EB7-7F97-1A5F-0CEA9933C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References:</a:t>
            </a:r>
          </a:p>
        </p:txBody>
      </p:sp>
      <p:sp>
        <p:nvSpPr>
          <p:cNvPr id="42" name="Arc 4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D40C2-BA7F-D2DE-BC30-13A5536DE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7540"/>
            <a:ext cx="10515600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900" dirty="0"/>
              <a:t>Bandura, A. (2004) ‘Health promotion by social cognitive means’, </a:t>
            </a:r>
            <a:r>
              <a:rPr lang="en-GB" sz="900" i="1" dirty="0"/>
              <a:t>Health Education &amp; </a:t>
            </a:r>
            <a:r>
              <a:rPr lang="en-GB" sz="900" i="1" dirty="0" err="1"/>
              <a:t>Behavior</a:t>
            </a:r>
            <a:r>
              <a:rPr lang="en-GB" sz="900" dirty="0"/>
              <a:t>, 31(2), pp. 143–164.</a:t>
            </a:r>
          </a:p>
          <a:p>
            <a:pPr>
              <a:buNone/>
            </a:pPr>
            <a:r>
              <a:rPr lang="en-GB" sz="900" dirty="0"/>
              <a:t>Brickwood, K., Watson, G., O’Brien, J. and Williams, A. (2019) ‘Consumer-based wearable activity trackers increase physical activity participation: Systematic review and meta-analysis’, </a:t>
            </a:r>
            <a:r>
              <a:rPr lang="en-GB" sz="900" i="1" dirty="0"/>
              <a:t>Journal of Medical Internet Research</a:t>
            </a:r>
            <a:r>
              <a:rPr lang="en-GB" sz="900" dirty="0"/>
              <a:t>, 21(4).</a:t>
            </a:r>
          </a:p>
          <a:p>
            <a:pPr>
              <a:buNone/>
            </a:pPr>
            <a:r>
              <a:rPr lang="en-GB" sz="900" dirty="0"/>
              <a:t>Davis, R., Campbell, R., Hildon, Z., Hobbs, L. and Michie, S. (2015) ‘Theories of behaviour and behaviour change across the social and behavioural sciences: A scoping review’, </a:t>
            </a:r>
            <a:r>
              <a:rPr lang="en-GB" sz="900" i="1" dirty="0"/>
              <a:t>Health Psychology Review</a:t>
            </a:r>
            <a:r>
              <a:rPr lang="en-GB" sz="900" dirty="0"/>
              <a:t>, 9(3), pp. 323–344.</a:t>
            </a:r>
          </a:p>
          <a:p>
            <a:pPr>
              <a:buNone/>
            </a:pPr>
            <a:r>
              <a:rPr lang="en-GB" sz="900" dirty="0"/>
              <a:t>Firth, J., </a:t>
            </a:r>
            <a:r>
              <a:rPr lang="en-GB" sz="900" dirty="0" err="1"/>
              <a:t>Torous</a:t>
            </a:r>
            <a:r>
              <a:rPr lang="en-GB" sz="900" dirty="0"/>
              <a:t>, J., Nicholas, J., Carney, R., Rosenbaum, S. and Sarris, J. (2017) ‘The efficacy of smartphone-based mental health interventions for depressive symptoms: A meta-analysis’, </a:t>
            </a:r>
            <a:r>
              <a:rPr lang="en-GB" sz="900" i="1" dirty="0"/>
              <a:t>World Psychiatry</a:t>
            </a:r>
            <a:r>
              <a:rPr lang="en-GB" sz="900" dirty="0"/>
              <a:t>, 16(3), pp. 287–298.</a:t>
            </a:r>
          </a:p>
          <a:p>
            <a:pPr>
              <a:buNone/>
            </a:pPr>
            <a:r>
              <a:rPr lang="en-GB" sz="900" dirty="0"/>
              <a:t>Free, C., Phillips, G., Galli, L., Watson, L., Felix, L., Edwards, P., Patel, V. and Haines, A. (2013) ‘The effectiveness of mobile-health technologies to improve health care service delivery processes: A systematic review’, </a:t>
            </a:r>
            <a:r>
              <a:rPr lang="en-GB" sz="900" i="1" dirty="0" err="1"/>
              <a:t>PLoS</a:t>
            </a:r>
            <a:r>
              <a:rPr lang="en-GB" sz="900" i="1" dirty="0"/>
              <a:t> Medicine</a:t>
            </a:r>
            <a:r>
              <a:rPr lang="en-GB" sz="900" dirty="0"/>
              <a:t>, 10(1).</a:t>
            </a:r>
          </a:p>
          <a:p>
            <a:pPr>
              <a:buNone/>
            </a:pPr>
            <a:r>
              <a:rPr lang="en-GB" sz="900" dirty="0"/>
              <a:t>Lupton, D. (2018) </a:t>
            </a:r>
            <a:r>
              <a:rPr lang="en-GB" sz="900" i="1" dirty="0"/>
              <a:t>Digital health: Critical and cross-disciplinary perspectives.</a:t>
            </a:r>
            <a:r>
              <a:rPr lang="en-GB" sz="900" dirty="0"/>
              <a:t> London: Routledge.</a:t>
            </a:r>
          </a:p>
          <a:p>
            <a:pPr>
              <a:buNone/>
            </a:pPr>
            <a:r>
              <a:rPr lang="en-GB" sz="900" dirty="0"/>
              <a:t>Marmot, M., Allen, J., Boyce, T., Goldblatt, P. and Morrison, J. (2020) </a:t>
            </a:r>
            <a:r>
              <a:rPr lang="en-GB" sz="900" i="1" dirty="0"/>
              <a:t>Health equity in England: The Marmot Review 10 years on.</a:t>
            </a:r>
            <a:r>
              <a:rPr lang="en-GB" sz="900" dirty="0"/>
              <a:t> London: Institute of Health Equity.</a:t>
            </a:r>
          </a:p>
          <a:p>
            <a:pPr>
              <a:buNone/>
            </a:pPr>
            <a:r>
              <a:rPr lang="en-GB" sz="900" dirty="0"/>
              <a:t>Michie, S., van Stralen, M. and West, R. (2011) ‘The behaviour change wheel: A new method for characterising and designing behaviour change interventions’, </a:t>
            </a:r>
            <a:r>
              <a:rPr lang="en-GB" sz="900" i="1" dirty="0"/>
              <a:t>Implementation Science</a:t>
            </a:r>
            <a:r>
              <a:rPr lang="en-GB" sz="900" dirty="0"/>
              <a:t>, 6(42).</a:t>
            </a:r>
          </a:p>
          <a:p>
            <a:pPr>
              <a:buNone/>
            </a:pPr>
            <a:r>
              <a:rPr lang="en-GB" sz="900" dirty="0"/>
              <a:t>Mohr, D., Riper, H. and Schueller, S. (2017) ‘A solution-focused research approach to achieve an implementable revolution in digital mental health’, </a:t>
            </a:r>
            <a:r>
              <a:rPr lang="en-GB" sz="900" i="1" dirty="0"/>
              <a:t>JAMA Psychiatry</a:t>
            </a:r>
            <a:r>
              <a:rPr lang="en-GB" sz="900" dirty="0"/>
              <a:t>, 75(2), pp. 113–114.</a:t>
            </a:r>
          </a:p>
          <a:p>
            <a:pPr>
              <a:buNone/>
            </a:pPr>
            <a:r>
              <a:rPr lang="en-GB" sz="900" dirty="0"/>
              <a:t>NHS Digital (2023) </a:t>
            </a:r>
            <a:r>
              <a:rPr lang="en-GB" sz="900" i="1" dirty="0"/>
              <a:t>Health Survey for England.</a:t>
            </a:r>
            <a:r>
              <a:rPr lang="en-GB" sz="900" dirty="0"/>
              <a:t> Available at: </a:t>
            </a:r>
            <a:r>
              <a:rPr lang="en-GB" sz="900" dirty="0">
                <a:hlinkClick r:id="rId2"/>
              </a:rPr>
              <a:t>https://digital.nhs.uk</a:t>
            </a:r>
            <a:r>
              <a:rPr lang="en-GB" sz="900" dirty="0"/>
              <a:t> (Accessed: 6 March 2026).</a:t>
            </a:r>
          </a:p>
          <a:p>
            <a:pPr>
              <a:buNone/>
            </a:pPr>
            <a:r>
              <a:rPr lang="en-GB" sz="900" dirty="0"/>
              <a:t>NHS England (2024) </a:t>
            </a:r>
            <a:r>
              <a:rPr lang="en-GB" sz="900" i="1" dirty="0"/>
              <a:t>Digital health technologies and innovation in healthcare.</a:t>
            </a:r>
            <a:r>
              <a:rPr lang="en-GB" sz="900" dirty="0"/>
              <a:t> Available at: </a:t>
            </a:r>
            <a:r>
              <a:rPr lang="en-GB" sz="900" dirty="0">
                <a:hlinkClick r:id="rId3"/>
              </a:rPr>
              <a:t>https://www.england.nhs.uk</a:t>
            </a:r>
            <a:r>
              <a:rPr lang="en-GB" sz="900" dirty="0"/>
              <a:t> (Accessed: 6 March 2026).</a:t>
            </a:r>
          </a:p>
          <a:p>
            <a:pPr>
              <a:buNone/>
            </a:pPr>
            <a:r>
              <a:rPr lang="en-GB" sz="900" dirty="0"/>
              <a:t>Public Health England (2021) </a:t>
            </a:r>
            <a:r>
              <a:rPr lang="en-GB" sz="900" i="1" dirty="0"/>
              <a:t>Physical activity: Applying All Our Health.</a:t>
            </a:r>
            <a:r>
              <a:rPr lang="en-GB" sz="900" dirty="0"/>
              <a:t> Available at: </a:t>
            </a:r>
            <a:r>
              <a:rPr lang="en-GB" sz="900" dirty="0">
                <a:hlinkClick r:id="rId4"/>
              </a:rPr>
              <a:t>https://www.gov.uk</a:t>
            </a:r>
            <a:r>
              <a:rPr lang="en-GB" sz="900" dirty="0"/>
              <a:t> (Accessed: 6 March 2026).</a:t>
            </a:r>
          </a:p>
          <a:p>
            <a:pPr>
              <a:buNone/>
            </a:pPr>
            <a:r>
              <a:rPr lang="en-GB" sz="900" dirty="0"/>
              <a:t>World Health Organization (1986) </a:t>
            </a:r>
            <a:r>
              <a:rPr lang="en-GB" sz="900" i="1" dirty="0"/>
              <a:t>Ottawa Charter for Health Promotion.</a:t>
            </a:r>
            <a:r>
              <a:rPr lang="en-GB" sz="900" dirty="0"/>
              <a:t> Geneva: WHO.</a:t>
            </a:r>
          </a:p>
          <a:p>
            <a:pPr>
              <a:buNone/>
            </a:pPr>
            <a:r>
              <a:rPr lang="en-GB" sz="900" dirty="0"/>
              <a:t>World Health Organization (2021) </a:t>
            </a:r>
            <a:r>
              <a:rPr lang="en-GB" sz="900" i="1" dirty="0"/>
              <a:t>Global action plan on physical activity 2018–2030.</a:t>
            </a:r>
            <a:r>
              <a:rPr lang="en-GB" sz="900" dirty="0"/>
              <a:t> Geneva: WHO.</a:t>
            </a:r>
          </a:p>
          <a:p>
            <a:pPr>
              <a:buNone/>
            </a:pPr>
            <a:r>
              <a:rPr lang="en-GB" sz="900" dirty="0"/>
              <a:t>World Health Organization (2022) </a:t>
            </a:r>
            <a:r>
              <a:rPr lang="en-GB" sz="900" i="1" dirty="0"/>
              <a:t>Physical activity fact sheet.</a:t>
            </a:r>
            <a:r>
              <a:rPr lang="en-GB" sz="900" dirty="0"/>
              <a:t> Available at: </a:t>
            </a:r>
            <a:r>
              <a:rPr lang="en-GB" sz="900" dirty="0">
                <a:hlinkClick r:id="rId5"/>
              </a:rPr>
              <a:t>https://www.who.int</a:t>
            </a:r>
            <a:r>
              <a:rPr lang="en-GB" sz="900" dirty="0"/>
              <a:t> (Accessed: 6 March 2026).</a:t>
            </a:r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5423823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557</Words>
  <Application>Microsoft Office PowerPoint</Application>
  <PresentationFormat>Widescreen</PresentationFormat>
  <Paragraphs>17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Name: Mohammad Ilyas                                                                                           Student number: 2029045                                                                                           Module code: LCHS7009                                                                                              Module: Population Health and Digital Health Promotion                            Lecturer’s Name: Dr Besty Jose                                                                                   Assignment title: Poster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Mohammad Ilyas (2029045)</dc:creator>
  <cp:lastModifiedBy>Mohammad Ilyas (2029045)</cp:lastModifiedBy>
  <cp:revision>1</cp:revision>
  <dcterms:created xsi:type="dcterms:W3CDTF">2026-03-06T12:12:06Z</dcterms:created>
  <dcterms:modified xsi:type="dcterms:W3CDTF">2026-03-06T12:20:16Z</dcterms:modified>
</cp:coreProperties>
</file>