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FCBC58-D94F-4DDB-5A57-D2AC750CACDC}" v="144" dt="2020-06-06T20:09:30.876"/>
    <p1510:client id="{FD614D5F-A356-163B-864A-F9DC2D87780B}" v="1579" dt="2020-06-06T20:59:41.6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6/6/2020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675493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6/6/2020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78516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6/6/2020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1796319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6/6/2020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350372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9343D99-809A-49C0-96E5-4250D0B498EE}" type="datetime1">
              <a:rPr lang="en-US" smtClean="0"/>
              <a:t>6/6/2020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596383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6/6/2020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397863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6/6/2020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110515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6/6/2020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916044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6/6/2020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294892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6/6/2020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469975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6/6/2020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055336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6/6/2020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0275963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6/6/2020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833110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6/6/2020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75499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6/6/2020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164198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6/6/2020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428531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6/6/2020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132201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6/6/2020</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698701047"/>
      </p:ext>
    </p:extLst>
  </p:cSld>
  <p:clrMap bg1="dk1" tx1="lt1" bg2="dk2" tx2="lt2" accent1="accent1" accent2="accent2" accent3="accent3" accent4="accent4" accent5="accent5" accent6="accent6" hlink="hlink" folHlink="folHlink"/>
  <p:sldLayoutIdLst>
    <p:sldLayoutId id="2147483741" r:id="rId1"/>
    <p:sldLayoutId id="2147483742"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40" r:id="rId12"/>
    <p:sldLayoutId id="2147483735" r:id="rId13"/>
    <p:sldLayoutId id="2147483736" r:id="rId14"/>
    <p:sldLayoutId id="2147483737" r:id="rId15"/>
    <p:sldLayoutId id="2147483738" r:id="rId16"/>
    <p:sldLayoutId id="2147483739" r:id="rId17"/>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3">
            <a:extLst>
              <a:ext uri="{FF2B5EF4-FFF2-40B4-BE49-F238E27FC236}">
                <a16:creationId xmlns:a16="http://schemas.microsoft.com/office/drawing/2014/main" id="{B28AF130-2F48-4955-9030-15BB94A31C0A}"/>
              </a:ext>
            </a:extLst>
          </p:cNvPr>
          <p:cNvPicPr>
            <a:picLocks noChangeAspect="1"/>
          </p:cNvPicPr>
          <p:nvPr/>
        </p:nvPicPr>
        <p:blipFill rotWithShape="1">
          <a:blip r:embed="rId3">
            <a:alphaModFix amt="35000"/>
          </a:blip>
          <a:srcRect r="-2" b="-2"/>
          <a:stretch/>
        </p:blipFill>
        <p:spPr>
          <a:xfrm>
            <a:off x="20" y="10"/>
            <a:ext cx="12191980" cy="6857990"/>
          </a:xfrm>
          <a:prstGeom prst="rect">
            <a:avLst/>
          </a:prstGeom>
        </p:spPr>
      </p:pic>
      <p:sp>
        <p:nvSpPr>
          <p:cNvPr id="2" name="Title 1"/>
          <p:cNvSpPr>
            <a:spLocks noGrp="1"/>
          </p:cNvSpPr>
          <p:nvPr>
            <p:ph type="ctrTitle"/>
          </p:nvPr>
        </p:nvSpPr>
        <p:spPr>
          <a:xfrm>
            <a:off x="1370693" y="1769540"/>
            <a:ext cx="9440034" cy="1828801"/>
          </a:xfrm>
        </p:spPr>
        <p:txBody>
          <a:bodyPr>
            <a:normAutofit/>
          </a:bodyPr>
          <a:lstStyle/>
          <a:p>
            <a:r>
              <a:rPr lang="en-GB" cap="all" dirty="0"/>
              <a:t>MARCO PIERRE WHITE</a:t>
            </a: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Subtitle 2"/>
          <p:cNvSpPr>
            <a:spLocks noGrp="1"/>
          </p:cNvSpPr>
          <p:nvPr>
            <p:ph type="subTitle" idx="1"/>
          </p:nvPr>
        </p:nvSpPr>
        <p:spPr>
          <a:xfrm>
            <a:off x="1370693" y="3773489"/>
            <a:ext cx="9440034" cy="1049867"/>
          </a:xfrm>
        </p:spPr>
        <p:txBody>
          <a:bodyPr>
            <a:normAutofit fontScale="70000" lnSpcReduction="20000"/>
          </a:bodyPr>
          <a:lstStyle/>
          <a:p>
            <a:r>
              <a:rPr lang="en-GB" dirty="0" err="1">
                <a:ln>
                  <a:solidFill>
                    <a:srgbClr val="000000">
                      <a:lumMod val="75000"/>
                      <a:lumOff val="25000"/>
                      <a:alpha val="10000"/>
                    </a:srgbClr>
                  </a:solidFill>
                </a:ln>
                <a:effectLst>
                  <a:outerShdw blurRad="9525" dist="25400" dir="14640000" algn="tl" rotWithShape="0">
                    <a:srgbClr val="000000">
                      <a:alpha val="30000"/>
                    </a:srgbClr>
                  </a:outerShdw>
                </a:effectLst>
              </a:rPr>
              <a:t>Niloofar</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 </a:t>
            </a:r>
            <a:r>
              <a:rPr lang="en-GB" dirty="0" err="1">
                <a:ln>
                  <a:solidFill>
                    <a:srgbClr val="000000">
                      <a:lumMod val="75000"/>
                      <a:lumOff val="25000"/>
                      <a:alpha val="10000"/>
                    </a:srgbClr>
                  </a:solidFill>
                </a:ln>
                <a:effectLst>
                  <a:outerShdw blurRad="9525" dist="25400" dir="14640000" algn="tl" rotWithShape="0">
                    <a:srgbClr val="000000">
                      <a:alpha val="30000"/>
                    </a:srgbClr>
                  </a:outerShdw>
                </a:effectLst>
              </a:rPr>
              <a:t>Niknejad</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 </a:t>
            </a:r>
          </a:p>
          <a:p>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ID number:1911411</a:t>
            </a:r>
          </a:p>
          <a:p>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Lecturer: </a:t>
            </a:r>
            <a:r>
              <a:rPr lang="en-GB" dirty="0" err="1">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Olubukola</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 </a:t>
            </a:r>
            <a:r>
              <a:rPr lang="en-GB" dirty="0" err="1">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Adegbite</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 </a:t>
            </a: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68DBE-A992-465E-8402-82360F03D7FD}"/>
              </a:ext>
            </a:extLst>
          </p:cNvPr>
          <p:cNvSpPr>
            <a:spLocks noGrp="1"/>
          </p:cNvSpPr>
          <p:nvPr>
            <p:ph type="title"/>
          </p:nvPr>
        </p:nvSpPr>
        <p:spPr/>
        <p:txBody>
          <a:bodyPr/>
          <a:lstStyle/>
          <a:p>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MARCO PIERRE WHITE  </a:t>
            </a:r>
          </a:p>
        </p:txBody>
      </p:sp>
      <p:sp>
        <p:nvSpPr>
          <p:cNvPr id="3" name="Content Placeholder 2">
            <a:extLst>
              <a:ext uri="{FF2B5EF4-FFF2-40B4-BE49-F238E27FC236}">
                <a16:creationId xmlns:a16="http://schemas.microsoft.com/office/drawing/2014/main" id="{0975AE9A-E203-4EBB-BD59-C11D4B415062}"/>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Marco Pierre White is known very well for its spectacular steaks, signature cocktails and stunning views.</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Marco Pierre White is located on the 24th floor in CUBE building.</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You can experience a refined dining and remarkable views like no other city .    </a:t>
            </a:r>
          </a:p>
        </p:txBody>
      </p:sp>
    </p:spTree>
    <p:extLst>
      <p:ext uri="{BB962C8B-B14F-4D97-AF65-F5344CB8AC3E}">
        <p14:creationId xmlns:p14="http://schemas.microsoft.com/office/powerpoint/2010/main" val="13767092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434F6-735B-4426-9A70-0D269900A2F1}"/>
              </a:ext>
            </a:extLst>
          </p:cNvPr>
          <p:cNvSpPr>
            <a:spLocks noGrp="1"/>
          </p:cNvSpPr>
          <p:nvPr>
            <p:ph type="title"/>
          </p:nvPr>
        </p:nvSpPr>
        <p:spPr/>
        <p:txBody>
          <a:bodyPr/>
          <a:lstStyle/>
          <a:p>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Famous for what ?</a:t>
            </a:r>
            <a:endParaRPr lang="en-GB" dirty="0"/>
          </a:p>
        </p:txBody>
      </p:sp>
      <p:sp>
        <p:nvSpPr>
          <p:cNvPr id="3" name="Content Placeholder 2">
            <a:extLst>
              <a:ext uri="{FF2B5EF4-FFF2-40B4-BE49-F238E27FC236}">
                <a16:creationId xmlns:a16="http://schemas.microsoft.com/office/drawing/2014/main" id="{1DAFA300-90DB-48D4-9DB2-32D4B4CA86CF}"/>
              </a:ext>
            </a:extLst>
          </p:cNvPr>
          <p:cNvSpPr>
            <a:spLocks noGrp="1"/>
          </p:cNvSpPr>
          <p:nvPr>
            <p:ph idx="1"/>
          </p:nvPr>
        </p:nvSpPr>
        <p:spPr/>
        <p:txBody>
          <a:bodyPr vert="horz" lIns="91440" tIns="45720" rIns="91440" bIns="45720" rtlCol="0" anchor="t">
            <a:noAutofit/>
          </a:bodyPr>
          <a:lstStyle/>
          <a:p>
            <a:pPr indent="-305435" algn="ctr"/>
            <a:r>
              <a:rPr lang="en-GB" sz="3200"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Tracking features stunning views across Birmingham, this highly rated restaurant is  just as famous for its mouth-watering steaks and eye-opening cocktail menu and if you there on a Friday or a Saturday's night you get to enjoy the live music </a:t>
            </a:r>
            <a:endParaRPr lang="en-GB" sz="320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35926077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3106E-9335-4A00-875A-97F6E6B39C5A}"/>
              </a:ext>
            </a:extLst>
          </p:cNvPr>
          <p:cNvSpPr>
            <a:spLocks noGrp="1"/>
          </p:cNvSpPr>
          <p:nvPr>
            <p:ph type="title"/>
          </p:nvPr>
        </p:nvSpPr>
        <p:spPr/>
        <p:txBody>
          <a:bodyPr/>
          <a:lstStyle/>
          <a:p>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Service at Marco </a:t>
            </a:r>
            <a:endParaRPr lang="en-GB" dirty="0"/>
          </a:p>
        </p:txBody>
      </p:sp>
      <p:sp>
        <p:nvSpPr>
          <p:cNvPr id="3" name="Content Placeholder 2">
            <a:extLst>
              <a:ext uri="{FF2B5EF4-FFF2-40B4-BE49-F238E27FC236}">
                <a16:creationId xmlns:a16="http://schemas.microsoft.com/office/drawing/2014/main" id="{BF7EF5D1-C0D7-4DFB-B59D-0106BF68DCD8}"/>
              </a:ext>
            </a:extLst>
          </p:cNvPr>
          <p:cNvSpPr>
            <a:spLocks noGrp="1"/>
          </p:cNvSpPr>
          <p:nvPr>
            <p:ph idx="1"/>
          </p:nvPr>
        </p:nvSpPr>
        <p:spPr/>
        <p:txBody>
          <a:bodyPr/>
          <a:lstStyle/>
          <a:p>
            <a:pPr indent="-305435" algn="ct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We went for lunch which was very good. Service attentive and prompt. On our arrival we got taken to our table and was given napkins , then the menu and was asked if we liked to order any drinks. </a:t>
            </a:r>
            <a:endParaRPr lang="en-US" dirty="0"/>
          </a:p>
          <a:p>
            <a:pPr indent="-305435" algn="ct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I liked that they gave a lot of attention and was exactly on point with the service.</a:t>
            </a:r>
          </a:p>
          <a:p>
            <a:pPr indent="-305435" algn="ct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Staff at the bar very friendly and happy to help you with the drinks and make sure you are happy with the cocktail that you have ordered, or they are more than happy to change it for you without any hassle. </a:t>
            </a:r>
          </a:p>
        </p:txBody>
      </p:sp>
    </p:spTree>
    <p:extLst>
      <p:ext uri="{BB962C8B-B14F-4D97-AF65-F5344CB8AC3E}">
        <p14:creationId xmlns:p14="http://schemas.microsoft.com/office/powerpoint/2010/main" val="4662907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2D6B1-4BCF-44AE-A1B7-43E5C7B69405}"/>
              </a:ext>
            </a:extLst>
          </p:cNvPr>
          <p:cNvSpPr>
            <a:spLocks noGrp="1"/>
          </p:cNvSpPr>
          <p:nvPr>
            <p:ph type="title"/>
          </p:nvPr>
        </p:nvSpPr>
        <p:spPr/>
        <p:txBody>
          <a:bodyPr/>
          <a:lstStyle/>
          <a:p>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Food </a:t>
            </a:r>
            <a:endParaRPr lang="en-GB" dirty="0"/>
          </a:p>
        </p:txBody>
      </p:sp>
      <p:sp>
        <p:nvSpPr>
          <p:cNvPr id="3" name="Content Placeholder 2">
            <a:extLst>
              <a:ext uri="{FF2B5EF4-FFF2-40B4-BE49-F238E27FC236}">
                <a16:creationId xmlns:a16="http://schemas.microsoft.com/office/drawing/2014/main" id="{94642F6A-8857-45B9-A4BD-C075A06CDCC9}"/>
              </a:ext>
            </a:extLst>
          </p:cNvPr>
          <p:cNvSpPr>
            <a:spLocks noGrp="1"/>
          </p:cNvSpPr>
          <p:nvPr>
            <p:ph idx="1"/>
          </p:nvPr>
        </p:nvSpPr>
        <p:spPr/>
        <p:txBody>
          <a:bodyPr>
            <a:normAutofit/>
          </a:bodyPr>
          <a:lstStyle/>
          <a:p>
            <a:pPr indent="-305435" algn="ctr"/>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service, staff and views were exceptional, but the food was disappointing. I expected more from a renowned chef. I know he wasn't there to cook it himself, but the steak was way too salty, and my boyfriend lamb was about 50/50 meat to fat. When you pay that much and Marco has put his name to it, you expect a higher quality of food.</a:t>
            </a:r>
            <a:endParaRPr lang="en-US" sz="280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4228566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88E66-95C2-4AAE-AD8F-B8E5B7E6E497}"/>
              </a:ext>
            </a:extLst>
          </p:cNvPr>
          <p:cNvSpPr>
            <a:spLocks noGrp="1"/>
          </p:cNvSpPr>
          <p:nvPr>
            <p:ph type="title"/>
          </p:nvPr>
        </p:nvSpPr>
        <p:spPr/>
        <p:txBody>
          <a:bodyPr/>
          <a:lstStyle/>
          <a:p>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Drinks Order </a:t>
            </a:r>
            <a:endParaRPr lang="en-GB" dirty="0"/>
          </a:p>
        </p:txBody>
      </p:sp>
      <p:sp>
        <p:nvSpPr>
          <p:cNvPr id="3" name="Content Placeholder 2">
            <a:extLst>
              <a:ext uri="{FF2B5EF4-FFF2-40B4-BE49-F238E27FC236}">
                <a16:creationId xmlns:a16="http://schemas.microsoft.com/office/drawing/2014/main" id="{5E284298-6771-4785-ACCD-B2CCA879B85D}"/>
              </a:ext>
            </a:extLst>
          </p:cNvPr>
          <p:cNvSpPr>
            <a:spLocks noGrp="1"/>
          </p:cNvSpPr>
          <p:nvPr>
            <p:ph idx="1"/>
          </p:nvPr>
        </p:nvSpPr>
        <p:spPr/>
        <p:txBody>
          <a:bodyPr/>
          <a:lstStyle/>
          <a:p>
            <a:pPr indent="-305435" algn="ctr"/>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Absolutely shocking service had to wait over 10 minutes for a glass of  white wine and prosecco after ordering at the bar. Then to have the bar man shout across to us to confirm our order. No apologies received when raised with Duty Manager. Very poor customer service and professionalism!</a:t>
            </a:r>
          </a:p>
          <a:p>
            <a:pPr indent="-305435"/>
            <a:br>
              <a:rPr lang="en-US" dirty="0"/>
            </a:br>
            <a:endParaRPr lang="en-US" dirty="0"/>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22997495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DEA77-322E-4B3B-8890-885938711255}"/>
              </a:ext>
            </a:extLst>
          </p:cNvPr>
          <p:cNvSpPr>
            <a:spLocks noGrp="1"/>
          </p:cNvSpPr>
          <p:nvPr>
            <p:ph type="title"/>
          </p:nvPr>
        </p:nvSpPr>
        <p:spPr/>
        <p:txBody>
          <a:bodyPr/>
          <a:lstStyle/>
          <a:p>
            <a:r>
              <a:rPr lang="en-GB" b="1" i="1" dirty="0">
                <a:ln>
                  <a:solidFill>
                    <a:srgbClr val="000000">
                      <a:lumMod val="75000"/>
                      <a:lumOff val="25000"/>
                      <a:alpha val="10000"/>
                    </a:srgbClr>
                  </a:solidFill>
                </a:ln>
                <a:effectLst>
                  <a:outerShdw blurRad="9525" dist="25400" dir="14640000" algn="tl" rotWithShape="0">
                    <a:srgbClr val="000000">
                      <a:alpha val="30000"/>
                    </a:srgbClr>
                  </a:outerShdw>
                </a:effectLst>
                <a:ea typeface="+mj-lt"/>
                <a:cs typeface="+mj-lt"/>
              </a:rPr>
              <a:t>Conclusion</a:t>
            </a:r>
            <a:endParaRPr lang="en-US" dirty="0"/>
          </a:p>
        </p:txBody>
      </p:sp>
      <p:sp>
        <p:nvSpPr>
          <p:cNvPr id="3" name="Content Placeholder 2">
            <a:extLst>
              <a:ext uri="{FF2B5EF4-FFF2-40B4-BE49-F238E27FC236}">
                <a16:creationId xmlns:a16="http://schemas.microsoft.com/office/drawing/2014/main" id="{F7B409CA-673D-4852-8D66-27F01E19C5D1}"/>
              </a:ext>
            </a:extLst>
          </p:cNvPr>
          <p:cNvSpPr>
            <a:spLocks noGrp="1"/>
          </p:cNvSpPr>
          <p:nvPr>
            <p:ph idx="1"/>
          </p:nvPr>
        </p:nvSpPr>
        <p:spPr/>
        <p:txBody>
          <a:bodyPr/>
          <a:lstStyle/>
          <a:p>
            <a:pPr indent="-305435" algn="ctr"/>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If you are a fancy drinker and would like to go to a high-level class bar I will highly recommend  this place for you.</a:t>
            </a:r>
            <a:endParaRPr lang="en-US" sz="28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gn="ctr"/>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If you are a foody, I would not recommend the place as I have had a bad experience and you don’t get what you pay for. </a:t>
            </a:r>
          </a:p>
          <a:p>
            <a:pPr indent="-305435" algn="ctr"/>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The staff are great but poor customer service at time.</a:t>
            </a:r>
          </a:p>
          <a:p>
            <a:pPr indent="-305435" algn="ctr"/>
            <a:endPar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37465" indent="0">
              <a:buNone/>
            </a:pP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24835900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AnalogousFromLightSeedRightStep">
      <a:dk1>
        <a:srgbClr val="000000"/>
      </a:dk1>
      <a:lt1>
        <a:srgbClr val="FFFFFF"/>
      </a:lt1>
      <a:dk2>
        <a:srgbClr val="242541"/>
      </a:dk2>
      <a:lt2>
        <a:srgbClr val="E8E2E4"/>
      </a:lt2>
      <a:accent1>
        <a:srgbClr val="80AA9F"/>
      </a:accent1>
      <a:accent2>
        <a:srgbClr val="7AAAB2"/>
      </a:accent2>
      <a:accent3>
        <a:srgbClr val="8CA3C1"/>
      </a:accent3>
      <a:accent4>
        <a:srgbClr val="7F80BA"/>
      </a:accent4>
      <a:accent5>
        <a:srgbClr val="A996C6"/>
      </a:accent5>
      <a:accent6>
        <a:srgbClr val="AF7FBA"/>
      </a:accent6>
      <a:hlink>
        <a:srgbClr val="AE697C"/>
      </a:hlink>
      <a:folHlink>
        <a:srgbClr val="7F7F7F"/>
      </a:folHlink>
    </a:clrScheme>
    <a:fontScheme name="Slate">
      <a:majorFont>
        <a:latin typeface="Bodoni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oudy Old Style"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SlateVTI</vt:lpstr>
      <vt:lpstr>MARCO PIERRE WHITE </vt:lpstr>
      <vt:lpstr>MARCO PIERRE WHITE  </vt:lpstr>
      <vt:lpstr>Famous for what ?</vt:lpstr>
      <vt:lpstr>Service at Marco </vt:lpstr>
      <vt:lpstr>Food </vt:lpstr>
      <vt:lpstr>Drinks Order </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281</cp:revision>
  <dcterms:created xsi:type="dcterms:W3CDTF">2020-06-06T20:01:20Z</dcterms:created>
  <dcterms:modified xsi:type="dcterms:W3CDTF">2020-06-06T21:01:14Z</dcterms:modified>
</cp:coreProperties>
</file>