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5" saveSubsetFonts="1">
  <p:sldMasterIdLst>
    <p:sldMasterId id="2147483767" r:id="rId4"/>
  </p:sldMasterIdLst>
  <p:notesMasterIdLst>
    <p:notesMasterId r:id="rId15"/>
  </p:notesMasterIdLst>
  <p:sldIdLst>
    <p:sldId id="256" r:id="rId5"/>
    <p:sldId id="263" r:id="rId6"/>
    <p:sldId id="257" r:id="rId7"/>
    <p:sldId id="258" r:id="rId8"/>
    <p:sldId id="259" r:id="rId9"/>
    <p:sldId id="260" r:id="rId10"/>
    <p:sldId id="261" r:id="rId11"/>
    <p:sldId id="264" r:id="rId12"/>
    <p:sldId id="262" r:id="rId13"/>
    <p:sldId id="265" r:id="rId14"/>
  </p:sldIdLst>
  <p:sldSz cx="30175200" cy="213058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BF535"/>
    <a:srgbClr val="5DF9C5"/>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23" d="100"/>
          <a:sy n="23" d="100"/>
        </p:scale>
        <p:origin x="1242"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B6BCA3-B075-432B-9994-6812B69464B3}" type="datetimeFigureOut">
              <a:rPr lang="en-US" smtClean="0"/>
              <a:t>3/21/2024</a:t>
            </a:fld>
            <a:endParaRPr lang="en-US"/>
          </a:p>
        </p:txBody>
      </p:sp>
      <p:sp>
        <p:nvSpPr>
          <p:cNvPr id="4" name="Slide Image Placeholder 3"/>
          <p:cNvSpPr>
            <a:spLocks noGrp="1" noRot="1" noChangeAspect="1"/>
          </p:cNvSpPr>
          <p:nvPr>
            <p:ph type="sldImg" idx="2"/>
          </p:nvPr>
        </p:nvSpPr>
        <p:spPr>
          <a:xfrm>
            <a:off x="1243013" y="1143000"/>
            <a:ext cx="43719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36A533-45FC-4F85-A473-216F437B1350}" type="slidenum">
              <a:rPr lang="en-US" smtClean="0"/>
              <a:t>‹#›</a:t>
            </a:fld>
            <a:endParaRPr lang="en-US"/>
          </a:p>
        </p:txBody>
      </p:sp>
    </p:spTree>
    <p:extLst>
      <p:ext uri="{BB962C8B-B14F-4D97-AF65-F5344CB8AC3E}">
        <p14:creationId xmlns:p14="http://schemas.microsoft.com/office/powerpoint/2010/main" val="3202349629"/>
      </p:ext>
    </p:extLst>
  </p:cSld>
  <p:clrMap bg1="lt1" tx1="dk1" bg2="lt2" tx2="dk2" accent1="accent1" accent2="accent2" accent3="accent3" accent4="accent4" accent5="accent5" accent6="accent6" hlink="hlink" folHlink="folHlink"/>
  <p:notesStyle>
    <a:lvl1pPr marL="0" algn="l" defTabSz="2578468" rtl="0" eaLnBrk="1" latinLnBrk="0" hangingPunct="1">
      <a:defRPr sz="3384" kern="1200">
        <a:solidFill>
          <a:schemeClr val="tx1"/>
        </a:solidFill>
        <a:latin typeface="+mn-lt"/>
        <a:ea typeface="+mn-ea"/>
        <a:cs typeface="+mn-cs"/>
      </a:defRPr>
    </a:lvl1pPr>
    <a:lvl2pPr marL="1289234" algn="l" defTabSz="2578468" rtl="0" eaLnBrk="1" latinLnBrk="0" hangingPunct="1">
      <a:defRPr sz="3384" kern="1200">
        <a:solidFill>
          <a:schemeClr val="tx1"/>
        </a:solidFill>
        <a:latin typeface="+mn-lt"/>
        <a:ea typeface="+mn-ea"/>
        <a:cs typeface="+mn-cs"/>
      </a:defRPr>
    </a:lvl2pPr>
    <a:lvl3pPr marL="2578468" algn="l" defTabSz="2578468" rtl="0" eaLnBrk="1" latinLnBrk="0" hangingPunct="1">
      <a:defRPr sz="3384" kern="1200">
        <a:solidFill>
          <a:schemeClr val="tx1"/>
        </a:solidFill>
        <a:latin typeface="+mn-lt"/>
        <a:ea typeface="+mn-ea"/>
        <a:cs typeface="+mn-cs"/>
      </a:defRPr>
    </a:lvl3pPr>
    <a:lvl4pPr marL="3867700" algn="l" defTabSz="2578468" rtl="0" eaLnBrk="1" latinLnBrk="0" hangingPunct="1">
      <a:defRPr sz="3384" kern="1200">
        <a:solidFill>
          <a:schemeClr val="tx1"/>
        </a:solidFill>
        <a:latin typeface="+mn-lt"/>
        <a:ea typeface="+mn-ea"/>
        <a:cs typeface="+mn-cs"/>
      </a:defRPr>
    </a:lvl4pPr>
    <a:lvl5pPr marL="5156935" algn="l" defTabSz="2578468" rtl="0" eaLnBrk="1" latinLnBrk="0" hangingPunct="1">
      <a:defRPr sz="3384" kern="1200">
        <a:solidFill>
          <a:schemeClr val="tx1"/>
        </a:solidFill>
        <a:latin typeface="+mn-lt"/>
        <a:ea typeface="+mn-ea"/>
        <a:cs typeface="+mn-cs"/>
      </a:defRPr>
    </a:lvl5pPr>
    <a:lvl6pPr marL="6446169" algn="l" defTabSz="2578468" rtl="0" eaLnBrk="1" latinLnBrk="0" hangingPunct="1">
      <a:defRPr sz="3384" kern="1200">
        <a:solidFill>
          <a:schemeClr val="tx1"/>
        </a:solidFill>
        <a:latin typeface="+mn-lt"/>
        <a:ea typeface="+mn-ea"/>
        <a:cs typeface="+mn-cs"/>
      </a:defRPr>
    </a:lvl6pPr>
    <a:lvl7pPr marL="7735403" algn="l" defTabSz="2578468" rtl="0" eaLnBrk="1" latinLnBrk="0" hangingPunct="1">
      <a:defRPr sz="3384" kern="1200">
        <a:solidFill>
          <a:schemeClr val="tx1"/>
        </a:solidFill>
        <a:latin typeface="+mn-lt"/>
        <a:ea typeface="+mn-ea"/>
        <a:cs typeface="+mn-cs"/>
      </a:defRPr>
    </a:lvl7pPr>
    <a:lvl8pPr marL="9024637" algn="l" defTabSz="2578468" rtl="0" eaLnBrk="1" latinLnBrk="0" hangingPunct="1">
      <a:defRPr sz="3384" kern="1200">
        <a:solidFill>
          <a:schemeClr val="tx1"/>
        </a:solidFill>
        <a:latin typeface="+mn-lt"/>
        <a:ea typeface="+mn-ea"/>
        <a:cs typeface="+mn-cs"/>
      </a:defRPr>
    </a:lvl8pPr>
    <a:lvl9pPr marL="10313869" algn="l" defTabSz="2578468" rtl="0" eaLnBrk="1" latinLnBrk="0" hangingPunct="1">
      <a:defRPr sz="3384"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63140" y="3486860"/>
            <a:ext cx="25648920" cy="7417588"/>
          </a:xfrm>
        </p:spPr>
        <p:txBody>
          <a:bodyPr anchor="b"/>
          <a:lstStyle>
            <a:lvl1pPr algn="ctr">
              <a:defRPr sz="18640"/>
            </a:lvl1pPr>
          </a:lstStyle>
          <a:p>
            <a:r>
              <a:rPr lang="en-US"/>
              <a:t>Click to edit Master title style</a:t>
            </a:r>
            <a:endParaRPr lang="en-US" dirty="0"/>
          </a:p>
        </p:txBody>
      </p:sp>
      <p:sp>
        <p:nvSpPr>
          <p:cNvPr id="3" name="Subtitle 2"/>
          <p:cNvSpPr>
            <a:spLocks noGrp="1"/>
          </p:cNvSpPr>
          <p:nvPr>
            <p:ph type="subTitle" idx="1"/>
          </p:nvPr>
        </p:nvSpPr>
        <p:spPr>
          <a:xfrm>
            <a:off x="3771900" y="11190499"/>
            <a:ext cx="22631400" cy="5143977"/>
          </a:xfrm>
        </p:spPr>
        <p:txBody>
          <a:bodyPr/>
          <a:lstStyle>
            <a:lvl1pPr marL="0" indent="0" algn="ctr">
              <a:buNone/>
              <a:defRPr sz="7456"/>
            </a:lvl1pPr>
            <a:lvl2pPr marL="1420383" indent="0" algn="ctr">
              <a:buNone/>
              <a:defRPr sz="6213"/>
            </a:lvl2pPr>
            <a:lvl3pPr marL="2840766" indent="0" algn="ctr">
              <a:buNone/>
              <a:defRPr sz="5592"/>
            </a:lvl3pPr>
            <a:lvl4pPr marL="4261150" indent="0" algn="ctr">
              <a:buNone/>
              <a:defRPr sz="4971"/>
            </a:lvl4pPr>
            <a:lvl5pPr marL="5681533" indent="0" algn="ctr">
              <a:buNone/>
              <a:defRPr sz="4971"/>
            </a:lvl5pPr>
            <a:lvl6pPr marL="7101916" indent="0" algn="ctr">
              <a:buNone/>
              <a:defRPr sz="4971"/>
            </a:lvl6pPr>
            <a:lvl7pPr marL="8522299" indent="0" algn="ctr">
              <a:buNone/>
              <a:defRPr sz="4971"/>
            </a:lvl7pPr>
            <a:lvl8pPr marL="9942683" indent="0" algn="ctr">
              <a:buNone/>
              <a:defRPr sz="4971"/>
            </a:lvl8pPr>
            <a:lvl9pPr marL="11363066" indent="0" algn="ctr">
              <a:buNone/>
              <a:defRPr sz="497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2670ED-E394-4874-9AED-E4B5283596F5}"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3800952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2670ED-E394-4874-9AED-E4B5283596F5}"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1252578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58830" y="5311670"/>
            <a:ext cx="26026110" cy="8862635"/>
          </a:xfrm>
        </p:spPr>
        <p:txBody>
          <a:bodyPr anchor="b"/>
          <a:lstStyle>
            <a:lvl1pPr>
              <a:defRPr sz="18640"/>
            </a:lvl1pPr>
          </a:lstStyle>
          <a:p>
            <a:r>
              <a:rPr lang="en-US"/>
              <a:t>Click to edit Master title style</a:t>
            </a:r>
            <a:endParaRPr lang="en-US" dirty="0"/>
          </a:p>
        </p:txBody>
      </p:sp>
      <p:sp>
        <p:nvSpPr>
          <p:cNvPr id="3" name="Text Placeholder 2"/>
          <p:cNvSpPr>
            <a:spLocks noGrp="1"/>
          </p:cNvSpPr>
          <p:nvPr>
            <p:ph type="body" idx="1"/>
          </p:nvPr>
        </p:nvSpPr>
        <p:spPr>
          <a:xfrm>
            <a:off x="2058830" y="14258149"/>
            <a:ext cx="26026110" cy="4660651"/>
          </a:xfrm>
        </p:spPr>
        <p:txBody>
          <a:bodyPr/>
          <a:lstStyle>
            <a:lvl1pPr marL="0" indent="0">
              <a:buNone/>
              <a:defRPr sz="7456">
                <a:solidFill>
                  <a:schemeClr val="tx1"/>
                </a:solidFill>
              </a:defRPr>
            </a:lvl1pPr>
            <a:lvl2pPr marL="1420383" indent="0">
              <a:buNone/>
              <a:defRPr sz="6213">
                <a:solidFill>
                  <a:schemeClr val="tx1">
                    <a:tint val="75000"/>
                  </a:schemeClr>
                </a:solidFill>
              </a:defRPr>
            </a:lvl2pPr>
            <a:lvl3pPr marL="2840766" indent="0">
              <a:buNone/>
              <a:defRPr sz="5592">
                <a:solidFill>
                  <a:schemeClr val="tx1">
                    <a:tint val="75000"/>
                  </a:schemeClr>
                </a:solidFill>
              </a:defRPr>
            </a:lvl3pPr>
            <a:lvl4pPr marL="4261150" indent="0">
              <a:buNone/>
              <a:defRPr sz="4971">
                <a:solidFill>
                  <a:schemeClr val="tx1">
                    <a:tint val="75000"/>
                  </a:schemeClr>
                </a:solidFill>
              </a:defRPr>
            </a:lvl4pPr>
            <a:lvl5pPr marL="5681533" indent="0">
              <a:buNone/>
              <a:defRPr sz="4971">
                <a:solidFill>
                  <a:schemeClr val="tx1">
                    <a:tint val="75000"/>
                  </a:schemeClr>
                </a:solidFill>
              </a:defRPr>
            </a:lvl5pPr>
            <a:lvl6pPr marL="7101916" indent="0">
              <a:buNone/>
              <a:defRPr sz="4971">
                <a:solidFill>
                  <a:schemeClr val="tx1">
                    <a:tint val="75000"/>
                  </a:schemeClr>
                </a:solidFill>
              </a:defRPr>
            </a:lvl6pPr>
            <a:lvl7pPr marL="8522299" indent="0">
              <a:buNone/>
              <a:defRPr sz="4971">
                <a:solidFill>
                  <a:schemeClr val="tx1">
                    <a:tint val="75000"/>
                  </a:schemeClr>
                </a:solidFill>
              </a:defRPr>
            </a:lvl7pPr>
            <a:lvl8pPr marL="9942683" indent="0">
              <a:buNone/>
              <a:defRPr sz="4971">
                <a:solidFill>
                  <a:schemeClr val="tx1">
                    <a:tint val="75000"/>
                  </a:schemeClr>
                </a:solidFill>
              </a:defRPr>
            </a:lvl8pPr>
            <a:lvl9pPr marL="11363066" indent="0">
              <a:buNone/>
              <a:defRPr sz="497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2670ED-E394-4874-9AED-E4B5283596F5}"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344454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74545" y="5671693"/>
            <a:ext cx="12824460" cy="135183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276195" y="5671693"/>
            <a:ext cx="12824460" cy="135183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2670ED-E394-4874-9AED-E4B5283596F5}"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3890344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78475" y="1134343"/>
            <a:ext cx="26026110" cy="411814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78479" y="5222891"/>
            <a:ext cx="12765522" cy="2559658"/>
          </a:xfrm>
        </p:spPr>
        <p:txBody>
          <a:bodyPr anchor="b"/>
          <a:lstStyle>
            <a:lvl1pPr marL="0" indent="0">
              <a:buNone/>
              <a:defRPr sz="7456" b="1"/>
            </a:lvl1pPr>
            <a:lvl2pPr marL="1420383" indent="0">
              <a:buNone/>
              <a:defRPr sz="6213" b="1"/>
            </a:lvl2pPr>
            <a:lvl3pPr marL="2840766" indent="0">
              <a:buNone/>
              <a:defRPr sz="5592" b="1"/>
            </a:lvl3pPr>
            <a:lvl4pPr marL="4261150" indent="0">
              <a:buNone/>
              <a:defRPr sz="4971" b="1"/>
            </a:lvl4pPr>
            <a:lvl5pPr marL="5681533" indent="0">
              <a:buNone/>
              <a:defRPr sz="4971" b="1"/>
            </a:lvl5pPr>
            <a:lvl6pPr marL="7101916" indent="0">
              <a:buNone/>
              <a:defRPr sz="4971" b="1"/>
            </a:lvl6pPr>
            <a:lvl7pPr marL="8522299" indent="0">
              <a:buNone/>
              <a:defRPr sz="4971" b="1"/>
            </a:lvl7pPr>
            <a:lvl8pPr marL="9942683" indent="0">
              <a:buNone/>
              <a:defRPr sz="4971" b="1"/>
            </a:lvl8pPr>
            <a:lvl9pPr marL="11363066" indent="0">
              <a:buNone/>
              <a:defRPr sz="4971" b="1"/>
            </a:lvl9pPr>
          </a:lstStyle>
          <a:p>
            <a:pPr lvl="0"/>
            <a:r>
              <a:rPr lang="en-US"/>
              <a:t>Click to edit Master text styles</a:t>
            </a:r>
          </a:p>
        </p:txBody>
      </p:sp>
      <p:sp>
        <p:nvSpPr>
          <p:cNvPr id="4" name="Content Placeholder 3"/>
          <p:cNvSpPr>
            <a:spLocks noGrp="1"/>
          </p:cNvSpPr>
          <p:nvPr>
            <p:ph sz="half" idx="2"/>
          </p:nvPr>
        </p:nvSpPr>
        <p:spPr>
          <a:xfrm>
            <a:off x="2078479" y="7782549"/>
            <a:ext cx="12765522" cy="114469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276197" y="5222891"/>
            <a:ext cx="12828390" cy="2559658"/>
          </a:xfrm>
        </p:spPr>
        <p:txBody>
          <a:bodyPr anchor="b"/>
          <a:lstStyle>
            <a:lvl1pPr marL="0" indent="0">
              <a:buNone/>
              <a:defRPr sz="7456" b="1"/>
            </a:lvl1pPr>
            <a:lvl2pPr marL="1420383" indent="0">
              <a:buNone/>
              <a:defRPr sz="6213" b="1"/>
            </a:lvl2pPr>
            <a:lvl3pPr marL="2840766" indent="0">
              <a:buNone/>
              <a:defRPr sz="5592" b="1"/>
            </a:lvl3pPr>
            <a:lvl4pPr marL="4261150" indent="0">
              <a:buNone/>
              <a:defRPr sz="4971" b="1"/>
            </a:lvl4pPr>
            <a:lvl5pPr marL="5681533" indent="0">
              <a:buNone/>
              <a:defRPr sz="4971" b="1"/>
            </a:lvl5pPr>
            <a:lvl6pPr marL="7101916" indent="0">
              <a:buNone/>
              <a:defRPr sz="4971" b="1"/>
            </a:lvl6pPr>
            <a:lvl7pPr marL="8522299" indent="0">
              <a:buNone/>
              <a:defRPr sz="4971" b="1"/>
            </a:lvl7pPr>
            <a:lvl8pPr marL="9942683" indent="0">
              <a:buNone/>
              <a:defRPr sz="4971" b="1"/>
            </a:lvl8pPr>
            <a:lvl9pPr marL="11363066" indent="0">
              <a:buNone/>
              <a:defRPr sz="4971" b="1"/>
            </a:lvl9pPr>
          </a:lstStyle>
          <a:p>
            <a:pPr lvl="0"/>
            <a:r>
              <a:rPr lang="en-US"/>
              <a:t>Click to edit Master text styles</a:t>
            </a:r>
          </a:p>
        </p:txBody>
      </p:sp>
      <p:sp>
        <p:nvSpPr>
          <p:cNvPr id="6" name="Content Placeholder 5"/>
          <p:cNvSpPr>
            <a:spLocks noGrp="1"/>
          </p:cNvSpPr>
          <p:nvPr>
            <p:ph sz="quarter" idx="4"/>
          </p:nvPr>
        </p:nvSpPr>
        <p:spPr>
          <a:xfrm>
            <a:off x="15276197" y="7782549"/>
            <a:ext cx="12828390" cy="114469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2670ED-E394-4874-9AED-E4B5283596F5}" type="datetimeFigureOut">
              <a:rPr lang="en-US" smtClean="0"/>
              <a:t>3/21/2024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2983485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2670ED-E394-4874-9AED-E4B5283596F5}" type="datetimeFigureOut">
              <a:rPr lang="en-US" smtClean="0"/>
              <a:t>3/21/2024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3511512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2670ED-E394-4874-9AED-E4B5283596F5}" type="datetimeFigureOut">
              <a:rPr lang="en-US" smtClean="0"/>
              <a:t>3/21/2024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670537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78476" y="1420389"/>
            <a:ext cx="9732287" cy="4971362"/>
          </a:xfrm>
        </p:spPr>
        <p:txBody>
          <a:bodyPr anchor="b"/>
          <a:lstStyle>
            <a:lvl1pPr>
              <a:defRPr sz="9941"/>
            </a:lvl1pPr>
          </a:lstStyle>
          <a:p>
            <a:r>
              <a:rPr lang="en-US"/>
              <a:t>Click to edit Master title style</a:t>
            </a:r>
            <a:endParaRPr lang="en-US" dirty="0"/>
          </a:p>
        </p:txBody>
      </p:sp>
      <p:sp>
        <p:nvSpPr>
          <p:cNvPr id="3" name="Content Placeholder 2"/>
          <p:cNvSpPr>
            <a:spLocks noGrp="1"/>
          </p:cNvSpPr>
          <p:nvPr>
            <p:ph idx="1"/>
          </p:nvPr>
        </p:nvSpPr>
        <p:spPr>
          <a:xfrm>
            <a:off x="12828390" y="3067651"/>
            <a:ext cx="15276195" cy="15140954"/>
          </a:xfrm>
        </p:spPr>
        <p:txBody>
          <a:bodyPr/>
          <a:lstStyle>
            <a:lvl1pPr>
              <a:defRPr sz="9941"/>
            </a:lvl1pPr>
            <a:lvl2pPr>
              <a:defRPr sz="8699"/>
            </a:lvl2pPr>
            <a:lvl3pPr>
              <a:defRPr sz="7456"/>
            </a:lvl3pPr>
            <a:lvl4pPr>
              <a:defRPr sz="6213"/>
            </a:lvl4pPr>
            <a:lvl5pPr>
              <a:defRPr sz="6213"/>
            </a:lvl5pPr>
            <a:lvl6pPr>
              <a:defRPr sz="6213"/>
            </a:lvl6pPr>
            <a:lvl7pPr>
              <a:defRPr sz="6213"/>
            </a:lvl7pPr>
            <a:lvl8pPr>
              <a:defRPr sz="6213"/>
            </a:lvl8pPr>
            <a:lvl9pPr>
              <a:defRPr sz="62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78476" y="6391751"/>
            <a:ext cx="9732287" cy="11841510"/>
          </a:xfrm>
        </p:spPr>
        <p:txBody>
          <a:bodyPr/>
          <a:lstStyle>
            <a:lvl1pPr marL="0" indent="0">
              <a:buNone/>
              <a:defRPr sz="4971"/>
            </a:lvl1pPr>
            <a:lvl2pPr marL="1420383" indent="0">
              <a:buNone/>
              <a:defRPr sz="4349"/>
            </a:lvl2pPr>
            <a:lvl3pPr marL="2840766" indent="0">
              <a:buNone/>
              <a:defRPr sz="3728"/>
            </a:lvl3pPr>
            <a:lvl4pPr marL="4261150" indent="0">
              <a:buNone/>
              <a:defRPr sz="3107"/>
            </a:lvl4pPr>
            <a:lvl5pPr marL="5681533" indent="0">
              <a:buNone/>
              <a:defRPr sz="3107"/>
            </a:lvl5pPr>
            <a:lvl6pPr marL="7101916" indent="0">
              <a:buNone/>
              <a:defRPr sz="3107"/>
            </a:lvl6pPr>
            <a:lvl7pPr marL="8522299" indent="0">
              <a:buNone/>
              <a:defRPr sz="3107"/>
            </a:lvl7pPr>
            <a:lvl8pPr marL="9942683" indent="0">
              <a:buNone/>
              <a:defRPr sz="3107"/>
            </a:lvl8pPr>
            <a:lvl9pPr marL="11363066" indent="0">
              <a:buNone/>
              <a:defRPr sz="3107"/>
            </a:lvl9pPr>
          </a:lstStyle>
          <a:p>
            <a:pPr lvl="0"/>
            <a:r>
              <a:rPr lang="en-US"/>
              <a:t>Click to edit Master text styles</a:t>
            </a:r>
          </a:p>
        </p:txBody>
      </p:sp>
      <p:sp>
        <p:nvSpPr>
          <p:cNvPr id="5" name="Date Placeholder 4"/>
          <p:cNvSpPr>
            <a:spLocks noGrp="1"/>
          </p:cNvSpPr>
          <p:nvPr>
            <p:ph type="dt" sz="half" idx="10"/>
          </p:nvPr>
        </p:nvSpPr>
        <p:spPr/>
        <p:txBody>
          <a:bodyPr/>
          <a:lstStyle/>
          <a:p>
            <a:fld id="{CD2670ED-E394-4874-9AED-E4B5283596F5}"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1866468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78476" y="1420389"/>
            <a:ext cx="9732287" cy="4971362"/>
          </a:xfrm>
        </p:spPr>
        <p:txBody>
          <a:bodyPr anchor="b"/>
          <a:lstStyle>
            <a:lvl1pPr>
              <a:defRPr sz="9941"/>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28390" y="3067651"/>
            <a:ext cx="15276195" cy="15140954"/>
          </a:xfrm>
        </p:spPr>
        <p:txBody>
          <a:bodyPr anchor="t"/>
          <a:lstStyle>
            <a:lvl1pPr marL="0" indent="0">
              <a:buNone/>
              <a:defRPr sz="9941"/>
            </a:lvl1pPr>
            <a:lvl2pPr marL="1420383" indent="0">
              <a:buNone/>
              <a:defRPr sz="8699"/>
            </a:lvl2pPr>
            <a:lvl3pPr marL="2840766" indent="0">
              <a:buNone/>
              <a:defRPr sz="7456"/>
            </a:lvl3pPr>
            <a:lvl4pPr marL="4261150" indent="0">
              <a:buNone/>
              <a:defRPr sz="6213"/>
            </a:lvl4pPr>
            <a:lvl5pPr marL="5681533" indent="0">
              <a:buNone/>
              <a:defRPr sz="6213"/>
            </a:lvl5pPr>
            <a:lvl6pPr marL="7101916" indent="0">
              <a:buNone/>
              <a:defRPr sz="6213"/>
            </a:lvl6pPr>
            <a:lvl7pPr marL="8522299" indent="0">
              <a:buNone/>
              <a:defRPr sz="6213"/>
            </a:lvl7pPr>
            <a:lvl8pPr marL="9942683" indent="0">
              <a:buNone/>
              <a:defRPr sz="6213"/>
            </a:lvl8pPr>
            <a:lvl9pPr marL="11363066" indent="0">
              <a:buNone/>
              <a:defRPr sz="6213"/>
            </a:lvl9pPr>
          </a:lstStyle>
          <a:p>
            <a:r>
              <a:rPr lang="en-US"/>
              <a:t>Click icon to add picture</a:t>
            </a:r>
            <a:endParaRPr lang="en-US" dirty="0"/>
          </a:p>
        </p:txBody>
      </p:sp>
      <p:sp>
        <p:nvSpPr>
          <p:cNvPr id="4" name="Text Placeholder 3"/>
          <p:cNvSpPr>
            <a:spLocks noGrp="1"/>
          </p:cNvSpPr>
          <p:nvPr>
            <p:ph type="body" sz="half" idx="2"/>
          </p:nvPr>
        </p:nvSpPr>
        <p:spPr>
          <a:xfrm>
            <a:off x="2078476" y="6391751"/>
            <a:ext cx="9732287" cy="11841510"/>
          </a:xfrm>
        </p:spPr>
        <p:txBody>
          <a:bodyPr/>
          <a:lstStyle>
            <a:lvl1pPr marL="0" indent="0">
              <a:buNone/>
              <a:defRPr sz="4971"/>
            </a:lvl1pPr>
            <a:lvl2pPr marL="1420383" indent="0">
              <a:buNone/>
              <a:defRPr sz="4349"/>
            </a:lvl2pPr>
            <a:lvl3pPr marL="2840766" indent="0">
              <a:buNone/>
              <a:defRPr sz="3728"/>
            </a:lvl3pPr>
            <a:lvl4pPr marL="4261150" indent="0">
              <a:buNone/>
              <a:defRPr sz="3107"/>
            </a:lvl4pPr>
            <a:lvl5pPr marL="5681533" indent="0">
              <a:buNone/>
              <a:defRPr sz="3107"/>
            </a:lvl5pPr>
            <a:lvl6pPr marL="7101916" indent="0">
              <a:buNone/>
              <a:defRPr sz="3107"/>
            </a:lvl6pPr>
            <a:lvl7pPr marL="8522299" indent="0">
              <a:buNone/>
              <a:defRPr sz="3107"/>
            </a:lvl7pPr>
            <a:lvl8pPr marL="9942683" indent="0">
              <a:buNone/>
              <a:defRPr sz="3107"/>
            </a:lvl8pPr>
            <a:lvl9pPr marL="11363066" indent="0">
              <a:buNone/>
              <a:defRPr sz="3107"/>
            </a:lvl9pPr>
          </a:lstStyle>
          <a:p>
            <a:pPr lvl="0"/>
            <a:r>
              <a:rPr lang="en-US"/>
              <a:t>Click to edit Master text styles</a:t>
            </a:r>
          </a:p>
        </p:txBody>
      </p:sp>
      <p:sp>
        <p:nvSpPr>
          <p:cNvPr id="5" name="Date Placeholder 4"/>
          <p:cNvSpPr>
            <a:spLocks noGrp="1"/>
          </p:cNvSpPr>
          <p:nvPr>
            <p:ph type="dt" sz="half" idx="10"/>
          </p:nvPr>
        </p:nvSpPr>
        <p:spPr/>
        <p:txBody>
          <a:bodyPr/>
          <a:lstStyle/>
          <a:p>
            <a:fld id="{CD2670ED-E394-4874-9AED-E4B5283596F5}"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1242254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2670ED-E394-4874-9AED-E4B5283596F5}"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2337306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594129" y="1134339"/>
            <a:ext cx="6506528" cy="1805571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74546" y="1134339"/>
            <a:ext cx="19142393" cy="180557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2670ED-E394-4874-9AED-E4B5283596F5}"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A29B21-9698-40D5-BBB8-5F746DB38C5F}" type="slidenum">
              <a:rPr lang="en-US" smtClean="0"/>
              <a:t>‹#›</a:t>
            </a:fld>
            <a:endParaRPr lang="en-US"/>
          </a:p>
        </p:txBody>
      </p:sp>
    </p:spTree>
    <p:extLst>
      <p:ext uri="{BB962C8B-B14F-4D97-AF65-F5344CB8AC3E}">
        <p14:creationId xmlns:p14="http://schemas.microsoft.com/office/powerpoint/2010/main" val="3407941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4545" y="1134343"/>
            <a:ext cx="26026110" cy="41181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74545" y="5671693"/>
            <a:ext cx="26026110" cy="135183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74545" y="19747360"/>
            <a:ext cx="6789420" cy="1134339"/>
          </a:xfrm>
          <a:prstGeom prst="rect">
            <a:avLst/>
          </a:prstGeom>
        </p:spPr>
        <p:txBody>
          <a:bodyPr vert="horz" lIns="91440" tIns="45720" rIns="91440" bIns="45720" rtlCol="0" anchor="ctr"/>
          <a:lstStyle>
            <a:lvl1pPr algn="l">
              <a:defRPr sz="3728">
                <a:solidFill>
                  <a:schemeClr val="tx1">
                    <a:tint val="75000"/>
                  </a:schemeClr>
                </a:solidFill>
              </a:defRPr>
            </a:lvl1pPr>
          </a:lstStyle>
          <a:p>
            <a:fld id="{CD2670ED-E394-4874-9AED-E4B5283596F5}" type="datetimeFigureOut">
              <a:rPr lang="en-US" smtClean="0"/>
              <a:t>3/21/2024</a:t>
            </a:fld>
            <a:endParaRPr lang="en-US"/>
          </a:p>
        </p:txBody>
      </p:sp>
      <p:sp>
        <p:nvSpPr>
          <p:cNvPr id="5" name="Footer Placeholder 4"/>
          <p:cNvSpPr>
            <a:spLocks noGrp="1"/>
          </p:cNvSpPr>
          <p:nvPr>
            <p:ph type="ftr" sz="quarter" idx="3"/>
          </p:nvPr>
        </p:nvSpPr>
        <p:spPr>
          <a:xfrm>
            <a:off x="9995535" y="19747360"/>
            <a:ext cx="10184130" cy="1134339"/>
          </a:xfrm>
          <a:prstGeom prst="rect">
            <a:avLst/>
          </a:prstGeom>
        </p:spPr>
        <p:txBody>
          <a:bodyPr vert="horz" lIns="91440" tIns="45720" rIns="91440" bIns="45720" rtlCol="0" anchor="ctr"/>
          <a:lstStyle>
            <a:lvl1pPr algn="ctr">
              <a:defRPr sz="372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11235" y="19747360"/>
            <a:ext cx="6789420" cy="1134339"/>
          </a:xfrm>
          <a:prstGeom prst="rect">
            <a:avLst/>
          </a:prstGeom>
        </p:spPr>
        <p:txBody>
          <a:bodyPr vert="horz" lIns="91440" tIns="45720" rIns="91440" bIns="45720" rtlCol="0" anchor="ctr"/>
          <a:lstStyle>
            <a:lvl1pPr algn="r">
              <a:defRPr sz="3728">
                <a:solidFill>
                  <a:schemeClr val="tx1">
                    <a:tint val="75000"/>
                  </a:schemeClr>
                </a:solidFill>
              </a:defRPr>
            </a:lvl1pPr>
          </a:lstStyle>
          <a:p>
            <a:fld id="{C3A29B21-9698-40D5-BBB8-5F746DB38C5F}" type="slidenum">
              <a:rPr lang="en-US" smtClean="0"/>
              <a:t>‹#›</a:t>
            </a:fld>
            <a:endParaRPr lang="en-US"/>
          </a:p>
        </p:txBody>
      </p:sp>
    </p:spTree>
    <p:extLst>
      <p:ext uri="{BB962C8B-B14F-4D97-AF65-F5344CB8AC3E}">
        <p14:creationId xmlns:p14="http://schemas.microsoft.com/office/powerpoint/2010/main" val="3511886076"/>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defTabSz="2840766" rtl="0" eaLnBrk="1" latinLnBrk="0" hangingPunct="1">
        <a:lnSpc>
          <a:spcPct val="90000"/>
        </a:lnSpc>
        <a:spcBef>
          <a:spcPct val="0"/>
        </a:spcBef>
        <a:buNone/>
        <a:defRPr sz="13669" kern="1200">
          <a:solidFill>
            <a:schemeClr val="tx1"/>
          </a:solidFill>
          <a:latin typeface="+mj-lt"/>
          <a:ea typeface="+mj-ea"/>
          <a:cs typeface="+mj-cs"/>
        </a:defRPr>
      </a:lvl1pPr>
    </p:titleStyle>
    <p:bodyStyle>
      <a:lvl1pPr marL="710192" indent="-710192" algn="l" defTabSz="2840766" rtl="0" eaLnBrk="1" latinLnBrk="0" hangingPunct="1">
        <a:lnSpc>
          <a:spcPct val="90000"/>
        </a:lnSpc>
        <a:spcBef>
          <a:spcPts val="3107"/>
        </a:spcBef>
        <a:buFont typeface="Arial" panose="020B0604020202020204" pitchFamily="34" charset="0"/>
        <a:buChar char="•"/>
        <a:defRPr sz="8699" kern="1200">
          <a:solidFill>
            <a:schemeClr val="tx1"/>
          </a:solidFill>
          <a:latin typeface="+mn-lt"/>
          <a:ea typeface="+mn-ea"/>
          <a:cs typeface="+mn-cs"/>
        </a:defRPr>
      </a:lvl1pPr>
      <a:lvl2pPr marL="2130575" indent="-710192" algn="l" defTabSz="2840766" rtl="0" eaLnBrk="1" latinLnBrk="0" hangingPunct="1">
        <a:lnSpc>
          <a:spcPct val="90000"/>
        </a:lnSpc>
        <a:spcBef>
          <a:spcPts val="1553"/>
        </a:spcBef>
        <a:buFont typeface="Arial" panose="020B0604020202020204" pitchFamily="34" charset="0"/>
        <a:buChar char="•"/>
        <a:defRPr sz="7456" kern="1200">
          <a:solidFill>
            <a:schemeClr val="tx1"/>
          </a:solidFill>
          <a:latin typeface="+mn-lt"/>
          <a:ea typeface="+mn-ea"/>
          <a:cs typeface="+mn-cs"/>
        </a:defRPr>
      </a:lvl2pPr>
      <a:lvl3pPr marL="3550958" indent="-710192" algn="l" defTabSz="2840766" rtl="0" eaLnBrk="1" latinLnBrk="0" hangingPunct="1">
        <a:lnSpc>
          <a:spcPct val="90000"/>
        </a:lnSpc>
        <a:spcBef>
          <a:spcPts val="1553"/>
        </a:spcBef>
        <a:buFont typeface="Arial" panose="020B0604020202020204" pitchFamily="34" charset="0"/>
        <a:buChar char="•"/>
        <a:defRPr sz="6213" kern="1200">
          <a:solidFill>
            <a:schemeClr val="tx1"/>
          </a:solidFill>
          <a:latin typeface="+mn-lt"/>
          <a:ea typeface="+mn-ea"/>
          <a:cs typeface="+mn-cs"/>
        </a:defRPr>
      </a:lvl3pPr>
      <a:lvl4pPr marL="4971341" indent="-710192" algn="l" defTabSz="2840766" rtl="0" eaLnBrk="1" latinLnBrk="0" hangingPunct="1">
        <a:lnSpc>
          <a:spcPct val="90000"/>
        </a:lnSpc>
        <a:spcBef>
          <a:spcPts val="1553"/>
        </a:spcBef>
        <a:buFont typeface="Arial" panose="020B0604020202020204" pitchFamily="34" charset="0"/>
        <a:buChar char="•"/>
        <a:defRPr sz="5592" kern="1200">
          <a:solidFill>
            <a:schemeClr val="tx1"/>
          </a:solidFill>
          <a:latin typeface="+mn-lt"/>
          <a:ea typeface="+mn-ea"/>
          <a:cs typeface="+mn-cs"/>
        </a:defRPr>
      </a:lvl4pPr>
      <a:lvl5pPr marL="6391725" indent="-710192" algn="l" defTabSz="2840766" rtl="0" eaLnBrk="1" latinLnBrk="0" hangingPunct="1">
        <a:lnSpc>
          <a:spcPct val="90000"/>
        </a:lnSpc>
        <a:spcBef>
          <a:spcPts val="1553"/>
        </a:spcBef>
        <a:buFont typeface="Arial" panose="020B0604020202020204" pitchFamily="34" charset="0"/>
        <a:buChar char="•"/>
        <a:defRPr sz="5592" kern="1200">
          <a:solidFill>
            <a:schemeClr val="tx1"/>
          </a:solidFill>
          <a:latin typeface="+mn-lt"/>
          <a:ea typeface="+mn-ea"/>
          <a:cs typeface="+mn-cs"/>
        </a:defRPr>
      </a:lvl5pPr>
      <a:lvl6pPr marL="7812108" indent="-710192" algn="l" defTabSz="2840766" rtl="0" eaLnBrk="1" latinLnBrk="0" hangingPunct="1">
        <a:lnSpc>
          <a:spcPct val="90000"/>
        </a:lnSpc>
        <a:spcBef>
          <a:spcPts val="1553"/>
        </a:spcBef>
        <a:buFont typeface="Arial" panose="020B0604020202020204" pitchFamily="34" charset="0"/>
        <a:buChar char="•"/>
        <a:defRPr sz="5592" kern="1200">
          <a:solidFill>
            <a:schemeClr val="tx1"/>
          </a:solidFill>
          <a:latin typeface="+mn-lt"/>
          <a:ea typeface="+mn-ea"/>
          <a:cs typeface="+mn-cs"/>
        </a:defRPr>
      </a:lvl6pPr>
      <a:lvl7pPr marL="9232491" indent="-710192" algn="l" defTabSz="2840766" rtl="0" eaLnBrk="1" latinLnBrk="0" hangingPunct="1">
        <a:lnSpc>
          <a:spcPct val="90000"/>
        </a:lnSpc>
        <a:spcBef>
          <a:spcPts val="1553"/>
        </a:spcBef>
        <a:buFont typeface="Arial" panose="020B0604020202020204" pitchFamily="34" charset="0"/>
        <a:buChar char="•"/>
        <a:defRPr sz="5592" kern="1200">
          <a:solidFill>
            <a:schemeClr val="tx1"/>
          </a:solidFill>
          <a:latin typeface="+mn-lt"/>
          <a:ea typeface="+mn-ea"/>
          <a:cs typeface="+mn-cs"/>
        </a:defRPr>
      </a:lvl7pPr>
      <a:lvl8pPr marL="10652874" indent="-710192" algn="l" defTabSz="2840766" rtl="0" eaLnBrk="1" latinLnBrk="0" hangingPunct="1">
        <a:lnSpc>
          <a:spcPct val="90000"/>
        </a:lnSpc>
        <a:spcBef>
          <a:spcPts val="1553"/>
        </a:spcBef>
        <a:buFont typeface="Arial" panose="020B0604020202020204" pitchFamily="34" charset="0"/>
        <a:buChar char="•"/>
        <a:defRPr sz="5592" kern="1200">
          <a:solidFill>
            <a:schemeClr val="tx1"/>
          </a:solidFill>
          <a:latin typeface="+mn-lt"/>
          <a:ea typeface="+mn-ea"/>
          <a:cs typeface="+mn-cs"/>
        </a:defRPr>
      </a:lvl8pPr>
      <a:lvl9pPr marL="12073258" indent="-710192" algn="l" defTabSz="2840766" rtl="0" eaLnBrk="1" latinLnBrk="0" hangingPunct="1">
        <a:lnSpc>
          <a:spcPct val="90000"/>
        </a:lnSpc>
        <a:spcBef>
          <a:spcPts val="1553"/>
        </a:spcBef>
        <a:buFont typeface="Arial" panose="020B0604020202020204" pitchFamily="34" charset="0"/>
        <a:buChar char="•"/>
        <a:defRPr sz="5592" kern="1200">
          <a:solidFill>
            <a:schemeClr val="tx1"/>
          </a:solidFill>
          <a:latin typeface="+mn-lt"/>
          <a:ea typeface="+mn-ea"/>
          <a:cs typeface="+mn-cs"/>
        </a:defRPr>
      </a:lvl9pPr>
    </p:bodyStyle>
    <p:otherStyle>
      <a:defPPr>
        <a:defRPr lang="en-US"/>
      </a:defPPr>
      <a:lvl1pPr marL="0" algn="l" defTabSz="2840766" rtl="0" eaLnBrk="1" latinLnBrk="0" hangingPunct="1">
        <a:defRPr sz="5592" kern="1200">
          <a:solidFill>
            <a:schemeClr val="tx1"/>
          </a:solidFill>
          <a:latin typeface="+mn-lt"/>
          <a:ea typeface="+mn-ea"/>
          <a:cs typeface="+mn-cs"/>
        </a:defRPr>
      </a:lvl1pPr>
      <a:lvl2pPr marL="1420383" algn="l" defTabSz="2840766" rtl="0" eaLnBrk="1" latinLnBrk="0" hangingPunct="1">
        <a:defRPr sz="5592" kern="1200">
          <a:solidFill>
            <a:schemeClr val="tx1"/>
          </a:solidFill>
          <a:latin typeface="+mn-lt"/>
          <a:ea typeface="+mn-ea"/>
          <a:cs typeface="+mn-cs"/>
        </a:defRPr>
      </a:lvl2pPr>
      <a:lvl3pPr marL="2840766" algn="l" defTabSz="2840766" rtl="0" eaLnBrk="1" latinLnBrk="0" hangingPunct="1">
        <a:defRPr sz="5592" kern="1200">
          <a:solidFill>
            <a:schemeClr val="tx1"/>
          </a:solidFill>
          <a:latin typeface="+mn-lt"/>
          <a:ea typeface="+mn-ea"/>
          <a:cs typeface="+mn-cs"/>
        </a:defRPr>
      </a:lvl3pPr>
      <a:lvl4pPr marL="4261150" algn="l" defTabSz="2840766" rtl="0" eaLnBrk="1" latinLnBrk="0" hangingPunct="1">
        <a:defRPr sz="5592" kern="1200">
          <a:solidFill>
            <a:schemeClr val="tx1"/>
          </a:solidFill>
          <a:latin typeface="+mn-lt"/>
          <a:ea typeface="+mn-ea"/>
          <a:cs typeface="+mn-cs"/>
        </a:defRPr>
      </a:lvl4pPr>
      <a:lvl5pPr marL="5681533" algn="l" defTabSz="2840766" rtl="0" eaLnBrk="1" latinLnBrk="0" hangingPunct="1">
        <a:defRPr sz="5592" kern="1200">
          <a:solidFill>
            <a:schemeClr val="tx1"/>
          </a:solidFill>
          <a:latin typeface="+mn-lt"/>
          <a:ea typeface="+mn-ea"/>
          <a:cs typeface="+mn-cs"/>
        </a:defRPr>
      </a:lvl5pPr>
      <a:lvl6pPr marL="7101916" algn="l" defTabSz="2840766" rtl="0" eaLnBrk="1" latinLnBrk="0" hangingPunct="1">
        <a:defRPr sz="5592" kern="1200">
          <a:solidFill>
            <a:schemeClr val="tx1"/>
          </a:solidFill>
          <a:latin typeface="+mn-lt"/>
          <a:ea typeface="+mn-ea"/>
          <a:cs typeface="+mn-cs"/>
        </a:defRPr>
      </a:lvl6pPr>
      <a:lvl7pPr marL="8522299" algn="l" defTabSz="2840766" rtl="0" eaLnBrk="1" latinLnBrk="0" hangingPunct="1">
        <a:defRPr sz="5592" kern="1200">
          <a:solidFill>
            <a:schemeClr val="tx1"/>
          </a:solidFill>
          <a:latin typeface="+mn-lt"/>
          <a:ea typeface="+mn-ea"/>
          <a:cs typeface="+mn-cs"/>
        </a:defRPr>
      </a:lvl7pPr>
      <a:lvl8pPr marL="9942683" algn="l" defTabSz="2840766" rtl="0" eaLnBrk="1" latinLnBrk="0" hangingPunct="1">
        <a:defRPr sz="5592" kern="1200">
          <a:solidFill>
            <a:schemeClr val="tx1"/>
          </a:solidFill>
          <a:latin typeface="+mn-lt"/>
          <a:ea typeface="+mn-ea"/>
          <a:cs typeface="+mn-cs"/>
        </a:defRPr>
      </a:lvl8pPr>
      <a:lvl9pPr marL="11363066" algn="l" defTabSz="2840766" rtl="0" eaLnBrk="1" latinLnBrk="0" hangingPunct="1">
        <a:defRPr sz="559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publicdomainpictures.net/en/view-image.php?image=261407&amp;picture=financial-study" TargetMode="External"/><Relationship Id="rId3" Type="http://schemas.openxmlformats.org/officeDocument/2006/relationships/slideLayout" Target="../slideLayouts/slideLayout1.xml"/><Relationship Id="rId7" Type="http://schemas.openxmlformats.org/officeDocument/2006/relationships/image" Target="../media/image2.jp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creativecommons.org/licenses/by-nc-sa/3.0/" TargetMode="External"/><Relationship Id="rId11" Type="http://schemas.openxmlformats.org/officeDocument/2006/relationships/image" Target="../media/image4.png"/><Relationship Id="rId5" Type="http://schemas.openxmlformats.org/officeDocument/2006/relationships/hyperlink" Target="https://www.peoplematters.in/blog/life-at-work/covid-19-childcare-crisis-impacts-working-parents-with-a-deeper-blow-to-working-mothers-26824" TargetMode="External"/><Relationship Id="rId10" Type="http://schemas.openxmlformats.org/officeDocument/2006/relationships/hyperlink" Target="https://www.publicdomainpictures.net/en/view-image.php?image=264032&amp;picture=exam-student-graduation" TargetMode="External"/><Relationship Id="rId4" Type="http://schemas.openxmlformats.org/officeDocument/2006/relationships/image" Target="../media/image1.jpg"/><Relationship Id="rId9"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slideLayout" Target="../slideLayouts/slideLayout2.xml"/><Relationship Id="rId7" Type="http://schemas.openxmlformats.org/officeDocument/2006/relationships/hyperlink" Target="https://www.peoplematters.in/blog/life-at-work/covid-19-childcare-crisis-impacts-working-parents-with-a-deeper-blow-to-working-mothers-26824"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jpg"/><Relationship Id="rId11" Type="http://schemas.openxmlformats.org/officeDocument/2006/relationships/image" Target="../media/image4.png"/><Relationship Id="rId5" Type="http://schemas.openxmlformats.org/officeDocument/2006/relationships/hyperlink" Target="https://www.publicdomainpictures.net/en/view-image.php?image=264032&amp;picture=exam-student-graduation" TargetMode="External"/><Relationship Id="rId10" Type="http://schemas.openxmlformats.org/officeDocument/2006/relationships/hyperlink" Target="https://www.publicdomainpictures.net/en/view-image.php?image=261407&amp;picture=financial-study" TargetMode="External"/><Relationship Id="rId4" Type="http://schemas.openxmlformats.org/officeDocument/2006/relationships/image" Target="../media/image3.jpg"/><Relationship Id="rId9"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11/j.1468-0432.2011.00571.x" TargetMode="External"/><Relationship Id="rId13" Type="http://schemas.openxmlformats.org/officeDocument/2006/relationships/hyperlink" Target="https://doi.org/10.1080/01425692.2014.973017" TargetMode="External"/><Relationship Id="rId18" Type="http://schemas.openxmlformats.org/officeDocument/2006/relationships/hyperlink" Target="https://doi.org/10.1080/02602930903541015" TargetMode="External"/><Relationship Id="rId26" Type="http://schemas.openxmlformats.org/officeDocument/2006/relationships/hyperlink" Target="https://www.gov.wales/funding-and-finance-for-students" TargetMode="External"/><Relationship Id="rId3" Type="http://schemas.openxmlformats.org/officeDocument/2006/relationships/hyperlink" Target="https://doi.org/10.1002/ajs4.76" TargetMode="External"/><Relationship Id="rId21" Type="http://schemas.openxmlformats.org/officeDocument/2006/relationships/hyperlink" Target="https://commonslibrary.parliament.uk/research-briefings/cbp-8809/" TargetMode="External"/><Relationship Id="rId7" Type="http://schemas.openxmlformats.org/officeDocument/2006/relationships/hyperlink" Target="https://doi.org/10.3390/educsci10110304" TargetMode="External"/><Relationship Id="rId12" Type="http://schemas.openxmlformats.org/officeDocument/2006/relationships/hyperlink" Target="https://doi.org/10.1371/journal.pone.0251634" TargetMode="External"/><Relationship Id="rId17" Type="http://schemas.openxmlformats.org/officeDocument/2006/relationships/hyperlink" Target="https://doi.org/10.1002/ajs4.2" TargetMode="External"/><Relationship Id="rId25" Type="http://schemas.openxmlformats.org/officeDocument/2006/relationships/hyperlink" Target="https://www.gov.wales/sites/default/files/publications/2019-06/digital-2030-a-strategic-framework-for-post-16-digital-learning-in-wales.pdf" TargetMode="External"/><Relationship Id="rId2" Type="http://schemas.openxmlformats.org/officeDocument/2006/relationships/hyperlink" Target="https://doi.org/10.1177/00472395211062552" TargetMode="External"/><Relationship Id="rId16" Type="http://schemas.openxmlformats.org/officeDocument/2006/relationships/hyperlink" Target="https://doi.org/10.1080/03075079412331381900" TargetMode="External"/><Relationship Id="rId20" Type="http://schemas.openxmlformats.org/officeDocument/2006/relationships/hyperlink" Target="https://doi.org/10.1023/A:1002911025252" TargetMode="External"/><Relationship Id="rId1" Type="http://schemas.openxmlformats.org/officeDocument/2006/relationships/slideLayout" Target="../slideLayouts/slideLayout2.xml"/><Relationship Id="rId6" Type="http://schemas.openxmlformats.org/officeDocument/2006/relationships/hyperlink" Target="https://doi.org/10.1016/j.iheduc.2004.02.001" TargetMode="External"/><Relationship Id="rId11" Type="http://schemas.openxmlformats.org/officeDocument/2006/relationships/hyperlink" Target="https://doi.org/10.1080/03098770305629" TargetMode="External"/><Relationship Id="rId24" Type="http://schemas.openxmlformats.org/officeDocument/2006/relationships/hyperlink" Target="https://www.uwtsdunion.co.uk/extenuating-circumstances" TargetMode="External"/><Relationship Id="rId5" Type="http://schemas.openxmlformats.org/officeDocument/2006/relationships/hyperlink" Target="https://doi.org/10.1371/journal.pone.0182506" TargetMode="External"/><Relationship Id="rId15" Type="http://schemas.openxmlformats.org/officeDocument/2006/relationships/hyperlink" Target="https://doi.org/10.1080/01425692.2013.814533" TargetMode="External"/><Relationship Id="rId23" Type="http://schemas.openxmlformats.org/officeDocument/2006/relationships/hyperlink" Target="https://digitalskills.uwtsd.ac.uk/students/" TargetMode="External"/><Relationship Id="rId10" Type="http://schemas.openxmlformats.org/officeDocument/2006/relationships/hyperlink" Target="https://doi.org/10.1177/0013124518785012" TargetMode="External"/><Relationship Id="rId19" Type="http://schemas.openxmlformats.org/officeDocument/2006/relationships/hyperlink" Target="https://doi.org/10.1111/bjet.12222" TargetMode="External"/><Relationship Id="rId4" Type="http://schemas.openxmlformats.org/officeDocument/2006/relationships/hyperlink" Target="https://doi.org/10.1111/1468-2273.00182" TargetMode="External"/><Relationship Id="rId9" Type="http://schemas.openxmlformats.org/officeDocument/2006/relationships/hyperlink" Target="https://digitalinsights.jisc.ac.uk/news/digital-experience-insights-survey-2018-findings-students-uk-further-and-higher-education/" TargetMode="External"/><Relationship Id="rId14" Type="http://schemas.openxmlformats.org/officeDocument/2006/relationships/hyperlink" Target="https://doi.org/10.1177/0961463X15577269" TargetMode="External"/><Relationship Id="rId22" Type="http://schemas.openxmlformats.org/officeDocument/2006/relationships/hyperlink" Target="https://www.universitiesuk.ac.uk/what-we-do/policy-and-research/publications/higher-education-facts-and-figures-2021" TargetMode="External"/><Relationship Id="rId27" Type="http://schemas.openxmlformats.org/officeDocument/2006/relationships/hyperlink" Target="https://doi.org/10.1007/s10648-020-09519-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FD06229-FF60-62FF-A154-88C99B79FC9E}"/>
              </a:ext>
            </a:extLst>
          </p:cNvPr>
          <p:cNvSpPr txBox="1"/>
          <p:nvPr/>
        </p:nvSpPr>
        <p:spPr>
          <a:xfrm>
            <a:off x="0" y="0"/>
            <a:ext cx="8562110" cy="12237774"/>
          </a:xfrm>
          <a:prstGeom prst="rect">
            <a:avLst/>
          </a:prstGeom>
          <a:solidFill>
            <a:schemeClr val="accent2">
              <a:lumMod val="20000"/>
              <a:lumOff val="80000"/>
            </a:schemeClr>
          </a:solidFill>
        </p:spPr>
        <p:txBody>
          <a:bodyPr wrap="square" rtlCol="0">
            <a:spAutoFit/>
          </a:bodyPr>
          <a:lstStyle/>
          <a:p>
            <a:pPr marL="0" marR="0" algn="just">
              <a:lnSpc>
                <a:spcPct val="107000"/>
              </a:lnSpc>
              <a:spcBef>
                <a:spcPts val="0"/>
              </a:spcBef>
              <a:spcAft>
                <a:spcPts val="800"/>
              </a:spcAft>
            </a:pPr>
            <a:r>
              <a:rPr lang="en-US" sz="2400" dirty="0">
                <a:latin typeface="Times New Roman" panose="02020603050405020304" pitchFamily="18" charset="0"/>
                <a:ea typeface="Calibri" panose="020F0502020204030204" pitchFamily="34" charset="0"/>
                <a:cs typeface="Times New Roman" panose="02020603050405020304" pitchFamily="18" charset="0"/>
              </a:rPr>
              <a:t>INTRODUCTION</a:t>
            </a:r>
          </a:p>
          <a:p>
            <a:pPr marL="0" marR="0" algn="just">
              <a:lnSpc>
                <a:spcPct val="107000"/>
              </a:lnSpc>
              <a:spcBef>
                <a:spcPts val="0"/>
              </a:spcBef>
              <a:spcAft>
                <a:spcPts val="800"/>
              </a:spcAft>
            </a:pPr>
            <a:r>
              <a:rPr lang="en-US" sz="2400" dirty="0">
                <a:latin typeface="Times New Roman" panose="02020603050405020304" pitchFamily="18" charset="0"/>
                <a:ea typeface="Calibri" panose="020F0502020204030204" pitchFamily="34" charset="0"/>
                <a:cs typeface="Times New Roman" panose="02020603050405020304" pitchFamily="18" charset="0"/>
              </a:rPr>
              <a:t>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here is an increased number of mature students accessing higher education than ever before. Record numbers  of university and higher education students now fall into the mature student bracket with adults who return to learning on a full or part time basis whilst maintaining other life responsibilities such as employment and family (</a:t>
            </a:r>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Scott, Burns,  &amp; Cooney 1998).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Reasons for this change could be due to rethinking their career, to give themselves better prospects within their current employment, the prospect of higher earning potential, a sense of empowerment and gaining independence from their family structure or simply due to a change in circumstances.</a:t>
            </a:r>
            <a:r>
              <a:rPr lang="en-US" sz="2400" dirty="0">
                <a:latin typeface="Calibri" panose="020F0502020204030204" pitchFamily="34" charset="0"/>
                <a:ea typeface="Calibri" panose="020F0502020204030204" pitchFamily="34" charset="0"/>
                <a:cs typeface="Times New Roman" panose="02020603050405020304" pitchFamily="18" charset="0"/>
              </a:rPr>
              <a:t> </a:t>
            </a:r>
            <a:r>
              <a:rPr lang="en-US" sz="2400" dirty="0">
                <a:latin typeface="Times New Roman" panose="02020603050405020304" pitchFamily="18" charset="0"/>
                <a:ea typeface="Calibri" panose="020F0502020204030204" pitchFamily="34" charset="0"/>
                <a:cs typeface="Times New Roman" panose="02020603050405020304" pitchFamily="18" charset="0"/>
              </a:rPr>
              <a:t>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here is a need for higher education institutions and academic staff to ensure that opportunities to study are adaptable to the complex needs of this cohort.</a:t>
            </a:r>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ome mature students are likely to have disabilities, come from deprived areas or have caring responsibilities. For part-time students, their primary focus is often not higher education as they possibly have a full time job, family or other commitments which would come foremost in their priorities (</a:t>
            </a:r>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Davies,  2001).</a:t>
            </a:r>
            <a:r>
              <a:rPr lang="en-US"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28% of undergraduate mature students studied part time compared to 3% of younger undergraduate students and the purpose of this study is to gain an understanding of the challenges which are faced by mature student which is crucial to  supporting this cohort (Common’s Library 2020.)  It is important not to evaluate the abilities of mature students but rather to assess their greater needs in order to gauge the level of support available to mature students and how university staff can further help them on their journey from enrolment to graduation and beyond (</a:t>
            </a:r>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Rabourn, BrckaLorenz and Shoup</a:t>
            </a:r>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2018). </a:t>
            </a:r>
          </a:p>
          <a:p>
            <a:pPr marL="0" marR="0" algn="just">
              <a:lnSpc>
                <a:spcPct val="107000"/>
              </a:lnSpc>
              <a:spcBef>
                <a:spcPts val="0"/>
              </a:spcBef>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E02057D7-A5FC-DBC7-9D7B-2F2B6D7B26BE}"/>
              </a:ext>
            </a:extLst>
          </p:cNvPr>
          <p:cNvSpPr txBox="1"/>
          <p:nvPr/>
        </p:nvSpPr>
        <p:spPr>
          <a:xfrm>
            <a:off x="8562110" y="0"/>
            <a:ext cx="11804071" cy="3139321"/>
          </a:xfrm>
          <a:prstGeom prst="rect">
            <a:avLst/>
          </a:prstGeom>
          <a:solidFill>
            <a:srgbClr val="FF0000"/>
          </a:solidFill>
        </p:spPr>
        <p:txBody>
          <a:bodyPr wrap="square" rtlCol="0">
            <a:spAutoFit/>
          </a:bodyPr>
          <a:lstStyle/>
          <a:p>
            <a:pPr algn="ctr"/>
            <a:r>
              <a:rPr lang="en-GB" sz="6600" dirty="0"/>
              <a:t>What Barriers do Mature Students face When Accessing Higher Education?</a:t>
            </a:r>
            <a:endParaRPr lang="en-US" dirty="0"/>
          </a:p>
        </p:txBody>
      </p:sp>
      <p:sp>
        <p:nvSpPr>
          <p:cNvPr id="9" name="TextBox 8">
            <a:extLst>
              <a:ext uri="{FF2B5EF4-FFF2-40B4-BE49-F238E27FC236}">
                <a16:creationId xmlns:a16="http://schemas.microsoft.com/office/drawing/2014/main" id="{5E294925-B126-A32B-AD5F-F9CDFA9298B4}"/>
              </a:ext>
            </a:extLst>
          </p:cNvPr>
          <p:cNvSpPr txBox="1"/>
          <p:nvPr/>
        </p:nvSpPr>
        <p:spPr>
          <a:xfrm>
            <a:off x="8562110" y="6051465"/>
            <a:ext cx="11804071" cy="6414064"/>
          </a:xfrm>
          <a:prstGeom prst="rect">
            <a:avLst/>
          </a:prstGeom>
          <a:solidFill>
            <a:schemeClr val="accent6">
              <a:lumMod val="40000"/>
              <a:lumOff val="60000"/>
            </a:schemeClr>
          </a:solidFill>
        </p:spPr>
        <p:txBody>
          <a:bodyPr wrap="square" rtlCol="0">
            <a:spAutoFit/>
          </a:bodyPr>
          <a:lstStyle/>
          <a:p>
            <a:r>
              <a:rPr lang="en-US" sz="2400" dirty="0">
                <a:latin typeface="Times New Roman" panose="02020603050405020304" pitchFamily="18" charset="0"/>
                <a:ea typeface="Calibri" panose="020F0502020204030204" pitchFamily="34" charset="0"/>
                <a:cs typeface="Times New Roman" panose="02020603050405020304" pitchFamily="18" charset="0"/>
              </a:rPr>
              <a:t>BARRIERS</a:t>
            </a:r>
          </a:p>
          <a:p>
            <a:endParaRPr lang="en-US" sz="18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Good qualifications are essential to achieving better job prospects and Higher education institutes are responding to the demands of mature students by offering more flexible learning opportunities such as evening lectures and remote learning (Welsh Government, 2019). Research by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Jisc</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(2018)  has identified that 64% of Further Education students stated that they were able to learn more independently  when using digital technology.  A further 57% agreed that digital approaches helped them to adapt their routines to accommodate their learning.</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 Lack technology skills for academic purposes (Safford and Stinton, 2016 ) .</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Navigating work and family responsibilities (Commons Library 2021), </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Social stigma around mother’s not spending enough time with their children (Coombe,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et a .</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2019)</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Financial Barriers (Saddler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Sundin</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2020).</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Lack of confidence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Malau-Aduli</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et al. </a:t>
            </a:r>
            <a:r>
              <a:rPr lang="en-US" sz="1800" dirty="0">
                <a:effectLst/>
                <a:latin typeface="Calibri" panose="020F0502020204030204" pitchFamily="34" charset="0"/>
                <a:ea typeface="Calibri" panose="020F0502020204030204" pitchFamily="34" charset="0"/>
                <a:cs typeface="Times New Roman" panose="02020603050405020304" pitchFamily="18" charset="0"/>
              </a:rPr>
              <a:t>2021).</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Out o practice with learning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Osam</a:t>
            </a:r>
            <a:r>
              <a:rPr lang="en-US" sz="1800" dirty="0">
                <a:effectLst/>
                <a:latin typeface="Calibri" panose="020F0502020204030204" pitchFamily="34" charset="0"/>
                <a:ea typeface="Calibri" panose="020F0502020204030204" pitchFamily="34" charset="0"/>
                <a:cs typeface="Times New Roman" panose="02020603050405020304" pitchFamily="18" charset="0"/>
              </a:rPr>
              <a:t>, Bergman and Cumberland 2017</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Inability to manage time (van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Rhijn</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2016)</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Imposter Syndrome (Chapman 2017).</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Learning to learn again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Lowe and Cook 2003)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Worried they might not fit in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Scala 1996)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Social Exclusion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Mallman and Lee 2016)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endPar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r>
              <a:rPr lang="en-US" dirty="0"/>
              <a:t>  </a:t>
            </a:r>
          </a:p>
          <a:p>
            <a:endParaRPr lang="en-US" dirty="0"/>
          </a:p>
        </p:txBody>
      </p:sp>
      <p:pic>
        <p:nvPicPr>
          <p:cNvPr id="17" name="Picture 16">
            <a:extLst>
              <a:ext uri="{FF2B5EF4-FFF2-40B4-BE49-F238E27FC236}">
                <a16:creationId xmlns:a16="http://schemas.microsoft.com/office/drawing/2014/main" id="{C4A21B2B-83FF-732C-6577-E6619E624C3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2577736" y="3191038"/>
            <a:ext cx="3803904" cy="2430643"/>
          </a:xfrm>
          <a:prstGeom prst="rect">
            <a:avLst/>
          </a:prstGeom>
        </p:spPr>
      </p:pic>
      <p:sp>
        <p:nvSpPr>
          <p:cNvPr id="18" name="TextBox 17">
            <a:extLst>
              <a:ext uri="{FF2B5EF4-FFF2-40B4-BE49-F238E27FC236}">
                <a16:creationId xmlns:a16="http://schemas.microsoft.com/office/drawing/2014/main" id="{953FD511-8CBB-48CD-1B64-36EB1CEF9CDE}"/>
              </a:ext>
            </a:extLst>
          </p:cNvPr>
          <p:cNvSpPr txBox="1"/>
          <p:nvPr/>
        </p:nvSpPr>
        <p:spPr>
          <a:xfrm>
            <a:off x="12067310" y="5621682"/>
            <a:ext cx="3803904" cy="230832"/>
          </a:xfrm>
          <a:prstGeom prst="rect">
            <a:avLst/>
          </a:prstGeom>
          <a:noFill/>
        </p:spPr>
        <p:txBody>
          <a:bodyPr wrap="square" rtlCol="0">
            <a:spAutoFit/>
          </a:bodyPr>
          <a:lstStyle/>
          <a:p>
            <a:r>
              <a:rPr lang="en-US" sz="900">
                <a:hlinkClick r:id="rId5" tooltip="https://www.peoplematters.in/blog/life-at-work/covid-19-childcare-crisis-impacts-working-parents-with-a-deeper-blow-to-working-mothers-26824"/>
              </a:rPr>
              <a:t>This Photo</a:t>
            </a:r>
            <a:r>
              <a:rPr lang="en-US" sz="900"/>
              <a:t> by Unknown Author is licensed under </a:t>
            </a:r>
            <a:r>
              <a:rPr lang="en-US" sz="900">
                <a:hlinkClick r:id="rId6" tooltip="https://creativecommons.org/licenses/by-nc-sa/3.0/"/>
              </a:rPr>
              <a:t>CC BY-SA-NC</a:t>
            </a:r>
            <a:endParaRPr lang="en-US" sz="900"/>
          </a:p>
        </p:txBody>
      </p:sp>
      <p:pic>
        <p:nvPicPr>
          <p:cNvPr id="20" name="Picture 19">
            <a:extLst>
              <a:ext uri="{FF2B5EF4-FFF2-40B4-BE49-F238E27FC236}">
                <a16:creationId xmlns:a16="http://schemas.microsoft.com/office/drawing/2014/main" id="{1AEF7D04-05B9-4A35-0BF3-941D37A6593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6892065" y="3191038"/>
            <a:ext cx="3474116" cy="2639966"/>
          </a:xfrm>
          <a:prstGeom prst="rect">
            <a:avLst/>
          </a:prstGeom>
        </p:spPr>
      </p:pic>
      <p:pic>
        <p:nvPicPr>
          <p:cNvPr id="22" name="Picture 21">
            <a:extLst>
              <a:ext uri="{FF2B5EF4-FFF2-40B4-BE49-F238E27FC236}">
                <a16:creationId xmlns:a16="http://schemas.microsoft.com/office/drawing/2014/main" id="{13D1B831-61FE-60D9-35BB-82881E291F8B}"/>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562110" y="3159351"/>
            <a:ext cx="3505200" cy="2725658"/>
          </a:xfrm>
          <a:prstGeom prst="rect">
            <a:avLst/>
          </a:prstGeom>
        </p:spPr>
      </p:pic>
      <p:sp>
        <p:nvSpPr>
          <p:cNvPr id="23" name="TextBox 22">
            <a:extLst>
              <a:ext uri="{FF2B5EF4-FFF2-40B4-BE49-F238E27FC236}">
                <a16:creationId xmlns:a16="http://schemas.microsoft.com/office/drawing/2014/main" id="{A9C0FFA6-D2CC-5C2F-D39F-C2D2C9575FFE}"/>
              </a:ext>
            </a:extLst>
          </p:cNvPr>
          <p:cNvSpPr txBox="1"/>
          <p:nvPr/>
        </p:nvSpPr>
        <p:spPr>
          <a:xfrm>
            <a:off x="20366181" y="0"/>
            <a:ext cx="9809019" cy="6083140"/>
          </a:xfrm>
          <a:prstGeom prst="rect">
            <a:avLst/>
          </a:prstGeom>
          <a:solidFill>
            <a:schemeClr val="accent1">
              <a:lumMod val="20000"/>
              <a:lumOff val="80000"/>
            </a:schemeClr>
          </a:solidFill>
        </p:spPr>
        <p:txBody>
          <a:bodyPr wrap="square" rtlCol="0">
            <a:spAutoFit/>
          </a:bodyPr>
          <a:lstStyle/>
          <a:p>
            <a:pPr marL="0" marR="0" algn="just">
              <a:lnSpc>
                <a:spcPct val="107000"/>
              </a:lnSpc>
              <a:spcBef>
                <a:spcPts val="0"/>
              </a:spcBef>
              <a:spcAft>
                <a:spcPts val="800"/>
              </a:spcAft>
            </a:pPr>
            <a:r>
              <a:rPr lang="en-US" sz="2400" dirty="0">
                <a:latin typeface="Times New Roman" panose="02020603050405020304" pitchFamily="18" charset="0"/>
                <a:ea typeface="Calibri" panose="020F0502020204030204" pitchFamily="34" charset="0"/>
                <a:cs typeface="Times New Roman" panose="02020603050405020304" pitchFamily="18" charset="0"/>
              </a:rPr>
              <a:t>METHODOLOGY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qualitative research approach was taken in the form of open ended questions as this was considered to be the best methodology for the research due to student’s varied backgrounds and subjective experiences. The students were all undertaking a PCET (PGCE) Part Time course at UWTSD. Questions were open ended, except from the questions relating to age and gender. The questions related to potential barriers faced by mature students and whether they feel that have the capacity to access support within their establishment of learning.  Questions were chosen in order to ascertain knowledge and patterns of help-seeking behaviour of students to enable lecturers to offer appropriate services to students efficiently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spcBef>
                <a:spcPts val="1200"/>
              </a:spcBef>
              <a:spcAft>
                <a:spcPts val="1200"/>
              </a:spcAft>
            </a:pPr>
            <a:r>
              <a:rPr lang="en-US" sz="1800" dirty="0">
                <a:effectLst/>
                <a:latin typeface="Times New Roman" panose="02020603050405020304" pitchFamily="18" charset="0"/>
                <a:ea typeface="Times New Roman" panose="02020603050405020304" pitchFamily="18" charset="0"/>
              </a:rPr>
              <a:t>A total of 10 students, both male and female, over the age of 21 agreed to partake in the study although only seven questionnaires were returned.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students who completed the questionnaires gave details of their age, gender, work commitments (full or part-time), how time was managed, whether they felt they had enough guidance and feedback with regards to coursework and assignments and whether the students are familiar with the procedures to access help and assistance when things don’t go to plan, such as applying for extenuating circumstances.  When preparing the questions,. Family routines, education and financial barriers,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student’s disposition and organization of institutions were also considered.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24" name="TextBox 23">
            <a:extLst>
              <a:ext uri="{FF2B5EF4-FFF2-40B4-BE49-F238E27FC236}">
                <a16:creationId xmlns:a16="http://schemas.microsoft.com/office/drawing/2014/main" id="{7408D107-8A5B-1671-A5B1-CD72C93FCB38}"/>
              </a:ext>
            </a:extLst>
          </p:cNvPr>
          <p:cNvSpPr txBox="1"/>
          <p:nvPr/>
        </p:nvSpPr>
        <p:spPr>
          <a:xfrm>
            <a:off x="20366180" y="5925525"/>
            <a:ext cx="9809019" cy="6201634"/>
          </a:xfrm>
          <a:prstGeom prst="rect">
            <a:avLst/>
          </a:prstGeom>
          <a:solidFill>
            <a:schemeClr val="accent4">
              <a:lumMod val="20000"/>
              <a:lumOff val="80000"/>
            </a:schemeClr>
          </a:solidFill>
        </p:spPr>
        <p:txBody>
          <a:bodyPr wrap="square" rtlCol="0">
            <a:spAutoFit/>
          </a:bodyPr>
          <a:lstStyle/>
          <a:p>
            <a:pPr marL="0" marR="0">
              <a:lnSpc>
                <a:spcPct val="107000"/>
              </a:lnSpc>
              <a:spcBef>
                <a:spcPts val="0"/>
              </a:spcBef>
              <a:spcAft>
                <a:spcPts val="800"/>
              </a:spcAft>
            </a:pPr>
            <a:r>
              <a:rPr lang="en-US" sz="2400" dirty="0">
                <a:effectLst/>
                <a:latin typeface="Calibri" panose="020F0502020204030204" pitchFamily="34" charset="0"/>
                <a:ea typeface="Calibri" panose="020F0502020204030204" pitchFamily="34" charset="0"/>
                <a:cs typeface="Times New Roman" panose="02020603050405020304" pitchFamily="18" charset="0"/>
              </a:rPr>
              <a:t>RESULTS</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Ages of the respondents ranged between 23 and 60, 6 females and 1 male.  4 work full time and 3 part time. </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Study deadlines:  All of the respondents felt that more time was needed to meet study deadlines.</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Time management:  3 respondents felt that they didn’t have enough support with time management and 4 felt that although they struggled, they didn’t feel that it was anyone else’s responsibility to support them.</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Guidance with completing assignments: 4 respondents felt that there was enough guidance to complete assignments, 2 felt that they didn’t have enough support and one was unsure.</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Feedback from assignments: 3 respondents felt that there wasn’t sufficient feedback from assignment markers.  2 felt that the feedback was sufficient although too late and one had to chase the feedback  and one said that it depended on the feedback.</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Applying for extenuating circumstances: 4 respondents were aware of the procedure to apply for extenuating circumstances and two were unaware.</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Financial support: 6 respondents felt that there was enough financial support and one student said that more was needed.</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Any other challenges: 2 hadn’t experienced any setbacks, 2 felt that there was insufficient guidance with particular modules, 2 found it difficult to juggle studies and family commitments and one found that they had technical barriers.</a:t>
            </a:r>
          </a:p>
          <a:p>
            <a:endParaRPr lang="en-US" dirty="0"/>
          </a:p>
        </p:txBody>
      </p:sp>
      <p:sp>
        <p:nvSpPr>
          <p:cNvPr id="25" name="TextBox 24">
            <a:extLst>
              <a:ext uri="{FF2B5EF4-FFF2-40B4-BE49-F238E27FC236}">
                <a16:creationId xmlns:a16="http://schemas.microsoft.com/office/drawing/2014/main" id="{696A2E01-65FB-622A-64BF-91636195B988}"/>
              </a:ext>
            </a:extLst>
          </p:cNvPr>
          <p:cNvSpPr txBox="1"/>
          <p:nvPr/>
        </p:nvSpPr>
        <p:spPr>
          <a:xfrm>
            <a:off x="16381640" y="11864614"/>
            <a:ext cx="13793560" cy="1107996"/>
          </a:xfrm>
          <a:prstGeom prst="rect">
            <a:avLst/>
          </a:prstGeom>
          <a:solidFill>
            <a:srgbClr val="FF0000"/>
          </a:solidFill>
        </p:spPr>
        <p:txBody>
          <a:bodyPr wrap="square" rtlCol="0">
            <a:spAutoFit/>
          </a:bodyPr>
          <a:lstStyle/>
          <a:p>
            <a:pPr algn="ctr"/>
            <a:r>
              <a:rPr lang="en-GB" sz="6600" dirty="0"/>
              <a:t>Is there enough support available?</a:t>
            </a:r>
            <a:endParaRPr lang="en-US" dirty="0"/>
          </a:p>
        </p:txBody>
      </p:sp>
      <p:sp>
        <p:nvSpPr>
          <p:cNvPr id="27" name="TextBox 26">
            <a:extLst>
              <a:ext uri="{FF2B5EF4-FFF2-40B4-BE49-F238E27FC236}">
                <a16:creationId xmlns:a16="http://schemas.microsoft.com/office/drawing/2014/main" id="{AFAC414A-1B65-2C32-D122-E47DD808E4CA}"/>
              </a:ext>
            </a:extLst>
          </p:cNvPr>
          <p:cNvSpPr txBox="1"/>
          <p:nvPr/>
        </p:nvSpPr>
        <p:spPr>
          <a:xfrm>
            <a:off x="0" y="12147049"/>
            <a:ext cx="16567205" cy="9656554"/>
          </a:xfrm>
          <a:prstGeom prst="rect">
            <a:avLst/>
          </a:prstGeom>
          <a:solidFill>
            <a:schemeClr val="bg2">
              <a:lumMod val="90000"/>
            </a:schemeClr>
          </a:solidFill>
        </p:spPr>
        <p:txBody>
          <a:bodyPr wrap="square" rtlCol="0">
            <a:spAutoFit/>
          </a:bodyPr>
          <a:lstStyle/>
          <a:p>
            <a:pPr marL="0" marR="0">
              <a:lnSpc>
                <a:spcPct val="107000"/>
              </a:lnSpc>
              <a:spcBef>
                <a:spcPts val="0"/>
              </a:spcBef>
              <a:spcAft>
                <a:spcPts val="800"/>
              </a:spcAft>
            </a:pPr>
            <a:r>
              <a:rPr lang="en-US" sz="2400" dirty="0">
                <a:effectLst/>
                <a:latin typeface="Calibri" panose="020F0502020204030204" pitchFamily="34" charset="0"/>
                <a:ea typeface="Calibri" panose="020F0502020204030204" pitchFamily="34" charset="0"/>
                <a:cs typeface="Times New Roman" panose="02020603050405020304" pitchFamily="18" charset="0"/>
              </a:rPr>
              <a:t>LITERATURE REVIEW</a:t>
            </a:r>
          </a:p>
          <a:p>
            <a:pPr marL="0" marR="0" algn="just">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Accessing online resources, participating in virtual classes and completing assignments all require digital skills and due to some students not having attended formal education for some time and possibly before some types of technology were available, therefore having no experience of the advancements which have taken place in recent years, will find it difficult to navigate online learning platforms. Students who lack digital skills will have difficulty accessing course materials, communicating digitally with peers and educators as well as submitting assignments (Safford and Stinton 2016) Navigating work, studies and  family responsibilities are all barriers and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female students were more </a:t>
            </a:r>
            <a:r>
              <a:rPr lang="en-US" sz="1800" dirty="0">
                <a:effectLst/>
                <a:latin typeface="Calibri" panose="020F0502020204030204" pitchFamily="34" charset="0"/>
                <a:ea typeface="Calibri" panose="020F0502020204030204" pitchFamily="34" charset="0"/>
                <a:cs typeface="Times New Roman" panose="02020603050405020304" pitchFamily="18" charset="0"/>
              </a:rPr>
              <a:t>likely</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to be mature and </a:t>
            </a:r>
            <a:r>
              <a:rPr lang="en-US" sz="1800" dirty="0">
                <a:effectLst/>
                <a:latin typeface="Calibri" panose="020F0502020204030204" pitchFamily="34" charset="0"/>
                <a:ea typeface="Calibri" panose="020F0502020204030204" pitchFamily="34" charset="0"/>
                <a:cs typeface="Times New Roman" panose="02020603050405020304" pitchFamily="18" charset="0"/>
              </a:rPr>
              <a:t>face further  barriers with regard to juggling multiple roles such as full time work and childcare responsibilities (Coombe,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2019); (Commons Library 2021). Mature students have more nonacademic responsibilities in the form of employment and family commitments (van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Rhijn</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2016).  Hillier (2015) also states that mothers returning to education could encounter social stigma as society evokes ideologies that mothers should invest time and enriching activities for children and being unable to withhold these demands might lead to feelings of inadequacy, thus causing decreased mental health and maternal guilt. Whilst certain barriers such as the ones discussed in the above paragraphs are self explanatory, according to The Office For Students (2024), it is challenging to gauge social and educational disadvantages for mature students as without parental ties, students do not fall into categories which attract database measurements through Participation of Local Areas to establish educational disadvantages. Attending university can be  financially challenging according to Saddler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Sundin</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(2020) who also state  that they might have to  work full-time or part-time which can limit their ability to focus on their studies. </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Richardson,  (1994) suggests that institutions waiver their normal entry requirements to accommodate mature candidates in order to fill spaces and therefore a lack of formal education could affect confidence as well as returning to a new learning environment and fear that they lack academic skills. which could be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recognised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as Imposter Syndrome (Chapman 2017).</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Osam</a:t>
            </a:r>
            <a:r>
              <a:rPr lang="en-US" sz="1800" dirty="0">
                <a:effectLst/>
                <a:latin typeface="Calibri" panose="020F0502020204030204" pitchFamily="34" charset="0"/>
                <a:ea typeface="Calibri" panose="020F0502020204030204" pitchFamily="34" charset="0"/>
                <a:cs typeface="Times New Roman" panose="02020603050405020304" pitchFamily="18" charset="0"/>
              </a:rPr>
              <a:t>, Bergman and Cumberland, (2017) suggests that mature students are out of practice in their routine of learning especially in the first year of higher education. Lowe and Cook,  (2003) suggests that some students entering higher education feel overwhelmed at the prospect of having to learn to learn again, taking notes, giving presentations, taking part in group tasks, studying for exams and writing assignments which could possibly be at a level which is unfamiliar to them. However, Metcalf, (1993) suggests that studies of attainment prospectives for mature students accessing higher education do not take factors such as work and life experiences into consideration.</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There is also the question of barriers faced by age in a university culture dominated by younger students. Scala (1996) suggests that some mature students face a lack of inclusion as well as the ageist concept of being beyond the expected age for academic progression. Markle, (2015) suggests that mature students have significantly lower graduation outcomes than younger students.  This is supported by Richardson and Woodley (2003) who state that there is a decline in intelligence in people between the ages of 18 and 60 and then a significant decline thereafter. According to Mallman and Lee,  (2016)  mature students face emotional shame and confusion due to social stigma of not fitting into the consistent ideal of student norms, which can have a negative impact on their confidence and motivation making it harder to overcome barriers.</a:t>
            </a:r>
          </a:p>
          <a:p>
            <a:pPr marL="0" marR="0" algn="just">
              <a:lnSpc>
                <a:spcPct val="107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Similarly, Rose, (2017) states that mature students have an array of personal factors to deal with which younger students have the luxury of not having to think about such as childcare, employment and family pressures, which leads to the question of social inclusion within university, which is an important element in gaining academic support from peers.  Some students declare that they feel excluded due to not being able to partake in social events because of childcare or other family circumstances. Mishra, (2020) states that interaction with peers is essential for improving understanding of course materials and peer support networking is paramount to retention and success.</a:t>
            </a:r>
          </a:p>
          <a:p>
            <a:endParaRPr lang="en-US" sz="2400" dirty="0"/>
          </a:p>
        </p:txBody>
      </p:sp>
      <p:sp>
        <p:nvSpPr>
          <p:cNvPr id="28" name="TextBox 27">
            <a:extLst>
              <a:ext uri="{FF2B5EF4-FFF2-40B4-BE49-F238E27FC236}">
                <a16:creationId xmlns:a16="http://schemas.microsoft.com/office/drawing/2014/main" id="{AFE026C0-98C9-5A53-0E21-518507835D72}"/>
              </a:ext>
            </a:extLst>
          </p:cNvPr>
          <p:cNvSpPr txBox="1"/>
          <p:nvPr/>
        </p:nvSpPr>
        <p:spPr>
          <a:xfrm>
            <a:off x="16525641" y="12945246"/>
            <a:ext cx="13607994" cy="8687699"/>
          </a:xfrm>
          <a:prstGeom prst="rect">
            <a:avLst/>
          </a:prstGeom>
          <a:solidFill>
            <a:schemeClr val="accent2">
              <a:lumMod val="40000"/>
              <a:lumOff val="60000"/>
            </a:schemeClr>
          </a:solidFill>
        </p:spPr>
        <p:txBody>
          <a:bodyPr wrap="square" rtlCol="0">
            <a:spAutoFit/>
          </a:bodyPr>
          <a:lstStyle/>
          <a:p>
            <a:pPr marL="0" marR="0" algn="just">
              <a:lnSpc>
                <a:spcPct val="107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INTERVENTIONS</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Flexible course structure hybrid learning can benefit students.  Recorded lectures will enable students to watch or revisit lectures at a suitable time, giving students the opportunity to access lectures any time and in any location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However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Garrison and Kanuka,  (2004)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Support with digital skills is available within Higher Education establishments and lecturers should signpost students to the relevant services (UWTSD, 2024).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Lecturers can give advice to students with regards to managing their time and suggest strategies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prioritise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work and encouraging students to set goals which will help to motivate students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Wolters and Brady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lecturers should offer support and ensure that deadlines can be met realistically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Gelles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Brady,  Kim,  and Cutshall,  (2021) suggests that students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should remove distractions such as mobile phones, let friends and family know that you are studying and do not want to be disturbed, eat before you start to study and think of anything that might distract you and deal with it before you begin to study.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students might be reluctant to discuss personal circumstances with lecturers and therefore strategies to identify possible issues which might affect student’s progression should be adopted by academic staff such as observing participation levels and students’ behaviour.  McGivney, (2004) suggests that lecturers should recognize tell tale sings such as low attendance and missed deadlines.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well as individual tutorials with students Nicol, Thomson, and Breslin, C. (2014 suggests anonymous suggestion boxes to enable students to express concerns and share experiences without judgement.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Similarly Dhillon,  McGowan, and Wang, (2008) suggests that most higher education establishments have well established support systems which lecturers should ensure that they are familiar with. Lecturers can encourage students to adopt strategies such as studying when children are in childcare or sleeping and offering suggestions such as restricting times dedicated to activities which are not related to studies and students who are parents should be reminded of the establishment’s support systems which are available to students who find themselves in a situation which is out of their control such as application for extenuating circumstances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UWTSD Students’ Union, No Date)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is a need to establish whether students have a clear expectation of their achievements in order for them to know what is expected of them and whether they feel that the educators are not only teaching, but supporting their ongoing learning and development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Cordingley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2015; HEA, 2011).  Sadler,( 2010)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states that educators should establish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whether students felt that the feedback was  highlighting strengths and weaknesses with suggestions for improvement and therefore a meeting between student and lecturer to discuss feedback is encouraged.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400" dirty="0"/>
          </a:p>
        </p:txBody>
      </p:sp>
      <p:pic>
        <p:nvPicPr>
          <p:cNvPr id="21" name="Audio 20">
            <a:hlinkClick r:id="" action="ppaction://media"/>
            <a:extLst>
              <a:ext uri="{FF2B5EF4-FFF2-40B4-BE49-F238E27FC236}">
                <a16:creationId xmlns:a16="http://schemas.microsoft.com/office/drawing/2014/main" id="{630C5B31-0C3B-9F87-B785-CD69C94E6A5A}"/>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50000" t="-118750" r="-250000" b="-118750"/>
          <a:stretch>
            <a:fillRect/>
          </a:stretch>
        </p:blipFill>
        <p:spPr>
          <a:xfrm>
            <a:off x="24574500" y="17613908"/>
            <a:ext cx="3657600" cy="2057400"/>
          </a:xfrm>
          <a:prstGeom prst="rect">
            <a:avLst/>
          </a:prstGeom>
        </p:spPr>
      </p:pic>
    </p:spTree>
    <p:extLst>
      <p:ext uri="{BB962C8B-B14F-4D97-AF65-F5344CB8AC3E}">
        <p14:creationId xmlns:p14="http://schemas.microsoft.com/office/powerpoint/2010/main" val="2537318187"/>
      </p:ext>
    </p:extLst>
  </p:cSld>
  <p:clrMapOvr>
    <a:masterClrMapping/>
  </p:clrMapOvr>
  <mc:AlternateContent xmlns:mc="http://schemas.openxmlformats.org/markup-compatibility/2006">
    <mc:Choice xmlns:p14="http://schemas.microsoft.com/office/powerpoint/2010/main" Requires="p14">
      <p:transition spd="slow" p14:dur="2000" advTm="44752"/>
    </mc:Choice>
    <mc:Fallback>
      <p:transition spd="slow" advTm="44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E5A662-47F2-6821-43AA-2FF6CAD18481}"/>
              </a:ext>
            </a:extLst>
          </p:cNvPr>
          <p:cNvSpPr txBox="1"/>
          <p:nvPr/>
        </p:nvSpPr>
        <p:spPr>
          <a:xfrm>
            <a:off x="10224655" y="955964"/>
            <a:ext cx="9725889" cy="7478970"/>
          </a:xfrm>
          <a:prstGeom prst="rect">
            <a:avLst/>
          </a:prstGeom>
          <a:solidFill>
            <a:srgbClr val="FF0000"/>
          </a:solidFill>
        </p:spPr>
        <p:txBody>
          <a:bodyPr wrap="square" rtlCol="0">
            <a:spAutoFit/>
          </a:bodyPr>
          <a:lstStyle/>
          <a:p>
            <a:pPr algn="ctr"/>
            <a:r>
              <a:rPr lang="en-GB" sz="9600" dirty="0"/>
              <a:t>What Barriers do Mature Students face When Accessing Higher Education?</a:t>
            </a:r>
            <a:endParaRPr lang="en-US" sz="9600" dirty="0"/>
          </a:p>
        </p:txBody>
      </p:sp>
      <p:pic>
        <p:nvPicPr>
          <p:cNvPr id="5" name="Picture 4">
            <a:extLst>
              <a:ext uri="{FF2B5EF4-FFF2-40B4-BE49-F238E27FC236}">
                <a16:creationId xmlns:a16="http://schemas.microsoft.com/office/drawing/2014/main" id="{EE537CBB-BCDF-78E6-281C-B9B55244F72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761800" y="13217235"/>
            <a:ext cx="5665133" cy="4405231"/>
          </a:xfrm>
          <a:prstGeom prst="rect">
            <a:avLst/>
          </a:prstGeom>
        </p:spPr>
      </p:pic>
      <p:pic>
        <p:nvPicPr>
          <p:cNvPr id="6" name="Picture 5">
            <a:extLst>
              <a:ext uri="{FF2B5EF4-FFF2-40B4-BE49-F238E27FC236}">
                <a16:creationId xmlns:a16="http://schemas.microsoft.com/office/drawing/2014/main" id="{87547707-168C-29BD-4CC3-32FB0900FA4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640553" y="13363473"/>
            <a:ext cx="6894091" cy="4405231"/>
          </a:xfrm>
          <a:prstGeom prst="rect">
            <a:avLst/>
          </a:prstGeom>
        </p:spPr>
      </p:pic>
      <p:sp>
        <p:nvSpPr>
          <p:cNvPr id="7" name="TextBox 6">
            <a:extLst>
              <a:ext uri="{FF2B5EF4-FFF2-40B4-BE49-F238E27FC236}">
                <a16:creationId xmlns:a16="http://schemas.microsoft.com/office/drawing/2014/main" id="{CC887D2C-A6CB-FC9C-3EFA-BD19E0DD69C1}"/>
              </a:ext>
            </a:extLst>
          </p:cNvPr>
          <p:cNvSpPr txBox="1"/>
          <p:nvPr/>
        </p:nvSpPr>
        <p:spPr>
          <a:xfrm>
            <a:off x="9834586" y="12986403"/>
            <a:ext cx="5627904" cy="230832"/>
          </a:xfrm>
          <a:prstGeom prst="rect">
            <a:avLst/>
          </a:prstGeom>
          <a:noFill/>
        </p:spPr>
        <p:txBody>
          <a:bodyPr wrap="square" rtlCol="0">
            <a:spAutoFit/>
          </a:bodyPr>
          <a:lstStyle/>
          <a:p>
            <a:r>
              <a:rPr lang="en-US" sz="900">
                <a:hlinkClick r:id="rId7" tooltip="https://www.peoplematters.in/blog/life-at-work/covid-19-childcare-crisis-impacts-working-parents-with-a-deeper-blow-to-working-mothers-26824"/>
              </a:rPr>
              <a:t>This Photo</a:t>
            </a:r>
            <a:r>
              <a:rPr lang="en-US" sz="900"/>
              <a:t> by Unknown Author is licensed under </a:t>
            </a:r>
            <a:r>
              <a:rPr lang="en-US" sz="900">
                <a:hlinkClick r:id="rId8" tooltip="https://creativecommons.org/licenses/by-nc-sa/3.0/"/>
              </a:rPr>
              <a:t>CC BY-SA-NC</a:t>
            </a:r>
            <a:endParaRPr lang="en-US" sz="900"/>
          </a:p>
        </p:txBody>
      </p:sp>
      <p:pic>
        <p:nvPicPr>
          <p:cNvPr id="8" name="Picture 7">
            <a:extLst>
              <a:ext uri="{FF2B5EF4-FFF2-40B4-BE49-F238E27FC236}">
                <a16:creationId xmlns:a16="http://schemas.microsoft.com/office/drawing/2014/main" id="{ED4A3483-CF08-47A9-EA73-63725F55D3FD}"/>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1216948" y="13382021"/>
            <a:ext cx="5797151" cy="4405231"/>
          </a:xfrm>
          <a:prstGeom prst="rect">
            <a:avLst/>
          </a:prstGeom>
        </p:spPr>
      </p:pic>
      <p:pic>
        <p:nvPicPr>
          <p:cNvPr id="12" name="Audio 11">
            <a:hlinkClick r:id="" action="ppaction://media"/>
            <a:extLst>
              <a:ext uri="{FF2B5EF4-FFF2-40B4-BE49-F238E27FC236}">
                <a16:creationId xmlns:a16="http://schemas.microsoft.com/office/drawing/2014/main" id="{D849C337-1777-4610-CB0B-45EBDFF7E708}"/>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50000" t="-118750" r="-250000" b="-118750"/>
          <a:stretch>
            <a:fillRect/>
          </a:stretch>
        </p:blipFill>
        <p:spPr>
          <a:xfrm>
            <a:off x="24574500" y="17613908"/>
            <a:ext cx="3657600" cy="2057400"/>
          </a:xfrm>
          <a:prstGeom prst="rect">
            <a:avLst/>
          </a:prstGeom>
        </p:spPr>
      </p:pic>
    </p:spTree>
    <p:extLst>
      <p:ext uri="{BB962C8B-B14F-4D97-AF65-F5344CB8AC3E}">
        <p14:creationId xmlns:p14="http://schemas.microsoft.com/office/powerpoint/2010/main" val="4220144880"/>
      </p:ext>
    </p:extLst>
  </p:cSld>
  <p:clrMapOvr>
    <a:masterClrMapping/>
  </p:clrMapOvr>
  <mc:AlternateContent xmlns:mc="http://schemas.openxmlformats.org/markup-compatibility/2006">
    <mc:Choice xmlns:p14="http://schemas.microsoft.com/office/powerpoint/2010/main" Requires="p14">
      <p:transition spd="slow" p14:dur="2000" advTm="4707"/>
    </mc:Choice>
    <mc:Fallback>
      <p:transition spd="slow" advTm="4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22BDEF-A964-423A-3B1F-EA903DD2B98C}"/>
              </a:ext>
            </a:extLst>
          </p:cNvPr>
          <p:cNvSpPr txBox="1"/>
          <p:nvPr/>
        </p:nvSpPr>
        <p:spPr>
          <a:xfrm>
            <a:off x="5444838" y="676344"/>
            <a:ext cx="19950543" cy="19641595"/>
          </a:xfrm>
          <a:prstGeom prst="rect">
            <a:avLst/>
          </a:prstGeom>
          <a:solidFill>
            <a:schemeClr val="accent2">
              <a:lumMod val="20000"/>
              <a:lumOff val="80000"/>
            </a:schemeClr>
          </a:solidFill>
        </p:spPr>
        <p:txBody>
          <a:bodyPr wrap="square" rtlCol="0">
            <a:spAutoFit/>
          </a:bodyPr>
          <a:lstStyle/>
          <a:p>
            <a:pPr marL="0" marR="0" algn="just">
              <a:lnSpc>
                <a:spcPct val="107000"/>
              </a:lnSpc>
              <a:spcBef>
                <a:spcPts val="0"/>
              </a:spcBef>
              <a:spcAft>
                <a:spcPts val="800"/>
              </a:spcAft>
            </a:pPr>
            <a:r>
              <a:rPr lang="en-US" sz="5400" dirty="0">
                <a:latin typeface="Times New Roman" panose="02020603050405020304" pitchFamily="18" charset="0"/>
                <a:ea typeface="Calibri" panose="020F0502020204030204" pitchFamily="34" charset="0"/>
                <a:cs typeface="Times New Roman" panose="02020603050405020304" pitchFamily="18" charset="0"/>
              </a:rPr>
              <a:t>INTRODUCTION</a:t>
            </a:r>
          </a:p>
          <a:p>
            <a:pPr marL="0" marR="0" algn="just">
              <a:lnSpc>
                <a:spcPct val="107000"/>
              </a:lnSpc>
              <a:spcBef>
                <a:spcPts val="0"/>
              </a:spcBef>
              <a:spcAft>
                <a:spcPts val="800"/>
              </a:spcAft>
            </a:pPr>
            <a:r>
              <a:rPr lang="en-US" sz="4800" dirty="0">
                <a:latin typeface="Times New Roman" panose="02020603050405020304" pitchFamily="18" charset="0"/>
                <a:ea typeface="Calibri" panose="020F0502020204030204" pitchFamily="34" charset="0"/>
                <a:cs typeface="Times New Roman" panose="02020603050405020304" pitchFamily="18" charset="0"/>
              </a:rPr>
              <a:t>T</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here is an increased number of mature students accessing higher education than ever before. Record numbers  of university and higher education students now fall into the mature student bracket with adults who return to learning on a full or part time basis whilst maintaining other life responsibilities such as employment and family (</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Scott, Burns,  &amp; Cooney 1998). </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 Reasons for this change could be due to rethinking their career, to give themselves better prospects within their current employment, the prospect of higher earning potential, a sense of empowerment and gaining independence from their family structure or simply due to a change in circumstances.</a:t>
            </a:r>
            <a:r>
              <a:rPr lang="en-US" sz="4800" dirty="0">
                <a:latin typeface="Calibri" panose="020F0502020204030204" pitchFamily="34" charset="0"/>
                <a:ea typeface="Calibri" panose="020F0502020204030204" pitchFamily="34" charset="0"/>
                <a:cs typeface="Times New Roman" panose="02020603050405020304" pitchFamily="18" charset="0"/>
              </a:rPr>
              <a:t> </a:t>
            </a:r>
            <a:r>
              <a:rPr lang="en-US" sz="4800" dirty="0">
                <a:latin typeface="Times New Roman" panose="02020603050405020304" pitchFamily="18" charset="0"/>
                <a:ea typeface="Calibri" panose="020F0502020204030204" pitchFamily="34" charset="0"/>
                <a:cs typeface="Times New Roman" panose="02020603050405020304" pitchFamily="18" charset="0"/>
              </a:rPr>
              <a:t>T</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here is a need for higher education institutions and academic staff to ensure that opportunities to study are adaptable to the complex needs of this cohort.</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ome mature students are likely to have disabilities, come from deprived areas or have caring responsibilities. For part-time students, their primary focus is often not higher education as they possibly have a full time job, family or other commitments which would come foremost in their priorities (</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Davies,  2001).</a:t>
            </a:r>
            <a:r>
              <a:rPr lang="en-US" sz="48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28% of undergraduate mature students studied part time compared to 3% of younger undergraduate students and the purpose of this study is to gain an understanding of the challenges which are faced by mature student which is crucial to  supporting this cohort (Common’s Library 2020.)  It is important not to evaluate the abilities of mature students but rather to assess their greater needs in order to gauge the level of support available to mature students and how university staff can further help them on their journey from enrolment to graduation and beyond (</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Rabourn, BrckaLorenz and Shoup</a:t>
            </a:r>
            <a:r>
              <a:rPr lang="en-US" sz="4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2018). </a:t>
            </a:r>
          </a:p>
          <a:p>
            <a:endParaRPr lang="en-US" dirty="0"/>
          </a:p>
        </p:txBody>
      </p:sp>
      <p:pic>
        <p:nvPicPr>
          <p:cNvPr id="6" name="Audio 5">
            <a:hlinkClick r:id="" action="ppaction://media"/>
            <a:extLst>
              <a:ext uri="{FF2B5EF4-FFF2-40B4-BE49-F238E27FC236}">
                <a16:creationId xmlns:a16="http://schemas.microsoft.com/office/drawing/2014/main" id="{F207EDC6-C5F8-3368-61AD-D755A8AF99A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50000" t="-118750" r="-250000" b="-118750"/>
          <a:stretch>
            <a:fillRect/>
          </a:stretch>
        </p:blipFill>
        <p:spPr>
          <a:xfrm>
            <a:off x="24574500" y="17613908"/>
            <a:ext cx="3657600" cy="2057400"/>
          </a:xfrm>
          <a:prstGeom prst="rect">
            <a:avLst/>
          </a:prstGeom>
        </p:spPr>
      </p:pic>
    </p:spTree>
    <p:extLst>
      <p:ext uri="{BB962C8B-B14F-4D97-AF65-F5344CB8AC3E}">
        <p14:creationId xmlns:p14="http://schemas.microsoft.com/office/powerpoint/2010/main" val="4012206486"/>
      </p:ext>
    </p:extLst>
  </p:cSld>
  <p:clrMapOvr>
    <a:masterClrMapping/>
  </p:clrMapOvr>
  <mc:AlternateContent xmlns:mc="http://schemas.openxmlformats.org/markup-compatibility/2006">
    <mc:Choice xmlns:p14="http://schemas.microsoft.com/office/powerpoint/2010/main" Requires="p14">
      <p:transition spd="slow" p14:dur="2000" advTm="13387"/>
    </mc:Choice>
    <mc:Fallback>
      <p:transition spd="slow" advTm="13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952241A-570A-9CF0-C069-F0B7E8DB8390}"/>
              </a:ext>
            </a:extLst>
          </p:cNvPr>
          <p:cNvSpPr txBox="1"/>
          <p:nvPr/>
        </p:nvSpPr>
        <p:spPr>
          <a:xfrm>
            <a:off x="3865419" y="2348338"/>
            <a:ext cx="19119272" cy="17070827"/>
          </a:xfrm>
          <a:prstGeom prst="rect">
            <a:avLst/>
          </a:prstGeom>
          <a:solidFill>
            <a:schemeClr val="accent6">
              <a:lumMod val="40000"/>
              <a:lumOff val="60000"/>
            </a:schemeClr>
          </a:solidFill>
        </p:spPr>
        <p:txBody>
          <a:bodyPr wrap="square" rtlCol="0">
            <a:spAutoFit/>
          </a:bodyPr>
          <a:lstStyle/>
          <a:p>
            <a:r>
              <a:rPr lang="en-US" sz="5400" dirty="0">
                <a:latin typeface="Times New Roman" panose="02020603050405020304" pitchFamily="18" charset="0"/>
                <a:ea typeface="Calibri" panose="020F0502020204030204" pitchFamily="34" charset="0"/>
                <a:cs typeface="Times New Roman" panose="02020603050405020304" pitchFamily="18" charset="0"/>
              </a:rPr>
              <a:t>BARRIERS</a:t>
            </a:r>
          </a:p>
          <a:p>
            <a:endParaRPr lang="en-US" sz="18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Good qualifications are essential to achieving better job prospects and Higher education institutes are responding to the demands of mature students by offering more flexible learning opportunities such as evening lectures and remote learning (Welsh Government, 2019). Research by </a:t>
            </a:r>
            <a:r>
              <a:rPr lang="en-US" sz="4800" dirty="0" err="1">
                <a:effectLst/>
                <a:latin typeface="Calibri" panose="020F0502020204030204" pitchFamily="34" charset="0"/>
                <a:ea typeface="Calibri" panose="020F0502020204030204" pitchFamily="34" charset="0"/>
                <a:cs typeface="Times New Roman" panose="02020603050405020304" pitchFamily="18" charset="0"/>
              </a:rPr>
              <a:t>Jisc</a:t>
            </a:r>
            <a:r>
              <a:rPr lang="en-US" sz="4800" dirty="0">
                <a:effectLst/>
                <a:latin typeface="Calibri" panose="020F0502020204030204" pitchFamily="34" charset="0"/>
                <a:ea typeface="Calibri" panose="020F0502020204030204" pitchFamily="34" charset="0"/>
                <a:cs typeface="Times New Roman" panose="02020603050405020304" pitchFamily="18" charset="0"/>
              </a:rPr>
              <a:t> (2018)  has identified that 64% of Further Education students stated that they were able to learn more independently  when using digital technology.  A further 57% agreed that digital approaches helped them to adapt their routines to accommodate their learning.</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 Lack technology skills for academic purposes (Safford and Stinton, 2016 ) .</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Navigating work and family responsibilities (Commons Library 2021), </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Social stigma around mother’s not spending enough time with their children (Coombe,  </a:t>
            </a:r>
            <a:r>
              <a:rPr lang="en-US" sz="4800" i="1" dirty="0">
                <a:effectLst/>
                <a:latin typeface="Calibri" panose="020F0502020204030204" pitchFamily="34" charset="0"/>
                <a:ea typeface="Calibri" panose="020F0502020204030204" pitchFamily="34" charset="0"/>
                <a:cs typeface="Times New Roman" panose="02020603050405020304" pitchFamily="18" charset="0"/>
              </a:rPr>
              <a:t>et a .</a:t>
            </a:r>
            <a:r>
              <a:rPr lang="en-US" sz="4800" dirty="0">
                <a:effectLst/>
                <a:latin typeface="Calibri" panose="020F0502020204030204" pitchFamily="34" charset="0"/>
                <a:ea typeface="Calibri" panose="020F0502020204030204" pitchFamily="34" charset="0"/>
                <a:cs typeface="Times New Roman" panose="02020603050405020304" pitchFamily="18" charset="0"/>
              </a:rPr>
              <a:t> 2019)</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Financial Barriers (Saddler and </a:t>
            </a:r>
            <a:r>
              <a:rPr lang="en-US" sz="4800" dirty="0" err="1">
                <a:effectLst/>
                <a:latin typeface="Calibri" panose="020F0502020204030204" pitchFamily="34" charset="0"/>
                <a:ea typeface="Calibri" panose="020F0502020204030204" pitchFamily="34" charset="0"/>
                <a:cs typeface="Times New Roman" panose="02020603050405020304" pitchFamily="18" charset="0"/>
              </a:rPr>
              <a:t>Sundin</a:t>
            </a:r>
            <a:r>
              <a:rPr lang="en-US" sz="4800" dirty="0">
                <a:effectLst/>
                <a:latin typeface="Calibri" panose="020F0502020204030204" pitchFamily="34" charset="0"/>
                <a:ea typeface="Calibri" panose="020F0502020204030204" pitchFamily="34" charset="0"/>
                <a:cs typeface="Times New Roman" panose="02020603050405020304" pitchFamily="18" charset="0"/>
              </a:rPr>
              <a:t> 2020).</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Lack of confidence (</a:t>
            </a:r>
            <a:r>
              <a:rPr lang="en-US" sz="4800" dirty="0" err="1">
                <a:effectLst/>
                <a:latin typeface="Calibri" panose="020F0502020204030204" pitchFamily="34" charset="0"/>
                <a:ea typeface="Calibri" panose="020F0502020204030204" pitchFamily="34" charset="0"/>
                <a:cs typeface="Times New Roman" panose="02020603050405020304" pitchFamily="18" charset="0"/>
              </a:rPr>
              <a:t>Malau-Aduli</a:t>
            </a:r>
            <a:r>
              <a:rPr lang="en-US" sz="4800" dirty="0">
                <a:effectLst/>
                <a:latin typeface="Calibri" panose="020F0502020204030204" pitchFamily="34" charset="0"/>
                <a:ea typeface="Calibri" panose="020F0502020204030204" pitchFamily="34" charset="0"/>
                <a:cs typeface="Times New Roman" panose="02020603050405020304" pitchFamily="18" charset="0"/>
              </a:rPr>
              <a:t>,  </a:t>
            </a:r>
            <a:r>
              <a:rPr lang="en-US" sz="4800" i="1" dirty="0">
                <a:effectLst/>
                <a:latin typeface="Calibri" panose="020F0502020204030204" pitchFamily="34" charset="0"/>
                <a:ea typeface="Calibri" panose="020F0502020204030204" pitchFamily="34" charset="0"/>
                <a:cs typeface="Times New Roman" panose="02020603050405020304" pitchFamily="18" charset="0"/>
              </a:rPr>
              <a:t>et al. </a:t>
            </a:r>
            <a:r>
              <a:rPr lang="en-US" sz="4800" dirty="0">
                <a:effectLst/>
                <a:latin typeface="Calibri" panose="020F0502020204030204" pitchFamily="34" charset="0"/>
                <a:ea typeface="Calibri" panose="020F0502020204030204" pitchFamily="34" charset="0"/>
                <a:cs typeface="Times New Roman" panose="02020603050405020304" pitchFamily="18" charset="0"/>
              </a:rPr>
              <a:t>2021).</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Out o practice with learning (</a:t>
            </a:r>
            <a:r>
              <a:rPr lang="en-US" sz="4800" dirty="0" err="1">
                <a:effectLst/>
                <a:latin typeface="Calibri" panose="020F0502020204030204" pitchFamily="34" charset="0"/>
                <a:ea typeface="Calibri" panose="020F0502020204030204" pitchFamily="34" charset="0"/>
                <a:cs typeface="Times New Roman" panose="02020603050405020304" pitchFamily="18" charset="0"/>
              </a:rPr>
              <a:t>Osam</a:t>
            </a:r>
            <a:r>
              <a:rPr lang="en-US" sz="4800" dirty="0">
                <a:effectLst/>
                <a:latin typeface="Calibri" panose="020F0502020204030204" pitchFamily="34" charset="0"/>
                <a:ea typeface="Calibri" panose="020F0502020204030204" pitchFamily="34" charset="0"/>
                <a:cs typeface="Times New Roman" panose="02020603050405020304" pitchFamily="18" charset="0"/>
              </a:rPr>
              <a:t>, Bergman and Cumberland 2017</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Inability to manage time (van </a:t>
            </a:r>
            <a:r>
              <a:rPr lang="en-US" sz="4800" dirty="0" err="1">
                <a:effectLst/>
                <a:latin typeface="Calibri" panose="020F0502020204030204" pitchFamily="34" charset="0"/>
                <a:ea typeface="Calibri" panose="020F0502020204030204" pitchFamily="34" charset="0"/>
                <a:cs typeface="Times New Roman" panose="02020603050405020304" pitchFamily="18" charset="0"/>
              </a:rPr>
              <a:t>Rhijn</a:t>
            </a:r>
            <a:r>
              <a:rPr lang="en-US" sz="4800" dirty="0">
                <a:effectLst/>
                <a:latin typeface="Calibri" panose="020F0502020204030204" pitchFamily="34" charset="0"/>
                <a:ea typeface="Calibri" panose="020F0502020204030204" pitchFamily="34" charset="0"/>
                <a:cs typeface="Times New Roman" panose="02020603050405020304" pitchFamily="18" charset="0"/>
              </a:rPr>
              <a:t>,  </a:t>
            </a:r>
            <a:r>
              <a:rPr lang="en-US" sz="48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4800" dirty="0">
                <a:effectLst/>
                <a:latin typeface="Calibri" panose="020F0502020204030204" pitchFamily="34" charset="0"/>
                <a:ea typeface="Calibri" panose="020F0502020204030204" pitchFamily="34" charset="0"/>
                <a:cs typeface="Times New Roman" panose="02020603050405020304" pitchFamily="18" charset="0"/>
              </a:rPr>
              <a:t> 2016)</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Imposter Syndrome (Chapman 2017).</a:t>
            </a: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Learning to learn again (</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Lowe and Cook 2003)</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Worried they might not fit in (</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Scala 1996)</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tabLst>
                <a:tab pos="457200" algn="l"/>
              </a:tabLst>
            </a:pPr>
            <a:r>
              <a:rPr lang="en-US" sz="4800" dirty="0">
                <a:effectLst/>
                <a:latin typeface="Calibri" panose="020F0502020204030204" pitchFamily="34" charset="0"/>
                <a:ea typeface="Calibri" panose="020F0502020204030204" pitchFamily="34" charset="0"/>
                <a:cs typeface="Times New Roman" panose="02020603050405020304" pitchFamily="18" charset="0"/>
              </a:rPr>
              <a:t>Social Exclusion (</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Mallman and Lee 2016) </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4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F8582024-BC12-1894-1BE5-A3A36DB6419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50000" t="-118750" r="-250000" b="-118750"/>
          <a:stretch>
            <a:fillRect/>
          </a:stretch>
        </p:blipFill>
        <p:spPr>
          <a:xfrm>
            <a:off x="24574500" y="17613908"/>
            <a:ext cx="3657600" cy="2057400"/>
          </a:xfrm>
          <a:prstGeom prst="rect">
            <a:avLst/>
          </a:prstGeom>
        </p:spPr>
      </p:pic>
    </p:spTree>
    <p:extLst>
      <p:ext uri="{BB962C8B-B14F-4D97-AF65-F5344CB8AC3E}">
        <p14:creationId xmlns:p14="http://schemas.microsoft.com/office/powerpoint/2010/main" val="3797693904"/>
      </p:ext>
    </p:extLst>
  </p:cSld>
  <p:clrMapOvr>
    <a:masterClrMapping/>
  </p:clrMapOvr>
  <mc:AlternateContent xmlns:mc="http://schemas.openxmlformats.org/markup-compatibility/2006">
    <mc:Choice xmlns:p14="http://schemas.microsoft.com/office/powerpoint/2010/main" Requires="p14">
      <p:transition spd="slow" p14:dur="2000" advTm="154071"/>
    </mc:Choice>
    <mc:Fallback>
      <p:transition spd="slow" advTm="154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70CE11-B5C0-94A5-0DBD-00728E8455AD}"/>
              </a:ext>
            </a:extLst>
          </p:cNvPr>
          <p:cNvSpPr txBox="1"/>
          <p:nvPr/>
        </p:nvSpPr>
        <p:spPr>
          <a:xfrm>
            <a:off x="4364182" y="1699349"/>
            <a:ext cx="19867418" cy="17158993"/>
          </a:xfrm>
          <a:prstGeom prst="rect">
            <a:avLst/>
          </a:prstGeom>
          <a:solidFill>
            <a:schemeClr val="accent5">
              <a:lumMod val="40000"/>
              <a:lumOff val="60000"/>
            </a:schemeClr>
          </a:solidFill>
        </p:spPr>
        <p:txBody>
          <a:bodyPr wrap="square" rtlCol="0">
            <a:spAutoFit/>
          </a:bodyPr>
          <a:lstStyle/>
          <a:p>
            <a:pPr marL="0" marR="0" algn="just">
              <a:lnSpc>
                <a:spcPct val="107000"/>
              </a:lnSpc>
              <a:spcBef>
                <a:spcPts val="0"/>
              </a:spcBef>
              <a:spcAft>
                <a:spcPts val="800"/>
              </a:spcAft>
            </a:pPr>
            <a:r>
              <a:rPr lang="en-US" sz="5400" dirty="0">
                <a:latin typeface="Times New Roman" panose="02020603050405020304" pitchFamily="18" charset="0"/>
                <a:ea typeface="Calibri" panose="020F0502020204030204" pitchFamily="34" charset="0"/>
                <a:cs typeface="Times New Roman" panose="02020603050405020304" pitchFamily="18" charset="0"/>
              </a:rPr>
              <a:t>METHODOLOGY</a:t>
            </a:r>
          </a:p>
          <a:p>
            <a:pPr marL="0" marR="0" algn="just">
              <a:lnSpc>
                <a:spcPct val="107000"/>
              </a:lnSpc>
              <a:spcBef>
                <a:spcPts val="0"/>
              </a:spcBef>
              <a:spcAft>
                <a:spcPts val="800"/>
              </a:spcAft>
            </a:pP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A qualitative research approach was taken in the form of open ended questions as this was considered to be the best methodology for the research due to student’s varied backgrounds and subjective experiences. The students were all undertaking a PCET (PGCE) Part Time course at UWTSD. Questions were open ended, except from the questions relating to age and gender. The questions related to potential barriers faced by mature students and whether they feel that have the capacity to access support within their establishment of learning.  Questions were chosen in order to ascertain knowledge and patterns of help-seeking behaviour of students to enable lecturers to offer appropriate services to students efficiently</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spcBef>
                <a:spcPts val="1200"/>
              </a:spcBef>
              <a:spcAft>
                <a:spcPts val="1200"/>
              </a:spcAft>
            </a:pPr>
            <a:r>
              <a:rPr lang="en-US" sz="4800" dirty="0">
                <a:effectLst/>
                <a:latin typeface="Times New Roman" panose="02020603050405020304" pitchFamily="18" charset="0"/>
                <a:ea typeface="Times New Roman" panose="02020603050405020304" pitchFamily="18" charset="0"/>
              </a:rPr>
              <a:t>A total of 10 students, both male and female, over the age of 21 agreed to partake in the study although only seven questionnaires were returned.</a:t>
            </a:r>
          </a:p>
          <a:p>
            <a:pPr marL="0" marR="0" algn="just">
              <a:lnSpc>
                <a:spcPct val="107000"/>
              </a:lnSpc>
              <a:spcBef>
                <a:spcPts val="0"/>
              </a:spcBef>
              <a:spcAft>
                <a:spcPts val="800"/>
              </a:spcAft>
            </a:pP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The students who completed the questionnaires gave details of their age, gender, work commitments (full or part-time), how time was managed, whether they felt they had enough guidance and feedback with regards to coursework and assignments and whether the students are familiar with the procedures to access help and assistance when things don’t go to plan, such as applying for extenuating circumstances.  When preparing the questions,. Family routines, education and financial barriers,</a:t>
            </a:r>
            <a:r>
              <a:rPr lang="en-US"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student’s disposition and organization of institutions were also considered.</a:t>
            </a:r>
            <a:endParaRPr lang="en-US" sz="4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75D4C4A1-A3AB-E365-3317-FD62E0D726A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50000" t="-118750" r="-250000" b="-118750"/>
          <a:stretch>
            <a:fillRect/>
          </a:stretch>
        </p:blipFill>
        <p:spPr>
          <a:xfrm>
            <a:off x="24574500" y="17613908"/>
            <a:ext cx="3657600" cy="2057400"/>
          </a:xfrm>
          <a:prstGeom prst="rect">
            <a:avLst/>
          </a:prstGeom>
        </p:spPr>
      </p:pic>
    </p:spTree>
    <p:extLst>
      <p:ext uri="{BB962C8B-B14F-4D97-AF65-F5344CB8AC3E}">
        <p14:creationId xmlns:p14="http://schemas.microsoft.com/office/powerpoint/2010/main" val="1240421966"/>
      </p:ext>
    </p:extLst>
  </p:cSld>
  <p:clrMapOvr>
    <a:masterClrMapping/>
  </p:clrMapOvr>
  <mc:AlternateContent xmlns:mc="http://schemas.openxmlformats.org/markup-compatibility/2006">
    <mc:Choice xmlns:p14="http://schemas.microsoft.com/office/powerpoint/2010/main" Requires="p14">
      <p:transition spd="slow" p14:dur="2000" advTm="27072"/>
    </mc:Choice>
    <mc:Fallback>
      <p:transition spd="slow" advTm="27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FDC9B8B-43EE-8841-CDB9-E74FA9403EAC}"/>
              </a:ext>
            </a:extLst>
          </p:cNvPr>
          <p:cNvSpPr txBox="1"/>
          <p:nvPr/>
        </p:nvSpPr>
        <p:spPr>
          <a:xfrm>
            <a:off x="4031673" y="1413163"/>
            <a:ext cx="21031200" cy="17547432"/>
          </a:xfrm>
          <a:prstGeom prst="rect">
            <a:avLst/>
          </a:prstGeom>
          <a:solidFill>
            <a:schemeClr val="accent4">
              <a:lumMod val="20000"/>
              <a:lumOff val="80000"/>
            </a:schemeClr>
          </a:solidFill>
        </p:spPr>
        <p:txBody>
          <a:bodyPr wrap="square" rtlCol="0">
            <a:spAutoFit/>
          </a:bodyPr>
          <a:lstStyle/>
          <a:p>
            <a:pPr marL="0" marR="0">
              <a:lnSpc>
                <a:spcPct val="107000"/>
              </a:lnSpc>
              <a:spcBef>
                <a:spcPts val="0"/>
              </a:spcBef>
              <a:spcAft>
                <a:spcPts val="800"/>
              </a:spcAft>
            </a:pPr>
            <a:r>
              <a:rPr lang="en-US" sz="5400" dirty="0">
                <a:effectLst/>
                <a:latin typeface="Calibri" panose="020F0502020204030204" pitchFamily="34" charset="0"/>
                <a:ea typeface="Calibri" panose="020F0502020204030204" pitchFamily="34" charset="0"/>
                <a:cs typeface="Times New Roman" panose="02020603050405020304" pitchFamily="18" charset="0"/>
              </a:rPr>
              <a:t>RESULTS</a:t>
            </a:r>
          </a:p>
          <a:p>
            <a:pPr marL="0" marR="0" algn="just">
              <a:lnSpc>
                <a:spcPct val="107000"/>
              </a:lnSpc>
              <a:spcBef>
                <a:spcPts val="0"/>
              </a:spcBef>
              <a:spcAft>
                <a:spcPts val="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Ages of the respondents ranged between 23 and 60, 6 females and 1 male.  4 work full time and 3 part time. </a:t>
            </a:r>
          </a:p>
          <a:p>
            <a:pPr marL="0" marR="0" algn="just">
              <a:lnSpc>
                <a:spcPct val="107000"/>
              </a:lnSpc>
              <a:spcBef>
                <a:spcPts val="0"/>
              </a:spcBef>
              <a:spcAft>
                <a:spcPts val="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Study deadlines:  All of the respondents felt that more time was needed to meet study deadlines.</a:t>
            </a:r>
          </a:p>
          <a:p>
            <a:pPr marL="0" marR="0" algn="just">
              <a:lnSpc>
                <a:spcPct val="107000"/>
              </a:lnSpc>
              <a:spcBef>
                <a:spcPts val="0"/>
              </a:spcBef>
              <a:spcAft>
                <a:spcPts val="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Time management:  3 respondents felt that they didn’t have enough support with time management and 4 felt that although they struggled, they didn’t feel that it was anyone else’s responsibility to support them.</a:t>
            </a:r>
          </a:p>
          <a:p>
            <a:pPr marL="0" marR="0" algn="just">
              <a:lnSpc>
                <a:spcPct val="107000"/>
              </a:lnSpc>
              <a:spcBef>
                <a:spcPts val="0"/>
              </a:spcBef>
              <a:spcAft>
                <a:spcPts val="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Guidance with completing assignments: 4 respondents felt that there was enough guidance to complete assignments, 2 felt that they didn’t have enough support and one was unsure.</a:t>
            </a:r>
          </a:p>
          <a:p>
            <a:pPr marL="0" marR="0" algn="just">
              <a:lnSpc>
                <a:spcPct val="107000"/>
              </a:lnSpc>
              <a:spcBef>
                <a:spcPts val="0"/>
              </a:spcBef>
              <a:spcAft>
                <a:spcPts val="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Feedback from assignments: 3 respondents felt that there wasn’t sufficient feedback from assignment markers.  2 felt that the feedback was sufficient although too late and one had to chase the feedback  and one said that it depended on the feedback.</a:t>
            </a:r>
          </a:p>
          <a:p>
            <a:pPr marL="0" marR="0" algn="just">
              <a:lnSpc>
                <a:spcPct val="107000"/>
              </a:lnSpc>
              <a:spcBef>
                <a:spcPts val="0"/>
              </a:spcBef>
              <a:spcAft>
                <a:spcPts val="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Applying for extenuating circumstances: 4 respondents were aware of the procedure to apply for extenuating circumstances and two were unaware.</a:t>
            </a:r>
          </a:p>
          <a:p>
            <a:pPr marL="0" marR="0" algn="just">
              <a:lnSpc>
                <a:spcPct val="107000"/>
              </a:lnSpc>
              <a:spcBef>
                <a:spcPts val="0"/>
              </a:spcBef>
              <a:spcAft>
                <a:spcPts val="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Financial support: 6 respondents felt that there was enough financial support and one student said that more was needed.</a:t>
            </a:r>
          </a:p>
          <a:p>
            <a:pPr marL="0" marR="0" algn="just">
              <a:lnSpc>
                <a:spcPct val="107000"/>
              </a:lnSpc>
              <a:spcBef>
                <a:spcPts val="0"/>
              </a:spcBef>
              <a:spcAft>
                <a:spcPts val="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Any other challenges: 2 hadn’t experienced any setbacks, 2 felt that there was insufficient guidance with particular modules, 2 found it difficult to juggle studies and family commitments and one found that they had technical barriers.</a:t>
            </a:r>
          </a:p>
        </p:txBody>
      </p:sp>
      <p:pic>
        <p:nvPicPr>
          <p:cNvPr id="3" name="Audio 2">
            <a:hlinkClick r:id="" action="ppaction://media"/>
            <a:extLst>
              <a:ext uri="{FF2B5EF4-FFF2-40B4-BE49-F238E27FC236}">
                <a16:creationId xmlns:a16="http://schemas.microsoft.com/office/drawing/2014/main" id="{9205D642-CFAA-ACF2-8966-EA67735B850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50000" t="-118750" r="-250000" b="-118750"/>
          <a:stretch>
            <a:fillRect/>
          </a:stretch>
        </p:blipFill>
        <p:spPr>
          <a:xfrm>
            <a:off x="24574500" y="17613908"/>
            <a:ext cx="3657600" cy="2057400"/>
          </a:xfrm>
          <a:prstGeom prst="rect">
            <a:avLst/>
          </a:prstGeom>
        </p:spPr>
      </p:pic>
    </p:spTree>
    <p:extLst>
      <p:ext uri="{BB962C8B-B14F-4D97-AF65-F5344CB8AC3E}">
        <p14:creationId xmlns:p14="http://schemas.microsoft.com/office/powerpoint/2010/main" val="223274722"/>
      </p:ext>
    </p:extLst>
  </p:cSld>
  <p:clrMapOvr>
    <a:masterClrMapping/>
  </p:clrMapOvr>
  <mc:AlternateContent xmlns:mc="http://schemas.openxmlformats.org/markup-compatibility/2006">
    <mc:Choice xmlns:p14="http://schemas.microsoft.com/office/powerpoint/2010/main" Requires="p14">
      <p:transition spd="slow" p14:dur="2000" advTm="32414"/>
    </mc:Choice>
    <mc:Fallback>
      <p:transition spd="slow" advTm="32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4FB3BDE-4A30-4155-1F2D-D6BB4DED1271}"/>
              </a:ext>
            </a:extLst>
          </p:cNvPr>
          <p:cNvSpPr txBox="1"/>
          <p:nvPr/>
        </p:nvSpPr>
        <p:spPr>
          <a:xfrm>
            <a:off x="290945" y="0"/>
            <a:ext cx="28678909" cy="20821277"/>
          </a:xfrm>
          <a:prstGeom prst="rect">
            <a:avLst/>
          </a:prstGeom>
          <a:solidFill>
            <a:schemeClr val="bg1">
              <a:lumMod val="85000"/>
            </a:schemeClr>
          </a:solidFill>
        </p:spPr>
        <p:txBody>
          <a:bodyPr wrap="square" rtlCol="0">
            <a:spAutoFit/>
          </a:bodyPr>
          <a:lstStyle/>
          <a:p>
            <a:pPr marL="0" marR="0">
              <a:lnSpc>
                <a:spcPct val="107000"/>
              </a:lnSpc>
              <a:spcBef>
                <a:spcPts val="0"/>
              </a:spcBef>
              <a:spcAft>
                <a:spcPts val="800"/>
              </a:spcAft>
            </a:pPr>
            <a:r>
              <a:rPr lang="en-US" sz="3600" dirty="0">
                <a:effectLst/>
                <a:latin typeface="Calibri" panose="020F0502020204030204" pitchFamily="34" charset="0"/>
                <a:ea typeface="Calibri" panose="020F0502020204030204" pitchFamily="34" charset="0"/>
                <a:cs typeface="Times New Roman" panose="02020603050405020304" pitchFamily="18" charset="0"/>
              </a:rPr>
              <a:t>LITERATURE REVIEW</a:t>
            </a:r>
          </a:p>
          <a:p>
            <a:pPr marL="0" marR="0" algn="just">
              <a:lnSpc>
                <a:spcPct val="107000"/>
              </a:lnSpc>
              <a:spcBef>
                <a:spcPts val="0"/>
              </a:spcBef>
              <a:spcAft>
                <a:spcPts val="800"/>
              </a:spcAft>
            </a:pPr>
            <a:r>
              <a:rPr lang="en-US" sz="3600" dirty="0">
                <a:effectLst/>
                <a:latin typeface="Calibri" panose="020F0502020204030204" pitchFamily="34" charset="0"/>
                <a:ea typeface="Calibri" panose="020F0502020204030204" pitchFamily="34" charset="0"/>
                <a:cs typeface="Times New Roman" panose="02020603050405020304" pitchFamily="18" charset="0"/>
              </a:rPr>
              <a:t>Accessing online resources, participating in virtual classes and completing assignments all require digital skills and due to some students not having attended formal education for some time and possibly before some types of technology were available, therefore having no experience of the advancements which have taken place in recent years, will find it difficult to navigate online learning platforms. Students who lack digital skills will have difficulty accessing course materials, communicating digitally with peers and educators as well as submitting assignments (Safford and Stinton 2016) Navigating work, studies and  family responsibilities are all barriers and </a:t>
            </a:r>
            <a:r>
              <a:rPr lang="en-US" sz="3600" b="1" dirty="0">
                <a:effectLst/>
                <a:latin typeface="Calibri" panose="020F0502020204030204" pitchFamily="34" charset="0"/>
                <a:ea typeface="Calibri" panose="020F0502020204030204" pitchFamily="34" charset="0"/>
                <a:cs typeface="Times New Roman" panose="02020603050405020304" pitchFamily="18" charset="0"/>
              </a:rPr>
              <a:t>female students were more </a:t>
            </a:r>
            <a:r>
              <a:rPr lang="en-US" sz="3600" dirty="0">
                <a:effectLst/>
                <a:latin typeface="Calibri" panose="020F0502020204030204" pitchFamily="34" charset="0"/>
                <a:ea typeface="Calibri" panose="020F0502020204030204" pitchFamily="34" charset="0"/>
                <a:cs typeface="Times New Roman" panose="02020603050405020304" pitchFamily="18" charset="0"/>
              </a:rPr>
              <a:t>likely</a:t>
            </a:r>
            <a:r>
              <a:rPr lang="en-US" sz="3600" b="1" dirty="0">
                <a:effectLst/>
                <a:latin typeface="Calibri" panose="020F0502020204030204" pitchFamily="34" charset="0"/>
                <a:ea typeface="Calibri" panose="020F0502020204030204" pitchFamily="34" charset="0"/>
                <a:cs typeface="Times New Roman" panose="02020603050405020304" pitchFamily="18" charset="0"/>
              </a:rPr>
              <a:t> to be mature and </a:t>
            </a:r>
            <a:r>
              <a:rPr lang="en-US" sz="3600" dirty="0">
                <a:effectLst/>
                <a:latin typeface="Calibri" panose="020F0502020204030204" pitchFamily="34" charset="0"/>
                <a:ea typeface="Calibri" panose="020F0502020204030204" pitchFamily="34" charset="0"/>
                <a:cs typeface="Times New Roman" panose="02020603050405020304" pitchFamily="18" charset="0"/>
              </a:rPr>
              <a:t>face further  barriers with regard to juggling multiple roles such as full time work and childcare responsibilities (Coombe,  </a:t>
            </a:r>
            <a:r>
              <a:rPr lang="en-US" sz="36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3600" dirty="0">
                <a:effectLst/>
                <a:latin typeface="Calibri" panose="020F0502020204030204" pitchFamily="34" charset="0"/>
                <a:ea typeface="Calibri" panose="020F0502020204030204" pitchFamily="34" charset="0"/>
                <a:cs typeface="Times New Roman" panose="02020603050405020304" pitchFamily="18" charset="0"/>
              </a:rPr>
              <a:t> 2019); (Commons Library 2021). Mature students have more nonacademic responsibilities in the form of employment and family commitments (van </a:t>
            </a:r>
            <a:r>
              <a:rPr lang="en-US" sz="3600" dirty="0" err="1">
                <a:effectLst/>
                <a:latin typeface="Calibri" panose="020F0502020204030204" pitchFamily="34" charset="0"/>
                <a:ea typeface="Calibri" panose="020F0502020204030204" pitchFamily="34" charset="0"/>
                <a:cs typeface="Times New Roman" panose="02020603050405020304" pitchFamily="18" charset="0"/>
              </a:rPr>
              <a:t>Rhijn</a:t>
            </a:r>
            <a:r>
              <a:rPr lang="en-US" sz="3600" dirty="0">
                <a:effectLst/>
                <a:latin typeface="Calibri" panose="020F0502020204030204" pitchFamily="34" charset="0"/>
                <a:ea typeface="Calibri" panose="020F0502020204030204" pitchFamily="34" charset="0"/>
                <a:cs typeface="Times New Roman" panose="02020603050405020304" pitchFamily="18" charset="0"/>
              </a:rPr>
              <a:t>,  </a:t>
            </a:r>
            <a:r>
              <a:rPr lang="en-US" sz="3600" i="1" dirty="0">
                <a:effectLst/>
                <a:latin typeface="Calibri" panose="020F0502020204030204" pitchFamily="34" charset="0"/>
                <a:ea typeface="Calibri" panose="020F0502020204030204" pitchFamily="34" charset="0"/>
                <a:cs typeface="Times New Roman" panose="02020603050405020304" pitchFamily="18" charset="0"/>
              </a:rPr>
              <a:t>et al.</a:t>
            </a:r>
            <a:r>
              <a:rPr lang="en-US" sz="3600" dirty="0">
                <a:effectLst/>
                <a:latin typeface="Calibri" panose="020F0502020204030204" pitchFamily="34" charset="0"/>
                <a:ea typeface="Calibri" panose="020F0502020204030204" pitchFamily="34" charset="0"/>
                <a:cs typeface="Times New Roman" panose="02020603050405020304" pitchFamily="18" charset="0"/>
              </a:rPr>
              <a:t> 2016).  Hillier (2015) also states that mothers returning to education could encounter social stigma as society evokes ideologies that mothers should invest time and enriching activities for children and being unable to withhold these demands might lead to feelings of inadequacy, thus causing decreased mental health and maternal guilt. Whilst certain barriers such as the ones discussed in the above paragraphs are self explanatory, according to The Office For Students (2024), it is challenging to gauge social and educational disadvantages for mature students as without parental ties, students do not fall into categories which attract database measurements through Participation of Local Areas to establish educational disadvantages. Attending university can be  financially challenging according to Saddler and </a:t>
            </a:r>
            <a:r>
              <a:rPr lang="en-US" sz="3600" dirty="0" err="1">
                <a:effectLst/>
                <a:latin typeface="Calibri" panose="020F0502020204030204" pitchFamily="34" charset="0"/>
                <a:ea typeface="Calibri" panose="020F0502020204030204" pitchFamily="34" charset="0"/>
                <a:cs typeface="Times New Roman" panose="02020603050405020304" pitchFamily="18" charset="0"/>
              </a:rPr>
              <a:t>Sundin</a:t>
            </a:r>
            <a:r>
              <a:rPr lang="en-US" sz="3600" dirty="0">
                <a:effectLst/>
                <a:latin typeface="Calibri" panose="020F0502020204030204" pitchFamily="34" charset="0"/>
                <a:ea typeface="Calibri" panose="020F0502020204030204" pitchFamily="34" charset="0"/>
                <a:cs typeface="Times New Roman" panose="02020603050405020304" pitchFamily="18" charset="0"/>
              </a:rPr>
              <a:t> (2020) who also state  that they might have to  work full-time or part-time which can limit their ability to focus on their studies. </a:t>
            </a:r>
          </a:p>
          <a:p>
            <a:pPr marL="0" marR="0" algn="just">
              <a:lnSpc>
                <a:spcPct val="107000"/>
              </a:lnSpc>
              <a:spcBef>
                <a:spcPts val="0"/>
              </a:spcBef>
              <a:spcAft>
                <a:spcPts val="0"/>
              </a:spcAft>
            </a:pPr>
            <a:r>
              <a:rPr lang="en-US" sz="3600" dirty="0">
                <a:effectLst/>
                <a:latin typeface="Calibri" panose="020F0502020204030204" pitchFamily="34" charset="0"/>
                <a:ea typeface="Calibri" panose="020F0502020204030204" pitchFamily="34" charset="0"/>
                <a:cs typeface="Times New Roman" panose="02020603050405020304" pitchFamily="18" charset="0"/>
              </a:rPr>
              <a:t>Richardson,  (1994) suggests that institutions waiver their normal entry requirements to accommodate mature candidates in order to fill spaces and therefore a lack of formal education could affect confidence as well as returning to a new learning environment and fear that they lack academic skills. which could be </a:t>
            </a:r>
            <a:r>
              <a:rPr lang="en-US" sz="3600" dirty="0" err="1">
                <a:effectLst/>
                <a:latin typeface="Calibri" panose="020F0502020204030204" pitchFamily="34" charset="0"/>
                <a:ea typeface="Calibri" panose="020F0502020204030204" pitchFamily="34" charset="0"/>
                <a:cs typeface="Times New Roman" panose="02020603050405020304" pitchFamily="18" charset="0"/>
              </a:rPr>
              <a:t>recognised</a:t>
            </a:r>
            <a:r>
              <a:rPr lang="en-US" sz="3600" dirty="0">
                <a:effectLst/>
                <a:latin typeface="Calibri" panose="020F0502020204030204" pitchFamily="34" charset="0"/>
                <a:ea typeface="Calibri" panose="020F0502020204030204" pitchFamily="34" charset="0"/>
                <a:cs typeface="Times New Roman" panose="02020603050405020304" pitchFamily="18" charset="0"/>
              </a:rPr>
              <a:t> as Imposter Syndrome (Chapman 2017).</a:t>
            </a:r>
          </a:p>
          <a:p>
            <a:pPr marL="0" marR="0" algn="just">
              <a:lnSpc>
                <a:spcPct val="107000"/>
              </a:lnSpc>
              <a:spcBef>
                <a:spcPts val="0"/>
              </a:spcBef>
              <a:spcAft>
                <a:spcPts val="0"/>
              </a:spcAft>
            </a:pPr>
            <a:r>
              <a:rPr lang="en-US" sz="3600" dirty="0">
                <a:effectLst/>
                <a:latin typeface="Calibri" panose="020F0502020204030204" pitchFamily="34" charset="0"/>
                <a:ea typeface="Calibri" panose="020F0502020204030204" pitchFamily="34" charset="0"/>
                <a:cs typeface="Times New Roman" panose="02020603050405020304" pitchFamily="18" charset="0"/>
              </a:rPr>
              <a:t> </a:t>
            </a:r>
            <a:r>
              <a:rPr lang="en-US" sz="3600" dirty="0" err="1">
                <a:effectLst/>
                <a:latin typeface="Calibri" panose="020F0502020204030204" pitchFamily="34" charset="0"/>
                <a:ea typeface="Calibri" panose="020F0502020204030204" pitchFamily="34" charset="0"/>
                <a:cs typeface="Times New Roman" panose="02020603050405020304" pitchFamily="18" charset="0"/>
              </a:rPr>
              <a:t>Osam</a:t>
            </a:r>
            <a:r>
              <a:rPr lang="en-US" sz="3600" dirty="0">
                <a:effectLst/>
                <a:latin typeface="Calibri" panose="020F0502020204030204" pitchFamily="34" charset="0"/>
                <a:ea typeface="Calibri" panose="020F0502020204030204" pitchFamily="34" charset="0"/>
                <a:cs typeface="Times New Roman" panose="02020603050405020304" pitchFamily="18" charset="0"/>
              </a:rPr>
              <a:t>, Bergman and Cumberland, (2017) suggests that mature students are out of practice in their routine of learning especially in the first year of higher education. Lowe and Cook,  (2003) suggests that some students entering higher education feel overwhelmed at the prospect of having to learn to learn again, taking notes, giving presentations, taking part in group tasks, studying for exams and writing assignments which could possibly be at a level which is unfamiliar to them. However, Metcalf, (1993) suggests that studies of attainment prospectives for mature students accessing higher education do not take factors such as work and life experiences into consideration.</a:t>
            </a:r>
          </a:p>
          <a:p>
            <a:pPr marL="0" marR="0" algn="just">
              <a:lnSpc>
                <a:spcPct val="107000"/>
              </a:lnSpc>
              <a:spcBef>
                <a:spcPts val="0"/>
              </a:spcBef>
              <a:spcAft>
                <a:spcPts val="0"/>
              </a:spcAft>
            </a:pPr>
            <a:r>
              <a:rPr lang="en-US" sz="36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gn="just">
              <a:lnSpc>
                <a:spcPct val="107000"/>
              </a:lnSpc>
              <a:spcBef>
                <a:spcPts val="0"/>
              </a:spcBef>
              <a:spcAft>
                <a:spcPts val="0"/>
              </a:spcAft>
            </a:pPr>
            <a:r>
              <a:rPr lang="en-US" sz="3600" dirty="0">
                <a:effectLst/>
                <a:latin typeface="Calibri" panose="020F0502020204030204" pitchFamily="34" charset="0"/>
                <a:ea typeface="Calibri" panose="020F0502020204030204" pitchFamily="34" charset="0"/>
                <a:cs typeface="Times New Roman" panose="02020603050405020304" pitchFamily="18" charset="0"/>
              </a:rPr>
              <a:t>There is also the question of barriers faced by age in a university culture dominated by younger students. Scala (1996) suggests that some mature students face a lack of inclusion as well as the ageist concept of being beyond the expected age for academic progression. Markle, (2015) suggests that mature students have significantly lower graduation outcomes than younger students.  This is supported by Richardson and Woodley (2003) who state that there is a decline in intelligence in people between the ages of 18 and 60 and then a significant decline thereafter. According to Mallman and Lee,  (2016)  mature students face emotional shame and confusion due to social stigma of not fitting into the consistent ideal of student norms, which can have a negative impact on their confidence and motivation making it harder to overcome barriers.</a:t>
            </a:r>
          </a:p>
          <a:p>
            <a:pPr marL="0" marR="0" algn="just">
              <a:lnSpc>
                <a:spcPct val="107000"/>
              </a:lnSpc>
              <a:spcBef>
                <a:spcPts val="0"/>
              </a:spcBef>
              <a:spcAft>
                <a:spcPts val="0"/>
              </a:spcAft>
            </a:pPr>
            <a:r>
              <a:rPr lang="en-US" sz="3600" dirty="0">
                <a:effectLst/>
                <a:latin typeface="Calibri" panose="020F0502020204030204" pitchFamily="34" charset="0"/>
                <a:ea typeface="Calibri" panose="020F0502020204030204" pitchFamily="34" charset="0"/>
                <a:cs typeface="Times New Roman" panose="02020603050405020304" pitchFamily="18" charset="0"/>
              </a:rPr>
              <a:t> Similarly, Rose, (2017) states that mature students have an array of personal factors to deal with which younger students have the luxury of not having to think about such as childcare, employment and family pressures, which leads to the question of social inclusion within university, which is an important element in gaining academic support from peers.  Some students declare that they feel excluded due to not being able to partake in social events because of childcare or other family circumstances. Mishra, (2020) states that interaction with peers is essential for improving understanding of course materials and peer support networking is paramount to retention and success.</a:t>
            </a:r>
          </a:p>
        </p:txBody>
      </p:sp>
      <p:pic>
        <p:nvPicPr>
          <p:cNvPr id="2" name="Audio 1">
            <a:hlinkClick r:id="" action="ppaction://media"/>
            <a:extLst>
              <a:ext uri="{FF2B5EF4-FFF2-40B4-BE49-F238E27FC236}">
                <a16:creationId xmlns:a16="http://schemas.microsoft.com/office/drawing/2014/main" id="{E6A5EFAD-DF6E-157D-9558-5D764F33A58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50000" t="-118750" r="-250000" b="-118750"/>
          <a:stretch>
            <a:fillRect/>
          </a:stretch>
        </p:blipFill>
        <p:spPr>
          <a:xfrm>
            <a:off x="24574500" y="17613908"/>
            <a:ext cx="3657600" cy="2057400"/>
          </a:xfrm>
          <a:prstGeom prst="rect">
            <a:avLst/>
          </a:prstGeom>
        </p:spPr>
      </p:pic>
    </p:spTree>
    <p:extLst>
      <p:ext uri="{BB962C8B-B14F-4D97-AF65-F5344CB8AC3E}">
        <p14:creationId xmlns:p14="http://schemas.microsoft.com/office/powerpoint/2010/main" val="3114857060"/>
      </p:ext>
    </p:extLst>
  </p:cSld>
  <p:clrMapOvr>
    <a:masterClrMapping/>
  </p:clrMapOvr>
  <mc:AlternateContent xmlns:mc="http://schemas.openxmlformats.org/markup-compatibility/2006">
    <mc:Choice xmlns:p14="http://schemas.microsoft.com/office/powerpoint/2010/main" Requires="p14">
      <p:transition spd="slow" p14:dur="2000" advTm="63358"/>
    </mc:Choice>
    <mc:Fallback>
      <p:transition spd="slow" advTm="63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A339B0-F0BF-9558-683D-1B043E58BE2E}"/>
              </a:ext>
            </a:extLst>
          </p:cNvPr>
          <p:cNvSpPr txBox="1"/>
          <p:nvPr/>
        </p:nvSpPr>
        <p:spPr>
          <a:xfrm>
            <a:off x="5818909" y="7107383"/>
            <a:ext cx="17373600" cy="3046988"/>
          </a:xfrm>
          <a:prstGeom prst="rect">
            <a:avLst/>
          </a:prstGeom>
          <a:solidFill>
            <a:srgbClr val="FF0000"/>
          </a:solidFill>
        </p:spPr>
        <p:txBody>
          <a:bodyPr wrap="square" rtlCol="0">
            <a:spAutoFit/>
          </a:bodyPr>
          <a:lstStyle/>
          <a:p>
            <a:r>
              <a:rPr lang="en-GB" sz="9600" dirty="0"/>
              <a:t>Is there enough support available?</a:t>
            </a:r>
            <a:endParaRPr lang="en-US" sz="9600" dirty="0"/>
          </a:p>
          <a:p>
            <a:endParaRPr lang="en-US" sz="9600" dirty="0"/>
          </a:p>
        </p:txBody>
      </p:sp>
      <p:pic>
        <p:nvPicPr>
          <p:cNvPr id="5" name="Audio 4">
            <a:hlinkClick r:id="" action="ppaction://media"/>
            <a:extLst>
              <a:ext uri="{FF2B5EF4-FFF2-40B4-BE49-F238E27FC236}">
                <a16:creationId xmlns:a16="http://schemas.microsoft.com/office/drawing/2014/main" id="{3D800D1A-A1A6-054B-E0C3-BC56C1EF3E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50000" t="-118750" r="-250000" b="-118750"/>
          <a:stretch>
            <a:fillRect/>
          </a:stretch>
        </p:blipFill>
        <p:spPr>
          <a:xfrm>
            <a:off x="24574500" y="17613908"/>
            <a:ext cx="3657600" cy="2057400"/>
          </a:xfrm>
          <a:prstGeom prst="rect">
            <a:avLst/>
          </a:prstGeom>
        </p:spPr>
      </p:pic>
    </p:spTree>
    <p:extLst>
      <p:ext uri="{BB962C8B-B14F-4D97-AF65-F5344CB8AC3E}">
        <p14:creationId xmlns:p14="http://schemas.microsoft.com/office/powerpoint/2010/main" val="1971385582"/>
      </p:ext>
    </p:extLst>
  </p:cSld>
  <p:clrMapOvr>
    <a:masterClrMapping/>
  </p:clrMapOvr>
  <mc:AlternateContent xmlns:mc="http://schemas.openxmlformats.org/markup-compatibility/2006">
    <mc:Choice xmlns:p14="http://schemas.microsoft.com/office/powerpoint/2010/main" Requires="p14">
      <p:transition spd="slow" p14:dur="2000" advTm="54465"/>
    </mc:Choice>
    <mc:Fallback>
      <p:transition spd="slow" advTm="54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50AB6B-A0D8-9337-CB7F-888EFAC32BEE}"/>
              </a:ext>
            </a:extLst>
          </p:cNvPr>
          <p:cNvSpPr txBox="1"/>
          <p:nvPr/>
        </p:nvSpPr>
        <p:spPr>
          <a:xfrm>
            <a:off x="0" y="0"/>
            <a:ext cx="30175200" cy="21748326"/>
          </a:xfrm>
          <a:prstGeom prst="rect">
            <a:avLst/>
          </a:prstGeom>
          <a:solidFill>
            <a:schemeClr val="accent2">
              <a:lumMod val="40000"/>
              <a:lumOff val="60000"/>
            </a:schemeClr>
          </a:solidFill>
        </p:spPr>
        <p:txBody>
          <a:bodyPr wrap="square" rtlCol="0">
            <a:spAutoFit/>
          </a:bodyPr>
          <a:lstStyle/>
          <a:p>
            <a:pPr marL="0" marR="0" algn="just">
              <a:lnSpc>
                <a:spcPct val="107000"/>
              </a:lnSpc>
              <a:spcBef>
                <a:spcPts val="0"/>
              </a:spcBef>
              <a:spcAft>
                <a:spcPts val="800"/>
              </a:spcAft>
            </a:pPr>
            <a:r>
              <a:rPr lang="en-US" sz="4800" dirty="0">
                <a:effectLst/>
                <a:latin typeface="Times New Roman" panose="02020603050405020304" pitchFamily="18" charset="0"/>
                <a:ea typeface="Calibri" panose="020F0502020204030204" pitchFamily="34" charset="0"/>
                <a:cs typeface="Times New Roman" panose="02020603050405020304" pitchFamily="18" charset="0"/>
              </a:rPr>
              <a:t>INTERVENTIONS</a:t>
            </a:r>
          </a:p>
          <a:p>
            <a:pPr marL="0" marR="0" algn="just">
              <a:lnSpc>
                <a:spcPct val="107000"/>
              </a:lnSpc>
              <a:spcBef>
                <a:spcPts val="0"/>
              </a:spcBef>
              <a:spcAft>
                <a:spcPts val="800"/>
              </a:spcAft>
            </a:pP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Flexible course structure hybrid learning can benefit students.  Recorded lectures will enable students to watch or revisit lectures at a suitable time, giving students the opportunity to access lectures any time and in any location (</a:t>
            </a:r>
            <a:r>
              <a:rPr lang="en-US" sz="4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Raes</a:t>
            </a: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   However </a:t>
            </a: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Garrison and Kanuka,  (2004) </a:t>
            </a: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4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Support with digital skills is available within Higher Education establishments and lecturers should signpost students to the relevant services (UWTSD, 2024).</a:t>
            </a:r>
            <a:endParaRPr lang="en-US" sz="4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Lecturers can give advice to students with regards to managing their time and suggest strategies to  </a:t>
            </a:r>
            <a:r>
              <a:rPr lang="en-US" sz="4400" dirty="0" err="1">
                <a:effectLst/>
                <a:latin typeface="Times New Roman" panose="02020603050405020304" pitchFamily="18" charset="0"/>
                <a:ea typeface="Calibri" panose="020F0502020204030204" pitchFamily="34" charset="0"/>
                <a:cs typeface="Times New Roman" panose="02020603050405020304" pitchFamily="18" charset="0"/>
              </a:rPr>
              <a:t>prioritise</a:t>
            </a: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 work and encouraging students to set goals which will help to motivate students (</a:t>
            </a: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Wolters and Brady 2021)</a:t>
            </a: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lecturers should offer support and ensure that deadlines can be met realistically (</a:t>
            </a:r>
            <a:r>
              <a:rPr lang="en-US" sz="4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Gelles</a:t>
            </a: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4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endParaRPr lang="en-US" sz="4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Brady,  Kim,  and Cutshall,  (2021) suggests that students</a:t>
            </a: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 should remove distractions such as mobile phones, let friends and family know that you are studying and do not want to be disturbed, eat before you start to study and think of anything that might distract you and deal with it before you begin to study. </a:t>
            </a:r>
            <a:endParaRPr lang="en-US" sz="4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students might be reluctant to discuss personal circumstances with lecturers and therefore strategies to identify possible issues which might affect student’s progression should be adopted by academic staff such as observing participation levels and students’ behaviour.  McGivney, (2004) suggests that lecturers should recognize tell tale sings such as low attendance and missed deadlines.</a:t>
            </a:r>
            <a:endParaRPr lang="en-US" sz="4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well as individual tutorials with students Nicol, Thomson, and Breslin, C. (2014 suggests anonymous suggestion boxes to enable students to express concerns and share experiences without judgement.  </a:t>
            </a:r>
            <a:endParaRPr lang="en-US" sz="4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Similarly Dhillon,  McGowan, and Wang, (2008) suggests that most higher education establishments have well established support systems which lecturers should ensure that they are familiar with. Lecturers can encourage students to adopt strategies such as studying when children are in childcare or sleeping and offering suggestions such as restricting times dedicated to activities which are not related to studies and students who are parents should be reminded of the establishment’s support systems which are available to students who find themselves in a situation which is out of their control such as application for extenuating circumstances (</a:t>
            </a: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UWTSD Students’ Union, No Date)</a:t>
            </a:r>
            <a:endParaRPr lang="en-US" sz="4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There is a need to establish whether students have a clear expectation of their achievements in order for them to know what is expected of them and whether they feel that the educators are not only teaching, but supporting their ongoing learning and development (</a:t>
            </a:r>
            <a:r>
              <a:rPr lang="en-US" sz="4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Cordingley</a:t>
            </a: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2015; HEA, 2011).  Sadler,( 2010)</a:t>
            </a: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 states that educators should establish </a:t>
            </a:r>
            <a:r>
              <a:rPr lang="en-US" sz="4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whether students felt that the feedback was  highlighting strengths and weaknesses with suggestions for improvement and therefore a meeting between student and lecturer to discuss feedback is encouraged.</a:t>
            </a:r>
            <a:endParaRPr lang="en-US" sz="4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602EA0F7-0130-F58B-38CE-0564D33FF4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50000" t="-118750" r="-250000" b="-118750"/>
          <a:stretch>
            <a:fillRect/>
          </a:stretch>
        </p:blipFill>
        <p:spPr>
          <a:xfrm>
            <a:off x="24574500" y="17613908"/>
            <a:ext cx="3657600" cy="2057400"/>
          </a:xfrm>
          <a:prstGeom prst="rect">
            <a:avLst/>
          </a:prstGeom>
        </p:spPr>
      </p:pic>
    </p:spTree>
    <p:extLst>
      <p:ext uri="{BB962C8B-B14F-4D97-AF65-F5344CB8AC3E}">
        <p14:creationId xmlns:p14="http://schemas.microsoft.com/office/powerpoint/2010/main" val="3709619981"/>
      </p:ext>
    </p:extLst>
  </p:cSld>
  <p:clrMapOvr>
    <a:masterClrMapping/>
  </p:clrMapOvr>
  <mc:AlternateContent xmlns:mc="http://schemas.openxmlformats.org/markup-compatibility/2006">
    <mc:Choice xmlns:p14="http://schemas.microsoft.com/office/powerpoint/2010/main" Requires="p14">
      <p:transition spd="slow" p14:dur="2000" advTm="259061"/>
    </mc:Choice>
    <mc:Fallback>
      <p:transition spd="slow" advTm="259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551AF4-CD03-B0CA-AA46-A950C1FEEF90}"/>
              </a:ext>
            </a:extLst>
          </p:cNvPr>
          <p:cNvSpPr txBox="1"/>
          <p:nvPr/>
        </p:nvSpPr>
        <p:spPr>
          <a:xfrm>
            <a:off x="374073" y="1163781"/>
            <a:ext cx="29427053" cy="16229956"/>
          </a:xfrm>
          <a:prstGeom prst="rect">
            <a:avLst/>
          </a:prstGeom>
          <a:noFill/>
        </p:spPr>
        <p:txBody>
          <a:bodyPr wrap="square" rtlCol="0">
            <a:spAutoFit/>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Reference List Action Research</a:t>
            </a:r>
          </a:p>
          <a:p>
            <a:pPr marL="0" marR="0">
              <a:lnSpc>
                <a:spcPct val="107000"/>
              </a:lnSpc>
              <a:spcBef>
                <a:spcPts val="0"/>
              </a:spcBef>
              <a:spcAft>
                <a:spcPts val="800"/>
              </a:spcAft>
            </a:pP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Aagaard</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J. (2015</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“Drawn to distraction: A qualitative study of off-task use of educational technology,”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Computers and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87, pp. 90–97. Available at: https://doi.org/10.1016/j.compedu.2015.03.010.</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Bonem</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E.M., </a:t>
            </a: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Fedesco</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H.N. and </a:t>
            </a: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Zissimopoulos</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A.N. (2020)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“What you do is less important than how you do it: the effects of learning environment on student outcomes,”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Learning environments research</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23(1), pp. 27–44. Available at: https://doi.org/10.1007/s10984-019-09289-8.</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Burton, K., Lloyd, M.G. and Griffiths, C. (2011) “Barriers to learning for mature students studying HE in an FE college,”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Journal of further and higher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35(1), pp. 25–36. Available at: https://doi.org/10.1080/0309877X.2010.540231.</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Chatterjee, S. and Parra, J. (2022</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“Undergraduate Students Engagement in Formal and Informal Learning: Applying the Community of Inquiry Framework,”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Journal of educational technology systems</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50(3), pp. 327–355.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2"/>
              </a:rPr>
              <a:t>https://doi.org/10.1177/00472395211062552</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Coombe, J. </a:t>
            </a:r>
            <a:r>
              <a:rPr lang="en-US" sz="1400" i="1"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et al.</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(2019)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“‘I can be a mum or a professional, but not both’: What women say about their experiences of juggling paid employment with motherhood,”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The Australian journal of social issues</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54(3), pp. 305–322.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3"/>
              </a:rPr>
              <a:t>https://doi.org/10.1002/ajs4.76</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Davies, P. (2001) “For me or not for me?: Fragility and risk in mature students’ decision-making,”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Higher education quarterly</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55(2), pp. 185–203.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4"/>
              </a:rPr>
              <a:t>https://doi.org/10.1111/1468-2273.00182</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Dhillon, J.K., McGowan, M. and Wang, H. (2008)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“How effective are institutional and departmental systems of student support? Insights from an investigation into the support available to students at one English university,”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Research in post-compulsory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13(3), pp. 281–293. Available at: https://doi.org/10.1080/13596740802346472.</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England, B.J., </a:t>
            </a: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Brigati</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J.R. and Schussler, E.E. (2017)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“Student anxiety in introductory biology classrooms: Perceptions about active learning and persistence in the major,” </a:t>
            </a:r>
            <a:r>
              <a:rPr lang="en-US" sz="1400" i="1"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PloS</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one</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12(8), pp. e0182506–e0182506.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5"/>
              </a:rPr>
              <a:t>https://doi.org/10.1371/journal.pone.0182506</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Ferri</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F., </a:t>
            </a:r>
            <a:r>
              <a:rPr lang="en-US" sz="14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Grifoni</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P. and </a:t>
            </a:r>
            <a:r>
              <a:rPr lang="en-US" sz="14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Guzzo</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T. (2020) “Online Learning and Emergency Remote Teaching: Opportunities and Challenges in Emergency Situations,”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Societies (Basel, Switzerland)</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10(4), pp. 86-. Available at: https://doi.org/10.3390/soc10040086.</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Frambach</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J.M. </a:t>
            </a:r>
            <a:r>
              <a:rPr lang="en-US" sz="1400" i="1"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et al.</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(2014)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“Quiet or questioning? Students’ discussion behaviors in student-centered education across cultures,”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Studies in higher education (Dorchester-on-Thames)</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39(6), pp. 1001–1021. Available at: https://doi.org/10.1080/03075079.2012.754865.</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Garrison, D.R. and Kanuka, H. (2004)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“Blended learning: Uncovering its transformative potential in higher education,”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The Internet and higher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7(2), pp. 95–105.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6"/>
              </a:rPr>
              <a:t>https://doi.org/10.1016/j.iheduc.2004.02.001</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Gelles</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L.A. </a:t>
            </a:r>
            <a:r>
              <a:rPr lang="en-US" sz="1400" i="1"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et al.</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(2020)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“Compassionate Flexibility and Self-Discipline: Student Adaptation to Emergency Remote Teaching in an Integrated Engineering Energy Course during COVID-19,”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Education sciences</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10(11), pp. 304-.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7"/>
              </a:rPr>
              <a:t>https://doi.org/10.3390/educsci10110304</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Goeman</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K. and </a:t>
            </a: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Deschacht</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N. (2019)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“The learning strategies of mature students: a study of social science students in Belgium,”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Journal of applied research in higher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11(4), pp. 814–827. Available at: https://doi.org/10.1108/JARHE-04-2018-0063.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Gudbjörg</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Linda </a:t>
            </a: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Rafnsdottir</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and </a:t>
            </a: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Heijstra</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T.M. (2013</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“Balancing work-family life in academia: The power of time,”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Gender, work, and organization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20(3), pp. 283–296.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8"/>
              </a:rPr>
              <a:t>https://doi.org/10.1111/j.1468-0432.2011.00571.x</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Hemsley-Brown, J. and </a:t>
            </a: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Oplatka</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I. (2015)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“University choice: what do we know, what don’t we know and what do we still need to find out?,”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International journal of educational management</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29(3), pp. 254–274. Available at: https://doi.org/10.1108/IJEM-10-2013-0150.</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0"/>
              </a:spcAft>
            </a:pPr>
            <a:r>
              <a:rPr lang="en-US" sz="1400" b="0" dirty="0">
                <a:solidFill>
                  <a:srgbClr val="3A3A3A"/>
                </a:solidFill>
                <a:effectLst/>
                <a:latin typeface="Calibri Light" panose="020F0302020204030204" pitchFamily="34" charset="0"/>
                <a:ea typeface="Times New Roman" panose="02020603050405020304" pitchFamily="18" charset="0"/>
              </a:rPr>
              <a:t>JISC (2018) </a:t>
            </a:r>
            <a:r>
              <a:rPr lang="en-US" sz="1400" b="0" dirty="0">
                <a:solidFill>
                  <a:srgbClr val="3D3935"/>
                </a:solidFill>
                <a:effectLst/>
                <a:latin typeface="Calibri Light" panose="020F0302020204030204" pitchFamily="34" charset="0"/>
                <a:ea typeface="Times New Roman" panose="02020603050405020304" pitchFamily="18" charset="0"/>
              </a:rPr>
              <a:t>Digital experience insights survey 2018: findings from students in UK further and higher education Available at: </a:t>
            </a:r>
            <a:r>
              <a:rPr lang="en-US" sz="1400" b="0" u="sng" kern="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9"/>
              </a:rPr>
              <a:t>Digital experience insights survey 2018: findings from students in UK further and higher education | Digital Insights (jisc.ac.uk)</a:t>
            </a:r>
            <a:r>
              <a:rPr lang="en-US" sz="1400" b="0" kern="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(Accessed: 12</a:t>
            </a:r>
            <a:r>
              <a:rPr lang="en-US" sz="1400" b="0" kern="0" baseline="30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t>
            </a:r>
            <a:r>
              <a:rPr lang="en-US" sz="1400" b="0" kern="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March 2024)</a:t>
            </a:r>
            <a:endParaRPr lang="en-US" sz="1400" b="1"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400" b="0" kern="0" dirty="0">
                <a:effectLst/>
                <a:latin typeface="Calibri" panose="020F0502020204030204" pitchFamily="34" charset="0"/>
                <a:ea typeface="Calibri" panose="020F0502020204030204" pitchFamily="34" charset="0"/>
                <a:cs typeface="Times New Roman" panose="02020603050405020304" pitchFamily="18" charset="0"/>
              </a:rPr>
              <a:t> </a:t>
            </a:r>
            <a:endParaRPr lang="en-US" sz="1400" b="1"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400" b="0" dirty="0">
                <a:solidFill>
                  <a:srgbClr val="3A3A3A"/>
                </a:solidFill>
                <a:effectLst/>
                <a:latin typeface="Source Sans Pro" panose="020B0503030403020204" pitchFamily="34" charset="0"/>
                <a:ea typeface="Times New Roman" panose="02020603050405020304" pitchFamily="18" charset="0"/>
              </a:rPr>
              <a:t>Kieran, L. and Anderson, C. (2019) “Connecting Universal Design for Learning With Culturally Responsive Teaching,” </a:t>
            </a:r>
            <a:r>
              <a:rPr lang="en-US" sz="1400" b="0" i="1" dirty="0">
                <a:solidFill>
                  <a:srgbClr val="3A3A3A"/>
                </a:solidFill>
                <a:effectLst/>
                <a:latin typeface="Source Sans Pro" panose="020B0503030403020204" pitchFamily="34" charset="0"/>
                <a:ea typeface="Times New Roman" panose="02020603050405020304" pitchFamily="18" charset="0"/>
              </a:rPr>
              <a:t>Education and urban society</a:t>
            </a:r>
            <a:r>
              <a:rPr lang="en-US" sz="1400" b="0" dirty="0">
                <a:solidFill>
                  <a:srgbClr val="3A3A3A"/>
                </a:solidFill>
                <a:effectLst/>
                <a:latin typeface="Source Sans Pro" panose="020B0503030403020204" pitchFamily="34" charset="0"/>
                <a:ea typeface="Times New Roman" panose="02020603050405020304" pitchFamily="18" charset="0"/>
              </a:rPr>
              <a:t>, 51(9), pp. 1202–1216. Available at: </a:t>
            </a:r>
            <a:r>
              <a:rPr lang="en-US" sz="1400" b="1" u="sng" dirty="0">
                <a:solidFill>
                  <a:srgbClr val="000000"/>
                </a:solidFill>
                <a:effectLst/>
                <a:latin typeface="Source Sans Pro" panose="020B0503030403020204" pitchFamily="34" charset="0"/>
                <a:ea typeface="Times New Roman" panose="02020603050405020304" pitchFamily="18" charset="0"/>
                <a:hlinkClick r:id="rId10"/>
              </a:rPr>
              <a:t>https://doi.org/10.1177/0013124518785012</a:t>
            </a:r>
            <a:r>
              <a:rPr lang="en-US" sz="1400" b="0" dirty="0">
                <a:solidFill>
                  <a:srgbClr val="3A3A3A"/>
                </a:solidFill>
                <a:effectLst/>
                <a:latin typeface="Source Sans Pro" panose="020B0503030403020204" pitchFamily="34" charset="0"/>
                <a:ea typeface="Times New Roman" panose="02020603050405020304" pitchFamily="18" charset="0"/>
              </a:rPr>
              <a:t>.</a:t>
            </a:r>
            <a:endParaRPr lang="en-US" sz="1400" b="1" dirty="0">
              <a:effectLst/>
              <a:latin typeface="Times New Roman" panose="02020603050405020304" pitchFamily="18" charset="0"/>
              <a:ea typeface="Times New Roman" panose="02020603050405020304" pitchFamily="18" charset="0"/>
            </a:endParaRPr>
          </a:p>
          <a:p>
            <a:pPr marL="0" marR="0">
              <a:spcBef>
                <a:spcPts val="0"/>
              </a:spcBef>
              <a:spcAft>
                <a:spcPts val="0"/>
              </a:spcAft>
            </a:pPr>
            <a:r>
              <a:rPr lang="en-US" sz="1400" b="0" dirty="0">
                <a:solidFill>
                  <a:srgbClr val="3D3935"/>
                </a:solidFill>
                <a:effectLst/>
                <a:latin typeface="Calibri Light" panose="020F0302020204030204" pitchFamily="34" charset="0"/>
                <a:ea typeface="Times New Roman" panose="02020603050405020304" pitchFamily="18" charset="0"/>
              </a:rPr>
              <a:t> </a:t>
            </a:r>
            <a:endParaRPr lang="en-US" sz="1400" b="1" dirty="0">
              <a:effectLst/>
              <a:latin typeface="Times New Roman" panose="02020603050405020304" pitchFamily="18" charset="0"/>
              <a:ea typeface="Times New Roman" panose="02020603050405020304" pitchFamily="18" charset="0"/>
            </a:endParaRPr>
          </a:p>
          <a:p>
            <a:pPr marL="0" marR="0">
              <a:lnSpc>
                <a:spcPct val="107000"/>
              </a:lnSpc>
              <a:spcBef>
                <a:spcPts val="0"/>
              </a:spcBef>
              <a:spcAft>
                <a:spcPts val="800"/>
              </a:spcAft>
            </a:pP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Lowe, H. and Cook, A. (2003) “Mind the Gap: Are students prepared for higher education?,”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Journal of further and higher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27(1), pp. 53–76.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11"/>
              </a:rPr>
              <a:t>https://doi.org/10.1080/03098770305629</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MacPhail, A. </a:t>
            </a:r>
            <a:r>
              <a:rPr lang="en-US" sz="1400" i="1"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et al.</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(2019</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“The professional development of higher education-based teacher educators: needs and realities,”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Professional development in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45(5), pp. 848–861. Available at: https://doi.org/10.1080/19415257.2018.1529610.</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Malau-Aduli</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B.S.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et al.</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(2021) “Adjusting to university: Perceptions of first-year health professions students,” </a:t>
            </a:r>
            <a:r>
              <a:rPr lang="en-US" sz="1400" i="1"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PloS</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one</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16(5), pp. e0251634–e0251634.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12"/>
              </a:rPr>
              <a:t>https://doi.org/10.1371/journal.pone.0251634</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Mallman, M. and Lee, H. (2016)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r>
              <a:rPr lang="en-US" sz="14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Stigmatised</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learners: mature-age students negotiating university culture,”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British journal of sociology of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37(5), pp. 684–701.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13"/>
              </a:rPr>
              <a:t>https://doi.org/10.1080/01425692.2014.973017</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McGivney, V. (2004)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“Understanding persistence in adult learning,”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Open learning</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19(1), pp. 33–46. Available at: https://doi.org/10.1080/0268051042000177836.</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Mishra, S. (2020)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“Social networks, social capital, social support and academic success in higher education: A systematic review with a special focus on ‘underrepresented’ students,”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Educational research review</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29, pp. 100307-. Available at: https://doi.org/10.1016/j.edurev.2019.100307.</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Moreno-Colom, S. (2017) “The gendered division of housework time: Analysis of time use by type and daily frequency of household tasks,”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Time &amp; society</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26(1), pp. 3–27.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14"/>
              </a:rPr>
              <a:t>https://doi.org/10.1177/0961463X15577269</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Moreau, M.-P. and Kerner, C. (2015</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“Care in academia: an exploration of student parents’ experiences,”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British journal of sociology of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36(2), pp. 215–233.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15"/>
              </a:rPr>
              <a:t>https://doi.org/10.1080/01425692.2013.814533</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Nicol, D., Thomson, A. and Breslin, C. (2014</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“Rethinking feedback practices in higher education: a peer review perspective,”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Assessment and evaluation in higher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39(1), pp. 102–122. Available at: https://doi.org/10.1080/02602938.2013.795518.</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Osam</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E.K., Bergman, M. and Cumberland, D.M. (2017)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An Integrative Literature Review on the Barriers Impacting Adult Learners’ Return to College</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Adult learning (Washington, D.C.)</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Los Angeles, CA: SAGE Publications, pp. 54–60. Available at: https://doi.org/10.1177/1045159516658013.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Richardson, J.T.E. (1994) “Mature students in higher education: I. A literature survey on approaches to studying,”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Studies in higher education (Dorchester-on-Thames)</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19(3), pp. 309–325.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16"/>
              </a:rPr>
              <a:t>https://doi.org/10.1080/03075079412331381900</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Rose, J. (2017) “‘Never enough hours in the day’: Employed mothers’ perceptions of time pressure,”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The Australian journal of social issues</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52(2), pp. 116–130.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17"/>
              </a:rPr>
              <a:t>https://doi.org/10.1002/ajs4.2</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Rosen, L.D., Mark Carrier, L. and Cheever, N.A. (2013</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“Facebook and texting made me do it: Media-induced task-switching while studying,”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Computers in human behavior</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29(3), pp. 948–958. Available at: https://doi.org/10.1016/j.chb.2012.12.001.</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Sadler, D.R. (2010)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“Beyond feedback: developing student capability in complex appraisal,”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Assessment and evaluation in higher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35(5), pp. 535–550.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18"/>
              </a:rPr>
              <a:t>https://doi.org/10.1080/02602930903541015</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Saddler, Y. and </a:t>
            </a: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Sundin</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E.C. (2020)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“Mature students’ journey into higher education in the UK: an interpretative phenomenological analysis,”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Higher education research and development</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39(2), pp. 332–345. Available at: https://doi.org/10.1080/07294360.2019.1672624.</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Safford, K. and Stinton, J. (2016)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“Barriers to blended digital distance vocational learning for non-traditional students,”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British journal of educational technology</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47(1), pp. 135–150.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19"/>
              </a:rPr>
              <a:t>https://doi.org/10.1111/bjet.12222</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Scala, M.A. (1996)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“GOING BACK TO SCHOOL: PARTICIPATION MOTIVES AND EXPERIENCES OF OLDER ADULTS IN AN UNDERGRADUATE CLASSROOM,”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Educational gerontology</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22(8), pp. 747–773. Available at: https://doi.org/10.1080/0360127960220804.</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222222"/>
                </a:solidFill>
                <a:effectLst/>
                <a:latin typeface="Merriweather Sans" pitchFamily="2" charset="0"/>
                <a:ea typeface="Calibri" panose="020F0502020204030204" pitchFamily="34" charset="0"/>
                <a:cs typeface="Times New Roman" panose="02020603050405020304" pitchFamily="18" charset="0"/>
              </a:rPr>
              <a:t>Scott, C., Burns, A. &amp; Cooney, G. Motivation for return to study as a predictor of completion of degree amongst female mature students with children. </a:t>
            </a:r>
            <a:r>
              <a:rPr lang="en-US" sz="1400" i="1" dirty="0">
                <a:solidFill>
                  <a:srgbClr val="222222"/>
                </a:solidFill>
                <a:effectLst/>
                <a:latin typeface="Merriweather Sans" pitchFamily="2" charset="0"/>
                <a:ea typeface="Calibri" panose="020F0502020204030204" pitchFamily="34" charset="0"/>
                <a:cs typeface="Times New Roman" panose="02020603050405020304" pitchFamily="18" charset="0"/>
              </a:rPr>
              <a:t>Higher Education</a:t>
            </a:r>
            <a:r>
              <a:rPr lang="en-US" sz="1400" dirty="0">
                <a:solidFill>
                  <a:srgbClr val="222222"/>
                </a:solidFill>
                <a:effectLst/>
                <a:latin typeface="Merriweather Sans" pitchFamily="2" charset="0"/>
                <a:ea typeface="Calibri" panose="020F0502020204030204" pitchFamily="34" charset="0"/>
                <a:cs typeface="Times New Roman" panose="02020603050405020304" pitchFamily="18" charset="0"/>
              </a:rPr>
              <a:t> </a:t>
            </a:r>
            <a:r>
              <a:rPr lang="en-US" sz="1400" b="1" dirty="0">
                <a:solidFill>
                  <a:srgbClr val="222222"/>
                </a:solidFill>
                <a:effectLst/>
                <a:latin typeface="Merriweather Sans" pitchFamily="2" charset="0"/>
                <a:ea typeface="Calibri" panose="020F0502020204030204" pitchFamily="34" charset="0"/>
                <a:cs typeface="Times New Roman" panose="02020603050405020304" pitchFamily="18" charset="0"/>
              </a:rPr>
              <a:t>35</a:t>
            </a:r>
            <a:r>
              <a:rPr lang="en-US" sz="1400" dirty="0">
                <a:solidFill>
                  <a:srgbClr val="222222"/>
                </a:solidFill>
                <a:effectLst/>
                <a:latin typeface="Merriweather Sans" pitchFamily="2" charset="0"/>
                <a:ea typeface="Calibri" panose="020F0502020204030204" pitchFamily="34" charset="0"/>
                <a:cs typeface="Times New Roman" panose="02020603050405020304" pitchFamily="18" charset="0"/>
              </a:rPr>
              <a:t>, 221–239 (1998). </a:t>
            </a:r>
            <a:r>
              <a:rPr lang="en-US" sz="1400" u="sng" dirty="0">
                <a:solidFill>
                  <a:srgbClr val="0563C1"/>
                </a:solidFill>
                <a:effectLst/>
                <a:latin typeface="Merriweather Sans" pitchFamily="2" charset="0"/>
                <a:ea typeface="Calibri" panose="020F0502020204030204" pitchFamily="34" charset="0"/>
                <a:cs typeface="Times New Roman" panose="02020603050405020304" pitchFamily="18" charset="0"/>
                <a:hlinkClick r:id="rId20"/>
              </a:rPr>
              <a:t>https://doi.org/10.1023/A:1002911025252</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Selwyn, N. (2016</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“Digital downsides: exploring university students’ negative engagements with digital technology,”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Teaching in higher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21(8), pp. 1006–1021. Available at: https://doi.org/10.1080/13562517.2016.1213229.</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Simonite</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V. (1997) “Academic Achievement of Mature Students on a Modular Degree Course,”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Journal of further and higher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21(2), pp. 241–249. Available at: https://doi.org/10.1080/0309877970210209.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UK Parliament, (2021) House of Commons Library. Available at: </a:t>
            </a:r>
            <a:r>
              <a:rPr lang="en-US"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1"/>
              </a:rPr>
              <a:t>Mature students in England - House of Commons Library (parliament.uk)</a:t>
            </a:r>
            <a:r>
              <a:rPr lang="en-US" sz="1400" dirty="0">
                <a:effectLst/>
                <a:latin typeface="Calibri" panose="020F0502020204030204" pitchFamily="34" charset="0"/>
                <a:ea typeface="Calibri" panose="020F0502020204030204" pitchFamily="34" charset="0"/>
                <a:cs typeface="Times New Roman" panose="02020603050405020304" pitchFamily="18" charset="0"/>
              </a:rPr>
              <a:t> (Accessed: 8</a:t>
            </a:r>
            <a:r>
              <a:rPr lang="en-US"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400" dirty="0">
                <a:effectLst/>
                <a:latin typeface="Calibri" panose="020F0502020204030204" pitchFamily="34" charset="0"/>
                <a:ea typeface="Calibri" panose="020F0502020204030204" pitchFamily="34" charset="0"/>
                <a:cs typeface="Times New Roman" panose="02020603050405020304" pitchFamily="18" charset="0"/>
              </a:rPr>
              <a:t> March 2024)</a:t>
            </a:r>
          </a:p>
          <a:p>
            <a:pPr marL="0" marR="0">
              <a:lnSpc>
                <a:spcPct val="107000"/>
              </a:lnSpc>
              <a:spcBef>
                <a:spcPts val="0"/>
              </a:spcBef>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Universities U.K. (2023) Higher Education in Facts and Figures: 2021 Available at: </a:t>
            </a:r>
            <a:r>
              <a:rPr lang="en-US"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2"/>
              </a:rPr>
              <a:t>Higher education in facts and figures: 2021 (universitiesuk.ac.uk)</a:t>
            </a:r>
            <a:r>
              <a:rPr lang="en-US" sz="1400" dirty="0">
                <a:effectLst/>
                <a:latin typeface="Calibri" panose="020F0502020204030204" pitchFamily="34" charset="0"/>
                <a:ea typeface="Calibri" panose="020F0502020204030204" pitchFamily="34" charset="0"/>
                <a:cs typeface="Times New Roman" panose="02020603050405020304" pitchFamily="18" charset="0"/>
              </a:rPr>
              <a:t> (Accessed: 11</a:t>
            </a:r>
            <a:r>
              <a:rPr lang="en-US"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400" dirty="0">
                <a:effectLst/>
                <a:latin typeface="Calibri" panose="020F0502020204030204" pitchFamily="34" charset="0"/>
                <a:ea typeface="Calibri" panose="020F0502020204030204" pitchFamily="34" charset="0"/>
                <a:cs typeface="Times New Roman" panose="02020603050405020304" pitchFamily="18" charset="0"/>
              </a:rPr>
              <a:t> March 2024)</a:t>
            </a:r>
          </a:p>
          <a:p>
            <a:pPr marL="0" marR="0">
              <a:lnSpc>
                <a:spcPct val="107000"/>
              </a:lnSpc>
              <a:spcBef>
                <a:spcPts val="0"/>
              </a:spcBef>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UWTSD, (2024) Digital Skills for Students. Available at: </a:t>
            </a:r>
            <a:r>
              <a:rPr lang="en-US"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3"/>
              </a:rPr>
              <a:t>Digital skills for Students - The </a:t>
            </a:r>
            <a:r>
              <a:rPr lang="en-US" sz="14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3"/>
              </a:rPr>
              <a:t>DigiCentre</a:t>
            </a:r>
            <a:r>
              <a:rPr lang="en-US"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3"/>
              </a:rPr>
              <a:t> UWTSD</a:t>
            </a:r>
            <a:r>
              <a:rPr lang="en-US" sz="1400" dirty="0">
                <a:effectLst/>
                <a:latin typeface="Calibri" panose="020F0502020204030204" pitchFamily="34" charset="0"/>
                <a:ea typeface="Calibri" panose="020F0502020204030204" pitchFamily="34" charset="0"/>
                <a:cs typeface="Times New Roman" panose="02020603050405020304" pitchFamily="18" charset="0"/>
              </a:rPr>
              <a:t>. (Accessed: 10</a:t>
            </a:r>
            <a:r>
              <a:rPr lang="en-US"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400" dirty="0">
                <a:effectLst/>
                <a:latin typeface="Calibri" panose="020F0502020204030204" pitchFamily="34" charset="0"/>
                <a:ea typeface="Calibri" panose="020F0502020204030204" pitchFamily="34" charset="0"/>
                <a:cs typeface="Times New Roman" panose="02020603050405020304" pitchFamily="18" charset="0"/>
              </a:rPr>
              <a:t> March 2024)</a:t>
            </a:r>
          </a:p>
          <a:p>
            <a:pPr marL="0" marR="0">
              <a:lnSpc>
                <a:spcPct val="107000"/>
              </a:lnSpc>
              <a:spcBef>
                <a:spcPts val="0"/>
              </a:spcBef>
              <a:spcAft>
                <a:spcPts val="800"/>
              </a:spcAft>
            </a:pPr>
            <a:r>
              <a:rPr lang="en-US"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UWTSD Students’ Union (No Date) </a:t>
            </a:r>
            <a:r>
              <a:rPr lang="en-US" sz="1400" dirty="0">
                <a:effectLst/>
                <a:latin typeface="Calibri" panose="020F0502020204030204" pitchFamily="34" charset="0"/>
                <a:ea typeface="Calibri" panose="020F0502020204030204" pitchFamily="34" charset="0"/>
                <a:cs typeface="Times New Roman" panose="02020603050405020304" pitchFamily="18" charset="0"/>
              </a:rPr>
              <a:t>Extenuating Circumstances. Available at: </a:t>
            </a:r>
            <a:r>
              <a:rPr lang="en-US"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4"/>
              </a:rPr>
              <a:t>Extenuating Circumstances @ UWTSD Students' Union (uwtsdunion.co.uk)</a:t>
            </a:r>
            <a:r>
              <a:rPr lang="en-US" sz="1400" dirty="0">
                <a:effectLst/>
                <a:latin typeface="Calibri" panose="020F0502020204030204" pitchFamily="34" charset="0"/>
                <a:ea typeface="Calibri" panose="020F0502020204030204" pitchFamily="34" charset="0"/>
                <a:cs typeface="Times New Roman" panose="02020603050405020304" pitchFamily="18" charset="0"/>
              </a:rPr>
              <a:t> (Accessed: 12</a:t>
            </a:r>
            <a:r>
              <a:rPr lang="en-US"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400" dirty="0">
                <a:effectLst/>
                <a:latin typeface="Calibri" panose="020F0502020204030204" pitchFamily="34" charset="0"/>
                <a:ea typeface="Calibri" panose="020F0502020204030204" pitchFamily="34" charset="0"/>
                <a:cs typeface="Times New Roman" panose="02020603050405020304" pitchFamily="18" charset="0"/>
              </a:rPr>
              <a:t> March, 2024)</a:t>
            </a: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van </a:t>
            </a:r>
            <a:r>
              <a:rPr lang="en-US" sz="1400" u="sng"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Rhijn</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T.M. </a:t>
            </a:r>
            <a:r>
              <a:rPr lang="en-US" sz="1400" i="1"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et al.</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(2016)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“Unmet Needs: Challenges to Success from the Perspectives of Mature University Students,”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Canadian journal for the study of adult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28(1), pp. 29-.</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Welsh Government (2019) Digital 2030. Available at: </a:t>
            </a:r>
            <a:r>
              <a:rPr lang="en-US"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5"/>
              </a:rPr>
              <a:t>digital-2030-a-strategic-framework-for-post-16-digital-learning-in-wales.pdf (</a:t>
            </a:r>
            <a:r>
              <a:rPr lang="en-US" sz="14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5"/>
              </a:rPr>
              <a:t>gov.wales</a:t>
            </a:r>
            <a:r>
              <a:rPr lang="en-US"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5"/>
              </a:rPr>
              <a:t>)</a:t>
            </a:r>
            <a:r>
              <a:rPr lang="en-US" sz="1400" dirty="0">
                <a:effectLst/>
                <a:latin typeface="Calibri" panose="020F0502020204030204" pitchFamily="34" charset="0"/>
                <a:ea typeface="Calibri" panose="020F0502020204030204" pitchFamily="34" charset="0"/>
                <a:cs typeface="Times New Roman" panose="02020603050405020304" pitchFamily="18" charset="0"/>
              </a:rPr>
              <a:t> (Accessed: 12</a:t>
            </a:r>
            <a:r>
              <a:rPr lang="en-US"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400" dirty="0">
                <a:effectLst/>
                <a:latin typeface="Calibri" panose="020F0502020204030204" pitchFamily="34" charset="0"/>
                <a:ea typeface="Calibri" panose="020F0502020204030204" pitchFamily="34" charset="0"/>
                <a:cs typeface="Times New Roman" panose="02020603050405020304" pitchFamily="18" charset="0"/>
              </a:rPr>
              <a:t> March 2024)</a:t>
            </a:r>
          </a:p>
          <a:p>
            <a:pPr marL="0" marR="0">
              <a:lnSpc>
                <a:spcPct val="107000"/>
              </a:lnSpc>
              <a:spcBef>
                <a:spcPts val="0"/>
              </a:spcBef>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Welsh Government (2020) Funding and Finance for Students. Available at: </a:t>
            </a:r>
            <a:r>
              <a:rPr lang="en-US"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6"/>
              </a:rPr>
              <a:t>Funding and finance for students | Sub-topic | GOV.WALES</a:t>
            </a:r>
            <a:r>
              <a:rPr lang="en-US" sz="1400" dirty="0">
                <a:effectLst/>
                <a:latin typeface="Calibri" panose="020F0502020204030204" pitchFamily="34" charset="0"/>
                <a:ea typeface="Calibri" panose="020F0502020204030204" pitchFamily="34" charset="0"/>
                <a:cs typeface="Times New Roman" panose="02020603050405020304" pitchFamily="18" charset="0"/>
              </a:rPr>
              <a:t> (Accessed: 12</a:t>
            </a:r>
            <a:r>
              <a:rPr lang="en-US"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400" dirty="0">
                <a:effectLst/>
                <a:latin typeface="Calibri" panose="020F0502020204030204" pitchFamily="34" charset="0"/>
                <a:ea typeface="Calibri" panose="020F0502020204030204" pitchFamily="34" charset="0"/>
                <a:cs typeface="Times New Roman" panose="02020603050405020304" pitchFamily="18" charset="0"/>
              </a:rPr>
              <a:t> March 2024)</a:t>
            </a:r>
          </a:p>
          <a:p>
            <a:pPr marL="0" marR="0">
              <a:lnSpc>
                <a:spcPct val="107000"/>
              </a:lnSpc>
              <a:spcBef>
                <a:spcPts val="0"/>
              </a:spcBef>
              <a:spcAft>
                <a:spcPts val="800"/>
              </a:spcAft>
            </a:pP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Wolters, C.A. and Brady, A.C. (2021) “College Students’ Time Management: a Self-Regulated Learning Perspective,”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Educational psychology review</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33(4), pp. 1319–1351. Available at: </a:t>
            </a:r>
            <a:r>
              <a:rPr lang="en-US" sz="1400" u="sng" dirty="0">
                <a:solidFill>
                  <a:srgbClr val="0563C1"/>
                </a:solidFill>
                <a:effectLst/>
                <a:latin typeface="Source Sans Pro" panose="020B0503030403020204" pitchFamily="34" charset="0"/>
                <a:ea typeface="Calibri" panose="020F0502020204030204" pitchFamily="34" charset="0"/>
                <a:cs typeface="Times New Roman" panose="02020603050405020304" pitchFamily="18" charset="0"/>
                <a:hlinkClick r:id="rId27"/>
              </a:rPr>
              <a:t>https://doi.org/10.1007/s10648-020-09519-z</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Wood, E. </a:t>
            </a:r>
            <a:r>
              <a:rPr lang="en-US" sz="1400" i="1"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et al.</a:t>
            </a:r>
            <a:r>
              <a:rPr lang="en-US" sz="1400" u="sng"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(2012) </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“Examining the impact of off-task multi-tasking with technology on real-time classroom learning,” </a:t>
            </a:r>
            <a:r>
              <a:rPr lang="en-US" sz="14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Computers and education</a:t>
            </a:r>
            <a:r>
              <a:rPr lang="en-US" sz="14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58(1), pp. 365–374. Available at: https://doi.org/10.1016/j.compedu.2011.08.029.</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2679914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6" ma:contentTypeDescription="Create a new document." ma:contentTypeScope="" ma:versionID="5db8382823a3d0992b4499bf5ec309f1">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3e48b92ecd53cdd319f50dde57b1c14e"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LengthInSeconds" ma:index="16" nillable="true" ma:displayName="Length (seconds)"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AutoTags" ma:index="19" nillable="true" ma:displayName="Tags" ma:internalName="MediaServiceAutoTags"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e4866c9-5473-4b36-a248-8ce6a7a4bde8" xsi:nil="true"/>
  </documentManagement>
</p:properties>
</file>

<file path=customXml/itemProps1.xml><?xml version="1.0" encoding="utf-8"?>
<ds:datastoreItem xmlns:ds="http://schemas.openxmlformats.org/officeDocument/2006/customXml" ds:itemID="{32AD6C2A-9DAC-4AB5-8EA6-E838DAF317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FD5C15-F142-4B7B-B643-6EDE41816E00}">
  <ds:schemaRefs>
    <ds:schemaRef ds:uri="http://schemas.microsoft.com/sharepoint/v3/contenttype/forms"/>
  </ds:schemaRefs>
</ds:datastoreItem>
</file>

<file path=customXml/itemProps3.xml><?xml version="1.0" encoding="utf-8"?>
<ds:datastoreItem xmlns:ds="http://schemas.openxmlformats.org/officeDocument/2006/customXml" ds:itemID="{D7476005-FE7F-4C23-AF77-BCABC0E13DBE}">
  <ds:schemaRefs>
    <ds:schemaRef ds:uri="http://schemas.microsoft.com/office/infopath/2007/PartnerControls"/>
    <ds:schemaRef ds:uri="http://purl.org/dc/elements/1.1/"/>
    <ds:schemaRef ds:uri="http://schemas.microsoft.com/office/2006/metadata/properties"/>
    <ds:schemaRef ds:uri="5e4866c9-5473-4b36-a248-8ce6a7a4bde8"/>
    <ds:schemaRef ds:uri="http://purl.org/dc/terms/"/>
    <ds:schemaRef ds:uri="http://schemas.openxmlformats.org/package/2006/metadata/core-properties"/>
    <ds:schemaRef ds:uri="http://schemas.microsoft.com/office/2006/documentManagement/types"/>
    <ds:schemaRef ds:uri="1f9d1f62-2b66-4e13-be38-f795d411800a"/>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2098</TotalTime>
  <Words>6868</Words>
  <Application>Microsoft Office PowerPoint</Application>
  <PresentationFormat>Custom</PresentationFormat>
  <Paragraphs>148</Paragraphs>
  <Slides>10</Slides>
  <Notes>0</Notes>
  <HiddenSlides>0</HiddenSlides>
  <MMClips>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Merriweather Sans</vt:lpstr>
      <vt:lpstr>Source Sans Pro</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lee</dc:creator>
  <cp:lastModifiedBy>mari lee</cp:lastModifiedBy>
  <cp:revision>4</cp:revision>
  <dcterms:created xsi:type="dcterms:W3CDTF">2024-03-19T15:16:53Z</dcterms:created>
  <dcterms:modified xsi:type="dcterms:W3CDTF">2024-03-21T02:37:15Z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