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96" y="18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44297bd76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44297bd76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4548e79774_3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4548e79774_3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 larger buildings, particularly the monasteries, were generally rebuilt in the Norman period, and little Saxon work remains above ground.  Saxon churches are generally small in scale, showing none of the inclination towards grandeur exhibited by the later Norman builders. Doors and window openings are extremely simple, with very few decorative elements. At corners the Saxons frequently used alternate horizontal and vertical stones. This pattern, sometimes called "long-and-short work", is easily distinguished from the more common Norman pattern of alternating horizontal stones.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4548e79774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4548e79774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453dc44a7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453dc44a7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453dc44a74_0_3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453dc44a74_0_3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44297bd76b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44297bd76b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453dc44a74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453dc44a74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 rule of the Arab emirs ended with the invasion by the Normans who enjoyed papal support and the hope that they would begin to Latinize the island. However, political reality dictated a policy of tolerance as the Normans, thin on the ground, relied on Muslim administrators who had been successfully governing the island for 200 years. Many institutions were retained, Islam was tolerated, and Saracen landowners were allowed to keep their estates. Palermo was the capital of Sicily under both the Arabs and the Normans, and it is here that the new architectural style was mostly forged.</a:t>
            </a:r>
            <a:r>
              <a:rPr lang="en">
                <a:solidFill>
                  <a:schemeClr val="dk1"/>
                </a:solidFill>
              </a:rPr>
              <a:t>The Palazzo dei Normanni in Palermo, is a prime example of this. Originally an Arab Castle, the Normans turned it into a palace, adding towers, levels and, most famously, the Cappella Palatina, a delightfully ornate chapel that was completed in 1143 by Roger II. </a:t>
            </a:r>
            <a:r>
              <a:rPr lang="en"/>
              <a:t>The Normans  fascinationation with Arabic architecture was matched only by their passion for Byzantine mosaics. They expanded, altered and added to many existing buildings, and, as often as not, used Arab craftsmen for the work.</a:t>
            </a:r>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453dc44a74_4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453dc44a74_4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
              <a:t>Romanesque architecture develops in Normandy and then England, stemming off of the Gothic style of architecture often why the styles of building overlap </a:t>
            </a:r>
            <a:endParaRPr/>
          </a:p>
          <a:p>
            <a:pPr marL="457200" lvl="0" indent="-298450" algn="l" rtl="0">
              <a:spcBef>
                <a:spcPts val="0"/>
              </a:spcBef>
              <a:spcAft>
                <a:spcPts val="0"/>
              </a:spcAft>
              <a:buSzPts val="1100"/>
              <a:buChar char="-"/>
            </a:pPr>
            <a:r>
              <a:rPr lang="en"/>
              <a:t>The characteristic Norman architecture does not develop until the region was settled enough, now approximately dated as shortly before 1066</a:t>
            </a:r>
            <a:endParaRPr/>
          </a:p>
          <a:p>
            <a:pPr marL="457200" lvl="0" indent="-298450" algn="l" rtl="0">
              <a:lnSpc>
                <a:spcPct val="115000"/>
              </a:lnSpc>
              <a:spcBef>
                <a:spcPts val="0"/>
              </a:spcBef>
              <a:spcAft>
                <a:spcPts val="0"/>
              </a:spcAft>
              <a:buSzPts val="1100"/>
              <a:buChar char="-"/>
            </a:pPr>
            <a:r>
              <a:rPr lang="en">
                <a:solidFill>
                  <a:schemeClr val="dk1"/>
                </a:solidFill>
              </a:rPr>
              <a:t>The term ‘Romanesque’ is not given until the 19th century </a:t>
            </a:r>
            <a:endParaRPr>
              <a:solidFill>
                <a:schemeClr val="dk1"/>
              </a:solidFill>
            </a:endParaRPr>
          </a:p>
          <a:p>
            <a:pPr marL="457200" lvl="0" indent="-298450" algn="l" rtl="0">
              <a:lnSpc>
                <a:spcPct val="115000"/>
              </a:lnSpc>
              <a:spcBef>
                <a:spcPts val="0"/>
              </a:spcBef>
              <a:spcAft>
                <a:spcPts val="0"/>
              </a:spcAft>
              <a:buClr>
                <a:schemeClr val="dk1"/>
              </a:buClr>
              <a:buSzPts val="1100"/>
              <a:buChar char="-"/>
            </a:pPr>
            <a:r>
              <a:rPr lang="en">
                <a:solidFill>
                  <a:schemeClr val="dk1"/>
                </a:solidFill>
              </a:rPr>
              <a:t>The solid and robust structures constructed by the Normans demonstrate their power and dominance over the land  </a:t>
            </a:r>
            <a:endParaRPr>
              <a:solidFill>
                <a:schemeClr val="dk1"/>
              </a:solidFill>
            </a:endParaRPr>
          </a:p>
          <a:p>
            <a:pPr marL="457200" lvl="0" indent="-298450" algn="l" rtl="0">
              <a:lnSpc>
                <a:spcPct val="115000"/>
              </a:lnSpc>
              <a:spcBef>
                <a:spcPts val="0"/>
              </a:spcBef>
              <a:spcAft>
                <a:spcPts val="0"/>
              </a:spcAft>
              <a:buClr>
                <a:schemeClr val="dk1"/>
              </a:buClr>
              <a:buSzPts val="1100"/>
              <a:buChar char="-"/>
            </a:pPr>
            <a:r>
              <a:rPr lang="en">
                <a:solidFill>
                  <a:schemeClr val="dk1"/>
                </a:solidFill>
              </a:rPr>
              <a:t>The Romanesque style of architecture is particularly expensive but is durable </a:t>
            </a:r>
            <a:endParaRPr>
              <a:solidFill>
                <a:schemeClr val="dk1"/>
              </a:solidFill>
            </a:endParaRPr>
          </a:p>
          <a:p>
            <a:pPr marL="457200" lvl="0" indent="-298450" algn="l" rtl="0">
              <a:lnSpc>
                <a:spcPct val="115000"/>
              </a:lnSpc>
              <a:spcBef>
                <a:spcPts val="0"/>
              </a:spcBef>
              <a:spcAft>
                <a:spcPts val="0"/>
              </a:spcAft>
              <a:buClr>
                <a:schemeClr val="dk1"/>
              </a:buClr>
              <a:buSzPts val="1100"/>
              <a:buChar char="-"/>
            </a:pPr>
            <a:endParaRPr>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44297bd76b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44297bd76b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C9DAF8"/>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9.jpg"/><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12.jp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8.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140750" y="425362"/>
            <a:ext cx="8862499" cy="4292775"/>
          </a:xfrm>
          <a:prstGeom prst="rect">
            <a:avLst/>
          </a:prstGeom>
          <a:noFill/>
          <a:ln>
            <a:noFill/>
          </a:ln>
        </p:spPr>
      </p:pic>
      <p:sp>
        <p:nvSpPr>
          <p:cNvPr id="55" name="Google Shape;55;p13"/>
          <p:cNvSpPr txBox="1"/>
          <p:nvPr/>
        </p:nvSpPr>
        <p:spPr>
          <a:xfrm>
            <a:off x="590850" y="425350"/>
            <a:ext cx="9011100" cy="1463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6000">
                <a:solidFill>
                  <a:schemeClr val="lt1"/>
                </a:solidFill>
              </a:rPr>
              <a:t>Norman Architecture</a:t>
            </a:r>
            <a:endParaRPr sz="6000">
              <a:solidFill>
                <a:schemeClr val="lt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body" idx="1"/>
          </p:nvPr>
        </p:nvSpPr>
        <p:spPr>
          <a:xfrm>
            <a:off x="6140100" y="190500"/>
            <a:ext cx="2777100" cy="452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b="1">
                <a:solidFill>
                  <a:srgbClr val="000000"/>
                </a:solidFill>
              </a:rPr>
              <a:t>A map of some of the strategic castles built in the reign of William the Conqueror in the 11th Century.</a:t>
            </a:r>
            <a:endParaRPr sz="1400" b="1">
              <a:solidFill>
                <a:srgbClr val="000000"/>
              </a:solidFill>
            </a:endParaRPr>
          </a:p>
          <a:p>
            <a:pPr marL="0" lvl="0" indent="0" algn="l" rtl="0">
              <a:spcBef>
                <a:spcPts val="1600"/>
              </a:spcBef>
              <a:spcAft>
                <a:spcPts val="0"/>
              </a:spcAft>
              <a:buNone/>
            </a:pPr>
            <a:endParaRPr sz="1400">
              <a:solidFill>
                <a:srgbClr val="000000"/>
              </a:solidFill>
            </a:endParaRPr>
          </a:p>
          <a:p>
            <a:pPr marL="0" lvl="0" indent="0" algn="l" rtl="0">
              <a:spcBef>
                <a:spcPts val="1600"/>
              </a:spcBef>
              <a:spcAft>
                <a:spcPts val="0"/>
              </a:spcAft>
              <a:buNone/>
            </a:pPr>
            <a:r>
              <a:rPr lang="en" sz="1400">
                <a:solidFill>
                  <a:srgbClr val="000000"/>
                </a:solidFill>
              </a:rPr>
              <a:t>By the end of the century it was estimated that between </a:t>
            </a:r>
            <a:r>
              <a:rPr lang="en" sz="1400" b="1">
                <a:solidFill>
                  <a:srgbClr val="000000"/>
                </a:solidFill>
              </a:rPr>
              <a:t>500 - 1000 </a:t>
            </a:r>
            <a:r>
              <a:rPr lang="en" sz="1400">
                <a:solidFill>
                  <a:srgbClr val="000000"/>
                </a:solidFill>
              </a:rPr>
              <a:t>castles had been built by the Normans in Britain alone (1).</a:t>
            </a:r>
            <a:endParaRPr sz="1400">
              <a:solidFill>
                <a:srgbClr val="000000"/>
              </a:solidFill>
            </a:endParaRPr>
          </a:p>
          <a:p>
            <a:pPr marL="0" lvl="0" indent="0" algn="l" rtl="0">
              <a:spcBef>
                <a:spcPts val="1600"/>
              </a:spcBef>
              <a:spcAft>
                <a:spcPts val="0"/>
              </a:spcAft>
              <a:buNone/>
            </a:pPr>
            <a:endParaRPr sz="1400">
              <a:solidFill>
                <a:srgbClr val="000000"/>
              </a:solidFill>
            </a:endParaRPr>
          </a:p>
          <a:p>
            <a:pPr marL="0" lvl="0" indent="0" algn="l" rtl="0">
              <a:spcBef>
                <a:spcPts val="1600"/>
              </a:spcBef>
              <a:spcAft>
                <a:spcPts val="0"/>
              </a:spcAft>
              <a:buNone/>
            </a:pPr>
            <a:r>
              <a:rPr lang="en" sz="1400">
                <a:solidFill>
                  <a:srgbClr val="000000"/>
                </a:solidFill>
              </a:rPr>
              <a:t>A protective ring of castles surrounded London in the event of invasion. </a:t>
            </a:r>
            <a:endParaRPr sz="1400">
              <a:solidFill>
                <a:srgbClr val="000000"/>
              </a:solidFill>
            </a:endParaRPr>
          </a:p>
          <a:p>
            <a:pPr marL="0" lvl="0" indent="0" algn="l" rtl="0">
              <a:spcBef>
                <a:spcPts val="1600"/>
              </a:spcBef>
              <a:spcAft>
                <a:spcPts val="0"/>
              </a:spcAft>
              <a:buNone/>
            </a:pPr>
            <a:endParaRPr sz="1400">
              <a:solidFill>
                <a:srgbClr val="000000"/>
              </a:solidFill>
            </a:endParaRPr>
          </a:p>
          <a:p>
            <a:pPr marL="0" lvl="0" indent="0" algn="l" rtl="0">
              <a:spcBef>
                <a:spcPts val="1600"/>
              </a:spcBef>
              <a:spcAft>
                <a:spcPts val="0"/>
              </a:spcAft>
              <a:buNone/>
            </a:pPr>
            <a:endParaRPr sz="1400">
              <a:solidFill>
                <a:srgbClr val="000000"/>
              </a:solidFill>
            </a:endParaRPr>
          </a:p>
          <a:p>
            <a:pPr marL="0" lvl="0" indent="0" algn="l" rtl="0">
              <a:spcBef>
                <a:spcPts val="1600"/>
              </a:spcBef>
              <a:spcAft>
                <a:spcPts val="0"/>
              </a:spcAft>
              <a:buNone/>
            </a:pPr>
            <a:endParaRPr sz="1400" i="1">
              <a:solidFill>
                <a:srgbClr val="000000"/>
              </a:solidFill>
            </a:endParaRPr>
          </a:p>
          <a:p>
            <a:pPr marL="0" lvl="0" indent="0" algn="l" rtl="0">
              <a:spcBef>
                <a:spcPts val="1600"/>
              </a:spcBef>
              <a:spcAft>
                <a:spcPts val="1600"/>
              </a:spcAft>
              <a:buNone/>
            </a:pPr>
            <a:endParaRPr sz="1400">
              <a:solidFill>
                <a:srgbClr val="000000"/>
              </a:solidFill>
            </a:endParaRPr>
          </a:p>
        </p:txBody>
      </p:sp>
      <p:pic>
        <p:nvPicPr>
          <p:cNvPr id="61" name="Google Shape;61;p14"/>
          <p:cNvPicPr preferRelativeResize="0"/>
          <p:nvPr/>
        </p:nvPicPr>
        <p:blipFill>
          <a:blip r:embed="rId3">
            <a:alphaModFix/>
          </a:blip>
          <a:stretch>
            <a:fillRect/>
          </a:stretch>
        </p:blipFill>
        <p:spPr>
          <a:xfrm>
            <a:off x="170100" y="190500"/>
            <a:ext cx="5715000" cy="4762500"/>
          </a:xfrm>
          <a:prstGeom prst="rect">
            <a:avLst/>
          </a:prstGeom>
          <a:noFill/>
          <a:ln>
            <a:noFill/>
          </a:ln>
        </p:spPr>
      </p:pic>
      <p:sp>
        <p:nvSpPr>
          <p:cNvPr id="62" name="Google Shape;62;p14"/>
          <p:cNvSpPr/>
          <p:nvPr/>
        </p:nvSpPr>
        <p:spPr>
          <a:xfrm>
            <a:off x="3226500" y="2786075"/>
            <a:ext cx="1404900" cy="1107300"/>
          </a:xfrm>
          <a:prstGeom prst="ellipse">
            <a:avLst/>
          </a:prstGeom>
          <a:noFill/>
          <a:ln w="381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Changes from Anglo - Saxon styles</a:t>
            </a:r>
            <a:endParaRPr/>
          </a:p>
        </p:txBody>
      </p:sp>
      <p:sp>
        <p:nvSpPr>
          <p:cNvPr id="68" name="Google Shape;68;p15"/>
          <p:cNvSpPr txBox="1">
            <a:spLocks noGrp="1"/>
          </p:cNvSpPr>
          <p:nvPr>
            <p:ph type="body" idx="1"/>
          </p:nvPr>
        </p:nvSpPr>
        <p:spPr>
          <a:xfrm>
            <a:off x="311700" y="1152475"/>
            <a:ext cx="5332500" cy="34164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Clr>
                <a:srgbClr val="000000"/>
              </a:buClr>
              <a:buSzPts val="1400"/>
              <a:buChar char="-"/>
            </a:pPr>
            <a:r>
              <a:rPr lang="en" sz="1400">
                <a:solidFill>
                  <a:srgbClr val="000000"/>
                </a:solidFill>
              </a:rPr>
              <a:t>Most Saxon buildings were constructed of wood with wattle and daub walls.  Raiding Danes left very few of these flammable buildings standing. </a:t>
            </a:r>
            <a:endParaRPr sz="1400">
              <a:solidFill>
                <a:srgbClr val="000000"/>
              </a:solidFill>
            </a:endParaRPr>
          </a:p>
          <a:p>
            <a:pPr marL="457200" lvl="0" indent="-317500" algn="l" rtl="0">
              <a:spcBef>
                <a:spcPts val="0"/>
              </a:spcBef>
              <a:spcAft>
                <a:spcPts val="0"/>
              </a:spcAft>
              <a:buClr>
                <a:srgbClr val="000000"/>
              </a:buClr>
              <a:buSzPts val="1400"/>
              <a:buChar char="-"/>
            </a:pPr>
            <a:r>
              <a:rPr lang="en" sz="1400">
                <a:solidFill>
                  <a:srgbClr val="000000"/>
                </a:solidFill>
              </a:rPr>
              <a:t>The only buildings the Anglo-Saxons tended to build in more permanent stone were their monasteries and churches, while Normans set the standard for stone buildings.</a:t>
            </a:r>
            <a:endParaRPr sz="1400">
              <a:solidFill>
                <a:srgbClr val="000000"/>
              </a:solidFill>
            </a:endParaRPr>
          </a:p>
          <a:p>
            <a:pPr marL="457200" lvl="0" indent="-317500" algn="l" rtl="0">
              <a:spcBef>
                <a:spcPts val="0"/>
              </a:spcBef>
              <a:spcAft>
                <a:spcPts val="0"/>
              </a:spcAft>
              <a:buClr>
                <a:srgbClr val="000000"/>
              </a:buClr>
              <a:buSzPts val="1400"/>
              <a:buChar char="-"/>
            </a:pPr>
            <a:r>
              <a:rPr lang="en" sz="1400">
                <a:solidFill>
                  <a:srgbClr val="000000"/>
                </a:solidFill>
              </a:rPr>
              <a:t>Smaller in scale, possessioning little decorative themes.</a:t>
            </a:r>
            <a:endParaRPr sz="1400">
              <a:solidFill>
                <a:srgbClr val="000000"/>
              </a:solidFill>
            </a:endParaRPr>
          </a:p>
          <a:p>
            <a:pPr marL="457200" lvl="0" indent="-317500" algn="l" rtl="0">
              <a:spcBef>
                <a:spcPts val="0"/>
              </a:spcBef>
              <a:spcAft>
                <a:spcPts val="0"/>
              </a:spcAft>
              <a:buClr>
                <a:srgbClr val="000000"/>
              </a:buClr>
              <a:buSzPts val="1400"/>
              <a:buChar char="-"/>
            </a:pPr>
            <a:r>
              <a:rPr lang="en" sz="1400">
                <a:solidFill>
                  <a:srgbClr val="000000"/>
                </a:solidFill>
              </a:rPr>
              <a:t>Saxon Crosses meant to act as signs possessing both pagan and Christian worship. </a:t>
            </a:r>
            <a:endParaRPr sz="1400">
              <a:solidFill>
                <a:srgbClr val="000000"/>
              </a:solidFill>
            </a:endParaRPr>
          </a:p>
          <a:p>
            <a:pPr marL="457200" lvl="0" indent="-317500" algn="l" rtl="0">
              <a:spcBef>
                <a:spcPts val="0"/>
              </a:spcBef>
              <a:spcAft>
                <a:spcPts val="0"/>
              </a:spcAft>
              <a:buClr>
                <a:srgbClr val="000000"/>
              </a:buClr>
              <a:buSzPts val="1400"/>
              <a:buChar char="-"/>
            </a:pPr>
            <a:r>
              <a:rPr lang="en" sz="1400">
                <a:solidFill>
                  <a:srgbClr val="000000"/>
                </a:solidFill>
              </a:rPr>
              <a:t>Windows were rare, but when they were used they would have been covered with thin animal skins to allow light to penetrate. </a:t>
            </a:r>
            <a:endParaRPr sz="1400">
              <a:solidFill>
                <a:srgbClr val="000000"/>
              </a:solidFill>
            </a:endParaRPr>
          </a:p>
        </p:txBody>
      </p:sp>
      <p:pic>
        <p:nvPicPr>
          <p:cNvPr id="69" name="Google Shape;69;p15"/>
          <p:cNvPicPr preferRelativeResize="0"/>
          <p:nvPr/>
        </p:nvPicPr>
        <p:blipFill>
          <a:blip r:embed="rId3">
            <a:alphaModFix/>
          </a:blip>
          <a:stretch>
            <a:fillRect/>
          </a:stretch>
        </p:blipFill>
        <p:spPr>
          <a:xfrm>
            <a:off x="6729001" y="1195100"/>
            <a:ext cx="2415000" cy="1401625"/>
          </a:xfrm>
          <a:prstGeom prst="rect">
            <a:avLst/>
          </a:prstGeom>
          <a:noFill/>
          <a:ln>
            <a:noFill/>
          </a:ln>
        </p:spPr>
      </p:pic>
      <p:pic>
        <p:nvPicPr>
          <p:cNvPr id="70" name="Google Shape;70;p15"/>
          <p:cNvPicPr preferRelativeResize="0"/>
          <p:nvPr/>
        </p:nvPicPr>
        <p:blipFill>
          <a:blip r:embed="rId4">
            <a:alphaModFix/>
          </a:blip>
          <a:stretch>
            <a:fillRect/>
          </a:stretch>
        </p:blipFill>
        <p:spPr>
          <a:xfrm>
            <a:off x="5977600" y="2730375"/>
            <a:ext cx="3022600" cy="2266950"/>
          </a:xfrm>
          <a:prstGeom prst="rect">
            <a:avLst/>
          </a:prstGeom>
          <a:noFill/>
          <a:ln>
            <a:noFill/>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6"/>
          <p:cNvSpPr txBox="1">
            <a:spLocks noGrp="1"/>
          </p:cNvSpPr>
          <p:nvPr>
            <p:ph type="title"/>
          </p:nvPr>
        </p:nvSpPr>
        <p:spPr>
          <a:xfrm>
            <a:off x="290500" y="112650"/>
            <a:ext cx="44832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Norman Castle building in England</a:t>
            </a:r>
            <a:endParaRPr/>
          </a:p>
        </p:txBody>
      </p:sp>
      <p:sp>
        <p:nvSpPr>
          <p:cNvPr id="76" name="Google Shape;76;p16"/>
          <p:cNvSpPr txBox="1">
            <a:spLocks noGrp="1"/>
          </p:cNvSpPr>
          <p:nvPr>
            <p:ph type="body" idx="1"/>
          </p:nvPr>
        </p:nvSpPr>
        <p:spPr>
          <a:xfrm>
            <a:off x="97125" y="1146725"/>
            <a:ext cx="5006100" cy="3435600"/>
          </a:xfrm>
          <a:prstGeom prst="rect">
            <a:avLst/>
          </a:prstGeom>
          <a:noFill/>
        </p:spPr>
        <p:txBody>
          <a:bodyPr spcFirstLastPara="1" wrap="square" lIns="91425" tIns="91425" rIns="91425" bIns="91425" anchor="t" anchorCtr="0">
            <a:noAutofit/>
          </a:bodyPr>
          <a:lstStyle/>
          <a:p>
            <a:pPr marL="0" lvl="0" indent="0" algn="l" rtl="0">
              <a:spcBef>
                <a:spcPts val="0"/>
              </a:spcBef>
              <a:spcAft>
                <a:spcPts val="0"/>
              </a:spcAft>
              <a:buNone/>
            </a:pPr>
            <a:r>
              <a:rPr lang="en" sz="1400">
                <a:solidFill>
                  <a:srgbClr val="000000"/>
                </a:solidFill>
              </a:rPr>
              <a:t>Normans introduced motte and baileys to England from France when they invaded.</a:t>
            </a:r>
            <a:endParaRPr sz="1400">
              <a:solidFill>
                <a:srgbClr val="000000"/>
              </a:solidFill>
            </a:endParaRPr>
          </a:p>
          <a:p>
            <a:pPr marL="0" lvl="0" indent="0" algn="l" rtl="0">
              <a:spcBef>
                <a:spcPts val="1600"/>
              </a:spcBef>
              <a:spcAft>
                <a:spcPts val="0"/>
              </a:spcAft>
              <a:buNone/>
            </a:pPr>
            <a:r>
              <a:rPr lang="en" sz="1400">
                <a:solidFill>
                  <a:srgbClr val="000000"/>
                </a:solidFill>
              </a:rPr>
              <a:t>They built on sites that were easily defended such as a hill or near water. </a:t>
            </a:r>
            <a:endParaRPr sz="1400">
              <a:solidFill>
                <a:srgbClr val="000000"/>
              </a:solidFill>
            </a:endParaRPr>
          </a:p>
          <a:p>
            <a:pPr marL="0" lvl="0" indent="0" algn="l" rtl="0">
              <a:spcBef>
                <a:spcPts val="1600"/>
              </a:spcBef>
              <a:spcAft>
                <a:spcPts val="0"/>
              </a:spcAft>
              <a:buNone/>
            </a:pPr>
            <a:r>
              <a:rPr lang="en" sz="1400">
                <a:solidFill>
                  <a:srgbClr val="000000"/>
                </a:solidFill>
              </a:rPr>
              <a:t>They built on sites which allowed for the castle to be seen from a distance.</a:t>
            </a:r>
            <a:endParaRPr sz="1400">
              <a:solidFill>
                <a:srgbClr val="000000"/>
              </a:solidFill>
            </a:endParaRPr>
          </a:p>
          <a:p>
            <a:pPr marL="0" lvl="0" indent="0" algn="l" rtl="0">
              <a:spcBef>
                <a:spcPts val="1600"/>
              </a:spcBef>
              <a:spcAft>
                <a:spcPts val="0"/>
              </a:spcAft>
              <a:buNone/>
            </a:pPr>
            <a:r>
              <a:rPr lang="en" sz="1400">
                <a:solidFill>
                  <a:srgbClr val="000000"/>
                </a:solidFill>
              </a:rPr>
              <a:t>Overlooked towns which was a Demonstration of power.</a:t>
            </a:r>
            <a:endParaRPr sz="1400">
              <a:solidFill>
                <a:srgbClr val="000000"/>
              </a:solidFill>
            </a:endParaRPr>
          </a:p>
          <a:p>
            <a:pPr marL="0" lvl="0" indent="0" algn="l" rtl="0">
              <a:spcBef>
                <a:spcPts val="1600"/>
              </a:spcBef>
              <a:spcAft>
                <a:spcPts val="0"/>
              </a:spcAft>
              <a:buNone/>
            </a:pPr>
            <a:r>
              <a:rPr lang="en" sz="1400">
                <a:solidFill>
                  <a:srgbClr val="000000"/>
                </a:solidFill>
              </a:rPr>
              <a:t>Acted as base from which Lords could govern their lands.</a:t>
            </a:r>
            <a:endParaRPr sz="1400">
              <a:solidFill>
                <a:srgbClr val="000000"/>
              </a:solidFill>
            </a:endParaRPr>
          </a:p>
          <a:p>
            <a:pPr marL="0" lvl="0" indent="0" algn="l" rtl="0">
              <a:spcBef>
                <a:spcPts val="1600"/>
              </a:spcBef>
              <a:spcAft>
                <a:spcPts val="0"/>
              </a:spcAft>
              <a:buNone/>
            </a:pPr>
            <a:r>
              <a:rPr lang="en" sz="1400">
                <a:solidFill>
                  <a:srgbClr val="000000"/>
                </a:solidFill>
              </a:rPr>
              <a:t>These castles were built all over England.</a:t>
            </a:r>
            <a:r>
              <a:rPr lang="en">
                <a:solidFill>
                  <a:srgbClr val="000000"/>
                </a:solidFill>
              </a:rPr>
              <a:t/>
            </a:r>
            <a:br>
              <a:rPr lang="en">
                <a:solidFill>
                  <a:srgbClr val="000000"/>
                </a:solidFill>
              </a:rPr>
            </a:br>
            <a:endParaRPr>
              <a:solidFill>
                <a:srgbClr val="000000"/>
              </a:solidFill>
            </a:endParaRPr>
          </a:p>
          <a:p>
            <a:pPr marL="457200" lvl="0" indent="0" algn="l" rtl="0">
              <a:spcBef>
                <a:spcPts val="1600"/>
              </a:spcBef>
              <a:spcAft>
                <a:spcPts val="0"/>
              </a:spcAft>
              <a:buNone/>
            </a:pPr>
            <a:endParaRPr>
              <a:solidFill>
                <a:srgbClr val="000000"/>
              </a:solidFill>
              <a:highlight>
                <a:srgbClr val="FFFFFF"/>
              </a:highlight>
            </a:endParaRPr>
          </a:p>
          <a:p>
            <a:pPr marL="457200" lvl="0" indent="0" algn="l" rtl="0">
              <a:spcBef>
                <a:spcPts val="1600"/>
              </a:spcBef>
              <a:spcAft>
                <a:spcPts val="1600"/>
              </a:spcAft>
              <a:buNone/>
            </a:pPr>
            <a:endParaRPr/>
          </a:p>
        </p:txBody>
      </p:sp>
      <p:pic>
        <p:nvPicPr>
          <p:cNvPr id="77" name="Google Shape;77;p16"/>
          <p:cNvPicPr preferRelativeResize="0"/>
          <p:nvPr/>
        </p:nvPicPr>
        <p:blipFill>
          <a:blip r:embed="rId3">
            <a:alphaModFix/>
          </a:blip>
          <a:stretch>
            <a:fillRect/>
          </a:stretch>
        </p:blipFill>
        <p:spPr>
          <a:xfrm>
            <a:off x="5103225" y="291700"/>
            <a:ext cx="3729799" cy="2480325"/>
          </a:xfrm>
          <a:prstGeom prst="rect">
            <a:avLst/>
          </a:prstGeom>
          <a:noFill/>
          <a:ln>
            <a:noFill/>
          </a:ln>
        </p:spPr>
      </p:pic>
      <p:pic>
        <p:nvPicPr>
          <p:cNvPr id="78" name="Google Shape;78;p16"/>
          <p:cNvPicPr preferRelativeResize="0"/>
          <p:nvPr/>
        </p:nvPicPr>
        <p:blipFill rotWithShape="1">
          <a:blip r:embed="rId4">
            <a:alphaModFix/>
          </a:blip>
          <a:srcRect l="174090" t="3557" r="-119095" b="48235"/>
          <a:stretch/>
        </p:blipFill>
        <p:spPr>
          <a:xfrm>
            <a:off x="5671375" y="3033850"/>
            <a:ext cx="685974" cy="1053724"/>
          </a:xfrm>
          <a:prstGeom prst="rect">
            <a:avLst/>
          </a:prstGeom>
          <a:noFill/>
          <a:ln>
            <a:noFill/>
          </a:ln>
        </p:spPr>
      </p:pic>
      <p:sp>
        <p:nvSpPr>
          <p:cNvPr id="79" name="Google Shape;79;p16"/>
          <p:cNvSpPr txBox="1"/>
          <p:nvPr/>
        </p:nvSpPr>
        <p:spPr>
          <a:xfrm>
            <a:off x="5133025" y="2199325"/>
            <a:ext cx="3670200"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rgbClr val="FFFF00"/>
                </a:solidFill>
              </a:rPr>
              <a:t>Cliffords Tower in York</a:t>
            </a:r>
            <a:endParaRPr sz="1200">
              <a:solidFill>
                <a:srgbClr val="FFFF00"/>
              </a:solidFill>
            </a:endParaRPr>
          </a:p>
          <a:p>
            <a:pPr marL="0" lvl="0" indent="0" algn="l" rtl="0">
              <a:spcBef>
                <a:spcPts val="0"/>
              </a:spcBef>
              <a:spcAft>
                <a:spcPts val="0"/>
              </a:spcAft>
              <a:buNone/>
            </a:pPr>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2619525" y="8200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 Motte and Bailey Castle and Moats </a:t>
            </a:r>
            <a:endParaRPr/>
          </a:p>
        </p:txBody>
      </p:sp>
      <p:pic>
        <p:nvPicPr>
          <p:cNvPr id="85" name="Google Shape;85;p17"/>
          <p:cNvPicPr preferRelativeResize="0"/>
          <p:nvPr/>
        </p:nvPicPr>
        <p:blipFill>
          <a:blip r:embed="rId3">
            <a:alphaModFix/>
          </a:blip>
          <a:stretch>
            <a:fillRect/>
          </a:stretch>
        </p:blipFill>
        <p:spPr>
          <a:xfrm>
            <a:off x="126825" y="2333825"/>
            <a:ext cx="4364371" cy="2538474"/>
          </a:xfrm>
          <a:prstGeom prst="rect">
            <a:avLst/>
          </a:prstGeom>
          <a:noFill/>
          <a:ln>
            <a:noFill/>
          </a:ln>
        </p:spPr>
      </p:pic>
      <p:pic>
        <p:nvPicPr>
          <p:cNvPr id="86" name="Google Shape;86;p17"/>
          <p:cNvPicPr preferRelativeResize="0"/>
          <p:nvPr/>
        </p:nvPicPr>
        <p:blipFill>
          <a:blip r:embed="rId4">
            <a:alphaModFix/>
          </a:blip>
          <a:stretch>
            <a:fillRect/>
          </a:stretch>
        </p:blipFill>
        <p:spPr>
          <a:xfrm>
            <a:off x="126825" y="82000"/>
            <a:ext cx="2409625" cy="2104400"/>
          </a:xfrm>
          <a:prstGeom prst="rect">
            <a:avLst/>
          </a:prstGeom>
          <a:noFill/>
          <a:ln>
            <a:noFill/>
          </a:ln>
          <a:effectLst>
            <a:outerShdw blurRad="57150" dist="19050" dir="5400000" algn="bl" rotWithShape="0">
              <a:srgbClr val="000000">
                <a:alpha val="50000"/>
              </a:srgbClr>
            </a:outerShdw>
          </a:effectLst>
        </p:spPr>
      </p:pic>
      <p:sp>
        <p:nvSpPr>
          <p:cNvPr id="87" name="Google Shape;87;p17"/>
          <p:cNvSpPr txBox="1"/>
          <p:nvPr/>
        </p:nvSpPr>
        <p:spPr>
          <a:xfrm>
            <a:off x="67300" y="4791725"/>
            <a:ext cx="5354400" cy="752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t>Windsor Castle, built in 1076 and still inhabited </a:t>
            </a:r>
            <a:endParaRPr b="1"/>
          </a:p>
        </p:txBody>
      </p:sp>
      <p:sp>
        <p:nvSpPr>
          <p:cNvPr id="88" name="Google Shape;88;p17"/>
          <p:cNvSpPr txBox="1"/>
          <p:nvPr/>
        </p:nvSpPr>
        <p:spPr>
          <a:xfrm>
            <a:off x="2710650" y="505525"/>
            <a:ext cx="6050400" cy="1042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t>Windsor Castle was one of the many castles that formed a </a:t>
            </a:r>
            <a:r>
              <a:rPr lang="en" b="1"/>
              <a:t>protective ring</a:t>
            </a:r>
            <a:r>
              <a:rPr lang="en"/>
              <a:t> around London. </a:t>
            </a:r>
            <a:endParaRPr/>
          </a:p>
          <a:p>
            <a:pPr marL="0" lvl="0" indent="0" algn="l" rtl="0">
              <a:spcBef>
                <a:spcPts val="0"/>
              </a:spcBef>
              <a:spcAft>
                <a:spcPts val="0"/>
              </a:spcAft>
              <a:buNone/>
            </a:pPr>
            <a:endParaRPr/>
          </a:p>
          <a:p>
            <a:pPr marL="0" lvl="0" indent="0" algn="l" rtl="0">
              <a:spcBef>
                <a:spcPts val="0"/>
              </a:spcBef>
              <a:spcAft>
                <a:spcPts val="0"/>
              </a:spcAft>
              <a:buNone/>
            </a:pPr>
            <a:r>
              <a:rPr lang="en"/>
              <a:t>Built near the Thames, which acted as a </a:t>
            </a:r>
            <a:r>
              <a:rPr lang="en" b="1"/>
              <a:t>natural barrier</a:t>
            </a:r>
            <a:r>
              <a:rPr lang="en"/>
              <a:t> in the event of invasion. </a:t>
            </a:r>
            <a:endParaRPr/>
          </a:p>
          <a:p>
            <a:pPr marL="0" lvl="0" indent="0" algn="l" rtl="0">
              <a:spcBef>
                <a:spcPts val="0"/>
              </a:spcBef>
              <a:spcAft>
                <a:spcPts val="0"/>
              </a:spcAft>
              <a:buNone/>
            </a:pPr>
            <a:endParaRPr/>
          </a:p>
          <a:p>
            <a:pPr marL="0" lvl="0" indent="0" algn="l" rtl="0">
              <a:spcBef>
                <a:spcPts val="0"/>
              </a:spcBef>
              <a:spcAft>
                <a:spcPts val="0"/>
              </a:spcAft>
              <a:buNone/>
            </a:pPr>
            <a:r>
              <a:rPr lang="en"/>
              <a:t>It began as a </a:t>
            </a:r>
            <a:r>
              <a:rPr lang="en" b="1"/>
              <a:t>wooden structure</a:t>
            </a:r>
            <a:r>
              <a:rPr lang="en"/>
              <a:t> but was later replaced with stone in the reign of Henry II. The same happened to Caernarfon Castle in 1283.</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pic>
        <p:nvPicPr>
          <p:cNvPr id="89" name="Google Shape;89;p17"/>
          <p:cNvPicPr preferRelativeResize="0"/>
          <p:nvPr/>
        </p:nvPicPr>
        <p:blipFill>
          <a:blip r:embed="rId5">
            <a:alphaModFix/>
          </a:blip>
          <a:stretch>
            <a:fillRect/>
          </a:stretch>
        </p:blipFill>
        <p:spPr>
          <a:xfrm>
            <a:off x="5100975" y="2333825"/>
            <a:ext cx="3802938" cy="2538474"/>
          </a:xfrm>
          <a:prstGeom prst="rect">
            <a:avLst/>
          </a:prstGeom>
          <a:noFill/>
          <a:ln>
            <a:noFill/>
          </a:ln>
        </p:spPr>
      </p:pic>
      <p:sp>
        <p:nvSpPr>
          <p:cNvPr id="90" name="Google Shape;90;p17"/>
          <p:cNvSpPr txBox="1"/>
          <p:nvPr/>
        </p:nvSpPr>
        <p:spPr>
          <a:xfrm>
            <a:off x="5029600" y="4791725"/>
            <a:ext cx="4293000" cy="27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t>Caernarfon Castle, built in late 11th Century (2) </a:t>
            </a:r>
            <a:endParaRPr b="1"/>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8"/>
          <p:cNvSpPr txBox="1">
            <a:spLocks noGrp="1"/>
          </p:cNvSpPr>
          <p:nvPr>
            <p:ph type="title"/>
          </p:nvPr>
        </p:nvSpPr>
        <p:spPr>
          <a:xfrm>
            <a:off x="166700" y="20617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Norman Towers</a:t>
            </a:r>
            <a:endParaRPr/>
          </a:p>
        </p:txBody>
      </p:sp>
      <p:sp>
        <p:nvSpPr>
          <p:cNvPr id="96" name="Google Shape;96;p18"/>
          <p:cNvSpPr txBox="1">
            <a:spLocks noGrp="1"/>
          </p:cNvSpPr>
          <p:nvPr>
            <p:ph type="body" idx="1"/>
          </p:nvPr>
        </p:nvSpPr>
        <p:spPr>
          <a:xfrm>
            <a:off x="83225" y="778875"/>
            <a:ext cx="5584200" cy="2306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a:t>William the Conqueror intended his Norman towers to </a:t>
            </a:r>
            <a:r>
              <a:rPr lang="en" sz="1400" b="1"/>
              <a:t>dominate the skyline</a:t>
            </a:r>
            <a:r>
              <a:rPr lang="en" sz="1400"/>
              <a:t> and to remind Londoners of their </a:t>
            </a:r>
            <a:r>
              <a:rPr lang="en" sz="1400" b="1"/>
              <a:t>defeat.</a:t>
            </a:r>
            <a:endParaRPr sz="1400" b="1"/>
          </a:p>
          <a:p>
            <a:pPr marL="0" lvl="0" indent="0" algn="l" rtl="0">
              <a:spcBef>
                <a:spcPts val="1600"/>
              </a:spcBef>
              <a:spcAft>
                <a:spcPts val="1600"/>
              </a:spcAft>
              <a:buNone/>
            </a:pPr>
            <a:r>
              <a:rPr lang="en" sz="1400"/>
              <a:t>William appointed Gundulf, Bishop of Rochester as his architect. As a result, other castles were built in a similar way, including </a:t>
            </a:r>
            <a:r>
              <a:rPr lang="en" sz="1400" b="1"/>
              <a:t>Rochester Castle</a:t>
            </a:r>
            <a:r>
              <a:rPr lang="en" sz="1400"/>
              <a:t>.</a:t>
            </a:r>
            <a:endParaRPr sz="1400"/>
          </a:p>
        </p:txBody>
      </p:sp>
      <p:pic>
        <p:nvPicPr>
          <p:cNvPr id="97" name="Google Shape;97;p18"/>
          <p:cNvPicPr preferRelativeResize="0"/>
          <p:nvPr/>
        </p:nvPicPr>
        <p:blipFill>
          <a:blip r:embed="rId3">
            <a:alphaModFix/>
          </a:blip>
          <a:stretch>
            <a:fillRect/>
          </a:stretch>
        </p:blipFill>
        <p:spPr>
          <a:xfrm>
            <a:off x="5747512" y="98125"/>
            <a:ext cx="3349825" cy="4652550"/>
          </a:xfrm>
          <a:prstGeom prst="rect">
            <a:avLst/>
          </a:prstGeom>
          <a:noFill/>
          <a:ln>
            <a:noFill/>
          </a:ln>
        </p:spPr>
      </p:pic>
      <p:pic>
        <p:nvPicPr>
          <p:cNvPr id="98" name="Google Shape;98;p18"/>
          <p:cNvPicPr preferRelativeResize="0"/>
          <p:nvPr/>
        </p:nvPicPr>
        <p:blipFill rotWithShape="1">
          <a:blip r:embed="rId4">
            <a:alphaModFix/>
          </a:blip>
          <a:srcRect l="14229" b="17783"/>
          <a:stretch/>
        </p:blipFill>
        <p:spPr>
          <a:xfrm>
            <a:off x="4153063" y="2667075"/>
            <a:ext cx="2680165" cy="2083600"/>
          </a:xfrm>
          <a:prstGeom prst="rect">
            <a:avLst/>
          </a:prstGeom>
          <a:noFill/>
          <a:ln>
            <a:noFill/>
          </a:ln>
        </p:spPr>
      </p:pic>
      <p:pic>
        <p:nvPicPr>
          <p:cNvPr id="99" name="Google Shape;99;p18"/>
          <p:cNvPicPr preferRelativeResize="0"/>
          <p:nvPr/>
        </p:nvPicPr>
        <p:blipFill>
          <a:blip r:embed="rId5">
            <a:alphaModFix/>
          </a:blip>
          <a:stretch>
            <a:fillRect/>
          </a:stretch>
        </p:blipFill>
        <p:spPr>
          <a:xfrm>
            <a:off x="255474" y="2667075"/>
            <a:ext cx="3135600" cy="2083599"/>
          </a:xfrm>
          <a:prstGeom prst="rect">
            <a:avLst/>
          </a:prstGeom>
          <a:noFill/>
          <a:ln>
            <a:noFill/>
          </a:ln>
        </p:spPr>
      </p:pic>
      <p:sp>
        <p:nvSpPr>
          <p:cNvPr id="100" name="Google Shape;100;p18"/>
          <p:cNvSpPr txBox="1"/>
          <p:nvPr/>
        </p:nvSpPr>
        <p:spPr>
          <a:xfrm>
            <a:off x="5822150" y="4750675"/>
            <a:ext cx="3486300" cy="333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t>The Tower of London, built in 1078</a:t>
            </a:r>
            <a:endParaRPr b="1"/>
          </a:p>
        </p:txBody>
      </p:sp>
      <p:sp>
        <p:nvSpPr>
          <p:cNvPr id="101" name="Google Shape;101;p18"/>
          <p:cNvSpPr txBox="1"/>
          <p:nvPr/>
        </p:nvSpPr>
        <p:spPr>
          <a:xfrm>
            <a:off x="255475" y="4750675"/>
            <a:ext cx="3607500" cy="333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t>Rochester Castle, built around 1087</a:t>
            </a:r>
            <a:endParaRPr b="1"/>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pic>
        <p:nvPicPr>
          <p:cNvPr id="106" name="Google Shape;106;p19"/>
          <p:cNvPicPr preferRelativeResize="0"/>
          <p:nvPr/>
        </p:nvPicPr>
        <p:blipFill>
          <a:blip r:embed="rId3">
            <a:alphaModFix/>
          </a:blip>
          <a:stretch>
            <a:fillRect/>
          </a:stretch>
        </p:blipFill>
        <p:spPr>
          <a:xfrm>
            <a:off x="5765625" y="315823"/>
            <a:ext cx="3151576" cy="4146775"/>
          </a:xfrm>
          <a:prstGeom prst="rect">
            <a:avLst/>
          </a:prstGeom>
          <a:noFill/>
          <a:ln>
            <a:noFill/>
          </a:ln>
        </p:spPr>
      </p:pic>
      <p:sp>
        <p:nvSpPr>
          <p:cNvPr id="107" name="Google Shape;107;p19"/>
          <p:cNvSpPr txBox="1"/>
          <p:nvPr/>
        </p:nvSpPr>
        <p:spPr>
          <a:xfrm>
            <a:off x="5396038" y="4462600"/>
            <a:ext cx="4136100" cy="416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i="1"/>
              <a:t>The Norman Tower at Bury St Edmunds (3)</a:t>
            </a:r>
            <a:endParaRPr b="1" i="1"/>
          </a:p>
        </p:txBody>
      </p:sp>
      <p:pic>
        <p:nvPicPr>
          <p:cNvPr id="108" name="Google Shape;108;p19"/>
          <p:cNvPicPr preferRelativeResize="0"/>
          <p:nvPr/>
        </p:nvPicPr>
        <p:blipFill>
          <a:blip r:embed="rId4">
            <a:alphaModFix/>
          </a:blip>
          <a:stretch>
            <a:fillRect/>
          </a:stretch>
        </p:blipFill>
        <p:spPr>
          <a:xfrm>
            <a:off x="359325" y="1179775"/>
            <a:ext cx="4010275" cy="2616076"/>
          </a:xfrm>
          <a:prstGeom prst="rect">
            <a:avLst/>
          </a:prstGeom>
          <a:noFill/>
          <a:ln>
            <a:noFill/>
          </a:ln>
        </p:spPr>
      </p:pic>
      <p:sp>
        <p:nvSpPr>
          <p:cNvPr id="109" name="Google Shape;109;p19"/>
          <p:cNvSpPr txBox="1"/>
          <p:nvPr/>
        </p:nvSpPr>
        <p:spPr>
          <a:xfrm>
            <a:off x="359325" y="3795850"/>
            <a:ext cx="4786200" cy="142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i="1"/>
              <a:t>The Norman Towers at Exeter Cathedral (4)</a:t>
            </a:r>
            <a:endParaRPr b="1" i="1"/>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0"/>
          <p:cNvSpPr txBox="1">
            <a:spLocks noGrp="1"/>
          </p:cNvSpPr>
          <p:nvPr>
            <p:ph type="title"/>
          </p:nvPr>
        </p:nvSpPr>
        <p:spPr>
          <a:xfrm>
            <a:off x="336675" y="354600"/>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u="sng"/>
              <a:t>Sicilian architecture</a:t>
            </a:r>
            <a:endParaRPr u="sng"/>
          </a:p>
        </p:txBody>
      </p:sp>
      <p:sp>
        <p:nvSpPr>
          <p:cNvPr id="115" name="Google Shape;115;p20"/>
          <p:cNvSpPr txBox="1">
            <a:spLocks noGrp="1"/>
          </p:cNvSpPr>
          <p:nvPr>
            <p:ph type="body" idx="1"/>
          </p:nvPr>
        </p:nvSpPr>
        <p:spPr>
          <a:xfrm>
            <a:off x="273600" y="1141600"/>
            <a:ext cx="5275500" cy="34164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Clr>
                <a:srgbClr val="000000"/>
              </a:buClr>
              <a:buSzPts val="1200"/>
              <a:buChar char="-"/>
            </a:pPr>
            <a:r>
              <a:rPr lang="en" sz="1200">
                <a:solidFill>
                  <a:srgbClr val="000000"/>
                </a:solidFill>
              </a:rPr>
              <a:t>Decorated in gilded mosaics under Norman rule during 1070 - 1200. One such being The Palatine Chapel in Palermo depicting Christ Pantocrator, Sicily featured a multitude of cathedrals and castles that influenced the state and Italy for centuries. </a:t>
            </a:r>
            <a:endParaRPr sz="1200">
              <a:solidFill>
                <a:srgbClr val="000000"/>
              </a:solidFill>
            </a:endParaRPr>
          </a:p>
          <a:p>
            <a:pPr marL="457200" lvl="0" indent="-304800" algn="l" rtl="0">
              <a:spcBef>
                <a:spcPts val="0"/>
              </a:spcBef>
              <a:spcAft>
                <a:spcPts val="0"/>
              </a:spcAft>
              <a:buClr>
                <a:srgbClr val="000000"/>
              </a:buClr>
              <a:buSzPts val="1200"/>
              <a:buChar char="-"/>
            </a:pPr>
            <a:r>
              <a:rPr lang="en" sz="1200">
                <a:solidFill>
                  <a:srgbClr val="000000"/>
                </a:solidFill>
              </a:rPr>
              <a:t>Palatine Chapel held Byzantine features, Norman aspects added</a:t>
            </a:r>
            <a:endParaRPr sz="1200">
              <a:solidFill>
                <a:srgbClr val="000000"/>
              </a:solidFill>
            </a:endParaRPr>
          </a:p>
          <a:p>
            <a:pPr marL="457200" lvl="0" indent="-304800" algn="l" rtl="0">
              <a:spcBef>
                <a:spcPts val="0"/>
              </a:spcBef>
              <a:spcAft>
                <a:spcPts val="0"/>
              </a:spcAft>
              <a:buClr>
                <a:srgbClr val="000000"/>
              </a:buClr>
              <a:buSzPts val="1200"/>
              <a:buChar char="-"/>
            </a:pPr>
            <a:r>
              <a:rPr lang="en" sz="1200">
                <a:solidFill>
                  <a:srgbClr val="000000"/>
                </a:solidFill>
              </a:rPr>
              <a:t>Build to cement Norman rule, following the conquering of the Arabian forces</a:t>
            </a:r>
            <a:endParaRPr sz="1200">
              <a:solidFill>
                <a:srgbClr val="000000"/>
              </a:solidFill>
            </a:endParaRPr>
          </a:p>
          <a:p>
            <a:pPr marL="457200" lvl="0" indent="-304800" algn="l" rtl="0">
              <a:spcBef>
                <a:spcPts val="0"/>
              </a:spcBef>
              <a:spcAft>
                <a:spcPts val="0"/>
              </a:spcAft>
              <a:buClr>
                <a:srgbClr val="000000"/>
              </a:buClr>
              <a:buSzPts val="1200"/>
              <a:buChar char="-"/>
            </a:pPr>
            <a:r>
              <a:rPr lang="en" sz="1200">
                <a:solidFill>
                  <a:schemeClr val="dk1"/>
                </a:solidFill>
              </a:rPr>
              <a:t>Palazzo dei Normanni served as the seat of power for Norman rulers, transforming it from an Arabic structure to an administrative and residential building, with areas linked via gardens. </a:t>
            </a:r>
            <a:endParaRPr sz="1200">
              <a:solidFill>
                <a:schemeClr val="dk1"/>
              </a:solidFill>
            </a:endParaRPr>
          </a:p>
          <a:p>
            <a:pPr marL="457200" lvl="0" indent="-304800" algn="l" rtl="0">
              <a:spcBef>
                <a:spcPts val="0"/>
              </a:spcBef>
              <a:spcAft>
                <a:spcPts val="0"/>
              </a:spcAft>
              <a:buClr>
                <a:srgbClr val="000000"/>
              </a:buClr>
              <a:buSzPts val="1200"/>
              <a:buChar char="-"/>
            </a:pPr>
            <a:r>
              <a:rPr lang="en" sz="1200">
                <a:solidFill>
                  <a:srgbClr val="000000"/>
                </a:solidFill>
              </a:rPr>
              <a:t>Shaped to pay respects to Catholicism, transfering from Persian designs such as the Palermo Cathedral dedicated to the Virgin Mary.  </a:t>
            </a:r>
            <a:endParaRPr sz="1200">
              <a:solidFill>
                <a:srgbClr val="000000"/>
              </a:solidFill>
            </a:endParaRPr>
          </a:p>
          <a:p>
            <a:pPr marL="457200" lvl="0" indent="0" algn="l" rtl="0">
              <a:spcBef>
                <a:spcPts val="1600"/>
              </a:spcBef>
              <a:spcAft>
                <a:spcPts val="1600"/>
              </a:spcAft>
              <a:buNone/>
            </a:pPr>
            <a:endParaRPr sz="1200">
              <a:solidFill>
                <a:srgbClr val="000000"/>
              </a:solidFill>
            </a:endParaRPr>
          </a:p>
        </p:txBody>
      </p:sp>
      <p:pic>
        <p:nvPicPr>
          <p:cNvPr id="116" name="Google Shape;116;p20"/>
          <p:cNvPicPr preferRelativeResize="0"/>
          <p:nvPr/>
        </p:nvPicPr>
        <p:blipFill>
          <a:blip r:embed="rId3">
            <a:alphaModFix/>
          </a:blip>
          <a:stretch>
            <a:fillRect/>
          </a:stretch>
        </p:blipFill>
        <p:spPr>
          <a:xfrm>
            <a:off x="6107675" y="1045400"/>
            <a:ext cx="2955600" cy="2369100"/>
          </a:xfrm>
          <a:prstGeom prst="rect">
            <a:avLst/>
          </a:prstGeom>
          <a:noFill/>
          <a:ln>
            <a:noFill/>
          </a:ln>
        </p:spPr>
      </p:pic>
      <p:sp>
        <p:nvSpPr>
          <p:cNvPr id="117" name="Google Shape;117;p20"/>
          <p:cNvSpPr txBox="1"/>
          <p:nvPr/>
        </p:nvSpPr>
        <p:spPr>
          <a:xfrm>
            <a:off x="190500" y="166700"/>
            <a:ext cx="1797900" cy="15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t>DAVID</a:t>
            </a:r>
            <a:endParaRPr b="1"/>
          </a:p>
        </p:txBody>
      </p:sp>
      <p:sp>
        <p:nvSpPr>
          <p:cNvPr id="118" name="Google Shape;118;p20"/>
          <p:cNvSpPr txBox="1"/>
          <p:nvPr/>
        </p:nvSpPr>
        <p:spPr>
          <a:xfrm>
            <a:off x="7552575" y="733425"/>
            <a:ext cx="1304700" cy="180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u="sng">
                <a:solidFill>
                  <a:srgbClr val="FFFF00"/>
                </a:solidFill>
              </a:rPr>
              <a:t>Palatine Chapel</a:t>
            </a:r>
            <a:endParaRPr sz="1200" u="sng">
              <a:solidFill>
                <a:srgbClr val="FFFF00"/>
              </a:solidFill>
            </a:endParaRPr>
          </a:p>
        </p:txBody>
      </p:sp>
      <p:pic>
        <p:nvPicPr>
          <p:cNvPr id="119" name="Google Shape;119;p20"/>
          <p:cNvPicPr preferRelativeResize="0"/>
          <p:nvPr/>
        </p:nvPicPr>
        <p:blipFill>
          <a:blip r:embed="rId4">
            <a:alphaModFix/>
          </a:blip>
          <a:stretch>
            <a:fillRect/>
          </a:stretch>
        </p:blipFill>
        <p:spPr>
          <a:xfrm>
            <a:off x="6107675" y="2848975"/>
            <a:ext cx="2994525" cy="2294525"/>
          </a:xfrm>
          <a:prstGeom prst="rect">
            <a:avLst/>
          </a:prstGeom>
          <a:noFill/>
          <a:ln>
            <a:noFill/>
          </a:ln>
        </p:spPr>
      </p:pic>
      <p:sp>
        <p:nvSpPr>
          <p:cNvPr id="120" name="Google Shape;120;p20"/>
          <p:cNvSpPr txBox="1"/>
          <p:nvPr/>
        </p:nvSpPr>
        <p:spPr>
          <a:xfrm>
            <a:off x="6672800" y="3107100"/>
            <a:ext cx="2534100" cy="437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u="sng">
                <a:solidFill>
                  <a:srgbClr val="FFFF00"/>
                </a:solidFill>
              </a:rPr>
              <a:t>Palazzo dei Normanni</a:t>
            </a:r>
            <a:endParaRPr u="sng">
              <a:solidFill>
                <a:srgbClr val="FFFF00"/>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1"/>
          <p:cNvSpPr txBox="1">
            <a:spLocks noGrp="1"/>
          </p:cNvSpPr>
          <p:nvPr>
            <p:ph type="title"/>
          </p:nvPr>
        </p:nvSpPr>
        <p:spPr>
          <a:xfrm>
            <a:off x="293675" y="3216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400" b="1">
                <a:solidFill>
                  <a:srgbClr val="000000"/>
                </a:solidFill>
              </a:rPr>
              <a:t>Romanesque Architecture </a:t>
            </a:r>
            <a:endParaRPr sz="2400" b="1">
              <a:solidFill>
                <a:srgbClr val="000000"/>
              </a:solidFill>
            </a:endParaRPr>
          </a:p>
        </p:txBody>
      </p:sp>
      <p:sp>
        <p:nvSpPr>
          <p:cNvPr id="126" name="Google Shape;126;p21"/>
          <p:cNvSpPr txBox="1">
            <a:spLocks noGrp="1"/>
          </p:cNvSpPr>
          <p:nvPr>
            <p:ph type="body" idx="1"/>
          </p:nvPr>
        </p:nvSpPr>
        <p:spPr>
          <a:xfrm>
            <a:off x="311675" y="1211825"/>
            <a:ext cx="3342000" cy="34164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 sz="1700">
                <a:solidFill>
                  <a:srgbClr val="000000"/>
                </a:solidFill>
              </a:rPr>
              <a:t>Characteristics of Romanesque architecture include:</a:t>
            </a:r>
            <a:endParaRPr sz="1700">
              <a:solidFill>
                <a:srgbClr val="000000"/>
              </a:solidFill>
            </a:endParaRPr>
          </a:p>
          <a:p>
            <a:pPr marL="457200" lvl="0" indent="-336550" algn="l" rtl="0">
              <a:lnSpc>
                <a:spcPct val="115000"/>
              </a:lnSpc>
              <a:spcBef>
                <a:spcPts val="1600"/>
              </a:spcBef>
              <a:spcAft>
                <a:spcPts val="0"/>
              </a:spcAft>
              <a:buClr>
                <a:srgbClr val="000000"/>
              </a:buClr>
              <a:buSzPts val="1700"/>
              <a:buChar char="-"/>
            </a:pPr>
            <a:r>
              <a:rPr lang="en" sz="1700">
                <a:solidFill>
                  <a:srgbClr val="000000"/>
                </a:solidFill>
              </a:rPr>
              <a:t>Solid and robust structure emphasised by thicker walls </a:t>
            </a:r>
            <a:endParaRPr sz="1700">
              <a:solidFill>
                <a:srgbClr val="000000"/>
              </a:solidFill>
            </a:endParaRPr>
          </a:p>
          <a:p>
            <a:pPr marL="457200" lvl="0" indent="-336550" algn="l" rtl="0">
              <a:lnSpc>
                <a:spcPct val="115000"/>
              </a:lnSpc>
              <a:spcBef>
                <a:spcPts val="0"/>
              </a:spcBef>
              <a:spcAft>
                <a:spcPts val="0"/>
              </a:spcAft>
              <a:buClr>
                <a:srgbClr val="000000"/>
              </a:buClr>
              <a:buSzPts val="1700"/>
              <a:buChar char="-"/>
            </a:pPr>
            <a:r>
              <a:rPr lang="en" sz="1700">
                <a:solidFill>
                  <a:srgbClr val="000000"/>
                </a:solidFill>
              </a:rPr>
              <a:t>Round arches </a:t>
            </a:r>
            <a:endParaRPr sz="1700">
              <a:solidFill>
                <a:srgbClr val="000000"/>
              </a:solidFill>
            </a:endParaRPr>
          </a:p>
          <a:p>
            <a:pPr marL="457200" lvl="0" indent="-336550" algn="l" rtl="0">
              <a:lnSpc>
                <a:spcPct val="115000"/>
              </a:lnSpc>
              <a:spcBef>
                <a:spcPts val="0"/>
              </a:spcBef>
              <a:spcAft>
                <a:spcPts val="0"/>
              </a:spcAft>
              <a:buClr>
                <a:srgbClr val="000000"/>
              </a:buClr>
              <a:buSzPts val="1700"/>
              <a:buChar char="-"/>
            </a:pPr>
            <a:r>
              <a:rPr lang="en" sz="1700">
                <a:solidFill>
                  <a:srgbClr val="000000"/>
                </a:solidFill>
              </a:rPr>
              <a:t>Sturdy Pillars </a:t>
            </a:r>
            <a:endParaRPr sz="1700">
              <a:solidFill>
                <a:srgbClr val="000000"/>
              </a:solidFill>
            </a:endParaRPr>
          </a:p>
          <a:p>
            <a:pPr marL="457200" lvl="0" indent="-336550" algn="l" rtl="0">
              <a:lnSpc>
                <a:spcPct val="115000"/>
              </a:lnSpc>
              <a:spcBef>
                <a:spcPts val="0"/>
              </a:spcBef>
              <a:spcAft>
                <a:spcPts val="0"/>
              </a:spcAft>
              <a:buClr>
                <a:srgbClr val="000000"/>
              </a:buClr>
              <a:buSzPts val="1700"/>
              <a:buChar char="-"/>
            </a:pPr>
            <a:r>
              <a:rPr lang="en" sz="1700">
                <a:solidFill>
                  <a:srgbClr val="000000"/>
                </a:solidFill>
              </a:rPr>
              <a:t>Barrell / Groin vaults </a:t>
            </a:r>
            <a:endParaRPr sz="1700">
              <a:solidFill>
                <a:srgbClr val="000000"/>
              </a:solidFill>
            </a:endParaRPr>
          </a:p>
          <a:p>
            <a:pPr marL="457200" lvl="0" indent="-336550" algn="l" rtl="0">
              <a:lnSpc>
                <a:spcPct val="115000"/>
              </a:lnSpc>
              <a:spcBef>
                <a:spcPts val="0"/>
              </a:spcBef>
              <a:spcAft>
                <a:spcPts val="0"/>
              </a:spcAft>
              <a:buClr>
                <a:srgbClr val="000000"/>
              </a:buClr>
              <a:buSzPts val="1700"/>
              <a:buChar char="-"/>
            </a:pPr>
            <a:r>
              <a:rPr lang="en" sz="1700">
                <a:solidFill>
                  <a:srgbClr val="000000"/>
                </a:solidFill>
              </a:rPr>
              <a:t>Large towers </a:t>
            </a:r>
            <a:endParaRPr sz="1700">
              <a:solidFill>
                <a:srgbClr val="000000"/>
              </a:solidFill>
            </a:endParaRPr>
          </a:p>
          <a:p>
            <a:pPr marL="457200" lvl="0" indent="-336550" algn="l" rtl="0">
              <a:lnSpc>
                <a:spcPct val="115000"/>
              </a:lnSpc>
              <a:spcBef>
                <a:spcPts val="0"/>
              </a:spcBef>
              <a:spcAft>
                <a:spcPts val="0"/>
              </a:spcAft>
              <a:buClr>
                <a:srgbClr val="000000"/>
              </a:buClr>
              <a:buSzPts val="1700"/>
              <a:buChar char="-"/>
            </a:pPr>
            <a:r>
              <a:rPr lang="en" sz="1700">
                <a:solidFill>
                  <a:srgbClr val="000000"/>
                </a:solidFill>
              </a:rPr>
              <a:t>Carvings and decorative arcading (5)</a:t>
            </a:r>
            <a:endParaRPr sz="1700"/>
          </a:p>
        </p:txBody>
      </p:sp>
      <p:pic>
        <p:nvPicPr>
          <p:cNvPr id="127" name="Google Shape;127;p21"/>
          <p:cNvPicPr preferRelativeResize="0"/>
          <p:nvPr/>
        </p:nvPicPr>
        <p:blipFill>
          <a:blip r:embed="rId3">
            <a:alphaModFix/>
          </a:blip>
          <a:stretch>
            <a:fillRect/>
          </a:stretch>
        </p:blipFill>
        <p:spPr>
          <a:xfrm>
            <a:off x="6284975" y="321624"/>
            <a:ext cx="2547323" cy="3515303"/>
          </a:xfrm>
          <a:prstGeom prst="rect">
            <a:avLst/>
          </a:prstGeom>
          <a:noFill/>
          <a:ln>
            <a:noFill/>
          </a:ln>
        </p:spPr>
      </p:pic>
      <p:sp>
        <p:nvSpPr>
          <p:cNvPr id="128" name="Google Shape;128;p21"/>
          <p:cNvSpPr txBox="1"/>
          <p:nvPr/>
        </p:nvSpPr>
        <p:spPr>
          <a:xfrm>
            <a:off x="6284975" y="3907475"/>
            <a:ext cx="2511300" cy="429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t>Cathedral at Ely c1090 - Built by William the Conqueror</a:t>
            </a:r>
            <a:endParaRPr/>
          </a:p>
        </p:txBody>
      </p:sp>
      <p:pic>
        <p:nvPicPr>
          <p:cNvPr id="129" name="Google Shape;129;p21"/>
          <p:cNvPicPr preferRelativeResize="0"/>
          <p:nvPr/>
        </p:nvPicPr>
        <p:blipFill>
          <a:blip r:embed="rId4">
            <a:alphaModFix/>
          </a:blip>
          <a:stretch>
            <a:fillRect/>
          </a:stretch>
        </p:blipFill>
        <p:spPr>
          <a:xfrm>
            <a:off x="3921724" y="2009125"/>
            <a:ext cx="2095200" cy="2794700"/>
          </a:xfrm>
          <a:prstGeom prst="rect">
            <a:avLst/>
          </a:prstGeom>
          <a:noFill/>
          <a:ln>
            <a:noFill/>
          </a:ln>
        </p:spPr>
      </p:pic>
      <p:sp>
        <p:nvSpPr>
          <p:cNvPr id="130" name="Google Shape;130;p21"/>
          <p:cNvSpPr txBox="1"/>
          <p:nvPr/>
        </p:nvSpPr>
        <p:spPr>
          <a:xfrm>
            <a:off x="3829025" y="1326325"/>
            <a:ext cx="2280600" cy="429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t>Ludlow Castle - Built by Walter de Lacy c1066-85</a:t>
            </a:r>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Bibliography </a:t>
            </a:r>
            <a:endParaRPr/>
          </a:p>
        </p:txBody>
      </p:sp>
      <p:sp>
        <p:nvSpPr>
          <p:cNvPr id="136" name="Google Shape;136;p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AutoNum type="arabicParenBoth"/>
            </a:pPr>
            <a:r>
              <a:rPr lang="en"/>
              <a:t>The A to Z of Norman Castles in England, </a:t>
            </a:r>
            <a:r>
              <a:rPr lang="en" i="1"/>
              <a:t>Essentially England.com</a:t>
            </a:r>
            <a:endParaRPr i="1"/>
          </a:p>
          <a:p>
            <a:pPr marL="457200" lvl="0" indent="-342900" algn="l" rtl="0">
              <a:spcBef>
                <a:spcPts val="0"/>
              </a:spcBef>
              <a:spcAft>
                <a:spcPts val="0"/>
              </a:spcAft>
              <a:buSzPts val="1800"/>
              <a:buAutoNum type="arabicParenBoth"/>
            </a:pPr>
            <a:r>
              <a:rPr lang="en"/>
              <a:t>Dan Jones, </a:t>
            </a:r>
            <a:r>
              <a:rPr lang="en" i="1"/>
              <a:t>Secrets of Great British Castles - Caernarfon</a:t>
            </a:r>
            <a:r>
              <a:rPr lang="en"/>
              <a:t>, Channel 5.com</a:t>
            </a:r>
            <a:endParaRPr/>
          </a:p>
          <a:p>
            <a:pPr marL="457200" lvl="0" indent="-342900" algn="l" rtl="0">
              <a:spcBef>
                <a:spcPts val="0"/>
              </a:spcBef>
              <a:spcAft>
                <a:spcPts val="0"/>
              </a:spcAft>
              <a:buSzPts val="1800"/>
              <a:buAutoNum type="arabicParenBoth"/>
            </a:pPr>
            <a:r>
              <a:rPr lang="en"/>
              <a:t>The Norman Tower, </a:t>
            </a:r>
            <a:r>
              <a:rPr lang="en" i="1"/>
              <a:t>Visit Bury St Edmunds.co.uk</a:t>
            </a:r>
            <a:endParaRPr i="1"/>
          </a:p>
          <a:p>
            <a:pPr marL="457200" lvl="0" indent="-342900" algn="l" rtl="0">
              <a:spcBef>
                <a:spcPts val="0"/>
              </a:spcBef>
              <a:spcAft>
                <a:spcPts val="0"/>
              </a:spcAft>
              <a:buSzPts val="1800"/>
              <a:buAutoNum type="arabicParenBoth"/>
            </a:pPr>
            <a:r>
              <a:rPr lang="en"/>
              <a:t>Norman Towers, </a:t>
            </a:r>
            <a:r>
              <a:rPr lang="en" i="1"/>
              <a:t>Exeter Cathedral.org</a:t>
            </a:r>
            <a:endParaRPr i="1"/>
          </a:p>
          <a:p>
            <a:pPr marL="457200" lvl="0" indent="-342900" algn="l" rtl="0">
              <a:spcBef>
                <a:spcPts val="0"/>
              </a:spcBef>
              <a:spcAft>
                <a:spcPts val="0"/>
              </a:spcAft>
              <a:buSzPts val="1800"/>
              <a:buAutoNum type="arabicParenBoth"/>
            </a:pPr>
            <a:r>
              <a:rPr lang="en"/>
              <a:t>Western Architecture, Britannica.com </a:t>
            </a:r>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1020</Words>
  <Application>Microsoft Office PowerPoint</Application>
  <PresentationFormat>On-screen Show (16:9)</PresentationFormat>
  <Paragraphs>76</Paragraphs>
  <Slides>10</Slides>
  <Notes>10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10</vt:i4>
      </vt:variant>
    </vt:vector>
  </HeadingPairs>
  <TitlesOfParts>
    <vt:vector size="12" baseType="lpstr">
      <vt:lpstr>Arial</vt:lpstr>
      <vt:lpstr>Simple Light</vt:lpstr>
      <vt:lpstr>PowerPoint Presentation</vt:lpstr>
      <vt:lpstr>PowerPoint Presentation</vt:lpstr>
      <vt:lpstr>Changes from Anglo - Saxon styles</vt:lpstr>
      <vt:lpstr>Norman Castle building in England</vt:lpstr>
      <vt:lpstr>The Motte and Bailey Castle and Moats </vt:lpstr>
      <vt:lpstr>Norman Towers</vt:lpstr>
      <vt:lpstr>PowerPoint Presentation</vt:lpstr>
      <vt:lpstr>Sicilian architecture</vt:lpstr>
      <vt:lpstr>Romanesque Architecture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Bethan Watts</dc:creator>
  <cp:lastModifiedBy>Harriet Webster</cp:lastModifiedBy>
  <cp:revision>3</cp:revision>
  <dcterms:modified xsi:type="dcterms:W3CDTF">2018-10-30T10:19:04Z</dcterms:modified>
</cp:coreProperties>
</file>