
<file path=[Content_Types].xml><?xml version="1.0" encoding="utf-8"?>
<Types xmlns="http://schemas.openxmlformats.org/package/2006/content-types"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ED44D12C-F7AB-8CB5-D97F-47F4E8FFD3DF}"/>
              </a:ext>
            </a:extLst>
          </p:cNvPr>
          <p:cNvGrpSpPr/>
          <p:nvPr/>
        </p:nvGrpSpPr>
        <p:grpSpPr>
          <a:xfrm>
            <a:off x="8" y="-8467"/>
            <a:ext cx="12191997" cy="6866467"/>
            <a:chOff x="8" y="-8467"/>
            <a:chExt cx="12191997" cy="6866467"/>
          </a:xfrm>
        </p:grpSpPr>
        <p:cxnSp>
          <p:nvCxnSpPr>
            <p:cNvPr id="3" name="Straight Connector 31">
              <a:extLst>
                <a:ext uri="{FF2B5EF4-FFF2-40B4-BE49-F238E27FC236}">
                  <a16:creationId xmlns:a16="http://schemas.microsoft.com/office/drawing/2014/main" id="{44748D1D-139A-18F5-1E4D-57F761BC6979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749CE815-8328-754E-5D32-30AB0BC90C72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A2036EDC-AD48-645E-CEEF-F3BD208DB49E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156082">
                <a:alpha val="3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D5DB18BD-E7BC-D757-4543-104D9BB1C88E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56082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7" name="Isosceles Triangle 26">
              <a:extLst>
                <a:ext uri="{FF2B5EF4-FFF2-40B4-BE49-F238E27FC236}">
                  <a16:creationId xmlns:a16="http://schemas.microsoft.com/office/drawing/2014/main" id="{4185B2F2-1533-B45B-EC43-EA6E57F444F2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E97132">
                <a:alpha val="72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270CAB83-6684-22C5-BB4D-9769363DF62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C04F15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BB13504B-4BBF-02E3-499F-39A14938F056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46B1E1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913D3F30-993A-7BF7-79EF-9965551B3FDE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56082">
                <a:alpha val="6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1" name="Isosceles Triangle 30">
              <a:extLst>
                <a:ext uri="{FF2B5EF4-FFF2-40B4-BE49-F238E27FC236}">
                  <a16:creationId xmlns:a16="http://schemas.microsoft.com/office/drawing/2014/main" id="{DD737A52-74BF-1209-6475-D806C68AB66E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156082">
                <a:alpha val="8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2" name="Isosceles Triangle 18">
              <a:extLst>
                <a:ext uri="{FF2B5EF4-FFF2-40B4-BE49-F238E27FC236}">
                  <a16:creationId xmlns:a16="http://schemas.microsoft.com/office/drawing/2014/main" id="{0A7CA53A-F546-2AB3-2BED-0F9FB287D255}"/>
                </a:ext>
              </a:extLst>
            </p:cNvPr>
            <p:cNvSpPr/>
            <p:nvPr/>
          </p:nvSpPr>
          <p:spPr>
            <a:xfrm rot="10799991">
              <a:off x="8" y="0"/>
              <a:ext cx="842592" cy="5666152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156082">
                <a:alpha val="8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CC2D036-D757-738D-12E2-3628D88EEAD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07068" y="2404533"/>
            <a:ext cx="7766931" cy="1646304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E620353E-3A7D-7277-E5F6-EB23D7195B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07068" y="4050828"/>
            <a:ext cx="7766931" cy="1096895"/>
          </a:xfrm>
        </p:spPr>
        <p:txBody>
          <a:bodyPr/>
          <a:lstStyle>
            <a:lvl1pPr marL="0" indent="0" algn="r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s-ES"/>
              <a:t>Haga clic para modificar el estilo de subtítulo del patrón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A4BC91E4-1F13-4DCA-C168-3ADC910D08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676B83-CBA2-4C2B-A82F-9DD24B286062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7520F711-A655-06B3-CAC5-E6CF8434C49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77F12242-8C6C-FB34-5E6C-47F2434D7FF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A1EE2F-7AD6-48F0-85D3-B1BF67C8CC1F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3631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E762F-489C-6A8C-52FC-04FAA2DCE27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005F6-9949-459F-9A80-361F89DACD1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C0950-5638-6987-6888-3901549E52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A78AB1-52D8-4E5F-9AB3-6CC479921BA9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C32BC-07F7-D4C1-EE2E-9B8DC248E2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86C07-FB41-6163-5C59-D9DCFE39274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775359-E3F3-4A97-B17C-703DB09DE48F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693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6E2E0-8C5A-2D79-E2A9-7156C700FB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2700863"/>
            <a:ext cx="8596667" cy="182657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8FC491-FE73-BC36-921B-357C9338D6F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4527450"/>
            <a:ext cx="8596667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7F7F7F"/>
                </a:solidFill>
              </a:defRPr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73F37-6F8A-F9C5-9903-7E99EDDE5C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ABEEDB9-27BF-4863-8319-C6D119E0AA99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BB68D-CB01-0763-EE5B-B7BCE4F11B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1BB9FA-9BB5-5F91-17BC-695F5732700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B4D764-06A3-4299-8190-F2C5A0BCD470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652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281D8-C1C4-831D-543B-F5C4245623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A617B-A08F-674B-33E3-949BEF5A16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7332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AD120F-67F8-2BC0-6DE5-D58A22C3279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089971" y="2160590"/>
            <a:ext cx="4184038" cy="38807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4A7DE-EF97-6A7C-6EC5-F2515B8339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DF9158-8F34-4742-AF9B-8D670E025475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587D1F-E19A-FB10-79FB-239A0FFFA3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BE3CB-C736-4119-2574-DFDBF8A7AD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368165-94DD-453C-B774-58F72697D309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25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56D0F-C6BE-EEF0-26C7-CDCE74AB1AE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B1A660-F5CE-5779-14D3-7C36864995E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5741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5C04F-CB6F-B3B8-31DE-BA44A1CC379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75741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FAA88D-2474-A7B6-076E-42DCC24E068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088379" y="2160983"/>
            <a:ext cx="418562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A37AD9B-DE12-065F-3C20-B35EB74D3AE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5088379" y="2737247"/>
            <a:ext cx="4185620" cy="330412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B66A93-90EB-2CA2-91E4-FC8891F53E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A45DAF-5971-44D3-8A30-83234F26A349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5E7380-EBBF-A531-561E-AC2691AF27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01E1CD-6FFD-A2F3-50EC-84231ABDF9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661E9F-2FD0-4F26-9F19-AC29873C5AD3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612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88D4-FEA8-D22A-54D1-373B802AA2C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F5E5F-77DA-8AE3-0523-58A608E758E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0C762F-35D4-4885-8D34-A9864AF659E9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8760E7-AC95-B7F2-DE55-F4480E1468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535947-54B4-0BB9-15ED-549D4AB3002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5BF44D-9A56-4E81-8343-F404BD045C01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733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0A2897-3C8F-26B0-241C-516E1CA78E2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2B1CB-919E-4838-9211-A367DB7210BC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833152-8312-C00C-EAD0-90B27D6FA5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3FC2C-9526-C27E-B0CD-A65D35A6E8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B7F99F-893C-4E1B-929D-EE551B2AFA45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838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D21B-820C-B532-788E-538EBD45B4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498601"/>
            <a:ext cx="3854525" cy="1278468"/>
          </a:xfrm>
        </p:spPr>
        <p:txBody>
          <a:bodyPr anchor="b"/>
          <a:lstStyle>
            <a:lvl1pPr>
              <a:defRPr sz="20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5555B-6F6F-94E0-81E8-BD5048A569D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760457" y="514926"/>
            <a:ext cx="4513542" cy="552643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7711BC-7AB6-A627-93EE-507B7FEB958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2777069"/>
            <a:ext cx="3854525" cy="2584451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275607-D150-7393-17CC-0A2FE6D499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D4B725-7A28-4753-9A72-AFDB419CE989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A8E4EC-41B3-7E39-AF32-7E17DC1A0C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91517-2547-57C9-2579-5A8218E71A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292070-AA8E-4073-AA2A-66A9905C6B63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633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C2D09-796F-A537-A6A4-AB3CB0D9133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4800600"/>
            <a:ext cx="8596667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54AB1C-FC98-A0C5-F017-4FCA6BF2357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677332" y="609603"/>
            <a:ext cx="8596667" cy="3845719"/>
          </a:xfrm>
        </p:spPr>
        <p:txBody>
          <a:bodyPr anchorCtr="1"/>
          <a:lstStyle>
            <a:lvl1pPr marL="0" indent="0" algn="ctr">
              <a:buNone/>
              <a:defRPr lang="en-US"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CA762-29C0-65DE-58E1-84FB110EE1D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77332" y="5367335"/>
            <a:ext cx="8596667" cy="674022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745195-871B-251F-2458-E6C11EAC772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7058B1-784F-436B-B1B9-417307C20C1C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DD7B9-3C7F-1D24-99E5-711403D00E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ADC42C-07F7-1643-DC5D-6D7BD41C8AD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9BFE50-8A03-480A-A3C9-80963C05D78A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400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394FE-8870-29F2-7D3D-CA669432FD3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3403597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0C8B6-F468-D8A9-E60D-59A89AB148E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9FC936-94D4-FFDA-2FF0-461428FF3B3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65B9C5-0F26-4854-AD0A-EC697397D182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85906-4FFB-4416-944E-65155380B93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B198-929B-6D2F-90F2-CEDCD2682B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8B0CC4-14F9-452F-B415-71768FCB5C01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01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2356F-615C-90D6-A061-2758E819C1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8DFC8695-035F-B450-1B70-E52C192FF4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66141" y="3632197"/>
            <a:ext cx="7224528" cy="381003"/>
          </a:xfrm>
        </p:spPr>
        <p:txBody>
          <a:bodyPr anchor="ctr">
            <a:noAutofit/>
          </a:bodyPr>
          <a:lstStyle>
            <a:lvl1pPr marL="0" indent="0">
              <a:buNone/>
              <a:defRPr sz="1600">
                <a:solidFill>
                  <a:srgbClr val="7F7F7F"/>
                </a:solidFill>
              </a:defRPr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C0AB242-2716-2457-6457-91F1E6BF07E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470401"/>
            <a:ext cx="8596667" cy="1570957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5492C16-0CDC-983A-BC7F-F2F61BEEE30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CBE891-E5D1-4C52-AEBA-748E6B1DE2AB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6BEE222-813E-6C64-2CD8-49A30C39AB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A443B98-CEA7-947F-725B-B0D2ED22F36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577A99-F78D-4F94-B9A1-D6E82461DE99}" type="slidenum">
              <a:t>‹Nº›</a:t>
            </a:fld>
            <a:endParaRPr lang="en-GB"/>
          </a:p>
        </p:txBody>
      </p:sp>
      <p:sp>
        <p:nvSpPr>
          <p:cNvPr id="8" name="TextBox 19">
            <a:extLst>
              <a:ext uri="{FF2B5EF4-FFF2-40B4-BE49-F238E27FC236}">
                <a16:creationId xmlns:a16="http://schemas.microsoft.com/office/drawing/2014/main" id="{F2E62F4C-8E09-0966-DAC5-C422B77167DE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46B1E1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1">
            <a:extLst>
              <a:ext uri="{FF2B5EF4-FFF2-40B4-BE49-F238E27FC236}">
                <a16:creationId xmlns:a16="http://schemas.microsoft.com/office/drawing/2014/main" id="{384BDDBB-B473-3896-66BF-FE2EE8D2805E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46B1E1"/>
                </a:solidFill>
                <a:uFillTx/>
                <a:latin typeface="Arial"/>
              </a:rPr>
              <a:t>”</a:t>
            </a:r>
            <a:endParaRPr lang="en-US" sz="1800" b="0" i="0" u="none" strike="noStrike" kern="1200" cap="none" spc="0" baseline="0">
              <a:solidFill>
                <a:srgbClr val="46B1E1"/>
              </a:solidFill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718626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28704-7A8A-56E5-645B-48AFA6EB71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1931990"/>
            <a:ext cx="8596667" cy="2595460"/>
          </a:xfrm>
        </p:spPr>
        <p:txBody>
          <a:bodyPr anchor="b"/>
          <a:lstStyle>
            <a:lvl1pPr>
              <a:defRPr sz="4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2F75A-85A5-93E8-81AF-DDD914B43C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7BA70-AEF2-315F-CB7B-FB1DD3FD8DC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D5AAA5-6516-4ACD-96B7-AC4B101F2B83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89892B-B429-F1A4-1E6E-B79A8B8DF2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5CBD4-579D-2E8B-E3ED-E2871AC6435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40017D-C97E-49CB-974A-BD1F5A2EC4AE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401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221EF-6518-C003-4B08-354F54C743E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1334" y="609603"/>
            <a:ext cx="8094131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B7C1CBC-112C-DC4D-A172-815F1FAB4A2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DAC211B-7A81-15B3-DF29-7656271C13A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C6FCF2-263E-9A7C-3878-4ABE6E3E3B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7796F4-862F-43C3-8B70-7F0A9F8F1E71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7C915B9-CDF1-BA94-E358-3EDD9371AAC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BE4A6E-A2A9-4501-C1FE-4978B3E3958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CC2F0C-C8B9-4C1B-80C1-24FD36D2605C}" type="slidenum">
              <a:t>‹Nº›</a:t>
            </a:fld>
            <a:endParaRPr lang="en-GB"/>
          </a:p>
        </p:txBody>
      </p:sp>
      <p:sp>
        <p:nvSpPr>
          <p:cNvPr id="8" name="TextBox 23">
            <a:extLst>
              <a:ext uri="{FF2B5EF4-FFF2-40B4-BE49-F238E27FC236}">
                <a16:creationId xmlns:a16="http://schemas.microsoft.com/office/drawing/2014/main" id="{8CC57937-42EA-40C3-8AC8-51D5E42D9D3B}"/>
              </a:ext>
            </a:extLst>
          </p:cNvPr>
          <p:cNvSpPr txBox="1"/>
          <p:nvPr/>
        </p:nvSpPr>
        <p:spPr>
          <a:xfrm>
            <a:off x="541873" y="79037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46B1E1"/>
                </a:solidFill>
                <a:uFillTx/>
                <a:latin typeface="Arial"/>
              </a:rPr>
              <a:t>“</a:t>
            </a:r>
          </a:p>
        </p:txBody>
      </p:sp>
      <p:sp>
        <p:nvSpPr>
          <p:cNvPr id="9" name="TextBox 24">
            <a:extLst>
              <a:ext uri="{FF2B5EF4-FFF2-40B4-BE49-F238E27FC236}">
                <a16:creationId xmlns:a16="http://schemas.microsoft.com/office/drawing/2014/main" id="{B2C4E2B4-40F7-F80B-9B71-C06B78BAF180}"/>
              </a:ext>
            </a:extLst>
          </p:cNvPr>
          <p:cNvSpPr txBox="1"/>
          <p:nvPr/>
        </p:nvSpPr>
        <p:spPr>
          <a:xfrm>
            <a:off x="8893015" y="2886559"/>
            <a:ext cx="609603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none" spc="0" baseline="0">
                <a:solidFill>
                  <a:srgbClr val="46B1E1"/>
                </a:solidFill>
                <a:uFillTx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2400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ECEFA-90DB-CDA4-EB27-E07735AC52D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800" y="609603"/>
            <a:ext cx="8588200" cy="3022604"/>
          </a:xfrm>
        </p:spPr>
        <p:txBody>
          <a:bodyPr anchor="ctr"/>
          <a:lstStyle>
            <a:lvl1pPr>
              <a:defRPr sz="4400"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BAE379BE-FCDD-0E90-029D-7CA62E4A1D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013201"/>
            <a:ext cx="8596667" cy="514249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156082"/>
                </a:solidFill>
              </a:defRPr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14E809D-7DA1-973B-6B60-811F5196C37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332" y="4527450"/>
            <a:ext cx="8596667" cy="1513917"/>
          </a:xfrm>
        </p:spPr>
        <p:txBody>
          <a:bodyPr/>
          <a:lstStyle>
            <a:lvl1pPr marL="0" indent="0">
              <a:buNone/>
              <a:defRPr>
                <a:solidFill>
                  <a:srgbClr val="7F7F7F"/>
                </a:solidFill>
              </a:defRPr>
            </a:lvl1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7A0BAD0-5391-8222-A7B5-EFFB60C1C0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0BA0A4-3CBA-42D8-8FD5-9F1BB1B1822C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688234A-DD86-FA92-C090-0C925D175A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633F53-B1FF-D85C-E64B-AE1693C16D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4FEC45-331D-48E5-B494-46E3B19FDCD1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377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EBE8C-B8BC-5F5B-546F-6A619C1F06B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54047B-6FAD-0CC9-96C8-97A83A6F2DE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BDEBA3-278B-915F-D1FE-50EF50E8038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EB47F3-134D-4892-9E42-08F32D8E1D32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59B75-8F73-5898-6522-C02F4F7C7A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05E495-4EFA-F587-9921-9A0ED06F6BF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AD1D00-F070-414D-B3DC-CBB4CACA99D7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6736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F6F6F4-08FA-5544-7087-3F6ADCCA954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967670" y="609603"/>
            <a:ext cx="1304739" cy="5251454"/>
          </a:xfrm>
        </p:spPr>
        <p:txBody>
          <a:bodyPr vert="eaVert" anchor="ctr"/>
          <a:lstStyle>
            <a:lvl1pPr>
              <a:defRPr/>
            </a:lvl1pPr>
          </a:lstStyle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C5A65E-6DCF-96B8-F837-9CAD70AF4B0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77332" y="609603"/>
            <a:ext cx="7060146" cy="525145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BF1F65-5DCD-8565-2C2F-E182760FF3B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C915F93-1BEB-4FA4-82E2-1E95E825C42E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23E3D-3A5E-23E0-57C4-2D116870E2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BCF1BC-BE9A-75F4-1A7C-9DA1A75B3B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73DB7B-E8EE-417F-9FD1-041182352F69}" type="slidenum"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40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>
            <a:extLst>
              <a:ext uri="{FF2B5EF4-FFF2-40B4-BE49-F238E27FC236}">
                <a16:creationId xmlns:a16="http://schemas.microsoft.com/office/drawing/2014/main" id="{923EB9F4-1309-F278-B311-EC56FE4B3E63}"/>
              </a:ext>
            </a:extLst>
          </p:cNvPr>
          <p:cNvGrpSpPr/>
          <p:nvPr/>
        </p:nvGrpSpPr>
        <p:grpSpPr>
          <a:xfrm>
            <a:off x="0" y="-8467"/>
            <a:ext cx="12192005" cy="6866467"/>
            <a:chOff x="0" y="-8467"/>
            <a:chExt cx="12192005" cy="6866467"/>
          </a:xfrm>
        </p:grpSpPr>
        <p:cxnSp>
          <p:nvCxnSpPr>
            <p:cNvPr id="3" name="Straight Connector 19">
              <a:extLst>
                <a:ext uri="{FF2B5EF4-FFF2-40B4-BE49-F238E27FC236}">
                  <a16:creationId xmlns:a16="http://schemas.microsoft.com/office/drawing/2014/main" id="{3A10A83D-34E3-F000-D0F8-ADF4133D7CDA}"/>
                </a:ext>
              </a:extLst>
            </p:cNvPr>
            <p:cNvCxnSpPr/>
            <p:nvPr/>
          </p:nvCxnSpPr>
          <p:spPr>
            <a:xfrm>
              <a:off x="9371008" y="0"/>
              <a:ext cx="1219207" cy="6858000"/>
            </a:xfrm>
            <a:prstGeom prst="straightConnector1">
              <a:avLst/>
            </a:prstGeom>
            <a:noFill/>
            <a:ln w="9528" cap="rnd">
              <a:solidFill>
                <a:srgbClr val="BFBFBF"/>
              </a:solidFill>
              <a:prstDash val="solid"/>
            </a:ln>
          </p:spPr>
        </p:cxnSp>
        <p:cxnSp>
          <p:nvCxnSpPr>
            <p:cNvPr id="4" name="Straight Connector 20">
              <a:extLst>
                <a:ext uri="{FF2B5EF4-FFF2-40B4-BE49-F238E27FC236}">
                  <a16:creationId xmlns:a16="http://schemas.microsoft.com/office/drawing/2014/main" id="{BC664CCD-1DA8-8E83-AEDE-548B9AD47E11}"/>
                </a:ext>
              </a:extLst>
            </p:cNvPr>
            <p:cNvCxnSpPr/>
            <p:nvPr/>
          </p:nvCxnSpPr>
          <p:spPr>
            <a:xfrm flipH="1">
              <a:off x="7425266" y="3681410"/>
              <a:ext cx="4763557" cy="3176590"/>
            </a:xfrm>
            <a:prstGeom prst="straightConnector1">
              <a:avLst/>
            </a:prstGeom>
            <a:noFill/>
            <a:ln w="9528" cap="rnd">
              <a:solidFill>
                <a:srgbClr val="D9D9D9"/>
              </a:solidFill>
              <a:prstDash val="solid"/>
            </a:ln>
          </p:spPr>
        </p:cxnSp>
        <p:sp>
          <p:nvSpPr>
            <p:cNvPr id="5" name="Rectangle 23">
              <a:extLst>
                <a:ext uri="{FF2B5EF4-FFF2-40B4-BE49-F238E27FC236}">
                  <a16:creationId xmlns:a16="http://schemas.microsoft.com/office/drawing/2014/main" id="{CA874051-23E9-29BB-6D69-938CE376EE1B}"/>
                </a:ext>
              </a:extLst>
            </p:cNvPr>
            <p:cNvSpPr/>
            <p:nvPr/>
          </p:nvSpPr>
          <p:spPr>
            <a:xfrm>
              <a:off x="9181472" y="-8467"/>
              <a:ext cx="3007351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3007349"/>
                <a:gd name="f4" fmla="val 6866467"/>
                <a:gd name="f5" fmla="val 2045532"/>
                <a:gd name="f6" fmla="*/ f0 1 3007349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3007349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3007349" h="6866467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156082">
                <a:alpha val="3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6" name="Rectangle 25">
              <a:extLst>
                <a:ext uri="{FF2B5EF4-FFF2-40B4-BE49-F238E27FC236}">
                  <a16:creationId xmlns:a16="http://schemas.microsoft.com/office/drawing/2014/main" id="{7006B099-5C3E-12E5-6FE4-2CF7A45EDB11}"/>
                </a:ext>
              </a:extLst>
            </p:cNvPr>
            <p:cNvSpPr/>
            <p:nvPr/>
          </p:nvSpPr>
          <p:spPr>
            <a:xfrm>
              <a:off x="9603440" y="-8467"/>
              <a:ext cx="2588556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573311"/>
                <a:gd name="f4" fmla="val 6866467"/>
                <a:gd name="f5" fmla="val 1202336"/>
                <a:gd name="f6" fmla="*/ f0 1 2573311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573311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573311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56082">
                <a:alpha val="2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7" name="Isosceles Triangle 23">
              <a:extLst>
                <a:ext uri="{FF2B5EF4-FFF2-40B4-BE49-F238E27FC236}">
                  <a16:creationId xmlns:a16="http://schemas.microsoft.com/office/drawing/2014/main" id="{B87E9BBB-F6C4-2F7A-982D-33DE715B2635}"/>
                </a:ext>
              </a:extLst>
            </p:cNvPr>
            <p:cNvSpPr/>
            <p:nvPr/>
          </p:nvSpPr>
          <p:spPr>
            <a:xfrm>
              <a:off x="8932334" y="3047996"/>
              <a:ext cx="3259671" cy="3810003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E97132">
                <a:alpha val="72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8" name="Rectangle 27">
              <a:extLst>
                <a:ext uri="{FF2B5EF4-FFF2-40B4-BE49-F238E27FC236}">
                  <a16:creationId xmlns:a16="http://schemas.microsoft.com/office/drawing/2014/main" id="{6F3A48D6-6592-84E8-D46C-CA3AF1860108}"/>
                </a:ext>
              </a:extLst>
            </p:cNvPr>
            <p:cNvSpPr/>
            <p:nvPr/>
          </p:nvSpPr>
          <p:spPr>
            <a:xfrm>
              <a:off x="9334496" y="-8467"/>
              <a:ext cx="2854327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858013"/>
                <a:gd name="f4" fmla="val 6866467"/>
                <a:gd name="f5" fmla="val 2473942"/>
                <a:gd name="f6" fmla="*/ f0 1 2858013"/>
                <a:gd name="f7" fmla="*/ f1 1 6866467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2858013"/>
                <a:gd name="f14" fmla="*/ f11 1 6866467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2858013" h="6866467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C04F15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9" name="Rectangle 28">
              <a:extLst>
                <a:ext uri="{FF2B5EF4-FFF2-40B4-BE49-F238E27FC236}">
                  <a16:creationId xmlns:a16="http://schemas.microsoft.com/office/drawing/2014/main" id="{3E3EFAA3-1119-B56A-854B-07DE2B430A29}"/>
                </a:ext>
              </a:extLst>
            </p:cNvPr>
            <p:cNvSpPr/>
            <p:nvPr/>
          </p:nvSpPr>
          <p:spPr>
            <a:xfrm>
              <a:off x="10898733" y="-8467"/>
              <a:ext cx="1290090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90094"/>
                <a:gd name="f4" fmla="val 6858000"/>
                <a:gd name="f5" fmla="val 1019735"/>
                <a:gd name="f6" fmla="*/ f0 1 1290094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90094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90094" h="6858000">
                  <a:moveTo>
                    <a:pt x="f5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2" y="f4"/>
                  </a:lnTo>
                  <a:lnTo>
                    <a:pt x="f5" y="f2"/>
                  </a:lnTo>
                  <a:close/>
                </a:path>
              </a:pathLst>
            </a:custGeom>
            <a:solidFill>
              <a:srgbClr val="46B1E1">
                <a:alpha val="7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0" name="Rectangle 29">
              <a:extLst>
                <a:ext uri="{FF2B5EF4-FFF2-40B4-BE49-F238E27FC236}">
                  <a16:creationId xmlns:a16="http://schemas.microsoft.com/office/drawing/2014/main" id="{3CBAA502-7163-017F-FAC0-28D77CE52ADF}"/>
                </a:ext>
              </a:extLst>
            </p:cNvPr>
            <p:cNvSpPr/>
            <p:nvPr/>
          </p:nvSpPr>
          <p:spPr>
            <a:xfrm>
              <a:off x="10938994" y="-8467"/>
              <a:ext cx="1249829" cy="6866467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49825"/>
                <a:gd name="f4" fmla="val 6858000"/>
                <a:gd name="f5" fmla="val 1109382"/>
                <a:gd name="f6" fmla="*/ f0 1 1249825"/>
                <a:gd name="f7" fmla="*/ f1 1 6858000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49825"/>
                <a:gd name="f14" fmla="*/ f11 1 6858000"/>
                <a:gd name="f15" fmla="*/ f8 1 f13"/>
                <a:gd name="f16" fmla="*/ f9 1 f13"/>
                <a:gd name="f17" fmla="*/ f8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49825" h="6858000">
                  <a:moveTo>
                    <a:pt x="f2" y="f2"/>
                  </a:moveTo>
                  <a:lnTo>
                    <a:pt x="f3" y="f2"/>
                  </a:lnTo>
                  <a:lnTo>
                    <a:pt x="f3" y="f4"/>
                  </a:lnTo>
                  <a:lnTo>
                    <a:pt x="f5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156082">
                <a:alpha val="6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1" name="Isosceles Triangle 27">
              <a:extLst>
                <a:ext uri="{FF2B5EF4-FFF2-40B4-BE49-F238E27FC236}">
                  <a16:creationId xmlns:a16="http://schemas.microsoft.com/office/drawing/2014/main" id="{387B3A53-5C77-C9F8-18C9-8B4065F19953}"/>
                </a:ext>
              </a:extLst>
            </p:cNvPr>
            <p:cNvSpPr/>
            <p:nvPr/>
          </p:nvSpPr>
          <p:spPr>
            <a:xfrm>
              <a:off x="10371664" y="3589870"/>
              <a:ext cx="1817159" cy="3268129"/>
            </a:xfrm>
            <a:custGeom>
              <a:avLst>
                <a:gd name="f8" fmla="val 10000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10000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156082">
                <a:alpha val="80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  <p:sp>
          <p:nvSpPr>
            <p:cNvPr id="12" name="Isosceles Triangle 28">
              <a:extLst>
                <a:ext uri="{FF2B5EF4-FFF2-40B4-BE49-F238E27FC236}">
                  <a16:creationId xmlns:a16="http://schemas.microsoft.com/office/drawing/2014/main" id="{338F5B68-CC1D-AA79-7E9B-A126DEB66EFF}"/>
                </a:ext>
              </a:extLst>
            </p:cNvPr>
            <p:cNvSpPr/>
            <p:nvPr/>
          </p:nvSpPr>
          <p:spPr>
            <a:xfrm>
              <a:off x="0" y="4013201"/>
              <a:ext cx="448732" cy="2844798"/>
            </a:xfrm>
            <a:custGeom>
              <a:avLst>
                <a:gd name="f8" fmla="val 0"/>
              </a:avLst>
              <a:gdLst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val 0"/>
                <a:gd name="f9" fmla="+- 0 0 -360"/>
                <a:gd name="f10" fmla="+- 0 0 -270"/>
                <a:gd name="f11" fmla="+- 0 0 -180"/>
                <a:gd name="f12" fmla="+- 0 0 -90"/>
                <a:gd name="f13" fmla="abs f4"/>
                <a:gd name="f14" fmla="abs f5"/>
                <a:gd name="f15" fmla="abs f6"/>
                <a:gd name="f16" fmla="val f7"/>
                <a:gd name="f17" fmla="val f8"/>
                <a:gd name="f18" fmla="*/ f9 f1 1"/>
                <a:gd name="f19" fmla="*/ f10 f1 1"/>
                <a:gd name="f20" fmla="*/ f11 f1 1"/>
                <a:gd name="f21" fmla="*/ f12 f1 1"/>
                <a:gd name="f22" fmla="?: f13 f4 1"/>
                <a:gd name="f23" fmla="?: f14 f5 1"/>
                <a:gd name="f24" fmla="?: f15 f6 1"/>
                <a:gd name="f25" fmla="*/ f18 1 f3"/>
                <a:gd name="f26" fmla="*/ f19 1 f3"/>
                <a:gd name="f27" fmla="*/ f20 1 f3"/>
                <a:gd name="f28" fmla="*/ f21 1 f3"/>
                <a:gd name="f29" fmla="*/ f22 1 21600"/>
                <a:gd name="f30" fmla="*/ f23 1 21600"/>
                <a:gd name="f31" fmla="*/ 21600 f22 1"/>
                <a:gd name="f32" fmla="*/ 21600 f23 1"/>
                <a:gd name="f33" fmla="+- f25 0 f2"/>
                <a:gd name="f34" fmla="+- f26 0 f2"/>
                <a:gd name="f35" fmla="+- f27 0 f2"/>
                <a:gd name="f36" fmla="+- f28 0 f2"/>
                <a:gd name="f37" fmla="min f30 f29"/>
                <a:gd name="f38" fmla="*/ f31 1 f24"/>
                <a:gd name="f39" fmla="*/ f32 1 f24"/>
                <a:gd name="f40" fmla="val f38"/>
                <a:gd name="f41" fmla="val f39"/>
                <a:gd name="f42" fmla="*/ f16 f37 1"/>
                <a:gd name="f43" fmla="+- f41 0 f16"/>
                <a:gd name="f44" fmla="+- f40 0 f16"/>
                <a:gd name="f45" fmla="*/ f41 f37 1"/>
                <a:gd name="f46" fmla="*/ f40 f37 1"/>
                <a:gd name="f47" fmla="*/ f43 1 2"/>
                <a:gd name="f48" fmla="*/ f44 1 2"/>
                <a:gd name="f49" fmla="*/ f44 f17 1"/>
                <a:gd name="f50" fmla="+- f16 f47 0"/>
                <a:gd name="f51" fmla="*/ f49 1 200000"/>
                <a:gd name="f52" fmla="*/ f49 1 100000"/>
                <a:gd name="f53" fmla="+- f51 f48 0"/>
                <a:gd name="f54" fmla="*/ f51 f37 1"/>
                <a:gd name="f55" fmla="*/ f50 f37 1"/>
                <a:gd name="f56" fmla="*/ f52 f37 1"/>
                <a:gd name="f57" fmla="*/ f53 f3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42"/>
                </a:cxn>
                <a:cxn ang="f34">
                  <a:pos x="f54" y="f55"/>
                </a:cxn>
                <a:cxn ang="f35">
                  <a:pos x="f42" y="f45"/>
                </a:cxn>
                <a:cxn ang="f35">
                  <a:pos x="f56" y="f45"/>
                </a:cxn>
                <a:cxn ang="f35">
                  <a:pos x="f46" y="f45"/>
                </a:cxn>
                <a:cxn ang="f36">
                  <a:pos x="f57" y="f55"/>
                </a:cxn>
              </a:cxnLst>
              <a:rect l="f54" t="f55" r="f57" b="f45"/>
              <a:pathLst>
                <a:path>
                  <a:moveTo>
                    <a:pt x="f42" y="f45"/>
                  </a:moveTo>
                  <a:lnTo>
                    <a:pt x="f56" y="f42"/>
                  </a:lnTo>
                  <a:lnTo>
                    <a:pt x="f46" y="f45"/>
                  </a:lnTo>
                  <a:close/>
                </a:path>
              </a:pathLst>
            </a:custGeom>
            <a:solidFill>
              <a:srgbClr val="156082">
                <a:alpha val="85000"/>
              </a:srgbClr>
            </a:solidFill>
            <a:ln cap="rnd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Trebuchet MS"/>
              </a:endParaRPr>
            </a:p>
          </p:txBody>
        </p:sp>
      </p:grpSp>
      <p:sp>
        <p:nvSpPr>
          <p:cNvPr id="13" name="Title Placeholder 1">
            <a:extLst>
              <a:ext uri="{FF2B5EF4-FFF2-40B4-BE49-F238E27FC236}">
                <a16:creationId xmlns:a16="http://schemas.microsoft.com/office/drawing/2014/main" id="{F7100E7E-701F-7440-8E8E-F620CF4E90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7332" y="609603"/>
            <a:ext cx="8596667" cy="132079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s-ES"/>
              <a:t>Haga clic para modificar el estilo de título del patrón</a:t>
            </a:r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634BF090-29CE-FA95-1BEB-EB21B58A8FF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77332" y="2160590"/>
            <a:ext cx="8596667" cy="38807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EB94FDBE-C7B9-A472-6EDF-F7218569BFE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05133" y="6041358"/>
            <a:ext cx="9119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fld id="{F3B9A035-5549-4300-9D70-222FECF80041}" type="datetime1">
              <a:rPr lang="en-GB"/>
              <a:pPr lvl="0"/>
              <a:t>18/10/2026</a:t>
            </a:fld>
            <a:endParaRPr lang="en-GB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B631B458-2B59-BB99-0794-9D11D40815E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7332" y="6041358"/>
            <a:ext cx="629760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898989"/>
                </a:solidFill>
                <a:uFillTx/>
                <a:latin typeface="Trebuchet MS"/>
              </a:defRPr>
            </a:lvl1pPr>
          </a:lstStyle>
          <a:p>
            <a:pPr lvl="0"/>
            <a:endParaRPr lang="en-GB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10867925-678D-EBB1-0697-5100511FA6B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590659" y="6041358"/>
            <a:ext cx="68334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156082"/>
                </a:solidFill>
                <a:uFillTx/>
                <a:latin typeface="Trebuchet MS"/>
              </a:defRPr>
            </a:lvl1pPr>
          </a:lstStyle>
          <a:p>
            <a:pPr lvl="0"/>
            <a:fld id="{A2981C04-C609-49DC-85B7-F87E45462749}" type="slidenum">
              <a:t>‹Nº›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s-ES" sz="3600" b="0" i="0" u="none" strike="noStrike" kern="1200" cap="none" spc="0" baseline="0">
          <a:solidFill>
            <a:srgbClr val="156082"/>
          </a:solidFill>
          <a:uFillTx/>
          <a:latin typeface="Trebuchet MS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156082"/>
        </a:buClr>
        <a:buSzPct val="80000"/>
        <a:buFont typeface="Wingdings 3"/>
        <a:buChar char=""/>
        <a:tabLst/>
        <a:defRPr lang="es-ES" sz="1800" b="0" i="0" u="none" strike="noStrike" kern="1200" cap="none" spc="0" baseline="0">
          <a:solidFill>
            <a:srgbClr val="404040"/>
          </a:solidFill>
          <a:uFillTx/>
          <a:latin typeface="Trebuchet MS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156082"/>
        </a:buClr>
        <a:buSzPct val="80000"/>
        <a:buFont typeface="Wingdings 3"/>
        <a:buChar char=""/>
        <a:tabLst/>
        <a:defRPr lang="es-ES" sz="1600" b="0" i="0" u="none" strike="noStrike" kern="1200" cap="none" spc="0" baseline="0">
          <a:solidFill>
            <a:srgbClr val="404040"/>
          </a:solidFill>
          <a:uFillTx/>
          <a:latin typeface="Trebuchet MS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156082"/>
        </a:buClr>
        <a:buSzPct val="80000"/>
        <a:buFont typeface="Wingdings 3"/>
        <a:buChar char=""/>
        <a:tabLst/>
        <a:defRPr lang="es-ES" sz="1400" b="0" i="0" u="none" strike="noStrike" kern="1200" cap="none" spc="0" baseline="0">
          <a:solidFill>
            <a:srgbClr val="404040"/>
          </a:solidFill>
          <a:uFillTx/>
          <a:latin typeface="Trebuchet MS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156082"/>
        </a:buClr>
        <a:buSzPct val="80000"/>
        <a:buFont typeface="Wingdings 3"/>
        <a:buChar char=""/>
        <a:tabLst/>
        <a:defRPr lang="es-E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156082"/>
        </a:buClr>
        <a:buSzPct val="80000"/>
        <a:buFont typeface="Wingdings 3"/>
        <a:buChar char=""/>
        <a:tabLst/>
        <a:defRPr lang="es-ES" sz="1200" b="0" i="0" u="none" strike="noStrike" kern="1200" cap="none" spc="0" baseline="0">
          <a:solidFill>
            <a:srgbClr val="404040"/>
          </a:solidFill>
          <a:uFillTx/>
          <a:latin typeface="Trebuchet M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DFF715B-20D6-B19F-B487-BE061DA4E67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42101" y="786036"/>
            <a:ext cx="8005645" cy="4060118"/>
          </a:xfrm>
        </p:spPr>
        <p:txBody>
          <a:bodyPr anchorCtr="1"/>
          <a:lstStyle/>
          <a:p>
            <a:pPr lvl="0" algn="ctr"/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r>
              <a:rPr lang="en-GB" sz="2800" b="1"/>
              <a:t>Self-Awareness Presentation </a:t>
            </a:r>
            <a:br>
              <a:rPr lang="en-GB" b="1"/>
            </a:br>
            <a:r>
              <a:rPr lang="en-US" sz="2400" b="1" u="sng">
                <a:latin typeface="Arial"/>
                <a:cs typeface="Arial"/>
              </a:rPr>
              <a:t>Student name:</a:t>
            </a:r>
            <a:br>
              <a:rPr lang="en-US" sz="2400" b="1" u="sng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Katya De Mendez</a:t>
            </a:r>
            <a:br>
              <a:rPr lang="en-US" sz="2400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r>
              <a:rPr lang="en-US" sz="2400" b="1" u="sng">
                <a:latin typeface="Arial"/>
                <a:cs typeface="Arial"/>
              </a:rPr>
              <a:t>Student Number:</a:t>
            </a:r>
            <a:br>
              <a:rPr lang="en-US" sz="2400" b="1" u="sng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2433390</a:t>
            </a:r>
            <a:br>
              <a:rPr lang="en-US" sz="2400">
                <a:latin typeface="Arial"/>
                <a:cs typeface="Arial"/>
              </a:rPr>
            </a:br>
            <a:br>
              <a:rPr lang="en-US" sz="2400" b="1" u="sng">
                <a:latin typeface="Arial"/>
                <a:cs typeface="Arial"/>
              </a:rPr>
            </a:br>
            <a:r>
              <a:rPr lang="en-US" sz="2400" b="1" u="sng">
                <a:latin typeface="Arial"/>
                <a:cs typeface="Arial"/>
              </a:rPr>
              <a:t>Lecturer’s Name:</a:t>
            </a:r>
            <a:r>
              <a:rPr lang="en-US" sz="2400" b="1">
                <a:latin typeface="Arial"/>
                <a:cs typeface="Arial"/>
              </a:rPr>
              <a:t> </a:t>
            </a:r>
            <a:br>
              <a:rPr lang="en-US" sz="2400" b="1">
                <a:latin typeface="Arial"/>
                <a:cs typeface="Arial"/>
              </a:rPr>
            </a:br>
            <a:r>
              <a:rPr lang="en-GB" sz="2400"/>
              <a:t>Khaled Alnababta</a:t>
            </a:r>
            <a:br>
              <a:rPr lang="en-US" sz="2400" b="1">
                <a:latin typeface="Arial"/>
                <a:cs typeface="Arial"/>
              </a:rPr>
            </a:br>
            <a:endParaRPr lang="en-GB" sz="2400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81218F39-E437-DFDB-AD8A-E0DAF5EC9B0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718459" y="4975067"/>
            <a:ext cx="8005645" cy="1415902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US" b="1" u="sng">
                <a:latin typeface="Arial"/>
                <a:cs typeface="Arial"/>
              </a:rPr>
              <a:t>Module Title and Code:</a:t>
            </a:r>
          </a:p>
          <a:p>
            <a:pPr lvl="0">
              <a:lnSpc>
                <a:spcPct val="80000"/>
              </a:lnSpc>
            </a:pPr>
            <a:r>
              <a:rPr lang="en-GB" b="1"/>
              <a:t>Professional Development within Health and Social Care (LCHS4009_BIRM)</a:t>
            </a:r>
          </a:p>
          <a:p>
            <a:pPr lvl="0">
              <a:lnSpc>
                <a:spcPct val="80000"/>
              </a:lnSpc>
            </a:pPr>
            <a:r>
              <a:rPr lang="en-US" b="1" u="sng">
                <a:latin typeface="Arial"/>
                <a:cs typeface="Arial"/>
              </a:rPr>
              <a:t>25/10/2026</a:t>
            </a:r>
            <a:br>
              <a:rPr lang="en-US" sz="1300" b="1" u="sng">
                <a:latin typeface="Arial"/>
                <a:cs typeface="Arial"/>
              </a:rPr>
            </a:br>
            <a:endParaRPr lang="en-GB" sz="13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930AED5-C1CC-9CDB-6E3A-D177B89A50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39329" y="822960"/>
            <a:ext cx="7288106" cy="619762"/>
          </a:xfrm>
        </p:spPr>
        <p:txBody>
          <a:bodyPr anchorCtr="1"/>
          <a:lstStyle/>
          <a:p>
            <a:pPr lvl="0" algn="ctr"/>
            <a:r>
              <a:rPr lang="en-GB" sz="3200"/>
              <a:t>General Practice Nurse</a:t>
            </a:r>
          </a:p>
        </p:txBody>
      </p:sp>
      <p:pic>
        <p:nvPicPr>
          <p:cNvPr id="3" name="Marcador de contenido 18" descr="Doctora contorno">
            <a:extLst>
              <a:ext uri="{FF2B5EF4-FFF2-40B4-BE49-F238E27FC236}">
                <a16:creationId xmlns:a16="http://schemas.microsoft.com/office/drawing/2014/main" id="{E19DD8A5-0FD4-B2D2-5502-A55A71CC81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272177" y="675641"/>
            <a:ext cx="914400" cy="914400"/>
          </a:xfrm>
        </p:spPr>
      </p:pic>
      <p:pic>
        <p:nvPicPr>
          <p:cNvPr id="4" name="Gráfico 20" descr="Doctor contorno">
            <a:extLst>
              <a:ext uri="{FF2B5EF4-FFF2-40B4-BE49-F238E27FC236}">
                <a16:creationId xmlns:a16="http://schemas.microsoft.com/office/drawing/2014/main" id="{206A980C-5DD0-3851-39A6-F4D1F33FEEC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889763" y="675641"/>
            <a:ext cx="914400" cy="91440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5" name="CuadroTexto 22">
            <a:extLst>
              <a:ext uri="{FF2B5EF4-FFF2-40B4-BE49-F238E27FC236}">
                <a16:creationId xmlns:a16="http://schemas.microsoft.com/office/drawing/2014/main" id="{B621EAAD-E6FF-4670-2E74-7BE853ABAE70}"/>
              </a:ext>
            </a:extLst>
          </p:cNvPr>
          <p:cNvSpPr txBox="1"/>
          <p:nvPr/>
        </p:nvSpPr>
        <p:spPr>
          <a:xfrm>
            <a:off x="1158243" y="1737360"/>
            <a:ext cx="8635995" cy="461665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Nursing care is provided in GP surgeries as part of the primary healthcare team.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Care is delivered alongside doctors and other healthcare professionals.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Patients are supported with screening, vaccination, wound care and the management of long-term conditions.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Health advice is offered, including support to stop smoking.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Communication, organisation, problem-solving and good judgement are needed.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   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(NHS Health Careers, n.d.)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rebuchet MS"/>
            </a:endParaRPr>
          </a:p>
        </p:txBody>
      </p:sp>
      <p:pic>
        <p:nvPicPr>
          <p:cNvPr id="6" name="Gráfico 24" descr="Aguja con relleno sólido">
            <a:extLst>
              <a:ext uri="{FF2B5EF4-FFF2-40B4-BE49-F238E27FC236}">
                <a16:creationId xmlns:a16="http://schemas.microsoft.com/office/drawing/2014/main" id="{2ABB0AB7-EC85-542E-E865-A3B8E4F9C9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337038" y="3088642"/>
            <a:ext cx="914400" cy="914400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7" name="Gráfico 28" descr="Estetoscopio con relleno sólido">
            <a:extLst>
              <a:ext uri="{FF2B5EF4-FFF2-40B4-BE49-F238E27FC236}">
                <a16:creationId xmlns:a16="http://schemas.microsoft.com/office/drawing/2014/main" id="{AD92521D-61A2-3698-FEB3-47695E2240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25281" y="1663695"/>
            <a:ext cx="914400" cy="914400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8" name="Gráfico 30" descr="Medicina con relleno sólido">
            <a:extLst>
              <a:ext uri="{FF2B5EF4-FFF2-40B4-BE49-F238E27FC236}">
                <a16:creationId xmlns:a16="http://schemas.microsoft.com/office/drawing/2014/main" id="{464CE53A-C164-9FCE-3A8F-93FC3825E77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37038" y="4607561"/>
            <a:ext cx="914400" cy="914400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CAA479A-6911-42FA-C85C-59AD5B07CE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48454" y="199704"/>
            <a:ext cx="8596667" cy="792483"/>
          </a:xfrm>
        </p:spPr>
        <p:txBody>
          <a:bodyPr anchorCtr="1"/>
          <a:lstStyle/>
          <a:p>
            <a:pPr lvl="0" algn="ctr"/>
            <a:r>
              <a:rPr lang="en-GB"/>
              <a:t>Job Advert: Practice Nurse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EC0EE56E-9A39-253E-EB93-779BDFEDE68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48454" y="1053151"/>
            <a:ext cx="9492825" cy="5276526"/>
          </a:xfrm>
        </p:spPr>
        <p:txBody>
          <a:bodyPr/>
          <a:lstStyle/>
          <a:p>
            <a:pPr lvl="0"/>
            <a:r>
              <a:rPr lang="en-GB" sz="1700" b="1" u="sng"/>
              <a:t>Employer and source: </a:t>
            </a:r>
            <a:r>
              <a:rPr lang="en-GB" sz="1700"/>
              <a:t>Peartree Medical Centre, Derby-advertised on NHS Jobs.</a:t>
            </a:r>
          </a:p>
          <a:p>
            <a:pPr lvl="0"/>
            <a:r>
              <a:rPr lang="en-GB" sz="1700" b="1" u="sng"/>
              <a:t>Posted: </a:t>
            </a:r>
            <a:r>
              <a:rPr lang="en-GB" sz="1700"/>
              <a:t>01 October 2026. </a:t>
            </a:r>
            <a:r>
              <a:rPr lang="en-GB" sz="1700" b="1" u="sng"/>
              <a:t>Closing date</a:t>
            </a:r>
            <a:r>
              <a:rPr lang="en-GB" sz="1700" b="1"/>
              <a:t>:</a:t>
            </a:r>
            <a:r>
              <a:rPr lang="en-GB" sz="1700"/>
              <a:t>30 October 2026.</a:t>
            </a:r>
            <a:endParaRPr lang="en-GB" sz="1700" b="1"/>
          </a:p>
          <a:p>
            <a:pPr marL="0" lvl="0" indent="0">
              <a:buNone/>
            </a:pPr>
            <a:r>
              <a:rPr lang="en-GB" sz="1700" b="1"/>
              <a:t>     </a:t>
            </a:r>
            <a:r>
              <a:rPr lang="en-GB" sz="1700" b="1" u="sng"/>
              <a:t>Main duties:</a:t>
            </a:r>
          </a:p>
          <a:p>
            <a:pPr lvl="0"/>
            <a:r>
              <a:rPr lang="en-GB" sz="1700"/>
              <a:t>Long-term conditions are managed, vaccinations are given and wound care is provided.</a:t>
            </a:r>
          </a:p>
          <a:p>
            <a:pPr lvl="0"/>
            <a:r>
              <a:rPr lang="en-GB" sz="1700"/>
              <a:t>Care is coordinated with the health care team, and accurate records are maintained.</a:t>
            </a:r>
          </a:p>
          <a:p>
            <a:pPr marL="0" lvl="0" indent="0">
              <a:buNone/>
            </a:pPr>
            <a:r>
              <a:rPr lang="en-GB" sz="1700"/>
              <a:t>     </a:t>
            </a:r>
            <a:r>
              <a:rPr lang="en-GB" sz="1700" b="1" u="sng"/>
              <a:t>Essential requirements:</a:t>
            </a:r>
          </a:p>
          <a:p>
            <a:pPr lvl="0"/>
            <a:r>
              <a:rPr lang="en-GB" sz="1700"/>
              <a:t>A practice nurse qualification  or accredited long-term condition modules are required.</a:t>
            </a:r>
          </a:p>
          <a:p>
            <a:pPr lvl="0"/>
            <a:r>
              <a:rPr lang="en-GB" sz="1700"/>
              <a:t>Knowledge of long-term condition management and experience in primary care, emergency care or out-of-hours services are required.</a:t>
            </a:r>
          </a:p>
          <a:p>
            <a:pPr lvl="0"/>
            <a:r>
              <a:rPr lang="en-GB" sz="1700"/>
              <a:t>Registration as an Adult Nurse with the NMC is required.</a:t>
            </a:r>
          </a:p>
          <a:p>
            <a:pPr marL="0" lvl="0" indent="0">
              <a:buNone/>
            </a:pPr>
            <a:r>
              <a:rPr lang="en-GB" sz="1700"/>
              <a:t>     </a:t>
            </a:r>
            <a:r>
              <a:rPr lang="en-GB" sz="1700" b="1" u="sng"/>
              <a:t>Desirable:</a:t>
            </a:r>
          </a:p>
          <a:p>
            <a:pPr lvl="0"/>
            <a:r>
              <a:rPr lang="en-GB" sz="1700"/>
              <a:t>Experience of SystmOne is preferred.</a:t>
            </a:r>
          </a:p>
          <a:p>
            <a:pPr marL="0" lvl="0" indent="0">
              <a:buNone/>
            </a:pPr>
            <a:endParaRPr lang="en-GB" sz="1700"/>
          </a:p>
          <a:p>
            <a:pPr marL="0" lvl="0" indent="0">
              <a:buNone/>
            </a:pPr>
            <a:r>
              <a:rPr lang="en-GB" sz="1700"/>
              <a:t>     (Peartree Medical Centre, 2026)</a:t>
            </a:r>
          </a:p>
          <a:p>
            <a:pPr lvl="0"/>
            <a:endParaRPr lang="en-GB" sz="1700"/>
          </a:p>
          <a:p>
            <a:pPr lvl="0"/>
            <a:endParaRPr lang="en-GB" sz="1700"/>
          </a:p>
          <a:p>
            <a:pPr lvl="0"/>
            <a:endParaRPr lang="en-GB" sz="1700"/>
          </a:p>
          <a:p>
            <a:pPr lvl="0"/>
            <a:endParaRPr lang="en-GB" sz="1700"/>
          </a:p>
          <a:p>
            <a:pPr marL="0" lvl="0" indent="0">
              <a:buNone/>
            </a:pPr>
            <a:endParaRPr lang="en-GB" sz="170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743A911-1EB7-99BD-99FF-4663DBFAE1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4144" y="147483"/>
            <a:ext cx="8596667" cy="1320795"/>
          </a:xfrm>
        </p:spPr>
        <p:txBody>
          <a:bodyPr anchorCtr="1"/>
          <a:lstStyle/>
          <a:p>
            <a:pPr lvl="0" algn="ctr"/>
            <a:r>
              <a:rPr lang="en-GB"/>
              <a:t>My personal SWOT Analysis</a:t>
            </a:r>
          </a:p>
        </p:txBody>
      </p:sp>
      <p:graphicFrame>
        <p:nvGraphicFramePr>
          <p:cNvPr id="3" name="Marcador de contenido 5">
            <a:extLst>
              <a:ext uri="{FF2B5EF4-FFF2-40B4-BE49-F238E27FC236}">
                <a16:creationId xmlns:a16="http://schemas.microsoft.com/office/drawing/2014/main" id="{87F24078-0B3F-88FB-BF09-C06AA338480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39092" y="1179868"/>
          <a:ext cx="10087880" cy="43405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521970">
                  <a:extLst>
                    <a:ext uri="{9D8B030D-6E8A-4147-A177-3AD203B41FA5}">
                      <a16:colId xmlns:a16="http://schemas.microsoft.com/office/drawing/2014/main" val="3052003957"/>
                    </a:ext>
                  </a:extLst>
                </a:gridCol>
                <a:gridCol w="2521970">
                  <a:extLst>
                    <a:ext uri="{9D8B030D-6E8A-4147-A177-3AD203B41FA5}">
                      <a16:colId xmlns:a16="http://schemas.microsoft.com/office/drawing/2014/main" val="3825865336"/>
                    </a:ext>
                  </a:extLst>
                </a:gridCol>
                <a:gridCol w="2521970">
                  <a:extLst>
                    <a:ext uri="{9D8B030D-6E8A-4147-A177-3AD203B41FA5}">
                      <a16:colId xmlns:a16="http://schemas.microsoft.com/office/drawing/2014/main" val="2684828213"/>
                    </a:ext>
                  </a:extLst>
                </a:gridCol>
                <a:gridCol w="2521970">
                  <a:extLst>
                    <a:ext uri="{9D8B030D-6E8A-4147-A177-3AD203B41FA5}">
                      <a16:colId xmlns:a16="http://schemas.microsoft.com/office/drawing/2014/main" val="897234972"/>
                    </a:ext>
                  </a:extLst>
                </a:gridCol>
              </a:tblGrid>
              <a:tr h="851516">
                <a:tc>
                  <a:txBody>
                    <a:bodyPr/>
                    <a:lstStyle/>
                    <a:p>
                      <a:pPr lvl="0" algn="ctr"/>
                      <a:r>
                        <a:rPr lang="en-GB" sz="200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00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00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sz="200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185839"/>
                  </a:ext>
                </a:extLst>
              </a:tr>
              <a:tr h="193101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Teamwork, time management and delegation were developed as a team manager at Upbeat Clean.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The nursing qualifications and NMC registration required for this post have not yet been obtained.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Healthcare assistant roles could be explored to gain care experience.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Work schedules and caring responsibilities for my three children may limit the time available for study and placements.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1692101"/>
                  </a:ext>
                </a:extLst>
              </a:tr>
              <a:tr h="155799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Attention to detail is used in my dispatch role when checking products for hospitals.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My professional English and confidence when speaking need to be improved.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Further study and training could support my progress towards general practice nursing.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7690723"/>
                  </a:ext>
                </a:extLst>
              </a:tr>
            </a:tbl>
          </a:graphicData>
        </a:graphic>
      </p:graphicFrame>
      <p:sp>
        <p:nvSpPr>
          <p:cNvPr id="4" name="CuadroTexto 6">
            <a:extLst>
              <a:ext uri="{FF2B5EF4-FFF2-40B4-BE49-F238E27FC236}">
                <a16:creationId xmlns:a16="http://schemas.microsoft.com/office/drawing/2014/main" id="{3C149F75-6915-DCC8-44AC-DB96F2C468EA}"/>
              </a:ext>
            </a:extLst>
          </p:cNvPr>
          <p:cNvSpPr txBox="1"/>
          <p:nvPr/>
        </p:nvSpPr>
        <p:spPr>
          <a:xfrm>
            <a:off x="353964" y="6086164"/>
            <a:ext cx="11838041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rebuchet MS"/>
              </a:rPr>
              <a:t>Role requirements and career opportunities: (Peartree Medical Centre, 2026; NHS Health Careers, n.d.)</a:t>
            </a:r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1EB0D8A-5135-998A-F935-AFF9BAFDD1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24816" y="303708"/>
            <a:ext cx="8596667" cy="796414"/>
          </a:xfrm>
        </p:spPr>
        <p:txBody>
          <a:bodyPr anchorCtr="1"/>
          <a:lstStyle/>
          <a:p>
            <a:pPr lvl="0" algn="ctr"/>
            <a:r>
              <a:rPr lang="en-GB"/>
              <a:t>My Development Plan</a:t>
            </a:r>
          </a:p>
        </p:txBody>
      </p:sp>
      <p:grpSp>
        <p:nvGrpSpPr>
          <p:cNvPr id="3" name="Diagrama 7">
            <a:extLst>
              <a:ext uri="{FF2B5EF4-FFF2-40B4-BE49-F238E27FC236}">
                <a16:creationId xmlns:a16="http://schemas.microsoft.com/office/drawing/2014/main" id="{4CEBC5E1-70E8-4347-07C0-A2CD6F9A4518}"/>
              </a:ext>
            </a:extLst>
          </p:cNvPr>
          <p:cNvGrpSpPr/>
          <p:nvPr/>
        </p:nvGrpSpPr>
        <p:grpSpPr>
          <a:xfrm>
            <a:off x="824816" y="1015130"/>
            <a:ext cx="8486326" cy="5536755"/>
            <a:chOff x="824816" y="1015130"/>
            <a:chExt cx="8486326" cy="5536755"/>
          </a:xfrm>
        </p:grpSpPr>
        <p:sp>
          <p:nvSpPr>
            <p:cNvPr id="4" name="Forma libre: forma 3">
              <a:extLst>
                <a:ext uri="{FF2B5EF4-FFF2-40B4-BE49-F238E27FC236}">
                  <a16:creationId xmlns:a16="http://schemas.microsoft.com/office/drawing/2014/main" id="{05DB4EB7-8F09-B14B-00CD-CDCBCB9B1A09}"/>
                </a:ext>
              </a:extLst>
            </p:cNvPr>
            <p:cNvSpPr/>
            <p:nvPr/>
          </p:nvSpPr>
          <p:spPr>
            <a:xfrm>
              <a:off x="2522079" y="1015130"/>
              <a:ext cx="67890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9064"/>
                <a:gd name="f7" fmla="val 1056632"/>
                <a:gd name="f8" fmla="+- 0 0 -90"/>
                <a:gd name="f9" fmla="*/ f3 1 6789064"/>
                <a:gd name="f10" fmla="*/ f4 1 10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789064"/>
                <a:gd name="f19" fmla="*/ f15 1 1056632"/>
                <a:gd name="f20" fmla="*/ 0 f16 1"/>
                <a:gd name="f21" fmla="*/ 0 f15 1"/>
                <a:gd name="f22" fmla="*/ 6789064 f16 1"/>
                <a:gd name="f23" fmla="*/ 1056632 f15 1"/>
                <a:gd name="f24" fmla="+- f17 0 f1"/>
                <a:gd name="f25" fmla="*/ f20 1 6789064"/>
                <a:gd name="f26" fmla="*/ f21 1 1056632"/>
                <a:gd name="f27" fmla="*/ f22 1 6789064"/>
                <a:gd name="f28" fmla="*/ f23 1 10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789064" h="10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43697" tIns="104369" rIns="143697" bIns="104369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Trebuchet MS"/>
                </a:rPr>
                <a:t>My time-management skills will be used to plan regular study around work and childcare.</a:t>
              </a:r>
            </a:p>
          </p:txBody>
        </p:sp>
        <p:sp>
          <p:nvSpPr>
            <p:cNvPr id="5" name="Forma libre: forma 4">
              <a:extLst>
                <a:ext uri="{FF2B5EF4-FFF2-40B4-BE49-F238E27FC236}">
                  <a16:creationId xmlns:a16="http://schemas.microsoft.com/office/drawing/2014/main" id="{81788BC4-50FE-F39E-BBBB-BF8F72B3090B}"/>
                </a:ext>
              </a:extLst>
            </p:cNvPr>
            <p:cNvSpPr/>
            <p:nvPr/>
          </p:nvSpPr>
          <p:spPr>
            <a:xfrm>
              <a:off x="824816" y="1035905"/>
              <a:ext cx="16972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6632"/>
                <a:gd name="f7" fmla="val 1697266"/>
                <a:gd name="f8" fmla="val 1527540"/>
                <a:gd name="f9" fmla="val 169726"/>
                <a:gd name="f10" fmla="val 75989"/>
                <a:gd name="f11" fmla="val 29451"/>
                <a:gd name="f12" fmla="val 65780"/>
                <a:gd name="f13" fmla="val 1621277"/>
                <a:gd name="f14" fmla="+- 0 0 -90"/>
                <a:gd name="f15" fmla="*/ f3 1 1056632"/>
                <a:gd name="f16" fmla="*/ f4 1 169726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6632"/>
                <a:gd name="f25" fmla="*/ f21 1 1697266"/>
                <a:gd name="f26" fmla="*/ 105663 f22 1"/>
                <a:gd name="f27" fmla="*/ 0 f21 1"/>
                <a:gd name="f28" fmla="*/ 950969 f22 1"/>
                <a:gd name="f29" fmla="*/ 1056632 f22 1"/>
                <a:gd name="f30" fmla="*/ 105663 f21 1"/>
                <a:gd name="f31" fmla="*/ 1697266 f21 1"/>
                <a:gd name="f32" fmla="*/ 0 f22 1"/>
                <a:gd name="f33" fmla="+- f23 0 f1"/>
                <a:gd name="f34" fmla="*/ f26 1 1056632"/>
                <a:gd name="f35" fmla="*/ f27 1 1697266"/>
                <a:gd name="f36" fmla="*/ f28 1 1056632"/>
                <a:gd name="f37" fmla="*/ f29 1 1056632"/>
                <a:gd name="f38" fmla="*/ f30 1 1697266"/>
                <a:gd name="f39" fmla="*/ f31 1 1697266"/>
                <a:gd name="f40" fmla="*/ f32 1 1056632"/>
                <a:gd name="f41" fmla="*/ f17 1 f24"/>
                <a:gd name="f42" fmla="*/ f18 1 f24"/>
                <a:gd name="f43" fmla="*/ f17 1 f25"/>
                <a:gd name="f44" fmla="*/ f19 1 f25"/>
                <a:gd name="f45" fmla="*/ f34 1 f24"/>
                <a:gd name="f46" fmla="*/ f35 1 f25"/>
                <a:gd name="f47" fmla="*/ f36 1 f24"/>
                <a:gd name="f48" fmla="*/ f37 1 f24"/>
                <a:gd name="f49" fmla="*/ f38 1 f25"/>
                <a:gd name="f50" fmla="*/ f39 1 f25"/>
                <a:gd name="f51" fmla="*/ f40 1 f24"/>
                <a:gd name="f52" fmla="*/ f41 f15 1"/>
                <a:gd name="f53" fmla="*/ f42 f15 1"/>
                <a:gd name="f54" fmla="*/ f44 f16 1"/>
                <a:gd name="f55" fmla="*/ f43 f16 1"/>
                <a:gd name="f56" fmla="*/ f45 f15 1"/>
                <a:gd name="f57" fmla="*/ f46 f16 1"/>
                <a:gd name="f58" fmla="*/ f47 f15 1"/>
                <a:gd name="f59" fmla="*/ f48 f15 1"/>
                <a:gd name="f60" fmla="*/ f49 f16 1"/>
                <a:gd name="f61" fmla="*/ f50 f16 1"/>
                <a:gd name="f62" fmla="*/ f51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57"/>
                </a:cxn>
                <a:cxn ang="f33">
                  <a:pos x="f58" y="f57"/>
                </a:cxn>
                <a:cxn ang="f33">
                  <a:pos x="f59" y="f60"/>
                </a:cxn>
                <a:cxn ang="f33">
                  <a:pos x="f59" y="f61"/>
                </a:cxn>
                <a:cxn ang="f33">
                  <a:pos x="f59" y="f61"/>
                </a:cxn>
                <a:cxn ang="f33">
                  <a:pos x="f62" y="f61"/>
                </a:cxn>
                <a:cxn ang="f33">
                  <a:pos x="f62" y="f61"/>
                </a:cxn>
                <a:cxn ang="f33">
                  <a:pos x="f62" y="f60"/>
                </a:cxn>
                <a:cxn ang="f33">
                  <a:pos x="f56" y="f57"/>
                </a:cxn>
              </a:cxnLst>
              <a:rect l="f52" t="f55" r="f53" b="f54"/>
              <a:pathLst>
                <a:path w="1056632" h="1697266">
                  <a:moveTo>
                    <a:pt x="f5" y="f8"/>
                  </a:moveTo>
                  <a:lnTo>
                    <a:pt x="f5" y="f9"/>
                  </a:lnTo>
                  <a:cubicBezTo>
                    <a:pt x="f5" y="f10"/>
                    <a:pt x="f11" y="f5"/>
                    <a:pt x="f12" y="f5"/>
                  </a:cubicBezTo>
                  <a:lnTo>
                    <a:pt x="f6" y="f5"/>
                  </a:lnTo>
                  <a:lnTo>
                    <a:pt x="f6" y="f5"/>
                  </a:lnTo>
                  <a:lnTo>
                    <a:pt x="f6" y="f7"/>
                  </a:lnTo>
                  <a:lnTo>
                    <a:pt x="f6" y="f7"/>
                  </a:lnTo>
                  <a:lnTo>
                    <a:pt x="f12" y="f7"/>
                  </a:lnTo>
                  <a:cubicBezTo>
                    <a:pt x="f11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156082"/>
            </a:solidFill>
            <a:ln w="19046" cap="rnd">
              <a:solidFill>
                <a:srgbClr val="156082"/>
              </a:solidFill>
              <a:prstDash val="solid"/>
            </a:ln>
          </p:spPr>
          <p:txBody>
            <a:bodyPr vert="horz" wrap="square" lIns="120764" tIns="135322" rIns="89812" bIns="135322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Trebuchet MS"/>
                </a:rPr>
                <a:t>Time Management </a:t>
              </a:r>
            </a:p>
          </p:txBody>
        </p:sp>
        <p:sp>
          <p:nvSpPr>
            <p:cNvPr id="6" name="Forma libre: forma 5">
              <a:extLst>
                <a:ext uri="{FF2B5EF4-FFF2-40B4-BE49-F238E27FC236}">
                  <a16:creationId xmlns:a16="http://schemas.microsoft.com/office/drawing/2014/main" id="{76A57ACA-C5FD-5AD8-5206-16C63CA927B1}"/>
                </a:ext>
              </a:extLst>
            </p:cNvPr>
            <p:cNvSpPr/>
            <p:nvPr/>
          </p:nvSpPr>
          <p:spPr>
            <a:xfrm>
              <a:off x="2522079" y="2135160"/>
              <a:ext cx="67890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9064"/>
                <a:gd name="f7" fmla="val 1056632"/>
                <a:gd name="f8" fmla="+- 0 0 -90"/>
                <a:gd name="f9" fmla="*/ f3 1 6789064"/>
                <a:gd name="f10" fmla="*/ f4 1 10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789064"/>
                <a:gd name="f19" fmla="*/ f15 1 1056632"/>
                <a:gd name="f20" fmla="*/ 0 f16 1"/>
                <a:gd name="f21" fmla="*/ 0 f15 1"/>
                <a:gd name="f22" fmla="*/ 6789064 f16 1"/>
                <a:gd name="f23" fmla="*/ 1056632 f15 1"/>
                <a:gd name="f24" fmla="+- f17 0 f1"/>
                <a:gd name="f25" fmla="*/ f20 1 6789064"/>
                <a:gd name="f26" fmla="*/ f21 1 1056632"/>
                <a:gd name="f27" fmla="*/ f22 1 6789064"/>
                <a:gd name="f28" fmla="*/ f23 1 10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789064" h="10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43697" tIns="104369" rIns="143697" bIns="104369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Trebuchet MS"/>
                </a:rPr>
                <a:t>Professional English will be practised for 15 minutes, five days a week. Speaking practice will be used to build confidence.</a:t>
              </a:r>
            </a:p>
          </p:txBody>
        </p:sp>
        <p:sp>
          <p:nvSpPr>
            <p:cNvPr id="7" name="Forma libre: forma 6">
              <a:extLst>
                <a:ext uri="{FF2B5EF4-FFF2-40B4-BE49-F238E27FC236}">
                  <a16:creationId xmlns:a16="http://schemas.microsoft.com/office/drawing/2014/main" id="{7DAB6C3A-8214-0AE0-EA42-7349FE0C871A}"/>
                </a:ext>
              </a:extLst>
            </p:cNvPr>
            <p:cNvSpPr/>
            <p:nvPr/>
          </p:nvSpPr>
          <p:spPr>
            <a:xfrm>
              <a:off x="824816" y="2165326"/>
              <a:ext cx="16972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6632"/>
                <a:gd name="f7" fmla="val 1697266"/>
                <a:gd name="f8" fmla="val 1527540"/>
                <a:gd name="f9" fmla="val 169726"/>
                <a:gd name="f10" fmla="val 75989"/>
                <a:gd name="f11" fmla="val 29451"/>
                <a:gd name="f12" fmla="val 65780"/>
                <a:gd name="f13" fmla="val 1621277"/>
                <a:gd name="f14" fmla="+- 0 0 -90"/>
                <a:gd name="f15" fmla="*/ f3 1 1056632"/>
                <a:gd name="f16" fmla="*/ f4 1 169726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6632"/>
                <a:gd name="f25" fmla="*/ f21 1 1697266"/>
                <a:gd name="f26" fmla="*/ 105663 f22 1"/>
                <a:gd name="f27" fmla="*/ 0 f21 1"/>
                <a:gd name="f28" fmla="*/ 950969 f22 1"/>
                <a:gd name="f29" fmla="*/ 1056632 f22 1"/>
                <a:gd name="f30" fmla="*/ 105663 f21 1"/>
                <a:gd name="f31" fmla="*/ 1697266 f21 1"/>
                <a:gd name="f32" fmla="*/ 0 f22 1"/>
                <a:gd name="f33" fmla="+- f23 0 f1"/>
                <a:gd name="f34" fmla="*/ f26 1 1056632"/>
                <a:gd name="f35" fmla="*/ f27 1 1697266"/>
                <a:gd name="f36" fmla="*/ f28 1 1056632"/>
                <a:gd name="f37" fmla="*/ f29 1 1056632"/>
                <a:gd name="f38" fmla="*/ f30 1 1697266"/>
                <a:gd name="f39" fmla="*/ f31 1 1697266"/>
                <a:gd name="f40" fmla="*/ f32 1 1056632"/>
                <a:gd name="f41" fmla="*/ f17 1 f24"/>
                <a:gd name="f42" fmla="*/ f18 1 f24"/>
                <a:gd name="f43" fmla="*/ f17 1 f25"/>
                <a:gd name="f44" fmla="*/ f19 1 f25"/>
                <a:gd name="f45" fmla="*/ f34 1 f24"/>
                <a:gd name="f46" fmla="*/ f35 1 f25"/>
                <a:gd name="f47" fmla="*/ f36 1 f24"/>
                <a:gd name="f48" fmla="*/ f37 1 f24"/>
                <a:gd name="f49" fmla="*/ f38 1 f25"/>
                <a:gd name="f50" fmla="*/ f39 1 f25"/>
                <a:gd name="f51" fmla="*/ f40 1 f24"/>
                <a:gd name="f52" fmla="*/ f41 f15 1"/>
                <a:gd name="f53" fmla="*/ f42 f15 1"/>
                <a:gd name="f54" fmla="*/ f44 f16 1"/>
                <a:gd name="f55" fmla="*/ f43 f16 1"/>
                <a:gd name="f56" fmla="*/ f45 f15 1"/>
                <a:gd name="f57" fmla="*/ f46 f16 1"/>
                <a:gd name="f58" fmla="*/ f47 f15 1"/>
                <a:gd name="f59" fmla="*/ f48 f15 1"/>
                <a:gd name="f60" fmla="*/ f49 f16 1"/>
                <a:gd name="f61" fmla="*/ f50 f16 1"/>
                <a:gd name="f62" fmla="*/ f51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57"/>
                </a:cxn>
                <a:cxn ang="f33">
                  <a:pos x="f58" y="f57"/>
                </a:cxn>
                <a:cxn ang="f33">
                  <a:pos x="f59" y="f60"/>
                </a:cxn>
                <a:cxn ang="f33">
                  <a:pos x="f59" y="f61"/>
                </a:cxn>
                <a:cxn ang="f33">
                  <a:pos x="f59" y="f61"/>
                </a:cxn>
                <a:cxn ang="f33">
                  <a:pos x="f62" y="f61"/>
                </a:cxn>
                <a:cxn ang="f33">
                  <a:pos x="f62" y="f61"/>
                </a:cxn>
                <a:cxn ang="f33">
                  <a:pos x="f62" y="f60"/>
                </a:cxn>
                <a:cxn ang="f33">
                  <a:pos x="f56" y="f57"/>
                </a:cxn>
              </a:cxnLst>
              <a:rect l="f52" t="f55" r="f53" b="f54"/>
              <a:pathLst>
                <a:path w="1056632" h="1697266">
                  <a:moveTo>
                    <a:pt x="f5" y="f8"/>
                  </a:moveTo>
                  <a:lnTo>
                    <a:pt x="f5" y="f9"/>
                  </a:lnTo>
                  <a:cubicBezTo>
                    <a:pt x="f5" y="f10"/>
                    <a:pt x="f11" y="f5"/>
                    <a:pt x="f12" y="f5"/>
                  </a:cubicBezTo>
                  <a:lnTo>
                    <a:pt x="f6" y="f5"/>
                  </a:lnTo>
                  <a:lnTo>
                    <a:pt x="f6" y="f5"/>
                  </a:lnTo>
                  <a:lnTo>
                    <a:pt x="f6" y="f7"/>
                  </a:lnTo>
                  <a:lnTo>
                    <a:pt x="f6" y="f7"/>
                  </a:lnTo>
                  <a:lnTo>
                    <a:pt x="f12" y="f7"/>
                  </a:lnTo>
                  <a:cubicBezTo>
                    <a:pt x="f11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156082"/>
            </a:solidFill>
            <a:ln w="19046" cap="rnd">
              <a:solidFill>
                <a:srgbClr val="156082"/>
              </a:solidFill>
              <a:prstDash val="solid"/>
            </a:ln>
          </p:spPr>
          <p:txBody>
            <a:bodyPr vert="horz" wrap="square" lIns="120764" tIns="135322" rIns="89812" bIns="135322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Trebuchet MS"/>
                </a:rPr>
                <a:t>English Practice </a:t>
              </a:r>
            </a:p>
          </p:txBody>
        </p:sp>
        <p:sp>
          <p:nvSpPr>
            <p:cNvPr id="8" name="Forma libre: forma 7">
              <a:extLst>
                <a:ext uri="{FF2B5EF4-FFF2-40B4-BE49-F238E27FC236}">
                  <a16:creationId xmlns:a16="http://schemas.microsoft.com/office/drawing/2014/main" id="{15392B7C-E41A-AA22-A9C7-98726FB5D5EB}"/>
                </a:ext>
              </a:extLst>
            </p:cNvPr>
            <p:cNvSpPr/>
            <p:nvPr/>
          </p:nvSpPr>
          <p:spPr>
            <a:xfrm>
              <a:off x="2522079" y="3255190"/>
              <a:ext cx="67890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9064"/>
                <a:gd name="f7" fmla="val 1056632"/>
                <a:gd name="f8" fmla="+- 0 0 -90"/>
                <a:gd name="f9" fmla="*/ f3 1 6789064"/>
                <a:gd name="f10" fmla="*/ f4 1 10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789064"/>
                <a:gd name="f19" fmla="*/ f15 1 1056632"/>
                <a:gd name="f20" fmla="*/ 0 f16 1"/>
                <a:gd name="f21" fmla="*/ 0 f15 1"/>
                <a:gd name="f22" fmla="*/ 6789064 f16 1"/>
                <a:gd name="f23" fmla="*/ 1056632 f15 1"/>
                <a:gd name="f24" fmla="+- f17 0 f1"/>
                <a:gd name="f25" fmla="*/ f20 1 6789064"/>
                <a:gd name="f26" fmla="*/ f21 1 1056632"/>
                <a:gd name="f27" fmla="*/ f22 1 6789064"/>
                <a:gd name="f28" fmla="*/ f23 1 10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789064" h="10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43697" tIns="104369" rIns="143697" bIns="104369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Trebuchet MS"/>
                </a:rPr>
                <a:t>My teamwork skills and attention to detail will be highlighted when applying for suitable healthcare assistant roles.</a:t>
              </a:r>
            </a:p>
          </p:txBody>
        </p:sp>
        <p:sp>
          <p:nvSpPr>
            <p:cNvPr id="9" name="Forma libre: forma 8">
              <a:extLst>
                <a:ext uri="{FF2B5EF4-FFF2-40B4-BE49-F238E27FC236}">
                  <a16:creationId xmlns:a16="http://schemas.microsoft.com/office/drawing/2014/main" id="{C34157B0-101B-9825-950D-2C98AC991DE2}"/>
                </a:ext>
              </a:extLst>
            </p:cNvPr>
            <p:cNvSpPr/>
            <p:nvPr/>
          </p:nvSpPr>
          <p:spPr>
            <a:xfrm>
              <a:off x="824816" y="3255190"/>
              <a:ext cx="16972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6632"/>
                <a:gd name="f7" fmla="val 1697266"/>
                <a:gd name="f8" fmla="val 1527540"/>
                <a:gd name="f9" fmla="val 169726"/>
                <a:gd name="f10" fmla="val 75989"/>
                <a:gd name="f11" fmla="val 29451"/>
                <a:gd name="f12" fmla="val 65780"/>
                <a:gd name="f13" fmla="val 1621277"/>
                <a:gd name="f14" fmla="+- 0 0 -90"/>
                <a:gd name="f15" fmla="*/ f3 1 1056632"/>
                <a:gd name="f16" fmla="*/ f4 1 169726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6632"/>
                <a:gd name="f25" fmla="*/ f21 1 1697266"/>
                <a:gd name="f26" fmla="*/ 105663 f22 1"/>
                <a:gd name="f27" fmla="*/ 0 f21 1"/>
                <a:gd name="f28" fmla="*/ 950969 f22 1"/>
                <a:gd name="f29" fmla="*/ 1056632 f22 1"/>
                <a:gd name="f30" fmla="*/ 105663 f21 1"/>
                <a:gd name="f31" fmla="*/ 1697266 f21 1"/>
                <a:gd name="f32" fmla="*/ 0 f22 1"/>
                <a:gd name="f33" fmla="+- f23 0 f1"/>
                <a:gd name="f34" fmla="*/ f26 1 1056632"/>
                <a:gd name="f35" fmla="*/ f27 1 1697266"/>
                <a:gd name="f36" fmla="*/ f28 1 1056632"/>
                <a:gd name="f37" fmla="*/ f29 1 1056632"/>
                <a:gd name="f38" fmla="*/ f30 1 1697266"/>
                <a:gd name="f39" fmla="*/ f31 1 1697266"/>
                <a:gd name="f40" fmla="*/ f32 1 1056632"/>
                <a:gd name="f41" fmla="*/ f17 1 f24"/>
                <a:gd name="f42" fmla="*/ f18 1 f24"/>
                <a:gd name="f43" fmla="*/ f17 1 f25"/>
                <a:gd name="f44" fmla="*/ f19 1 f25"/>
                <a:gd name="f45" fmla="*/ f34 1 f24"/>
                <a:gd name="f46" fmla="*/ f35 1 f25"/>
                <a:gd name="f47" fmla="*/ f36 1 f24"/>
                <a:gd name="f48" fmla="*/ f37 1 f24"/>
                <a:gd name="f49" fmla="*/ f38 1 f25"/>
                <a:gd name="f50" fmla="*/ f39 1 f25"/>
                <a:gd name="f51" fmla="*/ f40 1 f24"/>
                <a:gd name="f52" fmla="*/ f41 f15 1"/>
                <a:gd name="f53" fmla="*/ f42 f15 1"/>
                <a:gd name="f54" fmla="*/ f44 f16 1"/>
                <a:gd name="f55" fmla="*/ f43 f16 1"/>
                <a:gd name="f56" fmla="*/ f45 f15 1"/>
                <a:gd name="f57" fmla="*/ f46 f16 1"/>
                <a:gd name="f58" fmla="*/ f47 f15 1"/>
                <a:gd name="f59" fmla="*/ f48 f15 1"/>
                <a:gd name="f60" fmla="*/ f49 f16 1"/>
                <a:gd name="f61" fmla="*/ f50 f16 1"/>
                <a:gd name="f62" fmla="*/ f51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57"/>
                </a:cxn>
                <a:cxn ang="f33">
                  <a:pos x="f58" y="f57"/>
                </a:cxn>
                <a:cxn ang="f33">
                  <a:pos x="f59" y="f60"/>
                </a:cxn>
                <a:cxn ang="f33">
                  <a:pos x="f59" y="f61"/>
                </a:cxn>
                <a:cxn ang="f33">
                  <a:pos x="f59" y="f61"/>
                </a:cxn>
                <a:cxn ang="f33">
                  <a:pos x="f62" y="f61"/>
                </a:cxn>
                <a:cxn ang="f33">
                  <a:pos x="f62" y="f61"/>
                </a:cxn>
                <a:cxn ang="f33">
                  <a:pos x="f62" y="f60"/>
                </a:cxn>
                <a:cxn ang="f33">
                  <a:pos x="f56" y="f57"/>
                </a:cxn>
              </a:cxnLst>
              <a:rect l="f52" t="f55" r="f53" b="f54"/>
              <a:pathLst>
                <a:path w="1056632" h="1697266">
                  <a:moveTo>
                    <a:pt x="f5" y="f8"/>
                  </a:moveTo>
                  <a:lnTo>
                    <a:pt x="f5" y="f9"/>
                  </a:lnTo>
                  <a:cubicBezTo>
                    <a:pt x="f5" y="f10"/>
                    <a:pt x="f11" y="f5"/>
                    <a:pt x="f12" y="f5"/>
                  </a:cubicBezTo>
                  <a:lnTo>
                    <a:pt x="f6" y="f5"/>
                  </a:lnTo>
                  <a:lnTo>
                    <a:pt x="f6" y="f5"/>
                  </a:lnTo>
                  <a:lnTo>
                    <a:pt x="f6" y="f7"/>
                  </a:lnTo>
                  <a:lnTo>
                    <a:pt x="f6" y="f7"/>
                  </a:lnTo>
                  <a:lnTo>
                    <a:pt x="f12" y="f7"/>
                  </a:lnTo>
                  <a:cubicBezTo>
                    <a:pt x="f11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156082"/>
            </a:solidFill>
            <a:ln w="19046" cap="rnd">
              <a:solidFill>
                <a:srgbClr val="156082"/>
              </a:solidFill>
              <a:prstDash val="solid"/>
            </a:ln>
          </p:spPr>
          <p:txBody>
            <a:bodyPr vert="horz" wrap="square" lIns="120764" tIns="135322" rIns="89812" bIns="135322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Trebuchet MS"/>
                </a:rPr>
                <a:t>Healthcare Experience </a:t>
              </a:r>
            </a:p>
          </p:txBody>
        </p:sp>
        <p:sp>
          <p:nvSpPr>
            <p:cNvPr id="10" name="Forma libre: forma 9">
              <a:extLst>
                <a:ext uri="{FF2B5EF4-FFF2-40B4-BE49-F238E27FC236}">
                  <a16:creationId xmlns:a16="http://schemas.microsoft.com/office/drawing/2014/main" id="{20E50F46-5E92-79B4-304A-BE92644451C5}"/>
                </a:ext>
              </a:extLst>
            </p:cNvPr>
            <p:cNvSpPr/>
            <p:nvPr/>
          </p:nvSpPr>
          <p:spPr>
            <a:xfrm>
              <a:off x="2522079" y="4375221"/>
              <a:ext cx="67890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9064"/>
                <a:gd name="f7" fmla="val 1056632"/>
                <a:gd name="f8" fmla="+- 0 0 -90"/>
                <a:gd name="f9" fmla="*/ f3 1 6789064"/>
                <a:gd name="f10" fmla="*/ f4 1 10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789064"/>
                <a:gd name="f19" fmla="*/ f15 1 1056632"/>
                <a:gd name="f20" fmla="*/ 0 f16 1"/>
                <a:gd name="f21" fmla="*/ 0 f15 1"/>
                <a:gd name="f22" fmla="*/ 6789064 f16 1"/>
                <a:gd name="f23" fmla="*/ 1056632 f15 1"/>
                <a:gd name="f24" fmla="+- f17 0 f1"/>
                <a:gd name="f25" fmla="*/ f20 1 6789064"/>
                <a:gd name="f26" fmla="*/ f21 1 1056632"/>
                <a:gd name="f27" fmla="*/ f22 1 6789064"/>
                <a:gd name="f28" fmla="*/ f23 1 10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789064" h="10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43697" tIns="104369" rIns="143697" bIns="104369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Trebuchet MS"/>
                </a:rPr>
                <a:t>Nursing courses and entry requirements will be explored as steps towards gaining the qualifications and NMC registration required for this post.</a:t>
              </a:r>
            </a:p>
          </p:txBody>
        </p:sp>
        <p:sp>
          <p:nvSpPr>
            <p:cNvPr id="11" name="Forma libre: forma 10">
              <a:extLst>
                <a:ext uri="{FF2B5EF4-FFF2-40B4-BE49-F238E27FC236}">
                  <a16:creationId xmlns:a16="http://schemas.microsoft.com/office/drawing/2014/main" id="{038D45E8-E0E1-C05D-D54D-1A286E84FB5A}"/>
                </a:ext>
              </a:extLst>
            </p:cNvPr>
            <p:cNvSpPr/>
            <p:nvPr/>
          </p:nvSpPr>
          <p:spPr>
            <a:xfrm>
              <a:off x="824816" y="4375221"/>
              <a:ext cx="16972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6632"/>
                <a:gd name="f7" fmla="val 1697266"/>
                <a:gd name="f8" fmla="val 1527540"/>
                <a:gd name="f9" fmla="val 169726"/>
                <a:gd name="f10" fmla="val 75989"/>
                <a:gd name="f11" fmla="val 29451"/>
                <a:gd name="f12" fmla="val 65780"/>
                <a:gd name="f13" fmla="val 1621277"/>
                <a:gd name="f14" fmla="+- 0 0 -90"/>
                <a:gd name="f15" fmla="*/ f3 1 1056632"/>
                <a:gd name="f16" fmla="*/ f4 1 169726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6632"/>
                <a:gd name="f25" fmla="*/ f21 1 1697266"/>
                <a:gd name="f26" fmla="*/ 105663 f22 1"/>
                <a:gd name="f27" fmla="*/ 0 f21 1"/>
                <a:gd name="f28" fmla="*/ 950969 f22 1"/>
                <a:gd name="f29" fmla="*/ 1056632 f22 1"/>
                <a:gd name="f30" fmla="*/ 105663 f21 1"/>
                <a:gd name="f31" fmla="*/ 1697266 f21 1"/>
                <a:gd name="f32" fmla="*/ 0 f22 1"/>
                <a:gd name="f33" fmla="+- f23 0 f1"/>
                <a:gd name="f34" fmla="*/ f26 1 1056632"/>
                <a:gd name="f35" fmla="*/ f27 1 1697266"/>
                <a:gd name="f36" fmla="*/ f28 1 1056632"/>
                <a:gd name="f37" fmla="*/ f29 1 1056632"/>
                <a:gd name="f38" fmla="*/ f30 1 1697266"/>
                <a:gd name="f39" fmla="*/ f31 1 1697266"/>
                <a:gd name="f40" fmla="*/ f32 1 1056632"/>
                <a:gd name="f41" fmla="*/ f17 1 f24"/>
                <a:gd name="f42" fmla="*/ f18 1 f24"/>
                <a:gd name="f43" fmla="*/ f17 1 f25"/>
                <a:gd name="f44" fmla="*/ f19 1 f25"/>
                <a:gd name="f45" fmla="*/ f34 1 f24"/>
                <a:gd name="f46" fmla="*/ f35 1 f25"/>
                <a:gd name="f47" fmla="*/ f36 1 f24"/>
                <a:gd name="f48" fmla="*/ f37 1 f24"/>
                <a:gd name="f49" fmla="*/ f38 1 f25"/>
                <a:gd name="f50" fmla="*/ f39 1 f25"/>
                <a:gd name="f51" fmla="*/ f40 1 f24"/>
                <a:gd name="f52" fmla="*/ f41 f15 1"/>
                <a:gd name="f53" fmla="*/ f42 f15 1"/>
                <a:gd name="f54" fmla="*/ f44 f16 1"/>
                <a:gd name="f55" fmla="*/ f43 f16 1"/>
                <a:gd name="f56" fmla="*/ f45 f15 1"/>
                <a:gd name="f57" fmla="*/ f46 f16 1"/>
                <a:gd name="f58" fmla="*/ f47 f15 1"/>
                <a:gd name="f59" fmla="*/ f48 f15 1"/>
                <a:gd name="f60" fmla="*/ f49 f16 1"/>
                <a:gd name="f61" fmla="*/ f50 f16 1"/>
                <a:gd name="f62" fmla="*/ f51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57"/>
                </a:cxn>
                <a:cxn ang="f33">
                  <a:pos x="f58" y="f57"/>
                </a:cxn>
                <a:cxn ang="f33">
                  <a:pos x="f59" y="f60"/>
                </a:cxn>
                <a:cxn ang="f33">
                  <a:pos x="f59" y="f61"/>
                </a:cxn>
                <a:cxn ang="f33">
                  <a:pos x="f59" y="f61"/>
                </a:cxn>
                <a:cxn ang="f33">
                  <a:pos x="f62" y="f61"/>
                </a:cxn>
                <a:cxn ang="f33">
                  <a:pos x="f62" y="f61"/>
                </a:cxn>
                <a:cxn ang="f33">
                  <a:pos x="f62" y="f60"/>
                </a:cxn>
                <a:cxn ang="f33">
                  <a:pos x="f56" y="f57"/>
                </a:cxn>
              </a:cxnLst>
              <a:rect l="f52" t="f55" r="f53" b="f54"/>
              <a:pathLst>
                <a:path w="1056632" h="1697266">
                  <a:moveTo>
                    <a:pt x="f5" y="f8"/>
                  </a:moveTo>
                  <a:lnTo>
                    <a:pt x="f5" y="f9"/>
                  </a:lnTo>
                  <a:cubicBezTo>
                    <a:pt x="f5" y="f10"/>
                    <a:pt x="f11" y="f5"/>
                    <a:pt x="f12" y="f5"/>
                  </a:cubicBezTo>
                  <a:lnTo>
                    <a:pt x="f6" y="f5"/>
                  </a:lnTo>
                  <a:lnTo>
                    <a:pt x="f6" y="f5"/>
                  </a:lnTo>
                  <a:lnTo>
                    <a:pt x="f6" y="f7"/>
                  </a:lnTo>
                  <a:lnTo>
                    <a:pt x="f6" y="f7"/>
                  </a:lnTo>
                  <a:lnTo>
                    <a:pt x="f12" y="f7"/>
                  </a:lnTo>
                  <a:cubicBezTo>
                    <a:pt x="f11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156082"/>
            </a:solidFill>
            <a:ln w="19046" cap="rnd">
              <a:solidFill>
                <a:srgbClr val="156082"/>
              </a:solidFill>
              <a:prstDash val="solid"/>
            </a:ln>
          </p:spPr>
          <p:txBody>
            <a:bodyPr vert="horz" wrap="square" lIns="120764" tIns="135322" rIns="89812" bIns="135322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Trebuchet MS"/>
                </a:rPr>
                <a:t>Nursing  Education </a:t>
              </a:r>
            </a:p>
          </p:txBody>
        </p:sp>
        <p:sp>
          <p:nvSpPr>
            <p:cNvPr id="12" name="Forma libre: forma 11">
              <a:extLst>
                <a:ext uri="{FF2B5EF4-FFF2-40B4-BE49-F238E27FC236}">
                  <a16:creationId xmlns:a16="http://schemas.microsoft.com/office/drawing/2014/main" id="{C9DA0E1E-D19D-630A-BCAB-607825AEF5B5}"/>
                </a:ext>
              </a:extLst>
            </p:cNvPr>
            <p:cNvSpPr/>
            <p:nvPr/>
          </p:nvSpPr>
          <p:spPr>
            <a:xfrm>
              <a:off x="2522079" y="5495251"/>
              <a:ext cx="67890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789064"/>
                <a:gd name="f7" fmla="val 1056632"/>
                <a:gd name="f8" fmla="+- 0 0 -90"/>
                <a:gd name="f9" fmla="*/ f3 1 6789064"/>
                <a:gd name="f10" fmla="*/ f4 1 105663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789064"/>
                <a:gd name="f19" fmla="*/ f15 1 1056632"/>
                <a:gd name="f20" fmla="*/ 0 f16 1"/>
                <a:gd name="f21" fmla="*/ 0 f15 1"/>
                <a:gd name="f22" fmla="*/ 6789064 f16 1"/>
                <a:gd name="f23" fmla="*/ 1056632 f15 1"/>
                <a:gd name="f24" fmla="+- f17 0 f1"/>
                <a:gd name="f25" fmla="*/ f20 1 6789064"/>
                <a:gd name="f26" fmla="*/ f21 1 1056632"/>
                <a:gd name="f27" fmla="*/ f22 1 6789064"/>
                <a:gd name="f28" fmla="*/ f23 1 105663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789064" h="105663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143697" tIns="104369" rIns="143697" bIns="104369" anchor="ctr" anchorCtr="0" compatLnSpc="1">
              <a:noAutofit/>
            </a:bodyPr>
            <a:lstStyle/>
            <a:p>
              <a:pPr marL="0" marR="0" lvl="0" indent="0" algn="l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000000"/>
                  </a:solidFill>
                  <a:uFillTx/>
                  <a:latin typeface="Trebuchet MS"/>
                </a:rPr>
                <a:t>Family support and childcare options will be discussed before committing to a course or placement.</a:t>
              </a:r>
            </a:p>
          </p:txBody>
        </p:sp>
        <p:sp>
          <p:nvSpPr>
            <p:cNvPr id="13" name="Forma libre: forma 12">
              <a:extLst>
                <a:ext uri="{FF2B5EF4-FFF2-40B4-BE49-F238E27FC236}">
                  <a16:creationId xmlns:a16="http://schemas.microsoft.com/office/drawing/2014/main" id="{B47B4B39-A834-2B62-FCE7-50B7F4DAB74C}"/>
                </a:ext>
              </a:extLst>
            </p:cNvPr>
            <p:cNvSpPr/>
            <p:nvPr/>
          </p:nvSpPr>
          <p:spPr>
            <a:xfrm>
              <a:off x="824816" y="5495251"/>
              <a:ext cx="1697263" cy="105663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6632"/>
                <a:gd name="f7" fmla="val 1697266"/>
                <a:gd name="f8" fmla="val 1527540"/>
                <a:gd name="f9" fmla="val 169726"/>
                <a:gd name="f10" fmla="val 75989"/>
                <a:gd name="f11" fmla="val 29451"/>
                <a:gd name="f12" fmla="val 65780"/>
                <a:gd name="f13" fmla="val 1621277"/>
                <a:gd name="f14" fmla="+- 0 0 -90"/>
                <a:gd name="f15" fmla="*/ f3 1 1056632"/>
                <a:gd name="f16" fmla="*/ f4 1 1697266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6632"/>
                <a:gd name="f25" fmla="*/ f21 1 1697266"/>
                <a:gd name="f26" fmla="*/ 105663 f22 1"/>
                <a:gd name="f27" fmla="*/ 0 f21 1"/>
                <a:gd name="f28" fmla="*/ 950969 f22 1"/>
                <a:gd name="f29" fmla="*/ 1056632 f22 1"/>
                <a:gd name="f30" fmla="*/ 105663 f21 1"/>
                <a:gd name="f31" fmla="*/ 1697266 f21 1"/>
                <a:gd name="f32" fmla="*/ 0 f22 1"/>
                <a:gd name="f33" fmla="+- f23 0 f1"/>
                <a:gd name="f34" fmla="*/ f26 1 1056632"/>
                <a:gd name="f35" fmla="*/ f27 1 1697266"/>
                <a:gd name="f36" fmla="*/ f28 1 1056632"/>
                <a:gd name="f37" fmla="*/ f29 1 1056632"/>
                <a:gd name="f38" fmla="*/ f30 1 1697266"/>
                <a:gd name="f39" fmla="*/ f31 1 1697266"/>
                <a:gd name="f40" fmla="*/ f32 1 1056632"/>
                <a:gd name="f41" fmla="*/ f17 1 f24"/>
                <a:gd name="f42" fmla="*/ f18 1 f24"/>
                <a:gd name="f43" fmla="*/ f17 1 f25"/>
                <a:gd name="f44" fmla="*/ f19 1 f25"/>
                <a:gd name="f45" fmla="*/ f34 1 f24"/>
                <a:gd name="f46" fmla="*/ f35 1 f25"/>
                <a:gd name="f47" fmla="*/ f36 1 f24"/>
                <a:gd name="f48" fmla="*/ f37 1 f24"/>
                <a:gd name="f49" fmla="*/ f38 1 f25"/>
                <a:gd name="f50" fmla="*/ f39 1 f25"/>
                <a:gd name="f51" fmla="*/ f40 1 f24"/>
                <a:gd name="f52" fmla="*/ f41 f15 1"/>
                <a:gd name="f53" fmla="*/ f42 f15 1"/>
                <a:gd name="f54" fmla="*/ f44 f16 1"/>
                <a:gd name="f55" fmla="*/ f43 f16 1"/>
                <a:gd name="f56" fmla="*/ f45 f15 1"/>
                <a:gd name="f57" fmla="*/ f46 f16 1"/>
                <a:gd name="f58" fmla="*/ f47 f15 1"/>
                <a:gd name="f59" fmla="*/ f48 f15 1"/>
                <a:gd name="f60" fmla="*/ f49 f16 1"/>
                <a:gd name="f61" fmla="*/ f50 f16 1"/>
                <a:gd name="f62" fmla="*/ f51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3">
                  <a:pos x="f56" y="f57"/>
                </a:cxn>
                <a:cxn ang="f33">
                  <a:pos x="f58" y="f57"/>
                </a:cxn>
                <a:cxn ang="f33">
                  <a:pos x="f59" y="f60"/>
                </a:cxn>
                <a:cxn ang="f33">
                  <a:pos x="f59" y="f61"/>
                </a:cxn>
                <a:cxn ang="f33">
                  <a:pos x="f59" y="f61"/>
                </a:cxn>
                <a:cxn ang="f33">
                  <a:pos x="f62" y="f61"/>
                </a:cxn>
                <a:cxn ang="f33">
                  <a:pos x="f62" y="f61"/>
                </a:cxn>
                <a:cxn ang="f33">
                  <a:pos x="f62" y="f60"/>
                </a:cxn>
                <a:cxn ang="f33">
                  <a:pos x="f56" y="f57"/>
                </a:cxn>
              </a:cxnLst>
              <a:rect l="f52" t="f55" r="f53" b="f54"/>
              <a:pathLst>
                <a:path w="1056632" h="1697266">
                  <a:moveTo>
                    <a:pt x="f5" y="f8"/>
                  </a:moveTo>
                  <a:lnTo>
                    <a:pt x="f5" y="f9"/>
                  </a:lnTo>
                  <a:cubicBezTo>
                    <a:pt x="f5" y="f10"/>
                    <a:pt x="f11" y="f5"/>
                    <a:pt x="f12" y="f5"/>
                  </a:cubicBezTo>
                  <a:lnTo>
                    <a:pt x="f6" y="f5"/>
                  </a:lnTo>
                  <a:lnTo>
                    <a:pt x="f6" y="f5"/>
                  </a:lnTo>
                  <a:lnTo>
                    <a:pt x="f6" y="f7"/>
                  </a:lnTo>
                  <a:lnTo>
                    <a:pt x="f6" y="f7"/>
                  </a:lnTo>
                  <a:lnTo>
                    <a:pt x="f12" y="f7"/>
                  </a:lnTo>
                  <a:cubicBezTo>
                    <a:pt x="f11" y="f7"/>
                    <a:pt x="f5" y="f13"/>
                    <a:pt x="f5" y="f8"/>
                  </a:cubicBezTo>
                  <a:close/>
                </a:path>
              </a:pathLst>
            </a:custGeom>
            <a:solidFill>
              <a:srgbClr val="156082"/>
            </a:solidFill>
            <a:ln w="19046" cap="rnd">
              <a:solidFill>
                <a:srgbClr val="156082"/>
              </a:solidFill>
              <a:prstDash val="solid"/>
            </a:ln>
          </p:spPr>
          <p:txBody>
            <a:bodyPr vert="horz" wrap="square" lIns="120764" tIns="135322" rIns="89812" bIns="135322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0" i="0" u="none" strike="noStrike" kern="1200" cap="none" spc="0" baseline="0">
                  <a:solidFill>
                    <a:srgbClr val="FFFFFF"/>
                  </a:solidFill>
                  <a:uFillTx/>
                  <a:latin typeface="Trebuchet MS"/>
                </a:rPr>
                <a:t>Family Suport</a:t>
              </a:r>
            </a:p>
          </p:txBody>
        </p:sp>
      </p:grp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1A3F85A-DC97-85E2-3379-D29312FB0C2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/>
              <a:t>References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75D2E868-AB1B-680C-2A05-8CC462FB614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NHS Health Careers (n.d.) </a:t>
            </a:r>
            <a:r>
              <a:rPr lang="en-GB" i="1"/>
              <a:t>General practice nurse</a:t>
            </a:r>
            <a:r>
              <a:rPr lang="en-GB"/>
              <a:t>. Available at: https://www.healthcareers.nhs.uk/explore-roles/nursing/roles-nursing/general-practice-nurse (Accessed: 01 October 2026).</a:t>
            </a:r>
          </a:p>
          <a:p>
            <a:pPr marL="0" lvl="0" indent="0">
              <a:buNone/>
            </a:pPr>
            <a:endParaRPr lang="en-GB"/>
          </a:p>
          <a:p>
            <a:pPr lvl="0"/>
            <a:r>
              <a:rPr lang="en-GB"/>
              <a:t>Peartree Medical Centre (2026) </a:t>
            </a:r>
            <a:r>
              <a:rPr lang="en-GB" i="1"/>
              <a:t>Practice Nurse</a:t>
            </a:r>
            <a:r>
              <a:rPr lang="en-GB"/>
              <a:t>. NHS Jobs. Available at: https://www.jobs.nhs.uk/candidate/jobadvert/A1652-26-0004 (Accessed: 01 October 2026).</a:t>
            </a:r>
          </a:p>
        </p:txBody>
      </p:sp>
    </p:spTree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Faceta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Faceta</Template>
  <TotalTime>434</TotalTime>
  <Words>583</Words>
  <Application>Microsoft Office PowerPoint</Application>
  <PresentationFormat>Panorámica</PresentationFormat>
  <Paragraphs>57</Paragraphs>
  <Slides>6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Faceta</vt:lpstr>
      <vt:lpstr>                   Self-Awareness Presentation  Student name: Katya De Mendez  Student Number: 2433390  Lecturer’s Name:  Khaled Alnababta </vt:lpstr>
      <vt:lpstr>General Practice Nurse</vt:lpstr>
      <vt:lpstr>Job Advert: Practice Nurse</vt:lpstr>
      <vt:lpstr>My personal SWOT Analysis</vt:lpstr>
      <vt:lpstr>My Development Plan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Katya Pleitez</dc:creator>
  <cp:lastModifiedBy>Katya Pleitez</cp:lastModifiedBy>
  <cp:revision>20</cp:revision>
  <dcterms:created xsi:type="dcterms:W3CDTF">2026-10-18T13:42:40Z</dcterms:created>
  <dcterms:modified xsi:type="dcterms:W3CDTF">2026-10-18T21:25:43Z</dcterms:modified>
</cp:coreProperties>
</file>