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8" r:id="rId1"/>
  </p:sldMasterIdLst>
  <p:notesMasterIdLst>
    <p:notesMasterId r:id="rId15"/>
  </p:notesMasterIdLst>
  <p:sldIdLst>
    <p:sldId id="256" r:id="rId2"/>
    <p:sldId id="257" r:id="rId3"/>
    <p:sldId id="258" r:id="rId4"/>
    <p:sldId id="260" r:id="rId5"/>
    <p:sldId id="261" r:id="rId6"/>
    <p:sldId id="262" r:id="rId7"/>
    <p:sldId id="263" r:id="rId8"/>
    <p:sldId id="264" r:id="rId9"/>
    <p:sldId id="265" r:id="rId10"/>
    <p:sldId id="266" r:id="rId11"/>
    <p:sldId id="269"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35" autoAdjust="0"/>
    <p:restoredTop sz="88845" autoAdjust="0"/>
  </p:normalViewPr>
  <p:slideViewPr>
    <p:cSldViewPr snapToGrid="0">
      <p:cViewPr varScale="1">
        <p:scale>
          <a:sx n="90" d="100"/>
          <a:sy n="90" d="100"/>
        </p:scale>
        <p:origin x="1386" y="-3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bert Carew" userId="70cbb5ccbc484a46" providerId="LiveId" clId="{D691C7AB-F563-4C2F-826E-627B0C2F3B4E}"/>
    <pc:docChg chg="custSel modSld">
      <pc:chgData name="Robert Carew" userId="70cbb5ccbc484a46" providerId="LiveId" clId="{D691C7AB-F563-4C2F-826E-627B0C2F3B4E}" dt="2021-11-25T14:38:26.280" v="402" actId="313"/>
      <pc:docMkLst>
        <pc:docMk/>
      </pc:docMkLst>
      <pc:sldChg chg="modNotesTx">
        <pc:chgData name="Robert Carew" userId="70cbb5ccbc484a46" providerId="LiveId" clId="{D691C7AB-F563-4C2F-826E-627B0C2F3B4E}" dt="2021-11-25T14:22:07.398" v="401" actId="20577"/>
        <pc:sldMkLst>
          <pc:docMk/>
          <pc:sldMk cId="3512499656" sldId="262"/>
        </pc:sldMkLst>
      </pc:sldChg>
      <pc:sldChg chg="modSp mod">
        <pc:chgData name="Robert Carew" userId="70cbb5ccbc484a46" providerId="LiveId" clId="{D691C7AB-F563-4C2F-826E-627B0C2F3B4E}" dt="2021-11-25T14:38:26.280" v="402" actId="313"/>
        <pc:sldMkLst>
          <pc:docMk/>
          <pc:sldMk cId="4287533030" sldId="267"/>
        </pc:sldMkLst>
        <pc:spChg chg="mod">
          <ac:chgData name="Robert Carew" userId="70cbb5ccbc484a46" providerId="LiveId" clId="{D691C7AB-F563-4C2F-826E-627B0C2F3B4E}" dt="2021-11-25T14:38:26.280" v="402" actId="313"/>
          <ac:spMkLst>
            <pc:docMk/>
            <pc:sldMk cId="4287533030" sldId="267"/>
            <ac:spMk id="4" creationId="{A508FD0D-4538-4F94-9AC4-02641740C4B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4F04C6C-C23F-4CBE-9334-D549C697CC33}" type="datetimeFigureOut">
              <a:rPr lang="en-GB" smtClean="0"/>
              <a:t>25/11/2021</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BA7F1F-EFE1-4E17-B19A-49CA2F58C9CA}" type="slidenum">
              <a:rPr lang="en-GB" smtClean="0"/>
              <a:t>‹#›</a:t>
            </a:fld>
            <a:endParaRPr lang="en-GB" dirty="0"/>
          </a:p>
        </p:txBody>
      </p:sp>
    </p:spTree>
    <p:extLst>
      <p:ext uri="{BB962C8B-B14F-4D97-AF65-F5344CB8AC3E}">
        <p14:creationId xmlns:p14="http://schemas.microsoft.com/office/powerpoint/2010/main" val="4358146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Father was staunch supporter of the Communist party and the leaders. His mother, however, was a little more radical with her views as were his at University, which, almost put him at odds with the authorities.</a:t>
            </a:r>
          </a:p>
          <a:p>
            <a:r>
              <a:rPr lang="en-GB" dirty="0"/>
              <a:t>This was a potential black mark against a career in the KGB but it went un-noticed. These radical views were the start of his journey to becoming a double agent.</a:t>
            </a:r>
          </a:p>
        </p:txBody>
      </p:sp>
      <p:sp>
        <p:nvSpPr>
          <p:cNvPr id="4" name="Slide Number Placeholder 3"/>
          <p:cNvSpPr>
            <a:spLocks noGrp="1"/>
          </p:cNvSpPr>
          <p:nvPr>
            <p:ph type="sldNum" sz="quarter" idx="5"/>
          </p:nvPr>
        </p:nvSpPr>
        <p:spPr/>
        <p:txBody>
          <a:bodyPr/>
          <a:lstStyle/>
          <a:p>
            <a:fld id="{12BA7F1F-EFE1-4E17-B19A-49CA2F58C9CA}" type="slidenum">
              <a:rPr lang="en-GB" smtClean="0"/>
              <a:t>3</a:t>
            </a:fld>
            <a:endParaRPr lang="en-GB" dirty="0"/>
          </a:p>
        </p:txBody>
      </p:sp>
    </p:spTree>
    <p:extLst>
      <p:ext uri="{BB962C8B-B14F-4D97-AF65-F5344CB8AC3E}">
        <p14:creationId xmlns:p14="http://schemas.microsoft.com/office/powerpoint/2010/main" val="3014245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only in post for 6 months, the building of the wall, and the treatment meted out to the East German public by the Soviet backed police force and military affected Oleg greatly. However disillusioned he was becoming of the system he nevertheless continued diligently with his undercover work.  </a:t>
            </a:r>
          </a:p>
        </p:txBody>
      </p:sp>
      <p:sp>
        <p:nvSpPr>
          <p:cNvPr id="4" name="Slide Number Placeholder 3"/>
          <p:cNvSpPr>
            <a:spLocks noGrp="1"/>
          </p:cNvSpPr>
          <p:nvPr>
            <p:ph type="sldNum" sz="quarter" idx="5"/>
          </p:nvPr>
        </p:nvSpPr>
        <p:spPr/>
        <p:txBody>
          <a:bodyPr/>
          <a:lstStyle/>
          <a:p>
            <a:fld id="{12BA7F1F-EFE1-4E17-B19A-49CA2F58C9CA}" type="slidenum">
              <a:rPr lang="en-GB" smtClean="0"/>
              <a:t>4</a:t>
            </a:fld>
            <a:endParaRPr lang="en-GB" dirty="0"/>
          </a:p>
        </p:txBody>
      </p:sp>
    </p:spTree>
    <p:extLst>
      <p:ext uri="{BB962C8B-B14F-4D97-AF65-F5344CB8AC3E}">
        <p14:creationId xmlns:p14="http://schemas.microsoft.com/office/powerpoint/2010/main" val="2522988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 is unclear how the Danish security services missed the attempted contact, but, it is possible that with the huge amount of intelligence going through the offices about Czechoslovakia that it slipped through the cracks.</a:t>
            </a:r>
          </a:p>
          <a:p>
            <a:r>
              <a:rPr lang="en-GB" dirty="0"/>
              <a:t>From the start MI6 realised that they had a potential super spy on their hands and did everything possible to help Gordievsky get to as high a position within the KGB as possible. </a:t>
            </a:r>
          </a:p>
        </p:txBody>
      </p:sp>
      <p:sp>
        <p:nvSpPr>
          <p:cNvPr id="4" name="Slide Number Placeholder 3"/>
          <p:cNvSpPr>
            <a:spLocks noGrp="1"/>
          </p:cNvSpPr>
          <p:nvPr>
            <p:ph type="sldNum" sz="quarter" idx="5"/>
          </p:nvPr>
        </p:nvSpPr>
        <p:spPr/>
        <p:txBody>
          <a:bodyPr/>
          <a:lstStyle/>
          <a:p>
            <a:fld id="{12BA7F1F-EFE1-4E17-B19A-49CA2F58C9CA}" type="slidenum">
              <a:rPr lang="en-GB" smtClean="0"/>
              <a:t>6</a:t>
            </a:fld>
            <a:endParaRPr lang="en-GB" dirty="0"/>
          </a:p>
        </p:txBody>
      </p:sp>
    </p:spTree>
    <p:extLst>
      <p:ext uri="{BB962C8B-B14F-4D97-AF65-F5344CB8AC3E}">
        <p14:creationId xmlns:p14="http://schemas.microsoft.com/office/powerpoint/2010/main" val="2795255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Operation Ryan introduced by Premier Andropov called for all Soviet international KGB offices to detect any sign of ramping up for war. </a:t>
            </a:r>
          </a:p>
          <a:p>
            <a:r>
              <a:rPr lang="en-GB" dirty="0"/>
              <a:t>A NATO exercise in Germany was the catalyst as the leader of the KGB was convinced that this a prelude to a first nuclear strike.</a:t>
            </a:r>
          </a:p>
        </p:txBody>
      </p:sp>
      <p:sp>
        <p:nvSpPr>
          <p:cNvPr id="4" name="Slide Number Placeholder 3"/>
          <p:cNvSpPr>
            <a:spLocks noGrp="1"/>
          </p:cNvSpPr>
          <p:nvPr>
            <p:ph type="sldNum" sz="quarter" idx="5"/>
          </p:nvPr>
        </p:nvSpPr>
        <p:spPr/>
        <p:txBody>
          <a:bodyPr/>
          <a:lstStyle/>
          <a:p>
            <a:fld id="{12BA7F1F-EFE1-4E17-B19A-49CA2F58C9CA}" type="slidenum">
              <a:rPr lang="en-GB" smtClean="0"/>
              <a:t>7</a:t>
            </a:fld>
            <a:endParaRPr lang="en-GB" dirty="0"/>
          </a:p>
        </p:txBody>
      </p:sp>
    </p:spTree>
    <p:extLst>
      <p:ext uri="{BB962C8B-B14F-4D97-AF65-F5344CB8AC3E}">
        <p14:creationId xmlns:p14="http://schemas.microsoft.com/office/powerpoint/2010/main" val="22895157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Had he refused to go back that would have destroyed his career immediately, but, to return and take a chance that there was nothing amiss he could risk being shot.</a:t>
            </a:r>
          </a:p>
          <a:p>
            <a:r>
              <a:rPr lang="en-GB" dirty="0"/>
              <a:t>A lock to his apartment that he never used as the key had been lost had been locked, the KGB must have searched his apartment.</a:t>
            </a:r>
          </a:p>
          <a:p>
            <a:r>
              <a:rPr lang="en-GB" dirty="0"/>
              <a:t>It appears clear that they did not have enough evidence yet or he would have been imprisoned or shot. As he was a high ranking officer even the KGB would go through due process.</a:t>
            </a:r>
          </a:p>
          <a:p>
            <a:r>
              <a:rPr lang="en-GB" dirty="0"/>
              <a:t>This provided the opportunity he needed to activate Op PIMLICO.</a:t>
            </a:r>
          </a:p>
        </p:txBody>
      </p:sp>
      <p:sp>
        <p:nvSpPr>
          <p:cNvPr id="4" name="Slide Number Placeholder 3"/>
          <p:cNvSpPr>
            <a:spLocks noGrp="1"/>
          </p:cNvSpPr>
          <p:nvPr>
            <p:ph type="sldNum" sz="quarter" idx="5"/>
          </p:nvPr>
        </p:nvSpPr>
        <p:spPr/>
        <p:txBody>
          <a:bodyPr/>
          <a:lstStyle/>
          <a:p>
            <a:fld id="{12BA7F1F-EFE1-4E17-B19A-49CA2F58C9CA}" type="slidenum">
              <a:rPr lang="en-GB" smtClean="0"/>
              <a:t>8</a:t>
            </a:fld>
            <a:endParaRPr lang="en-GB" dirty="0"/>
          </a:p>
        </p:txBody>
      </p:sp>
    </p:spTree>
    <p:extLst>
      <p:ext uri="{BB962C8B-B14F-4D97-AF65-F5344CB8AC3E}">
        <p14:creationId xmlns:p14="http://schemas.microsoft.com/office/powerpoint/2010/main" val="183311223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plan had been in place and kept updated for just such an occurrence for the 11 years that Gordievsky was a double agent.</a:t>
            </a:r>
          </a:p>
          <a:p>
            <a:r>
              <a:rPr lang="en-GB" dirty="0"/>
              <a:t>The MI6 agents used cheese and onion crisps and even changed a babies nappy to distract the security guards</a:t>
            </a:r>
          </a:p>
          <a:p>
            <a:endParaRPr lang="en-GB" dirty="0"/>
          </a:p>
          <a:p>
            <a:endParaRPr lang="en-GB" dirty="0"/>
          </a:p>
        </p:txBody>
      </p:sp>
      <p:sp>
        <p:nvSpPr>
          <p:cNvPr id="4" name="Slide Number Placeholder 3"/>
          <p:cNvSpPr>
            <a:spLocks noGrp="1"/>
          </p:cNvSpPr>
          <p:nvPr>
            <p:ph type="sldNum" sz="quarter" idx="5"/>
          </p:nvPr>
        </p:nvSpPr>
        <p:spPr/>
        <p:txBody>
          <a:bodyPr/>
          <a:lstStyle/>
          <a:p>
            <a:fld id="{12BA7F1F-EFE1-4E17-B19A-49CA2F58C9CA}" type="slidenum">
              <a:rPr lang="en-GB" smtClean="0"/>
              <a:t>9</a:t>
            </a:fld>
            <a:endParaRPr lang="en-GB" dirty="0"/>
          </a:p>
        </p:txBody>
      </p:sp>
    </p:spTree>
    <p:extLst>
      <p:ext uri="{BB962C8B-B14F-4D97-AF65-F5344CB8AC3E}">
        <p14:creationId xmlns:p14="http://schemas.microsoft.com/office/powerpoint/2010/main" val="13374398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CIA indicate that Gordievsky was recalled four weeks before Ames named him to the KGB which means that possibly there was or still is another mole within US intelligence that betrayed him.</a:t>
            </a:r>
          </a:p>
          <a:p>
            <a:r>
              <a:rPr lang="en-GB" dirty="0"/>
              <a:t>We cannot be certain due to the fact that Ames was often very drunk at his meeting with his KGB handlers.</a:t>
            </a:r>
          </a:p>
          <a:p>
            <a:r>
              <a:rPr lang="en-GB" dirty="0"/>
              <a:t>His family though were held in the Soviet Union.</a:t>
            </a:r>
          </a:p>
        </p:txBody>
      </p:sp>
      <p:sp>
        <p:nvSpPr>
          <p:cNvPr id="4" name="Slide Number Placeholder 3"/>
          <p:cNvSpPr>
            <a:spLocks noGrp="1"/>
          </p:cNvSpPr>
          <p:nvPr>
            <p:ph type="sldNum" sz="quarter" idx="5"/>
          </p:nvPr>
        </p:nvSpPr>
        <p:spPr/>
        <p:txBody>
          <a:bodyPr/>
          <a:lstStyle/>
          <a:p>
            <a:fld id="{12BA7F1F-EFE1-4E17-B19A-49CA2F58C9CA}" type="slidenum">
              <a:rPr lang="en-GB" smtClean="0"/>
              <a:t>10</a:t>
            </a:fld>
            <a:endParaRPr lang="en-GB" dirty="0"/>
          </a:p>
        </p:txBody>
      </p:sp>
    </p:spTree>
    <p:extLst>
      <p:ext uri="{BB962C8B-B14F-4D97-AF65-F5344CB8AC3E}">
        <p14:creationId xmlns:p14="http://schemas.microsoft.com/office/powerpoint/2010/main" val="39762252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BA7F1F-EFE1-4E17-B19A-49CA2F58C9CA}" type="slidenum">
              <a:rPr lang="en-GB" smtClean="0"/>
              <a:t>11</a:t>
            </a:fld>
            <a:endParaRPr lang="en-GB" dirty="0"/>
          </a:p>
        </p:txBody>
      </p:sp>
    </p:spTree>
    <p:extLst>
      <p:ext uri="{BB962C8B-B14F-4D97-AF65-F5344CB8AC3E}">
        <p14:creationId xmlns:p14="http://schemas.microsoft.com/office/powerpoint/2010/main" val="1827376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11/25/2021</a:t>
            </a:fld>
            <a:endParaRPr lang="en-US" dirty="0"/>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dirty="0"/>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7789052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11/25/2021</a:t>
            </a:fld>
            <a:endParaRPr lang="en-US" dirty="0"/>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7711605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11/25/2021</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2147815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11/25/2021</a:t>
            </a:fld>
            <a:endParaRPr lang="en-US" dirty="0"/>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4108555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11/25/2021</a:t>
            </a:fld>
            <a:endParaRPr lang="en-US" dirty="0"/>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6256175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11/25/2021</a:t>
            </a:fld>
            <a:endParaRPr lang="en-US" dirty="0"/>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738432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11/25/2021</a:t>
            </a:fld>
            <a:endParaRPr lang="en-US" dirty="0"/>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9560487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11/25/2021</a:t>
            </a:fld>
            <a:endParaRPr lang="en-US" dirty="0"/>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28214896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11/25/2021</a:t>
            </a:fld>
            <a:endParaRPr lang="en-US" dirty="0"/>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1105801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11/25/2021</a:t>
            </a:fld>
            <a:endParaRPr lang="en-US" dirty="0"/>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36011372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11/25/2021</a:t>
            </a:fld>
            <a:endParaRPr lang="en-US" dirty="0"/>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41485780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hyperlink" Target="http://www.publicdomainpictures.net/view-image.php?image=209774&amp;picture=moscow-kremlin" TargetMode="Externa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extLst>
              <a:ext uri="{837473B0-CC2E-450A-ABE3-18F120FF3D39}">
                <a1611:picAttrSrcUrl xmlns:a1611="http://schemas.microsoft.com/office/drawing/2016/11/main" r:id="rId14"/>
              </a:ext>
            </a:extLst>
          </a:blip>
          <a:srcRect/>
          <a:stretch>
            <a:fillRect t="-9000" b="-9000"/>
          </a:stretch>
        </a:blip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11/25/2021</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3022746117"/>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8827F1-3359-44F6-9009-43AE2B17F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
            <a:ext cx="12192001"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17AFAD67-5350-4773-886F-D6DD7E66DB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73465"/>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87DFCCFB-8E2F-442C-8363-6AD363172A9C}"/>
              </a:ext>
            </a:extLst>
          </p:cNvPr>
          <p:cNvPicPr>
            <a:picLocks noChangeAspect="1"/>
          </p:cNvPicPr>
          <p:nvPr/>
        </p:nvPicPr>
        <p:blipFill rotWithShape="1">
          <a:blip r:embed="rId2">
            <a:alphaModFix amt="40000"/>
          </a:blip>
          <a:srcRect r="-2" b="15524"/>
          <a:stretch/>
        </p:blipFill>
        <p:spPr>
          <a:xfrm>
            <a:off x="20" y="-1"/>
            <a:ext cx="12189789" cy="6873457"/>
          </a:xfrm>
          <a:prstGeom prst="rect">
            <a:avLst/>
          </a:prstGeom>
          <a:ln w="12700">
            <a:noFill/>
          </a:ln>
        </p:spPr>
      </p:pic>
      <p:grpSp>
        <p:nvGrpSpPr>
          <p:cNvPr id="13" name="Group 12">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
            <a:ext cx="12192000" cy="6857996"/>
            <a:chOff x="572" y="-1"/>
            <a:chExt cx="12192000" cy="6857996"/>
          </a:xfrm>
        </p:grpSpPr>
        <p:cxnSp>
          <p:nvCxnSpPr>
            <p:cNvPr id="14" name="Straight Connector 13">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8"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9"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 name="Title 1">
            <a:extLst>
              <a:ext uri="{FF2B5EF4-FFF2-40B4-BE49-F238E27FC236}">
                <a16:creationId xmlns:a16="http://schemas.microsoft.com/office/drawing/2014/main" id="{BE8649CD-F4AF-4ACA-A91F-85B760150E50}"/>
              </a:ext>
            </a:extLst>
          </p:cNvPr>
          <p:cNvSpPr>
            <a:spLocks noGrp="1"/>
          </p:cNvSpPr>
          <p:nvPr>
            <p:ph type="ctrTitle"/>
          </p:nvPr>
        </p:nvSpPr>
        <p:spPr>
          <a:xfrm>
            <a:off x="841248" y="3429000"/>
            <a:ext cx="7151357" cy="2387600"/>
          </a:xfrm>
        </p:spPr>
        <p:txBody>
          <a:bodyPr anchor="t">
            <a:normAutofit/>
          </a:bodyPr>
          <a:lstStyle/>
          <a:p>
            <a:r>
              <a:rPr lang="en-GB" dirty="0">
                <a:solidFill>
                  <a:srgbClr val="FFFFFF"/>
                </a:solidFill>
              </a:rPr>
              <a:t>Oleg Gordievsky</a:t>
            </a:r>
          </a:p>
        </p:txBody>
      </p:sp>
      <p:sp>
        <p:nvSpPr>
          <p:cNvPr id="3" name="Subtitle 2">
            <a:extLst>
              <a:ext uri="{FF2B5EF4-FFF2-40B4-BE49-F238E27FC236}">
                <a16:creationId xmlns:a16="http://schemas.microsoft.com/office/drawing/2014/main" id="{1687C1B5-E7D1-4D18-BBE4-C143F23E5973}"/>
              </a:ext>
            </a:extLst>
          </p:cNvPr>
          <p:cNvSpPr>
            <a:spLocks noGrp="1"/>
          </p:cNvSpPr>
          <p:nvPr>
            <p:ph type="subTitle" idx="1"/>
          </p:nvPr>
        </p:nvSpPr>
        <p:spPr>
          <a:xfrm>
            <a:off x="841248" y="1040986"/>
            <a:ext cx="7151357" cy="2272483"/>
          </a:xfrm>
        </p:spPr>
        <p:txBody>
          <a:bodyPr anchor="b">
            <a:normAutofit/>
          </a:bodyPr>
          <a:lstStyle/>
          <a:p>
            <a:r>
              <a:rPr lang="en-GB" dirty="0">
                <a:solidFill>
                  <a:srgbClr val="FFFFFF"/>
                </a:solidFill>
              </a:rPr>
              <a:t>Life and Times of a Cold War Spy</a:t>
            </a:r>
          </a:p>
        </p:txBody>
      </p:sp>
    </p:spTree>
    <p:extLst>
      <p:ext uri="{BB962C8B-B14F-4D97-AF65-F5344CB8AC3E}">
        <p14:creationId xmlns:p14="http://schemas.microsoft.com/office/powerpoint/2010/main" val="1432124445"/>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4169431-11ED-44AD-A0FC-9524454F3C81}"/>
              </a:ext>
            </a:extLst>
          </p:cNvPr>
          <p:cNvSpPr>
            <a:spLocks noGrp="1"/>
          </p:cNvSpPr>
          <p:nvPr>
            <p:ph type="title"/>
          </p:nvPr>
        </p:nvSpPr>
        <p:spPr>
          <a:xfrm>
            <a:off x="838200" y="727323"/>
            <a:ext cx="3798436" cy="1914277"/>
          </a:xfrm>
        </p:spPr>
        <p:txBody>
          <a:bodyPr anchor="b">
            <a:normAutofit/>
          </a:bodyPr>
          <a:lstStyle/>
          <a:p>
            <a:r>
              <a:rPr lang="en-GB" dirty="0"/>
              <a:t>Contents</a:t>
            </a:r>
          </a:p>
        </p:txBody>
      </p:sp>
      <p:sp>
        <p:nvSpPr>
          <p:cNvPr id="3" name="Content Placeholder 2">
            <a:extLst>
              <a:ext uri="{FF2B5EF4-FFF2-40B4-BE49-F238E27FC236}">
                <a16:creationId xmlns:a16="http://schemas.microsoft.com/office/drawing/2014/main" id="{6E9FFFB5-A4A0-4C43-8604-1D4A29724065}"/>
              </a:ext>
            </a:extLst>
          </p:cNvPr>
          <p:cNvSpPr>
            <a:spLocks noGrp="1"/>
          </p:cNvSpPr>
          <p:nvPr>
            <p:ph idx="1"/>
          </p:nvPr>
        </p:nvSpPr>
        <p:spPr>
          <a:xfrm>
            <a:off x="838200" y="2788920"/>
            <a:ext cx="3798436" cy="3388042"/>
          </a:xfrm>
        </p:spPr>
        <p:txBody>
          <a:bodyPr>
            <a:normAutofit/>
          </a:bodyPr>
          <a:lstStyle/>
          <a:p>
            <a:pPr marL="342900" indent="-342900">
              <a:lnSpc>
                <a:spcPct val="100000"/>
              </a:lnSpc>
              <a:buFont typeface="+mj-lt"/>
              <a:buAutoNum type="arabicPeriod"/>
            </a:pPr>
            <a:r>
              <a:rPr lang="en-GB" sz="1400" dirty="0"/>
              <a:t>Early Career</a:t>
            </a:r>
          </a:p>
          <a:p>
            <a:pPr marL="342900" indent="-342900">
              <a:lnSpc>
                <a:spcPct val="100000"/>
              </a:lnSpc>
              <a:buFont typeface="+mj-lt"/>
              <a:buAutoNum type="arabicPeriod"/>
            </a:pPr>
            <a:r>
              <a:rPr lang="en-GB" sz="1400" dirty="0"/>
              <a:t>The Disillusioned Communist</a:t>
            </a:r>
          </a:p>
          <a:p>
            <a:pPr marL="342900" indent="-342900">
              <a:lnSpc>
                <a:spcPct val="100000"/>
              </a:lnSpc>
              <a:buFont typeface="+mj-lt"/>
              <a:buAutoNum type="arabicPeriod"/>
            </a:pPr>
            <a:r>
              <a:rPr lang="en-GB" sz="1400" dirty="0"/>
              <a:t>Contact with the West </a:t>
            </a:r>
          </a:p>
          <a:p>
            <a:pPr marL="342900" indent="-342900">
              <a:lnSpc>
                <a:spcPct val="100000"/>
              </a:lnSpc>
              <a:buFont typeface="+mj-lt"/>
              <a:buAutoNum type="arabicPeriod"/>
            </a:pPr>
            <a:r>
              <a:rPr lang="en-GB" sz="1400" dirty="0"/>
              <a:t>Secrets, Lies and Saving the World</a:t>
            </a:r>
          </a:p>
          <a:p>
            <a:pPr marL="342900" indent="-342900">
              <a:lnSpc>
                <a:spcPct val="100000"/>
              </a:lnSpc>
              <a:buFont typeface="+mj-lt"/>
              <a:buAutoNum type="arabicPeriod"/>
            </a:pPr>
            <a:r>
              <a:rPr lang="en-GB" sz="1400" dirty="0"/>
              <a:t>Betrayal</a:t>
            </a:r>
          </a:p>
          <a:p>
            <a:pPr marL="342900" indent="-342900">
              <a:lnSpc>
                <a:spcPct val="100000"/>
              </a:lnSpc>
              <a:buFont typeface="+mj-lt"/>
              <a:buAutoNum type="arabicPeriod"/>
            </a:pPr>
            <a:r>
              <a:rPr lang="en-GB" sz="1400" dirty="0"/>
              <a:t>Operation Pimlico</a:t>
            </a:r>
          </a:p>
          <a:p>
            <a:pPr marL="342900" indent="-342900">
              <a:lnSpc>
                <a:spcPct val="100000"/>
              </a:lnSpc>
              <a:buFont typeface="+mj-lt"/>
              <a:buAutoNum type="arabicPeriod"/>
            </a:pPr>
            <a:r>
              <a:rPr lang="en-GB" sz="1400" dirty="0"/>
              <a:t>Conclusion</a:t>
            </a:r>
          </a:p>
          <a:p>
            <a:pPr marL="342900" indent="-342900">
              <a:lnSpc>
                <a:spcPct val="100000"/>
              </a:lnSpc>
              <a:buFont typeface="+mj-lt"/>
              <a:buAutoNum type="arabicPeriod"/>
            </a:pPr>
            <a:r>
              <a:rPr lang="en-GB" sz="1400" dirty="0"/>
              <a:t>References</a:t>
            </a:r>
          </a:p>
          <a:p>
            <a:pPr marL="342900" indent="-342900">
              <a:lnSpc>
                <a:spcPct val="100000"/>
              </a:lnSpc>
              <a:buFont typeface="+mj-lt"/>
              <a:buAutoNum type="arabicPeriod"/>
            </a:pPr>
            <a:r>
              <a:rPr lang="en-GB" sz="1400" dirty="0"/>
              <a:t>Bibliography</a:t>
            </a:r>
          </a:p>
          <a:p>
            <a:pPr marL="0" indent="0">
              <a:lnSpc>
                <a:spcPct val="100000"/>
              </a:lnSpc>
              <a:buNone/>
            </a:pPr>
            <a:r>
              <a:rPr lang="en-GB" sz="1400" dirty="0"/>
              <a:t> </a:t>
            </a:r>
          </a:p>
          <a:p>
            <a:pPr marL="342900" indent="-342900">
              <a:lnSpc>
                <a:spcPct val="100000"/>
              </a:lnSpc>
              <a:buFont typeface="+mj-lt"/>
              <a:buAutoNum type="arabicPeriod"/>
            </a:pPr>
            <a:endParaRPr lang="en-GB" sz="1400" dirty="0"/>
          </a:p>
        </p:txBody>
      </p:sp>
      <p:grpSp>
        <p:nvGrpSpPr>
          <p:cNvPr id="13" name="Group 12">
            <a:extLst>
              <a:ext uri="{FF2B5EF4-FFF2-40B4-BE49-F238E27FC236}">
                <a16:creationId xmlns:a16="http://schemas.microsoft.com/office/drawing/2014/main" id="{87CB8D36-9DE0-44D4-B67A-16D4F21213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167689" y="-6437"/>
            <a:ext cx="6399627" cy="6864437"/>
            <a:chOff x="5167689" y="-6437"/>
            <a:chExt cx="6399627" cy="6864437"/>
          </a:xfrm>
        </p:grpSpPr>
        <p:cxnSp>
          <p:nvCxnSpPr>
            <p:cNvPr id="14" name="Straight Connector 13">
              <a:extLst>
                <a:ext uri="{FF2B5EF4-FFF2-40B4-BE49-F238E27FC236}">
                  <a16:creationId xmlns:a16="http://schemas.microsoft.com/office/drawing/2014/main" id="{43B47A15-9292-4357-AA25-E187AC16623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266E215-42AC-4D6A-A37F-B0C2E2FB99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DC49225-8670-4B30-BEA8-3CDE3C6DD48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581337"/>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12D652B-23A7-429E-A3E1-62ABA17B8B4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167689" y="6276734"/>
              <a:ext cx="6399627"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8BA08E62-DE53-4600-B783-EFDF7A66B16E}"/>
              </a:ext>
            </a:extLst>
          </p:cNvPr>
          <p:cNvPicPr>
            <a:picLocks noChangeAspect="1"/>
          </p:cNvPicPr>
          <p:nvPr/>
        </p:nvPicPr>
        <p:blipFill>
          <a:blip r:embed="rId2"/>
          <a:stretch>
            <a:fillRect/>
          </a:stretch>
        </p:blipFill>
        <p:spPr>
          <a:xfrm>
            <a:off x="5472647" y="1789214"/>
            <a:ext cx="5830480" cy="3279644"/>
          </a:xfrm>
          <a:prstGeom prst="rect">
            <a:avLst/>
          </a:prstGeom>
        </p:spPr>
      </p:pic>
      <p:sp>
        <p:nvSpPr>
          <p:cNvPr id="19" name="TextBox 18">
            <a:extLst>
              <a:ext uri="{FF2B5EF4-FFF2-40B4-BE49-F238E27FC236}">
                <a16:creationId xmlns:a16="http://schemas.microsoft.com/office/drawing/2014/main" id="{170C874A-CE6F-4BF6-8168-86F6538E5911}"/>
              </a:ext>
            </a:extLst>
          </p:cNvPr>
          <p:cNvSpPr txBox="1"/>
          <p:nvPr/>
        </p:nvSpPr>
        <p:spPr>
          <a:xfrm>
            <a:off x="5164957" y="5514863"/>
            <a:ext cx="6393844" cy="551498"/>
          </a:xfrm>
          <a:prstGeom prst="rect">
            <a:avLst/>
          </a:prstGeom>
          <a:noFill/>
        </p:spPr>
        <p:txBody>
          <a:bodyPr wrap="square">
            <a:spAutoFit/>
          </a:bodyPr>
          <a:lstStyle/>
          <a:p>
            <a:pPr marL="0" marR="0" lvl="0" indent="0" algn="l" defTabSz="914400" rtl="0" eaLnBrk="1" fontAlgn="auto" latinLnBrk="0" hangingPunct="1">
              <a:lnSpc>
                <a:spcPct val="110000"/>
              </a:lnSpc>
              <a:spcBef>
                <a:spcPts val="1000"/>
              </a:spcBef>
              <a:spcAft>
                <a:spcPts val="0"/>
              </a:spcAft>
              <a:buClrTx/>
              <a:buSzTx/>
              <a:buFont typeface="Arial" panose="020B0604020202020204" pitchFamily="34" charset="0"/>
              <a:buNone/>
              <a:tabLst/>
              <a:defRPr/>
            </a:pPr>
            <a:r>
              <a:rPr kumimoji="0" lang="en-US" sz="1400" b="0" i="0" u="none" strike="noStrike" kern="1200" cap="none" spc="0" normalizeH="0" baseline="0" noProof="0" dirty="0">
                <a:ln>
                  <a:noFill/>
                </a:ln>
                <a:solidFill>
                  <a:srgbClr val="213B35">
                    <a:lumMod val="60000"/>
                    <a:lumOff val="40000"/>
                  </a:srgbClr>
                </a:solidFill>
                <a:effectLst/>
                <a:uLnTx/>
                <a:uFillTx/>
                <a:latin typeface="Avenir Next LT Pro"/>
                <a:ea typeface="+mn-ea"/>
                <a:cs typeface="+mn-cs"/>
              </a:rPr>
              <a:t>Fig 1. http://ibenibenn.blogspot.com/2013/04/flag-of-soviet-union.html [accessed 24 Nov 2021]</a:t>
            </a:r>
          </a:p>
        </p:txBody>
      </p:sp>
    </p:spTree>
    <p:extLst>
      <p:ext uri="{BB962C8B-B14F-4D97-AF65-F5344CB8AC3E}">
        <p14:creationId xmlns:p14="http://schemas.microsoft.com/office/powerpoint/2010/main" val="9596543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0" name="Rectangle 59">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62" name="Group 61">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1"/>
            <a:ext cx="12192000" cy="6857996"/>
            <a:chOff x="572" y="-1"/>
            <a:chExt cx="12192000" cy="6857996"/>
          </a:xfrm>
        </p:grpSpPr>
        <p:cxnSp>
          <p:nvCxnSpPr>
            <p:cNvPr id="63" name="Straight Connector 62">
              <a:extLst>
                <a:ext uri="{FF2B5EF4-FFF2-40B4-BE49-F238E27FC236}">
                  <a16:creationId xmlns:a16="http://schemas.microsoft.com/office/drawing/2014/main" id="{D3DD55E4-EA4F-4874-8B5B-6E0EAF4BBFC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4" name="Straight Connector 63">
              <a:extLst>
                <a:ext uri="{FF2B5EF4-FFF2-40B4-BE49-F238E27FC236}">
                  <a16:creationId xmlns:a16="http://schemas.microsoft.com/office/drawing/2014/main" id="{32950BAF-7673-4138-AEA2-DE7D368CC35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5" name="Straight Connector 64">
              <a:extLst>
                <a:ext uri="{FF2B5EF4-FFF2-40B4-BE49-F238E27FC236}">
                  <a16:creationId xmlns:a16="http://schemas.microsoft.com/office/drawing/2014/main" id="{6BE3E2B5-EA1C-415A-941A-843C7EA148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087FA3A6-E398-4576-B6B8-3328028D84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67" name="Graphic 33">
              <a:extLst>
                <a:ext uri="{FF2B5EF4-FFF2-40B4-BE49-F238E27FC236}">
                  <a16:creationId xmlns:a16="http://schemas.microsoft.com/office/drawing/2014/main" id="{EFB597D7-65E0-476A-B9EB-3AA6ED3388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68" name="Graphic 33">
              <a:extLst>
                <a:ext uri="{FF2B5EF4-FFF2-40B4-BE49-F238E27FC236}">
                  <a16:creationId xmlns:a16="http://schemas.microsoft.com/office/drawing/2014/main" id="{11AA060A-BE0E-4687-8F9E-0E2955D979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useBgFill="1">
        <p:nvSpPr>
          <p:cNvPr id="70" name="Rectangle 69">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2" name="Rectangle 71">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4" name="Group 73">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75" name="Straight Connector 74">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6" name="Straight Connector 75">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81D59C8C-8C3A-4952-90B0-B0FF92FA4EF3}"/>
              </a:ext>
            </a:extLst>
          </p:cNvPr>
          <p:cNvSpPr>
            <a:spLocks noGrp="1"/>
          </p:cNvSpPr>
          <p:nvPr>
            <p:ph type="title"/>
          </p:nvPr>
        </p:nvSpPr>
        <p:spPr>
          <a:xfrm>
            <a:off x="838200" y="727323"/>
            <a:ext cx="4933950" cy="1304677"/>
          </a:xfrm>
        </p:spPr>
        <p:txBody>
          <a:bodyPr vert="horz" lIns="91440" tIns="45720" rIns="91440" bIns="45720" rtlCol="0" anchor="ctr">
            <a:normAutofit fontScale="90000"/>
          </a:bodyPr>
          <a:lstStyle/>
          <a:p>
            <a:r>
              <a:rPr lang="en-US" dirty="0"/>
              <a:t>Early Career</a:t>
            </a:r>
            <a:br>
              <a:rPr lang="en-US" dirty="0"/>
            </a:br>
            <a:endParaRPr lang="en-US" dirty="0"/>
          </a:p>
        </p:txBody>
      </p:sp>
      <p:sp>
        <p:nvSpPr>
          <p:cNvPr id="4" name="Text Placeholder 3">
            <a:extLst>
              <a:ext uri="{FF2B5EF4-FFF2-40B4-BE49-F238E27FC236}">
                <a16:creationId xmlns:a16="http://schemas.microsoft.com/office/drawing/2014/main" id="{AF1DF1A9-0CF4-4A72-AD0F-55A928F7A271}"/>
              </a:ext>
            </a:extLst>
          </p:cNvPr>
          <p:cNvSpPr>
            <a:spLocks noGrp="1"/>
          </p:cNvSpPr>
          <p:nvPr>
            <p:ph type="body" sz="half" idx="2"/>
          </p:nvPr>
        </p:nvSpPr>
        <p:spPr>
          <a:xfrm>
            <a:off x="6798002" y="5328171"/>
            <a:ext cx="4933950" cy="3430575"/>
          </a:xfrm>
        </p:spPr>
        <p:txBody>
          <a:bodyPr vert="horz" lIns="91440" tIns="45720" rIns="91440" bIns="45720" rtlCol="0">
            <a:normAutofit/>
          </a:bodyPr>
          <a:lstStyle/>
          <a:p>
            <a:r>
              <a:rPr lang="en-US" sz="1400" dirty="0"/>
              <a:t>Fig 2. https://www.dailymail.co.uk/news/article-6423279/KGB-superspy-turned-MI6s-best-Cold-War-agent.html [accessed 24 Nov 2021]</a:t>
            </a:r>
          </a:p>
        </p:txBody>
      </p:sp>
      <p:cxnSp>
        <p:nvCxnSpPr>
          <p:cNvPr id="80" name="Straight Connector 79">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6" name="Picture Placeholder 5" descr="Fig 1. https://www.dailymail.co.uk/news/article-6423279/KGB-superspy-turned-MI6s-best-Cold-War-agent.html&#10;">
            <a:extLst>
              <a:ext uri="{FF2B5EF4-FFF2-40B4-BE49-F238E27FC236}">
                <a16:creationId xmlns:a16="http://schemas.microsoft.com/office/drawing/2014/main" id="{1B0910A9-B8F5-42ED-9B24-7FDFA16C782C}"/>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r="-4" b="1927"/>
          <a:stretch/>
        </p:blipFill>
        <p:spPr>
          <a:xfrm>
            <a:off x="6927550" y="610805"/>
            <a:ext cx="4174293" cy="4687432"/>
          </a:xfrm>
          <a:prstGeom prst="rect">
            <a:avLst/>
          </a:prstGeom>
        </p:spPr>
      </p:pic>
      <p:sp>
        <p:nvSpPr>
          <p:cNvPr id="57" name="Title 1">
            <a:extLst>
              <a:ext uri="{FF2B5EF4-FFF2-40B4-BE49-F238E27FC236}">
                <a16:creationId xmlns:a16="http://schemas.microsoft.com/office/drawing/2014/main" id="{BC77E676-BE91-4E9B-B037-6065B3649B80}"/>
              </a:ext>
            </a:extLst>
          </p:cNvPr>
          <p:cNvSpPr txBox="1">
            <a:spLocks/>
          </p:cNvSpPr>
          <p:nvPr/>
        </p:nvSpPr>
        <p:spPr>
          <a:xfrm>
            <a:off x="636027" y="1669017"/>
            <a:ext cx="5520721" cy="4026396"/>
          </a:xfrm>
          <a:prstGeom prst="rect">
            <a:avLst/>
          </a:prstGeom>
        </p:spPr>
        <p:txBody>
          <a:bodyPr vert="horz" lIns="91440" tIns="45720" rIns="91440" bIns="45720" rtlCol="0" anchor="ctr">
            <a:normAutofit fontScale="60000" lnSpcReduction="20000"/>
          </a:bodyPr>
          <a:lst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a:lstStyle>
          <a:p>
            <a:pPr marL="571500" indent="-571500">
              <a:buFont typeface="Arial" panose="020B0604020202020204" pitchFamily="34" charset="0"/>
              <a:buChar char="•"/>
            </a:pPr>
            <a:r>
              <a:rPr lang="en-US" dirty="0"/>
              <a:t>Born in 1938 the son of an NKVD (Soviet Secret Police) officer</a:t>
            </a:r>
          </a:p>
          <a:p>
            <a:endParaRPr lang="en-US" dirty="0"/>
          </a:p>
          <a:p>
            <a:pPr marL="571500" indent="-571500">
              <a:buFont typeface="Arial" panose="020B0604020202020204" pitchFamily="34" charset="0"/>
              <a:buChar char="•"/>
            </a:pPr>
            <a:r>
              <a:rPr lang="en-US" dirty="0"/>
              <a:t>Educated at the Moscow State Institute of International Relations</a:t>
            </a:r>
          </a:p>
          <a:p>
            <a:pPr marL="571500" indent="-571500">
              <a:buFont typeface="Arial" panose="020B0604020202020204" pitchFamily="34" charset="0"/>
              <a:buChar char="•"/>
            </a:pPr>
            <a:endParaRPr lang="en-US" dirty="0"/>
          </a:p>
          <a:p>
            <a:pPr marL="571500" indent="-571500">
              <a:buFont typeface="Arial" panose="020B0604020202020204" pitchFamily="34" charset="0"/>
              <a:buChar char="•"/>
            </a:pPr>
            <a:r>
              <a:rPr lang="en-US" dirty="0"/>
              <a:t>Studied German and Swedish</a:t>
            </a:r>
          </a:p>
          <a:p>
            <a:pPr marL="571500" indent="-571500">
              <a:buFont typeface="Arial" panose="020B0604020202020204" pitchFamily="34" charset="0"/>
              <a:buChar char="•"/>
            </a:pPr>
            <a:endParaRPr lang="en-US" dirty="0"/>
          </a:p>
          <a:p>
            <a:pPr marL="571500" indent="-571500">
              <a:buFont typeface="Arial" panose="020B0604020202020204" pitchFamily="34" charset="0"/>
              <a:buChar char="•"/>
            </a:pPr>
            <a:r>
              <a:rPr lang="en-US" dirty="0"/>
              <a:t>Joined the Foreign Office and was posted to East Berlin in 1961</a:t>
            </a:r>
            <a:br>
              <a:rPr lang="en-US" dirty="0"/>
            </a:br>
            <a:endParaRPr lang="en-US" dirty="0"/>
          </a:p>
        </p:txBody>
      </p:sp>
    </p:spTree>
    <p:extLst>
      <p:ext uri="{BB962C8B-B14F-4D97-AF65-F5344CB8AC3E}">
        <p14:creationId xmlns:p14="http://schemas.microsoft.com/office/powerpoint/2010/main" val="22574294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CFB3C64D-9CE2-4805-8BF2-A4FFAD49F74F}"/>
              </a:ext>
            </a:extLst>
          </p:cNvPr>
          <p:cNvPicPr>
            <a:picLocks noChangeAspect="1"/>
          </p:cNvPicPr>
          <p:nvPr/>
        </p:nvPicPr>
        <p:blipFill>
          <a:blip r:embed="rId3"/>
          <a:stretch>
            <a:fillRect/>
          </a:stretch>
        </p:blipFill>
        <p:spPr>
          <a:xfrm>
            <a:off x="-23749" y="0"/>
            <a:ext cx="12239497" cy="6831488"/>
          </a:xfrm>
          <a:prstGeom prst="rect">
            <a:avLst/>
          </a:prstGeom>
        </p:spPr>
      </p:pic>
      <p:sp>
        <p:nvSpPr>
          <p:cNvPr id="2" name="Title 1">
            <a:extLst>
              <a:ext uri="{FF2B5EF4-FFF2-40B4-BE49-F238E27FC236}">
                <a16:creationId xmlns:a16="http://schemas.microsoft.com/office/drawing/2014/main" id="{18A1994E-805F-42EC-97B0-E1CE4462EFE3}"/>
              </a:ext>
            </a:extLst>
          </p:cNvPr>
          <p:cNvSpPr>
            <a:spLocks noGrp="1"/>
          </p:cNvSpPr>
          <p:nvPr>
            <p:ph type="title"/>
          </p:nvPr>
        </p:nvSpPr>
        <p:spPr/>
        <p:txBody>
          <a:bodyPr/>
          <a:lstStyle/>
          <a:p>
            <a:r>
              <a:rPr lang="en-GB" dirty="0">
                <a:solidFill>
                  <a:schemeClr val="bg1"/>
                </a:solidFill>
              </a:rPr>
              <a:t>The Disillusioned Communist</a:t>
            </a:r>
          </a:p>
        </p:txBody>
      </p:sp>
      <p:sp>
        <p:nvSpPr>
          <p:cNvPr id="3" name="Content Placeholder 2">
            <a:extLst>
              <a:ext uri="{FF2B5EF4-FFF2-40B4-BE49-F238E27FC236}">
                <a16:creationId xmlns:a16="http://schemas.microsoft.com/office/drawing/2014/main" id="{9AFEC63A-DDBD-4641-815E-D4E8D2DF2A74}"/>
              </a:ext>
            </a:extLst>
          </p:cNvPr>
          <p:cNvSpPr>
            <a:spLocks noGrp="1"/>
          </p:cNvSpPr>
          <p:nvPr>
            <p:ph idx="1"/>
          </p:nvPr>
        </p:nvSpPr>
        <p:spPr>
          <a:xfrm>
            <a:off x="838200" y="2143125"/>
            <a:ext cx="10515600" cy="2457450"/>
          </a:xfrm>
        </p:spPr>
        <p:txBody>
          <a:bodyPr>
            <a:normAutofit/>
          </a:bodyPr>
          <a:lstStyle/>
          <a:p>
            <a:pPr marL="0" indent="0">
              <a:buNone/>
            </a:pPr>
            <a:r>
              <a:rPr lang="en-GB" sz="2800" dirty="0">
                <a:solidFill>
                  <a:schemeClr val="bg1"/>
                </a:solidFill>
              </a:rPr>
              <a:t>The building of the Berlin Wall had a significant impact on him. He commented that:</a:t>
            </a:r>
            <a:r>
              <a:rPr lang="en-GB" sz="2800" baseline="30000" dirty="0">
                <a:solidFill>
                  <a:schemeClr val="bg1"/>
                </a:solidFill>
              </a:rPr>
              <a:t>1</a:t>
            </a:r>
          </a:p>
          <a:p>
            <a:endParaRPr lang="en-GB" sz="2800" baseline="30000" dirty="0">
              <a:solidFill>
                <a:schemeClr val="bg1"/>
              </a:solidFill>
            </a:endParaRPr>
          </a:p>
          <a:p>
            <a:pPr marL="0" indent="0">
              <a:buNone/>
            </a:pPr>
            <a:r>
              <a:rPr lang="en-GB" sz="2800" baseline="30000" dirty="0">
                <a:solidFill>
                  <a:schemeClr val="bg1"/>
                </a:solidFill>
              </a:rPr>
              <a:t>‘Only a physical barrier, reinforced by armed guards in their watchtowers, could keep the East Germans in their socialist paradise and stop them fleeing to the West.’</a:t>
            </a:r>
          </a:p>
        </p:txBody>
      </p:sp>
      <p:sp>
        <p:nvSpPr>
          <p:cNvPr id="5" name="TextBox 4">
            <a:extLst>
              <a:ext uri="{FF2B5EF4-FFF2-40B4-BE49-F238E27FC236}">
                <a16:creationId xmlns:a16="http://schemas.microsoft.com/office/drawing/2014/main" id="{5B859579-81DB-4426-8003-CE8CC65B86BF}"/>
              </a:ext>
            </a:extLst>
          </p:cNvPr>
          <p:cNvSpPr txBox="1"/>
          <p:nvPr/>
        </p:nvSpPr>
        <p:spPr>
          <a:xfrm>
            <a:off x="6639694" y="6130677"/>
            <a:ext cx="5138714" cy="307777"/>
          </a:xfrm>
          <a:prstGeom prst="rect">
            <a:avLst/>
          </a:prstGeom>
          <a:noFill/>
        </p:spPr>
        <p:txBody>
          <a:bodyPr wrap="none" rtlCol="0">
            <a:spAutoFit/>
          </a:bodyPr>
          <a:lstStyle/>
          <a:p>
            <a:r>
              <a:rPr lang="en-GB" sz="1400" dirty="0">
                <a:solidFill>
                  <a:schemeClr val="bg1"/>
                </a:solidFill>
              </a:rPr>
              <a:t>Fig. 3 The Building Of The Berlin Wall - 1961-1962 - Flashbak</a:t>
            </a:r>
          </a:p>
        </p:txBody>
      </p:sp>
    </p:spTree>
    <p:extLst>
      <p:ext uri="{BB962C8B-B14F-4D97-AF65-F5344CB8AC3E}">
        <p14:creationId xmlns:p14="http://schemas.microsoft.com/office/powerpoint/2010/main" val="16248493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70AA2-9131-4F87-B836-A283D3C15B42}"/>
              </a:ext>
            </a:extLst>
          </p:cNvPr>
          <p:cNvSpPr>
            <a:spLocks noGrp="1"/>
          </p:cNvSpPr>
          <p:nvPr>
            <p:ph type="title"/>
          </p:nvPr>
        </p:nvSpPr>
        <p:spPr/>
        <p:txBody>
          <a:bodyPr/>
          <a:lstStyle/>
          <a:p>
            <a:r>
              <a:rPr lang="en-GB" dirty="0"/>
              <a:t>The Disillusioned Communist</a:t>
            </a:r>
          </a:p>
        </p:txBody>
      </p:sp>
      <p:sp>
        <p:nvSpPr>
          <p:cNvPr id="3" name="Content Placeholder 2">
            <a:extLst>
              <a:ext uri="{FF2B5EF4-FFF2-40B4-BE49-F238E27FC236}">
                <a16:creationId xmlns:a16="http://schemas.microsoft.com/office/drawing/2014/main" id="{A2F66300-FAFE-4675-ABFC-545DE8C445D8}"/>
              </a:ext>
            </a:extLst>
          </p:cNvPr>
          <p:cNvSpPr>
            <a:spLocks noGrp="1"/>
          </p:cNvSpPr>
          <p:nvPr>
            <p:ph idx="1"/>
          </p:nvPr>
        </p:nvSpPr>
        <p:spPr/>
        <p:txBody>
          <a:bodyPr/>
          <a:lstStyle/>
          <a:p>
            <a:r>
              <a:rPr lang="en-GB" dirty="0"/>
              <a:t>Returns from East Berlin where his good work had not gone un-noticed by the KGB hierarchy.</a:t>
            </a:r>
          </a:p>
          <a:p>
            <a:r>
              <a:rPr lang="en-GB" dirty="0"/>
              <a:t>He is ‘invited’ to enter full time training with the KGB. Gordievsky did not seek to join the KGB; this was not a club you applied to. It chose you.</a:t>
            </a:r>
            <a:r>
              <a:rPr lang="en-GB" baseline="30000" dirty="0"/>
              <a:t>2</a:t>
            </a:r>
          </a:p>
          <a:p>
            <a:r>
              <a:rPr lang="en-GB" dirty="0"/>
              <a:t>Training includes all the necessary spy craft that he will later rely on.</a:t>
            </a:r>
          </a:p>
          <a:p>
            <a:r>
              <a:rPr lang="en-GB" dirty="0"/>
              <a:t>Posted to Denmark with a cover job of consular official but in reality he was to manage the KGB undercover spies.</a:t>
            </a:r>
          </a:p>
          <a:p>
            <a:r>
              <a:rPr lang="en-GB" dirty="0"/>
              <a:t>During this tour the Czech spring occurs in 1968, where, the ruthless crushing of the uprising by the Soviet forces confirms to Gordievsky that he can no longer support the regime and he determines to spy for the West.  </a:t>
            </a:r>
          </a:p>
          <a:p>
            <a:pPr marL="0" indent="0">
              <a:buNone/>
            </a:pPr>
            <a:endParaRPr lang="en-GB" baseline="30000" dirty="0"/>
          </a:p>
        </p:txBody>
      </p:sp>
    </p:spTree>
    <p:extLst>
      <p:ext uri="{BB962C8B-B14F-4D97-AF65-F5344CB8AC3E}">
        <p14:creationId xmlns:p14="http://schemas.microsoft.com/office/powerpoint/2010/main" val="326128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67662-D40D-49E0-A8A2-463D8598D2F7}"/>
              </a:ext>
            </a:extLst>
          </p:cNvPr>
          <p:cNvSpPr>
            <a:spLocks noGrp="1"/>
          </p:cNvSpPr>
          <p:nvPr>
            <p:ph type="title"/>
          </p:nvPr>
        </p:nvSpPr>
        <p:spPr/>
        <p:txBody>
          <a:bodyPr/>
          <a:lstStyle/>
          <a:p>
            <a:r>
              <a:rPr lang="en-GB" dirty="0"/>
              <a:t>Contact with the West</a:t>
            </a:r>
          </a:p>
        </p:txBody>
      </p:sp>
      <p:sp>
        <p:nvSpPr>
          <p:cNvPr id="3" name="Content Placeholder 2">
            <a:extLst>
              <a:ext uri="{FF2B5EF4-FFF2-40B4-BE49-F238E27FC236}">
                <a16:creationId xmlns:a16="http://schemas.microsoft.com/office/drawing/2014/main" id="{B435F1E5-9B1E-4483-B1E8-00E6E6070EC5}"/>
              </a:ext>
            </a:extLst>
          </p:cNvPr>
          <p:cNvSpPr>
            <a:spLocks noGrp="1"/>
          </p:cNvSpPr>
          <p:nvPr>
            <p:ph idx="1"/>
          </p:nvPr>
        </p:nvSpPr>
        <p:spPr>
          <a:xfrm>
            <a:off x="838200" y="2052886"/>
            <a:ext cx="10515600" cy="3821778"/>
          </a:xfrm>
        </p:spPr>
        <p:txBody>
          <a:bodyPr>
            <a:normAutofit lnSpcReduction="10000"/>
          </a:bodyPr>
          <a:lstStyle/>
          <a:p>
            <a:r>
              <a:rPr lang="en-GB" dirty="0"/>
              <a:t>Gordievsky himself attempts to initiate contact with the Danish security services but his attempt went un-noticed.</a:t>
            </a:r>
          </a:p>
          <a:p>
            <a:r>
              <a:rPr lang="en-GB" dirty="0"/>
              <a:t>A second attempt was made which also went un-noticed and he had to return to Moscow in 1970.</a:t>
            </a:r>
          </a:p>
          <a:p>
            <a:r>
              <a:rPr lang="en-GB" dirty="0"/>
              <a:t>In 1972 he was again posted to Denmark but this time the Danish Security Services with the assistance of MI6 were ready for him. </a:t>
            </a:r>
          </a:p>
          <a:p>
            <a:r>
              <a:rPr lang="en-GB" dirty="0"/>
              <a:t>Contact was made by the head of British Intelligence in Denmark, where, Gordievsky agreed to become a double agent for MI6 and was given the codename ‘Sunbeam’.</a:t>
            </a:r>
          </a:p>
          <a:p>
            <a:r>
              <a:rPr lang="en-GB" dirty="0"/>
              <a:t>Following a year of passing information he was again recalled to Moscow.</a:t>
            </a:r>
          </a:p>
          <a:p>
            <a:r>
              <a:rPr lang="en-GB" dirty="0"/>
              <a:t>Though there was no substantial threat, the MI6 engineered an escape plan codenamed “PIMLICO”, for their prized asset.</a:t>
            </a:r>
            <a:r>
              <a:rPr lang="en-GB" baseline="30000" dirty="0"/>
              <a:t>3</a:t>
            </a:r>
          </a:p>
          <a:p>
            <a:pPr marL="0" indent="0">
              <a:buNone/>
            </a:pPr>
            <a:endParaRPr lang="en-GB" baseline="30000" dirty="0">
              <a:solidFill>
                <a:schemeClr val="accent4">
                  <a:lumMod val="75000"/>
                </a:schemeClr>
              </a:solidFill>
            </a:endParaRPr>
          </a:p>
          <a:p>
            <a:endParaRPr lang="en-GB" dirty="0"/>
          </a:p>
        </p:txBody>
      </p:sp>
    </p:spTree>
    <p:extLst>
      <p:ext uri="{BB962C8B-B14F-4D97-AF65-F5344CB8AC3E}">
        <p14:creationId xmlns:p14="http://schemas.microsoft.com/office/powerpoint/2010/main" val="3512499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CF10C978-51B5-420C-9A05-C8F194EACA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03" y="-597"/>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29" name="Rectangle 72">
            <a:extLst>
              <a:ext uri="{FF2B5EF4-FFF2-40B4-BE49-F238E27FC236}">
                <a16:creationId xmlns:a16="http://schemas.microsoft.com/office/drawing/2014/main" id="{28D34D1C-4E49-4D32-96F1-E49CEBBF86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30" name="Group 74">
            <a:extLst>
              <a:ext uri="{FF2B5EF4-FFF2-40B4-BE49-F238E27FC236}">
                <a16:creationId xmlns:a16="http://schemas.microsoft.com/office/drawing/2014/main" id="{6EDBC9C2-2A39-44A2-9D95-D1DE9E2B127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72" y="0"/>
            <a:ext cx="12192000" cy="6857912"/>
            <a:chOff x="572" y="0"/>
            <a:chExt cx="12192000" cy="6857912"/>
          </a:xfrm>
        </p:grpSpPr>
        <p:cxnSp>
          <p:nvCxnSpPr>
            <p:cNvPr id="76" name="Straight Connector 75">
              <a:extLst>
                <a:ext uri="{FF2B5EF4-FFF2-40B4-BE49-F238E27FC236}">
                  <a16:creationId xmlns:a16="http://schemas.microsoft.com/office/drawing/2014/main" id="{793379BC-3088-4AE8-8EF7-59370D7EB92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31" name="Straight Connector 76">
              <a:extLst>
                <a:ext uri="{FF2B5EF4-FFF2-40B4-BE49-F238E27FC236}">
                  <a16:creationId xmlns:a16="http://schemas.microsoft.com/office/drawing/2014/main" id="{141DE74C-25AE-4959-99D5-0A77F1DFC8D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8" name="Straight Connector 77">
              <a:extLst>
                <a:ext uri="{FF2B5EF4-FFF2-40B4-BE49-F238E27FC236}">
                  <a16:creationId xmlns:a16="http://schemas.microsoft.com/office/drawing/2014/main" id="{3D9235EF-4E81-496D-ADA8-13EED901E96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F7241A77-6415-454C-B86E-F42A2802677E}"/>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24C5421E-3A83-495C-9B7B-19DE2E302087}"/>
              </a:ext>
            </a:extLst>
          </p:cNvPr>
          <p:cNvSpPr>
            <a:spLocks noGrp="1"/>
          </p:cNvSpPr>
          <p:nvPr>
            <p:ph type="title"/>
          </p:nvPr>
        </p:nvSpPr>
        <p:spPr>
          <a:xfrm>
            <a:off x="838200" y="727323"/>
            <a:ext cx="4933950" cy="1596291"/>
          </a:xfrm>
        </p:spPr>
        <p:txBody>
          <a:bodyPr>
            <a:normAutofit/>
          </a:bodyPr>
          <a:lstStyle/>
          <a:p>
            <a:r>
              <a:rPr lang="en-GB" dirty="0"/>
              <a:t>Secrets, Lies and Saving the World</a:t>
            </a:r>
          </a:p>
        </p:txBody>
      </p:sp>
      <p:sp>
        <p:nvSpPr>
          <p:cNvPr id="3" name="Content Placeholder 2">
            <a:extLst>
              <a:ext uri="{FF2B5EF4-FFF2-40B4-BE49-F238E27FC236}">
                <a16:creationId xmlns:a16="http://schemas.microsoft.com/office/drawing/2014/main" id="{45C7D680-4D50-41A4-ADEE-B7E4998B5E20}"/>
              </a:ext>
            </a:extLst>
          </p:cNvPr>
          <p:cNvSpPr>
            <a:spLocks noGrp="1"/>
          </p:cNvSpPr>
          <p:nvPr>
            <p:ph idx="1"/>
          </p:nvPr>
        </p:nvSpPr>
        <p:spPr>
          <a:xfrm>
            <a:off x="838200" y="2434196"/>
            <a:ext cx="4933950" cy="3430575"/>
          </a:xfrm>
        </p:spPr>
        <p:txBody>
          <a:bodyPr>
            <a:normAutofit/>
          </a:bodyPr>
          <a:lstStyle/>
          <a:p>
            <a:pPr>
              <a:lnSpc>
                <a:spcPct val="100000"/>
              </a:lnSpc>
            </a:pPr>
            <a:r>
              <a:rPr lang="en-GB" sz="1500" dirty="0"/>
              <a:t>During his period back in the Soviet Union there was no opportunity to pass secrets it was just too risky.</a:t>
            </a:r>
          </a:p>
          <a:p>
            <a:pPr>
              <a:lnSpc>
                <a:spcPct val="100000"/>
              </a:lnSpc>
            </a:pPr>
            <a:r>
              <a:rPr lang="en-GB" sz="1500" dirty="0"/>
              <a:t>This all changed when he finally got the posting he craved to London. Where as a double agent, he had access to the most closely guarded KGB files.</a:t>
            </a:r>
            <a:endParaRPr lang="en-GB" sz="1500" baseline="30000" dirty="0"/>
          </a:p>
          <a:p>
            <a:pPr>
              <a:lnSpc>
                <a:spcPct val="100000"/>
              </a:lnSpc>
            </a:pPr>
            <a:r>
              <a:rPr lang="en-GB" sz="1500" dirty="0"/>
              <a:t>In 1981 the Soviet Union leadership were convinced that NATO was preparing to carry out a first strike, and, with the US President Ronald Reagan announcing the Star Wars project their paranoia only increased. Oleg used his position to secretly brief both sides that ultimately led to both pulling back from the brink of nuclear war.</a:t>
            </a:r>
          </a:p>
          <a:p>
            <a:pPr>
              <a:lnSpc>
                <a:spcPct val="100000"/>
              </a:lnSpc>
            </a:pPr>
            <a:endParaRPr lang="en-GB" sz="1500" baseline="30000" dirty="0"/>
          </a:p>
          <a:p>
            <a:pPr>
              <a:lnSpc>
                <a:spcPct val="100000"/>
              </a:lnSpc>
            </a:pPr>
            <a:endParaRPr lang="en-GB" sz="1500" baseline="30000" dirty="0"/>
          </a:p>
          <a:p>
            <a:pPr>
              <a:lnSpc>
                <a:spcPct val="100000"/>
              </a:lnSpc>
            </a:pPr>
            <a:endParaRPr lang="en-GB" sz="1500" baseline="30000" dirty="0"/>
          </a:p>
          <a:p>
            <a:pPr marL="0" indent="0">
              <a:lnSpc>
                <a:spcPct val="100000"/>
              </a:lnSpc>
              <a:buNone/>
            </a:pPr>
            <a:endParaRPr lang="en-GB" sz="1500" dirty="0"/>
          </a:p>
          <a:p>
            <a:pPr marL="0" indent="0">
              <a:lnSpc>
                <a:spcPct val="100000"/>
              </a:lnSpc>
              <a:buNone/>
            </a:pPr>
            <a:endParaRPr lang="en-GB" sz="1500" dirty="0"/>
          </a:p>
          <a:p>
            <a:pPr>
              <a:lnSpc>
                <a:spcPct val="100000"/>
              </a:lnSpc>
            </a:pPr>
            <a:endParaRPr lang="en-GB" sz="1500" dirty="0"/>
          </a:p>
        </p:txBody>
      </p:sp>
      <p:cxnSp>
        <p:nvCxnSpPr>
          <p:cNvPr id="81" name="Straight Connector 80">
            <a:extLst>
              <a:ext uri="{FF2B5EF4-FFF2-40B4-BE49-F238E27FC236}">
                <a16:creationId xmlns:a16="http://schemas.microsoft.com/office/drawing/2014/main" id="{E32B0B7D-C67A-4103-B2F0-ACE40BD56D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091410" y="574154"/>
            <a:ext cx="4590" cy="5693884"/>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pic>
        <p:nvPicPr>
          <p:cNvPr id="1026" name="Picture 2" descr="See the source image">
            <a:extLst>
              <a:ext uri="{FF2B5EF4-FFF2-40B4-BE49-F238E27FC236}">
                <a16:creationId xmlns:a16="http://schemas.microsoft.com/office/drawing/2014/main" id="{A24021AC-8FBB-4F6C-B294-B2FAD29AD11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415260" y="1510794"/>
            <a:ext cx="4824168" cy="3835213"/>
          </a:xfrm>
          <a:prstGeom prst="rect">
            <a:avLst/>
          </a:prstGeom>
          <a:noFill/>
          <a:extLst>
            <a:ext uri="{909E8E84-426E-40DD-AFC4-6F175D3DCCD1}">
              <a14:hiddenFill xmlns:a14="http://schemas.microsoft.com/office/drawing/2010/main">
                <a:solidFill>
                  <a:srgbClr val="FFFFFF"/>
                </a:solidFill>
              </a14:hiddenFill>
            </a:ext>
          </a:extLst>
        </p:spPr>
      </p:pic>
      <p:sp>
        <p:nvSpPr>
          <p:cNvPr id="20" name="TextBox 19">
            <a:extLst>
              <a:ext uri="{FF2B5EF4-FFF2-40B4-BE49-F238E27FC236}">
                <a16:creationId xmlns:a16="http://schemas.microsoft.com/office/drawing/2014/main" id="{E2C1354C-8801-428B-BBDA-8E86D4BDDBD7}"/>
              </a:ext>
            </a:extLst>
          </p:cNvPr>
          <p:cNvSpPr txBox="1"/>
          <p:nvPr/>
        </p:nvSpPr>
        <p:spPr>
          <a:xfrm>
            <a:off x="6093705" y="5403106"/>
            <a:ext cx="5484923" cy="923330"/>
          </a:xfrm>
          <a:prstGeom prst="rect">
            <a:avLst/>
          </a:prstGeom>
          <a:noFill/>
        </p:spPr>
        <p:txBody>
          <a:bodyPr wrap="square" rtlCol="0">
            <a:spAutoFit/>
          </a:bodyPr>
          <a:lstStyle/>
          <a:p>
            <a:r>
              <a:rPr lang="en-GB" dirty="0">
                <a:solidFill>
                  <a:schemeClr val="accent4">
                    <a:lumMod val="75000"/>
                  </a:schemeClr>
                </a:solidFill>
              </a:rPr>
              <a:t>Fig 4. US Army Germany https://www.pinterest.co.uk/pin/319826011031197667/ </a:t>
            </a:r>
          </a:p>
        </p:txBody>
      </p:sp>
    </p:spTree>
    <p:extLst>
      <p:ext uri="{BB962C8B-B14F-4D97-AF65-F5344CB8AC3E}">
        <p14:creationId xmlns:p14="http://schemas.microsoft.com/office/powerpoint/2010/main" val="23501544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A01256-6D41-4FE1-B7B5-0D592FA4B9CA}"/>
              </a:ext>
            </a:extLst>
          </p:cNvPr>
          <p:cNvSpPr>
            <a:spLocks noGrp="1"/>
          </p:cNvSpPr>
          <p:nvPr>
            <p:ph type="title"/>
          </p:nvPr>
        </p:nvSpPr>
        <p:spPr/>
        <p:txBody>
          <a:bodyPr/>
          <a:lstStyle/>
          <a:p>
            <a:r>
              <a:rPr lang="en-GB" dirty="0"/>
              <a:t>Betrayal</a:t>
            </a:r>
          </a:p>
        </p:txBody>
      </p:sp>
      <p:sp>
        <p:nvSpPr>
          <p:cNvPr id="3" name="Content Placeholder 2">
            <a:extLst>
              <a:ext uri="{FF2B5EF4-FFF2-40B4-BE49-F238E27FC236}">
                <a16:creationId xmlns:a16="http://schemas.microsoft.com/office/drawing/2014/main" id="{44FA5468-780B-43C7-B193-8E2FBC82E091}"/>
              </a:ext>
            </a:extLst>
          </p:cNvPr>
          <p:cNvSpPr>
            <a:spLocks noGrp="1"/>
          </p:cNvSpPr>
          <p:nvPr>
            <p:ph idx="1"/>
          </p:nvPr>
        </p:nvSpPr>
        <p:spPr/>
        <p:txBody>
          <a:bodyPr/>
          <a:lstStyle/>
          <a:p>
            <a:r>
              <a:rPr lang="en-GB" dirty="0"/>
              <a:t>In May 1985 Gordievsky was unexpectedly summonsed back to Moscow. He feared the worst ‘cold fear started to run down my back, as I knew it was a death sentence’ </a:t>
            </a:r>
            <a:r>
              <a:rPr lang="en-GB" baseline="30000" dirty="0"/>
              <a:t>4</a:t>
            </a:r>
            <a:r>
              <a:rPr lang="en-GB" dirty="0"/>
              <a:t> he explained.</a:t>
            </a:r>
          </a:p>
          <a:p>
            <a:r>
              <a:rPr lang="en-GB" dirty="0"/>
              <a:t> There was no option but to return.</a:t>
            </a:r>
          </a:p>
          <a:p>
            <a:r>
              <a:rPr lang="en-GB" dirty="0"/>
              <a:t>His MI6 handlers were informed and they immediately began to update the escape plan ‘PIMLICO’.</a:t>
            </a:r>
          </a:p>
          <a:p>
            <a:r>
              <a:rPr lang="en-GB" dirty="0"/>
              <a:t>As soon as Gordievsky landed in Moscow, he picked up signs that he had gambled wrong. </a:t>
            </a:r>
            <a:r>
              <a:rPr lang="en-GB" baseline="30000" dirty="0"/>
              <a:t>5</a:t>
            </a:r>
          </a:p>
          <a:p>
            <a:r>
              <a:rPr lang="en-GB" dirty="0"/>
              <a:t>He was drugged and interrogated by the head of the KGB but denied everything.</a:t>
            </a:r>
          </a:p>
          <a:p>
            <a:r>
              <a:rPr lang="en-GB" dirty="0"/>
              <a:t>Taken home by the KGB he was told that his posting was over and he would remain in Russia.</a:t>
            </a:r>
          </a:p>
        </p:txBody>
      </p:sp>
    </p:spTree>
    <p:extLst>
      <p:ext uri="{BB962C8B-B14F-4D97-AF65-F5344CB8AC3E}">
        <p14:creationId xmlns:p14="http://schemas.microsoft.com/office/powerpoint/2010/main" val="1335422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4207FB-2FEA-4862-8729-1252C7C2259D}"/>
              </a:ext>
            </a:extLst>
          </p:cNvPr>
          <p:cNvSpPr>
            <a:spLocks noGrp="1"/>
          </p:cNvSpPr>
          <p:nvPr>
            <p:ph type="title"/>
          </p:nvPr>
        </p:nvSpPr>
        <p:spPr/>
        <p:txBody>
          <a:bodyPr/>
          <a:lstStyle/>
          <a:p>
            <a:r>
              <a:rPr lang="en-GB" dirty="0"/>
              <a:t>Operation Pimlico</a:t>
            </a:r>
          </a:p>
        </p:txBody>
      </p:sp>
      <p:sp>
        <p:nvSpPr>
          <p:cNvPr id="3" name="Content Placeholder 2">
            <a:extLst>
              <a:ext uri="{FF2B5EF4-FFF2-40B4-BE49-F238E27FC236}">
                <a16:creationId xmlns:a16="http://schemas.microsoft.com/office/drawing/2014/main" id="{9E032529-904E-47EE-982D-0683DD764F1F}"/>
              </a:ext>
            </a:extLst>
          </p:cNvPr>
          <p:cNvSpPr>
            <a:spLocks noGrp="1"/>
          </p:cNvSpPr>
          <p:nvPr>
            <p:ph idx="1"/>
          </p:nvPr>
        </p:nvSpPr>
        <p:spPr/>
        <p:txBody>
          <a:bodyPr/>
          <a:lstStyle/>
          <a:p>
            <a:r>
              <a:rPr lang="en-GB" dirty="0"/>
              <a:t>Gordievsky was able to get a message to MI6 operatives in Moscow and initiate the escape plan.</a:t>
            </a:r>
          </a:p>
          <a:p>
            <a:r>
              <a:rPr lang="en-GB" dirty="0"/>
              <a:t>He was given the go by a MI6 operative passing by him eating a candy bar.</a:t>
            </a:r>
          </a:p>
          <a:p>
            <a:r>
              <a:rPr lang="en-GB" dirty="0"/>
              <a:t>On the appointed day he started proverka, or "dry-cleaning“ walking an elaborate route to throw off anyone who might be watching him.</a:t>
            </a:r>
            <a:r>
              <a:rPr lang="en-GB" baseline="30000" dirty="0"/>
              <a:t>6</a:t>
            </a:r>
          </a:p>
          <a:p>
            <a:r>
              <a:rPr lang="en-GB" dirty="0"/>
              <a:t>Using buses, trains and taxis he made his way to the Finnish-Soviet border where he hid.</a:t>
            </a:r>
          </a:p>
          <a:p>
            <a:r>
              <a:rPr lang="en-GB" dirty="0"/>
              <a:t>MI6 using a specially converted car with a hidden compartment collected him.</a:t>
            </a:r>
          </a:p>
          <a:p>
            <a:r>
              <a:rPr lang="en-GB" dirty="0"/>
              <a:t>Had to pass through several checkpoints some with sniffer dogs before they crossed the Finnish border.</a:t>
            </a:r>
          </a:p>
          <a:p>
            <a:r>
              <a:rPr lang="en-GB" dirty="0"/>
              <a:t>To let Gordievsky know they were safe they loudly played Finlandia.</a:t>
            </a:r>
            <a:r>
              <a:rPr lang="en-GB" baseline="30000" dirty="0"/>
              <a:t>7</a:t>
            </a:r>
          </a:p>
          <a:p>
            <a:endParaRPr lang="en-GB" dirty="0"/>
          </a:p>
        </p:txBody>
      </p:sp>
    </p:spTree>
    <p:extLst>
      <p:ext uri="{BB962C8B-B14F-4D97-AF65-F5344CB8AC3E}">
        <p14:creationId xmlns:p14="http://schemas.microsoft.com/office/powerpoint/2010/main" val="1417312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059AD101-BC08-433A-AD99-409B66C2D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89" y="0"/>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3E788242-4E16-4277-AC99-8601B722B5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AE1BFA3-9A1A-4F64-82FE-D4377272EBC6}"/>
              </a:ext>
            </a:extLst>
          </p:cNvPr>
          <p:cNvSpPr>
            <a:spLocks noGrp="1"/>
          </p:cNvSpPr>
          <p:nvPr>
            <p:ph type="title"/>
          </p:nvPr>
        </p:nvSpPr>
        <p:spPr>
          <a:xfrm>
            <a:off x="766894" y="223284"/>
            <a:ext cx="5490073" cy="1914277"/>
          </a:xfrm>
        </p:spPr>
        <p:txBody>
          <a:bodyPr anchor="b">
            <a:normAutofit/>
          </a:bodyPr>
          <a:lstStyle/>
          <a:p>
            <a:r>
              <a:rPr lang="en-GB" dirty="0"/>
              <a:t>Conclusion</a:t>
            </a:r>
          </a:p>
        </p:txBody>
      </p:sp>
      <p:sp>
        <p:nvSpPr>
          <p:cNvPr id="3" name="Content Placeholder 2">
            <a:extLst>
              <a:ext uri="{FF2B5EF4-FFF2-40B4-BE49-F238E27FC236}">
                <a16:creationId xmlns:a16="http://schemas.microsoft.com/office/drawing/2014/main" id="{7613ED44-4D4D-43BF-B350-0ED517AE3FE8}"/>
              </a:ext>
            </a:extLst>
          </p:cNvPr>
          <p:cNvSpPr>
            <a:spLocks noGrp="1"/>
          </p:cNvSpPr>
          <p:nvPr>
            <p:ph idx="1"/>
          </p:nvPr>
        </p:nvSpPr>
        <p:spPr>
          <a:xfrm>
            <a:off x="202955" y="2360845"/>
            <a:ext cx="6984884" cy="3986679"/>
          </a:xfrm>
        </p:spPr>
        <p:txBody>
          <a:bodyPr>
            <a:normAutofit/>
          </a:bodyPr>
          <a:lstStyle/>
          <a:p>
            <a:pPr>
              <a:lnSpc>
                <a:spcPct val="100000"/>
              </a:lnSpc>
            </a:pPr>
            <a:r>
              <a:rPr lang="en-GB" sz="1600" dirty="0"/>
              <a:t>On arrival in London Gordievsky was extensively debriefed.</a:t>
            </a:r>
          </a:p>
          <a:p>
            <a:pPr>
              <a:lnSpc>
                <a:spcPct val="100000"/>
              </a:lnSpc>
            </a:pPr>
            <a:r>
              <a:rPr lang="en-GB" sz="1600" dirty="0"/>
              <a:t>During his time spying some of the material was too sensitive to be used as it would have compromised him, but now, the West were free to use all that he had sent and all that he continued to divulge during the countless debriefing sessions.</a:t>
            </a:r>
          </a:p>
          <a:p>
            <a:pPr>
              <a:lnSpc>
                <a:spcPct val="100000"/>
              </a:lnSpc>
            </a:pPr>
            <a:r>
              <a:rPr lang="en-GB" sz="1600" dirty="0"/>
              <a:t>The West also started to look at how he was betrayed, with the answer appearing to have been found in 1994 when Aldrich Ames a CIA double agent admitted to betraying Gordievsky following his arrest.</a:t>
            </a:r>
          </a:p>
          <a:p>
            <a:pPr>
              <a:lnSpc>
                <a:spcPct val="100000"/>
              </a:lnSpc>
            </a:pPr>
            <a:r>
              <a:rPr lang="en-GB" sz="1600" dirty="0"/>
              <a:t>There are however doubts to this with Ames CIA investigating officer indicating discrepancies in the timeline of Gordievsky's recall to Moscow and when Ames claims he told the KGB about him.</a:t>
            </a:r>
            <a:r>
              <a:rPr lang="en-GB" sz="1600" baseline="30000" dirty="0"/>
              <a:t>8</a:t>
            </a:r>
          </a:p>
          <a:p>
            <a:pPr>
              <a:lnSpc>
                <a:spcPct val="100000"/>
              </a:lnSpc>
            </a:pPr>
            <a:r>
              <a:rPr lang="en-GB" sz="1600" dirty="0"/>
              <a:t>Today Oleg Gordievsky still lives under an assumed name and his location is closely guarded.</a:t>
            </a:r>
          </a:p>
        </p:txBody>
      </p:sp>
      <p:grpSp>
        <p:nvGrpSpPr>
          <p:cNvPr id="26" name="Group 25">
            <a:extLst>
              <a:ext uri="{FF2B5EF4-FFF2-40B4-BE49-F238E27FC236}">
                <a16:creationId xmlns:a16="http://schemas.microsoft.com/office/drawing/2014/main" id="{53C7C3B1-A762-4683-8DC0-FDE202C7D0A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3816" y="-6437"/>
            <a:ext cx="4133500" cy="6864437"/>
            <a:chOff x="7433816" y="-6437"/>
            <a:chExt cx="4133500" cy="6864437"/>
          </a:xfrm>
        </p:grpSpPr>
        <p:cxnSp>
          <p:nvCxnSpPr>
            <p:cNvPr id="27" name="Straight Connector 26">
              <a:extLst>
                <a:ext uri="{FF2B5EF4-FFF2-40B4-BE49-F238E27FC236}">
                  <a16:creationId xmlns:a16="http://schemas.microsoft.com/office/drawing/2014/main" id="{719ED225-F3C7-4528-920C-245DFBA2EFC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3816" y="0"/>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F4990343-EA5D-4B3B-8816-6084C5BE84E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1560990" y="-6437"/>
              <a:ext cx="5783" cy="685800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D6B7FCFF-F925-4BD3-9747-281D760205C5}"/>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581337"/>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7256022A-471C-402E-8FB7-07349DE5D96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434228" y="6276734"/>
              <a:ext cx="4133088"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grpSp>
      <p:pic>
        <p:nvPicPr>
          <p:cNvPr id="4" name="Picture 3">
            <a:extLst>
              <a:ext uri="{FF2B5EF4-FFF2-40B4-BE49-F238E27FC236}">
                <a16:creationId xmlns:a16="http://schemas.microsoft.com/office/drawing/2014/main" id="{9F46BBA8-4CB7-4C25-BB10-41E8157DE0ED}"/>
              </a:ext>
            </a:extLst>
          </p:cNvPr>
          <p:cNvPicPr>
            <a:picLocks noChangeAspect="1"/>
          </p:cNvPicPr>
          <p:nvPr/>
        </p:nvPicPr>
        <p:blipFill>
          <a:blip r:embed="rId3"/>
          <a:stretch>
            <a:fillRect/>
          </a:stretch>
        </p:blipFill>
        <p:spPr>
          <a:xfrm>
            <a:off x="7465183" y="1621699"/>
            <a:ext cx="4093616" cy="3411347"/>
          </a:xfrm>
          <a:prstGeom prst="rect">
            <a:avLst/>
          </a:prstGeom>
        </p:spPr>
      </p:pic>
      <p:sp>
        <p:nvSpPr>
          <p:cNvPr id="36" name="Text Placeholder 3">
            <a:extLst>
              <a:ext uri="{FF2B5EF4-FFF2-40B4-BE49-F238E27FC236}">
                <a16:creationId xmlns:a16="http://schemas.microsoft.com/office/drawing/2014/main" id="{63C33B48-3117-49FE-A7CF-2B5FBA79F06B}"/>
              </a:ext>
            </a:extLst>
          </p:cNvPr>
          <p:cNvSpPr txBox="1">
            <a:spLocks/>
          </p:cNvSpPr>
          <p:nvPr/>
        </p:nvSpPr>
        <p:spPr>
          <a:xfrm>
            <a:off x="7433816" y="5556893"/>
            <a:ext cx="4933950" cy="1581262"/>
          </a:xfrm>
          <a:prstGeom prst="rect">
            <a:avLst/>
          </a:prstGeom>
        </p:spPr>
        <p:txBody>
          <a:bodyPr vert="horz" lIns="91440" tIns="45720" rIns="91440" bIns="45720" rtlCol="0">
            <a:normAutofit/>
          </a:bodyPr>
          <a:lst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1400" dirty="0"/>
              <a:t>Fig 5. https://www.thefamouspeople.com/profiles/oleg-Gordievsky-45102.php</a:t>
            </a:r>
          </a:p>
        </p:txBody>
      </p:sp>
    </p:spTree>
    <p:extLst>
      <p:ext uri="{BB962C8B-B14F-4D97-AF65-F5344CB8AC3E}">
        <p14:creationId xmlns:p14="http://schemas.microsoft.com/office/powerpoint/2010/main" val="12258709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E12C57-6260-4029-B398-512550150D78}"/>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C151488-5593-4DF2-81CA-6773734CF8E5}"/>
              </a:ext>
            </a:extLst>
          </p:cNvPr>
          <p:cNvSpPr>
            <a:spLocks noGrp="1"/>
          </p:cNvSpPr>
          <p:nvPr>
            <p:ph idx="1"/>
          </p:nvPr>
        </p:nvSpPr>
        <p:spPr>
          <a:xfrm>
            <a:off x="646043" y="2189408"/>
            <a:ext cx="10853531" cy="3821778"/>
          </a:xfrm>
        </p:spPr>
        <p:txBody>
          <a:bodyPr/>
          <a:lstStyle/>
          <a:p>
            <a:pPr marL="342900" indent="-342900">
              <a:buFont typeface="+mj-lt"/>
              <a:buAutoNum type="arabicPeriod"/>
            </a:pPr>
            <a:r>
              <a:rPr lang="en-GB" dirty="0"/>
              <a:t>Ben Macintyre, </a:t>
            </a:r>
            <a:r>
              <a:rPr lang="en-GB" i="1" dirty="0"/>
              <a:t>The Spy and the Traitor: The Greatest Espionage Story of the Cold War</a:t>
            </a:r>
            <a:r>
              <a:rPr lang="en-GB" dirty="0"/>
              <a:t>, (London, no press noted, 2019) p. 15.</a:t>
            </a:r>
          </a:p>
          <a:p>
            <a:pPr marL="342900" indent="-342900">
              <a:buFont typeface="+mj-lt"/>
              <a:buAutoNum type="arabicPeriod"/>
            </a:pPr>
            <a:r>
              <a:rPr lang="en-GB" dirty="0"/>
              <a:t>Macintyre, </a:t>
            </a:r>
            <a:r>
              <a:rPr lang="en-GB" i="1" dirty="0"/>
              <a:t>The Spy and the Traitor, </a:t>
            </a:r>
            <a:r>
              <a:rPr lang="en-GB" dirty="0"/>
              <a:t>p. 14.</a:t>
            </a:r>
          </a:p>
          <a:p>
            <a:pPr marL="342900" indent="-342900">
              <a:buFont typeface="+mj-lt"/>
              <a:buAutoNum type="arabicPeriod"/>
            </a:pPr>
            <a:r>
              <a:rPr lang="en-GB" dirty="0"/>
              <a:t>The Famous People, </a:t>
            </a:r>
            <a:r>
              <a:rPr lang="en-GB" i="1" dirty="0"/>
              <a:t>Oleg Gordievsky Biography </a:t>
            </a:r>
            <a:r>
              <a:rPr lang="en-GB" dirty="0"/>
              <a:t>(2021), &lt;https://www.thefamouspeople.com/profiles/oleg-gordievsky-45102.php&gt; [accessed 23 November 2021].</a:t>
            </a:r>
          </a:p>
          <a:p>
            <a:pPr marL="342900" indent="-342900">
              <a:buFont typeface="+mj-lt"/>
              <a:buAutoNum type="arabicPeriod"/>
            </a:pPr>
            <a:r>
              <a:rPr lang="en-GB" dirty="0"/>
              <a:t>David Wise, The Phantom Menace, </a:t>
            </a:r>
            <a:r>
              <a:rPr lang="en-GB" i="1" dirty="0"/>
              <a:t>Smithsonian</a:t>
            </a:r>
            <a:r>
              <a:rPr lang="en-GB" dirty="0"/>
              <a:t>, 46.7, (2015), 26–102 &lt;https://search-ebscohost-com.ezproxy.uwtsd.ac.uk/login.aspx?direct=true&amp;db=aph&amp;AN=110592161&amp;site=ehost-live&gt; [accessed 24 November 2021].</a:t>
            </a:r>
          </a:p>
          <a:p>
            <a:pPr marL="342900" indent="-342900">
              <a:buFont typeface="+mj-lt"/>
              <a:buAutoNum type="arabicPeriod"/>
            </a:pPr>
            <a:endParaRPr lang="en-GB" dirty="0"/>
          </a:p>
          <a:p>
            <a:pPr marL="342900" indent="-342900">
              <a:buFont typeface="+mj-lt"/>
              <a:buAutoNum type="arabicPeriod"/>
            </a:pPr>
            <a:endParaRPr lang="en-GB" dirty="0"/>
          </a:p>
        </p:txBody>
      </p:sp>
    </p:spTree>
    <p:extLst>
      <p:ext uri="{BB962C8B-B14F-4D97-AF65-F5344CB8AC3E}">
        <p14:creationId xmlns:p14="http://schemas.microsoft.com/office/powerpoint/2010/main" val="30891063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3BEF4-A048-4D99-9938-D0F416B64ABF}"/>
              </a:ext>
            </a:extLst>
          </p:cNvPr>
          <p:cNvSpPr>
            <a:spLocks noGrp="1"/>
          </p:cNvSpPr>
          <p:nvPr>
            <p:ph type="title"/>
          </p:nvPr>
        </p:nvSpPr>
        <p:spPr/>
        <p:txBody>
          <a:bodyPr/>
          <a:lstStyle/>
          <a:p>
            <a:r>
              <a:rPr lang="en-GB" dirty="0"/>
              <a:t>References</a:t>
            </a:r>
          </a:p>
        </p:txBody>
      </p:sp>
      <p:sp>
        <p:nvSpPr>
          <p:cNvPr id="4" name="Content Placeholder 3">
            <a:extLst>
              <a:ext uri="{FF2B5EF4-FFF2-40B4-BE49-F238E27FC236}">
                <a16:creationId xmlns:a16="http://schemas.microsoft.com/office/drawing/2014/main" id="{A508FD0D-4538-4F94-9AC4-02641740C4B7}"/>
              </a:ext>
            </a:extLst>
          </p:cNvPr>
          <p:cNvSpPr txBox="1">
            <a:spLocks noGrp="1"/>
          </p:cNvSpPr>
          <p:nvPr>
            <p:ph idx="1"/>
          </p:nvPr>
        </p:nvSpPr>
        <p:spPr>
          <a:xfrm>
            <a:off x="768626" y="2231790"/>
            <a:ext cx="10515600" cy="2542684"/>
          </a:xfrm>
          <a:prstGeom prst="rect">
            <a:avLst/>
          </a:prstGeom>
          <a:noFill/>
        </p:spPr>
        <p:txBody>
          <a:bodyPr wrap="square">
            <a:spAutoFit/>
          </a:bodyPr>
          <a:lstStyle/>
          <a:p>
            <a:pPr marL="342900" indent="-342900">
              <a:buAutoNum type="arabicPeriod" startAt="5"/>
            </a:pPr>
            <a:r>
              <a:rPr lang="en-GB" dirty="0"/>
              <a:t>Wise, The Phantom Menace, 26-102.</a:t>
            </a:r>
          </a:p>
          <a:p>
            <a:pPr marL="342900" indent="-342900">
              <a:buAutoNum type="arabicPeriod" startAt="5"/>
            </a:pPr>
            <a:r>
              <a:rPr lang="en-GB" dirty="0"/>
              <a:t>Wise, The Phantom Menace, 26-102.</a:t>
            </a:r>
          </a:p>
          <a:p>
            <a:pPr marL="342900" indent="-342900">
              <a:buAutoNum type="arabicPeriod" startAt="5"/>
            </a:pPr>
            <a:r>
              <a:rPr lang="en-GB" dirty="0"/>
              <a:t>Macintyre, </a:t>
            </a:r>
            <a:r>
              <a:rPr lang="en-GB" i="1" dirty="0"/>
              <a:t>The Spy and the Traitor, </a:t>
            </a:r>
            <a:r>
              <a:rPr lang="en-GB" dirty="0"/>
              <a:t>p. 303.</a:t>
            </a:r>
          </a:p>
          <a:p>
            <a:pPr marL="342900" indent="-342900">
              <a:buAutoNum type="arabicPeriod" startAt="5"/>
            </a:pPr>
            <a:r>
              <a:rPr lang="en-GB" dirty="0"/>
              <a:t>Wise, The Phantom Menace, 26-102</a:t>
            </a:r>
          </a:p>
          <a:p>
            <a:pPr marL="342900" indent="-342900">
              <a:buAutoNum type="arabicPeriod" startAt="5"/>
            </a:pPr>
            <a:endParaRPr lang="en-GB" dirty="0"/>
          </a:p>
          <a:p>
            <a:pPr marL="342900" indent="-342900">
              <a:buAutoNum type="arabicPeriod" startAt="5"/>
            </a:pPr>
            <a:endParaRPr lang="en-GB" dirty="0"/>
          </a:p>
        </p:txBody>
      </p:sp>
    </p:spTree>
    <p:extLst>
      <p:ext uri="{BB962C8B-B14F-4D97-AF65-F5344CB8AC3E}">
        <p14:creationId xmlns:p14="http://schemas.microsoft.com/office/powerpoint/2010/main" val="428753303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C3C524-A9EB-45DC-8C28-B82495438DE5}"/>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2E251ED8-5584-48E5-A574-BE50AC432851}"/>
              </a:ext>
            </a:extLst>
          </p:cNvPr>
          <p:cNvSpPr>
            <a:spLocks noGrp="1"/>
          </p:cNvSpPr>
          <p:nvPr>
            <p:ph idx="1"/>
          </p:nvPr>
        </p:nvSpPr>
        <p:spPr>
          <a:xfrm>
            <a:off x="838199" y="2189407"/>
            <a:ext cx="10687493" cy="4030639"/>
          </a:xfrm>
        </p:spPr>
        <p:txBody>
          <a:bodyPr>
            <a:normAutofit fontScale="70000" lnSpcReduction="20000"/>
          </a:bodyPr>
          <a:lstStyle/>
          <a:p>
            <a:pPr marL="0" indent="0">
              <a:buNone/>
            </a:pPr>
            <a:r>
              <a:rPr lang="en-GB" sz="2100" dirty="0"/>
              <a:t>Macintyre, Ben, </a:t>
            </a:r>
            <a:r>
              <a:rPr lang="en-GB" sz="2100" i="1" dirty="0"/>
              <a:t>The Spy and the Traitor: The Greatest Espionage Story of the Cold War</a:t>
            </a:r>
            <a:r>
              <a:rPr lang="en-GB" sz="2100" dirty="0"/>
              <a:t>, (London, no press noted, 2019)</a:t>
            </a:r>
          </a:p>
          <a:p>
            <a:pPr marL="0" indent="0">
              <a:buNone/>
            </a:pPr>
            <a:r>
              <a:rPr lang="en-GB" sz="2100" dirty="0"/>
              <a:t>The Famous People, </a:t>
            </a:r>
            <a:r>
              <a:rPr lang="en-GB" sz="2100" i="1" dirty="0"/>
              <a:t>Oleg Gordievsky Biography </a:t>
            </a:r>
            <a:r>
              <a:rPr lang="en-GB" sz="2100" dirty="0"/>
              <a:t>(2021), &lt;https://www.thefamouspeople.com/profiles/oleg-gordievsky-45102.php&gt; [accessed 23 November 2021]</a:t>
            </a:r>
          </a:p>
          <a:p>
            <a:pPr marL="0" indent="0">
              <a:buNone/>
            </a:pPr>
            <a:r>
              <a:rPr lang="en-GB" sz="2100" dirty="0"/>
              <a:t>Wikipedia contributors, 'Oleg Gordievsky', Wikipedia, The Free Encyclopedia, 7 November 2021, 00:28 UTC, &lt;https://en.wikipedia.org/w/index.php?title=Oleg_Gordievsky&amp;oldid=1053934575&gt; [accessed 25 November 2021]</a:t>
            </a:r>
          </a:p>
          <a:p>
            <a:pPr marL="0" indent="0">
              <a:buNone/>
            </a:pPr>
            <a:r>
              <a:rPr lang="en-GB" sz="2100" dirty="0"/>
              <a:t>Wise, Dennis, The Phantom Menace, </a:t>
            </a:r>
            <a:r>
              <a:rPr lang="en-GB" sz="2100" i="1" dirty="0"/>
              <a:t>Smithsonian</a:t>
            </a:r>
            <a:r>
              <a:rPr lang="en-GB" sz="2100" dirty="0"/>
              <a:t>, 46.7, (2015), 26–102 &lt;https://search-ebscohost-com.ezproxy.uwtsd.ac.uk/login.aspx?direct=true&amp;db=aph&amp;AN=110592161&amp;site=ehost-live&gt; [accessed 24 November 2021]</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 </a:t>
            </a:r>
          </a:p>
          <a:p>
            <a:endParaRPr lang="en-GB" dirty="0"/>
          </a:p>
        </p:txBody>
      </p:sp>
    </p:spTree>
    <p:extLst>
      <p:ext uri="{BB962C8B-B14F-4D97-AF65-F5344CB8AC3E}">
        <p14:creationId xmlns:p14="http://schemas.microsoft.com/office/powerpoint/2010/main" val="1085001402"/>
      </p:ext>
    </p:extLst>
  </p:cSld>
  <p:clrMapOvr>
    <a:masterClrMapping/>
  </p:clrMapOvr>
</p:sld>
</file>

<file path=ppt/theme/theme1.xml><?xml version="1.0" encoding="utf-8"?>
<a:theme xmlns:a="http://schemas.openxmlformats.org/drawingml/2006/main" name="ArchVTI">
  <a:themeElements>
    <a:clrScheme name="AnalogousFromLightSeedLeftStep">
      <a:dk1>
        <a:srgbClr val="000000"/>
      </a:dk1>
      <a:lt1>
        <a:srgbClr val="FFFFFF"/>
      </a:lt1>
      <a:dk2>
        <a:srgbClr val="213B35"/>
      </a:dk2>
      <a:lt2>
        <a:srgbClr val="E8E7E2"/>
      </a:lt2>
      <a:accent1>
        <a:srgbClr val="7389EA"/>
      </a:accent1>
      <a:accent2>
        <a:srgbClr val="54ACE5"/>
      </a:accent2>
      <a:accent3>
        <a:srgbClr val="45B2B0"/>
      </a:accent3>
      <a:accent4>
        <a:srgbClr val="40B884"/>
      </a:accent4>
      <a:accent5>
        <a:srgbClr val="3AB94C"/>
      </a:accent5>
      <a:accent6>
        <a:srgbClr val="61B542"/>
      </a:accent6>
      <a:hlink>
        <a:srgbClr val="8D8355"/>
      </a:hlink>
      <a:folHlink>
        <a:srgbClr val="7F7F7F"/>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668</TotalTime>
  <Words>1803</Words>
  <Application>Microsoft Office PowerPoint</Application>
  <PresentationFormat>Widescreen</PresentationFormat>
  <Paragraphs>117</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Avenir Next LT Pro</vt:lpstr>
      <vt:lpstr>Calibri</vt:lpstr>
      <vt:lpstr>Footlight MT Light</vt:lpstr>
      <vt:lpstr>ArchVTI</vt:lpstr>
      <vt:lpstr>Oleg Gordievsky</vt:lpstr>
      <vt:lpstr>Contents</vt:lpstr>
      <vt:lpstr>Early Career </vt:lpstr>
      <vt:lpstr>The Disillusioned Communist</vt:lpstr>
      <vt:lpstr>The Disillusioned Communist</vt:lpstr>
      <vt:lpstr>Contact with the West</vt:lpstr>
      <vt:lpstr>Secrets, Lies and Saving the World</vt:lpstr>
      <vt:lpstr>Betrayal</vt:lpstr>
      <vt:lpstr>Operation Pimlico</vt:lpstr>
      <vt:lpstr>Conclusion</vt:lpstr>
      <vt:lpstr>References</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Oleg Gordievsky</dc:title>
  <dc:creator>Robert Carew</dc:creator>
  <cp:lastModifiedBy>Robert Carew</cp:lastModifiedBy>
  <cp:revision>6</cp:revision>
  <dcterms:created xsi:type="dcterms:W3CDTF">2021-11-22T14:23:24Z</dcterms:created>
  <dcterms:modified xsi:type="dcterms:W3CDTF">2021-11-25T14:38:43Z</dcterms:modified>
</cp:coreProperties>
</file>