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9C6C7F-DB0A-2F45-A884-0E7185CB7DFB}" v="87" dt="2025-11-09T15:50:25.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771"/>
    <p:restoredTop sz="94710"/>
  </p:normalViewPr>
  <p:slideViewPr>
    <p:cSldViewPr snapToGrid="0">
      <p:cViewPr varScale="1">
        <p:scale>
          <a:sx n="93" d="100"/>
          <a:sy n="93" d="100"/>
        </p:scale>
        <p:origin x="232"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9BFE7D-B74D-F043-AEF2-A4B596F75E3C}" type="datetimeFigureOut">
              <a:rPr lang="en-US" smtClean="0"/>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3E67B7-CA01-4149-8944-E494C4E3A88D}" type="slidenum">
              <a:rPr lang="en-US" smtClean="0"/>
              <a:t>‹#›</a:t>
            </a:fld>
            <a:endParaRPr lang="en-US"/>
          </a:p>
        </p:txBody>
      </p:sp>
    </p:spTree>
    <p:extLst>
      <p:ext uri="{BB962C8B-B14F-4D97-AF65-F5344CB8AC3E}">
        <p14:creationId xmlns:p14="http://schemas.microsoft.com/office/powerpoint/2010/main" val="4243250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uk-UA" dirty="0"/>
              <a:t> </a:t>
            </a:r>
            <a:endParaRPr lang="en-US" dirty="0"/>
          </a:p>
        </p:txBody>
      </p:sp>
      <p:sp>
        <p:nvSpPr>
          <p:cNvPr id="4" name="Slide Number Placeholder 3"/>
          <p:cNvSpPr>
            <a:spLocks noGrp="1"/>
          </p:cNvSpPr>
          <p:nvPr>
            <p:ph type="sldNum" sz="quarter" idx="5"/>
          </p:nvPr>
        </p:nvSpPr>
        <p:spPr/>
        <p:txBody>
          <a:bodyPr/>
          <a:lstStyle/>
          <a:p>
            <a:fld id="{913E67B7-CA01-4149-8944-E494C4E3A88D}" type="slidenum">
              <a:rPr lang="en-US" smtClean="0"/>
              <a:t>7</a:t>
            </a:fld>
            <a:endParaRPr lang="en-US"/>
          </a:p>
        </p:txBody>
      </p:sp>
    </p:spTree>
    <p:extLst>
      <p:ext uri="{BB962C8B-B14F-4D97-AF65-F5344CB8AC3E}">
        <p14:creationId xmlns:p14="http://schemas.microsoft.com/office/powerpoint/2010/main" val="3988038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604C-90A5-A757-F65E-57FB5F0547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ABECF29-74A4-C4FF-92F7-3D038698D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B505ECB-6D07-F89A-CDE8-F526FFB8631A}"/>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9AF04230-0086-CDE4-ECC9-6E35D920AC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68131-953D-D88D-5E64-2510B2B47A36}"/>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977515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E137-7AC8-5593-CC54-C4F01B9ADD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B55813-307E-E5C9-4F49-BF0CEEE282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92B92E-0444-5B4A-7B2F-D156B7C5BABE}"/>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A77241D7-1B50-6E08-65B7-A367ABF43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1E46E-1467-7E8B-8311-0D0F193B29DA}"/>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2189440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CC4E-E541-0A49-16B3-7ACE06B0BE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0CE6A23-6A62-20B0-00B2-F450E09FE9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4B27F8F-0301-A894-707B-3E67CCA8A9E2}"/>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E612378E-02B9-D243-563E-C8CDE9BDB9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E949D8-1772-F573-75EA-FE396AD705DC}"/>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4289339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E2DAE-1CF1-FA0F-A528-FE8AE79F96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A363C0C-17A6-AFD2-DB60-4FAB3D41B4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E5D2EB8-B9FF-E4B8-12CF-D67025CE80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3CB6E4-D7EF-E2F8-015E-DE4EA2C6F02B}"/>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6" name="Footer Placeholder 5">
            <a:extLst>
              <a:ext uri="{FF2B5EF4-FFF2-40B4-BE49-F238E27FC236}">
                <a16:creationId xmlns:a16="http://schemas.microsoft.com/office/drawing/2014/main" id="{404B28AD-544B-4E54-4986-AECAB74D81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4C8FDD-092B-B164-2970-EF1C14EB3C4B}"/>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3882405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6F94D-8CDA-2738-FF69-79467709B1D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B5D97F-CC6B-8662-5387-C874E1F295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E986ECF-7722-717E-6050-482DA9B41D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9364552-786D-CDE7-90A6-77156B699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2842BE-D3EA-E7EE-74D6-26851B3844D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72F5BE5-047D-9BCD-611B-CA09B712D922}"/>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8" name="Footer Placeholder 7">
            <a:extLst>
              <a:ext uri="{FF2B5EF4-FFF2-40B4-BE49-F238E27FC236}">
                <a16:creationId xmlns:a16="http://schemas.microsoft.com/office/drawing/2014/main" id="{12B942A7-D25E-C827-BC59-BB47132291D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7F88F6E-8EE9-9C4B-52AF-945002DB1658}"/>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3507224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6040-D3F8-C013-54F3-6D20DB575A3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F7A11D-17D6-9501-B856-8103EF36EEA7}"/>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4" name="Footer Placeholder 3">
            <a:extLst>
              <a:ext uri="{FF2B5EF4-FFF2-40B4-BE49-F238E27FC236}">
                <a16:creationId xmlns:a16="http://schemas.microsoft.com/office/drawing/2014/main" id="{97582F66-EC7F-04BF-CB60-37F7F7BCA55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098C03-A16A-1114-7A50-6E3FFFCB950D}"/>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1318217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C12E21-D7A5-AC14-65CF-197E21691B4D}"/>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3" name="Footer Placeholder 2">
            <a:extLst>
              <a:ext uri="{FF2B5EF4-FFF2-40B4-BE49-F238E27FC236}">
                <a16:creationId xmlns:a16="http://schemas.microsoft.com/office/drawing/2014/main" id="{D7033295-E866-3D3E-92D2-C0EE84750E5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C43797-EDD7-ECDD-CF54-72CDB047B7BB}"/>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4130768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DB1E5-50F2-5AFB-549D-2208992F3A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70B8057-D90C-D499-0E31-5410C2D98C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6EA01B1-7B04-5F09-C599-F20BACF906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3EE680-C4FA-7BBE-8330-DA00CF771B27}"/>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6" name="Footer Placeholder 5">
            <a:extLst>
              <a:ext uri="{FF2B5EF4-FFF2-40B4-BE49-F238E27FC236}">
                <a16:creationId xmlns:a16="http://schemas.microsoft.com/office/drawing/2014/main" id="{7585DC79-998F-2A51-C34C-62C3294848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2B90F1-B063-8387-479B-FD9FCF86204D}"/>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2622181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B11A-ED04-97DA-940B-515E3F9F1B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A71B65-3F3E-9121-1F59-793A8BD1D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A1EFB5-D64A-EAA7-F7C4-0895CB2926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444788-D6B7-E758-66B3-16B8CEAC7D7C}"/>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6" name="Footer Placeholder 5">
            <a:extLst>
              <a:ext uri="{FF2B5EF4-FFF2-40B4-BE49-F238E27FC236}">
                <a16:creationId xmlns:a16="http://schemas.microsoft.com/office/drawing/2014/main" id="{E5E011DA-290B-9576-083B-9F4056853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FE947F-D2C9-1FB9-FE2B-48364A9164BC}"/>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1870083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2A6DC-D8D9-CA77-249C-F2A0773CAD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745BD0F-C792-ACB2-EE91-ADB0248E58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89B922-B737-CE7A-F8D7-09FFEDAF5462}"/>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7B9146EF-15F3-AA14-8919-107297110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1071E6-07E9-2BB3-3601-8DBF0993DA8B}"/>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3909227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189C2B-3A59-A13A-1991-4BA04C8E15C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731A9-DFA4-6CE8-5B42-B328279176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0AC437-E45E-011C-92E4-99F94D5A0401}"/>
              </a:ext>
            </a:extLst>
          </p:cNvPr>
          <p:cNvSpPr>
            <a:spLocks noGrp="1"/>
          </p:cNvSpPr>
          <p:nvPr>
            <p:ph type="dt" sz="half" idx="10"/>
          </p:nvPr>
        </p:nvSpPr>
        <p:spPr/>
        <p:txBody>
          <a:body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F3E09F6F-8FC3-D70B-3FCE-DD2613AAA1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193688-95AC-504E-E635-7964CD70F73E}"/>
              </a:ext>
            </a:extLst>
          </p:cNvPr>
          <p:cNvSpPr>
            <a:spLocks noGrp="1"/>
          </p:cNvSpPr>
          <p:nvPr>
            <p:ph type="sldNum" sz="quarter" idx="12"/>
          </p:nvPr>
        </p:nvSpPr>
        <p:spPr/>
        <p:txBody>
          <a:bodyPr/>
          <a:lstStyle/>
          <a:p>
            <a:fld id="{43F9F32F-A3CC-E644-8C47-BBD8DB58090B}" type="slidenum">
              <a:rPr lang="en-US" smtClean="0"/>
              <a:t>‹#›</a:t>
            </a:fld>
            <a:endParaRPr lang="en-US"/>
          </a:p>
        </p:txBody>
      </p:sp>
    </p:spTree>
    <p:extLst>
      <p:ext uri="{BB962C8B-B14F-4D97-AF65-F5344CB8AC3E}">
        <p14:creationId xmlns:p14="http://schemas.microsoft.com/office/powerpoint/2010/main" val="1393538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546BA2-B21B-F9BB-585B-546C46CB76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BC20B3-7B9D-CF3E-CBF5-E489D1665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79E856-185D-95E7-8608-0F6279B66D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65FA49-CE39-7B4B-8045-B5AC9651C06A}" type="datetimeFigureOut">
              <a:rPr lang="en-US" smtClean="0"/>
              <a:t>11/9/25</a:t>
            </a:fld>
            <a:endParaRPr lang="en-US"/>
          </a:p>
        </p:txBody>
      </p:sp>
      <p:sp>
        <p:nvSpPr>
          <p:cNvPr id="5" name="Footer Placeholder 4">
            <a:extLst>
              <a:ext uri="{FF2B5EF4-FFF2-40B4-BE49-F238E27FC236}">
                <a16:creationId xmlns:a16="http://schemas.microsoft.com/office/drawing/2014/main" id="{483B61C9-9D85-10F5-8044-1EF932F74C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34221A0-DE63-4DC8-E743-2583019E68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F9F32F-A3CC-E644-8C47-BBD8DB58090B}" type="slidenum">
              <a:rPr lang="en-US" smtClean="0"/>
              <a:t>‹#›</a:t>
            </a:fld>
            <a:endParaRPr lang="en-US"/>
          </a:p>
        </p:txBody>
      </p:sp>
    </p:spTree>
    <p:extLst>
      <p:ext uri="{BB962C8B-B14F-4D97-AF65-F5344CB8AC3E}">
        <p14:creationId xmlns:p14="http://schemas.microsoft.com/office/powerpoint/2010/main" val="369405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349570297_Public_Speaking_and_Speech_Presentation_Skills_and_Strategies"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hyperlink" Target="https://doi.org/10.1080/13562517.2021.1973409" TargetMode="External"/><Relationship Id="rId4" Type="http://schemas.openxmlformats.org/officeDocument/2006/relationships/hyperlink" Target="https://doi.org/10.17719/jisr.2017.18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33739E3-2922-4229-841B-33CE71C67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Close up of pages of an open book in a bright studio">
            <a:extLst>
              <a:ext uri="{FF2B5EF4-FFF2-40B4-BE49-F238E27FC236}">
                <a16:creationId xmlns:a16="http://schemas.microsoft.com/office/drawing/2014/main" id="{6DF7B199-8A91-0849-82BE-6D511FB1F4FE}"/>
              </a:ext>
            </a:extLst>
          </p:cNvPr>
          <p:cNvPicPr>
            <a:picLocks noChangeAspect="1"/>
          </p:cNvPicPr>
          <p:nvPr/>
        </p:nvPicPr>
        <p:blipFill>
          <a:blip r:embed="rId2">
            <a:alphaModFix amt="20000"/>
          </a:blip>
          <a:srcRect l="9645" r="31720"/>
          <a:stretch/>
        </p:blipFill>
        <p:spPr>
          <a:xfrm>
            <a:off x="-5" y="-3"/>
            <a:ext cx="6095999" cy="6894496"/>
          </a:xfrm>
          <a:prstGeom prst="rect">
            <a:avLst/>
          </a:prstGeom>
        </p:spPr>
      </p:pic>
      <p:sp>
        <p:nvSpPr>
          <p:cNvPr id="2" name="Title 1">
            <a:extLst>
              <a:ext uri="{FF2B5EF4-FFF2-40B4-BE49-F238E27FC236}">
                <a16:creationId xmlns:a16="http://schemas.microsoft.com/office/drawing/2014/main" id="{8766B60B-4E48-1862-1C03-B6CB327C0AF0}"/>
              </a:ext>
            </a:extLst>
          </p:cNvPr>
          <p:cNvSpPr>
            <a:spLocks noGrp="1"/>
          </p:cNvSpPr>
          <p:nvPr>
            <p:ph type="ctrTitle"/>
          </p:nvPr>
        </p:nvSpPr>
        <p:spPr>
          <a:xfrm>
            <a:off x="530087" y="2143121"/>
            <a:ext cx="5274365" cy="2246000"/>
          </a:xfrm>
        </p:spPr>
        <p:txBody>
          <a:bodyPr anchor="t">
            <a:normAutofit/>
          </a:bodyPr>
          <a:lstStyle/>
          <a:p>
            <a:pPr algn="l"/>
            <a:br>
              <a:rPr lang="en-GB" sz="3000" dirty="0">
                <a:effectLst/>
                <a:latin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1B89A5B-09CF-8342-96D2-8E2BA4DB3857}"/>
              </a:ext>
            </a:extLst>
          </p:cNvPr>
          <p:cNvSpPr>
            <a:spLocks noGrp="1"/>
          </p:cNvSpPr>
          <p:nvPr>
            <p:ph type="subTitle" idx="1"/>
          </p:nvPr>
        </p:nvSpPr>
        <p:spPr>
          <a:xfrm>
            <a:off x="344557" y="3429000"/>
            <a:ext cx="5046309" cy="2865783"/>
          </a:xfrm>
        </p:spPr>
        <p:txBody>
          <a:bodyPr anchor="b">
            <a:normAutofit/>
          </a:bodyPr>
          <a:lstStyle/>
          <a:p>
            <a:pPr algn="l"/>
            <a:r>
              <a:rPr lang="en-US" dirty="0">
                <a:solidFill>
                  <a:schemeClr val="accent1">
                    <a:lumMod val="50000"/>
                  </a:schemeClr>
                </a:solidFill>
                <a:latin typeface="Times New Roman" panose="02020603050405020304" pitchFamily="18" charset="0"/>
                <a:cs typeface="Times New Roman" panose="02020603050405020304" pitchFamily="18" charset="0"/>
              </a:rPr>
              <a:t>Module title: </a:t>
            </a:r>
            <a:r>
              <a:rPr lang="en-US" b="1" dirty="0">
                <a:solidFill>
                  <a:schemeClr val="accent1">
                    <a:lumMod val="50000"/>
                  </a:schemeClr>
                </a:solidFill>
                <a:latin typeface="Times New Roman" panose="02020603050405020304" pitchFamily="18" charset="0"/>
                <a:cs typeface="Times New Roman" panose="02020603050405020304" pitchFamily="18" charset="0"/>
              </a:rPr>
              <a:t>Professional Career Development within Health and Social Care</a:t>
            </a:r>
            <a:br>
              <a:rPr lang="en-US" dirty="0">
                <a:solidFill>
                  <a:schemeClr val="accent1">
                    <a:lumMod val="50000"/>
                  </a:schemeClr>
                </a:solidFill>
                <a:latin typeface="Times New Roman" panose="02020603050405020304" pitchFamily="18" charset="0"/>
                <a:cs typeface="Times New Roman" panose="02020603050405020304" pitchFamily="18" charset="0"/>
              </a:rPr>
            </a:br>
            <a:r>
              <a:rPr lang="en-US" dirty="0">
                <a:solidFill>
                  <a:schemeClr val="accent1">
                    <a:lumMod val="50000"/>
                  </a:schemeClr>
                </a:solidFill>
                <a:latin typeface="Times New Roman" panose="02020603050405020304" pitchFamily="18" charset="0"/>
                <a:cs typeface="Times New Roman" panose="02020603050405020304" pitchFamily="18" charset="0"/>
              </a:rPr>
              <a:t>Module number: </a:t>
            </a:r>
            <a:r>
              <a:rPr lang="en-US" b="1" dirty="0">
                <a:solidFill>
                  <a:schemeClr val="accent1">
                    <a:lumMod val="50000"/>
                  </a:schemeClr>
                </a:solidFill>
                <a:latin typeface="Times New Roman" panose="02020603050405020304" pitchFamily="18" charset="0"/>
                <a:cs typeface="Times New Roman" panose="02020603050405020304" pitchFamily="18" charset="0"/>
              </a:rPr>
              <a:t>LCHS 4009 (LON)</a:t>
            </a:r>
            <a:br>
              <a:rPr lang="en-US" b="1" dirty="0">
                <a:solidFill>
                  <a:schemeClr val="accent1">
                    <a:lumMod val="50000"/>
                  </a:schemeClr>
                </a:solidFill>
                <a:latin typeface="Times New Roman" panose="02020603050405020304" pitchFamily="18" charset="0"/>
                <a:cs typeface="Times New Roman" panose="02020603050405020304" pitchFamily="18" charset="0"/>
              </a:rPr>
            </a:br>
            <a:r>
              <a:rPr lang="en-US" dirty="0">
                <a:solidFill>
                  <a:schemeClr val="accent1">
                    <a:lumMod val="50000"/>
                  </a:schemeClr>
                </a:solidFill>
                <a:latin typeface="Times New Roman" panose="02020603050405020304" pitchFamily="18" charset="0"/>
                <a:cs typeface="Times New Roman" panose="02020603050405020304" pitchFamily="18" charset="0"/>
              </a:rPr>
              <a:t>Assignment number: </a:t>
            </a:r>
            <a:r>
              <a:rPr lang="en-US" b="1" dirty="0">
                <a:solidFill>
                  <a:schemeClr val="accent1">
                    <a:lumMod val="50000"/>
                  </a:schemeClr>
                </a:solidFill>
                <a:latin typeface="Times New Roman" panose="02020603050405020304" pitchFamily="18" charset="0"/>
                <a:cs typeface="Times New Roman" panose="02020603050405020304" pitchFamily="18" charset="0"/>
              </a:rPr>
              <a:t>Assignment 1</a:t>
            </a:r>
            <a:br>
              <a:rPr lang="en-US" dirty="0">
                <a:solidFill>
                  <a:schemeClr val="accent1">
                    <a:lumMod val="50000"/>
                  </a:schemeClr>
                </a:solidFill>
                <a:latin typeface="Times New Roman" panose="02020603050405020304" pitchFamily="18" charset="0"/>
                <a:cs typeface="Times New Roman" panose="02020603050405020304" pitchFamily="18" charset="0"/>
              </a:rPr>
            </a:br>
            <a:r>
              <a:rPr lang="en-US" dirty="0">
                <a:solidFill>
                  <a:schemeClr val="accent1">
                    <a:lumMod val="50000"/>
                  </a:schemeClr>
                </a:solidFill>
                <a:latin typeface="Times New Roman" panose="02020603050405020304" pitchFamily="18" charset="0"/>
                <a:cs typeface="Times New Roman" panose="02020603050405020304" pitchFamily="18" charset="0"/>
              </a:rPr>
              <a:t>Student Name: </a:t>
            </a:r>
            <a:r>
              <a:rPr lang="en-US" b="1" dirty="0">
                <a:solidFill>
                  <a:schemeClr val="accent1">
                    <a:lumMod val="50000"/>
                  </a:schemeClr>
                </a:solidFill>
                <a:latin typeface="Times New Roman" panose="02020603050405020304" pitchFamily="18" charset="0"/>
                <a:cs typeface="Times New Roman" panose="02020603050405020304" pitchFamily="18" charset="0"/>
              </a:rPr>
              <a:t>Yuliia </a:t>
            </a:r>
            <a:r>
              <a:rPr lang="en-US" b="1" dirty="0" err="1">
                <a:solidFill>
                  <a:schemeClr val="accent1">
                    <a:lumMod val="50000"/>
                  </a:schemeClr>
                </a:solidFill>
                <a:latin typeface="Times New Roman" panose="02020603050405020304" pitchFamily="18" charset="0"/>
                <a:cs typeface="Times New Roman" panose="02020603050405020304" pitchFamily="18" charset="0"/>
              </a:rPr>
              <a:t>Silman</a:t>
            </a:r>
            <a:br>
              <a:rPr lang="en-US" dirty="0">
                <a:solidFill>
                  <a:schemeClr val="accent1">
                    <a:lumMod val="50000"/>
                  </a:schemeClr>
                </a:solidFill>
                <a:latin typeface="Times New Roman" panose="02020603050405020304" pitchFamily="18" charset="0"/>
                <a:cs typeface="Times New Roman" panose="02020603050405020304" pitchFamily="18" charset="0"/>
              </a:rPr>
            </a:br>
            <a:r>
              <a:rPr lang="en-US" dirty="0">
                <a:solidFill>
                  <a:schemeClr val="accent1">
                    <a:lumMod val="50000"/>
                  </a:schemeClr>
                </a:solidFill>
                <a:latin typeface="Times New Roman" panose="02020603050405020304" pitchFamily="18" charset="0"/>
                <a:cs typeface="Times New Roman" panose="02020603050405020304" pitchFamily="18" charset="0"/>
              </a:rPr>
              <a:t>Student ID: </a:t>
            </a:r>
            <a:r>
              <a:rPr lang="en-US" b="1" dirty="0">
                <a:solidFill>
                  <a:schemeClr val="accent1">
                    <a:lumMod val="50000"/>
                  </a:schemeClr>
                </a:solidFill>
                <a:latin typeface="Times New Roman" panose="02020603050405020304" pitchFamily="18" charset="0"/>
                <a:cs typeface="Times New Roman" panose="02020603050405020304" pitchFamily="18" charset="0"/>
              </a:rPr>
              <a:t>2431446</a:t>
            </a:r>
            <a:br>
              <a:rPr lang="en-US" dirty="0">
                <a:solidFill>
                  <a:schemeClr val="accent1">
                    <a:lumMod val="50000"/>
                  </a:schemeClr>
                </a:solidFill>
                <a:latin typeface="Times New Roman" panose="02020603050405020304" pitchFamily="18" charset="0"/>
                <a:cs typeface="Times New Roman" panose="02020603050405020304" pitchFamily="18" charset="0"/>
              </a:rPr>
            </a:br>
            <a:r>
              <a:rPr lang="en-US" dirty="0">
                <a:solidFill>
                  <a:schemeClr val="accent1">
                    <a:lumMod val="50000"/>
                  </a:schemeClr>
                </a:solidFill>
                <a:latin typeface="Times New Roman" panose="02020603050405020304" pitchFamily="18" charset="0"/>
                <a:cs typeface="Times New Roman" panose="02020603050405020304" pitchFamily="18" charset="0"/>
              </a:rPr>
              <a:t>Lecturer’s Name: </a:t>
            </a:r>
            <a:r>
              <a:rPr lang="en-US" b="1" dirty="0">
                <a:solidFill>
                  <a:schemeClr val="accent1">
                    <a:lumMod val="50000"/>
                  </a:schemeClr>
                </a:solidFill>
                <a:latin typeface="Times New Roman" panose="02020603050405020304" pitchFamily="18" charset="0"/>
                <a:cs typeface="Times New Roman" panose="02020603050405020304" pitchFamily="18" charset="0"/>
              </a:rPr>
              <a:t>Arif Ahmed</a:t>
            </a:r>
          </a:p>
        </p:txBody>
      </p:sp>
      <p:sp>
        <p:nvSpPr>
          <p:cNvPr id="44" name="Rectangle 4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6000" y="-3"/>
            <a:ext cx="6096000"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5999" y="-3"/>
            <a:ext cx="6095999" cy="6408536"/>
          </a:xfrm>
          <a:prstGeom prst="rect">
            <a:avLst/>
          </a:prstGeom>
          <a:gradFill>
            <a:gsLst>
              <a:gs pos="0">
                <a:schemeClr val="accent1">
                  <a:lumMod val="75000"/>
                  <a:alpha val="56000"/>
                </a:schemeClr>
              </a:gs>
              <a:gs pos="100000">
                <a:srgbClr val="000000">
                  <a:alpha val="52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862482" y="1528481"/>
            <a:ext cx="6858002" cy="380103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FC5A56C-FF74-8ED3-EF11-C9093E52620B}"/>
              </a:ext>
            </a:extLst>
          </p:cNvPr>
          <p:cNvPicPr>
            <a:picLocks noChangeAspect="1"/>
          </p:cNvPicPr>
          <p:nvPr/>
        </p:nvPicPr>
        <p:blipFill>
          <a:blip r:embed="rId3">
            <a:extLst>
              <a:ext uri="{28A0092B-C50C-407E-A947-70E740481C1C}">
                <a14:useLocalDpi xmlns:a14="http://schemas.microsoft.com/office/drawing/2010/main" val="0"/>
              </a:ext>
            </a:extLst>
          </a:blip>
          <a:srcRect r="595" b="-1"/>
          <a:stretch>
            <a:fillRect/>
          </a:stretch>
        </p:blipFill>
        <p:spPr bwMode="auto">
          <a:xfrm>
            <a:off x="530085" y="522460"/>
            <a:ext cx="3872753" cy="1734112"/>
          </a:xfrm>
          <a:prstGeom prst="rect">
            <a:avLst/>
          </a:prstGeom>
          <a:noFill/>
        </p:spPr>
      </p:pic>
      <p:sp>
        <p:nvSpPr>
          <p:cNvPr id="5" name="TextBox 4">
            <a:extLst>
              <a:ext uri="{FF2B5EF4-FFF2-40B4-BE49-F238E27FC236}">
                <a16:creationId xmlns:a16="http://schemas.microsoft.com/office/drawing/2014/main" id="{EABB33CE-A4BC-B0FA-9D75-7E4694911FCE}"/>
              </a:ext>
            </a:extLst>
          </p:cNvPr>
          <p:cNvSpPr txBox="1"/>
          <p:nvPr/>
        </p:nvSpPr>
        <p:spPr>
          <a:xfrm>
            <a:off x="7156173" y="1219200"/>
            <a:ext cx="4293705" cy="3970318"/>
          </a:xfrm>
          <a:prstGeom prst="rect">
            <a:avLst/>
          </a:prstGeom>
          <a:noFill/>
        </p:spPr>
        <p:txBody>
          <a:bodyPr wrap="square" rtlCol="0">
            <a:spAutoFit/>
          </a:bodyPr>
          <a:lstStyle/>
          <a:p>
            <a:pPr algn="ctr"/>
            <a:r>
              <a:rPr lang="en-US" sz="3600" b="1" i="1" dirty="0">
                <a:solidFill>
                  <a:schemeClr val="bg1"/>
                </a:solidFill>
                <a:latin typeface="Times New Roman" panose="02020603050405020304" pitchFamily="18" charset="0"/>
                <a:cs typeface="Times New Roman" panose="02020603050405020304" pitchFamily="18" charset="0"/>
              </a:rPr>
              <a:t>Personal SWOT </a:t>
            </a:r>
            <a:r>
              <a:rPr lang="en-GB" sz="3600" b="1" i="1" dirty="0">
                <a:solidFill>
                  <a:schemeClr val="bg1"/>
                </a:solidFill>
                <a:effectLst/>
                <a:latin typeface="Times New Roman" panose="02020603050405020304" pitchFamily="18" charset="0"/>
                <a:cs typeface="Times New Roman" panose="02020603050405020304" pitchFamily="18" charset="0"/>
              </a:rPr>
              <a:t>analysis to support</a:t>
            </a:r>
            <a:br>
              <a:rPr lang="en-GB" sz="3600" b="1" i="1" dirty="0">
                <a:solidFill>
                  <a:schemeClr val="bg1"/>
                </a:solidFill>
                <a:effectLst/>
                <a:latin typeface="Times New Roman" panose="02020603050405020304" pitchFamily="18" charset="0"/>
                <a:cs typeface="Times New Roman" panose="02020603050405020304" pitchFamily="18" charset="0"/>
              </a:rPr>
            </a:br>
            <a:r>
              <a:rPr lang="en-GB" sz="3600" b="1" i="1" dirty="0">
                <a:solidFill>
                  <a:schemeClr val="bg1"/>
                </a:solidFill>
                <a:effectLst/>
                <a:latin typeface="Times New Roman" panose="02020603050405020304" pitchFamily="18" charset="0"/>
                <a:cs typeface="Times New Roman" panose="02020603050405020304" pitchFamily="18" charset="0"/>
              </a:rPr>
              <a:t>strategic planning for educational development within the Health and Social</a:t>
            </a:r>
            <a:br>
              <a:rPr lang="en-GB" sz="3600" b="1" i="1" dirty="0">
                <a:solidFill>
                  <a:schemeClr val="bg1"/>
                </a:solidFill>
                <a:effectLst/>
                <a:latin typeface="Times New Roman" panose="02020603050405020304" pitchFamily="18" charset="0"/>
                <a:cs typeface="Times New Roman" panose="02020603050405020304" pitchFamily="18" charset="0"/>
              </a:rPr>
            </a:br>
            <a:r>
              <a:rPr lang="en-GB" sz="3600" b="1" i="1" dirty="0">
                <a:solidFill>
                  <a:schemeClr val="bg1"/>
                </a:solidFill>
                <a:effectLst/>
                <a:latin typeface="Times New Roman" panose="02020603050405020304" pitchFamily="18" charset="0"/>
                <a:cs typeface="Times New Roman" panose="02020603050405020304" pitchFamily="18" charset="0"/>
              </a:rPr>
              <a:t>Care sector</a:t>
            </a:r>
            <a:endParaRPr lang="en-US" sz="3600" dirty="0">
              <a:solidFill>
                <a:schemeClr val="bg1"/>
              </a:solidFill>
            </a:endParaRPr>
          </a:p>
        </p:txBody>
      </p:sp>
    </p:spTree>
    <p:extLst>
      <p:ext uri="{BB962C8B-B14F-4D97-AF65-F5344CB8AC3E}">
        <p14:creationId xmlns:p14="http://schemas.microsoft.com/office/powerpoint/2010/main" val="2937258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lose up of pages of an open book in a bright studio">
            <a:extLst>
              <a:ext uri="{FF2B5EF4-FFF2-40B4-BE49-F238E27FC236}">
                <a16:creationId xmlns:a16="http://schemas.microsoft.com/office/drawing/2014/main" id="{E47E4AFF-6063-FDB2-BCED-1AD9823006E4}"/>
              </a:ext>
            </a:extLst>
          </p:cNvPr>
          <p:cNvPicPr>
            <a:picLocks noChangeAspect="1"/>
          </p:cNvPicPr>
          <p:nvPr/>
        </p:nvPicPr>
        <p:blipFill>
          <a:blip r:embed="rId2">
            <a:alphaModFix amt="20000"/>
          </a:blip>
          <a:srcRect l="34613"/>
          <a:stretch/>
        </p:blipFill>
        <p:spPr>
          <a:xfrm>
            <a:off x="5567937" y="10139"/>
            <a:ext cx="6632205" cy="6858002"/>
          </a:xfrm>
          <a:prstGeom prst="rect">
            <a:avLst/>
          </a:prstGeom>
        </p:spPr>
      </p:pic>
      <p:sp>
        <p:nvSpPr>
          <p:cNvPr id="9" name="Rectangle 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C509B3-0A71-5383-4054-6617AFA4F41B}"/>
              </a:ext>
            </a:extLst>
          </p:cNvPr>
          <p:cNvSpPr>
            <a:spLocks noGrp="1"/>
          </p:cNvSpPr>
          <p:nvPr>
            <p:ph type="title"/>
          </p:nvPr>
        </p:nvSpPr>
        <p:spPr>
          <a:xfrm>
            <a:off x="530087" y="586855"/>
            <a:ext cx="4526409" cy="3387497"/>
          </a:xfrm>
        </p:spPr>
        <p:txBody>
          <a:bodyPr anchor="b">
            <a:normAutofit/>
          </a:bodyPr>
          <a:lstStyle/>
          <a:p>
            <a:pPr algn="ctr"/>
            <a:r>
              <a:rPr lang="en-GB" b="1" i="1" dirty="0">
                <a:solidFill>
                  <a:srgbClr val="FFFFFF"/>
                </a:solidFill>
                <a:latin typeface="Times New Roman" panose="02020603050405020304" pitchFamily="18" charset="0"/>
                <a:cs typeface="Times New Roman" panose="02020603050405020304" pitchFamily="18" charset="0"/>
              </a:rPr>
              <a:t>Acknowledgement of the use of AI</a:t>
            </a:r>
            <a:endParaRPr lang="en-US" b="1" i="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C96595-D6A3-0EE6-DD93-5DBF4607E930}"/>
              </a:ext>
            </a:extLst>
          </p:cNvPr>
          <p:cNvSpPr>
            <a:spLocks noGrp="1"/>
          </p:cNvSpPr>
          <p:nvPr>
            <p:ph idx="1"/>
          </p:nvPr>
        </p:nvSpPr>
        <p:spPr>
          <a:xfrm>
            <a:off x="5808134" y="586855"/>
            <a:ext cx="6383866" cy="5915546"/>
          </a:xfrm>
        </p:spPr>
        <p:txBody>
          <a:bodyPr anchor="ctr">
            <a:normAutofit fontScale="47500" lnSpcReduction="20000"/>
          </a:bodyPr>
          <a:lstStyle/>
          <a:p>
            <a:pPr marL="0" indent="0">
              <a:lnSpc>
                <a:spcPct val="120000"/>
              </a:lnSpc>
              <a:buNone/>
            </a:pPr>
            <a:r>
              <a:rPr lang="en-GB" sz="5100" b="1" dirty="0">
                <a:solidFill>
                  <a:schemeClr val="accent1">
                    <a:lumMod val="50000"/>
                  </a:schemeClr>
                </a:solidFill>
                <a:latin typeface="Times New Roman" panose="02020603050405020304" pitchFamily="18" charset="0"/>
                <a:cs typeface="Times New Roman" panose="02020603050405020304" pitchFamily="18" charset="0"/>
              </a:rPr>
              <a:t>I acknowledge the use of Grammarly (https://</a:t>
            </a:r>
            <a:r>
              <a:rPr lang="en-GB" sz="5100" b="1" dirty="0" err="1">
                <a:solidFill>
                  <a:schemeClr val="accent1">
                    <a:lumMod val="50000"/>
                  </a:schemeClr>
                </a:solidFill>
                <a:latin typeface="Times New Roman" panose="02020603050405020304" pitchFamily="18" charset="0"/>
                <a:cs typeface="Times New Roman" panose="02020603050405020304" pitchFamily="18" charset="0"/>
              </a:rPr>
              <a:t>www.grammarly.com</a:t>
            </a:r>
            <a:r>
              <a:rPr lang="en-GB" sz="5100" b="1" dirty="0">
                <a:solidFill>
                  <a:schemeClr val="accent1">
                    <a:lumMod val="50000"/>
                  </a:schemeClr>
                </a:solidFill>
                <a:latin typeface="Times New Roman" panose="02020603050405020304" pitchFamily="18" charset="0"/>
                <a:cs typeface="Times New Roman" panose="02020603050405020304" pitchFamily="18" charset="0"/>
              </a:rPr>
              <a:t>/) on 7</a:t>
            </a:r>
            <a:r>
              <a:rPr lang="en-GB" sz="5100" b="1" baseline="30000" dirty="0">
                <a:solidFill>
                  <a:schemeClr val="accent1">
                    <a:lumMod val="50000"/>
                  </a:schemeClr>
                </a:solidFill>
                <a:latin typeface="Times New Roman" panose="02020603050405020304" pitchFamily="18" charset="0"/>
                <a:cs typeface="Times New Roman" panose="02020603050405020304" pitchFamily="18" charset="0"/>
              </a:rPr>
              <a:t>th</a:t>
            </a:r>
            <a:r>
              <a:rPr lang="en-GB" sz="5100" b="1" dirty="0">
                <a:solidFill>
                  <a:schemeClr val="accent1">
                    <a:lumMod val="50000"/>
                  </a:schemeClr>
                </a:solidFill>
                <a:latin typeface="Times New Roman" panose="02020603050405020304" pitchFamily="18" charset="0"/>
                <a:cs typeface="Times New Roman" panose="02020603050405020304" pitchFamily="18" charset="0"/>
              </a:rPr>
              <a:t> November 2025 to support</a:t>
            </a:r>
            <a:r>
              <a:rPr lang="uk-UA" sz="5100" b="1" dirty="0">
                <a:solidFill>
                  <a:schemeClr val="accent1">
                    <a:lumMod val="50000"/>
                  </a:schemeClr>
                </a:solidFill>
                <a:latin typeface="Times New Roman" panose="02020603050405020304" pitchFamily="18" charset="0"/>
                <a:cs typeface="Times New Roman" panose="02020603050405020304" pitchFamily="18" charset="0"/>
              </a:rPr>
              <a:t> </a:t>
            </a:r>
            <a:r>
              <a:rPr lang="en-GB" sz="5100" b="1" dirty="0">
                <a:solidFill>
                  <a:schemeClr val="accent1">
                    <a:lumMod val="50000"/>
                  </a:schemeClr>
                </a:solidFill>
                <a:latin typeface="Times New Roman" panose="02020603050405020304" pitchFamily="18" charset="0"/>
                <a:cs typeface="Times New Roman" panose="02020603050405020304" pitchFamily="18" charset="0"/>
              </a:rPr>
              <a:t>and check my work using the prompts: </a:t>
            </a:r>
          </a:p>
          <a:p>
            <a:pPr marL="0" indent="0">
              <a:lnSpc>
                <a:spcPct val="120000"/>
              </a:lnSpc>
              <a:buNone/>
            </a:pPr>
            <a:endParaRPr lang="en-GB" sz="5100" b="1" dirty="0">
              <a:solidFill>
                <a:schemeClr val="accent1">
                  <a:lumMod val="50000"/>
                </a:schemeClr>
              </a:solidFill>
              <a:latin typeface="Times New Roman" panose="02020603050405020304" pitchFamily="18" charset="0"/>
              <a:cs typeface="Times New Roman" panose="02020603050405020304" pitchFamily="18" charset="0"/>
            </a:endParaRPr>
          </a:p>
          <a:p>
            <a:pPr marL="514350" indent="-514350">
              <a:lnSpc>
                <a:spcPct val="120000"/>
              </a:lnSpc>
              <a:buAutoNum type="arabicPeriod"/>
            </a:pPr>
            <a:r>
              <a:rPr lang="en-GB" sz="5100" b="1" dirty="0">
                <a:solidFill>
                  <a:schemeClr val="accent1">
                    <a:lumMod val="50000"/>
                  </a:schemeClr>
                </a:solidFill>
                <a:latin typeface="Times New Roman" panose="02020603050405020304" pitchFamily="18" charset="0"/>
                <a:cs typeface="Times New Roman" panose="02020603050405020304" pitchFamily="18" charset="0"/>
              </a:rPr>
              <a:t>Please check the following text for readability, grammar and syntax. </a:t>
            </a:r>
          </a:p>
          <a:p>
            <a:pPr marL="0" indent="0">
              <a:lnSpc>
                <a:spcPct val="120000"/>
              </a:lnSpc>
              <a:buNone/>
            </a:pPr>
            <a:endParaRPr lang="en-GB" sz="5100" b="1" dirty="0">
              <a:solidFill>
                <a:schemeClr val="accent1">
                  <a:lumMod val="50000"/>
                </a:schemeClr>
              </a:solidFill>
              <a:latin typeface="Times New Roman" panose="02020603050405020304" pitchFamily="18" charset="0"/>
              <a:cs typeface="Times New Roman" panose="02020603050405020304" pitchFamily="18" charset="0"/>
            </a:endParaRPr>
          </a:p>
          <a:p>
            <a:pPr marL="0" indent="0" algn="l">
              <a:lnSpc>
                <a:spcPct val="120000"/>
              </a:lnSpc>
              <a:buNone/>
            </a:pPr>
            <a:r>
              <a:rPr lang="en-GB" sz="5100"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I confirm that I have not presented any AI-generated text as my own work. I confirm that I have copies of my drafts, notes, and other resources I used before and after using AI tools, which I may be asked to provide as evidence.</a:t>
            </a:r>
          </a:p>
          <a:p>
            <a:pPr marL="0" indent="0">
              <a:buNone/>
            </a:pPr>
            <a:endParaRPr lang="uk-UA"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2662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 up of pages of an open book in a bright studio">
            <a:extLst>
              <a:ext uri="{FF2B5EF4-FFF2-40B4-BE49-F238E27FC236}">
                <a16:creationId xmlns:a16="http://schemas.microsoft.com/office/drawing/2014/main" id="{291FCAFF-47C0-203F-2C91-B2BD6AFB9501}"/>
              </a:ext>
            </a:extLst>
          </p:cNvPr>
          <p:cNvPicPr>
            <a:picLocks noChangeAspect="1"/>
          </p:cNvPicPr>
          <p:nvPr/>
        </p:nvPicPr>
        <p:blipFill>
          <a:blip r:embed="rId2">
            <a:alphaModFix amt="20000"/>
          </a:blip>
          <a:srcRect l="27451" b="8339"/>
          <a:stretch/>
        </p:blipFill>
        <p:spPr>
          <a:xfrm>
            <a:off x="4037826" y="0"/>
            <a:ext cx="8154174" cy="6868138"/>
          </a:xfrm>
          <a:prstGeom prst="rect">
            <a:avLst/>
          </a:prstGeom>
        </p:spPr>
      </p:pic>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FE3F8-780A-071D-A38D-21AE2AB51692}"/>
              </a:ext>
            </a:extLst>
          </p:cNvPr>
          <p:cNvSpPr>
            <a:spLocks noGrp="1"/>
          </p:cNvSpPr>
          <p:nvPr>
            <p:ph type="title"/>
          </p:nvPr>
        </p:nvSpPr>
        <p:spPr>
          <a:xfrm>
            <a:off x="31949" y="649480"/>
            <a:ext cx="3532886" cy="3387497"/>
          </a:xfrm>
        </p:spPr>
        <p:txBody>
          <a:bodyPr anchor="b">
            <a:normAutofit/>
          </a:bodyPr>
          <a:lstStyle/>
          <a:p>
            <a:pPr algn="r"/>
            <a:r>
              <a:rPr lang="en-US" b="1" i="1">
                <a:solidFill>
                  <a:srgbClr val="FFFFFF"/>
                </a:solidFill>
                <a:latin typeface="Times New Roman" panose="02020603050405020304" pitchFamily="18" charset="0"/>
                <a:cs typeface="Times New Roman" panose="02020603050405020304" pitchFamily="18" charset="0"/>
              </a:rPr>
              <a:t>Overview</a:t>
            </a:r>
          </a:p>
        </p:txBody>
      </p:sp>
      <p:sp>
        <p:nvSpPr>
          <p:cNvPr id="3" name="Content Placeholder 2">
            <a:extLst>
              <a:ext uri="{FF2B5EF4-FFF2-40B4-BE49-F238E27FC236}">
                <a16:creationId xmlns:a16="http://schemas.microsoft.com/office/drawing/2014/main" id="{A79BD3DB-C01B-9413-3D14-FD8CB3789CEB}"/>
              </a:ext>
            </a:extLst>
          </p:cNvPr>
          <p:cNvSpPr>
            <a:spLocks noGrp="1"/>
          </p:cNvSpPr>
          <p:nvPr>
            <p:ph idx="1"/>
          </p:nvPr>
        </p:nvSpPr>
        <p:spPr>
          <a:xfrm>
            <a:off x="4810259" y="649480"/>
            <a:ext cx="6555347" cy="5546047"/>
          </a:xfrm>
        </p:spPr>
        <p:txBody>
          <a:bodyPr anchor="ctr">
            <a:normAutofit/>
          </a:bodyPr>
          <a:lstStyle/>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Introduction.</a:t>
            </a:r>
            <a:endParaRPr lang="uk-UA" b="1" dirty="0">
              <a:solidFill>
                <a:schemeClr val="accent1">
                  <a:lumMod val="50000"/>
                </a:schemeClr>
              </a:solidFill>
              <a:latin typeface="Times New Roman" panose="02020603050405020304" pitchFamily="18" charset="0"/>
              <a:cs typeface="Times New Roman" panose="02020603050405020304" pitchFamily="18" charset="0"/>
            </a:endParaRPr>
          </a:p>
          <a:p>
            <a:pPr>
              <a:lnSpc>
                <a:spcPct val="100000"/>
              </a:lnSpc>
            </a:pPr>
            <a:r>
              <a:rPr lang="en-GB" b="1" dirty="0">
                <a:solidFill>
                  <a:schemeClr val="accent1">
                    <a:lumMod val="50000"/>
                  </a:schemeClr>
                </a:solidFill>
                <a:latin typeface="Times New Roman" panose="02020603050405020304" pitchFamily="18" charset="0"/>
                <a:cs typeface="Times New Roman" panose="02020603050405020304" pitchFamily="18" charset="0"/>
              </a:rPr>
              <a:t>The importance of SWOT analysis for my personal development.</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My SWOT.</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Use strengths to overcome weaknesses and minimize threats.</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Available opportunities  and how to utilize them using my strengths.</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Conclusion.</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References.</a:t>
            </a:r>
          </a:p>
          <a:p>
            <a:endParaRPr lang="en-US" sz="2000" dirty="0"/>
          </a:p>
        </p:txBody>
      </p:sp>
    </p:spTree>
    <p:extLst>
      <p:ext uri="{BB962C8B-B14F-4D97-AF65-F5344CB8AC3E}">
        <p14:creationId xmlns:p14="http://schemas.microsoft.com/office/powerpoint/2010/main" val="2128326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descr="Stack of books">
            <a:extLst>
              <a:ext uri="{FF2B5EF4-FFF2-40B4-BE49-F238E27FC236}">
                <a16:creationId xmlns:a16="http://schemas.microsoft.com/office/drawing/2014/main" id="{F1F584A0-FC36-3F1E-EAD1-4BE7AC448D86}"/>
              </a:ext>
            </a:extLst>
          </p:cNvPr>
          <p:cNvPicPr>
            <a:picLocks/>
          </p:cNvPicPr>
          <p:nvPr/>
        </p:nvPicPr>
        <p:blipFill>
          <a:blip r:embed="rId2">
            <a:alphaModFix amt="35000"/>
          </a:blip>
          <a:stretch>
            <a:fillRect/>
          </a:stretch>
        </p:blipFill>
        <p:spPr>
          <a:xfrm>
            <a:off x="5567937" y="0"/>
            <a:ext cx="6660000" cy="6886743"/>
          </a:xfrm>
          <a:prstGeom prst="rect">
            <a:avLst/>
          </a:prstGeom>
        </p:spPr>
      </p:pic>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ED8512-CB02-8B0D-9E8E-5D84D92A1D05}"/>
              </a:ext>
            </a:extLst>
          </p:cNvPr>
          <p:cNvSpPr>
            <a:spLocks noGrp="1"/>
          </p:cNvSpPr>
          <p:nvPr>
            <p:ph type="title"/>
          </p:nvPr>
        </p:nvSpPr>
        <p:spPr>
          <a:xfrm>
            <a:off x="826396" y="586855"/>
            <a:ext cx="4230100" cy="3387497"/>
          </a:xfrm>
        </p:spPr>
        <p:txBody>
          <a:bodyPr anchor="b">
            <a:normAutofit/>
          </a:bodyPr>
          <a:lstStyle/>
          <a:p>
            <a:pPr algn="r"/>
            <a:r>
              <a:rPr lang="en-US" b="1" i="1" dirty="0">
                <a:solidFill>
                  <a:srgbClr val="FFFFFF"/>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A2A2CD7E-335D-8828-9900-89E4DA30D5EA}"/>
              </a:ext>
            </a:extLst>
          </p:cNvPr>
          <p:cNvSpPr>
            <a:spLocks noGrp="1"/>
          </p:cNvSpPr>
          <p:nvPr>
            <p:ph idx="1"/>
          </p:nvPr>
        </p:nvSpPr>
        <p:spPr>
          <a:xfrm>
            <a:off x="6091646" y="649480"/>
            <a:ext cx="5273959" cy="4836919"/>
          </a:xfrm>
        </p:spPr>
        <p:txBody>
          <a:bodyPr anchor="ctr">
            <a:noAutofit/>
          </a:bodyPr>
          <a:lstStyle/>
          <a:p>
            <a:pPr marL="0" indent="0">
              <a:lnSpc>
                <a:spcPct val="100000"/>
              </a:lnSpc>
              <a:buNone/>
            </a:pPr>
            <a:r>
              <a:rPr lang="en-GB" b="1" dirty="0">
                <a:solidFill>
                  <a:schemeClr val="accent1">
                    <a:lumMod val="50000"/>
                  </a:schemeClr>
                </a:solidFill>
                <a:latin typeface="Times New Roman" panose="02020603050405020304" pitchFamily="18" charset="0"/>
                <a:cs typeface="Times New Roman" panose="02020603050405020304" pitchFamily="18" charset="0"/>
              </a:rPr>
              <a:t>I am currently studying Health and Social Care. My goal is to build a career in this field to support individuals’ well-being and development. This presentation is about my personal SWOT analysis and how it helps me understand my learning progress and plan for my future development. </a:t>
            </a:r>
            <a:endParaRPr lang="en-US" b="1" dirty="0">
              <a:solidFill>
                <a:schemeClr val="accent1">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2487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in brain">
            <a:extLst>
              <a:ext uri="{FF2B5EF4-FFF2-40B4-BE49-F238E27FC236}">
                <a16:creationId xmlns:a16="http://schemas.microsoft.com/office/drawing/2014/main" id="{2C392C62-53D7-5136-EE4B-759808C924AB}"/>
              </a:ext>
            </a:extLst>
          </p:cNvPr>
          <p:cNvPicPr>
            <a:picLocks noChangeAspect="1"/>
          </p:cNvPicPr>
          <p:nvPr/>
        </p:nvPicPr>
        <p:blipFill>
          <a:blip r:embed="rId2">
            <a:alphaModFix amt="35000"/>
          </a:blip>
          <a:stretch>
            <a:fillRect/>
          </a:stretch>
        </p:blipFill>
        <p:spPr>
          <a:xfrm>
            <a:off x="4037826" y="10138"/>
            <a:ext cx="8154174" cy="6898560"/>
          </a:xfrm>
          <a:prstGeom prst="rect">
            <a:avLst/>
          </a:prstGeom>
        </p:spPr>
      </p:pic>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A82C9-D9A0-0759-220E-256195604B00}"/>
              </a:ext>
            </a:extLst>
          </p:cNvPr>
          <p:cNvSpPr>
            <a:spLocks noGrp="1"/>
          </p:cNvSpPr>
          <p:nvPr>
            <p:ph type="title"/>
          </p:nvPr>
        </p:nvSpPr>
        <p:spPr>
          <a:xfrm>
            <a:off x="466722" y="586856"/>
            <a:ext cx="3201366" cy="4359218"/>
          </a:xfrm>
        </p:spPr>
        <p:txBody>
          <a:bodyPr anchor="b">
            <a:normAutofit/>
          </a:bodyPr>
          <a:lstStyle/>
          <a:p>
            <a:pPr algn="ctr"/>
            <a:r>
              <a:rPr lang="en-GB" sz="4000" b="1" i="1" dirty="0">
                <a:solidFill>
                  <a:srgbClr val="FFFFFF"/>
                </a:solidFill>
                <a:latin typeface="Times New Roman" panose="02020603050405020304" pitchFamily="18" charset="0"/>
                <a:cs typeface="Times New Roman" panose="02020603050405020304" pitchFamily="18" charset="0"/>
              </a:rPr>
              <a:t>The importance of SWOT analysis for my personal development</a:t>
            </a:r>
            <a:endParaRPr lang="en-US" sz="4000" b="1" i="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D85D66-4A3E-C36A-D638-9989DD8FD039}"/>
              </a:ext>
            </a:extLst>
          </p:cNvPr>
          <p:cNvSpPr>
            <a:spLocks noGrp="1"/>
          </p:cNvSpPr>
          <p:nvPr>
            <p:ph idx="1"/>
          </p:nvPr>
        </p:nvSpPr>
        <p:spPr>
          <a:xfrm>
            <a:off x="4810259" y="395786"/>
            <a:ext cx="6555347" cy="5799742"/>
          </a:xfrm>
        </p:spPr>
        <p:txBody>
          <a:bodyPr anchor="ctr">
            <a:normAutofit/>
          </a:bodyPr>
          <a:lstStyle/>
          <a:p>
            <a:pPr>
              <a:lnSpc>
                <a:spcPct val="100000"/>
              </a:lnSpc>
            </a:pPr>
            <a:r>
              <a:rPr lang="en-US" sz="2400" b="1" dirty="0">
                <a:solidFill>
                  <a:schemeClr val="accent1">
                    <a:lumMod val="50000"/>
                  </a:schemeClr>
                </a:solidFill>
                <a:latin typeface="Times New Roman" panose="02020603050405020304" pitchFamily="18" charset="0"/>
                <a:cs typeface="Times New Roman" panose="02020603050405020304" pitchFamily="18" charset="0"/>
              </a:rPr>
              <a:t>SWOT analysis is</a:t>
            </a:r>
            <a:r>
              <a:rPr lang="uk-UA" sz="2400" b="1" dirty="0">
                <a:solidFill>
                  <a:schemeClr val="accent1">
                    <a:lumMod val="50000"/>
                  </a:schemeClr>
                </a:solidFill>
                <a:latin typeface="Times New Roman" panose="02020603050405020304" pitchFamily="18" charset="0"/>
                <a:cs typeface="Times New Roman" panose="02020603050405020304" pitchFamily="18" charset="0"/>
              </a:rPr>
              <a:t> </a:t>
            </a:r>
            <a:r>
              <a:rPr lang="en-GB" sz="2400" b="1" dirty="0">
                <a:solidFill>
                  <a:schemeClr val="accent1">
                    <a:lumMod val="50000"/>
                  </a:schemeClr>
                </a:solidFill>
                <a:latin typeface="Times New Roman" panose="02020603050405020304" pitchFamily="18" charset="0"/>
                <a:cs typeface="Times New Roman" panose="02020603050405020304" pitchFamily="18" charset="0"/>
              </a:rPr>
              <a:t>a method</a:t>
            </a:r>
            <a:r>
              <a:rPr lang="en-US" sz="2400" b="1" dirty="0">
                <a:solidFill>
                  <a:schemeClr val="accent1">
                    <a:lumMod val="50000"/>
                  </a:schemeClr>
                </a:solidFill>
                <a:latin typeface="Times New Roman" panose="02020603050405020304" pitchFamily="18" charset="0"/>
                <a:cs typeface="Times New Roman" panose="02020603050405020304" pitchFamily="18" charset="0"/>
              </a:rPr>
              <a:t> used to evaluate the ‘strengths’, weaknesses’, opportunities’, and ‘threats’, related to a person, a project, or an organization (</a:t>
            </a:r>
            <a:r>
              <a:rPr lang="en-US" sz="2400" b="1" dirty="0" err="1">
                <a:solidFill>
                  <a:schemeClr val="accent1">
                    <a:lumMod val="50000"/>
                  </a:schemeClr>
                </a:solidFill>
                <a:latin typeface="Times New Roman" panose="02020603050405020304" pitchFamily="18" charset="0"/>
                <a:cs typeface="Times New Roman" panose="02020603050405020304" pitchFamily="18" charset="0"/>
              </a:rPr>
              <a:t>Gürel</a:t>
            </a:r>
            <a:r>
              <a:rPr lang="en-US" sz="2400" b="1" dirty="0">
                <a:solidFill>
                  <a:schemeClr val="accent1">
                    <a:lumMod val="50000"/>
                  </a:schemeClr>
                </a:solidFill>
                <a:latin typeface="Times New Roman" panose="02020603050405020304" pitchFamily="18" charset="0"/>
                <a:cs typeface="Times New Roman" panose="02020603050405020304" pitchFamily="18" charset="0"/>
              </a:rPr>
              <a:t> and Tat, 2017).</a:t>
            </a:r>
          </a:p>
          <a:p>
            <a:pPr>
              <a:lnSpc>
                <a:spcPct val="100000"/>
              </a:lnSpc>
            </a:pPr>
            <a:r>
              <a:rPr lang="en-GB" sz="2400" b="1" dirty="0">
                <a:solidFill>
                  <a:schemeClr val="accent1">
                    <a:lumMod val="50000"/>
                  </a:schemeClr>
                </a:solidFill>
                <a:latin typeface="Times New Roman" panose="02020603050405020304" pitchFamily="18" charset="0"/>
                <a:cs typeface="Times New Roman" panose="02020603050405020304" pitchFamily="18" charset="0"/>
              </a:rPr>
              <a:t>A SWOT analysis</a:t>
            </a:r>
            <a:r>
              <a:rPr lang="uk-UA" sz="2400" b="1" dirty="0">
                <a:solidFill>
                  <a:schemeClr val="accent1">
                    <a:lumMod val="50000"/>
                  </a:schemeClr>
                </a:solidFill>
                <a:latin typeface="Times New Roman" panose="02020603050405020304" pitchFamily="18" charset="0"/>
                <a:cs typeface="Times New Roman" panose="02020603050405020304" pitchFamily="18" charset="0"/>
              </a:rPr>
              <a:t> </a:t>
            </a:r>
            <a:r>
              <a:rPr lang="en-GB" sz="2400" b="1" dirty="0">
                <a:solidFill>
                  <a:schemeClr val="accent1">
                    <a:lumMod val="50000"/>
                  </a:schemeClr>
                </a:solidFill>
                <a:latin typeface="Times New Roman" panose="02020603050405020304" pitchFamily="18" charset="0"/>
                <a:cs typeface="Times New Roman" panose="02020603050405020304" pitchFamily="18" charset="0"/>
              </a:rPr>
              <a:t>is a useful and quick tool that helps me to reflect on current abilities, recognise areas that need improvement, and plan effective strategies for personal and academic growth (</a:t>
            </a:r>
            <a:r>
              <a:rPr lang="en-GB" sz="2400"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Cottrell, 2021</a:t>
            </a:r>
            <a:r>
              <a:rPr lang="en-GB" sz="2400" b="1" dirty="0">
                <a:solidFill>
                  <a:schemeClr val="accent1">
                    <a:lumMod val="50000"/>
                  </a:schemeClr>
                </a:solidFill>
                <a:latin typeface="Times New Roman" panose="02020603050405020304" pitchFamily="18" charset="0"/>
                <a:cs typeface="Times New Roman" panose="02020603050405020304" pitchFamily="18" charset="0"/>
              </a:rPr>
              <a:t>). </a:t>
            </a:r>
            <a:endParaRPr lang="en-US" sz="2400" b="1" dirty="0">
              <a:solidFill>
                <a:schemeClr val="accent1">
                  <a:lumMod val="50000"/>
                </a:schemeClr>
              </a:solidFill>
              <a:latin typeface="Times New Roman" panose="02020603050405020304" pitchFamily="18" charset="0"/>
              <a:cs typeface="Times New Roman" panose="02020603050405020304" pitchFamily="18" charset="0"/>
            </a:endParaRPr>
          </a:p>
          <a:p>
            <a:pPr marL="0" indent="0">
              <a:buNone/>
            </a:pPr>
            <a:endParaRPr lang="en-US" sz="2000" dirty="0">
              <a:solidFill>
                <a:schemeClr val="tx2"/>
              </a:solidFill>
            </a:endParaRPr>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398213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08351-F093-0B95-277F-45E5D742C287}"/>
              </a:ext>
            </a:extLst>
          </p:cNvPr>
          <p:cNvSpPr>
            <a:spLocks noGrp="1"/>
          </p:cNvSpPr>
          <p:nvPr>
            <p:ph type="title"/>
          </p:nvPr>
        </p:nvSpPr>
        <p:spPr>
          <a:xfrm>
            <a:off x="1136397" y="502020"/>
            <a:ext cx="5323715" cy="1642970"/>
          </a:xfrm>
        </p:spPr>
        <p:txBody>
          <a:bodyPr anchor="b">
            <a:normAutofit/>
          </a:bodyPr>
          <a:lstStyle/>
          <a:p>
            <a:br>
              <a:rPr lang="uk-UA"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91F0FC-B516-FFA9-107F-0584C6CD4E61}"/>
              </a:ext>
            </a:extLst>
          </p:cNvPr>
          <p:cNvSpPr>
            <a:spLocks noGrp="1"/>
          </p:cNvSpPr>
          <p:nvPr>
            <p:ph idx="1"/>
          </p:nvPr>
        </p:nvSpPr>
        <p:spPr>
          <a:xfrm>
            <a:off x="1144923" y="2405894"/>
            <a:ext cx="5315189" cy="3535083"/>
          </a:xfrm>
        </p:spPr>
        <p:txBody>
          <a:bodyPr anchor="t">
            <a:normAutofit/>
          </a:bodyPr>
          <a:lstStyle/>
          <a:p>
            <a:pPr marL="0" indent="0">
              <a:buNone/>
            </a:pPr>
            <a:endParaRPr lang="uk-UA" sz="2000"/>
          </a:p>
          <a:p>
            <a:pPr marL="0" indent="0">
              <a:buNone/>
            </a:pPr>
            <a:endParaRPr lang="en-US" sz="200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Close up of pages of an open book in a bright studio">
            <a:extLst>
              <a:ext uri="{FF2B5EF4-FFF2-40B4-BE49-F238E27FC236}">
                <a16:creationId xmlns:a16="http://schemas.microsoft.com/office/drawing/2014/main" id="{9F269A9C-F1BA-0E9D-2826-596F3287FDAD}"/>
              </a:ext>
            </a:extLst>
          </p:cNvPr>
          <p:cNvPicPr>
            <a:picLocks noChangeAspect="1"/>
          </p:cNvPicPr>
          <p:nvPr/>
        </p:nvPicPr>
        <p:blipFill>
          <a:blip r:embed="rId2">
            <a:alphaModFix amt="20000"/>
          </a:blip>
          <a:srcRect l="14953" r="5849"/>
          <a:stretch/>
        </p:blipFill>
        <p:spPr>
          <a:xfrm>
            <a:off x="-23854" y="0"/>
            <a:ext cx="8147187" cy="6858000"/>
          </a:xfrm>
          <a:prstGeom prst="rect">
            <a:avLst/>
          </a:prstGeom>
        </p:spPr>
      </p:pic>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AE243920-0CB9-DF64-A979-F1FC2D434CEA}"/>
              </a:ext>
            </a:extLst>
          </p:cNvPr>
          <p:cNvSpPr txBox="1"/>
          <p:nvPr/>
        </p:nvSpPr>
        <p:spPr>
          <a:xfrm>
            <a:off x="8420669" y="2374710"/>
            <a:ext cx="3314131" cy="769441"/>
          </a:xfrm>
          <a:prstGeom prst="rect">
            <a:avLst/>
          </a:prstGeom>
          <a:noFill/>
        </p:spPr>
        <p:txBody>
          <a:bodyPr wrap="square" rtlCol="0">
            <a:spAutoFit/>
          </a:bodyPr>
          <a:lstStyle/>
          <a:p>
            <a:pPr algn="ctr"/>
            <a:r>
              <a:rPr lang="en-US" sz="4400" b="1" i="1" dirty="0">
                <a:solidFill>
                  <a:schemeClr val="bg1"/>
                </a:solidFill>
                <a:latin typeface="Times New Roman" panose="02020603050405020304" pitchFamily="18" charset="0"/>
                <a:cs typeface="Times New Roman" panose="02020603050405020304" pitchFamily="18" charset="0"/>
              </a:rPr>
              <a:t>My SWOT</a:t>
            </a:r>
            <a:endParaRPr lang="en-US" sz="4400" i="1" dirty="0">
              <a:solidFill>
                <a:schemeClr val="bg1"/>
              </a:solidFill>
            </a:endParaRPr>
          </a:p>
        </p:txBody>
      </p:sp>
      <p:graphicFrame>
        <p:nvGraphicFramePr>
          <p:cNvPr id="5" name="Table 4">
            <a:extLst>
              <a:ext uri="{FF2B5EF4-FFF2-40B4-BE49-F238E27FC236}">
                <a16:creationId xmlns:a16="http://schemas.microsoft.com/office/drawing/2014/main" id="{4BFD1F3C-2B90-ECB8-9866-98E1F122AB4B}"/>
              </a:ext>
            </a:extLst>
          </p:cNvPr>
          <p:cNvGraphicFramePr>
            <a:graphicFrameLocks noGrp="1"/>
          </p:cNvGraphicFramePr>
          <p:nvPr>
            <p:extLst>
              <p:ext uri="{D42A27DB-BD31-4B8C-83A1-F6EECF244321}">
                <p14:modId xmlns:p14="http://schemas.microsoft.com/office/powerpoint/2010/main" val="273528310"/>
              </p:ext>
            </p:extLst>
          </p:nvPr>
        </p:nvGraphicFramePr>
        <p:xfrm>
          <a:off x="457200" y="719665"/>
          <a:ext cx="7208934" cy="5472686"/>
        </p:xfrm>
        <a:graphic>
          <a:graphicData uri="http://schemas.openxmlformats.org/drawingml/2006/table">
            <a:tbl>
              <a:tblPr>
                <a:tableStyleId>{69CF1AB2-1976-4502-BF36-3FF5EA218861}</a:tableStyleId>
              </a:tblPr>
              <a:tblGrid>
                <a:gridCol w="3604467">
                  <a:extLst>
                    <a:ext uri="{9D8B030D-6E8A-4147-A177-3AD203B41FA5}">
                      <a16:colId xmlns:a16="http://schemas.microsoft.com/office/drawing/2014/main" val="2096233170"/>
                    </a:ext>
                  </a:extLst>
                </a:gridCol>
                <a:gridCol w="3604467">
                  <a:extLst>
                    <a:ext uri="{9D8B030D-6E8A-4147-A177-3AD203B41FA5}">
                      <a16:colId xmlns:a16="http://schemas.microsoft.com/office/drawing/2014/main" val="3481332948"/>
                    </a:ext>
                  </a:extLst>
                </a:gridCol>
              </a:tblGrid>
              <a:tr h="66886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cap="none" spc="0" dirty="0">
                          <a:solidFill>
                            <a:schemeClr val="accent1">
                              <a:lumMod val="50000"/>
                            </a:schemeClr>
                          </a:solidFill>
                          <a:latin typeface="Times New Roman" panose="02020603050405020304" pitchFamily="18" charset="0"/>
                          <a:cs typeface="Times New Roman" panose="02020603050405020304" pitchFamily="18" charset="0"/>
                        </a:rPr>
                        <a:t>Strengths</a:t>
                      </a:r>
                      <a:endParaRPr lang="uk-UA" sz="2800" b="1" cap="none" spc="0" dirty="0">
                        <a:solidFill>
                          <a:schemeClr val="accent1">
                            <a:lumMod val="50000"/>
                          </a:schemeClr>
                        </a:solidFill>
                        <a:latin typeface="Times New Roman" panose="02020603050405020304" pitchFamily="18" charset="0"/>
                        <a:cs typeface="Times New Roman" panose="02020603050405020304" pitchFamily="18"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cap="none" spc="0" dirty="0">
                          <a:solidFill>
                            <a:schemeClr val="accent1">
                              <a:lumMod val="50000"/>
                            </a:schemeClr>
                          </a:solidFill>
                          <a:latin typeface="Times New Roman" panose="02020603050405020304" pitchFamily="18" charset="0"/>
                          <a:cs typeface="Times New Roman" panose="02020603050405020304" pitchFamily="18" charset="0"/>
                        </a:rPr>
                        <a:t>Weaknesses</a:t>
                      </a:r>
                    </a:p>
                  </a:txBody>
                  <a:tcPr/>
                </a:tc>
                <a:extLst>
                  <a:ext uri="{0D108BD9-81ED-4DB2-BD59-A6C34878D82A}">
                    <a16:rowId xmlns:a16="http://schemas.microsoft.com/office/drawing/2014/main" val="3444002323"/>
                  </a:ext>
                </a:extLst>
              </a:tr>
              <a:tr h="1348317">
                <a:tc>
                  <a:txBody>
                    <a:bodyPr/>
                    <a:lstStyle/>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Strong sense of responsibility </a:t>
                      </a:r>
                    </a:p>
                    <a:p>
                      <a:pPr marL="285750" indent="-285750" algn="l">
                        <a:lnSpc>
                          <a:spcPct val="150000"/>
                        </a:lnSpc>
                        <a:buFont typeface="Arial" panose="020B0604020202020204" pitchFamily="34" charset="0"/>
                        <a:buChar char="•"/>
                      </a:pPr>
                      <a:r>
                        <a:rPr lang="en-GB" sz="1800" b="1" cap="none" spc="0" dirty="0">
                          <a:solidFill>
                            <a:schemeClr val="accent1">
                              <a:lumMod val="50000"/>
                            </a:schemeClr>
                          </a:solidFill>
                          <a:latin typeface="Times New Roman" panose="02020603050405020304" pitchFamily="18" charset="0"/>
                          <a:cs typeface="Times New Roman" panose="02020603050405020304" pitchFamily="18" charset="0"/>
                        </a:rPr>
                        <a:t>High s</a:t>
                      </a: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elf-discipline</a:t>
                      </a:r>
                      <a:r>
                        <a:rPr lang="uk-UA" sz="1800" b="1" cap="none" spc="0" dirty="0">
                          <a:solidFill>
                            <a:schemeClr val="accent1">
                              <a:lumMod val="50000"/>
                            </a:schemeClr>
                          </a:solidFill>
                          <a:latin typeface="Times New Roman" panose="02020603050405020304" pitchFamily="18" charset="0"/>
                          <a:cs typeface="Times New Roman" panose="02020603050405020304" pitchFamily="18" charset="0"/>
                        </a:rPr>
                        <a:t> </a:t>
                      </a:r>
                      <a:endParaRPr lang="en-US" sz="1800" b="1" cap="none" spc="0" dirty="0">
                        <a:solidFill>
                          <a:schemeClr val="accent1">
                            <a:lumMod val="50000"/>
                          </a:schemeClr>
                        </a:solidFill>
                        <a:latin typeface="Times New Roman" panose="02020603050405020304" pitchFamily="18" charset="0"/>
                        <a:cs typeface="Times New Roman" panose="02020603050405020304" pitchFamily="18" charset="0"/>
                      </a:endParaRPr>
                    </a:p>
                    <a:p>
                      <a:pPr marL="285750" indent="-285750" algn="l">
                        <a:lnSpc>
                          <a:spcPct val="150000"/>
                        </a:lnSpc>
                        <a:buFont typeface="Arial" panose="020B0604020202020204" pitchFamily="34" charset="0"/>
                        <a:buChar char="•"/>
                      </a:pPr>
                      <a:r>
                        <a:rPr lang="en-GB" sz="1800" b="1" cap="none" spc="0" dirty="0">
                          <a:solidFill>
                            <a:schemeClr val="accent1">
                              <a:lumMod val="50000"/>
                            </a:schemeClr>
                          </a:solidFill>
                          <a:latin typeface="Times New Roman" panose="02020603050405020304" pitchFamily="18" charset="0"/>
                          <a:cs typeface="Times New Roman" panose="02020603050405020304" pitchFamily="18" charset="0"/>
                        </a:rPr>
                        <a:t>Good </a:t>
                      </a:r>
                      <a:r>
                        <a:rPr lang="en-US" b="1" dirty="0">
                          <a:solidFill>
                            <a:schemeClr val="accent1">
                              <a:lumMod val="50000"/>
                            </a:schemeClr>
                          </a:solidFill>
                          <a:latin typeface="Times New Roman" panose="02020603050405020304" pitchFamily="18" charset="0"/>
                          <a:cs typeface="Times New Roman" panose="02020603050405020304" pitchFamily="18" charset="0"/>
                        </a:rPr>
                        <a:t>teamwork </a:t>
                      </a:r>
                      <a:r>
                        <a:rPr lang="en-GB" sz="1800" b="1" cap="none" spc="0" dirty="0">
                          <a:solidFill>
                            <a:schemeClr val="accent1">
                              <a:lumMod val="50000"/>
                            </a:schemeClr>
                          </a:solidFill>
                          <a:latin typeface="Times New Roman" panose="02020603050405020304" pitchFamily="18" charset="0"/>
                          <a:cs typeface="Times New Roman" panose="02020603050405020304" pitchFamily="18" charset="0"/>
                        </a:rPr>
                        <a:t>and </a:t>
                      </a: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communication </a:t>
                      </a:r>
                    </a:p>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Attention to detail for high-quality results</a:t>
                      </a:r>
                    </a:p>
                  </a:txBody>
                  <a:tcPr marL="47458" marR="67797" marT="13559" marB="101696" anchor="b"/>
                </a:tc>
                <a:tc>
                  <a:txBody>
                    <a:bodyPr/>
                    <a:lstStyle/>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Limited confidence in public speaking </a:t>
                      </a:r>
                    </a:p>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Academic writing challenges</a:t>
                      </a:r>
                    </a:p>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Time</a:t>
                      </a:r>
                      <a:r>
                        <a:rPr lang="uk-UA" sz="1800" b="1" cap="none" spc="0" dirty="0">
                          <a:solidFill>
                            <a:schemeClr val="accent1">
                              <a:lumMod val="50000"/>
                            </a:schemeClr>
                          </a:solidFill>
                          <a:latin typeface="Times New Roman" panose="02020603050405020304" pitchFamily="18" charset="0"/>
                          <a:cs typeface="Times New Roman" panose="02020603050405020304" pitchFamily="18" charset="0"/>
                        </a:rPr>
                        <a:t> </a:t>
                      </a: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management when balancing work and study</a:t>
                      </a:r>
                    </a:p>
                  </a:txBody>
                  <a:tcPr marL="47458" marR="67797" marT="13559" marB="101696"/>
                </a:tc>
                <a:extLst>
                  <a:ext uri="{0D108BD9-81ED-4DB2-BD59-A6C34878D82A}">
                    <a16:rowId xmlns:a16="http://schemas.microsoft.com/office/drawing/2014/main" val="2972608417"/>
                  </a:ext>
                </a:extLst>
              </a:tr>
              <a:tr h="580875">
                <a:tc>
                  <a:txBody>
                    <a:bodyPr/>
                    <a:lstStyle/>
                    <a:p>
                      <a:pPr algn="ctr">
                        <a:lnSpc>
                          <a:spcPct val="100000"/>
                        </a:lnSpc>
                      </a:pPr>
                      <a:r>
                        <a:rPr lang="en-US" sz="2800" b="1" cap="none" spc="0" dirty="0">
                          <a:solidFill>
                            <a:schemeClr val="accent1">
                              <a:lumMod val="50000"/>
                            </a:schemeClr>
                          </a:solidFill>
                          <a:latin typeface="Times New Roman" panose="02020603050405020304" pitchFamily="18" charset="0"/>
                          <a:cs typeface="Times New Roman" panose="02020603050405020304" pitchFamily="18" charset="0"/>
                        </a:rPr>
                        <a:t>Opportunities</a:t>
                      </a:r>
                    </a:p>
                  </a:txBody>
                  <a:tcPr marL="47458" marR="67797" marT="13559" marB="101696"/>
                </a:tc>
                <a:tc>
                  <a:txBody>
                    <a:bodyPr/>
                    <a:lstStyle/>
                    <a:p>
                      <a:pPr algn="ctr">
                        <a:lnSpc>
                          <a:spcPct val="100000"/>
                        </a:lnSpc>
                      </a:pPr>
                      <a:r>
                        <a:rPr lang="en-US" sz="2800" b="1" cap="none" spc="0" dirty="0">
                          <a:solidFill>
                            <a:schemeClr val="accent1">
                              <a:lumMod val="50000"/>
                            </a:schemeClr>
                          </a:solidFill>
                          <a:latin typeface="Times New Roman" panose="02020603050405020304" pitchFamily="18" charset="0"/>
                          <a:cs typeface="Times New Roman" panose="02020603050405020304" pitchFamily="18" charset="0"/>
                        </a:rPr>
                        <a:t>Threats</a:t>
                      </a:r>
                      <a:endParaRPr lang="uk-UA" sz="2800" b="1" cap="none" spc="0" dirty="0">
                        <a:solidFill>
                          <a:schemeClr val="accent1">
                            <a:lumMod val="50000"/>
                          </a:schemeClr>
                        </a:solidFill>
                        <a:latin typeface="Times New Roman" panose="02020603050405020304" pitchFamily="18" charset="0"/>
                        <a:cs typeface="Times New Roman" panose="02020603050405020304" pitchFamily="18" charset="0"/>
                      </a:endParaRPr>
                    </a:p>
                  </a:txBody>
                  <a:tcPr marL="47458" marR="67797" marT="13559" marB="101696"/>
                </a:tc>
                <a:extLst>
                  <a:ext uri="{0D108BD9-81ED-4DB2-BD59-A6C34878D82A}">
                    <a16:rowId xmlns:a16="http://schemas.microsoft.com/office/drawing/2014/main" val="1442002921"/>
                  </a:ext>
                </a:extLst>
              </a:tr>
              <a:tr h="1348317">
                <a:tc>
                  <a:txBody>
                    <a:bodyPr/>
                    <a:lstStyle/>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Workshops and tutor support </a:t>
                      </a:r>
                    </a:p>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Class discussions and presentations</a:t>
                      </a:r>
                    </a:p>
                    <a:p>
                      <a:pPr marL="285750" indent="-285750" algn="l">
                        <a:lnSpc>
                          <a:spcPct val="150000"/>
                        </a:lnSpc>
                        <a:buFont typeface="Arial" panose="020B0604020202020204" pitchFamily="34" charset="0"/>
                        <a:buChar char="•"/>
                      </a:pPr>
                      <a:r>
                        <a:rPr lang="en-US" sz="1800" b="1" cap="none" spc="0" dirty="0">
                          <a:solidFill>
                            <a:schemeClr val="accent1">
                              <a:lumMod val="50000"/>
                            </a:schemeClr>
                          </a:solidFill>
                          <a:latin typeface="Times New Roman" panose="02020603050405020304" pitchFamily="18" charset="0"/>
                          <a:cs typeface="Times New Roman" panose="02020603050405020304" pitchFamily="18" charset="0"/>
                        </a:rPr>
                        <a:t>Access to digital tools</a:t>
                      </a:r>
                    </a:p>
                  </a:txBody>
                  <a:tcPr/>
                </a:tc>
                <a:tc>
                  <a:txBody>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800" b="1" cap="none" spc="0" dirty="0">
                          <a:solidFill>
                            <a:schemeClr val="accent1">
                              <a:lumMod val="50000"/>
                            </a:schemeClr>
                          </a:solidFill>
                          <a:latin typeface="Times New Roman" panose="02020603050405020304" pitchFamily="18" charset="0"/>
                          <a:cs typeface="Times New Roman" panose="02020603050405020304" pitchFamily="18" charset="0"/>
                        </a:rPr>
                        <a:t>Stress caused by balancing work and study during busy weeks and deadlines</a:t>
                      </a:r>
                    </a:p>
                  </a:txBody>
                  <a:tcPr/>
                </a:tc>
                <a:extLst>
                  <a:ext uri="{0D108BD9-81ED-4DB2-BD59-A6C34878D82A}">
                    <a16:rowId xmlns:a16="http://schemas.microsoft.com/office/drawing/2014/main" val="3282471081"/>
                  </a:ext>
                </a:extLst>
              </a:tr>
            </a:tbl>
          </a:graphicData>
        </a:graphic>
      </p:graphicFrame>
    </p:spTree>
    <p:extLst>
      <p:ext uri="{BB962C8B-B14F-4D97-AF65-F5344CB8AC3E}">
        <p14:creationId xmlns:p14="http://schemas.microsoft.com/office/powerpoint/2010/main" val="712675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FD2CFD-1BB9-DCE1-38C0-A7F9A77C4A99}"/>
              </a:ext>
            </a:extLst>
          </p:cNvPr>
          <p:cNvSpPr>
            <a:spLocks noGrp="1"/>
          </p:cNvSpPr>
          <p:nvPr>
            <p:ph type="title"/>
          </p:nvPr>
        </p:nvSpPr>
        <p:spPr>
          <a:xfrm>
            <a:off x="826396" y="1862667"/>
            <a:ext cx="4230100" cy="2760133"/>
          </a:xfrm>
        </p:spPr>
        <p:txBody>
          <a:bodyPr anchor="b">
            <a:normAutofit/>
          </a:bodyPr>
          <a:lstStyle/>
          <a:p>
            <a:pPr algn="ctr"/>
            <a:r>
              <a:rPr lang="en-US" b="1" i="1" dirty="0">
                <a:solidFill>
                  <a:srgbClr val="FFFFFF"/>
                </a:solidFill>
                <a:latin typeface="Times New Roman" panose="02020603050405020304" pitchFamily="18" charset="0"/>
                <a:cs typeface="Times New Roman" panose="02020603050405020304" pitchFamily="18" charset="0"/>
              </a:rPr>
              <a:t>Use strengths to overcome weaknesses and minimize threats</a:t>
            </a:r>
          </a:p>
        </p:txBody>
      </p:sp>
      <p:pic>
        <p:nvPicPr>
          <p:cNvPr id="7" name="Picture 6" descr="Spheres in balance">
            <a:extLst>
              <a:ext uri="{FF2B5EF4-FFF2-40B4-BE49-F238E27FC236}">
                <a16:creationId xmlns:a16="http://schemas.microsoft.com/office/drawing/2014/main" id="{F4471DCF-1A68-8138-E815-895B3728D112}"/>
              </a:ext>
            </a:extLst>
          </p:cNvPr>
          <p:cNvPicPr>
            <a:picLocks noChangeAspect="1"/>
          </p:cNvPicPr>
          <p:nvPr/>
        </p:nvPicPr>
        <p:blipFill>
          <a:blip r:embed="rId3">
            <a:alphaModFix amt="50000"/>
          </a:blip>
          <a:srcRect l="17139" r="19437"/>
          <a:stretch/>
        </p:blipFill>
        <p:spPr>
          <a:xfrm>
            <a:off x="5576079" y="10140"/>
            <a:ext cx="6624064" cy="6858001"/>
          </a:xfrm>
          <a:prstGeom prst="rect">
            <a:avLst/>
          </a:prstGeom>
        </p:spPr>
      </p:pic>
      <p:sp>
        <p:nvSpPr>
          <p:cNvPr id="3" name="Content Placeholder 2">
            <a:extLst>
              <a:ext uri="{FF2B5EF4-FFF2-40B4-BE49-F238E27FC236}">
                <a16:creationId xmlns:a16="http://schemas.microsoft.com/office/drawing/2014/main" id="{4C799BB8-9B90-15AC-AB4F-ADD7E61CC9BD}"/>
              </a:ext>
            </a:extLst>
          </p:cNvPr>
          <p:cNvSpPr>
            <a:spLocks noGrp="1"/>
          </p:cNvSpPr>
          <p:nvPr>
            <p:ph idx="1"/>
          </p:nvPr>
        </p:nvSpPr>
        <p:spPr>
          <a:xfrm>
            <a:off x="6096001" y="372534"/>
            <a:ext cx="5269604" cy="5822994"/>
          </a:xfrm>
        </p:spPr>
        <p:txBody>
          <a:bodyPr anchor="ctr">
            <a:normAutofit/>
          </a:bodyPr>
          <a:lstStyle/>
          <a:p>
            <a:r>
              <a:rPr lang="en-GB" b="1" dirty="0">
                <a:solidFill>
                  <a:schemeClr val="accent1">
                    <a:lumMod val="50000"/>
                  </a:schemeClr>
                </a:solidFill>
                <a:latin typeface="Times New Roman" panose="02020603050405020304" pitchFamily="18" charset="0"/>
                <a:cs typeface="Times New Roman" panose="02020603050405020304" pitchFamily="18" charset="0"/>
              </a:rPr>
              <a:t>Use teamwork and communication skills to build confidence in public speaking</a:t>
            </a:r>
            <a:r>
              <a:rPr lang="uk-UA" b="1" dirty="0">
                <a:solidFill>
                  <a:schemeClr val="accent1">
                    <a:lumMod val="50000"/>
                  </a:schemeClr>
                </a:solidFill>
                <a:latin typeface="Times New Roman" panose="02020603050405020304" pitchFamily="18" charset="0"/>
                <a:cs typeface="Times New Roman" panose="02020603050405020304" pitchFamily="18" charset="0"/>
              </a:rPr>
              <a:t> (</a:t>
            </a:r>
            <a:r>
              <a:rPr lang="en-GB" b="1" dirty="0">
                <a:solidFill>
                  <a:schemeClr val="accent1">
                    <a:lumMod val="50000"/>
                  </a:schemeClr>
                </a:solidFill>
                <a:latin typeface="Times New Roman" panose="02020603050405020304" pitchFamily="18" charset="0"/>
                <a:cs typeface="Times New Roman" panose="02020603050405020304" pitchFamily="18" charset="0"/>
              </a:rPr>
              <a:t>Eke, 2021</a:t>
            </a:r>
            <a:r>
              <a:rPr lang="uk-UA" b="1" dirty="0">
                <a:solidFill>
                  <a:schemeClr val="accent1">
                    <a:lumMod val="50000"/>
                  </a:schemeClr>
                </a:solidFill>
                <a:latin typeface="Times New Roman" panose="02020603050405020304" pitchFamily="18" charset="0"/>
                <a:cs typeface="Times New Roman" panose="02020603050405020304" pitchFamily="18" charset="0"/>
              </a:rPr>
              <a:t>)</a:t>
            </a:r>
            <a:r>
              <a:rPr lang="en-GB" b="1" dirty="0">
                <a:solidFill>
                  <a:schemeClr val="accent1">
                    <a:lumMod val="50000"/>
                  </a:schemeClr>
                </a:solidFill>
                <a:latin typeface="Times New Roman" panose="02020603050405020304" pitchFamily="18" charset="0"/>
                <a:cs typeface="Times New Roman" panose="02020603050405020304" pitchFamily="18" charset="0"/>
              </a:rPr>
              <a:t>.</a:t>
            </a:r>
          </a:p>
          <a:p>
            <a:r>
              <a:rPr lang="en-GB" b="1" dirty="0">
                <a:solidFill>
                  <a:schemeClr val="accent1">
                    <a:lumMod val="50000"/>
                  </a:schemeClr>
                </a:solidFill>
                <a:latin typeface="Times New Roman" panose="02020603050405020304" pitchFamily="18" charset="0"/>
                <a:cs typeface="Times New Roman" panose="02020603050405020304" pitchFamily="18" charset="0"/>
              </a:rPr>
              <a:t>Apply responsibility and self-discipline to manage time effectively, balance work and study, and reduce stress. </a:t>
            </a:r>
          </a:p>
          <a:p>
            <a:r>
              <a:rPr lang="en-GB" b="1" dirty="0">
                <a:solidFill>
                  <a:schemeClr val="accent1">
                    <a:lumMod val="50000"/>
                  </a:schemeClr>
                </a:solidFill>
                <a:latin typeface="Times New Roman" panose="02020603050405020304" pitchFamily="18" charset="0"/>
                <a:cs typeface="Times New Roman" panose="02020603050405020304" pitchFamily="18" charset="0"/>
              </a:rPr>
              <a:t>Pay attention to detail to improve academic writing quality</a:t>
            </a:r>
            <a:r>
              <a:rPr lang="uk-UA" b="1" dirty="0">
                <a:solidFill>
                  <a:schemeClr val="accent1">
                    <a:lumMod val="50000"/>
                  </a:schemeClr>
                </a:solidFill>
                <a:latin typeface="Times New Roman" panose="02020603050405020304" pitchFamily="18" charset="0"/>
                <a:cs typeface="Times New Roman" panose="02020603050405020304" pitchFamily="18" charset="0"/>
              </a:rPr>
              <a:t> (</a:t>
            </a:r>
            <a:r>
              <a:rPr lang="en-GB" b="1" dirty="0">
                <a:solidFill>
                  <a:schemeClr val="accent1">
                    <a:lumMod val="50000"/>
                  </a:schemeClr>
                </a:solidFill>
                <a:latin typeface="Times New Roman" panose="02020603050405020304" pitchFamily="18" charset="0"/>
                <a:cs typeface="Times New Roman" panose="02020603050405020304" pitchFamily="18" charset="0"/>
              </a:rPr>
              <a:t>Cottrell, 2015</a:t>
            </a:r>
            <a:r>
              <a:rPr lang="uk-UA" b="1" dirty="0">
                <a:solidFill>
                  <a:schemeClr val="accent1">
                    <a:lumMod val="50000"/>
                  </a:schemeClr>
                </a:solidFill>
                <a:latin typeface="Times New Roman" panose="02020603050405020304" pitchFamily="18" charset="0"/>
                <a:cs typeface="Times New Roman" panose="02020603050405020304" pitchFamily="18" charset="0"/>
              </a:rPr>
              <a:t>)</a:t>
            </a:r>
            <a:r>
              <a:rPr lang="en-GB" b="1" dirty="0">
                <a:solidFill>
                  <a:schemeClr val="accent1">
                    <a:lumMod val="50000"/>
                  </a:schemeClr>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725162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ight ladder against dull ladders">
            <a:extLst>
              <a:ext uri="{FF2B5EF4-FFF2-40B4-BE49-F238E27FC236}">
                <a16:creationId xmlns:a16="http://schemas.microsoft.com/office/drawing/2014/main" id="{696D43FD-8991-B652-1924-93FB4A157BCD}"/>
              </a:ext>
            </a:extLst>
          </p:cNvPr>
          <p:cNvPicPr>
            <a:picLocks noChangeAspect="1"/>
          </p:cNvPicPr>
          <p:nvPr/>
        </p:nvPicPr>
        <p:blipFill>
          <a:blip r:embed="rId2">
            <a:alphaModFix amt="35000"/>
          </a:blip>
          <a:srcRect l="10594"/>
          <a:stretch/>
        </p:blipFill>
        <p:spPr>
          <a:xfrm>
            <a:off x="4037826" y="10138"/>
            <a:ext cx="8151126" cy="6837724"/>
          </a:xfrm>
          <a:prstGeom prst="rect">
            <a:avLst/>
          </a:prstGeom>
        </p:spPr>
      </p:pic>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F75A9-1E17-0D86-DF4B-1BEF1E1922AC}"/>
              </a:ext>
            </a:extLst>
          </p:cNvPr>
          <p:cNvSpPr>
            <a:spLocks noGrp="1"/>
          </p:cNvSpPr>
          <p:nvPr>
            <p:ph type="title"/>
          </p:nvPr>
        </p:nvSpPr>
        <p:spPr>
          <a:xfrm>
            <a:off x="272955" y="586856"/>
            <a:ext cx="3493827" cy="4754072"/>
          </a:xfrm>
        </p:spPr>
        <p:txBody>
          <a:bodyPr anchor="b">
            <a:noAutofit/>
          </a:bodyPr>
          <a:lstStyle/>
          <a:p>
            <a:pPr algn="ctr"/>
            <a:r>
              <a:rPr lang="en-US" b="1" i="1" dirty="0">
                <a:solidFill>
                  <a:srgbClr val="FFFFFF"/>
                </a:solidFill>
                <a:latin typeface="Times New Roman" panose="02020603050405020304" pitchFamily="18" charset="0"/>
                <a:cs typeface="Times New Roman" panose="02020603050405020304" pitchFamily="18" charset="0"/>
              </a:rPr>
              <a:t>Available opportunities  and how to utilize them with my strengths</a:t>
            </a:r>
          </a:p>
        </p:txBody>
      </p:sp>
      <p:sp>
        <p:nvSpPr>
          <p:cNvPr id="3" name="Content Placeholder 2">
            <a:extLst>
              <a:ext uri="{FF2B5EF4-FFF2-40B4-BE49-F238E27FC236}">
                <a16:creationId xmlns:a16="http://schemas.microsoft.com/office/drawing/2014/main" id="{FEAD8422-8E1A-D5F2-405A-D04D7924C5A2}"/>
              </a:ext>
            </a:extLst>
          </p:cNvPr>
          <p:cNvSpPr>
            <a:spLocks noGrp="1"/>
          </p:cNvSpPr>
          <p:nvPr>
            <p:ph idx="1"/>
          </p:nvPr>
        </p:nvSpPr>
        <p:spPr>
          <a:xfrm>
            <a:off x="4504267" y="511388"/>
            <a:ext cx="6861339" cy="6336474"/>
          </a:xfrm>
        </p:spPr>
        <p:txBody>
          <a:bodyPr anchor="ctr">
            <a:normAutofit/>
          </a:bodyPr>
          <a:lstStyle/>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Self-discipline and responsibility to attend workshops regularly and apply feedback to improve my academic writing skills</a:t>
            </a:r>
            <a:r>
              <a:rPr lang="en-GB"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a:t>
            </a:r>
            <a:r>
              <a:rPr lang="uk-UA"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a:t>
            </a:r>
            <a:r>
              <a:rPr lang="en-GB" b="1"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Jusslin</a:t>
            </a:r>
            <a:r>
              <a:rPr lang="en-GB"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and </a:t>
            </a:r>
            <a:r>
              <a:rPr lang="en-GB" b="1"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Widlund</a:t>
            </a:r>
            <a:r>
              <a:rPr lang="en-GB" b="1" dirty="0">
                <a:solidFill>
                  <a:schemeClr val="accent1">
                    <a:lumMod val="50000"/>
                  </a:schemeClr>
                </a:solidFill>
                <a:latin typeface="Times New Roman" panose="02020603050405020304" pitchFamily="18" charset="0"/>
                <a:cs typeface="Times New Roman" panose="02020603050405020304" pitchFamily="18" charset="0"/>
              </a:rPr>
              <a:t>, </a:t>
            </a:r>
            <a:r>
              <a:rPr lang="en-GB"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2024</a:t>
            </a:r>
            <a:r>
              <a:rPr lang="uk-UA" b="1"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a:t>
            </a:r>
            <a:r>
              <a:rPr lang="en-US" b="1" dirty="0">
                <a:solidFill>
                  <a:schemeClr val="accent1">
                    <a:lumMod val="50000"/>
                  </a:schemeClr>
                </a:solidFill>
                <a:latin typeface="Times New Roman" panose="02020603050405020304" pitchFamily="18" charset="0"/>
                <a:cs typeface="Times New Roman" panose="02020603050405020304" pitchFamily="18" charset="0"/>
              </a:rPr>
              <a:t>.</a:t>
            </a:r>
          </a:p>
          <a:p>
            <a:pPr>
              <a:lnSpc>
                <a:spcPct val="100000"/>
              </a:lnSpc>
            </a:pPr>
            <a:r>
              <a:rPr lang="en-US" b="1" dirty="0">
                <a:solidFill>
                  <a:schemeClr val="accent1">
                    <a:lumMod val="50000"/>
                  </a:schemeClr>
                </a:solidFill>
                <a:latin typeface="Times New Roman" panose="02020603050405020304" pitchFamily="18" charset="0"/>
                <a:cs typeface="Times New Roman" panose="02020603050405020304" pitchFamily="18" charset="0"/>
              </a:rPr>
              <a:t>Communication and teamwork to participate</a:t>
            </a:r>
            <a:r>
              <a:rPr lang="uk-UA" b="1" dirty="0">
                <a:solidFill>
                  <a:schemeClr val="accent1">
                    <a:lumMod val="50000"/>
                  </a:schemeClr>
                </a:solidFill>
                <a:latin typeface="Times New Roman" panose="02020603050405020304" pitchFamily="18" charset="0"/>
                <a:cs typeface="Times New Roman" panose="02020603050405020304" pitchFamily="18" charset="0"/>
              </a:rPr>
              <a:t> </a:t>
            </a:r>
            <a:r>
              <a:rPr lang="en-GB" b="1" dirty="0">
                <a:solidFill>
                  <a:schemeClr val="accent1">
                    <a:lumMod val="50000"/>
                  </a:schemeClr>
                </a:solidFill>
                <a:latin typeface="Times New Roman" panose="02020603050405020304" pitchFamily="18" charset="0"/>
                <a:cs typeface="Times New Roman" panose="02020603050405020304" pitchFamily="18" charset="0"/>
              </a:rPr>
              <a:t>in class discussions</a:t>
            </a:r>
            <a:r>
              <a:rPr lang="en-US" b="1" dirty="0">
                <a:solidFill>
                  <a:schemeClr val="accent1">
                    <a:lumMod val="50000"/>
                  </a:schemeClr>
                </a:solidFill>
                <a:latin typeface="Times New Roman" panose="02020603050405020304" pitchFamily="18" charset="0"/>
                <a:cs typeface="Times New Roman" panose="02020603050405020304" pitchFamily="18" charset="0"/>
              </a:rPr>
              <a:t> and build confidence in public speaking (Eke, 2021).</a:t>
            </a:r>
            <a:endParaRPr lang="uk-UA" b="1" dirty="0">
              <a:solidFill>
                <a:schemeClr val="accent1">
                  <a:lumMod val="50000"/>
                </a:schemeClr>
              </a:solidFill>
              <a:latin typeface="Times New Roman" panose="02020603050405020304" pitchFamily="18" charset="0"/>
              <a:cs typeface="Times New Roman" panose="02020603050405020304" pitchFamily="18" charset="0"/>
            </a:endParaRPr>
          </a:p>
          <a:p>
            <a:pPr>
              <a:lnSpc>
                <a:spcPct val="100000"/>
              </a:lnSpc>
            </a:pPr>
            <a:r>
              <a:rPr lang="en-GB" b="1" dirty="0">
                <a:solidFill>
                  <a:schemeClr val="accent1">
                    <a:lumMod val="50000"/>
                  </a:schemeClr>
                </a:solidFill>
                <a:latin typeface="Times New Roman" panose="02020603050405020304" pitchFamily="18" charset="0"/>
                <a:cs typeface="Times New Roman" panose="02020603050405020304" pitchFamily="18" charset="0"/>
              </a:rPr>
              <a:t>Responsibility and attention to detail to use digital learning tools effectively for academic research.</a:t>
            </a:r>
            <a:endParaRPr lang="en-US" b="1" dirty="0">
              <a:solidFill>
                <a:schemeClr val="accent1">
                  <a:lumMod val="50000"/>
                </a:schemeClr>
              </a:solidFill>
              <a:latin typeface="Times New Roman" panose="02020603050405020304" pitchFamily="18" charset="0"/>
              <a:cs typeface="Times New Roman" panose="02020603050405020304" pitchFamily="18" charset="0"/>
            </a:endParaRPr>
          </a:p>
          <a:p>
            <a:pPr>
              <a:lnSpc>
                <a:spcPct val="100000"/>
              </a:lnSpc>
            </a:pPr>
            <a:endParaRPr lang="uk-UA" sz="2000" dirty="0">
              <a:solidFill>
                <a:schemeClr val="accent1">
                  <a:lumMod val="75000"/>
                </a:schemeClr>
              </a:solidFill>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6970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flight of stairs">
            <a:extLst>
              <a:ext uri="{FF2B5EF4-FFF2-40B4-BE49-F238E27FC236}">
                <a16:creationId xmlns:a16="http://schemas.microsoft.com/office/drawing/2014/main" id="{7CD9B069-6E36-1AF2-1B2B-92EE45F8ED93}"/>
              </a:ext>
            </a:extLst>
          </p:cNvPr>
          <p:cNvPicPr>
            <a:picLocks noChangeAspect="1"/>
          </p:cNvPicPr>
          <p:nvPr/>
        </p:nvPicPr>
        <p:blipFill>
          <a:blip r:embed="rId2">
            <a:alphaModFix amt="35000"/>
          </a:blip>
          <a:srcRect l="24284" t="2567" r="12899"/>
          <a:stretch/>
        </p:blipFill>
        <p:spPr>
          <a:xfrm>
            <a:off x="5567937" y="0"/>
            <a:ext cx="6632206" cy="6858000"/>
          </a:xfrm>
          <a:prstGeom prst="rect">
            <a:avLst/>
          </a:prstGeom>
        </p:spPr>
      </p:pic>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C74D4A-F713-0E03-B685-3C0DD505FA87}"/>
              </a:ext>
            </a:extLst>
          </p:cNvPr>
          <p:cNvSpPr>
            <a:spLocks noGrp="1"/>
          </p:cNvSpPr>
          <p:nvPr>
            <p:ph type="title"/>
          </p:nvPr>
        </p:nvSpPr>
        <p:spPr>
          <a:xfrm>
            <a:off x="826396" y="586855"/>
            <a:ext cx="4230100" cy="3387497"/>
          </a:xfrm>
        </p:spPr>
        <p:txBody>
          <a:bodyPr anchor="b">
            <a:normAutofit/>
          </a:bodyPr>
          <a:lstStyle/>
          <a:p>
            <a:pPr algn="ctr"/>
            <a:r>
              <a:rPr lang="en-GB" b="1" i="1" u="none" strike="noStrike" dirty="0">
                <a:solidFill>
                  <a:schemeClr val="bg1"/>
                </a:solidFill>
                <a:effectLst/>
                <a:latin typeface="Times New Roman" panose="02020603050405020304" pitchFamily="18" charset="0"/>
                <a:cs typeface="Times New Roman" panose="02020603050405020304" pitchFamily="18" charset="0"/>
              </a:rPr>
              <a:t>Conclusion</a:t>
            </a:r>
            <a:endParaRPr lang="en-US" b="1" i="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CE598E3-82D9-07B9-1272-699B2835F9C0}"/>
              </a:ext>
            </a:extLst>
          </p:cNvPr>
          <p:cNvSpPr>
            <a:spLocks noGrp="1"/>
          </p:cNvSpPr>
          <p:nvPr>
            <p:ph idx="1"/>
          </p:nvPr>
        </p:nvSpPr>
        <p:spPr>
          <a:xfrm>
            <a:off x="6503158" y="649480"/>
            <a:ext cx="4862447" cy="5546047"/>
          </a:xfrm>
        </p:spPr>
        <p:txBody>
          <a:bodyPr anchor="ctr">
            <a:normAutofit/>
          </a:bodyPr>
          <a:lstStyle/>
          <a:p>
            <a:pPr marL="0" indent="0">
              <a:lnSpc>
                <a:spcPct val="100000"/>
              </a:lnSpc>
              <a:buNone/>
            </a:pPr>
            <a:r>
              <a:rPr lang="en-US" sz="2400" b="1" dirty="0">
                <a:solidFill>
                  <a:schemeClr val="accent1">
                    <a:lumMod val="50000"/>
                  </a:schemeClr>
                </a:solidFill>
                <a:latin typeface="Times New Roman" panose="02020603050405020304" pitchFamily="18" charset="0"/>
                <a:cs typeface="Times New Roman" panose="02020603050405020304" pitchFamily="18" charset="0"/>
              </a:rPr>
              <a:t>In conclusion, my SWOT analysis has helped me understand my abilities and identify areas for improvement. It has allowed me to see how qualities such as self-discipline, responsibility, teamwork, and attention to detail can support my growth and help me overcome challenges like time management and stress. Using available opportunities enables me to plan my future development more effectively throughout my studies. </a:t>
            </a:r>
          </a:p>
        </p:txBody>
      </p:sp>
    </p:spTree>
    <p:extLst>
      <p:ext uri="{BB962C8B-B14F-4D97-AF65-F5344CB8AC3E}">
        <p14:creationId xmlns:p14="http://schemas.microsoft.com/office/powerpoint/2010/main" val="3563982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pages of an open book in a bright studio">
            <a:extLst>
              <a:ext uri="{FF2B5EF4-FFF2-40B4-BE49-F238E27FC236}">
                <a16:creationId xmlns:a16="http://schemas.microsoft.com/office/drawing/2014/main" id="{1C489E56-C320-AD8A-8DBC-3B1EB89DCCBB}"/>
              </a:ext>
            </a:extLst>
          </p:cNvPr>
          <p:cNvPicPr>
            <a:picLocks noChangeAspect="1"/>
          </p:cNvPicPr>
          <p:nvPr/>
        </p:nvPicPr>
        <p:blipFill>
          <a:blip r:embed="rId2">
            <a:alphaModFix amt="20000"/>
          </a:blip>
          <a:srcRect l="27451" b="8339"/>
          <a:stretch/>
        </p:blipFill>
        <p:spPr>
          <a:xfrm>
            <a:off x="4037826" y="0"/>
            <a:ext cx="8154174" cy="6868138"/>
          </a:xfrm>
          <a:prstGeom prst="rect">
            <a:avLst/>
          </a:prstGeom>
        </p:spPr>
      </p:pic>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AC48D-4A54-B227-2C1F-789DAA53BBFA}"/>
              </a:ext>
            </a:extLst>
          </p:cNvPr>
          <p:cNvSpPr>
            <a:spLocks noGrp="1"/>
          </p:cNvSpPr>
          <p:nvPr>
            <p:ph type="title"/>
          </p:nvPr>
        </p:nvSpPr>
        <p:spPr>
          <a:xfrm>
            <a:off x="466722" y="586855"/>
            <a:ext cx="3201366" cy="3387497"/>
          </a:xfrm>
        </p:spPr>
        <p:txBody>
          <a:bodyPr anchor="b">
            <a:normAutofit/>
          </a:bodyPr>
          <a:lstStyle/>
          <a:p>
            <a:pPr algn="ctr"/>
            <a:r>
              <a:rPr lang="en-GB" b="1" dirty="0">
                <a:solidFill>
                  <a:srgbClr val="FFFFFF"/>
                </a:solidFill>
                <a:latin typeface="Times New Roman" panose="02020603050405020304" pitchFamily="18" charset="0"/>
                <a:cs typeface="Times New Roman" panose="02020603050405020304" pitchFamily="18" charset="0"/>
              </a:rPr>
              <a:t>Reference list</a:t>
            </a:r>
            <a:endParaRPr lang="en-US" b="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24180B-3303-C895-44A2-DB1991A7ECB3}"/>
              </a:ext>
            </a:extLst>
          </p:cNvPr>
          <p:cNvSpPr>
            <a:spLocks noGrp="1"/>
          </p:cNvSpPr>
          <p:nvPr>
            <p:ph idx="1"/>
          </p:nvPr>
        </p:nvSpPr>
        <p:spPr>
          <a:xfrm>
            <a:off x="4810259" y="649480"/>
            <a:ext cx="6555347" cy="5546047"/>
          </a:xfrm>
        </p:spPr>
        <p:txBody>
          <a:bodyPr anchor="ctr">
            <a:normAutofit/>
          </a:bodyPr>
          <a:lstStyle/>
          <a:p>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Cottrell, S. (2015) </a:t>
            </a:r>
            <a:r>
              <a:rPr lang="en-GB" sz="1800" b="0" i="1" u="none" strike="noStrike" dirty="0">
                <a:solidFill>
                  <a:schemeClr val="accent1">
                    <a:lumMod val="50000"/>
                  </a:schemeClr>
                </a:solidFill>
                <a:effectLst/>
                <a:latin typeface="Times New Roman" panose="02020603050405020304" pitchFamily="18" charset="0"/>
                <a:cs typeface="Times New Roman" panose="02020603050405020304" pitchFamily="18" charset="0"/>
              </a:rPr>
              <a:t>Skills for success : personal development and employability.</a:t>
            </a:r>
            <a:r>
              <a:rPr lang="en-GB" sz="1800" dirty="0">
                <a:solidFill>
                  <a:schemeClr val="accent1">
                    <a:lumMod val="50000"/>
                  </a:schemeClr>
                </a:solidFill>
                <a:latin typeface="Times New Roman" panose="02020603050405020304" pitchFamily="18" charset="0"/>
                <a:cs typeface="Times New Roman" panose="02020603050405020304" pitchFamily="18" charset="0"/>
              </a:rPr>
              <a:t> </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3th </a:t>
            </a:r>
            <a:r>
              <a:rPr lang="en-GB" sz="1800" b="0"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edn</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Basingstoke: Palgrave Macmillan.</a:t>
            </a:r>
          </a:p>
          <a:p>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Cottrell, S. (2021) </a:t>
            </a:r>
            <a:r>
              <a:rPr lang="en-GB" sz="1800" b="0" i="1" u="none" strike="noStrike" dirty="0">
                <a:solidFill>
                  <a:schemeClr val="accent1">
                    <a:lumMod val="50000"/>
                  </a:schemeClr>
                </a:solidFill>
                <a:effectLst/>
                <a:latin typeface="Times New Roman" panose="02020603050405020304" pitchFamily="18" charset="0"/>
                <a:cs typeface="Times New Roman" panose="02020603050405020304" pitchFamily="18" charset="0"/>
              </a:rPr>
              <a:t>Skills for success : personal development and employability.</a:t>
            </a:r>
            <a:r>
              <a:rPr lang="en-GB" sz="1800" dirty="0">
                <a:solidFill>
                  <a:schemeClr val="accent1">
                    <a:lumMod val="50000"/>
                  </a:schemeClr>
                </a:solidFill>
                <a:latin typeface="Times New Roman" panose="02020603050405020304" pitchFamily="18" charset="0"/>
                <a:cs typeface="Times New Roman" panose="02020603050405020304" pitchFamily="18" charset="0"/>
              </a:rPr>
              <a:t> </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4th </a:t>
            </a:r>
            <a:r>
              <a:rPr lang="en-GB" sz="1800" b="0"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edn</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London: Red Globe Press.</a:t>
            </a:r>
            <a:endParaRPr lang="en-US" sz="1800" dirty="0">
              <a:solidFill>
                <a:schemeClr val="accent1">
                  <a:lumMod val="50000"/>
                </a:schemeClr>
              </a:solidFill>
              <a:latin typeface="Times New Roman" panose="02020603050405020304" pitchFamily="18" charset="0"/>
              <a:cs typeface="Times New Roman" panose="02020603050405020304" pitchFamily="18" charset="0"/>
            </a:endParaRPr>
          </a:p>
          <a:p>
            <a:r>
              <a:rPr lang="en-US" sz="1800" dirty="0">
                <a:solidFill>
                  <a:schemeClr val="accent1">
                    <a:lumMod val="50000"/>
                  </a:schemeClr>
                </a:solidFill>
                <a:latin typeface="Times New Roman" panose="02020603050405020304" pitchFamily="18" charset="0"/>
                <a:cs typeface="Times New Roman" panose="02020603050405020304" pitchFamily="18" charset="0"/>
              </a:rPr>
              <a:t>Eke, O.A. (2021) ‘Public Speaking and Speech Presentation: Skills and Strategies’. Available at: </a:t>
            </a:r>
            <a:r>
              <a:rPr lang="en-US" sz="1800" dirty="0">
                <a:solidFill>
                  <a:schemeClr val="accent1">
                    <a:lumMod val="50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https://www.researchgate.net/publication/349570297_Public_Speaking_and_Speech_Presentation_Skills_and_Strategies</a:t>
            </a:r>
            <a:r>
              <a:rPr lang="en-US" sz="1800" dirty="0">
                <a:solidFill>
                  <a:schemeClr val="accent1">
                    <a:lumMod val="50000"/>
                  </a:schemeClr>
                </a:solidFill>
                <a:latin typeface="Times New Roman" panose="02020603050405020304" pitchFamily="18" charset="0"/>
                <a:cs typeface="Times New Roman" panose="02020603050405020304" pitchFamily="18" charset="0"/>
              </a:rPr>
              <a:t>  (Accessed: 3 November 2025).</a:t>
            </a:r>
            <a:endParaRPr lang="uk-UA" sz="1800" dirty="0">
              <a:solidFill>
                <a:schemeClr val="accent1">
                  <a:lumMod val="50000"/>
                </a:schemeClr>
              </a:solidFill>
              <a:latin typeface="Times New Roman" panose="02020603050405020304" pitchFamily="18" charset="0"/>
              <a:cs typeface="Times New Roman" panose="02020603050405020304" pitchFamily="18" charset="0"/>
            </a:endParaRPr>
          </a:p>
          <a:p>
            <a:r>
              <a:rPr lang="en-US" sz="1800" dirty="0" err="1">
                <a:solidFill>
                  <a:schemeClr val="accent1">
                    <a:lumMod val="50000"/>
                  </a:schemeClr>
                </a:solidFill>
                <a:latin typeface="Times New Roman" panose="02020603050405020304" pitchFamily="18" charset="0"/>
                <a:cs typeface="Times New Roman" panose="02020603050405020304" pitchFamily="18" charset="0"/>
              </a:rPr>
              <a:t>Gürel</a:t>
            </a:r>
            <a:r>
              <a:rPr lang="en-US" sz="1800" dirty="0">
                <a:solidFill>
                  <a:schemeClr val="accent1">
                    <a:lumMod val="50000"/>
                  </a:schemeClr>
                </a:solidFill>
                <a:latin typeface="Times New Roman" panose="02020603050405020304" pitchFamily="18" charset="0"/>
                <a:cs typeface="Times New Roman" panose="02020603050405020304" pitchFamily="18" charset="0"/>
              </a:rPr>
              <a:t>, E. and Tat, M. (2017) ‘SWOT Analysis: A Theoretical Review’, </a:t>
            </a:r>
            <a:r>
              <a:rPr lang="en-US" sz="1800" i="1" dirty="0">
                <a:solidFill>
                  <a:schemeClr val="accent1">
                    <a:lumMod val="50000"/>
                  </a:schemeClr>
                </a:solidFill>
                <a:latin typeface="Times New Roman" panose="02020603050405020304" pitchFamily="18" charset="0"/>
                <a:cs typeface="Times New Roman" panose="02020603050405020304" pitchFamily="18" charset="0"/>
              </a:rPr>
              <a:t>Journal of International Social Research, </a:t>
            </a:r>
            <a:r>
              <a:rPr lang="en-US" sz="1800" dirty="0">
                <a:solidFill>
                  <a:schemeClr val="accent1">
                    <a:lumMod val="50000"/>
                  </a:schemeClr>
                </a:solidFill>
                <a:latin typeface="Times New Roman" panose="02020603050405020304" pitchFamily="18" charset="0"/>
                <a:cs typeface="Times New Roman" panose="02020603050405020304" pitchFamily="18" charset="0"/>
              </a:rPr>
              <a:t>10. 994-1006. 10.17719/jisr.2017.1832. Available at: </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DOI:</a:t>
            </a:r>
            <a:r>
              <a:rPr lang="en-GB" sz="1800" b="0" i="0" u="sng" dirty="0">
                <a:solidFill>
                  <a:schemeClr val="accent1">
                    <a:lumMod val="50000"/>
                  </a:schemeClr>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10.17719/jisr.2017.1832</a:t>
            </a:r>
            <a:r>
              <a:rPr lang="en-US" sz="1800" dirty="0">
                <a:solidFill>
                  <a:schemeClr val="accent1">
                    <a:lumMod val="50000"/>
                  </a:schemeClr>
                </a:solidFill>
                <a:latin typeface="Times New Roman" panose="02020603050405020304" pitchFamily="18" charset="0"/>
                <a:cs typeface="Times New Roman" panose="02020603050405020304" pitchFamily="18" charset="0"/>
              </a:rPr>
              <a:t> (Accessed: 3 November 2025).</a:t>
            </a:r>
            <a:endParaRPr lang="uk-UA" sz="1800" dirty="0">
              <a:solidFill>
                <a:schemeClr val="accent1">
                  <a:lumMod val="50000"/>
                </a:schemeClr>
              </a:solidFill>
              <a:latin typeface="Times New Roman" panose="02020603050405020304" pitchFamily="18" charset="0"/>
              <a:cs typeface="Times New Roman" panose="02020603050405020304" pitchFamily="18" charset="0"/>
            </a:endParaRPr>
          </a:p>
          <a:p>
            <a:r>
              <a:rPr lang="en-GB" sz="1800" b="0"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Jusslin</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S. and </a:t>
            </a:r>
            <a:r>
              <a:rPr lang="en-GB" sz="1800" b="0"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Widlund</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A. (2024) ‘Academic writing workshop-</a:t>
            </a:r>
            <a:r>
              <a:rPr lang="en-GB" sz="1800" b="0" i="0" u="none" strike="noStrike" dirty="0" err="1">
                <a:solidFill>
                  <a:schemeClr val="accent1">
                    <a:lumMod val="50000"/>
                  </a:schemeClr>
                </a:solidFill>
                <a:effectLst/>
                <a:latin typeface="Times New Roman" panose="02020603050405020304" pitchFamily="18" charset="0"/>
                <a:cs typeface="Times New Roman" panose="02020603050405020304" pitchFamily="18" charset="0"/>
              </a:rPr>
              <a:t>ing</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to support students writing bachelor’s and master’s theses: a more-than-human approach’, </a:t>
            </a:r>
            <a:r>
              <a:rPr lang="en-GB" sz="1800" b="0" i="1" u="none" strike="noStrike" dirty="0">
                <a:solidFill>
                  <a:schemeClr val="accent1">
                    <a:lumMod val="50000"/>
                  </a:schemeClr>
                </a:solidFill>
                <a:effectLst/>
                <a:latin typeface="Times New Roman" panose="02020603050405020304" pitchFamily="18" charset="0"/>
                <a:cs typeface="Times New Roman" panose="02020603050405020304" pitchFamily="18" charset="0"/>
              </a:rPr>
              <a:t>Teaching in higher education</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29(1), pp. 233–250. Available at: </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https://doi.org/10.1080/13562517.2021.1973409</a:t>
            </a:r>
            <a:r>
              <a:rPr lang="en-GB" sz="1800" b="0" i="0" u="none" strike="noStrike" dirty="0">
                <a:solidFill>
                  <a:schemeClr val="accent1">
                    <a:lumMod val="50000"/>
                  </a:schemeClr>
                </a:solidFill>
                <a:effectLst/>
                <a:latin typeface="Times New Roman" panose="02020603050405020304" pitchFamily="18" charset="0"/>
                <a:cs typeface="Times New Roman" panose="02020603050405020304" pitchFamily="18" charset="0"/>
              </a:rPr>
              <a:t>. </a:t>
            </a:r>
            <a:r>
              <a:rPr lang="en-US" sz="1800" dirty="0">
                <a:solidFill>
                  <a:schemeClr val="accent1">
                    <a:lumMod val="50000"/>
                  </a:schemeClr>
                </a:solidFill>
                <a:latin typeface="Times New Roman" panose="02020603050405020304" pitchFamily="18" charset="0"/>
                <a:cs typeface="Times New Roman" panose="02020603050405020304" pitchFamily="18" charset="0"/>
              </a:rPr>
              <a:t>(Accessed: 7 November 2025).</a:t>
            </a:r>
          </a:p>
        </p:txBody>
      </p:sp>
    </p:spTree>
    <p:extLst>
      <p:ext uri="{BB962C8B-B14F-4D97-AF65-F5344CB8AC3E}">
        <p14:creationId xmlns:p14="http://schemas.microsoft.com/office/powerpoint/2010/main" val="3323968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11574</TotalTime>
  <Words>816</Words>
  <Application>Microsoft Macintosh PowerPoint</Application>
  <PresentationFormat>Widescreen</PresentationFormat>
  <Paragraphs>58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 </vt:lpstr>
      <vt:lpstr>Acknowledgement of the use of AI</vt:lpstr>
      <vt:lpstr>Overview</vt:lpstr>
      <vt:lpstr>Introduction</vt:lpstr>
      <vt:lpstr>The importance of SWOT analysis for my personal development</vt:lpstr>
      <vt:lpstr> </vt:lpstr>
      <vt:lpstr>Use strengths to overcome weaknesses and minimize threats</vt:lpstr>
      <vt:lpstr>Available opportunities  and how to utilize them with my strengths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Yuliia Silman</dc:creator>
  <cp:lastModifiedBy>Yuliia Silman</cp:lastModifiedBy>
  <cp:revision>13</cp:revision>
  <dcterms:created xsi:type="dcterms:W3CDTF">2025-10-27T15:38:32Z</dcterms:created>
  <dcterms:modified xsi:type="dcterms:W3CDTF">2025-11-09T16:18:10Z</dcterms:modified>
</cp:coreProperties>
</file>