
<file path=[Content_Types].xml><?xml version="1.0" encoding="utf-8"?>
<Types xmlns="http://schemas.openxmlformats.org/package/2006/content-types">
  <Default Extension="jpeg" ContentType="image/jpeg"/>
  <Default Extension="jpg" ContentType="image/jpeg"/>
  <Default Extension="m4a" ContentType="audio/mp4"/>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14"/>
  </p:notesMasterIdLst>
  <p:sldIdLst>
    <p:sldId id="256" r:id="rId2"/>
    <p:sldId id="299" r:id="rId3"/>
    <p:sldId id="303" r:id="rId4"/>
    <p:sldId id="304" r:id="rId5"/>
    <p:sldId id="310" r:id="rId6"/>
    <p:sldId id="311" r:id="rId7"/>
    <p:sldId id="312" r:id="rId8"/>
    <p:sldId id="313" r:id="rId9"/>
    <p:sldId id="314" r:id="rId10"/>
    <p:sldId id="315" r:id="rId11"/>
    <p:sldId id="316" r:id="rId12"/>
    <p:sldId id="317" r:id="rId13"/>
  </p:sldIdLst>
  <p:sldSz cx="9144000" cy="6858000" type="screen4x3"/>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B644ABA9-BD09-4081-900B-3FA1C809CCC3}" v="9" dt="2021-11-25T08:51:59.03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20000" autoAdjust="0"/>
    <p:restoredTop sz="68421" autoAdjust="0"/>
  </p:normalViewPr>
  <p:slideViewPr>
    <p:cSldViewPr>
      <p:cViewPr varScale="1">
        <p:scale>
          <a:sx n="72" d="100"/>
          <a:sy n="72" d="100"/>
        </p:scale>
        <p:origin x="1488" y="48"/>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19"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6332"/>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6332"/>
          </a:xfrm>
          <a:prstGeom prst="rect">
            <a:avLst/>
          </a:prstGeom>
        </p:spPr>
        <p:txBody>
          <a:bodyPr vert="horz" lIns="91440" tIns="45720" rIns="91440" bIns="45720" rtlCol="0"/>
          <a:lstStyle>
            <a:lvl1pPr algn="r">
              <a:defRPr sz="1200"/>
            </a:lvl1pPr>
          </a:lstStyle>
          <a:p>
            <a:fld id="{75EDCAD2-45DD-4F8D-ABDD-8796B4A85915}" type="datetimeFigureOut">
              <a:rPr lang="en-GB" smtClean="0"/>
              <a:pPr/>
              <a:t>14/02/2023</a:t>
            </a:fld>
            <a:endParaRPr lang="en-GB"/>
          </a:p>
        </p:txBody>
      </p:sp>
      <p:sp>
        <p:nvSpPr>
          <p:cNvPr id="4" name="Slide Image Placeholder 3"/>
          <p:cNvSpPr>
            <a:spLocks noGrp="1" noRot="1" noChangeAspect="1"/>
          </p:cNvSpPr>
          <p:nvPr>
            <p:ph type="sldImg" idx="2"/>
          </p:nvPr>
        </p:nvSpPr>
        <p:spPr>
          <a:xfrm>
            <a:off x="917575" y="744538"/>
            <a:ext cx="4962525" cy="3722687"/>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15153"/>
            <a:ext cx="5438140" cy="446698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3"/>
            <a:ext cx="2945659" cy="496332"/>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3"/>
            <a:ext cx="2945659" cy="496332"/>
          </a:xfrm>
          <a:prstGeom prst="rect">
            <a:avLst/>
          </a:prstGeom>
        </p:spPr>
        <p:txBody>
          <a:bodyPr vert="horz" lIns="91440" tIns="45720" rIns="91440" bIns="45720" rtlCol="0" anchor="b"/>
          <a:lstStyle>
            <a:lvl1pPr algn="r">
              <a:defRPr sz="1200"/>
            </a:lvl1pPr>
          </a:lstStyle>
          <a:p>
            <a:fld id="{9C6DD92D-8F92-4A4A-8901-F2B9AD42DE71}" type="slidenum">
              <a:rPr lang="en-GB" smtClean="0"/>
              <a:pPr/>
              <a:t>‹#›</a:t>
            </a:fld>
            <a:endParaRPr lang="en-GB"/>
          </a:p>
        </p:txBody>
      </p:sp>
    </p:spTree>
    <p:extLst>
      <p:ext uri="{BB962C8B-B14F-4D97-AF65-F5344CB8AC3E}">
        <p14:creationId xmlns:p14="http://schemas.microsoft.com/office/powerpoint/2010/main" val="23340798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How do we currently ASSESS &amp; TREAT PERIPHERAL</a:t>
            </a:r>
            <a:r>
              <a:rPr lang="en-GB" baseline="0" dirty="0"/>
              <a:t> NERVES?</a:t>
            </a:r>
          </a:p>
          <a:p>
            <a:r>
              <a:rPr lang="en-GB" baseline="0" dirty="0"/>
              <a:t>What do they LIKE? What do they HATE?</a:t>
            </a:r>
            <a:endParaRPr lang="en-GB" dirty="0"/>
          </a:p>
        </p:txBody>
      </p:sp>
      <p:sp>
        <p:nvSpPr>
          <p:cNvPr id="4" name="Slide Number Placeholder 3"/>
          <p:cNvSpPr>
            <a:spLocks noGrp="1"/>
          </p:cNvSpPr>
          <p:nvPr>
            <p:ph type="sldNum" sz="quarter" idx="10"/>
          </p:nvPr>
        </p:nvSpPr>
        <p:spPr/>
        <p:txBody>
          <a:bodyPr/>
          <a:lstStyle/>
          <a:p>
            <a:fld id="{9C6DD92D-8F92-4A4A-8901-F2B9AD42DE71}" type="slidenum">
              <a:rPr lang="en-GB" smtClean="0"/>
              <a:pPr/>
              <a:t>1</a:t>
            </a:fld>
            <a:endParaRPr lang="en-GB"/>
          </a:p>
        </p:txBody>
      </p:sp>
    </p:spTree>
    <p:extLst>
      <p:ext uri="{BB962C8B-B14F-4D97-AF65-F5344CB8AC3E}">
        <p14:creationId xmlns:p14="http://schemas.microsoft.com/office/powerpoint/2010/main" val="3457125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9C6DD92D-8F92-4A4A-8901-F2B9AD42DE71}" type="slidenum">
              <a:rPr lang="en-GB" smtClean="0"/>
              <a:pPr/>
              <a:t>3</a:t>
            </a:fld>
            <a:endParaRPr lang="en-GB"/>
          </a:p>
        </p:txBody>
      </p:sp>
    </p:spTree>
    <p:extLst>
      <p:ext uri="{BB962C8B-B14F-4D97-AF65-F5344CB8AC3E}">
        <p14:creationId xmlns:p14="http://schemas.microsoft.com/office/powerpoint/2010/main" val="19314842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lnSpcReduction="10000"/>
          </a:bodyPr>
          <a:lstStyle/>
          <a:p>
            <a:endParaRPr lang="en-GB" dirty="0"/>
          </a:p>
        </p:txBody>
      </p:sp>
      <p:sp>
        <p:nvSpPr>
          <p:cNvPr id="4" name="Slide Number Placeholder 3"/>
          <p:cNvSpPr>
            <a:spLocks noGrp="1"/>
          </p:cNvSpPr>
          <p:nvPr>
            <p:ph type="sldNum" sz="quarter" idx="5"/>
          </p:nvPr>
        </p:nvSpPr>
        <p:spPr/>
        <p:txBody>
          <a:bodyPr/>
          <a:lstStyle/>
          <a:p>
            <a:fld id="{9C6DD92D-8F92-4A4A-8901-F2B9AD42DE71}" type="slidenum">
              <a:rPr lang="en-GB" smtClean="0"/>
              <a:pPr/>
              <a:t>4</a:t>
            </a:fld>
            <a:endParaRPr lang="en-GB"/>
          </a:p>
        </p:txBody>
      </p:sp>
    </p:spTree>
    <p:extLst>
      <p:ext uri="{BB962C8B-B14F-4D97-AF65-F5344CB8AC3E}">
        <p14:creationId xmlns:p14="http://schemas.microsoft.com/office/powerpoint/2010/main" val="50050831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5"/>
          </p:nvPr>
        </p:nvSpPr>
        <p:spPr/>
        <p:txBody>
          <a:bodyPr/>
          <a:lstStyle/>
          <a:p>
            <a:fld id="{9C6DD92D-8F92-4A4A-8901-F2B9AD42DE71}" type="slidenum">
              <a:rPr lang="en-GB" smtClean="0"/>
              <a:pPr/>
              <a:t>5</a:t>
            </a:fld>
            <a:endParaRPr lang="en-GB"/>
          </a:p>
        </p:txBody>
      </p:sp>
    </p:spTree>
    <p:extLst>
      <p:ext uri="{BB962C8B-B14F-4D97-AF65-F5344CB8AC3E}">
        <p14:creationId xmlns:p14="http://schemas.microsoft.com/office/powerpoint/2010/main" val="358613264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5"/>
          </p:nvPr>
        </p:nvSpPr>
        <p:spPr/>
        <p:txBody>
          <a:bodyPr/>
          <a:lstStyle/>
          <a:p>
            <a:fld id="{9C6DD92D-8F92-4A4A-8901-F2B9AD42DE71}" type="slidenum">
              <a:rPr lang="en-GB" smtClean="0"/>
              <a:pPr/>
              <a:t>6</a:t>
            </a:fld>
            <a:endParaRPr lang="en-GB"/>
          </a:p>
        </p:txBody>
      </p:sp>
    </p:spTree>
    <p:extLst>
      <p:ext uri="{BB962C8B-B14F-4D97-AF65-F5344CB8AC3E}">
        <p14:creationId xmlns:p14="http://schemas.microsoft.com/office/powerpoint/2010/main" val="240235551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5"/>
          </p:nvPr>
        </p:nvSpPr>
        <p:spPr/>
        <p:txBody>
          <a:bodyPr/>
          <a:lstStyle/>
          <a:p>
            <a:fld id="{9C6DD92D-8F92-4A4A-8901-F2B9AD42DE71}" type="slidenum">
              <a:rPr lang="en-GB" smtClean="0"/>
              <a:pPr/>
              <a:t>7</a:t>
            </a:fld>
            <a:endParaRPr lang="en-GB"/>
          </a:p>
        </p:txBody>
      </p:sp>
    </p:spTree>
    <p:extLst>
      <p:ext uri="{BB962C8B-B14F-4D97-AF65-F5344CB8AC3E}">
        <p14:creationId xmlns:p14="http://schemas.microsoft.com/office/powerpoint/2010/main" val="115466092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5"/>
          </p:nvPr>
        </p:nvSpPr>
        <p:spPr/>
        <p:txBody>
          <a:bodyPr/>
          <a:lstStyle/>
          <a:p>
            <a:fld id="{9C6DD92D-8F92-4A4A-8901-F2B9AD42DE71}" type="slidenum">
              <a:rPr lang="en-GB" smtClean="0"/>
              <a:pPr/>
              <a:t>8</a:t>
            </a:fld>
            <a:endParaRPr lang="en-GB"/>
          </a:p>
        </p:txBody>
      </p:sp>
    </p:spTree>
    <p:extLst>
      <p:ext uri="{BB962C8B-B14F-4D97-AF65-F5344CB8AC3E}">
        <p14:creationId xmlns:p14="http://schemas.microsoft.com/office/powerpoint/2010/main" val="246470717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l">
              <a:buFont typeface="Arial" panose="020B0604020202020204" pitchFamily="34" charset="0"/>
              <a:buChar char="•"/>
            </a:pPr>
            <a:r>
              <a:rPr lang="en-GB" b="0" i="0" dirty="0">
                <a:solidFill>
                  <a:srgbClr val="020621"/>
                </a:solidFill>
                <a:effectLst/>
                <a:latin typeface="tisapro-regular"/>
              </a:rPr>
              <a:t>Passing judgment on a patient e.g. "Patient is over-reacting again".</a:t>
            </a:r>
          </a:p>
          <a:p>
            <a:pPr algn="l">
              <a:buFont typeface="Arial" panose="020B0604020202020204" pitchFamily="34" charset="0"/>
              <a:buChar char="•"/>
            </a:pPr>
            <a:r>
              <a:rPr lang="en-GB" b="0" i="0" dirty="0">
                <a:solidFill>
                  <a:srgbClr val="020621"/>
                </a:solidFill>
                <a:effectLst/>
                <a:latin typeface="tisapro-regular"/>
              </a:rPr>
              <a:t>Documenting irrelevant information e.g. patient complaining about previous therapist.</a:t>
            </a:r>
          </a:p>
          <a:p>
            <a:endParaRPr lang="en-GB" dirty="0"/>
          </a:p>
        </p:txBody>
      </p:sp>
      <p:sp>
        <p:nvSpPr>
          <p:cNvPr id="4" name="Slide Number Placeholder 3"/>
          <p:cNvSpPr>
            <a:spLocks noGrp="1"/>
          </p:cNvSpPr>
          <p:nvPr>
            <p:ph type="sldNum" sz="quarter" idx="5"/>
          </p:nvPr>
        </p:nvSpPr>
        <p:spPr/>
        <p:txBody>
          <a:bodyPr/>
          <a:lstStyle/>
          <a:p>
            <a:fld id="{9C6DD92D-8F92-4A4A-8901-F2B9AD42DE71}" type="slidenum">
              <a:rPr lang="en-GB" smtClean="0"/>
              <a:pPr/>
              <a:t>9</a:t>
            </a:fld>
            <a:endParaRPr lang="en-GB"/>
          </a:p>
        </p:txBody>
      </p:sp>
    </p:spTree>
    <p:extLst>
      <p:ext uri="{BB962C8B-B14F-4D97-AF65-F5344CB8AC3E}">
        <p14:creationId xmlns:p14="http://schemas.microsoft.com/office/powerpoint/2010/main" val="319920621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l">
              <a:buFont typeface="Arial" panose="020B0604020202020204" pitchFamily="34" charset="0"/>
              <a:buChar char="•"/>
            </a:pPr>
            <a:r>
              <a:rPr lang="en-GB" b="0" i="0" dirty="0">
                <a:solidFill>
                  <a:srgbClr val="020621"/>
                </a:solidFill>
                <a:effectLst/>
                <a:latin typeface="tisapro-regular"/>
              </a:rPr>
              <a:t>Scant detail is provided.</a:t>
            </a:r>
          </a:p>
          <a:p>
            <a:pPr algn="l">
              <a:buFont typeface="Arial" panose="020B0604020202020204" pitchFamily="34" charset="0"/>
              <a:buChar char="•"/>
            </a:pPr>
            <a:r>
              <a:rPr lang="en-GB" b="0" i="0" dirty="0">
                <a:solidFill>
                  <a:srgbClr val="020621"/>
                </a:solidFill>
                <a:effectLst/>
                <a:latin typeface="tisapro-regular"/>
              </a:rPr>
              <a:t>Global summary of an intervention e.g. "ROM exercises given</a:t>
            </a:r>
          </a:p>
          <a:p>
            <a:endParaRPr lang="en-GB" dirty="0"/>
          </a:p>
        </p:txBody>
      </p:sp>
      <p:sp>
        <p:nvSpPr>
          <p:cNvPr id="4" name="Slide Number Placeholder 3"/>
          <p:cNvSpPr>
            <a:spLocks noGrp="1"/>
          </p:cNvSpPr>
          <p:nvPr>
            <p:ph type="sldNum" sz="quarter" idx="5"/>
          </p:nvPr>
        </p:nvSpPr>
        <p:spPr/>
        <p:txBody>
          <a:bodyPr/>
          <a:lstStyle/>
          <a:p>
            <a:fld id="{9C6DD92D-8F92-4A4A-8901-F2B9AD42DE71}" type="slidenum">
              <a:rPr lang="en-GB" smtClean="0"/>
              <a:pPr/>
              <a:t>10</a:t>
            </a:fld>
            <a:endParaRPr lang="en-GB"/>
          </a:p>
        </p:txBody>
      </p:sp>
    </p:spTree>
    <p:extLst>
      <p:ext uri="{BB962C8B-B14F-4D97-AF65-F5344CB8AC3E}">
        <p14:creationId xmlns:p14="http://schemas.microsoft.com/office/powerpoint/2010/main" val="14864254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l">
              <a:buFont typeface="Arial" panose="020B0604020202020204" pitchFamily="34" charset="0"/>
              <a:buChar char="•"/>
            </a:pPr>
            <a:r>
              <a:rPr lang="en-GB" b="0" i="0" dirty="0">
                <a:solidFill>
                  <a:srgbClr val="020621"/>
                </a:solidFill>
                <a:effectLst/>
                <a:latin typeface="tisapro-regular"/>
              </a:rPr>
              <a:t>Scant detail is provided.</a:t>
            </a:r>
          </a:p>
          <a:p>
            <a:pPr algn="l">
              <a:buFont typeface="Arial" panose="020B0604020202020204" pitchFamily="34" charset="0"/>
              <a:buChar char="•"/>
            </a:pPr>
            <a:r>
              <a:rPr lang="en-GB" b="0" i="0" dirty="0">
                <a:solidFill>
                  <a:srgbClr val="020621"/>
                </a:solidFill>
                <a:effectLst/>
                <a:latin typeface="tisapro-regular"/>
              </a:rPr>
              <a:t>Global summary of an intervention e.g. "ROM exercises given</a:t>
            </a:r>
          </a:p>
          <a:p>
            <a:endParaRPr lang="en-GB" dirty="0"/>
          </a:p>
        </p:txBody>
      </p:sp>
      <p:sp>
        <p:nvSpPr>
          <p:cNvPr id="4" name="Slide Number Placeholder 3"/>
          <p:cNvSpPr>
            <a:spLocks noGrp="1"/>
          </p:cNvSpPr>
          <p:nvPr>
            <p:ph type="sldNum" sz="quarter" idx="5"/>
          </p:nvPr>
        </p:nvSpPr>
        <p:spPr/>
        <p:txBody>
          <a:bodyPr/>
          <a:lstStyle/>
          <a:p>
            <a:fld id="{9C6DD92D-8F92-4A4A-8901-F2B9AD42DE71}" type="slidenum">
              <a:rPr lang="en-GB" smtClean="0"/>
              <a:pPr/>
              <a:t>11</a:t>
            </a:fld>
            <a:endParaRPr lang="en-GB"/>
          </a:p>
        </p:txBody>
      </p:sp>
    </p:spTree>
    <p:extLst>
      <p:ext uri="{BB962C8B-B14F-4D97-AF65-F5344CB8AC3E}">
        <p14:creationId xmlns:p14="http://schemas.microsoft.com/office/powerpoint/2010/main" val="34910638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algn="l">
              <a:buFont typeface="Arial" panose="020B0604020202020204" pitchFamily="34" charset="0"/>
              <a:buChar char="•"/>
            </a:pPr>
            <a:r>
              <a:rPr lang="en-GB" b="0" i="0" dirty="0">
                <a:solidFill>
                  <a:srgbClr val="020621"/>
                </a:solidFill>
                <a:effectLst/>
                <a:latin typeface="tisapro-regular"/>
              </a:rPr>
              <a:t>The upcoming plan is not indicated.</a:t>
            </a:r>
          </a:p>
          <a:p>
            <a:pPr algn="l">
              <a:buFont typeface="Arial" panose="020B0604020202020204" pitchFamily="34" charset="0"/>
              <a:buChar char="•"/>
            </a:pPr>
            <a:r>
              <a:rPr lang="en-GB" b="0" i="0" dirty="0">
                <a:solidFill>
                  <a:srgbClr val="020621"/>
                </a:solidFill>
                <a:effectLst/>
                <a:latin typeface="tisapro-regular"/>
              </a:rPr>
              <a:t>Vague description of the plan e.g. </a:t>
            </a:r>
            <a:r>
              <a:rPr lang="en-GB" b="0" i="0">
                <a:solidFill>
                  <a:srgbClr val="020621"/>
                </a:solidFill>
                <a:effectLst/>
                <a:latin typeface="tisapro-regular"/>
              </a:rPr>
              <a:t>"Continue treatment".</a:t>
            </a:r>
          </a:p>
          <a:p>
            <a:endParaRPr lang="en-GB" dirty="0"/>
          </a:p>
        </p:txBody>
      </p:sp>
      <p:sp>
        <p:nvSpPr>
          <p:cNvPr id="4" name="Slide Number Placeholder 3"/>
          <p:cNvSpPr>
            <a:spLocks noGrp="1"/>
          </p:cNvSpPr>
          <p:nvPr>
            <p:ph type="sldNum" sz="quarter" idx="5"/>
          </p:nvPr>
        </p:nvSpPr>
        <p:spPr/>
        <p:txBody>
          <a:bodyPr/>
          <a:lstStyle/>
          <a:p>
            <a:fld id="{9C6DD92D-8F92-4A4A-8901-F2B9AD42DE71}" type="slidenum">
              <a:rPr lang="en-GB" smtClean="0"/>
              <a:pPr/>
              <a:t>12</a:t>
            </a:fld>
            <a:endParaRPr lang="en-GB"/>
          </a:p>
        </p:txBody>
      </p:sp>
    </p:spTree>
    <p:extLst>
      <p:ext uri="{BB962C8B-B14F-4D97-AF65-F5344CB8AC3E}">
        <p14:creationId xmlns:p14="http://schemas.microsoft.com/office/powerpoint/2010/main" val="424925551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GB"/>
              <a:t>Click to edit Master title style</a:t>
            </a:r>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GB"/>
              <a:t>Click to edit Master subtitle style</a:t>
            </a:r>
          </a:p>
        </p:txBody>
      </p:sp>
      <p:sp>
        <p:nvSpPr>
          <p:cNvPr id="4" name="Date Placeholder 3"/>
          <p:cNvSpPr>
            <a:spLocks noGrp="1"/>
          </p:cNvSpPr>
          <p:nvPr>
            <p:ph type="dt" sz="half" idx="10"/>
          </p:nvPr>
        </p:nvSpPr>
        <p:spPr>
          <a:xfrm>
            <a:off x="395536" y="6525344"/>
            <a:ext cx="971128" cy="218522"/>
          </a:xfrm>
        </p:spPr>
        <p:txBody>
          <a:bodyPr/>
          <a:lstStyle/>
          <a:p>
            <a:fld id="{F03A7C30-5C64-4C37-9536-6F7F1EBE8A7A}" type="datetimeFigureOut">
              <a:rPr lang="en-GB" smtClean="0"/>
              <a:pPr/>
              <a:t>14/02/2023</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7AAF2A3A-6D9F-49A8-8C86-CA573D72D288}" type="slidenum">
              <a:rPr lang="en-GB" smtClean="0"/>
              <a:pPr/>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idx="1"/>
          </p:nvPr>
        </p:nvSpPr>
        <p:spPr>
          <a:xfrm>
            <a:off x="457200" y="1600201"/>
            <a:ext cx="8229600" cy="3917032"/>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F03A7C30-5C64-4C37-9536-6F7F1EBE8A7A}" type="datetimeFigureOut">
              <a:rPr lang="en-GB" smtClean="0"/>
              <a:pPr/>
              <a:t>14/02/2023</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7AAF2A3A-6D9F-49A8-8C86-CA573D72D288}" type="slidenum">
              <a:rPr lang="en-GB" smtClean="0"/>
              <a:pPr/>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GB"/>
              <a:t>Click to edit Master title style</a:t>
            </a:r>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GB"/>
              <a:t>Click to edit Master text styles</a:t>
            </a:r>
          </a:p>
        </p:txBody>
      </p:sp>
      <p:sp>
        <p:nvSpPr>
          <p:cNvPr id="4" name="Date Placeholder 3"/>
          <p:cNvSpPr>
            <a:spLocks noGrp="1"/>
          </p:cNvSpPr>
          <p:nvPr>
            <p:ph type="dt" sz="half" idx="10"/>
          </p:nvPr>
        </p:nvSpPr>
        <p:spPr/>
        <p:txBody>
          <a:bodyPr/>
          <a:lstStyle/>
          <a:p>
            <a:fld id="{F03A7C30-5C64-4C37-9536-6F7F1EBE8A7A}" type="datetimeFigureOut">
              <a:rPr lang="en-GB" smtClean="0"/>
              <a:pPr/>
              <a:t>14/02/2023</a:t>
            </a:fld>
            <a:endParaRPr lang="en-GB"/>
          </a:p>
        </p:txBody>
      </p:sp>
      <p:sp>
        <p:nvSpPr>
          <p:cNvPr id="6" name="Slide Number Placeholder 5"/>
          <p:cNvSpPr>
            <a:spLocks noGrp="1"/>
          </p:cNvSpPr>
          <p:nvPr>
            <p:ph type="sldNum" sz="quarter" idx="12"/>
          </p:nvPr>
        </p:nvSpPr>
        <p:spPr/>
        <p:txBody>
          <a:bodyPr/>
          <a:lstStyle/>
          <a:p>
            <a:fld id="{7AAF2A3A-6D9F-49A8-8C86-CA573D72D288}" type="slidenum">
              <a:rPr lang="en-GB" smtClean="0"/>
              <a:pPr/>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Date Placeholder 4"/>
          <p:cNvSpPr>
            <a:spLocks noGrp="1"/>
          </p:cNvSpPr>
          <p:nvPr>
            <p:ph type="dt" sz="half" idx="10"/>
          </p:nvPr>
        </p:nvSpPr>
        <p:spPr/>
        <p:txBody>
          <a:bodyPr/>
          <a:lstStyle/>
          <a:p>
            <a:fld id="{F03A7C30-5C64-4C37-9536-6F7F1EBE8A7A}" type="datetimeFigureOut">
              <a:rPr lang="en-GB" smtClean="0"/>
              <a:pPr/>
              <a:t>14/02/2023</a:t>
            </a:fld>
            <a:endParaRPr lang="en-GB"/>
          </a:p>
        </p:txBody>
      </p:sp>
      <p:sp>
        <p:nvSpPr>
          <p:cNvPr id="7" name="Slide Number Placeholder 6"/>
          <p:cNvSpPr>
            <a:spLocks noGrp="1"/>
          </p:cNvSpPr>
          <p:nvPr>
            <p:ph type="sldNum" sz="quarter" idx="12"/>
          </p:nvPr>
        </p:nvSpPr>
        <p:spPr/>
        <p:txBody>
          <a:bodyPr/>
          <a:lstStyle/>
          <a:p>
            <a:fld id="{7AAF2A3A-6D9F-49A8-8C86-CA573D72D288}" type="slidenum">
              <a:rPr lang="en-GB" smtClean="0"/>
              <a:pPr/>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GB"/>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7" name="Date Placeholder 6"/>
          <p:cNvSpPr>
            <a:spLocks noGrp="1"/>
          </p:cNvSpPr>
          <p:nvPr>
            <p:ph type="dt" sz="half" idx="10"/>
          </p:nvPr>
        </p:nvSpPr>
        <p:spPr/>
        <p:txBody>
          <a:bodyPr/>
          <a:lstStyle/>
          <a:p>
            <a:fld id="{F03A7C30-5C64-4C37-9536-6F7F1EBE8A7A}" type="datetimeFigureOut">
              <a:rPr lang="en-GB" smtClean="0"/>
              <a:pPr/>
              <a:t>14/02/2023</a:t>
            </a:fld>
            <a:endParaRPr lang="en-GB"/>
          </a:p>
        </p:txBody>
      </p:sp>
      <p:sp>
        <p:nvSpPr>
          <p:cNvPr id="9" name="Slide Number Placeholder 8"/>
          <p:cNvSpPr>
            <a:spLocks noGrp="1"/>
          </p:cNvSpPr>
          <p:nvPr>
            <p:ph type="sldNum" sz="quarter" idx="12"/>
          </p:nvPr>
        </p:nvSpPr>
        <p:spPr/>
        <p:txBody>
          <a:bodyPr/>
          <a:lstStyle/>
          <a:p>
            <a:fld id="{7AAF2A3A-6D9F-49A8-8C86-CA573D72D288}" type="slidenum">
              <a:rPr lang="en-GB" smtClean="0"/>
              <a:pPr/>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Date Placeholder 2"/>
          <p:cNvSpPr>
            <a:spLocks noGrp="1"/>
          </p:cNvSpPr>
          <p:nvPr>
            <p:ph type="dt" sz="half" idx="10"/>
          </p:nvPr>
        </p:nvSpPr>
        <p:spPr/>
        <p:txBody>
          <a:bodyPr/>
          <a:lstStyle/>
          <a:p>
            <a:fld id="{F03A7C30-5C64-4C37-9536-6F7F1EBE8A7A}" type="datetimeFigureOut">
              <a:rPr lang="en-GB" smtClean="0"/>
              <a:pPr/>
              <a:t>14/02/2023</a:t>
            </a:fld>
            <a:endParaRPr lang="en-GB"/>
          </a:p>
        </p:txBody>
      </p:sp>
      <p:sp>
        <p:nvSpPr>
          <p:cNvPr id="5" name="Slide Number Placeholder 4"/>
          <p:cNvSpPr>
            <a:spLocks noGrp="1"/>
          </p:cNvSpPr>
          <p:nvPr>
            <p:ph type="sldNum" sz="quarter" idx="12"/>
          </p:nvPr>
        </p:nvSpPr>
        <p:spPr/>
        <p:txBody>
          <a:bodyPr/>
          <a:lstStyle/>
          <a:p>
            <a:fld id="{7AAF2A3A-6D9F-49A8-8C86-CA573D72D288}" type="slidenum">
              <a:rPr lang="en-GB" smtClean="0"/>
              <a:pPr/>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03A7C30-5C64-4C37-9536-6F7F1EBE8A7A}" type="datetimeFigureOut">
              <a:rPr lang="en-GB" smtClean="0"/>
              <a:pPr/>
              <a:t>14/02/2023</a:t>
            </a:fld>
            <a:endParaRPr lang="en-GB"/>
          </a:p>
        </p:txBody>
      </p:sp>
      <p:sp>
        <p:nvSpPr>
          <p:cNvPr id="4" name="Slide Number Placeholder 3"/>
          <p:cNvSpPr>
            <a:spLocks noGrp="1"/>
          </p:cNvSpPr>
          <p:nvPr>
            <p:ph type="sldNum" sz="quarter" idx="12"/>
          </p:nvPr>
        </p:nvSpPr>
        <p:spPr/>
        <p:txBody>
          <a:bodyPr/>
          <a:lstStyle/>
          <a:p>
            <a:fld id="{7AAF2A3A-6D9F-49A8-8C86-CA573D72D288}" type="slidenum">
              <a:rPr lang="en-GB" smtClean="0"/>
              <a:pPr/>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GB"/>
              <a:t>Click to edit Master title style</a:t>
            </a:r>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03A7C30-5C64-4C37-9536-6F7F1EBE8A7A}" type="datetimeFigureOut">
              <a:rPr lang="en-GB" smtClean="0"/>
              <a:pPr/>
              <a:t>14/02/2023</a:t>
            </a:fld>
            <a:endParaRPr lang="en-GB"/>
          </a:p>
        </p:txBody>
      </p:sp>
      <p:sp>
        <p:nvSpPr>
          <p:cNvPr id="7" name="Slide Number Placeholder 6"/>
          <p:cNvSpPr>
            <a:spLocks noGrp="1"/>
          </p:cNvSpPr>
          <p:nvPr>
            <p:ph type="sldNum" sz="quarter" idx="12"/>
          </p:nvPr>
        </p:nvSpPr>
        <p:spPr/>
        <p:txBody>
          <a:bodyPr/>
          <a:lstStyle/>
          <a:p>
            <a:fld id="{7AAF2A3A-6D9F-49A8-8C86-CA573D72D288}" type="slidenum">
              <a:rPr lang="en-GB" smtClean="0"/>
              <a:pPr/>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GB"/>
              <a:t>Click to edit Master title style</a:t>
            </a:r>
            <a:endParaRPr lang="en-GB" dirty="0"/>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GB"/>
              <a:t>Drag picture to placeholder or click icon to add</a:t>
            </a:r>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GB"/>
              <a:t>Click to edit Master text styles</a:t>
            </a:r>
          </a:p>
        </p:txBody>
      </p:sp>
      <p:sp>
        <p:nvSpPr>
          <p:cNvPr id="5" name="Date Placeholder 4"/>
          <p:cNvSpPr>
            <a:spLocks noGrp="1"/>
          </p:cNvSpPr>
          <p:nvPr>
            <p:ph type="dt" sz="half" idx="10"/>
          </p:nvPr>
        </p:nvSpPr>
        <p:spPr/>
        <p:txBody>
          <a:bodyPr/>
          <a:lstStyle/>
          <a:p>
            <a:fld id="{F03A7C30-5C64-4C37-9536-6F7F1EBE8A7A}" type="datetimeFigureOut">
              <a:rPr lang="en-GB" smtClean="0"/>
              <a:pPr/>
              <a:t>14/02/2023</a:t>
            </a:fld>
            <a:endParaRPr lang="en-GB"/>
          </a:p>
        </p:txBody>
      </p:sp>
      <p:sp>
        <p:nvSpPr>
          <p:cNvPr id="7" name="Slide Number Placeholder 6"/>
          <p:cNvSpPr>
            <a:spLocks noGrp="1"/>
          </p:cNvSpPr>
          <p:nvPr>
            <p:ph type="sldNum" sz="quarter" idx="12"/>
          </p:nvPr>
        </p:nvSpPr>
        <p:spPr/>
        <p:txBody>
          <a:bodyPr/>
          <a:lstStyle/>
          <a:p>
            <a:fld id="{7AAF2A3A-6D9F-49A8-8C86-CA573D72D288}" type="slidenum">
              <a:rPr lang="en-GB" smtClean="0"/>
              <a:pPr/>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a:t>Click to edit Master title style</a:t>
            </a:r>
          </a:p>
        </p:txBody>
      </p:sp>
      <p:sp>
        <p:nvSpPr>
          <p:cNvPr id="3" name="Vertical Text Placeholder 2"/>
          <p:cNvSpPr>
            <a:spLocks noGrp="1"/>
          </p:cNvSpPr>
          <p:nvPr>
            <p:ph type="body" orient="vert" idx="1"/>
          </p:nvPr>
        </p:nvSpPr>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F03A7C30-5C64-4C37-9536-6F7F1EBE8A7A}" type="datetimeFigureOut">
              <a:rPr lang="en-GB" smtClean="0"/>
              <a:pPr/>
              <a:t>14/02/2023</a:t>
            </a:fld>
            <a:endParaRPr lang="en-GB"/>
          </a:p>
        </p:txBody>
      </p:sp>
      <p:sp>
        <p:nvSpPr>
          <p:cNvPr id="6" name="Slide Number Placeholder 5"/>
          <p:cNvSpPr>
            <a:spLocks noGrp="1"/>
          </p:cNvSpPr>
          <p:nvPr>
            <p:ph type="sldNum" sz="quarter" idx="12"/>
          </p:nvPr>
        </p:nvSpPr>
        <p:spPr/>
        <p:txBody>
          <a:bodyPr/>
          <a:lstStyle/>
          <a:p>
            <a:fld id="{7AAF2A3A-6D9F-49A8-8C86-CA573D72D288}" type="slidenum">
              <a:rPr lang="en-GB" smtClean="0"/>
              <a:pPr/>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GB"/>
              <a:t>Click to edit Master title style</a:t>
            </a:r>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4" name="Date Placeholder 3"/>
          <p:cNvSpPr>
            <a:spLocks noGrp="1"/>
          </p:cNvSpPr>
          <p:nvPr>
            <p:ph type="dt" sz="half" idx="10"/>
          </p:nvPr>
        </p:nvSpPr>
        <p:spPr/>
        <p:txBody>
          <a:bodyPr/>
          <a:lstStyle/>
          <a:p>
            <a:fld id="{F03A7C30-5C64-4C37-9536-6F7F1EBE8A7A}" type="datetimeFigureOut">
              <a:rPr lang="en-GB" smtClean="0"/>
              <a:pPr/>
              <a:t>14/02/2023</a:t>
            </a:fld>
            <a:endParaRPr lang="en-GB"/>
          </a:p>
        </p:txBody>
      </p:sp>
      <p:sp>
        <p:nvSpPr>
          <p:cNvPr id="6" name="Slide Number Placeholder 5"/>
          <p:cNvSpPr>
            <a:spLocks noGrp="1"/>
          </p:cNvSpPr>
          <p:nvPr>
            <p:ph type="sldNum" sz="quarter" idx="12"/>
          </p:nvPr>
        </p:nvSpPr>
        <p:spPr/>
        <p:txBody>
          <a:bodyPr/>
          <a:lstStyle/>
          <a:p>
            <a:fld id="{7AAF2A3A-6D9F-49A8-8C86-CA573D72D288}" type="slidenum">
              <a:rPr lang="en-GB" smtClean="0"/>
              <a:pPr/>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GB"/>
              <a:t>Click to edit Master title style</a:t>
            </a:r>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GB" dirty="0"/>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F03A7C30-5C64-4C37-9536-6F7F1EBE8A7A}" type="datetimeFigureOut">
              <a:rPr lang="en-GB" smtClean="0"/>
              <a:pPr/>
              <a:t>14/02/2023</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7AAF2A3A-6D9F-49A8-8C86-CA573D72D288}" type="slidenum">
              <a:rPr lang="en-GB" smtClean="0"/>
              <a:pPr/>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5" Type="http://schemas.openxmlformats.org/officeDocument/2006/relationships/image" Target="../media/image3.png"/><Relationship Id="rId4"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2.m4a"/><Relationship Id="rId1" Type="http://schemas.microsoft.com/office/2007/relationships/media" Target="../media/media2.m4a"/><Relationship Id="rId4"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3.m4a"/><Relationship Id="rId1" Type="http://schemas.microsoft.com/office/2007/relationships/media" Target="../media/media3.m4a"/><Relationship Id="rId5" Type="http://schemas.openxmlformats.org/officeDocument/2006/relationships/image" Target="../media/image3.png"/><Relationship Id="rId4" Type="http://schemas.openxmlformats.org/officeDocument/2006/relationships/notesSlide" Target="../notesSlides/notesSlide2.xml"/></Relationships>
</file>

<file path=ppt/slides/_rels/slide4.xml.rels><?xml version="1.0" encoding="UTF-8" standalone="yes"?>
<Relationships xmlns="http://schemas.openxmlformats.org/package/2006/relationships"><Relationship Id="rId3" Type="http://schemas.openxmlformats.org/officeDocument/2006/relationships/slideLayout" Target="../slideLayouts/slideLayout2.xml"/><Relationship Id="rId7" Type="http://schemas.openxmlformats.org/officeDocument/2006/relationships/image" Target="../media/image3.png"/><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hyperlink" Target="https://www.physio-pedia.com/Outcome_Measures" TargetMode="External"/><Relationship Id="rId5" Type="http://schemas.openxmlformats.org/officeDocument/2006/relationships/hyperlink" Target="https://www.physio-pedia.com/Range_of_Motion" TargetMode="External"/><Relationship Id="rId4" Type="http://schemas.openxmlformats.org/officeDocument/2006/relationships/notesSlide" Target="../notesSlides/notesSlide3.xml"/></Relationships>
</file>

<file path=ppt/slides/_rels/slide5.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6" Type="http://schemas.openxmlformats.org/officeDocument/2006/relationships/image" Target="../media/image3.png"/><Relationship Id="rId5" Type="http://schemas.openxmlformats.org/officeDocument/2006/relationships/hyperlink" Target="https://www.physio-pedia.com/Problem_Oriented_Medical_Record" TargetMode="External"/><Relationship Id="rId4" Type="http://schemas.openxmlformats.org/officeDocument/2006/relationships/notesSlide" Target="../notesSlides/notesSlide4.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notesSlide" Target="../notesSlides/notesSlide5.xml"/></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notesSlide" Target="../notesSlides/notesSlide6.xml"/></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notesSlide" Target="../notesSlides/notesSlide7.xml"/></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notesSlide" Target="../notesSlides/notesSlide8.xml"/></Relationships>
</file>

<file path=ppt/slides/_rels/slide10.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notesSlide" Target="../notesSlides/notesSlide9.xml"/></Relationships>
</file>

<file path=ppt/slides/_rels/slide11.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notesSlide" Target="../notesSlides/notesSlide10.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2.xml"/><Relationship Id="rId2" Type="http://schemas.openxmlformats.org/officeDocument/2006/relationships/audio" Target="../media/media4.m4a"/><Relationship Id="rId1" Type="http://schemas.microsoft.com/office/2007/relationships/media" Target="../media/media4.m4a"/><Relationship Id="rId5" Type="http://schemas.openxmlformats.org/officeDocument/2006/relationships/image" Target="../media/image3.png"/><Relationship Id="rId4" Type="http://schemas.openxmlformats.org/officeDocument/2006/relationships/notesSlide" Target="../notesSlides/notesSlide1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normAutofit/>
          </a:bodyPr>
          <a:lstStyle/>
          <a:p>
            <a:r>
              <a:rPr lang="en-GB" sz="3600" dirty="0">
                <a:solidFill>
                  <a:srgbClr val="FFFFFF"/>
                </a:solidFill>
              </a:rPr>
              <a:t>SOAP Notes</a:t>
            </a:r>
          </a:p>
        </p:txBody>
      </p:sp>
      <p:pic>
        <p:nvPicPr>
          <p:cNvPr id="4" name="Audio 3">
            <a:hlinkClick r:id="" action="ppaction://media"/>
            <a:extLst>
              <a:ext uri="{FF2B5EF4-FFF2-40B4-BE49-F238E27FC236}">
                <a16:creationId xmlns:a16="http://schemas.microsoft.com/office/drawing/2014/main" id="{2E0D7908-F3AA-40B5-BED8-8F56E96CF6B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21700" y="6235700"/>
            <a:ext cx="406400" cy="406400"/>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33690"/>
    </mc:Choice>
    <mc:Fallback xmlns="">
      <p:transition spd="slow" advTm="3369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DD05F88-BED8-459D-B9D0-B2C9CB5D30B4}"/>
              </a:ext>
            </a:extLst>
          </p:cNvPr>
          <p:cNvSpPr>
            <a:spLocks noGrp="1"/>
          </p:cNvSpPr>
          <p:nvPr>
            <p:ph type="title"/>
          </p:nvPr>
        </p:nvSpPr>
        <p:spPr/>
        <p:txBody>
          <a:bodyPr/>
          <a:lstStyle/>
          <a:p>
            <a:r>
              <a:rPr lang="en-GB" dirty="0"/>
              <a:t>Aims</a:t>
            </a:r>
          </a:p>
        </p:txBody>
      </p:sp>
      <p:sp>
        <p:nvSpPr>
          <p:cNvPr id="3" name="Content Placeholder 2">
            <a:extLst>
              <a:ext uri="{FF2B5EF4-FFF2-40B4-BE49-F238E27FC236}">
                <a16:creationId xmlns:a16="http://schemas.microsoft.com/office/drawing/2014/main" id="{D7B1D702-A324-4827-A26B-581D275F802D}"/>
              </a:ext>
            </a:extLst>
          </p:cNvPr>
          <p:cNvSpPr>
            <a:spLocks noGrp="1"/>
          </p:cNvSpPr>
          <p:nvPr>
            <p:ph idx="1"/>
          </p:nvPr>
        </p:nvSpPr>
        <p:spPr/>
        <p:txBody>
          <a:bodyPr/>
          <a:lstStyle/>
          <a:p>
            <a:r>
              <a:rPr lang="en-GB" dirty="0"/>
              <a:t>Review some terminology around notation</a:t>
            </a:r>
          </a:p>
          <a:p>
            <a:r>
              <a:rPr lang="en-GB" dirty="0"/>
              <a:t>Discuss SST requirements for notation</a:t>
            </a:r>
          </a:p>
          <a:p>
            <a:r>
              <a:rPr lang="en-GB" dirty="0"/>
              <a:t>Investigate examples of notation </a:t>
            </a:r>
          </a:p>
        </p:txBody>
      </p:sp>
      <p:pic>
        <p:nvPicPr>
          <p:cNvPr id="4" name="Audio 3">
            <a:hlinkClick r:id="" action="ppaction://media"/>
            <a:extLst>
              <a:ext uri="{FF2B5EF4-FFF2-40B4-BE49-F238E27FC236}">
                <a16:creationId xmlns:a16="http://schemas.microsoft.com/office/drawing/2014/main" id="{35B5D3C4-BEE8-42CC-8D7D-C84C3E5ADB8A}"/>
              </a:ext>
            </a:extLst>
          </p:cNvPr>
          <p:cNvPicPr>
            <a:picLocks noChangeAspect="1"/>
          </p:cNvPicPr>
          <p:nvPr>
            <a:audioFile r:link="rId2"/>
            <p:extLst>
              <p:ext uri="{DAA4B4D4-6D71-4841-9C94-3DE7FCFB9230}">
                <p14:media xmlns:p14="http://schemas.microsoft.com/office/powerpoint/2010/main" r:embed="rId1"/>
              </p:ext>
            </p:extLst>
          </p:nvPr>
        </p:nvPicPr>
        <p:blipFill>
          <a:blip r:embed="rId4"/>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2647700286"/>
      </p:ext>
    </p:extLst>
  </p:cSld>
  <p:clrMapOvr>
    <a:masterClrMapping/>
  </p:clrMapOvr>
  <mc:AlternateContent xmlns:mc="http://schemas.openxmlformats.org/markup-compatibility/2006" xmlns:p14="http://schemas.microsoft.com/office/powerpoint/2010/main">
    <mc:Choice Requires="p14">
      <p:transition spd="slow" p14:dur="2000" advTm="46760"/>
    </mc:Choice>
    <mc:Fallback xmlns="">
      <p:transition spd="slow" advTm="467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2E35205-A877-4DDC-8C83-F34CAB6830DE}"/>
              </a:ext>
            </a:extLst>
          </p:cNvPr>
          <p:cNvSpPr>
            <a:spLocks noGrp="1"/>
          </p:cNvSpPr>
          <p:nvPr>
            <p:ph type="title"/>
          </p:nvPr>
        </p:nvSpPr>
        <p:spPr/>
        <p:txBody>
          <a:bodyPr/>
          <a:lstStyle/>
          <a:p>
            <a:r>
              <a:rPr lang="en-GB" dirty="0"/>
              <a:t>SOAP Notes</a:t>
            </a:r>
          </a:p>
        </p:txBody>
      </p:sp>
      <p:sp>
        <p:nvSpPr>
          <p:cNvPr id="3" name="Content Placeholder 2">
            <a:extLst>
              <a:ext uri="{FF2B5EF4-FFF2-40B4-BE49-F238E27FC236}">
                <a16:creationId xmlns:a16="http://schemas.microsoft.com/office/drawing/2014/main" id="{F3F926C9-F1C8-4484-9A3B-65A1D85BD7B2}"/>
              </a:ext>
            </a:extLst>
          </p:cNvPr>
          <p:cNvSpPr>
            <a:spLocks noGrp="1"/>
          </p:cNvSpPr>
          <p:nvPr>
            <p:ph idx="1"/>
          </p:nvPr>
        </p:nvSpPr>
        <p:spPr/>
        <p:txBody>
          <a:bodyPr>
            <a:normAutofit fontScale="92500" lnSpcReduction="10000"/>
          </a:bodyPr>
          <a:lstStyle/>
          <a:p>
            <a:r>
              <a:rPr lang="en-GB" b="1" i="0" dirty="0">
                <a:solidFill>
                  <a:srgbClr val="020621"/>
                </a:solidFill>
                <a:effectLst/>
                <a:latin typeface="tisapro-regular"/>
              </a:rPr>
              <a:t>SOAP notes</a:t>
            </a:r>
            <a:r>
              <a:rPr lang="en-GB" b="0" i="0" dirty="0">
                <a:solidFill>
                  <a:srgbClr val="020621"/>
                </a:solidFill>
                <a:effectLst/>
                <a:latin typeface="tisapro-regular"/>
              </a:rPr>
              <a:t> are a highly structured format for documenting the progress of a patient during treatment and is only one of many possible formats that could be used by a health professional. They are entered in the patients medical record by healthcare professionals to communicate information to other providers of care, to provide evidence of patient contact and to inform the </a:t>
            </a:r>
            <a:r>
              <a:rPr lang="en-GB" b="0" i="0" u="none" strike="noStrike" dirty="0">
                <a:effectLst/>
                <a:latin typeface="tisapro-regular"/>
              </a:rPr>
              <a:t>Clinical Reasoning</a:t>
            </a:r>
            <a:r>
              <a:rPr lang="en-GB" b="0" i="0" dirty="0">
                <a:effectLst/>
                <a:latin typeface="tisapro-regular"/>
              </a:rPr>
              <a:t> </a:t>
            </a:r>
            <a:r>
              <a:rPr lang="en-GB" b="0" i="0" dirty="0">
                <a:solidFill>
                  <a:srgbClr val="020621"/>
                </a:solidFill>
                <a:effectLst/>
                <a:latin typeface="tisapro-regular"/>
              </a:rPr>
              <a:t>process.</a:t>
            </a:r>
            <a:endParaRPr lang="en-GB" dirty="0"/>
          </a:p>
        </p:txBody>
      </p:sp>
      <p:pic>
        <p:nvPicPr>
          <p:cNvPr id="5" name="Audio 4">
            <a:hlinkClick r:id="" action="ppaction://media"/>
            <a:extLst>
              <a:ext uri="{FF2B5EF4-FFF2-40B4-BE49-F238E27FC236}">
                <a16:creationId xmlns:a16="http://schemas.microsoft.com/office/drawing/2014/main" id="{E1F91768-68D1-467B-A8F2-110914471D27}"/>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3396250355"/>
      </p:ext>
    </p:extLst>
  </p:cSld>
  <p:clrMapOvr>
    <a:masterClrMapping/>
  </p:clrMapOvr>
  <mc:AlternateContent xmlns:mc="http://schemas.openxmlformats.org/markup-compatibility/2006" xmlns:p14="http://schemas.microsoft.com/office/powerpoint/2010/main">
    <mc:Choice Requires="p14">
      <p:transition spd="slow" p14:dur="2000" advTm="107169"/>
    </mc:Choice>
    <mc:Fallback xmlns="">
      <p:transition spd="slow" advTm="10716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5"/>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5"/>
                </p:tgtEl>
              </p:cMediaNode>
            </p:audio>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C4FB4-9762-40D9-A7DD-4B0958B27B87}"/>
              </a:ext>
            </a:extLst>
          </p:cNvPr>
          <p:cNvSpPr>
            <a:spLocks noGrp="1"/>
          </p:cNvSpPr>
          <p:nvPr>
            <p:ph type="title"/>
          </p:nvPr>
        </p:nvSpPr>
        <p:spPr/>
        <p:txBody>
          <a:bodyPr>
            <a:normAutofit/>
          </a:bodyPr>
          <a:lstStyle/>
          <a:p>
            <a:r>
              <a:rPr lang="en-GB" dirty="0"/>
              <a:t>SOAP Notes</a:t>
            </a:r>
          </a:p>
        </p:txBody>
      </p:sp>
      <p:sp>
        <p:nvSpPr>
          <p:cNvPr id="3" name="Content Placeholder 2">
            <a:extLst>
              <a:ext uri="{FF2B5EF4-FFF2-40B4-BE49-F238E27FC236}">
                <a16:creationId xmlns:a16="http://schemas.microsoft.com/office/drawing/2014/main" id="{A7CECEAC-F3C3-498F-8603-42980DE4272F}"/>
              </a:ext>
            </a:extLst>
          </p:cNvPr>
          <p:cNvSpPr>
            <a:spLocks noGrp="1"/>
          </p:cNvSpPr>
          <p:nvPr>
            <p:ph idx="1"/>
          </p:nvPr>
        </p:nvSpPr>
        <p:spPr/>
        <p:txBody>
          <a:bodyPr>
            <a:normAutofit fontScale="92500" lnSpcReduction="20000"/>
          </a:bodyPr>
          <a:lstStyle/>
          <a:p>
            <a:pPr algn="l">
              <a:buFont typeface="Arial" panose="020B0604020202020204" pitchFamily="34" charset="0"/>
              <a:buChar char="•"/>
            </a:pPr>
            <a:r>
              <a:rPr lang="en-GB" b="1" i="0" dirty="0">
                <a:solidFill>
                  <a:srgbClr val="020621"/>
                </a:solidFill>
                <a:effectLst/>
                <a:latin typeface="tisapro-regular"/>
              </a:rPr>
              <a:t>S</a:t>
            </a:r>
            <a:r>
              <a:rPr lang="en-GB" b="0" i="0" dirty="0">
                <a:solidFill>
                  <a:srgbClr val="020621"/>
                </a:solidFill>
                <a:effectLst/>
                <a:latin typeface="tisapro-regular"/>
              </a:rPr>
              <a:t>ubjective - What the patient says about the problem / intervention.</a:t>
            </a:r>
          </a:p>
          <a:p>
            <a:pPr algn="l">
              <a:buFont typeface="Arial" panose="020B0604020202020204" pitchFamily="34" charset="0"/>
              <a:buChar char="•"/>
            </a:pPr>
            <a:r>
              <a:rPr lang="en-GB" b="1" i="0" dirty="0">
                <a:solidFill>
                  <a:srgbClr val="020621"/>
                </a:solidFill>
                <a:effectLst/>
                <a:latin typeface="tisapro-regular"/>
              </a:rPr>
              <a:t>O</a:t>
            </a:r>
            <a:r>
              <a:rPr lang="en-GB" b="0" i="0" dirty="0">
                <a:solidFill>
                  <a:srgbClr val="020621"/>
                </a:solidFill>
                <a:effectLst/>
                <a:latin typeface="tisapro-regular"/>
              </a:rPr>
              <a:t>bjective - The therapists objective observations and treatment interventions (e.g. </a:t>
            </a:r>
            <a:r>
              <a:rPr lang="en-GB" b="0" i="0" u="none" strike="noStrike" dirty="0">
                <a:solidFill>
                  <a:srgbClr val="2752FF"/>
                </a:solidFill>
                <a:effectLst/>
                <a:latin typeface="tisapro-regular"/>
                <a:hlinkClick r:id="rId5" tooltip="Range of Motion"/>
              </a:rPr>
              <a:t>ROM</a:t>
            </a:r>
            <a:r>
              <a:rPr lang="en-GB" b="0" i="0" dirty="0">
                <a:solidFill>
                  <a:srgbClr val="020621"/>
                </a:solidFill>
                <a:effectLst/>
                <a:latin typeface="tisapro-regular"/>
              </a:rPr>
              <a:t>, </a:t>
            </a:r>
            <a:r>
              <a:rPr lang="en-GB" b="0" i="0" u="none" strike="noStrike" dirty="0">
                <a:solidFill>
                  <a:srgbClr val="2752FF"/>
                </a:solidFill>
                <a:effectLst/>
                <a:latin typeface="tisapro-regular"/>
                <a:hlinkClick r:id="rId6" tooltip="Outcome Measures"/>
              </a:rPr>
              <a:t>Outcome Measures</a:t>
            </a:r>
            <a:r>
              <a:rPr lang="en-GB" b="0" i="0" dirty="0">
                <a:solidFill>
                  <a:srgbClr val="020621"/>
                </a:solidFill>
                <a:effectLst/>
                <a:latin typeface="tisapro-regular"/>
              </a:rPr>
              <a:t>)</a:t>
            </a:r>
          </a:p>
          <a:p>
            <a:pPr algn="l">
              <a:buFont typeface="Arial" panose="020B0604020202020204" pitchFamily="34" charset="0"/>
              <a:buChar char="•"/>
            </a:pPr>
            <a:r>
              <a:rPr lang="en-GB" b="1" i="0" dirty="0">
                <a:solidFill>
                  <a:srgbClr val="020621"/>
                </a:solidFill>
                <a:effectLst/>
                <a:latin typeface="tisapro-regular"/>
              </a:rPr>
              <a:t>A</a:t>
            </a:r>
            <a:r>
              <a:rPr lang="en-GB" b="0" i="0" dirty="0">
                <a:solidFill>
                  <a:srgbClr val="020621"/>
                </a:solidFill>
                <a:effectLst/>
                <a:latin typeface="tisapro-regular"/>
              </a:rPr>
              <a:t>ssessment - The therapists analysis of the various components of the assessment.</a:t>
            </a:r>
          </a:p>
          <a:p>
            <a:pPr algn="l">
              <a:buFont typeface="Arial" panose="020B0604020202020204" pitchFamily="34" charset="0"/>
              <a:buChar char="•"/>
            </a:pPr>
            <a:r>
              <a:rPr lang="en-GB" b="1" i="0" dirty="0">
                <a:solidFill>
                  <a:srgbClr val="020621"/>
                </a:solidFill>
                <a:effectLst/>
                <a:latin typeface="tisapro-regular"/>
              </a:rPr>
              <a:t>P</a:t>
            </a:r>
            <a:r>
              <a:rPr lang="en-GB" b="0" i="0" dirty="0">
                <a:solidFill>
                  <a:srgbClr val="020621"/>
                </a:solidFill>
                <a:effectLst/>
                <a:latin typeface="tisapro-regular"/>
              </a:rPr>
              <a:t>lan - How the treatment will be developed to the reach the goals or objectives</a:t>
            </a:r>
          </a:p>
          <a:p>
            <a:endParaRPr lang="en-GB" dirty="0"/>
          </a:p>
        </p:txBody>
      </p:sp>
      <p:pic>
        <p:nvPicPr>
          <p:cNvPr id="7" name="Audio 6">
            <a:hlinkClick r:id="" action="ppaction://media"/>
            <a:extLst>
              <a:ext uri="{FF2B5EF4-FFF2-40B4-BE49-F238E27FC236}">
                <a16:creationId xmlns:a16="http://schemas.microsoft.com/office/drawing/2014/main" id="{2E748218-9D37-4B5A-9409-DAB4562ED8F8}"/>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1382500549"/>
      </p:ext>
    </p:extLst>
  </p:cSld>
  <p:clrMapOvr>
    <a:masterClrMapping/>
  </p:clrMapOvr>
  <mc:AlternateContent xmlns:mc="http://schemas.openxmlformats.org/markup-compatibility/2006" xmlns:p14="http://schemas.microsoft.com/office/powerpoint/2010/main">
    <mc:Choice Requires="p14">
      <p:transition spd="slow" p14:dur="2000" advTm="232643"/>
    </mc:Choice>
    <mc:Fallback xmlns="">
      <p:transition spd="slow" advTm="2326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C4FB4-9762-40D9-A7DD-4B0958B27B87}"/>
              </a:ext>
            </a:extLst>
          </p:cNvPr>
          <p:cNvSpPr>
            <a:spLocks noGrp="1"/>
          </p:cNvSpPr>
          <p:nvPr>
            <p:ph type="title"/>
          </p:nvPr>
        </p:nvSpPr>
        <p:spPr/>
        <p:txBody>
          <a:bodyPr>
            <a:normAutofit/>
          </a:bodyPr>
          <a:lstStyle/>
          <a:p>
            <a:r>
              <a:rPr lang="en-GB" dirty="0"/>
              <a:t>SOAP Notes</a:t>
            </a:r>
          </a:p>
        </p:txBody>
      </p:sp>
      <p:sp>
        <p:nvSpPr>
          <p:cNvPr id="3" name="Content Placeholder 2">
            <a:extLst>
              <a:ext uri="{FF2B5EF4-FFF2-40B4-BE49-F238E27FC236}">
                <a16:creationId xmlns:a16="http://schemas.microsoft.com/office/drawing/2014/main" id="{A7CECEAC-F3C3-498F-8603-42980DE4272F}"/>
              </a:ext>
            </a:extLst>
          </p:cNvPr>
          <p:cNvSpPr>
            <a:spLocks noGrp="1"/>
          </p:cNvSpPr>
          <p:nvPr>
            <p:ph idx="1"/>
          </p:nvPr>
        </p:nvSpPr>
        <p:spPr/>
        <p:txBody>
          <a:bodyPr>
            <a:normAutofit fontScale="92500" lnSpcReduction="20000"/>
          </a:bodyPr>
          <a:lstStyle/>
          <a:p>
            <a:pPr algn="l">
              <a:buFont typeface="Arial" panose="020B0604020202020204" pitchFamily="34" charset="0"/>
              <a:buChar char="•"/>
            </a:pPr>
            <a:r>
              <a:rPr lang="en-GB" b="0" i="0" dirty="0">
                <a:solidFill>
                  <a:srgbClr val="020621"/>
                </a:solidFill>
                <a:effectLst/>
                <a:latin typeface="tisapro-regular"/>
              </a:rPr>
              <a:t>SOAP notes were developed by </a:t>
            </a:r>
            <a:r>
              <a:rPr lang="en-GB" b="0" i="0" dirty="0" err="1">
                <a:solidFill>
                  <a:srgbClr val="020621"/>
                </a:solidFill>
                <a:effectLst/>
                <a:latin typeface="tisapro-regular"/>
              </a:rPr>
              <a:t>Dr.</a:t>
            </a:r>
            <a:r>
              <a:rPr lang="en-GB" b="0" i="0" dirty="0">
                <a:solidFill>
                  <a:srgbClr val="020621"/>
                </a:solidFill>
                <a:effectLst/>
                <a:latin typeface="tisapro-regular"/>
              </a:rPr>
              <a:t> Lawrence Weed in the 1960's at the University of Vermont as part of the</a:t>
            </a:r>
            <a:r>
              <a:rPr lang="en-GB" i="0" dirty="0">
                <a:effectLst/>
                <a:latin typeface="tisapro-regular"/>
              </a:rPr>
              <a:t> </a:t>
            </a:r>
            <a:r>
              <a:rPr lang="en-GB" i="0" strike="noStrike" dirty="0">
                <a:effectLst/>
                <a:latin typeface="tisapro-regular"/>
                <a:hlinkClick r:id="rId5" tooltip="Problem Oriented Medical Record">
                  <a:extLst>
                    <a:ext uri="{A12FA001-AC4F-418D-AE19-62706E023703}">
                      <ahyp:hlinkClr xmlns:ahyp="http://schemas.microsoft.com/office/drawing/2018/hyperlinkcolor" val="tx"/>
                    </a:ext>
                  </a:extLst>
                </a:hlinkClick>
              </a:rPr>
              <a:t>Problem-orientated medical record (POMR)</a:t>
            </a:r>
            <a:r>
              <a:rPr lang="en-GB" b="0" i="0" dirty="0">
                <a:solidFill>
                  <a:srgbClr val="020621"/>
                </a:solidFill>
                <a:effectLst/>
                <a:latin typeface="tisapro-regular"/>
              </a:rPr>
              <a:t>. Each SOAP note would be associated with one of the problems identified by the primary physician, and so formed only one part of the documentation process. However, various disciplines began using only the "SOAP" aspect of the format, the "POMR" was not as widely adopted and the two are no longer related.</a:t>
            </a:r>
            <a:endParaRPr lang="en-GB" dirty="0"/>
          </a:p>
        </p:txBody>
      </p:sp>
      <p:pic>
        <p:nvPicPr>
          <p:cNvPr id="7" name="Audio 6">
            <a:hlinkClick r:id="" action="ppaction://media"/>
            <a:extLst>
              <a:ext uri="{FF2B5EF4-FFF2-40B4-BE49-F238E27FC236}">
                <a16:creationId xmlns:a16="http://schemas.microsoft.com/office/drawing/2014/main" id="{2E748218-9D37-4B5A-9409-DAB4562ED8F8}"/>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2949502942"/>
      </p:ext>
    </p:extLst>
  </p:cSld>
  <p:clrMapOvr>
    <a:masterClrMapping/>
  </p:clrMapOvr>
  <mc:AlternateContent xmlns:mc="http://schemas.openxmlformats.org/markup-compatibility/2006" xmlns:p14="http://schemas.microsoft.com/office/powerpoint/2010/main">
    <mc:Choice Requires="p14">
      <p:transition spd="slow" p14:dur="2000" advTm="232643"/>
    </mc:Choice>
    <mc:Fallback xmlns="">
      <p:transition spd="slow" advTm="2326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C4FB4-9762-40D9-A7DD-4B0958B27B87}"/>
              </a:ext>
            </a:extLst>
          </p:cNvPr>
          <p:cNvSpPr>
            <a:spLocks noGrp="1"/>
          </p:cNvSpPr>
          <p:nvPr>
            <p:ph type="title"/>
          </p:nvPr>
        </p:nvSpPr>
        <p:spPr/>
        <p:txBody>
          <a:bodyPr>
            <a:normAutofit/>
          </a:bodyPr>
          <a:lstStyle/>
          <a:p>
            <a:r>
              <a:rPr lang="en-GB" dirty="0"/>
              <a:t>SOAP Notes</a:t>
            </a:r>
          </a:p>
        </p:txBody>
      </p:sp>
      <p:sp>
        <p:nvSpPr>
          <p:cNvPr id="3" name="Content Placeholder 2">
            <a:extLst>
              <a:ext uri="{FF2B5EF4-FFF2-40B4-BE49-F238E27FC236}">
                <a16:creationId xmlns:a16="http://schemas.microsoft.com/office/drawing/2014/main" id="{A7CECEAC-F3C3-498F-8603-42980DE4272F}"/>
              </a:ext>
            </a:extLst>
          </p:cNvPr>
          <p:cNvSpPr>
            <a:spLocks noGrp="1"/>
          </p:cNvSpPr>
          <p:nvPr>
            <p:ph idx="1"/>
          </p:nvPr>
        </p:nvSpPr>
        <p:spPr/>
        <p:txBody>
          <a:bodyPr>
            <a:noAutofit/>
          </a:bodyPr>
          <a:lstStyle/>
          <a:p>
            <a:pPr algn="l"/>
            <a:r>
              <a:rPr lang="en-GB" sz="1800" b="0" i="0" dirty="0">
                <a:effectLst/>
                <a:latin typeface="tisapro-regular"/>
              </a:rPr>
              <a:t>Quinn and Gordon (2003) suggest that the major advantage of the SOAP documentation format is its widespread adoption, leading to general familiarity with the concept within the field of healthcare. </a:t>
            </a:r>
          </a:p>
          <a:p>
            <a:pPr algn="l"/>
            <a:r>
              <a:rPr lang="en-GB" sz="1800" b="0" i="0" dirty="0">
                <a:effectLst/>
                <a:latin typeface="tisapro-regular"/>
              </a:rPr>
              <a:t>However, the format has also been accused of encouraging documentation that is too concise, overuse of </a:t>
            </a:r>
            <a:r>
              <a:rPr lang="en-GB" sz="1800" b="0" i="0" u="none" strike="noStrike" dirty="0">
                <a:effectLst/>
                <a:latin typeface="tisapro-regular"/>
              </a:rPr>
              <a:t>abbreviations</a:t>
            </a:r>
            <a:r>
              <a:rPr lang="en-GB" sz="1800" b="0" i="0" dirty="0">
                <a:effectLst/>
                <a:latin typeface="tisapro-regular"/>
              </a:rPr>
              <a:t> and acronyms, and that it is sometimes difficult for non-professionals to decipher. </a:t>
            </a:r>
            <a:r>
              <a:rPr lang="en-GB" sz="1800" b="0" i="0" dirty="0" err="1">
                <a:effectLst/>
                <a:latin typeface="tisapro-regular"/>
              </a:rPr>
              <a:t>Delitto</a:t>
            </a:r>
            <a:r>
              <a:rPr lang="en-GB" sz="1800" b="0" i="0" dirty="0">
                <a:effectLst/>
                <a:latin typeface="tisapro-regular"/>
              </a:rPr>
              <a:t> and Snyder-</a:t>
            </a:r>
            <a:r>
              <a:rPr lang="en-GB" sz="1800" b="0" i="0" dirty="0" err="1">
                <a:effectLst/>
                <a:latin typeface="tisapro-regular"/>
              </a:rPr>
              <a:t>Mackler</a:t>
            </a:r>
            <a:r>
              <a:rPr lang="en-GB" sz="1800" b="0" i="0" dirty="0">
                <a:effectLst/>
                <a:latin typeface="tisapro-regular"/>
              </a:rPr>
              <a:t> (1995) have also suggested that a sequential, rather than an integrative approach to clinical reasoning is encouraged, as there is a tendency by the health professional to merely collect information and not assess it</a:t>
            </a:r>
            <a:r>
              <a:rPr lang="en-GB" sz="1800" b="0" i="0" baseline="30000" dirty="0">
                <a:effectLst/>
                <a:latin typeface="tisapro-regular"/>
              </a:rPr>
              <a:t>.</a:t>
            </a:r>
            <a:r>
              <a:rPr lang="en-GB" sz="1800" b="0" i="0" dirty="0">
                <a:effectLst/>
                <a:latin typeface="tisapro-regular"/>
              </a:rPr>
              <a:t> They feel that the emphasis on the problem-orientated approach to documentation is misplaced and that it is not conducive to </a:t>
            </a:r>
            <a:r>
              <a:rPr lang="en-GB" sz="1800" b="0" i="0" u="none" strike="noStrike" dirty="0">
                <a:effectLst/>
                <a:latin typeface="tisapro-regular"/>
              </a:rPr>
              <a:t>clinical decision-making.</a:t>
            </a:r>
            <a:endParaRPr lang="en-GB" sz="1800" b="0" i="0" dirty="0">
              <a:effectLst/>
              <a:latin typeface="tisapro-regular"/>
            </a:endParaRPr>
          </a:p>
          <a:p>
            <a:pPr algn="l"/>
            <a:r>
              <a:rPr lang="en-GB" sz="1800" b="0" i="0" dirty="0">
                <a:effectLst/>
                <a:latin typeface="tisapro-regular"/>
              </a:rPr>
              <a:t>One major difficulty with SOAP notes for therapists is the lack of guidance on how to address functional outcomes or goals. Having said that, the format is not so rigid that it cannot be adapted to take this into account.</a:t>
            </a:r>
          </a:p>
        </p:txBody>
      </p:sp>
      <p:pic>
        <p:nvPicPr>
          <p:cNvPr id="7" name="Audio 6">
            <a:hlinkClick r:id="" action="ppaction://media"/>
            <a:extLst>
              <a:ext uri="{FF2B5EF4-FFF2-40B4-BE49-F238E27FC236}">
                <a16:creationId xmlns:a16="http://schemas.microsoft.com/office/drawing/2014/main" id="{2E748218-9D37-4B5A-9409-DAB4562ED8F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3832342719"/>
      </p:ext>
    </p:extLst>
  </p:cSld>
  <p:clrMapOvr>
    <a:masterClrMapping/>
  </p:clrMapOvr>
  <mc:AlternateContent xmlns:mc="http://schemas.openxmlformats.org/markup-compatibility/2006" xmlns:p14="http://schemas.microsoft.com/office/powerpoint/2010/main">
    <mc:Choice Requires="p14">
      <p:transition spd="slow" p14:dur="2000" advTm="232643"/>
    </mc:Choice>
    <mc:Fallback xmlns="">
      <p:transition spd="slow" advTm="2326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C4FB4-9762-40D9-A7DD-4B0958B27B87}"/>
              </a:ext>
            </a:extLst>
          </p:cNvPr>
          <p:cNvSpPr>
            <a:spLocks noGrp="1"/>
          </p:cNvSpPr>
          <p:nvPr>
            <p:ph type="title"/>
          </p:nvPr>
        </p:nvSpPr>
        <p:spPr/>
        <p:txBody>
          <a:bodyPr>
            <a:normAutofit/>
          </a:bodyPr>
          <a:lstStyle/>
          <a:p>
            <a:r>
              <a:rPr lang="en-GB" dirty="0"/>
              <a:t>Writing SOAP Notes</a:t>
            </a:r>
          </a:p>
        </p:txBody>
      </p:sp>
      <p:sp>
        <p:nvSpPr>
          <p:cNvPr id="3" name="Content Placeholder 2">
            <a:extLst>
              <a:ext uri="{FF2B5EF4-FFF2-40B4-BE49-F238E27FC236}">
                <a16:creationId xmlns:a16="http://schemas.microsoft.com/office/drawing/2014/main" id="{A7CECEAC-F3C3-498F-8603-42980DE4272F}"/>
              </a:ext>
            </a:extLst>
          </p:cNvPr>
          <p:cNvSpPr>
            <a:spLocks noGrp="1"/>
          </p:cNvSpPr>
          <p:nvPr>
            <p:ph idx="1"/>
          </p:nvPr>
        </p:nvSpPr>
        <p:spPr/>
        <p:txBody>
          <a:bodyPr>
            <a:noAutofit/>
          </a:bodyPr>
          <a:lstStyle/>
          <a:p>
            <a:pPr algn="l"/>
            <a:r>
              <a:rPr lang="en-GB" sz="2200" b="0" i="0" dirty="0">
                <a:solidFill>
                  <a:srgbClr val="020621"/>
                </a:solidFill>
                <a:effectLst/>
                <a:latin typeface="tisapro-regular"/>
              </a:rPr>
              <a:t>While documentation is a fundamental component of patient care, it is often a neglected one, with therapists reverting to non-specific, overly brief descriptions that are vague to the point of being meaningless. There is no policy that dictates the length and detail of each entry, only that it is dependent on the nature of each specific encounter and that it should contain all the relevant information. </a:t>
            </a:r>
            <a:endParaRPr lang="en-GB" sz="2200" b="0" i="0" dirty="0">
              <a:effectLst/>
              <a:latin typeface="tisapro-regular"/>
            </a:endParaRPr>
          </a:p>
        </p:txBody>
      </p:sp>
      <p:pic>
        <p:nvPicPr>
          <p:cNvPr id="7" name="Audio 6">
            <a:hlinkClick r:id="" action="ppaction://media"/>
            <a:extLst>
              <a:ext uri="{FF2B5EF4-FFF2-40B4-BE49-F238E27FC236}">
                <a16:creationId xmlns:a16="http://schemas.microsoft.com/office/drawing/2014/main" id="{2E748218-9D37-4B5A-9409-DAB4562ED8F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4107139807"/>
      </p:ext>
    </p:extLst>
  </p:cSld>
  <p:clrMapOvr>
    <a:masterClrMapping/>
  </p:clrMapOvr>
  <mc:AlternateContent xmlns:mc="http://schemas.openxmlformats.org/markup-compatibility/2006" xmlns:p14="http://schemas.microsoft.com/office/powerpoint/2010/main">
    <mc:Choice Requires="p14">
      <p:transition spd="slow" p14:dur="2000" advTm="232643"/>
    </mc:Choice>
    <mc:Fallback xmlns="">
      <p:transition spd="slow" advTm="2326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C4FB4-9762-40D9-A7DD-4B0958B27B87}"/>
              </a:ext>
            </a:extLst>
          </p:cNvPr>
          <p:cNvSpPr>
            <a:spLocks noGrp="1"/>
          </p:cNvSpPr>
          <p:nvPr>
            <p:ph type="title"/>
          </p:nvPr>
        </p:nvSpPr>
        <p:spPr/>
        <p:txBody>
          <a:bodyPr>
            <a:normAutofit/>
          </a:bodyPr>
          <a:lstStyle/>
          <a:p>
            <a:r>
              <a:rPr lang="en-GB" dirty="0"/>
              <a:t>Writing SOAP Notes</a:t>
            </a:r>
          </a:p>
        </p:txBody>
      </p:sp>
      <p:sp>
        <p:nvSpPr>
          <p:cNvPr id="3" name="Content Placeholder 2">
            <a:extLst>
              <a:ext uri="{FF2B5EF4-FFF2-40B4-BE49-F238E27FC236}">
                <a16:creationId xmlns:a16="http://schemas.microsoft.com/office/drawing/2014/main" id="{A7CECEAC-F3C3-498F-8603-42980DE4272F}"/>
              </a:ext>
            </a:extLst>
          </p:cNvPr>
          <p:cNvSpPr>
            <a:spLocks noGrp="1"/>
          </p:cNvSpPr>
          <p:nvPr>
            <p:ph idx="1"/>
          </p:nvPr>
        </p:nvSpPr>
        <p:spPr/>
        <p:txBody>
          <a:bodyPr>
            <a:noAutofit/>
          </a:bodyPr>
          <a:lstStyle/>
          <a:p>
            <a:pPr algn="l">
              <a:buFont typeface="Arial" panose="020B0604020202020204" pitchFamily="34" charset="0"/>
              <a:buChar char="•"/>
            </a:pPr>
            <a:r>
              <a:rPr lang="en-GB" sz="2200" b="0" i="0" dirty="0">
                <a:solidFill>
                  <a:srgbClr val="020621"/>
                </a:solidFill>
                <a:effectLst/>
                <a:latin typeface="tisapro-regular"/>
              </a:rPr>
              <a:t>Self-report of the patient</a:t>
            </a:r>
          </a:p>
          <a:p>
            <a:pPr algn="l">
              <a:buFont typeface="Arial" panose="020B0604020202020204" pitchFamily="34" charset="0"/>
              <a:buChar char="•"/>
            </a:pPr>
            <a:r>
              <a:rPr lang="en-GB" sz="2200" b="0" i="0" dirty="0">
                <a:solidFill>
                  <a:srgbClr val="020621"/>
                </a:solidFill>
                <a:effectLst/>
                <a:latin typeface="tisapro-regular"/>
              </a:rPr>
              <a:t>Details of the specific intervention provided</a:t>
            </a:r>
          </a:p>
          <a:p>
            <a:pPr algn="l">
              <a:buFont typeface="Arial" panose="020B0604020202020204" pitchFamily="34" charset="0"/>
              <a:buChar char="•"/>
            </a:pPr>
            <a:r>
              <a:rPr lang="en-GB" sz="2200" b="0" i="0" dirty="0">
                <a:solidFill>
                  <a:srgbClr val="020621"/>
                </a:solidFill>
                <a:effectLst/>
                <a:latin typeface="tisapro-regular"/>
              </a:rPr>
              <a:t>Equipment used</a:t>
            </a:r>
          </a:p>
          <a:p>
            <a:pPr algn="l">
              <a:buFont typeface="Arial" panose="020B0604020202020204" pitchFamily="34" charset="0"/>
              <a:buChar char="•"/>
            </a:pPr>
            <a:r>
              <a:rPr lang="en-GB" sz="2200" b="0" i="0" dirty="0">
                <a:solidFill>
                  <a:srgbClr val="020621"/>
                </a:solidFill>
                <a:effectLst/>
                <a:latin typeface="tisapro-regular"/>
              </a:rPr>
              <a:t>Changes in patient status</a:t>
            </a:r>
          </a:p>
          <a:p>
            <a:pPr algn="l">
              <a:buFont typeface="Arial" panose="020B0604020202020204" pitchFamily="34" charset="0"/>
              <a:buChar char="•"/>
            </a:pPr>
            <a:r>
              <a:rPr lang="en-GB" sz="2200" b="0" i="0" dirty="0">
                <a:solidFill>
                  <a:srgbClr val="020621"/>
                </a:solidFill>
                <a:effectLst/>
                <a:latin typeface="tisapro-regular"/>
              </a:rPr>
              <a:t>Complications or adverse reactions</a:t>
            </a:r>
          </a:p>
          <a:p>
            <a:pPr algn="l">
              <a:buFont typeface="Arial" panose="020B0604020202020204" pitchFamily="34" charset="0"/>
              <a:buChar char="•"/>
            </a:pPr>
            <a:r>
              <a:rPr lang="en-GB" sz="2200" b="0" i="0" dirty="0">
                <a:solidFill>
                  <a:srgbClr val="020621"/>
                </a:solidFill>
                <a:effectLst/>
                <a:latin typeface="tisapro-regular"/>
              </a:rPr>
              <a:t>Factors that change the intervention</a:t>
            </a:r>
          </a:p>
          <a:p>
            <a:pPr algn="l">
              <a:buFont typeface="Arial" panose="020B0604020202020204" pitchFamily="34" charset="0"/>
              <a:buChar char="•"/>
            </a:pPr>
            <a:r>
              <a:rPr lang="en-GB" sz="2200" b="0" i="0" dirty="0">
                <a:solidFill>
                  <a:srgbClr val="020621"/>
                </a:solidFill>
                <a:effectLst/>
                <a:latin typeface="tisapro-regular"/>
              </a:rPr>
              <a:t>Progression towards stated goals</a:t>
            </a:r>
          </a:p>
          <a:p>
            <a:pPr algn="l">
              <a:buFont typeface="Arial" panose="020B0604020202020204" pitchFamily="34" charset="0"/>
              <a:buChar char="•"/>
            </a:pPr>
            <a:r>
              <a:rPr lang="en-GB" sz="2200" b="0" i="0" dirty="0">
                <a:solidFill>
                  <a:srgbClr val="020621"/>
                </a:solidFill>
                <a:effectLst/>
                <a:latin typeface="tisapro-regular"/>
              </a:rPr>
              <a:t>Communication with other providers of care, the patient and their family</a:t>
            </a:r>
          </a:p>
        </p:txBody>
      </p:sp>
      <p:pic>
        <p:nvPicPr>
          <p:cNvPr id="7" name="Audio 6">
            <a:hlinkClick r:id="" action="ppaction://media"/>
            <a:extLst>
              <a:ext uri="{FF2B5EF4-FFF2-40B4-BE49-F238E27FC236}">
                <a16:creationId xmlns:a16="http://schemas.microsoft.com/office/drawing/2014/main" id="{2E748218-9D37-4B5A-9409-DAB4562ED8F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4168660599"/>
      </p:ext>
    </p:extLst>
  </p:cSld>
  <p:clrMapOvr>
    <a:masterClrMapping/>
  </p:clrMapOvr>
  <mc:AlternateContent xmlns:mc="http://schemas.openxmlformats.org/markup-compatibility/2006" xmlns:p14="http://schemas.microsoft.com/office/powerpoint/2010/main">
    <mc:Choice Requires="p14">
      <p:transition spd="slow" p14:dur="2000" advTm="232643"/>
    </mc:Choice>
    <mc:Fallback xmlns="">
      <p:transition spd="slow" advTm="2326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C4FB4-9762-40D9-A7DD-4B0958B27B87}"/>
              </a:ext>
            </a:extLst>
          </p:cNvPr>
          <p:cNvSpPr>
            <a:spLocks noGrp="1"/>
          </p:cNvSpPr>
          <p:nvPr>
            <p:ph type="title"/>
          </p:nvPr>
        </p:nvSpPr>
        <p:spPr/>
        <p:txBody>
          <a:bodyPr>
            <a:normAutofit/>
          </a:bodyPr>
          <a:lstStyle/>
          <a:p>
            <a:r>
              <a:rPr lang="en-GB" dirty="0"/>
              <a:t>Subjective</a:t>
            </a:r>
          </a:p>
        </p:txBody>
      </p:sp>
      <p:sp>
        <p:nvSpPr>
          <p:cNvPr id="3" name="Content Placeholder 2">
            <a:extLst>
              <a:ext uri="{FF2B5EF4-FFF2-40B4-BE49-F238E27FC236}">
                <a16:creationId xmlns:a16="http://schemas.microsoft.com/office/drawing/2014/main" id="{A7CECEAC-F3C3-498F-8603-42980DE4272F}"/>
              </a:ext>
            </a:extLst>
          </p:cNvPr>
          <p:cNvSpPr>
            <a:spLocks noGrp="1"/>
          </p:cNvSpPr>
          <p:nvPr>
            <p:ph idx="1"/>
          </p:nvPr>
        </p:nvSpPr>
        <p:spPr/>
        <p:txBody>
          <a:bodyPr>
            <a:noAutofit/>
          </a:bodyPr>
          <a:lstStyle/>
          <a:p>
            <a:pPr algn="l"/>
            <a:r>
              <a:rPr lang="en-GB" sz="1800" b="0" i="0" dirty="0">
                <a:solidFill>
                  <a:srgbClr val="020621"/>
                </a:solidFill>
                <a:effectLst/>
                <a:latin typeface="tisapro-regular"/>
              </a:rPr>
              <a:t>This component is in a detailed, narrative format and describes the patient's self-report of their current status in terms of their current condition/complaint, function, activity level, disability, symptoms, social history, family history, </a:t>
            </a:r>
            <a:r>
              <a:rPr lang="en-GB" sz="1800" b="0" i="0" dirty="0">
                <a:effectLst/>
                <a:latin typeface="tisapro-regular"/>
              </a:rPr>
              <a:t>employment status, and environmental history. It may also include information from the family or caregivers and if exact phrasing is used, should be enclosed in quotation marks. The patient's goals and prior response to treatment intervention are also included. Medical information obtained from the patient's chart can also be included the therapist has not directly observed these findings.</a:t>
            </a:r>
          </a:p>
          <a:p>
            <a:pPr algn="l"/>
            <a:r>
              <a:rPr lang="en-GB" sz="1800" b="0" i="0" dirty="0">
                <a:effectLst/>
                <a:latin typeface="tisapro-regular"/>
              </a:rPr>
              <a:t>It allows the therapist to document the patient's perception of their condition as it relates to their progress in rehabilitation, functional performance, or </a:t>
            </a:r>
            <a:r>
              <a:rPr lang="en-GB" sz="1800" b="0" i="0" u="none" strike="noStrike" dirty="0">
                <a:effectLst/>
                <a:latin typeface="tisapro-regular"/>
              </a:rPr>
              <a:t>quality of life.</a:t>
            </a:r>
            <a:endParaRPr lang="en-GB" sz="1800" b="0" i="0" dirty="0">
              <a:effectLst/>
              <a:latin typeface="tisapro-regular"/>
            </a:endParaRPr>
          </a:p>
        </p:txBody>
      </p:sp>
      <p:pic>
        <p:nvPicPr>
          <p:cNvPr id="7" name="Audio 6">
            <a:hlinkClick r:id="" action="ppaction://media"/>
            <a:extLst>
              <a:ext uri="{FF2B5EF4-FFF2-40B4-BE49-F238E27FC236}">
                <a16:creationId xmlns:a16="http://schemas.microsoft.com/office/drawing/2014/main" id="{2E748218-9D37-4B5A-9409-DAB4562ED8F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2625231990"/>
      </p:ext>
    </p:extLst>
  </p:cSld>
  <p:clrMapOvr>
    <a:masterClrMapping/>
  </p:clrMapOvr>
  <mc:AlternateContent xmlns:mc="http://schemas.openxmlformats.org/markup-compatibility/2006" xmlns:p14="http://schemas.microsoft.com/office/powerpoint/2010/main">
    <mc:Choice Requires="p14">
      <p:transition spd="slow" p14:dur="2000" advTm="232643"/>
    </mc:Choice>
    <mc:Fallback xmlns="">
      <p:transition spd="slow" advTm="2326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C4FB4-9762-40D9-A7DD-4B0958B27B87}"/>
              </a:ext>
            </a:extLst>
          </p:cNvPr>
          <p:cNvSpPr>
            <a:spLocks noGrp="1"/>
          </p:cNvSpPr>
          <p:nvPr>
            <p:ph type="title"/>
          </p:nvPr>
        </p:nvSpPr>
        <p:spPr/>
        <p:txBody>
          <a:bodyPr>
            <a:normAutofit/>
          </a:bodyPr>
          <a:lstStyle/>
          <a:p>
            <a:r>
              <a:rPr lang="en-GB" dirty="0"/>
              <a:t>Objective</a:t>
            </a:r>
          </a:p>
        </p:txBody>
      </p:sp>
      <p:sp>
        <p:nvSpPr>
          <p:cNvPr id="3" name="Content Placeholder 2">
            <a:extLst>
              <a:ext uri="{FF2B5EF4-FFF2-40B4-BE49-F238E27FC236}">
                <a16:creationId xmlns:a16="http://schemas.microsoft.com/office/drawing/2014/main" id="{A7CECEAC-F3C3-498F-8603-42980DE4272F}"/>
              </a:ext>
            </a:extLst>
          </p:cNvPr>
          <p:cNvSpPr>
            <a:spLocks noGrp="1"/>
          </p:cNvSpPr>
          <p:nvPr>
            <p:ph idx="1"/>
          </p:nvPr>
        </p:nvSpPr>
        <p:spPr/>
        <p:txBody>
          <a:bodyPr>
            <a:noAutofit/>
          </a:bodyPr>
          <a:lstStyle/>
          <a:p>
            <a:pPr algn="l"/>
            <a:r>
              <a:rPr lang="en-GB" sz="2200" b="0" i="0" dirty="0">
                <a:effectLst/>
                <a:latin typeface="tisapro-regular"/>
              </a:rPr>
              <a:t>This section outlines what the therapist observes, tests, and </a:t>
            </a:r>
            <a:r>
              <a:rPr lang="en-GB" sz="2200" b="0" i="0" u="none" strike="noStrike" dirty="0">
                <a:effectLst/>
                <a:latin typeface="tisapro-regular"/>
              </a:rPr>
              <a:t>measures</a:t>
            </a:r>
            <a:r>
              <a:rPr lang="en-GB" sz="2200" b="0" i="0" dirty="0">
                <a:effectLst/>
                <a:latin typeface="tisapro-regular"/>
              </a:rPr>
              <a:t>. Objective information must be stated in measurable terms. Using measurable terms helps in reassessment after treatment to analyse the progression of the patient and hindering as well as helping factors. </a:t>
            </a:r>
          </a:p>
          <a:p>
            <a:pPr algn="l"/>
            <a:r>
              <a:rPr lang="en-GB" sz="2200" b="0" i="0" dirty="0">
                <a:effectLst/>
                <a:latin typeface="tisapro-regular"/>
              </a:rPr>
              <a:t>The objective results of the re-assessment help to determine the progress towards functional goals, and the effect of treatment. The therapist should indicate changes in the patient's status, as well as communication with colleagues, family, or carers.</a:t>
            </a:r>
          </a:p>
        </p:txBody>
      </p:sp>
      <p:pic>
        <p:nvPicPr>
          <p:cNvPr id="7" name="Audio 6">
            <a:hlinkClick r:id="" action="ppaction://media"/>
            <a:extLst>
              <a:ext uri="{FF2B5EF4-FFF2-40B4-BE49-F238E27FC236}">
                <a16:creationId xmlns:a16="http://schemas.microsoft.com/office/drawing/2014/main" id="{2E748218-9D37-4B5A-9409-DAB4562ED8F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1749935652"/>
      </p:ext>
    </p:extLst>
  </p:cSld>
  <p:clrMapOvr>
    <a:masterClrMapping/>
  </p:clrMapOvr>
  <mc:AlternateContent xmlns:mc="http://schemas.openxmlformats.org/markup-compatibility/2006" xmlns:p14="http://schemas.microsoft.com/office/powerpoint/2010/main">
    <mc:Choice Requires="p14">
      <p:transition spd="slow" p14:dur="2000" advTm="232643"/>
    </mc:Choice>
    <mc:Fallback xmlns="">
      <p:transition spd="slow" advTm="2326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C4FB4-9762-40D9-A7DD-4B0958B27B87}"/>
              </a:ext>
            </a:extLst>
          </p:cNvPr>
          <p:cNvSpPr>
            <a:spLocks noGrp="1"/>
          </p:cNvSpPr>
          <p:nvPr>
            <p:ph type="title"/>
          </p:nvPr>
        </p:nvSpPr>
        <p:spPr/>
        <p:txBody>
          <a:bodyPr>
            <a:normAutofit/>
          </a:bodyPr>
          <a:lstStyle/>
          <a:p>
            <a:r>
              <a:rPr lang="en-GB" dirty="0"/>
              <a:t>Assessment /Analysis</a:t>
            </a:r>
          </a:p>
        </p:txBody>
      </p:sp>
      <p:sp>
        <p:nvSpPr>
          <p:cNvPr id="3" name="Content Placeholder 2">
            <a:extLst>
              <a:ext uri="{FF2B5EF4-FFF2-40B4-BE49-F238E27FC236}">
                <a16:creationId xmlns:a16="http://schemas.microsoft.com/office/drawing/2014/main" id="{A7CECEAC-F3C3-498F-8603-42980DE4272F}"/>
              </a:ext>
            </a:extLst>
          </p:cNvPr>
          <p:cNvSpPr>
            <a:spLocks noGrp="1"/>
          </p:cNvSpPr>
          <p:nvPr>
            <p:ph idx="1"/>
          </p:nvPr>
        </p:nvSpPr>
        <p:spPr/>
        <p:txBody>
          <a:bodyPr>
            <a:noAutofit/>
          </a:bodyPr>
          <a:lstStyle/>
          <a:p>
            <a:pPr algn="l"/>
            <a:r>
              <a:rPr lang="en-GB" sz="1800" b="0" i="0" dirty="0">
                <a:effectLst/>
                <a:latin typeface="tisapro-regular"/>
              </a:rPr>
              <a:t>This is potentially the most important legal note because this is the therapist's professional opinion in light of the subjective and objective findings. It should explain the reasoning behind the decisions taken and clarify and support the analytical thinking behind the problem-solving process. A prioritized problems list is generated with impairments linked to functional limitations. </a:t>
            </a:r>
            <a:r>
              <a:rPr lang="en-GB" sz="1800" b="0" i="0" u="none" strike="noStrike" dirty="0">
                <a:effectLst/>
                <a:latin typeface="tisapro-regular"/>
              </a:rPr>
              <a:t>International Classification of Functioning, Disability, and Health (ICF)</a:t>
            </a:r>
            <a:r>
              <a:rPr lang="en-GB" sz="1800" b="0" i="0" dirty="0">
                <a:effectLst/>
                <a:latin typeface="tisapro-regular"/>
              </a:rPr>
              <a:t> is very useful to determine and prioritized problem lists and thus helps to make functional therapy diagnoses.</a:t>
            </a:r>
          </a:p>
          <a:p>
            <a:pPr algn="l"/>
            <a:r>
              <a:rPr lang="en-GB" sz="1800" b="0" i="0" dirty="0">
                <a:effectLst/>
                <a:latin typeface="tisapro-regular"/>
              </a:rPr>
              <a:t>Progress towards the stated goals is indicated, as well as any factors affecting it that may require modification of the frequency, duration or intervention itself. Adverse, as well as positive response, should be documented in re-assessment.</a:t>
            </a:r>
          </a:p>
        </p:txBody>
      </p:sp>
      <p:pic>
        <p:nvPicPr>
          <p:cNvPr id="7" name="Audio 6">
            <a:hlinkClick r:id="" action="ppaction://media"/>
            <a:extLst>
              <a:ext uri="{FF2B5EF4-FFF2-40B4-BE49-F238E27FC236}">
                <a16:creationId xmlns:a16="http://schemas.microsoft.com/office/drawing/2014/main" id="{2E748218-9D37-4B5A-9409-DAB4562ED8F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861427193"/>
      </p:ext>
    </p:extLst>
  </p:cSld>
  <p:clrMapOvr>
    <a:masterClrMapping/>
  </p:clrMapOvr>
  <mc:AlternateContent xmlns:mc="http://schemas.openxmlformats.org/markup-compatibility/2006" xmlns:p14="http://schemas.microsoft.com/office/powerpoint/2010/main">
    <mc:Choice Requires="p14">
      <p:transition spd="slow" p14:dur="2000" advTm="232643"/>
    </mc:Choice>
    <mc:Fallback xmlns="">
      <p:transition spd="slow" advTm="2326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BC4FB4-9762-40D9-A7DD-4B0958B27B87}"/>
              </a:ext>
            </a:extLst>
          </p:cNvPr>
          <p:cNvSpPr>
            <a:spLocks noGrp="1"/>
          </p:cNvSpPr>
          <p:nvPr>
            <p:ph type="title"/>
          </p:nvPr>
        </p:nvSpPr>
        <p:spPr/>
        <p:txBody>
          <a:bodyPr>
            <a:normAutofit/>
          </a:bodyPr>
          <a:lstStyle/>
          <a:p>
            <a:r>
              <a:rPr lang="en-GB" dirty="0"/>
              <a:t>Plan</a:t>
            </a:r>
          </a:p>
        </p:txBody>
      </p:sp>
      <p:sp>
        <p:nvSpPr>
          <p:cNvPr id="3" name="Content Placeholder 2">
            <a:extLst>
              <a:ext uri="{FF2B5EF4-FFF2-40B4-BE49-F238E27FC236}">
                <a16:creationId xmlns:a16="http://schemas.microsoft.com/office/drawing/2014/main" id="{A7CECEAC-F3C3-498F-8603-42980DE4272F}"/>
              </a:ext>
            </a:extLst>
          </p:cNvPr>
          <p:cNvSpPr>
            <a:spLocks noGrp="1"/>
          </p:cNvSpPr>
          <p:nvPr>
            <p:ph idx="1"/>
          </p:nvPr>
        </p:nvSpPr>
        <p:spPr/>
        <p:txBody>
          <a:bodyPr>
            <a:noAutofit/>
          </a:bodyPr>
          <a:lstStyle/>
          <a:p>
            <a:pPr algn="l"/>
            <a:r>
              <a:rPr lang="en-GB" sz="2200" b="0" i="0" dirty="0">
                <a:effectLst/>
                <a:latin typeface="tisapro-regular"/>
              </a:rPr>
              <a:t>The final component of the note includes anticipated </a:t>
            </a:r>
            <a:r>
              <a:rPr lang="en-GB" sz="2200" b="0" i="0" u="none" strike="noStrike" dirty="0">
                <a:effectLst/>
                <a:latin typeface="tisapro-regular"/>
              </a:rPr>
              <a:t>goals</a:t>
            </a:r>
            <a:r>
              <a:rPr lang="en-GB" sz="2200" b="0" i="0" dirty="0">
                <a:effectLst/>
                <a:latin typeface="tisapro-regular"/>
              </a:rPr>
              <a:t> and expected outcomes and outlines the planned interventions to be used. Information should be provided concerning the frequency, specific interventions, treatment progression, equipment required and how it will be used, and education strategies. The plan also documents referrals to other professionals and recommendation s for future interventions or follow-up care. The therapist should report on what the patient's </a:t>
            </a:r>
            <a:r>
              <a:rPr lang="en-GB" sz="2200" b="0" i="0" u="none" strike="noStrike" dirty="0">
                <a:effectLst/>
                <a:latin typeface="tisapro-regular"/>
              </a:rPr>
              <a:t>home exercise programme (HEP)</a:t>
            </a:r>
            <a:r>
              <a:rPr lang="en-GB" sz="2200" b="0" i="0" dirty="0">
                <a:effectLst/>
                <a:latin typeface="tisapro-regular"/>
              </a:rPr>
              <a:t> will consist of, as well as the steps to take in order to reach the functional goals. Changes to the intervention strategy are documented in this section.</a:t>
            </a:r>
          </a:p>
        </p:txBody>
      </p:sp>
      <p:pic>
        <p:nvPicPr>
          <p:cNvPr id="7" name="Audio 6">
            <a:hlinkClick r:id="" action="ppaction://media"/>
            <a:extLst>
              <a:ext uri="{FF2B5EF4-FFF2-40B4-BE49-F238E27FC236}">
                <a16:creationId xmlns:a16="http://schemas.microsoft.com/office/drawing/2014/main" id="{2E748218-9D37-4B5A-9409-DAB4562ED8F8}"/>
              </a:ext>
            </a:extLst>
          </p:cNvPr>
          <p:cNvPicPr>
            <a:picLocks noChangeAspect="1"/>
          </p:cNvPicPr>
          <p:nvPr>
            <a:audioFile r:link="rId2"/>
            <p:extLst>
              <p:ext uri="{DAA4B4D4-6D71-4841-9C94-3DE7FCFB9230}">
                <p14:media xmlns:p14="http://schemas.microsoft.com/office/powerpoint/2010/main" r:embed="rId1"/>
              </p:ext>
            </p:extLst>
          </p:nvPr>
        </p:nvPicPr>
        <p:blipFill>
          <a:blip r:embed="rId5"/>
          <a:stretch>
            <a:fillRect/>
          </a:stretch>
        </p:blipFill>
        <p:spPr>
          <a:xfrm>
            <a:off x="8521700" y="6235700"/>
            <a:ext cx="406400" cy="406400"/>
          </a:xfrm>
          <a:prstGeom prst="rect">
            <a:avLst/>
          </a:prstGeom>
        </p:spPr>
      </p:pic>
    </p:spTree>
    <p:extLst>
      <p:ext uri="{BB962C8B-B14F-4D97-AF65-F5344CB8AC3E}">
        <p14:creationId xmlns:p14="http://schemas.microsoft.com/office/powerpoint/2010/main" val="226982300"/>
      </p:ext>
    </p:extLst>
  </p:cSld>
  <p:clrMapOvr>
    <a:masterClrMapping/>
  </p:clrMapOvr>
  <mc:AlternateContent xmlns:mc="http://schemas.openxmlformats.org/markup-compatibility/2006" xmlns:p14="http://schemas.microsoft.com/office/powerpoint/2010/main">
    <mc:Choice Requires="p14">
      <p:transition spd="slow" p14:dur="2000" advTm="232643"/>
    </mc:Choice>
    <mc:Fallback xmlns="">
      <p:transition spd="slow" advTm="23264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theme/theme1.xml><?xml version="1.0" encoding="utf-8"?>
<a:theme xmlns:a="http://schemas.openxmlformats.org/drawingml/2006/main" name="UWTSD NEW ">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1117</Words>
  <Application>Microsoft Office PowerPoint</Application>
  <PresentationFormat>On-screen Show (4:3)</PresentationFormat>
  <Paragraphs>61</Paragraphs>
  <Slides>12</Slides>
  <Notes>11</Notes>
  <HiddenSlides>0</HiddenSlides>
  <MMClips>12</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12</vt:i4>
      </vt:variant>
    </vt:vector>
  </HeadingPairs>
  <TitlesOfParts>
    <vt:vector size="17" baseType="lpstr">
      <vt:lpstr>Myriad Pro</vt:lpstr>
      <vt:lpstr>tisapro-regular</vt:lpstr>
      <vt:lpstr>Arial</vt:lpstr>
      <vt:lpstr>Calibri</vt:lpstr>
      <vt:lpstr>UWTSD NEW </vt:lpstr>
      <vt:lpstr>PowerPoint Presentation</vt:lpstr>
      <vt:lpstr>Aims</vt:lpstr>
      <vt:lpstr>SOAP Notes</vt:lpstr>
      <vt:lpstr>SOAP Notes</vt:lpstr>
      <vt:lpstr>SOAP Notes</vt:lpstr>
      <vt:lpstr>SOAP Notes</vt:lpstr>
      <vt:lpstr>Writing SOAP Notes</vt:lpstr>
      <vt:lpstr>Writing SOAP Notes</vt:lpstr>
      <vt:lpstr>Subjective</vt:lpstr>
      <vt:lpstr>Objective</vt:lpstr>
      <vt:lpstr>Assessment /Analysis</vt:lpstr>
      <vt:lpstr>Plan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SHSS6065</dc:title>
  <dc:creator>Kirsty Hopgood</dc:creator>
  <cp:lastModifiedBy>Kerry Nicholas</cp:lastModifiedBy>
  <cp:revision>9</cp:revision>
  <dcterms:created xsi:type="dcterms:W3CDTF">2020-11-16T12:13:54Z</dcterms:created>
  <dcterms:modified xsi:type="dcterms:W3CDTF">2023-02-14T13:37:21Z</dcterms:modified>
</cp:coreProperties>
</file>