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2" r:id="rId3"/>
    <p:sldId id="271" r:id="rId4"/>
    <p:sldId id="266" r:id="rId5"/>
    <p:sldId id="267" r:id="rId6"/>
    <p:sldId id="269" r:id="rId7"/>
    <p:sldId id="270" r:id="rId8"/>
    <p:sldId id="273" r:id="rId9"/>
    <p:sldId id="274" r:id="rId10"/>
    <p:sldId id="312" r:id="rId11"/>
    <p:sldId id="313" r:id="rId12"/>
    <p:sldId id="275" r:id="rId13"/>
    <p:sldId id="276" r:id="rId14"/>
    <p:sldId id="277" r:id="rId15"/>
    <p:sldId id="311" r:id="rId16"/>
    <p:sldId id="278" r:id="rId17"/>
    <p:sldId id="279" r:id="rId18"/>
    <p:sldId id="280" r:id="rId19"/>
    <p:sldId id="281" r:id="rId20"/>
    <p:sldId id="282" r:id="rId21"/>
    <p:sldId id="283" r:id="rId22"/>
    <p:sldId id="284" r:id="rId23"/>
    <p:sldId id="285" r:id="rId24"/>
    <p:sldId id="286" r:id="rId25"/>
    <p:sldId id="287" r:id="rId26"/>
    <p:sldId id="288" r:id="rId27"/>
    <p:sldId id="289" r:id="rId28"/>
    <p:sldId id="290" r:id="rId29"/>
    <p:sldId id="314" r:id="rId30"/>
    <p:sldId id="315" r:id="rId31"/>
    <p:sldId id="310" r:id="rId32"/>
    <p:sldId id="291" r:id="rId33"/>
    <p:sldId id="292" r:id="rId34"/>
    <p:sldId id="293" r:id="rId35"/>
    <p:sldId id="295" r:id="rId36"/>
    <p:sldId id="296" r:id="rId37"/>
    <p:sldId id="297" r:id="rId38"/>
    <p:sldId id="298" r:id="rId39"/>
    <p:sldId id="299" r:id="rId40"/>
    <p:sldId id="304" r:id="rId41"/>
    <p:sldId id="300" r:id="rId42"/>
    <p:sldId id="301" r:id="rId43"/>
    <p:sldId id="302" r:id="rId44"/>
    <p:sldId id="303" r:id="rId45"/>
    <p:sldId id="308" r:id="rId46"/>
    <p:sldId id="309" r:id="rId47"/>
    <p:sldId id="305" r:id="rId48"/>
    <p:sldId id="306" r:id="rId49"/>
    <p:sldId id="307"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80" autoAdjust="0"/>
    <p:restoredTop sz="94660"/>
  </p:normalViewPr>
  <p:slideViewPr>
    <p:cSldViewPr>
      <p:cViewPr varScale="1">
        <p:scale>
          <a:sx n="72" d="100"/>
          <a:sy n="72" d="100"/>
        </p:scale>
        <p:origin x="31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18/11/2018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18/11/2018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18/11/2018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18/11/2018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mailto:ken.dicks@uwtsd.ac.uk" TargetMode="External"/><Relationship Id="rId5" Type="http://schemas.openxmlformats.org/officeDocument/2006/relationships/image" Target="../media/image5.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1%20What%20is%20a%20value.docx"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2%20Values%20that%20we%20share.docx"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3%20What%20do%20we%20understand%20the%20term%20work%20to%20mean.docx"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5%20Examples%20of%20work%20to%20support%20people%20in%20society.docx"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6%20Factors%20that%20influence%20organisational%20values.docx"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Templates/Session%20Recap.dot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6%20Factors%20that%20influence%20organisational%20values.doc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008%20Victoria's%20case%20study.docx"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Responses%20to%20mulri-agency%20issues.docx"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Young%20people's%20views%20of%20multi-agency%20working.docx"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2915816" y="332656"/>
            <a:ext cx="2448272"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987824" y="450030"/>
            <a:ext cx="2303110" cy="1536208"/>
          </a:xfrm>
          <a:prstGeom prst="rect">
            <a:avLst/>
          </a:prstGeom>
        </p:spPr>
      </p:pic>
      <p:sp>
        <p:nvSpPr>
          <p:cNvPr id="13" name="Rectangle 12"/>
          <p:cNvSpPr/>
          <p:nvPr/>
        </p:nvSpPr>
        <p:spPr>
          <a:xfrm>
            <a:off x="4716016" y="2277608"/>
            <a:ext cx="3816424" cy="258895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4" name="Rectangle 13"/>
          <p:cNvSpPr/>
          <p:nvPr/>
        </p:nvSpPr>
        <p:spPr>
          <a:xfrm>
            <a:off x="539552" y="2708920"/>
            <a:ext cx="2808312" cy="2157638"/>
          </a:xfrm>
          <a:prstGeom prst="rect">
            <a:avLst/>
          </a:prstGeom>
          <a:solidFill>
            <a:srgbClr val="00FFC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092280" y="332656"/>
            <a:ext cx="1440160" cy="1440160"/>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62006" y="2435474"/>
            <a:ext cx="3343852" cy="237552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164288" y="450030"/>
            <a:ext cx="1276272" cy="1124744"/>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83569" y="2852936"/>
            <a:ext cx="2448272" cy="1846956"/>
          </a:xfrm>
          <a:prstGeom prst="rect">
            <a:avLst/>
          </a:prstGeom>
        </p:spPr>
      </p:pic>
      <p:sp>
        <p:nvSpPr>
          <p:cNvPr id="8" name="TextBox 7"/>
          <p:cNvSpPr txBox="1"/>
          <p:nvPr/>
        </p:nvSpPr>
        <p:spPr>
          <a:xfrm>
            <a:off x="539552" y="5013176"/>
            <a:ext cx="8424936" cy="830997"/>
          </a:xfrm>
          <a:prstGeom prst="rect">
            <a:avLst/>
          </a:prstGeom>
          <a:noFill/>
        </p:spPr>
        <p:txBody>
          <a:bodyPr wrap="square" rtlCol="0">
            <a:spAutoFit/>
          </a:bodyPr>
          <a:lstStyle/>
          <a:p>
            <a:r>
              <a:rPr lang="en-GB" sz="2400" b="1" dirty="0"/>
              <a:t>SJSI5022: The Reflective Practitioner</a:t>
            </a:r>
          </a:p>
          <a:p>
            <a:r>
              <a:rPr lang="en-GB" sz="2400" b="1" dirty="0"/>
              <a:t>Values In the Workplace: Policies and Legislation</a:t>
            </a:r>
          </a:p>
        </p:txBody>
      </p:sp>
      <p:sp>
        <p:nvSpPr>
          <p:cNvPr id="9" name="TextBox 8"/>
          <p:cNvSpPr txBox="1"/>
          <p:nvPr/>
        </p:nvSpPr>
        <p:spPr>
          <a:xfrm>
            <a:off x="2771800" y="6090694"/>
            <a:ext cx="5544616" cy="369332"/>
          </a:xfrm>
          <a:prstGeom prst="rect">
            <a:avLst/>
          </a:prstGeom>
          <a:noFill/>
        </p:spPr>
        <p:txBody>
          <a:bodyPr wrap="square" rtlCol="0">
            <a:spAutoFit/>
          </a:bodyPr>
          <a:lstStyle/>
          <a:p>
            <a:r>
              <a:rPr lang="en-GB" b="1" dirty="0"/>
              <a:t>Ken Dicks </a:t>
            </a:r>
            <a:r>
              <a:rPr lang="en-GB" dirty="0"/>
              <a:t>		</a:t>
            </a:r>
            <a:r>
              <a:rPr lang="en-GB" dirty="0">
                <a:hlinkClick r:id="rId6"/>
              </a:rPr>
              <a:t>ken.dicks@uwtsd.ac.uk</a:t>
            </a:r>
            <a:r>
              <a:rPr lang="en-GB" dirty="0"/>
              <a:t> </a:t>
            </a:r>
          </a:p>
        </p:txBody>
      </p:sp>
      <p:sp>
        <p:nvSpPr>
          <p:cNvPr id="15" name="Rectangle 14"/>
          <p:cNvSpPr/>
          <p:nvPr/>
        </p:nvSpPr>
        <p:spPr>
          <a:xfrm>
            <a:off x="2915816" y="2204864"/>
            <a:ext cx="1673618" cy="4320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539552" y="332656"/>
            <a:ext cx="2232248" cy="1152128"/>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539552" y="1574774"/>
            <a:ext cx="360040" cy="106213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1043608" y="1574774"/>
            <a:ext cx="1728192" cy="1062138"/>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3491880" y="2708920"/>
            <a:ext cx="1080120" cy="2157638"/>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5436096" y="332656"/>
            <a:ext cx="1512168" cy="18002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7092280" y="1890190"/>
            <a:ext cx="1440160" cy="242666"/>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457200" y="44624"/>
            <a:ext cx="8229600" cy="1143000"/>
          </a:xfrm>
        </p:spPr>
        <p:txBody>
          <a:bodyPr/>
          <a:lstStyle/>
          <a:p>
            <a:pPr eaLnBrk="1" hangingPunct="1">
              <a:defRPr/>
            </a:pPr>
            <a:r>
              <a:rPr lang="en-US" altLang="en-US" dirty="0"/>
              <a:t>W</a:t>
            </a:r>
            <a:r>
              <a:rPr lang="en-US" altLang="en-US" b="0" dirty="0"/>
              <a:t>hat is a value?</a:t>
            </a:r>
            <a:r>
              <a:rPr lang="en-US" altLang="en-US" dirty="0"/>
              <a:t> </a:t>
            </a:r>
          </a:p>
        </p:txBody>
      </p:sp>
      <p:sp>
        <p:nvSpPr>
          <p:cNvPr id="6147" name="Rectangle 3"/>
          <p:cNvSpPr>
            <a:spLocks noGrp="1" noChangeArrowheads="1"/>
          </p:cNvSpPr>
          <p:nvPr>
            <p:ph type="body" idx="1"/>
          </p:nvPr>
        </p:nvSpPr>
        <p:spPr>
          <a:xfrm>
            <a:off x="457200" y="1340769"/>
            <a:ext cx="8229600" cy="1800199"/>
          </a:xfrm>
        </p:spPr>
        <p:txBody>
          <a:bodyPr>
            <a:normAutofit/>
          </a:bodyPr>
          <a:lstStyle/>
          <a:p>
            <a:pPr marL="0" indent="0" algn="ctr" eaLnBrk="1" hangingPunct="1">
              <a:lnSpc>
                <a:spcPct val="150000"/>
              </a:lnSpc>
              <a:buNone/>
              <a:defRPr/>
            </a:pPr>
            <a:r>
              <a:rPr lang="en-US" altLang="en-US" dirty="0"/>
              <a:t>As a group, share your thoughts on what we mean by the term Value.</a:t>
            </a:r>
          </a:p>
          <a:p>
            <a:pPr eaLnBrk="1" hangingPunct="1">
              <a:lnSpc>
                <a:spcPct val="150000"/>
              </a:lnSpc>
              <a:buFont typeface="Wingdings" pitchFamily="2" charset="2"/>
              <a:buNone/>
              <a:defRPr/>
            </a:pPr>
            <a:endParaRPr lang="en-US" altLang="en-US" dirty="0"/>
          </a:p>
        </p:txBody>
      </p:sp>
      <p:pic>
        <p:nvPicPr>
          <p:cNvPr id="2" name="Picture 1">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5936" y="3573016"/>
            <a:ext cx="1352886" cy="1352886"/>
          </a:xfrm>
          <a:prstGeom prst="rect">
            <a:avLst/>
          </a:prstGeom>
        </p:spPr>
      </p:pic>
    </p:spTree>
    <p:extLst>
      <p:ext uri="{BB962C8B-B14F-4D97-AF65-F5344CB8AC3E}">
        <p14:creationId xmlns:p14="http://schemas.microsoft.com/office/powerpoint/2010/main" val="1232800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457200" y="44624"/>
            <a:ext cx="8229600" cy="1143000"/>
          </a:xfrm>
        </p:spPr>
        <p:txBody>
          <a:bodyPr/>
          <a:lstStyle/>
          <a:p>
            <a:pPr eaLnBrk="1" hangingPunct="1">
              <a:defRPr/>
            </a:pPr>
            <a:r>
              <a:rPr lang="en-US" altLang="en-US" dirty="0"/>
              <a:t>W</a:t>
            </a:r>
            <a:r>
              <a:rPr lang="en-US" altLang="en-US" b="0" dirty="0"/>
              <a:t>hat </a:t>
            </a:r>
            <a:r>
              <a:rPr lang="en-US" altLang="en-US" dirty="0"/>
              <a:t>are </a:t>
            </a:r>
            <a:r>
              <a:rPr lang="en-US" altLang="en-US" u="sng" dirty="0"/>
              <a:t>our</a:t>
            </a:r>
            <a:r>
              <a:rPr lang="en-US" altLang="en-US" b="0" dirty="0"/>
              <a:t> values?</a:t>
            </a:r>
            <a:r>
              <a:rPr lang="en-US" altLang="en-US" dirty="0"/>
              <a:t> </a:t>
            </a:r>
          </a:p>
        </p:txBody>
      </p:sp>
      <p:sp>
        <p:nvSpPr>
          <p:cNvPr id="6147" name="Rectangle 3"/>
          <p:cNvSpPr>
            <a:spLocks noGrp="1" noChangeArrowheads="1"/>
          </p:cNvSpPr>
          <p:nvPr>
            <p:ph type="body" idx="1"/>
          </p:nvPr>
        </p:nvSpPr>
        <p:spPr>
          <a:xfrm>
            <a:off x="457200" y="1340769"/>
            <a:ext cx="8229600" cy="1800199"/>
          </a:xfrm>
        </p:spPr>
        <p:txBody>
          <a:bodyPr>
            <a:normAutofit fontScale="92500"/>
          </a:bodyPr>
          <a:lstStyle/>
          <a:p>
            <a:pPr marL="0" indent="0" algn="ctr" eaLnBrk="1" hangingPunct="1">
              <a:lnSpc>
                <a:spcPct val="150000"/>
              </a:lnSpc>
              <a:buNone/>
              <a:defRPr/>
            </a:pPr>
            <a:r>
              <a:rPr lang="en-US" altLang="en-US" dirty="0"/>
              <a:t>As a group, create a list of values that you all share (make a note of any that you can’t agree on)</a:t>
            </a:r>
          </a:p>
          <a:p>
            <a:pPr eaLnBrk="1" hangingPunct="1">
              <a:lnSpc>
                <a:spcPct val="150000"/>
              </a:lnSpc>
              <a:buFont typeface="Wingdings" pitchFamily="2" charset="2"/>
              <a:buNone/>
              <a:defRPr/>
            </a:pPr>
            <a:endParaRPr lang="en-US" altLang="en-US" dirty="0"/>
          </a:p>
        </p:txBody>
      </p:sp>
      <p:pic>
        <p:nvPicPr>
          <p:cNvPr id="2" name="Picture 1">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5936" y="3572182"/>
            <a:ext cx="1352886" cy="1352886"/>
          </a:xfrm>
          <a:prstGeom prst="rect">
            <a:avLst/>
          </a:prstGeom>
        </p:spPr>
      </p:pic>
    </p:spTree>
    <p:extLst>
      <p:ext uri="{BB962C8B-B14F-4D97-AF65-F5344CB8AC3E}">
        <p14:creationId xmlns:p14="http://schemas.microsoft.com/office/powerpoint/2010/main" val="2532563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457200" y="44624"/>
            <a:ext cx="8229600" cy="1143000"/>
          </a:xfrm>
        </p:spPr>
        <p:txBody>
          <a:bodyPr/>
          <a:lstStyle/>
          <a:p>
            <a:pPr eaLnBrk="1" hangingPunct="1">
              <a:defRPr/>
            </a:pPr>
            <a:r>
              <a:rPr lang="en-US" altLang="en-US" b="0" dirty="0"/>
              <a:t>What is </a:t>
            </a:r>
            <a:r>
              <a:rPr lang="en-US" altLang="en-US" dirty="0"/>
              <a:t>work</a:t>
            </a:r>
            <a:r>
              <a:rPr lang="en-US" altLang="en-US" b="0" dirty="0"/>
              <a:t>?</a:t>
            </a:r>
            <a:r>
              <a:rPr lang="en-US" altLang="en-US" dirty="0"/>
              <a:t> </a:t>
            </a:r>
          </a:p>
        </p:txBody>
      </p:sp>
      <p:sp>
        <p:nvSpPr>
          <p:cNvPr id="6147" name="Rectangle 3"/>
          <p:cNvSpPr>
            <a:spLocks noGrp="1" noChangeArrowheads="1"/>
          </p:cNvSpPr>
          <p:nvPr>
            <p:ph type="body" idx="1"/>
          </p:nvPr>
        </p:nvSpPr>
        <p:spPr>
          <a:xfrm>
            <a:off x="457200" y="1700809"/>
            <a:ext cx="8229600" cy="1800199"/>
          </a:xfrm>
        </p:spPr>
        <p:txBody>
          <a:bodyPr>
            <a:normAutofit/>
          </a:bodyPr>
          <a:lstStyle/>
          <a:p>
            <a:pPr marL="0" indent="0" algn="ctr" eaLnBrk="1" hangingPunct="1">
              <a:lnSpc>
                <a:spcPct val="150000"/>
              </a:lnSpc>
              <a:buNone/>
              <a:defRPr/>
            </a:pPr>
            <a:r>
              <a:rPr lang="en-US" altLang="en-US" dirty="0"/>
              <a:t>As a group, share your thoughts on what we mean by the term Work.</a:t>
            </a:r>
          </a:p>
          <a:p>
            <a:pPr eaLnBrk="1" hangingPunct="1">
              <a:lnSpc>
                <a:spcPct val="150000"/>
              </a:lnSpc>
              <a:buFont typeface="Wingdings" pitchFamily="2" charset="2"/>
              <a:buNone/>
              <a:defRPr/>
            </a:pPr>
            <a:endParaRPr lang="en-US" altLang="en-US" dirty="0"/>
          </a:p>
        </p:txBody>
      </p:sp>
      <p:pic>
        <p:nvPicPr>
          <p:cNvPr id="2" name="Picture 1">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95936" y="3573016"/>
            <a:ext cx="1352886" cy="1352886"/>
          </a:xfrm>
          <a:prstGeom prst="rect">
            <a:avLst/>
          </a:prstGeom>
        </p:spPr>
      </p:pic>
      <p:sp>
        <p:nvSpPr>
          <p:cNvPr id="3" name="TextBox 2"/>
          <p:cNvSpPr txBox="1"/>
          <p:nvPr/>
        </p:nvSpPr>
        <p:spPr>
          <a:xfrm>
            <a:off x="395536" y="1187624"/>
            <a:ext cx="3384376" cy="523220"/>
          </a:xfrm>
          <a:prstGeom prst="rect">
            <a:avLst/>
          </a:prstGeom>
          <a:noFill/>
        </p:spPr>
        <p:txBody>
          <a:bodyPr wrap="square" rtlCol="0">
            <a:spAutoFit/>
          </a:bodyPr>
          <a:lstStyle/>
          <a:p>
            <a:r>
              <a:rPr lang="en-GB" sz="2800" b="1" dirty="0"/>
              <a:t>Activity 1</a:t>
            </a:r>
          </a:p>
        </p:txBody>
      </p:sp>
    </p:spTree>
    <p:extLst>
      <p:ext uri="{BB962C8B-B14F-4D97-AF65-F5344CB8AC3E}">
        <p14:creationId xmlns:p14="http://schemas.microsoft.com/office/powerpoint/2010/main" val="170095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457200" y="44624"/>
            <a:ext cx="8229600" cy="1143000"/>
          </a:xfrm>
        </p:spPr>
        <p:txBody>
          <a:bodyPr/>
          <a:lstStyle/>
          <a:p>
            <a:pPr eaLnBrk="1" hangingPunct="1">
              <a:defRPr/>
            </a:pPr>
            <a:r>
              <a:rPr lang="en-US" altLang="en-US" b="0" dirty="0"/>
              <a:t>What is </a:t>
            </a:r>
            <a:r>
              <a:rPr lang="en-US" altLang="en-US" dirty="0"/>
              <a:t>work</a:t>
            </a:r>
            <a:r>
              <a:rPr lang="en-US" altLang="en-US" b="0" dirty="0"/>
              <a:t>?</a:t>
            </a:r>
            <a:r>
              <a:rPr lang="en-US" altLang="en-US" dirty="0"/>
              <a:t> </a:t>
            </a:r>
          </a:p>
        </p:txBody>
      </p:sp>
      <p:sp>
        <p:nvSpPr>
          <p:cNvPr id="4" name="TextBox 3"/>
          <p:cNvSpPr txBox="1"/>
          <p:nvPr/>
        </p:nvSpPr>
        <p:spPr>
          <a:xfrm>
            <a:off x="611560" y="1484784"/>
            <a:ext cx="7920880" cy="830997"/>
          </a:xfrm>
          <a:prstGeom prst="rect">
            <a:avLst/>
          </a:prstGeom>
          <a:noFill/>
        </p:spPr>
        <p:txBody>
          <a:bodyPr wrap="square" rtlCol="0">
            <a:spAutoFit/>
          </a:bodyPr>
          <a:lstStyle/>
          <a:p>
            <a:r>
              <a:rPr lang="en-GB" sz="2400" dirty="0"/>
              <a:t>Activity involving mental or physical effort done in order to achieve a result: ‘he was tired after a day's work in the fields’</a:t>
            </a:r>
          </a:p>
        </p:txBody>
      </p:sp>
      <p:sp>
        <p:nvSpPr>
          <p:cNvPr id="5" name="TextBox 4"/>
          <p:cNvSpPr txBox="1"/>
          <p:nvPr/>
        </p:nvSpPr>
        <p:spPr>
          <a:xfrm>
            <a:off x="395536" y="908720"/>
            <a:ext cx="4464496" cy="523220"/>
          </a:xfrm>
          <a:prstGeom prst="rect">
            <a:avLst/>
          </a:prstGeom>
          <a:noFill/>
        </p:spPr>
        <p:txBody>
          <a:bodyPr wrap="square" rtlCol="0">
            <a:spAutoFit/>
          </a:bodyPr>
          <a:lstStyle/>
          <a:p>
            <a:r>
              <a:rPr lang="en-GB" sz="2800" dirty="0"/>
              <a:t>Work: noun</a:t>
            </a:r>
          </a:p>
        </p:txBody>
      </p:sp>
      <p:sp>
        <p:nvSpPr>
          <p:cNvPr id="7" name="TextBox 6"/>
          <p:cNvSpPr txBox="1"/>
          <p:nvPr/>
        </p:nvSpPr>
        <p:spPr>
          <a:xfrm>
            <a:off x="611560" y="2492896"/>
            <a:ext cx="7787208" cy="830997"/>
          </a:xfrm>
          <a:prstGeom prst="rect">
            <a:avLst/>
          </a:prstGeom>
          <a:noFill/>
        </p:spPr>
        <p:txBody>
          <a:bodyPr wrap="square" rtlCol="0">
            <a:spAutoFit/>
          </a:bodyPr>
          <a:lstStyle/>
          <a:p>
            <a:r>
              <a:rPr lang="en-GB" sz="2400" dirty="0"/>
              <a:t>Work as a means of earning income; employment: </a:t>
            </a:r>
            <a:r>
              <a:rPr lang="en-GB" sz="2400" i="1" dirty="0"/>
              <a:t>‘I'm still looking for work’</a:t>
            </a:r>
            <a:endParaRPr lang="en-GB" sz="2400" dirty="0"/>
          </a:p>
        </p:txBody>
      </p:sp>
      <p:sp>
        <p:nvSpPr>
          <p:cNvPr id="10" name="TextBox 9"/>
          <p:cNvSpPr txBox="1"/>
          <p:nvPr/>
        </p:nvSpPr>
        <p:spPr>
          <a:xfrm>
            <a:off x="395536" y="3481844"/>
            <a:ext cx="4464496" cy="523220"/>
          </a:xfrm>
          <a:prstGeom prst="rect">
            <a:avLst/>
          </a:prstGeom>
          <a:noFill/>
        </p:spPr>
        <p:txBody>
          <a:bodyPr wrap="square" rtlCol="0">
            <a:spAutoFit/>
          </a:bodyPr>
          <a:lstStyle/>
          <a:p>
            <a:r>
              <a:rPr lang="en-GB" sz="2800" dirty="0"/>
              <a:t>Work: verb</a:t>
            </a:r>
          </a:p>
        </p:txBody>
      </p:sp>
      <p:sp>
        <p:nvSpPr>
          <p:cNvPr id="8" name="TextBox 7"/>
          <p:cNvSpPr txBox="1"/>
          <p:nvPr/>
        </p:nvSpPr>
        <p:spPr>
          <a:xfrm>
            <a:off x="683568" y="4077072"/>
            <a:ext cx="8003232" cy="1569660"/>
          </a:xfrm>
          <a:prstGeom prst="rect">
            <a:avLst/>
          </a:prstGeom>
          <a:noFill/>
        </p:spPr>
        <p:txBody>
          <a:bodyPr wrap="square" rtlCol="0">
            <a:spAutoFit/>
          </a:bodyPr>
          <a:lstStyle/>
          <a:p>
            <a:r>
              <a:rPr lang="en-GB" sz="2400" dirty="0"/>
              <a:t>Be engaged in physical or mental activity in order to achieve a result; do work:</a:t>
            </a:r>
          </a:p>
          <a:p>
            <a:r>
              <a:rPr lang="en-GB" sz="2400" i="1" dirty="0"/>
              <a:t>‘new contracts forcing employees to work longer hours’</a:t>
            </a:r>
            <a:endParaRPr lang="en-GB" sz="2400" dirty="0"/>
          </a:p>
          <a:p>
            <a:endParaRPr lang="en-GB" sz="2400" dirty="0"/>
          </a:p>
        </p:txBody>
      </p:sp>
    </p:spTree>
    <p:extLst>
      <p:ext uri="{BB962C8B-B14F-4D97-AF65-F5344CB8AC3E}">
        <p14:creationId xmlns:p14="http://schemas.microsoft.com/office/powerpoint/2010/main" val="4221654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457200" y="44624"/>
            <a:ext cx="8229600" cy="1143000"/>
          </a:xfrm>
        </p:spPr>
        <p:txBody>
          <a:bodyPr>
            <a:normAutofit fontScale="90000"/>
          </a:bodyPr>
          <a:lstStyle/>
          <a:p>
            <a:pPr eaLnBrk="1" hangingPunct="1">
              <a:defRPr/>
            </a:pPr>
            <a:r>
              <a:rPr lang="en-US" altLang="en-US" dirty="0"/>
              <a:t>Work in the context of Social Inclusion</a:t>
            </a:r>
            <a:r>
              <a:rPr lang="en-US" altLang="en-US" b="0" dirty="0"/>
              <a:t>?</a:t>
            </a:r>
            <a:r>
              <a:rPr lang="en-US" altLang="en-US" dirty="0"/>
              <a:t> </a:t>
            </a:r>
          </a:p>
        </p:txBody>
      </p:sp>
      <p:sp>
        <p:nvSpPr>
          <p:cNvPr id="6147" name="Rectangle 3"/>
          <p:cNvSpPr>
            <a:spLocks noGrp="1" noChangeArrowheads="1"/>
          </p:cNvSpPr>
          <p:nvPr>
            <p:ph type="body" idx="1"/>
          </p:nvPr>
        </p:nvSpPr>
        <p:spPr>
          <a:xfrm>
            <a:off x="548411" y="1710844"/>
            <a:ext cx="8229600" cy="2510244"/>
          </a:xfrm>
        </p:spPr>
        <p:txBody>
          <a:bodyPr>
            <a:normAutofit/>
          </a:bodyPr>
          <a:lstStyle/>
          <a:p>
            <a:pPr marL="0" indent="0" algn="ctr" eaLnBrk="1" hangingPunct="1">
              <a:lnSpc>
                <a:spcPct val="150000"/>
              </a:lnSpc>
              <a:buNone/>
              <a:defRPr/>
            </a:pPr>
            <a:r>
              <a:rPr lang="en-US" altLang="en-US" dirty="0"/>
              <a:t>What groups of people might need support?</a:t>
            </a:r>
          </a:p>
          <a:p>
            <a:pPr marL="0" indent="0" algn="ctr" eaLnBrk="1" hangingPunct="1">
              <a:lnSpc>
                <a:spcPct val="150000"/>
              </a:lnSpc>
              <a:buNone/>
              <a:defRPr/>
            </a:pPr>
            <a:r>
              <a:rPr lang="en-US" altLang="en-US" dirty="0"/>
              <a:t>What types of support roles exist to help them?</a:t>
            </a:r>
          </a:p>
          <a:p>
            <a:pPr marL="0" indent="0" algn="ctr" eaLnBrk="1" hangingPunct="1">
              <a:lnSpc>
                <a:spcPct val="150000"/>
              </a:lnSpc>
              <a:buNone/>
              <a:defRPr/>
            </a:pPr>
            <a:r>
              <a:rPr lang="en-US" altLang="en-US" dirty="0"/>
              <a:t>What types of organisations provide support?</a:t>
            </a:r>
          </a:p>
          <a:p>
            <a:pPr eaLnBrk="1" hangingPunct="1">
              <a:lnSpc>
                <a:spcPct val="150000"/>
              </a:lnSpc>
              <a:buFont typeface="Wingdings" pitchFamily="2" charset="2"/>
              <a:buNone/>
              <a:defRPr/>
            </a:pPr>
            <a:endParaRPr lang="en-US" altLang="en-US" dirty="0"/>
          </a:p>
        </p:txBody>
      </p:sp>
      <p:pic>
        <p:nvPicPr>
          <p:cNvPr id="2" name="Picture 1">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3928" y="4956434"/>
            <a:ext cx="1352886" cy="1352886"/>
          </a:xfrm>
          <a:prstGeom prst="rect">
            <a:avLst/>
          </a:prstGeom>
        </p:spPr>
      </p:pic>
      <p:sp>
        <p:nvSpPr>
          <p:cNvPr id="5" name="TextBox 4"/>
          <p:cNvSpPr txBox="1"/>
          <p:nvPr/>
        </p:nvSpPr>
        <p:spPr>
          <a:xfrm>
            <a:off x="395536" y="1187624"/>
            <a:ext cx="3384376" cy="523220"/>
          </a:xfrm>
          <a:prstGeom prst="rect">
            <a:avLst/>
          </a:prstGeom>
          <a:noFill/>
        </p:spPr>
        <p:txBody>
          <a:bodyPr wrap="square" rtlCol="0">
            <a:spAutoFit/>
          </a:bodyPr>
          <a:lstStyle/>
          <a:p>
            <a:r>
              <a:rPr lang="en-GB" sz="2800" b="1" dirty="0"/>
              <a:t>Activity 2</a:t>
            </a:r>
          </a:p>
        </p:txBody>
      </p:sp>
      <p:pic>
        <p:nvPicPr>
          <p:cNvPr id="4" name="Picture 3">
            <a:extLst>
              <a:ext uri="{FF2B5EF4-FFF2-40B4-BE49-F238E27FC236}">
                <a16:creationId xmlns:a16="http://schemas.microsoft.com/office/drawing/2014/main" id="{D1564288-EEA6-43C9-9C93-2BF58B4EF7D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55776" y="4279991"/>
            <a:ext cx="676443" cy="676443"/>
          </a:xfrm>
          <a:prstGeom prst="rect">
            <a:avLst/>
          </a:prstGeom>
        </p:spPr>
      </p:pic>
      <p:sp>
        <p:nvSpPr>
          <p:cNvPr id="6" name="TextBox 5">
            <a:extLst>
              <a:ext uri="{FF2B5EF4-FFF2-40B4-BE49-F238E27FC236}">
                <a16:creationId xmlns:a16="http://schemas.microsoft.com/office/drawing/2014/main" id="{08C63A7A-5BAD-420B-9B67-061EAF2BE6D1}"/>
              </a:ext>
            </a:extLst>
          </p:cNvPr>
          <p:cNvSpPr txBox="1"/>
          <p:nvPr/>
        </p:nvSpPr>
        <p:spPr>
          <a:xfrm>
            <a:off x="3232219" y="4427820"/>
            <a:ext cx="4940181" cy="369332"/>
          </a:xfrm>
          <a:prstGeom prst="rect">
            <a:avLst/>
          </a:prstGeom>
          <a:noFill/>
        </p:spPr>
        <p:txBody>
          <a:bodyPr wrap="square" rtlCol="0">
            <a:spAutoFit/>
          </a:bodyPr>
          <a:lstStyle/>
          <a:p>
            <a:r>
              <a:rPr lang="en-GB" dirty="0"/>
              <a:t>Guided Study Activity: Work and Social Inclusion</a:t>
            </a:r>
          </a:p>
        </p:txBody>
      </p:sp>
    </p:spTree>
    <p:extLst>
      <p:ext uri="{BB962C8B-B14F-4D97-AF65-F5344CB8AC3E}">
        <p14:creationId xmlns:p14="http://schemas.microsoft.com/office/powerpoint/2010/main" val="3557646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457200" y="44624"/>
            <a:ext cx="8229600" cy="1143000"/>
          </a:xfrm>
        </p:spPr>
        <p:txBody>
          <a:bodyPr>
            <a:normAutofit/>
          </a:bodyPr>
          <a:lstStyle/>
          <a:p>
            <a:pPr eaLnBrk="1" hangingPunct="1">
              <a:defRPr/>
            </a:pPr>
            <a:r>
              <a:rPr lang="en-US" altLang="en-US" dirty="0"/>
              <a:t>Individual Workplace values </a:t>
            </a:r>
          </a:p>
        </p:txBody>
      </p:sp>
      <p:sp>
        <p:nvSpPr>
          <p:cNvPr id="6147" name="Rectangle 3"/>
          <p:cNvSpPr>
            <a:spLocks noGrp="1" noChangeArrowheads="1"/>
          </p:cNvSpPr>
          <p:nvPr>
            <p:ph type="body" idx="1"/>
          </p:nvPr>
        </p:nvSpPr>
        <p:spPr>
          <a:xfrm>
            <a:off x="457200" y="1700808"/>
            <a:ext cx="8229600" cy="1728192"/>
          </a:xfrm>
        </p:spPr>
        <p:txBody>
          <a:bodyPr>
            <a:normAutofit lnSpcReduction="10000"/>
          </a:bodyPr>
          <a:lstStyle/>
          <a:p>
            <a:pPr marL="0" indent="0" algn="ctr" eaLnBrk="1" hangingPunct="1">
              <a:lnSpc>
                <a:spcPct val="110000"/>
              </a:lnSpc>
              <a:spcBef>
                <a:spcPts val="600"/>
              </a:spcBef>
              <a:spcAft>
                <a:spcPts val="600"/>
              </a:spcAft>
              <a:buNone/>
              <a:defRPr/>
            </a:pPr>
            <a:r>
              <a:rPr lang="en-US" altLang="en-US" dirty="0"/>
              <a:t>Complete the Self-evaluation questionnaire on Work Values, identifying which of these values are important to you.</a:t>
            </a:r>
          </a:p>
          <a:p>
            <a:pPr eaLnBrk="1" hangingPunct="1">
              <a:lnSpc>
                <a:spcPct val="110000"/>
              </a:lnSpc>
              <a:spcBef>
                <a:spcPts val="600"/>
              </a:spcBef>
              <a:spcAft>
                <a:spcPts val="600"/>
              </a:spcAft>
              <a:buFont typeface="Wingdings" pitchFamily="2" charset="2"/>
              <a:buNone/>
              <a:defRPr/>
            </a:pPr>
            <a:endParaRPr lang="en-US" altLang="en-US" dirty="0"/>
          </a:p>
        </p:txBody>
      </p:sp>
      <p:sp>
        <p:nvSpPr>
          <p:cNvPr id="5" name="TextBox 4"/>
          <p:cNvSpPr txBox="1"/>
          <p:nvPr/>
        </p:nvSpPr>
        <p:spPr>
          <a:xfrm>
            <a:off x="395536" y="1187624"/>
            <a:ext cx="3384376" cy="523220"/>
          </a:xfrm>
          <a:prstGeom prst="rect">
            <a:avLst/>
          </a:prstGeom>
          <a:noFill/>
        </p:spPr>
        <p:txBody>
          <a:bodyPr wrap="square" rtlCol="0">
            <a:spAutoFit/>
          </a:bodyPr>
          <a:lstStyle/>
          <a:p>
            <a:r>
              <a:rPr lang="en-GB" sz="2800" b="1" dirty="0"/>
              <a:t>Activity 3</a:t>
            </a:r>
          </a:p>
        </p:txBody>
      </p:sp>
      <p:sp>
        <p:nvSpPr>
          <p:cNvPr id="3" name="TextBox 2">
            <a:extLst>
              <a:ext uri="{FF2B5EF4-FFF2-40B4-BE49-F238E27FC236}">
                <a16:creationId xmlns:a16="http://schemas.microsoft.com/office/drawing/2014/main" id="{8A3D8CC7-60EC-4C93-9B24-94BF8B4304C4}"/>
              </a:ext>
            </a:extLst>
          </p:cNvPr>
          <p:cNvSpPr txBox="1"/>
          <p:nvPr/>
        </p:nvSpPr>
        <p:spPr>
          <a:xfrm>
            <a:off x="827584" y="4437112"/>
            <a:ext cx="7200800" cy="2062103"/>
          </a:xfrm>
          <a:prstGeom prst="rect">
            <a:avLst/>
          </a:prstGeom>
          <a:noFill/>
        </p:spPr>
        <p:txBody>
          <a:bodyPr wrap="square" rtlCol="0">
            <a:spAutoFit/>
          </a:bodyPr>
          <a:lstStyle/>
          <a:p>
            <a:pPr algn="ctr"/>
            <a:r>
              <a:rPr lang="en-GB" sz="3200" dirty="0"/>
              <a:t>Choose the three that you think are the most important to you and share these with the group.</a:t>
            </a:r>
          </a:p>
          <a:p>
            <a:pPr algn="ctr"/>
            <a:endParaRPr lang="en-GB" sz="3200" dirty="0"/>
          </a:p>
        </p:txBody>
      </p:sp>
      <p:pic>
        <p:nvPicPr>
          <p:cNvPr id="7" name="Picture 6">
            <a:extLst>
              <a:ext uri="{FF2B5EF4-FFF2-40B4-BE49-F238E27FC236}">
                <a16:creationId xmlns:a16="http://schemas.microsoft.com/office/drawing/2014/main" id="{2C1E9CAA-810E-4D35-B7A9-D448459B655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07704" y="3429000"/>
            <a:ext cx="676443" cy="676443"/>
          </a:xfrm>
          <a:prstGeom prst="rect">
            <a:avLst/>
          </a:prstGeom>
        </p:spPr>
      </p:pic>
      <p:sp>
        <p:nvSpPr>
          <p:cNvPr id="8" name="TextBox 7">
            <a:extLst>
              <a:ext uri="{FF2B5EF4-FFF2-40B4-BE49-F238E27FC236}">
                <a16:creationId xmlns:a16="http://schemas.microsoft.com/office/drawing/2014/main" id="{E77921C7-1914-4721-AC27-9A66C061A31B}"/>
              </a:ext>
            </a:extLst>
          </p:cNvPr>
          <p:cNvSpPr txBox="1"/>
          <p:nvPr/>
        </p:nvSpPr>
        <p:spPr>
          <a:xfrm>
            <a:off x="2584147" y="3576829"/>
            <a:ext cx="5588253" cy="369332"/>
          </a:xfrm>
          <a:prstGeom prst="rect">
            <a:avLst/>
          </a:prstGeom>
          <a:noFill/>
        </p:spPr>
        <p:txBody>
          <a:bodyPr wrap="square" rtlCol="0">
            <a:spAutoFit/>
          </a:bodyPr>
          <a:lstStyle/>
          <a:p>
            <a:r>
              <a:rPr lang="en-GB" dirty="0"/>
              <a:t>Guided Study Activity: My work values – self-assessment</a:t>
            </a:r>
          </a:p>
        </p:txBody>
      </p:sp>
      <p:pic>
        <p:nvPicPr>
          <p:cNvPr id="10" name="Picture 9">
            <a:extLst>
              <a:ext uri="{FF2B5EF4-FFF2-40B4-BE49-F238E27FC236}">
                <a16:creationId xmlns:a16="http://schemas.microsoft.com/office/drawing/2014/main" id="{00D08EB1-C0E4-49D9-B5FE-22EF58DCEE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22390" y="6001256"/>
            <a:ext cx="811188" cy="811188"/>
          </a:xfrm>
          <a:prstGeom prst="rect">
            <a:avLst/>
          </a:prstGeom>
        </p:spPr>
      </p:pic>
    </p:spTree>
    <p:extLst>
      <p:ext uri="{BB962C8B-B14F-4D97-AF65-F5344CB8AC3E}">
        <p14:creationId xmlns:p14="http://schemas.microsoft.com/office/powerpoint/2010/main" val="109593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P spid="3"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Values in the Workplace</a:t>
            </a:r>
          </a:p>
        </p:txBody>
      </p:sp>
      <p:sp>
        <p:nvSpPr>
          <p:cNvPr id="3" name="Content Placeholder 2"/>
          <p:cNvSpPr>
            <a:spLocks noGrp="1"/>
          </p:cNvSpPr>
          <p:nvPr>
            <p:ph idx="1"/>
          </p:nvPr>
        </p:nvSpPr>
        <p:spPr>
          <a:xfrm>
            <a:off x="323528" y="1196752"/>
            <a:ext cx="8229600" cy="4525963"/>
          </a:xfrm>
        </p:spPr>
        <p:txBody>
          <a:bodyPr/>
          <a:lstStyle/>
          <a:p>
            <a:r>
              <a:rPr lang="en-GB" dirty="0"/>
              <a:t>We have now spent a little time reflecting on our own values.</a:t>
            </a:r>
          </a:p>
          <a:p>
            <a:r>
              <a:rPr lang="en-GB" dirty="0"/>
              <a:t>These shape the way we live our lives, the way we treat others, the jobs we tend to choose and the way we think about those jobs</a:t>
            </a:r>
          </a:p>
          <a:p>
            <a:r>
              <a:rPr lang="en-GB" dirty="0"/>
              <a:t>Each occupation and work-place has its own values</a:t>
            </a:r>
          </a:p>
          <a:p>
            <a:r>
              <a:rPr lang="en-GB" dirty="0"/>
              <a:t>These are influenced by many factors.</a:t>
            </a:r>
          </a:p>
        </p:txBody>
      </p:sp>
    </p:spTree>
    <p:extLst>
      <p:ext uri="{BB962C8B-B14F-4D97-AF65-F5344CB8AC3E}">
        <p14:creationId xmlns:p14="http://schemas.microsoft.com/office/powerpoint/2010/main" val="4067702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a:t>Work place values</a:t>
            </a:r>
          </a:p>
        </p:txBody>
      </p:sp>
      <p:sp>
        <p:nvSpPr>
          <p:cNvPr id="4" name="TextBox 3"/>
          <p:cNvSpPr txBox="1"/>
          <p:nvPr/>
        </p:nvSpPr>
        <p:spPr>
          <a:xfrm>
            <a:off x="395536" y="1187624"/>
            <a:ext cx="3384376" cy="523220"/>
          </a:xfrm>
          <a:prstGeom prst="rect">
            <a:avLst/>
          </a:prstGeom>
          <a:noFill/>
        </p:spPr>
        <p:txBody>
          <a:bodyPr wrap="square" rtlCol="0">
            <a:spAutoFit/>
          </a:bodyPr>
          <a:lstStyle/>
          <a:p>
            <a:r>
              <a:rPr lang="en-GB" sz="2800" b="1" dirty="0"/>
              <a:t>Activity 4</a:t>
            </a:r>
          </a:p>
        </p:txBody>
      </p:sp>
      <p:sp>
        <p:nvSpPr>
          <p:cNvPr id="5" name="TextBox 4"/>
          <p:cNvSpPr txBox="1"/>
          <p:nvPr/>
        </p:nvSpPr>
        <p:spPr>
          <a:xfrm>
            <a:off x="971600" y="1988840"/>
            <a:ext cx="7200800" cy="1384995"/>
          </a:xfrm>
          <a:prstGeom prst="rect">
            <a:avLst/>
          </a:prstGeom>
          <a:noFill/>
        </p:spPr>
        <p:txBody>
          <a:bodyPr wrap="square" rtlCol="0">
            <a:spAutoFit/>
          </a:bodyPr>
          <a:lstStyle/>
          <a:p>
            <a:pPr algn="ctr"/>
            <a:r>
              <a:rPr lang="en-GB" sz="2800" dirty="0"/>
              <a:t>Thinking specifically about the types of work that we discussed in Activity 2, what influences on organisational values can you identify.</a:t>
            </a:r>
          </a:p>
        </p:txBody>
      </p:sp>
      <p:pic>
        <p:nvPicPr>
          <p:cNvPr id="6" name="Picture 5">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478" y="4175051"/>
            <a:ext cx="1180499" cy="1180499"/>
          </a:xfrm>
          <a:prstGeom prst="rect">
            <a:avLst/>
          </a:prstGeom>
        </p:spPr>
      </p:pic>
    </p:spTree>
    <p:extLst>
      <p:ext uri="{BB962C8B-B14F-4D97-AF65-F5344CB8AC3E}">
        <p14:creationId xmlns:p14="http://schemas.microsoft.com/office/powerpoint/2010/main" val="1349547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4000" b="1" dirty="0"/>
              <a:t>Recap of last session</a:t>
            </a:r>
          </a:p>
        </p:txBody>
      </p:sp>
      <p:sp>
        <p:nvSpPr>
          <p:cNvPr id="4" name="TextBox 3"/>
          <p:cNvSpPr txBox="1"/>
          <p:nvPr/>
        </p:nvSpPr>
        <p:spPr>
          <a:xfrm>
            <a:off x="755576" y="1340768"/>
            <a:ext cx="7776864" cy="954107"/>
          </a:xfrm>
          <a:prstGeom prst="rect">
            <a:avLst/>
          </a:prstGeom>
          <a:noFill/>
        </p:spPr>
        <p:txBody>
          <a:bodyPr wrap="square" rtlCol="0">
            <a:spAutoFit/>
          </a:bodyPr>
          <a:lstStyle/>
          <a:p>
            <a:pPr algn="ctr"/>
            <a:r>
              <a:rPr lang="en-GB" sz="2800" dirty="0"/>
              <a:t>Discuss, in small groups, the key features of our last session.</a:t>
            </a:r>
          </a:p>
        </p:txBody>
      </p:sp>
      <p:pic>
        <p:nvPicPr>
          <p:cNvPr id="6" name="Picture 5">
            <a:hlinkClick r:id="rId2" action="ppaction://hlinkfile"/>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3" y="3717034"/>
            <a:ext cx="1728190" cy="1728190"/>
          </a:xfrm>
          <a:prstGeom prst="rect">
            <a:avLst/>
          </a:prstGeom>
        </p:spPr>
      </p:pic>
      <p:sp>
        <p:nvSpPr>
          <p:cNvPr id="5" name="TextBox 4"/>
          <p:cNvSpPr txBox="1"/>
          <p:nvPr/>
        </p:nvSpPr>
        <p:spPr>
          <a:xfrm>
            <a:off x="755576" y="2690917"/>
            <a:ext cx="7776864" cy="523220"/>
          </a:xfrm>
          <a:prstGeom prst="rect">
            <a:avLst/>
          </a:prstGeom>
          <a:noFill/>
        </p:spPr>
        <p:txBody>
          <a:bodyPr wrap="square" rtlCol="0">
            <a:spAutoFit/>
          </a:bodyPr>
          <a:lstStyle/>
          <a:p>
            <a:pPr algn="ctr"/>
            <a:r>
              <a:rPr lang="en-GB" sz="2800" dirty="0"/>
              <a:t>Share your discussions with the larger group.</a:t>
            </a:r>
          </a:p>
        </p:txBody>
      </p:sp>
    </p:spTree>
    <p:extLst>
      <p:ext uri="{BB962C8B-B14F-4D97-AF65-F5344CB8AC3E}">
        <p14:creationId xmlns:p14="http://schemas.microsoft.com/office/powerpoint/2010/main" val="1941753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a:t>Work place values</a:t>
            </a:r>
          </a:p>
        </p:txBody>
      </p:sp>
      <p:sp>
        <p:nvSpPr>
          <p:cNvPr id="4" name="TextBox 3"/>
          <p:cNvSpPr txBox="1"/>
          <p:nvPr/>
        </p:nvSpPr>
        <p:spPr>
          <a:xfrm>
            <a:off x="395536" y="1187624"/>
            <a:ext cx="3384376" cy="523220"/>
          </a:xfrm>
          <a:prstGeom prst="rect">
            <a:avLst/>
          </a:prstGeom>
          <a:noFill/>
        </p:spPr>
        <p:txBody>
          <a:bodyPr wrap="square" rtlCol="0">
            <a:spAutoFit/>
          </a:bodyPr>
          <a:lstStyle/>
          <a:p>
            <a:r>
              <a:rPr lang="en-GB" sz="2800" b="1" dirty="0"/>
              <a:t>Activity 1</a:t>
            </a:r>
          </a:p>
        </p:txBody>
      </p:sp>
      <p:sp>
        <p:nvSpPr>
          <p:cNvPr id="5" name="TextBox 4"/>
          <p:cNvSpPr txBox="1"/>
          <p:nvPr/>
        </p:nvSpPr>
        <p:spPr>
          <a:xfrm>
            <a:off x="971600" y="1988840"/>
            <a:ext cx="7200800" cy="1815882"/>
          </a:xfrm>
          <a:prstGeom prst="rect">
            <a:avLst/>
          </a:prstGeom>
          <a:noFill/>
        </p:spPr>
        <p:txBody>
          <a:bodyPr wrap="square" rtlCol="0">
            <a:spAutoFit/>
          </a:bodyPr>
          <a:lstStyle/>
          <a:p>
            <a:pPr algn="ctr"/>
            <a:r>
              <a:rPr lang="en-GB" sz="2800" dirty="0"/>
              <a:t>Thinking specifically about the types of work that we discussed in our last session, what influences on organisational values can you identify.</a:t>
            </a:r>
          </a:p>
        </p:txBody>
      </p:sp>
      <p:pic>
        <p:nvPicPr>
          <p:cNvPr id="6" name="Picture 5">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478" y="4175051"/>
            <a:ext cx="1180499" cy="1180499"/>
          </a:xfrm>
          <a:prstGeom prst="rect">
            <a:avLst/>
          </a:prstGeom>
        </p:spPr>
      </p:pic>
    </p:spTree>
    <p:extLst>
      <p:ext uri="{BB962C8B-B14F-4D97-AF65-F5344CB8AC3E}">
        <p14:creationId xmlns:p14="http://schemas.microsoft.com/office/powerpoint/2010/main" val="2373432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dirty="0"/>
              <a:t>Policy and Legislative Influences</a:t>
            </a:r>
          </a:p>
        </p:txBody>
      </p:sp>
      <p:sp>
        <p:nvSpPr>
          <p:cNvPr id="13315" name="Rectangle 3"/>
          <p:cNvSpPr>
            <a:spLocks noGrp="1" noChangeArrowheads="1"/>
          </p:cNvSpPr>
          <p:nvPr>
            <p:ph type="body" idx="1"/>
          </p:nvPr>
        </p:nvSpPr>
        <p:spPr>
          <a:xfrm>
            <a:off x="323528" y="2492896"/>
            <a:ext cx="8178800" cy="2057400"/>
          </a:xfrm>
        </p:spPr>
        <p:txBody>
          <a:bodyPr/>
          <a:lstStyle/>
          <a:p>
            <a:pPr eaLnBrk="1" hangingPunct="1"/>
            <a:endParaRPr lang="en-GB" altLang="en-US" dirty="0"/>
          </a:p>
          <a:p>
            <a:pPr eaLnBrk="1" hangingPunct="1">
              <a:buFont typeface="Arial" panose="020B0604020202020204" pitchFamily="34" charset="0"/>
              <a:buChar char="•"/>
            </a:pPr>
            <a:r>
              <a:rPr lang="en-US" altLang="en-US" dirty="0"/>
              <a:t>Policy Drivers</a:t>
            </a:r>
          </a:p>
          <a:p>
            <a:pPr eaLnBrk="1" hangingPunct="1">
              <a:buFont typeface="Arial" panose="020B0604020202020204" pitchFamily="34" charset="0"/>
              <a:buChar char="•"/>
            </a:pPr>
            <a:r>
              <a:rPr lang="en-US" altLang="en-US" dirty="0"/>
              <a:t>Policies and Strategies for Wales</a:t>
            </a:r>
            <a:endParaRPr lang="en-GB" altLang="en-US" dirty="0"/>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3722508823"/>
      </p:ext>
    </p:extLst>
  </p:cSld>
  <p:clrMapOvr>
    <a:masterClrMapping/>
  </p:clrMapOvr>
  <p:transition>
    <p:zoom dir="in"/>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3200"/>
              <a:t>Revision of Policy and Legislation to support Multi Agency Working</a:t>
            </a:r>
          </a:p>
        </p:txBody>
      </p:sp>
      <p:sp>
        <p:nvSpPr>
          <p:cNvPr id="5123" name="Content Placeholder 2"/>
          <p:cNvSpPr>
            <a:spLocks noGrp="1"/>
          </p:cNvSpPr>
          <p:nvPr>
            <p:ph idx="1"/>
          </p:nvPr>
        </p:nvSpPr>
        <p:spPr>
          <a:xfrm>
            <a:off x="395536" y="2248272"/>
            <a:ext cx="8229600" cy="604664"/>
          </a:xfrm>
        </p:spPr>
        <p:txBody>
          <a:bodyPr/>
          <a:lstStyle/>
          <a:p>
            <a:pPr>
              <a:buFont typeface="Arial" charset="0"/>
              <a:buChar char="•"/>
            </a:pPr>
            <a:r>
              <a:rPr lang="en-GB" altLang="en-US" dirty="0"/>
              <a:t>What is a Policy?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3212976"/>
            <a:ext cx="854825" cy="854825"/>
          </a:xfrm>
          <a:prstGeom prst="rect">
            <a:avLst/>
          </a:prstGeom>
        </p:spPr>
      </p:pic>
      <p:sp>
        <p:nvSpPr>
          <p:cNvPr id="8" name="TextBox 7"/>
          <p:cNvSpPr txBox="1"/>
          <p:nvPr/>
        </p:nvSpPr>
        <p:spPr>
          <a:xfrm>
            <a:off x="433563" y="1516068"/>
            <a:ext cx="3384376" cy="523220"/>
          </a:xfrm>
          <a:prstGeom prst="rect">
            <a:avLst/>
          </a:prstGeom>
          <a:noFill/>
        </p:spPr>
        <p:txBody>
          <a:bodyPr wrap="square" rtlCol="0">
            <a:spAutoFit/>
          </a:bodyPr>
          <a:lstStyle/>
          <a:p>
            <a:r>
              <a:rPr lang="en-GB" sz="2800" b="1" dirty="0"/>
              <a:t>Activity 2</a:t>
            </a:r>
          </a:p>
        </p:txBody>
      </p:sp>
    </p:spTree>
    <p:extLst>
      <p:ext uri="{BB962C8B-B14F-4D97-AF65-F5344CB8AC3E}">
        <p14:creationId xmlns:p14="http://schemas.microsoft.com/office/powerpoint/2010/main" val="310015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algn="ctr"/>
            <a:r>
              <a:rPr lang="en-GB" altLang="en-US"/>
              <a:t>Policy</a:t>
            </a:r>
          </a:p>
        </p:txBody>
      </p:sp>
      <p:sp>
        <p:nvSpPr>
          <p:cNvPr id="6147" name="Content Placeholder 2"/>
          <p:cNvSpPr>
            <a:spLocks noGrp="1"/>
          </p:cNvSpPr>
          <p:nvPr>
            <p:ph idx="1"/>
          </p:nvPr>
        </p:nvSpPr>
        <p:spPr/>
        <p:txBody>
          <a:bodyPr/>
          <a:lstStyle/>
          <a:p>
            <a:pPr>
              <a:buFont typeface="Arial" charset="0"/>
              <a:buChar char="•"/>
            </a:pPr>
            <a:r>
              <a:rPr lang="en-GB" altLang="en-US" dirty="0"/>
              <a:t>Policy is a plan or course of action, as of a government, political party or business intended to influence and determine decisions, actions and other matters.</a:t>
            </a:r>
          </a:p>
        </p:txBody>
      </p:sp>
    </p:spTree>
    <p:extLst>
      <p:ext uri="{BB962C8B-B14F-4D97-AF65-F5344CB8AC3E}">
        <p14:creationId xmlns:p14="http://schemas.microsoft.com/office/powerpoint/2010/main" val="3861088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r>
              <a:rPr lang="en-GB" altLang="en-US" sz="3200"/>
              <a:t>Revision of Policy and Legislation to support Multi Agency Working</a:t>
            </a:r>
          </a:p>
        </p:txBody>
      </p:sp>
      <p:sp>
        <p:nvSpPr>
          <p:cNvPr id="5123" name="Content Placeholder 2"/>
          <p:cNvSpPr>
            <a:spLocks noGrp="1"/>
          </p:cNvSpPr>
          <p:nvPr>
            <p:ph idx="1"/>
          </p:nvPr>
        </p:nvSpPr>
        <p:spPr>
          <a:xfrm>
            <a:off x="457200" y="2320280"/>
            <a:ext cx="8229600" cy="604664"/>
          </a:xfrm>
        </p:spPr>
        <p:txBody>
          <a:bodyPr/>
          <a:lstStyle/>
          <a:p>
            <a:pPr>
              <a:buFont typeface="Arial" charset="0"/>
              <a:buChar char="•"/>
            </a:pPr>
            <a:r>
              <a:rPr lang="en-GB" altLang="en-US" dirty="0"/>
              <a:t>What is legislation?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71800" y="3212976"/>
            <a:ext cx="854825" cy="854825"/>
          </a:xfrm>
          <a:prstGeom prst="rect">
            <a:avLst/>
          </a:prstGeom>
        </p:spPr>
      </p:pic>
      <p:sp>
        <p:nvSpPr>
          <p:cNvPr id="6" name="TextBox 5"/>
          <p:cNvSpPr txBox="1"/>
          <p:nvPr/>
        </p:nvSpPr>
        <p:spPr>
          <a:xfrm>
            <a:off x="457200" y="1513011"/>
            <a:ext cx="3384376" cy="523220"/>
          </a:xfrm>
          <a:prstGeom prst="rect">
            <a:avLst/>
          </a:prstGeom>
          <a:noFill/>
        </p:spPr>
        <p:txBody>
          <a:bodyPr wrap="square" rtlCol="0">
            <a:spAutoFit/>
          </a:bodyPr>
          <a:lstStyle/>
          <a:p>
            <a:r>
              <a:rPr lang="en-GB" sz="2800" b="1" dirty="0"/>
              <a:t>Activity 3</a:t>
            </a:r>
          </a:p>
        </p:txBody>
      </p:sp>
    </p:spTree>
    <p:extLst>
      <p:ext uri="{BB962C8B-B14F-4D97-AF65-F5344CB8AC3E}">
        <p14:creationId xmlns:p14="http://schemas.microsoft.com/office/powerpoint/2010/main" val="413784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algn="ctr"/>
            <a:r>
              <a:rPr lang="en-GB" altLang="en-US"/>
              <a:t>Legislation</a:t>
            </a:r>
          </a:p>
        </p:txBody>
      </p:sp>
      <p:sp>
        <p:nvSpPr>
          <p:cNvPr id="7171" name="Content Placeholder 2"/>
          <p:cNvSpPr>
            <a:spLocks noGrp="1"/>
          </p:cNvSpPr>
          <p:nvPr>
            <p:ph idx="1"/>
          </p:nvPr>
        </p:nvSpPr>
        <p:spPr/>
        <p:txBody>
          <a:bodyPr/>
          <a:lstStyle/>
          <a:p>
            <a:pPr>
              <a:buFont typeface="Arial" charset="0"/>
              <a:buChar char="•"/>
            </a:pPr>
            <a:r>
              <a:rPr lang="en-GB" altLang="en-US" dirty="0"/>
              <a:t>Legislation is a statute law. A law enacted by a legislative body.</a:t>
            </a:r>
          </a:p>
        </p:txBody>
      </p:sp>
    </p:spTree>
    <p:extLst>
      <p:ext uri="{BB962C8B-B14F-4D97-AF65-F5344CB8AC3E}">
        <p14:creationId xmlns:p14="http://schemas.microsoft.com/office/powerpoint/2010/main" val="18424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algn="ctr"/>
            <a:r>
              <a:rPr lang="en-GB" altLang="en-US"/>
              <a:t>Concept of Multi-agency working</a:t>
            </a:r>
          </a:p>
        </p:txBody>
      </p:sp>
      <p:sp>
        <p:nvSpPr>
          <p:cNvPr id="3" name="Content Placeholder 2"/>
          <p:cNvSpPr>
            <a:spLocks noGrp="1"/>
          </p:cNvSpPr>
          <p:nvPr>
            <p:ph idx="1"/>
          </p:nvPr>
        </p:nvSpPr>
        <p:spPr/>
        <p:txBody>
          <a:bodyPr/>
          <a:lstStyle/>
          <a:p>
            <a:pPr>
              <a:buFont typeface="Arial" panose="020B0604020202020204" pitchFamily="34" charset="0"/>
              <a:buChar char="•"/>
              <a:defRPr/>
            </a:pPr>
            <a:r>
              <a:rPr lang="en-GB" dirty="0"/>
              <a:t>‘Healthy development, care and education of children and young people are the responsibility of all parents supported by a wide range of different agencies, professionals and voluntary organisations’.</a:t>
            </a:r>
          </a:p>
          <a:p>
            <a:pPr marL="0" indent="0">
              <a:buFont typeface="Wingdings" pitchFamily="2" charset="2"/>
              <a:buNone/>
              <a:defRPr/>
            </a:pPr>
            <a:r>
              <a:rPr lang="en-GB" dirty="0"/>
              <a:t>   </a:t>
            </a:r>
            <a:r>
              <a:rPr lang="en-GB" sz="2400" dirty="0"/>
              <a:t>(</a:t>
            </a:r>
            <a:r>
              <a:rPr lang="en-GB" sz="2400" dirty="0" err="1"/>
              <a:t>Tarr</a:t>
            </a:r>
            <a:r>
              <a:rPr lang="en-GB" sz="2400" dirty="0"/>
              <a:t> &amp; Gardner in Oliver &amp; Pitt, 2011:103)</a:t>
            </a:r>
          </a:p>
        </p:txBody>
      </p:sp>
    </p:spTree>
    <p:extLst>
      <p:ext uri="{BB962C8B-B14F-4D97-AF65-F5344CB8AC3E}">
        <p14:creationId xmlns:p14="http://schemas.microsoft.com/office/powerpoint/2010/main" val="1015929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txBox="1">
            <a:spLocks noGrp="1"/>
          </p:cNvSpPr>
          <p:nvPr/>
        </p:nvSpPr>
        <p:spPr bwMode="auto">
          <a:xfrm>
            <a:off x="685800" y="6248400"/>
            <a:ext cx="1905000" cy="457200"/>
          </a:xfrm>
          <a:prstGeom prst="rect">
            <a:avLst/>
          </a:prstGeom>
          <a:noFill/>
          <a:ln>
            <a:miter lim="800000"/>
            <a:headEnd/>
            <a:tailEnd/>
          </a:ln>
          <a:effectLst>
            <a:outerShdw algn="ctr" rotWithShape="0">
              <a:srgbClr val="808080">
                <a:alpha val="75000"/>
              </a:srgbClr>
            </a:outerShdw>
          </a:effectLst>
        </p:spPr>
        <p:txBody>
          <a:bodyPr/>
          <a:lstStyle/>
          <a:p>
            <a:pPr eaLnBrk="0" hangingPunct="0">
              <a:defRPr/>
            </a:pPr>
            <a:endParaRPr lang="en-US" sz="1400">
              <a:latin typeface="+mn-lt"/>
              <a:ea typeface="ＭＳ Ｐゴシック" charset="-128"/>
            </a:endParaRPr>
          </a:p>
        </p:txBody>
      </p:sp>
      <p:sp>
        <p:nvSpPr>
          <p:cNvPr id="5" name="Footer Placeholder 4"/>
          <p:cNvSpPr txBox="1">
            <a:spLocks noGrp="1"/>
          </p:cNvSpPr>
          <p:nvPr/>
        </p:nvSpPr>
        <p:spPr bwMode="auto">
          <a:xfrm>
            <a:off x="3124200" y="6248400"/>
            <a:ext cx="2895600" cy="457200"/>
          </a:xfrm>
          <a:prstGeom prst="rect">
            <a:avLst/>
          </a:prstGeom>
          <a:noFill/>
          <a:ln>
            <a:miter lim="800000"/>
            <a:headEnd/>
            <a:tailEnd/>
          </a:ln>
          <a:effectLst>
            <a:outerShdw algn="ctr" rotWithShape="0">
              <a:srgbClr val="808080">
                <a:alpha val="75000"/>
              </a:srgbClr>
            </a:outerShdw>
          </a:effectLst>
        </p:spPr>
        <p:txBody>
          <a:bodyPr/>
          <a:lstStyle/>
          <a:p>
            <a:pPr algn="ctr" eaLnBrk="0" hangingPunct="0">
              <a:defRPr/>
            </a:pPr>
            <a:endParaRPr lang="en-US" sz="1400">
              <a:latin typeface="+mn-lt"/>
              <a:ea typeface="ＭＳ Ｐゴシック" charset="-128"/>
            </a:endParaRPr>
          </a:p>
        </p:txBody>
      </p:sp>
      <p:sp>
        <p:nvSpPr>
          <p:cNvPr id="9220" name="Rectangle 2"/>
          <p:cNvSpPr>
            <a:spLocks noGrp="1" noChangeArrowheads="1"/>
          </p:cNvSpPr>
          <p:nvPr>
            <p:ph type="title" idx="4294967295"/>
          </p:nvPr>
        </p:nvSpPr>
        <p:spPr/>
        <p:txBody>
          <a:bodyPr anchor="ctr"/>
          <a:lstStyle/>
          <a:p>
            <a:pPr eaLnBrk="1" hangingPunct="1"/>
            <a:r>
              <a:rPr lang="en-US" altLang="en-US"/>
              <a:t>Vision for working together </a:t>
            </a:r>
          </a:p>
        </p:txBody>
      </p:sp>
      <p:sp>
        <p:nvSpPr>
          <p:cNvPr id="9221" name="Rectangle 3"/>
          <p:cNvSpPr>
            <a:spLocks noGrp="1" noChangeArrowheads="1"/>
          </p:cNvSpPr>
          <p:nvPr>
            <p:ph type="body" idx="4294967295"/>
          </p:nvPr>
        </p:nvSpPr>
        <p:spPr/>
        <p:txBody>
          <a:bodyPr/>
          <a:lstStyle/>
          <a:p>
            <a:pPr eaLnBrk="1" hangingPunct="1">
              <a:lnSpc>
                <a:spcPct val="90000"/>
              </a:lnSpc>
              <a:buFont typeface="Arial" charset="0"/>
              <a:buChar char="•"/>
            </a:pPr>
            <a:r>
              <a:rPr lang="en-US" altLang="en-US" sz="2800" dirty="0"/>
              <a:t>‘Non-judgmental and open approaches (to care) where dialogue, reflection and discussion help shape policy and practice and where contributions from all are encouraged and everyone is valued’</a:t>
            </a:r>
          </a:p>
          <a:p>
            <a:pPr eaLnBrk="1" hangingPunct="1">
              <a:lnSpc>
                <a:spcPct val="90000"/>
              </a:lnSpc>
              <a:buFont typeface="Wingdings" pitchFamily="2" charset="2"/>
              <a:buNone/>
            </a:pPr>
            <a:r>
              <a:rPr lang="en-US" altLang="en-US" sz="2800" dirty="0"/>
              <a:t>    (Gasper, 2010: xix)</a:t>
            </a:r>
          </a:p>
          <a:p>
            <a:pPr eaLnBrk="1" hangingPunct="1">
              <a:lnSpc>
                <a:spcPct val="90000"/>
              </a:lnSpc>
            </a:pPr>
            <a:endParaRPr lang="en-US" altLang="en-US" sz="2800" dirty="0"/>
          </a:p>
          <a:p>
            <a:pPr eaLnBrk="1" hangingPunct="1">
              <a:lnSpc>
                <a:spcPct val="90000"/>
              </a:lnSpc>
              <a:buFont typeface="Wingdings" pitchFamily="2" charset="2"/>
              <a:buNone/>
            </a:pPr>
            <a:endParaRPr lang="en-US" altLang="en-US" sz="2800" dirty="0"/>
          </a:p>
          <a:p>
            <a:pPr eaLnBrk="1" hangingPunct="1">
              <a:lnSpc>
                <a:spcPct val="90000"/>
              </a:lnSpc>
            </a:pPr>
            <a:endParaRPr lang="en-US" altLang="en-US" sz="2100" dirty="0"/>
          </a:p>
          <a:p>
            <a:pPr eaLnBrk="1" hangingPunct="1">
              <a:lnSpc>
                <a:spcPct val="90000"/>
              </a:lnSpc>
            </a:pPr>
            <a:endParaRPr lang="en-US" altLang="en-US" sz="2100" dirty="0"/>
          </a:p>
        </p:txBody>
      </p:sp>
    </p:spTree>
    <p:extLst>
      <p:ext uri="{BB962C8B-B14F-4D97-AF65-F5344CB8AC3E}">
        <p14:creationId xmlns:p14="http://schemas.microsoft.com/office/powerpoint/2010/main" val="586636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algn="ctr"/>
            <a:r>
              <a:rPr lang="en-GB" altLang="en-US"/>
              <a:t>Outcome</a:t>
            </a:r>
          </a:p>
        </p:txBody>
      </p:sp>
      <p:sp>
        <p:nvSpPr>
          <p:cNvPr id="3" name="Content Placeholder 2"/>
          <p:cNvSpPr>
            <a:spLocks noGrp="1"/>
          </p:cNvSpPr>
          <p:nvPr>
            <p:ph idx="1"/>
          </p:nvPr>
        </p:nvSpPr>
        <p:spPr/>
        <p:txBody>
          <a:bodyPr/>
          <a:lstStyle/>
          <a:p>
            <a:pPr>
              <a:defRPr/>
            </a:pPr>
            <a:r>
              <a:rPr lang="en-GB" dirty="0"/>
              <a:t>Bring colleagues together in meaningful dialogue to ensure that the best possible provision is accessible to families and their children</a:t>
            </a:r>
          </a:p>
          <a:p>
            <a:pPr marL="0" indent="0">
              <a:buFont typeface="Wingdings" pitchFamily="2" charset="2"/>
              <a:buNone/>
              <a:defRPr/>
            </a:pPr>
            <a:endParaRPr lang="en-GB" sz="2400" dirty="0"/>
          </a:p>
          <a:p>
            <a:pPr marL="0" indent="0">
              <a:buFont typeface="Wingdings" pitchFamily="2" charset="2"/>
              <a:buNone/>
              <a:defRPr/>
            </a:pPr>
            <a:r>
              <a:rPr lang="en-GB" sz="2400" dirty="0"/>
              <a:t>(</a:t>
            </a:r>
            <a:r>
              <a:rPr lang="en-GB" sz="2400" dirty="0" err="1"/>
              <a:t>Tarr</a:t>
            </a:r>
            <a:r>
              <a:rPr lang="en-GB" sz="2400" dirty="0"/>
              <a:t> &amp; Gardner in Oliver &amp; Pitt, 2011: 103)</a:t>
            </a:r>
          </a:p>
        </p:txBody>
      </p:sp>
    </p:spTree>
    <p:extLst>
      <p:ext uri="{BB962C8B-B14F-4D97-AF65-F5344CB8AC3E}">
        <p14:creationId xmlns:p14="http://schemas.microsoft.com/office/powerpoint/2010/main" val="356779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lgn="ctr"/>
            <a:r>
              <a:rPr lang="en-GB" altLang="en-US" dirty="0"/>
              <a:t>Multi-agency: Terminology</a:t>
            </a:r>
          </a:p>
        </p:txBody>
      </p:sp>
      <p:sp>
        <p:nvSpPr>
          <p:cNvPr id="3" name="Content Placeholder 2"/>
          <p:cNvSpPr>
            <a:spLocks noGrp="1"/>
          </p:cNvSpPr>
          <p:nvPr>
            <p:ph idx="1"/>
          </p:nvPr>
        </p:nvSpPr>
        <p:spPr/>
        <p:txBody>
          <a:bodyPr/>
          <a:lstStyle/>
          <a:p>
            <a:pPr>
              <a:defRPr/>
            </a:pPr>
            <a:r>
              <a:rPr lang="en-GB" dirty="0"/>
              <a:t>Joined-up working</a:t>
            </a:r>
          </a:p>
          <a:p>
            <a:pPr>
              <a:defRPr/>
            </a:pPr>
            <a:r>
              <a:rPr lang="en-GB" dirty="0"/>
              <a:t>Joined up practice</a:t>
            </a:r>
          </a:p>
          <a:p>
            <a:pPr>
              <a:defRPr/>
            </a:pPr>
            <a:r>
              <a:rPr lang="en-GB" dirty="0"/>
              <a:t>Joint Working</a:t>
            </a:r>
          </a:p>
          <a:p>
            <a:pPr>
              <a:defRPr/>
            </a:pPr>
            <a:r>
              <a:rPr lang="en-GB" dirty="0"/>
              <a:t>Partnership working</a:t>
            </a:r>
          </a:p>
          <a:p>
            <a:pPr>
              <a:defRPr/>
            </a:pPr>
            <a:r>
              <a:rPr lang="en-GB" dirty="0"/>
              <a:t>Networking</a:t>
            </a:r>
          </a:p>
          <a:p>
            <a:pPr>
              <a:defRPr/>
            </a:pPr>
            <a:r>
              <a:rPr lang="en-GB" dirty="0"/>
              <a:t>Collaborative practice</a:t>
            </a:r>
          </a:p>
          <a:p>
            <a:pPr marL="0" indent="0">
              <a:buFont typeface="Wingdings" pitchFamily="2" charset="2"/>
              <a:buNone/>
              <a:defRPr/>
            </a:pPr>
            <a:endParaRPr lang="en-GB" dirty="0"/>
          </a:p>
        </p:txBody>
      </p:sp>
    </p:spTree>
    <p:extLst>
      <p:ext uri="{BB962C8B-B14F-4D97-AF65-F5344CB8AC3E}">
        <p14:creationId xmlns:p14="http://schemas.microsoft.com/office/powerpoint/2010/main" val="298784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txBox="1">
            <a:spLocks noGrp="1"/>
          </p:cNvSpPr>
          <p:nvPr/>
        </p:nvSpPr>
        <p:spPr bwMode="auto">
          <a:xfrm>
            <a:off x="685800" y="6248400"/>
            <a:ext cx="1905000" cy="457200"/>
          </a:xfrm>
          <a:prstGeom prst="rect">
            <a:avLst/>
          </a:prstGeom>
          <a:noFill/>
          <a:ln>
            <a:miter lim="800000"/>
            <a:headEnd/>
            <a:tailEnd/>
          </a:ln>
          <a:effectLst>
            <a:outerShdw algn="ctr" rotWithShape="0">
              <a:srgbClr val="808080">
                <a:alpha val="75000"/>
              </a:srgbClr>
            </a:outerShdw>
          </a:effectLst>
        </p:spPr>
        <p:txBody>
          <a:bodyPr/>
          <a:lstStyle/>
          <a:p>
            <a:pPr eaLnBrk="0" hangingPunct="0">
              <a:defRPr/>
            </a:pPr>
            <a:endParaRPr lang="en-US" sz="1400">
              <a:latin typeface="+mn-lt"/>
              <a:ea typeface="ＭＳ Ｐゴシック" charset="-128"/>
            </a:endParaRPr>
          </a:p>
        </p:txBody>
      </p:sp>
      <p:sp>
        <p:nvSpPr>
          <p:cNvPr id="5" name="Footer Placeholder 4"/>
          <p:cNvSpPr txBox="1">
            <a:spLocks noGrp="1"/>
          </p:cNvSpPr>
          <p:nvPr/>
        </p:nvSpPr>
        <p:spPr bwMode="auto">
          <a:xfrm>
            <a:off x="3124200" y="6248400"/>
            <a:ext cx="2895600" cy="457200"/>
          </a:xfrm>
          <a:prstGeom prst="rect">
            <a:avLst/>
          </a:prstGeom>
          <a:noFill/>
          <a:ln>
            <a:miter lim="800000"/>
            <a:headEnd/>
            <a:tailEnd/>
          </a:ln>
          <a:effectLst>
            <a:outerShdw algn="ctr" rotWithShape="0">
              <a:srgbClr val="808080">
                <a:alpha val="75000"/>
              </a:srgbClr>
            </a:outerShdw>
          </a:effectLst>
        </p:spPr>
        <p:txBody>
          <a:bodyPr/>
          <a:lstStyle/>
          <a:p>
            <a:pPr algn="ctr" eaLnBrk="0" hangingPunct="0">
              <a:defRPr/>
            </a:pPr>
            <a:endParaRPr lang="en-US" sz="1400">
              <a:latin typeface="+mn-lt"/>
              <a:ea typeface="ＭＳ Ｐゴシック" charset="-128"/>
            </a:endParaRPr>
          </a:p>
        </p:txBody>
      </p:sp>
      <p:sp>
        <p:nvSpPr>
          <p:cNvPr id="12292" name="Rectangle 2"/>
          <p:cNvSpPr>
            <a:spLocks noGrp="1" noChangeArrowheads="1"/>
          </p:cNvSpPr>
          <p:nvPr>
            <p:ph type="title" idx="4294967295"/>
          </p:nvPr>
        </p:nvSpPr>
        <p:spPr/>
        <p:txBody>
          <a:bodyPr anchor="ctr"/>
          <a:lstStyle/>
          <a:p>
            <a:pPr eaLnBrk="1" hangingPunct="1"/>
            <a:r>
              <a:rPr lang="en-US" altLang="en-US"/>
              <a:t>Policy drivers</a:t>
            </a:r>
          </a:p>
        </p:txBody>
      </p:sp>
      <p:sp>
        <p:nvSpPr>
          <p:cNvPr id="12293" name="Rectangle 3"/>
          <p:cNvSpPr>
            <a:spLocks noGrp="1" noChangeArrowheads="1"/>
          </p:cNvSpPr>
          <p:nvPr>
            <p:ph type="body" idx="4294967295"/>
          </p:nvPr>
        </p:nvSpPr>
        <p:spPr>
          <a:xfrm>
            <a:off x="457200" y="1340768"/>
            <a:ext cx="8229600" cy="4525963"/>
          </a:xfrm>
        </p:spPr>
        <p:txBody>
          <a:bodyPr/>
          <a:lstStyle/>
          <a:p>
            <a:pPr eaLnBrk="1" hangingPunct="1">
              <a:lnSpc>
                <a:spcPct val="90000"/>
              </a:lnSpc>
              <a:buFont typeface="Wingdings" pitchFamily="2" charset="2"/>
              <a:buNone/>
            </a:pPr>
            <a:r>
              <a:rPr lang="en-US" altLang="en-US" dirty="0"/>
              <a:t>The Children Act 1989</a:t>
            </a:r>
          </a:p>
          <a:p>
            <a:pPr eaLnBrk="1" hangingPunct="1">
              <a:lnSpc>
                <a:spcPct val="90000"/>
              </a:lnSpc>
              <a:buFontTx/>
              <a:buChar char="•"/>
            </a:pPr>
            <a:r>
              <a:rPr lang="en-US" altLang="en-US" dirty="0"/>
              <a:t>Core principles include consultation with parents and children in agreed plans </a:t>
            </a:r>
          </a:p>
          <a:p>
            <a:pPr eaLnBrk="1" hangingPunct="1">
              <a:lnSpc>
                <a:spcPct val="90000"/>
              </a:lnSpc>
              <a:buFontTx/>
              <a:buChar char="•"/>
            </a:pPr>
            <a:r>
              <a:rPr lang="en-US" altLang="en-US" dirty="0"/>
              <a:t>Intention to allow families to care for children if possible and state intervention minimal</a:t>
            </a:r>
          </a:p>
          <a:p>
            <a:pPr eaLnBrk="1" hangingPunct="1">
              <a:lnSpc>
                <a:spcPct val="90000"/>
              </a:lnSpc>
              <a:buFontTx/>
              <a:buChar char="•"/>
            </a:pPr>
            <a:r>
              <a:rPr lang="en-US" altLang="en-US" dirty="0"/>
              <a:t>‘Duty to safeguard and promote the well-being of children in need’</a:t>
            </a:r>
          </a:p>
          <a:p>
            <a:pPr eaLnBrk="1" hangingPunct="1">
              <a:lnSpc>
                <a:spcPct val="90000"/>
              </a:lnSpc>
              <a:buFontTx/>
              <a:buChar char="•"/>
            </a:pPr>
            <a:r>
              <a:rPr lang="en-US" altLang="en-US" dirty="0"/>
              <a:t>‘Providing a range and level of services appropriate to those children’s needs’ </a:t>
            </a:r>
          </a:p>
        </p:txBody>
      </p:sp>
    </p:spTree>
    <p:extLst>
      <p:ext uri="{BB962C8B-B14F-4D97-AF65-F5344CB8AC3E}">
        <p14:creationId xmlns:p14="http://schemas.microsoft.com/office/powerpoint/2010/main" val="199562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57200" y="188640"/>
            <a:ext cx="8229600" cy="1143000"/>
          </a:xfrm>
        </p:spPr>
        <p:txBody>
          <a:bodyPr>
            <a:normAutofit fontScale="90000"/>
          </a:bodyPr>
          <a:lstStyle/>
          <a:p>
            <a:pPr eaLnBrk="1" hangingPunct="1"/>
            <a:br>
              <a:rPr lang="en-US" altLang="en-US" sz="3500"/>
            </a:br>
            <a:r>
              <a:rPr lang="en-US" altLang="en-US" sz="3500"/>
              <a:t>The Children Act 1989</a:t>
            </a:r>
            <a:br>
              <a:rPr lang="en-US" altLang="en-US" sz="3500"/>
            </a:br>
            <a:endParaRPr lang="en-GB" altLang="en-US" sz="3500"/>
          </a:p>
        </p:txBody>
      </p:sp>
      <p:sp>
        <p:nvSpPr>
          <p:cNvPr id="13315" name="Rectangle 3"/>
          <p:cNvSpPr>
            <a:spLocks noGrp="1" noChangeArrowheads="1"/>
          </p:cNvSpPr>
          <p:nvPr>
            <p:ph type="body" idx="1"/>
          </p:nvPr>
        </p:nvSpPr>
        <p:spPr>
          <a:xfrm>
            <a:off x="457200" y="1340768"/>
            <a:ext cx="8229600" cy="4525963"/>
          </a:xfrm>
        </p:spPr>
        <p:txBody>
          <a:bodyPr/>
          <a:lstStyle/>
          <a:p>
            <a:pPr eaLnBrk="1" hangingPunct="1">
              <a:buFont typeface="Arial" charset="0"/>
              <a:buChar char="•"/>
            </a:pPr>
            <a:r>
              <a:rPr lang="en-GB" altLang="en-US" dirty="0"/>
              <a:t>Definition of a ‘child in need’</a:t>
            </a:r>
          </a:p>
          <a:p>
            <a:pPr eaLnBrk="1" hangingPunct="1">
              <a:buFont typeface="Arial" charset="0"/>
              <a:buChar char="•"/>
            </a:pPr>
            <a:r>
              <a:rPr lang="en-GB" altLang="en-US" dirty="0"/>
              <a:t>‘were unlikely to achieve a reasonable standard of health or development without the provision of service by the local authority’</a:t>
            </a:r>
          </a:p>
          <a:p>
            <a:pPr eaLnBrk="1" hangingPunct="1">
              <a:buFont typeface="Arial" charset="0"/>
              <a:buChar char="•"/>
            </a:pPr>
            <a:r>
              <a:rPr lang="en-GB" altLang="en-US" dirty="0"/>
              <a:t>(s. 17 (10a))</a:t>
            </a:r>
          </a:p>
          <a:p>
            <a:pPr eaLnBrk="1" hangingPunct="1">
              <a:buFont typeface="Arial" charset="0"/>
              <a:buChar char="•"/>
            </a:pPr>
            <a:r>
              <a:rPr lang="en-GB" altLang="en-US" dirty="0"/>
              <a:t>Support applicable to a growing number of children and young people</a:t>
            </a:r>
          </a:p>
          <a:p>
            <a:pPr eaLnBrk="1" hangingPunct="1">
              <a:buFont typeface="Wingdings" pitchFamily="2" charset="2"/>
              <a:buNone/>
            </a:pPr>
            <a:r>
              <a:rPr lang="en-GB" altLang="en-US" sz="2000" dirty="0"/>
              <a:t>(The Children Act 1989 </a:t>
            </a:r>
            <a:r>
              <a:rPr lang="en-GB" altLang="en-US" sz="2000" i="1" dirty="0"/>
              <a:t>cited in</a:t>
            </a:r>
            <a:r>
              <a:rPr lang="en-GB" altLang="en-US" sz="2000" dirty="0"/>
              <a:t> Cronin &amp; Smith 2010: 101)  </a:t>
            </a:r>
          </a:p>
        </p:txBody>
      </p:sp>
    </p:spTree>
    <p:extLst>
      <p:ext uri="{BB962C8B-B14F-4D97-AF65-F5344CB8AC3E}">
        <p14:creationId xmlns:p14="http://schemas.microsoft.com/office/powerpoint/2010/main" val="1642720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fontScale="90000"/>
          </a:bodyPr>
          <a:lstStyle/>
          <a:p>
            <a:pPr eaLnBrk="1" hangingPunct="1"/>
            <a:br>
              <a:rPr lang="en-US" altLang="en-US" sz="3500"/>
            </a:br>
            <a:r>
              <a:rPr lang="en-US" altLang="en-US" sz="3500"/>
              <a:t>The Children Act 1989</a:t>
            </a:r>
            <a:br>
              <a:rPr lang="en-US" altLang="en-US" sz="3500"/>
            </a:br>
            <a:endParaRPr lang="en-GB" altLang="en-US" sz="3500"/>
          </a:p>
        </p:txBody>
      </p:sp>
      <p:sp>
        <p:nvSpPr>
          <p:cNvPr id="14339" name="Rectangle 3"/>
          <p:cNvSpPr>
            <a:spLocks noGrp="1" noChangeArrowheads="1"/>
          </p:cNvSpPr>
          <p:nvPr>
            <p:ph type="body" idx="1"/>
          </p:nvPr>
        </p:nvSpPr>
        <p:spPr/>
        <p:txBody>
          <a:bodyPr/>
          <a:lstStyle/>
          <a:p>
            <a:pPr eaLnBrk="1" hangingPunct="1">
              <a:buFont typeface="Arial" charset="0"/>
              <a:buChar char="•"/>
            </a:pPr>
            <a:r>
              <a:rPr lang="en-GB" altLang="en-US" dirty="0"/>
              <a:t>Reference to agencies – local education authority, local housing authority, health authority – to support the safeguarding role</a:t>
            </a:r>
          </a:p>
          <a:p>
            <a:pPr eaLnBrk="1" hangingPunct="1">
              <a:buFont typeface="Arial" charset="0"/>
              <a:buChar char="•"/>
            </a:pPr>
            <a:r>
              <a:rPr lang="en-GB" altLang="en-US" dirty="0"/>
              <a:t>However was not a duty and allowed agencies to prioritise the delivery of their own services</a:t>
            </a:r>
          </a:p>
          <a:p>
            <a:pPr eaLnBrk="1" hangingPunct="1"/>
            <a:endParaRPr lang="en-GB" altLang="en-US" dirty="0"/>
          </a:p>
          <a:p>
            <a:pPr eaLnBrk="1" hangingPunct="1">
              <a:buFont typeface="Wingdings" pitchFamily="2" charset="2"/>
              <a:buNone/>
            </a:pPr>
            <a:r>
              <a:rPr lang="en-GB" altLang="en-US" sz="2000" dirty="0"/>
              <a:t>(Cronin &amp; Smith 2010: 101)</a:t>
            </a:r>
          </a:p>
        </p:txBody>
      </p:sp>
    </p:spTree>
    <p:extLst>
      <p:ext uri="{BB962C8B-B14F-4D97-AF65-F5344CB8AC3E}">
        <p14:creationId xmlns:p14="http://schemas.microsoft.com/office/powerpoint/2010/main" val="2272058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a:t>Audit Commission </a:t>
            </a:r>
          </a:p>
        </p:txBody>
      </p:sp>
      <p:sp>
        <p:nvSpPr>
          <p:cNvPr id="15363" name="Rectangle 3"/>
          <p:cNvSpPr>
            <a:spLocks noGrp="1" noChangeArrowheads="1"/>
          </p:cNvSpPr>
          <p:nvPr>
            <p:ph type="body" idx="1"/>
          </p:nvPr>
        </p:nvSpPr>
        <p:spPr>
          <a:xfrm>
            <a:off x="457200" y="1412776"/>
            <a:ext cx="8229600" cy="4525963"/>
          </a:xfrm>
        </p:spPr>
        <p:txBody>
          <a:bodyPr/>
          <a:lstStyle/>
          <a:p>
            <a:pPr eaLnBrk="1" hangingPunct="1">
              <a:lnSpc>
                <a:spcPct val="90000"/>
              </a:lnSpc>
              <a:buFont typeface="Wingdings" pitchFamily="2" charset="2"/>
              <a:buNone/>
            </a:pPr>
            <a:r>
              <a:rPr lang="en-GB" altLang="en-US" i="1" dirty="0"/>
              <a:t>   Seen But Not Heard</a:t>
            </a:r>
            <a:r>
              <a:rPr lang="en-GB" altLang="en-US" dirty="0"/>
              <a:t> (1994) reviewed service delivery under the 1989 Act:</a:t>
            </a:r>
          </a:p>
          <a:p>
            <a:pPr eaLnBrk="1" hangingPunct="1">
              <a:lnSpc>
                <a:spcPct val="90000"/>
              </a:lnSpc>
              <a:buFont typeface="Arial" charset="0"/>
              <a:buChar char="•"/>
            </a:pPr>
            <a:r>
              <a:rPr lang="en-GB" altLang="en-US" dirty="0"/>
              <a:t>Shift in balance from child protection to family support to promote children’s welfare more effectively</a:t>
            </a:r>
          </a:p>
          <a:p>
            <a:pPr eaLnBrk="1" hangingPunct="1">
              <a:lnSpc>
                <a:spcPct val="90000"/>
              </a:lnSpc>
              <a:buFont typeface="Arial" charset="0"/>
              <a:buChar char="•"/>
            </a:pPr>
            <a:r>
              <a:rPr lang="en-GB" altLang="en-US" dirty="0"/>
              <a:t>Recommended Children’s Service Plans produced jointly by social services, health and education </a:t>
            </a:r>
          </a:p>
          <a:p>
            <a:pPr eaLnBrk="1" hangingPunct="1">
              <a:lnSpc>
                <a:spcPct val="90000"/>
              </a:lnSpc>
              <a:buFont typeface="Wingdings" pitchFamily="2" charset="2"/>
              <a:buNone/>
            </a:pPr>
            <a:r>
              <a:rPr lang="en-GB" altLang="en-US" dirty="0"/>
              <a:t> </a:t>
            </a:r>
            <a:r>
              <a:rPr lang="en-GB" altLang="en-US" sz="2000" dirty="0"/>
              <a:t>(Cronin &amp; Smith 2010: 102-103)</a:t>
            </a:r>
          </a:p>
          <a:p>
            <a:pPr eaLnBrk="1" hangingPunct="1">
              <a:lnSpc>
                <a:spcPct val="90000"/>
              </a:lnSpc>
              <a:buFont typeface="Wingdings" pitchFamily="2" charset="2"/>
              <a:buNone/>
            </a:pPr>
            <a:endParaRPr lang="en-GB" altLang="en-US" dirty="0"/>
          </a:p>
          <a:p>
            <a:pPr eaLnBrk="1" hangingPunct="1">
              <a:lnSpc>
                <a:spcPct val="90000"/>
              </a:lnSpc>
              <a:buFont typeface="Wingdings" pitchFamily="2" charset="2"/>
              <a:buNone/>
            </a:pPr>
            <a:endParaRPr lang="en-GB" altLang="en-US" dirty="0"/>
          </a:p>
          <a:p>
            <a:pPr eaLnBrk="1" hangingPunct="1">
              <a:lnSpc>
                <a:spcPct val="90000"/>
              </a:lnSpc>
              <a:buFont typeface="Wingdings" pitchFamily="2" charset="2"/>
              <a:buNone/>
            </a:pPr>
            <a:endParaRPr lang="en-GB" altLang="en-US" dirty="0"/>
          </a:p>
          <a:p>
            <a:pPr eaLnBrk="1" hangingPunct="1">
              <a:lnSpc>
                <a:spcPct val="90000"/>
              </a:lnSpc>
              <a:buFont typeface="Wingdings" pitchFamily="2" charset="2"/>
              <a:buNone/>
            </a:pPr>
            <a:endParaRPr lang="en-GB" altLang="en-US" dirty="0"/>
          </a:p>
          <a:p>
            <a:pPr eaLnBrk="1" hangingPunct="1">
              <a:lnSpc>
                <a:spcPct val="90000"/>
              </a:lnSpc>
              <a:buFont typeface="Wingdings" pitchFamily="2" charset="2"/>
              <a:buNone/>
            </a:pPr>
            <a:endParaRPr lang="en-GB" altLang="en-US" dirty="0"/>
          </a:p>
          <a:p>
            <a:pPr eaLnBrk="1" hangingPunct="1">
              <a:lnSpc>
                <a:spcPct val="90000"/>
              </a:lnSpc>
              <a:buFont typeface="Wingdings" pitchFamily="2" charset="2"/>
              <a:buNone/>
            </a:pPr>
            <a:endParaRPr lang="en-GB" altLang="en-US" dirty="0"/>
          </a:p>
        </p:txBody>
      </p:sp>
    </p:spTree>
    <p:extLst>
      <p:ext uri="{BB962C8B-B14F-4D97-AF65-F5344CB8AC3E}">
        <p14:creationId xmlns:p14="http://schemas.microsoft.com/office/powerpoint/2010/main" val="225187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Refocusing Debate </a:t>
            </a:r>
          </a:p>
        </p:txBody>
      </p:sp>
      <p:sp>
        <p:nvSpPr>
          <p:cNvPr id="16387" name="Rectangle 3"/>
          <p:cNvSpPr>
            <a:spLocks noGrp="1" noChangeArrowheads="1"/>
          </p:cNvSpPr>
          <p:nvPr>
            <p:ph type="body" idx="1"/>
          </p:nvPr>
        </p:nvSpPr>
        <p:spPr/>
        <p:txBody>
          <a:bodyPr/>
          <a:lstStyle/>
          <a:p>
            <a:pPr eaLnBrk="1" hangingPunct="1">
              <a:buFont typeface="Arial" charset="0"/>
              <a:buChar char="•"/>
            </a:pPr>
            <a:r>
              <a:rPr lang="en-GB" altLang="en-US" dirty="0"/>
              <a:t>How services could be delivered or redefined so that more children received services and that statutory intervention was not the only access point </a:t>
            </a:r>
            <a:r>
              <a:rPr lang="en-GB" altLang="en-US" sz="2000" dirty="0"/>
              <a:t>(Cronin &amp; Smith 2010: 103)</a:t>
            </a:r>
          </a:p>
          <a:p>
            <a:pPr eaLnBrk="1" hangingPunct="1"/>
            <a:endParaRPr lang="en-GB" altLang="en-US" dirty="0"/>
          </a:p>
          <a:p>
            <a:pPr eaLnBrk="1" hangingPunct="1"/>
            <a:endParaRPr lang="en-GB" altLang="en-US" dirty="0"/>
          </a:p>
          <a:p>
            <a:pPr eaLnBrk="1" hangingPunct="1"/>
            <a:endParaRPr lang="en-GB" altLang="en-US" dirty="0"/>
          </a:p>
          <a:p>
            <a:pPr eaLnBrk="1" hangingPunct="1">
              <a:buFont typeface="Wingdings" pitchFamily="2" charset="2"/>
              <a:buNone/>
            </a:pPr>
            <a:endParaRPr lang="en-GB" altLang="en-US" dirty="0"/>
          </a:p>
        </p:txBody>
      </p:sp>
    </p:spTree>
    <p:extLst>
      <p:ext uri="{BB962C8B-B14F-4D97-AF65-F5344CB8AC3E}">
        <p14:creationId xmlns:p14="http://schemas.microsoft.com/office/powerpoint/2010/main" val="2457213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a:t>Research</a:t>
            </a:r>
          </a:p>
        </p:txBody>
      </p:sp>
      <p:sp>
        <p:nvSpPr>
          <p:cNvPr id="17411" name="Rectangle 3"/>
          <p:cNvSpPr>
            <a:spLocks noGrp="1" noChangeArrowheads="1"/>
          </p:cNvSpPr>
          <p:nvPr>
            <p:ph type="body" idx="1"/>
          </p:nvPr>
        </p:nvSpPr>
        <p:spPr/>
        <p:txBody>
          <a:bodyPr/>
          <a:lstStyle/>
          <a:p>
            <a:pPr eaLnBrk="1" hangingPunct="1">
              <a:buFont typeface="Wingdings" pitchFamily="2" charset="2"/>
              <a:buNone/>
            </a:pPr>
            <a:r>
              <a:rPr lang="en-GB" altLang="en-US" dirty="0"/>
              <a:t>   The Children Act 1989: New Messages from Research </a:t>
            </a:r>
            <a:r>
              <a:rPr lang="en-GB" altLang="en-US" sz="2400" dirty="0"/>
              <a:t>(Department of Health, 2001)</a:t>
            </a:r>
          </a:p>
          <a:p>
            <a:pPr eaLnBrk="1" hangingPunct="1">
              <a:buFont typeface="Arial" charset="0"/>
              <a:buChar char="•"/>
            </a:pPr>
            <a:r>
              <a:rPr lang="en-GB" altLang="en-US" dirty="0"/>
              <a:t> Social work provision had continued to focus on ‘high risk’ families rather than a broader group through the provision of family support services</a:t>
            </a:r>
          </a:p>
          <a:p>
            <a:pPr eaLnBrk="1" hangingPunct="1">
              <a:buFont typeface="Wingdings" pitchFamily="2" charset="2"/>
              <a:buChar char="Ø"/>
            </a:pPr>
            <a:endParaRPr lang="en-GB" altLang="en-US" dirty="0"/>
          </a:p>
          <a:p>
            <a:pPr eaLnBrk="1" hangingPunct="1">
              <a:buFont typeface="Wingdings" pitchFamily="2" charset="2"/>
              <a:buNone/>
            </a:pPr>
            <a:r>
              <a:rPr lang="en-GB" altLang="en-US" sz="2000" dirty="0"/>
              <a:t>(Cronin &amp; Smith 2010: 105)</a:t>
            </a:r>
          </a:p>
          <a:p>
            <a:pPr eaLnBrk="1" hangingPunct="1">
              <a:buFont typeface="Wingdings" pitchFamily="2" charset="2"/>
              <a:buNone/>
            </a:pPr>
            <a:endParaRPr lang="en-GB" altLang="en-US" dirty="0"/>
          </a:p>
        </p:txBody>
      </p:sp>
    </p:spTree>
    <p:extLst>
      <p:ext uri="{BB962C8B-B14F-4D97-AF65-F5344CB8AC3E}">
        <p14:creationId xmlns:p14="http://schemas.microsoft.com/office/powerpoint/2010/main" val="1171298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Policy Environment </a:t>
            </a:r>
          </a:p>
        </p:txBody>
      </p:sp>
      <p:sp>
        <p:nvSpPr>
          <p:cNvPr id="18435" name="Rectangle 3"/>
          <p:cNvSpPr>
            <a:spLocks noGrp="1" noChangeArrowheads="1"/>
          </p:cNvSpPr>
          <p:nvPr>
            <p:ph type="body" idx="1"/>
          </p:nvPr>
        </p:nvSpPr>
        <p:spPr>
          <a:xfrm>
            <a:off x="539552" y="1556792"/>
            <a:ext cx="8229600" cy="4525963"/>
          </a:xfrm>
        </p:spPr>
        <p:txBody>
          <a:bodyPr/>
          <a:lstStyle/>
          <a:p>
            <a:pPr eaLnBrk="1" hangingPunct="1">
              <a:buFont typeface="Arial" charset="0"/>
              <a:buChar char="•"/>
            </a:pPr>
            <a:r>
              <a:rPr lang="en-GB" altLang="en-US" sz="2600"/>
              <a:t>New Labour’s </a:t>
            </a:r>
            <a:r>
              <a:rPr lang="en-GB" altLang="en-US" sz="2600" dirty="0"/>
              <a:t>broader approach to social policy </a:t>
            </a:r>
          </a:p>
          <a:p>
            <a:pPr eaLnBrk="1" hangingPunct="1">
              <a:buFont typeface="Arial" charset="0"/>
              <a:buChar char="•"/>
            </a:pPr>
            <a:r>
              <a:rPr lang="en-GB" altLang="en-US" sz="2600" dirty="0"/>
              <a:t>Reviewing how services could be managed more effectively without significant investment</a:t>
            </a:r>
          </a:p>
          <a:p>
            <a:pPr eaLnBrk="1" hangingPunct="1">
              <a:buFont typeface="Arial" charset="0"/>
              <a:buChar char="•"/>
            </a:pPr>
            <a:r>
              <a:rPr lang="en-GB" altLang="en-US" sz="2600" dirty="0"/>
              <a:t>Maximising the potential of children’s early years</a:t>
            </a:r>
          </a:p>
          <a:p>
            <a:pPr eaLnBrk="1" hangingPunct="1">
              <a:buFont typeface="Arial" charset="0"/>
              <a:buChar char="•"/>
            </a:pPr>
            <a:r>
              <a:rPr lang="en-GB" altLang="en-US" sz="2600" dirty="0"/>
              <a:t>Monitoring the delivery of services </a:t>
            </a:r>
          </a:p>
          <a:p>
            <a:pPr eaLnBrk="1" hangingPunct="1">
              <a:buFont typeface="Arial" charset="0"/>
              <a:buChar char="•"/>
            </a:pPr>
            <a:r>
              <a:rPr lang="en-GB" altLang="en-US" sz="2600" dirty="0"/>
              <a:t>Emphasis on improved outcomes for all children and young people </a:t>
            </a:r>
          </a:p>
          <a:p>
            <a:pPr eaLnBrk="1" hangingPunct="1"/>
            <a:endParaRPr lang="en-GB" altLang="en-US" sz="2600" dirty="0"/>
          </a:p>
          <a:p>
            <a:pPr eaLnBrk="1" hangingPunct="1">
              <a:buFont typeface="Wingdings" pitchFamily="2" charset="2"/>
              <a:buNone/>
            </a:pPr>
            <a:r>
              <a:rPr lang="en-GB" altLang="en-US" sz="1800" dirty="0"/>
              <a:t>(Cronin &amp; Smith 2010: 106)</a:t>
            </a:r>
          </a:p>
          <a:p>
            <a:pPr eaLnBrk="1" hangingPunct="1">
              <a:buFont typeface="Wingdings" pitchFamily="2" charset="2"/>
              <a:buNone/>
            </a:pPr>
            <a:endParaRPr lang="en-GB" altLang="en-US" sz="2600" dirty="0"/>
          </a:p>
          <a:p>
            <a:pPr eaLnBrk="1" hangingPunct="1">
              <a:buFont typeface="Wingdings" pitchFamily="2" charset="2"/>
              <a:buNone/>
            </a:pPr>
            <a:endParaRPr lang="en-GB" altLang="en-US" sz="2600" dirty="0"/>
          </a:p>
          <a:p>
            <a:pPr eaLnBrk="1" hangingPunct="1"/>
            <a:endParaRPr lang="en-GB" altLang="en-US" sz="2600" dirty="0"/>
          </a:p>
          <a:p>
            <a:pPr eaLnBrk="1" hangingPunct="1">
              <a:buFont typeface="Wingdings" pitchFamily="2" charset="2"/>
              <a:buNone/>
            </a:pPr>
            <a:endParaRPr lang="en-GB" altLang="en-US" sz="2600" dirty="0"/>
          </a:p>
        </p:txBody>
      </p:sp>
    </p:spTree>
    <p:extLst>
      <p:ext uri="{BB962C8B-B14F-4D97-AF65-F5344CB8AC3E}">
        <p14:creationId xmlns:p14="http://schemas.microsoft.com/office/powerpoint/2010/main" val="368525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384"/>
            <a:ext cx="8229600" cy="1143000"/>
          </a:xfrm>
        </p:spPr>
        <p:txBody>
          <a:bodyPr/>
          <a:lstStyle/>
          <a:p>
            <a:pPr eaLnBrk="1" hangingPunct="1"/>
            <a:r>
              <a:rPr lang="en-GB" altLang="en-US" dirty="0"/>
              <a:t>Laming Inquiry </a:t>
            </a:r>
          </a:p>
        </p:txBody>
      </p:sp>
      <p:sp>
        <p:nvSpPr>
          <p:cNvPr id="19459" name="Rectangle 3"/>
          <p:cNvSpPr>
            <a:spLocks noGrp="1" noChangeArrowheads="1"/>
          </p:cNvSpPr>
          <p:nvPr>
            <p:ph type="body" idx="1"/>
          </p:nvPr>
        </p:nvSpPr>
        <p:spPr>
          <a:xfrm>
            <a:off x="470826" y="1375048"/>
            <a:ext cx="8229600" cy="4214192"/>
          </a:xfrm>
        </p:spPr>
        <p:txBody>
          <a:bodyPr>
            <a:normAutofit/>
          </a:bodyPr>
          <a:lstStyle/>
          <a:p>
            <a:pPr eaLnBrk="1" hangingPunct="1">
              <a:buFont typeface="Arial" charset="0"/>
              <a:buChar char="•"/>
            </a:pPr>
            <a:r>
              <a:rPr lang="en-GB" altLang="en-US" dirty="0"/>
              <a:t>Enquiry held into the Victoria </a:t>
            </a:r>
            <a:r>
              <a:rPr lang="en-GB" altLang="en-US" dirty="0" err="1"/>
              <a:t>Climbie</a:t>
            </a:r>
            <a:r>
              <a:rPr lang="en-GB" altLang="en-US" dirty="0"/>
              <a:t> case</a:t>
            </a:r>
          </a:p>
          <a:p>
            <a:pPr eaLnBrk="1" hangingPunct="1">
              <a:buFont typeface="Arial" charset="0"/>
              <a:buChar char="•"/>
            </a:pPr>
            <a:r>
              <a:rPr lang="en-GB" altLang="en-US" dirty="0"/>
              <a:t>108 recommendations highlighted a shift in thinking from ‘reaction’ to being ‘proactive’</a:t>
            </a:r>
          </a:p>
          <a:p>
            <a:pPr eaLnBrk="1" hangingPunct="1">
              <a:buFont typeface="Arial" charset="0"/>
              <a:buChar char="•"/>
            </a:pPr>
            <a:r>
              <a:rPr lang="en-GB" altLang="en-US" dirty="0"/>
              <a:t>Early intervention strategies </a:t>
            </a:r>
          </a:p>
          <a:p>
            <a:pPr eaLnBrk="1" hangingPunct="1">
              <a:buFont typeface="Arial" charset="0"/>
              <a:buChar char="•"/>
            </a:pPr>
            <a:r>
              <a:rPr lang="en-GB" altLang="en-US" dirty="0"/>
              <a:t>Shift from </a:t>
            </a:r>
            <a:r>
              <a:rPr lang="en-GB" altLang="en-US" dirty="0">
                <a:solidFill>
                  <a:schemeClr val="hlink"/>
                </a:solidFill>
              </a:rPr>
              <a:t>child protection</a:t>
            </a:r>
            <a:r>
              <a:rPr lang="en-GB" altLang="en-US" dirty="0"/>
              <a:t> to </a:t>
            </a:r>
            <a:r>
              <a:rPr lang="en-GB" altLang="en-US" dirty="0">
                <a:solidFill>
                  <a:schemeClr val="hlink"/>
                </a:solidFill>
              </a:rPr>
              <a:t>safeguarding</a:t>
            </a:r>
            <a:r>
              <a:rPr lang="en-GB" altLang="en-US" dirty="0"/>
              <a:t> all children and young people</a:t>
            </a:r>
            <a:endParaRPr lang="en-GB" altLang="en-US" sz="2000" dirty="0"/>
          </a:p>
          <a:p>
            <a:pPr eaLnBrk="1" hangingPunct="1">
              <a:buFont typeface="Wingdings" pitchFamily="2" charset="2"/>
              <a:buNone/>
            </a:pPr>
            <a:r>
              <a:rPr lang="en-GB" altLang="en-US" sz="2000" dirty="0"/>
              <a:t>(Cronin &amp; Smith 2010: 107)</a:t>
            </a:r>
          </a:p>
          <a:p>
            <a:pPr eaLnBrk="1" hangingPunct="1">
              <a:buFont typeface="Wingdings" pitchFamily="2" charset="2"/>
              <a:buNone/>
            </a:pPr>
            <a:endParaRPr lang="en-GB" altLang="en-US" dirty="0"/>
          </a:p>
        </p:txBody>
      </p:sp>
    </p:spTree>
    <p:extLst>
      <p:ext uri="{BB962C8B-B14F-4D97-AF65-F5344CB8AC3E}">
        <p14:creationId xmlns:p14="http://schemas.microsoft.com/office/powerpoint/2010/main" val="295821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74848" y="122768"/>
            <a:ext cx="8229600" cy="1143000"/>
          </a:xfrm>
        </p:spPr>
        <p:txBody>
          <a:bodyPr>
            <a:noAutofit/>
          </a:bodyPr>
          <a:lstStyle/>
          <a:p>
            <a:pPr eaLnBrk="1" hangingPunct="1"/>
            <a:r>
              <a:rPr lang="en-GB" altLang="en-US" sz="3600" b="1" dirty="0"/>
              <a:t>Laming Enquiry</a:t>
            </a:r>
          </a:p>
        </p:txBody>
      </p:sp>
      <p:sp>
        <p:nvSpPr>
          <p:cNvPr id="3" name="TextBox 2"/>
          <p:cNvSpPr txBox="1"/>
          <p:nvPr/>
        </p:nvSpPr>
        <p:spPr>
          <a:xfrm>
            <a:off x="539552" y="1196752"/>
            <a:ext cx="3816424" cy="523220"/>
          </a:xfrm>
          <a:prstGeom prst="rect">
            <a:avLst/>
          </a:prstGeom>
          <a:noFill/>
        </p:spPr>
        <p:txBody>
          <a:bodyPr wrap="square" rtlCol="0">
            <a:spAutoFit/>
          </a:bodyPr>
          <a:lstStyle/>
          <a:p>
            <a:r>
              <a:rPr lang="en-GB" sz="2800" b="1" dirty="0"/>
              <a:t>Activity 4</a:t>
            </a:r>
          </a:p>
        </p:txBody>
      </p:sp>
      <p:sp>
        <p:nvSpPr>
          <p:cNvPr id="4" name="TextBox 3"/>
          <p:cNvSpPr txBox="1"/>
          <p:nvPr/>
        </p:nvSpPr>
        <p:spPr>
          <a:xfrm>
            <a:off x="755576" y="1772816"/>
            <a:ext cx="7704856" cy="954107"/>
          </a:xfrm>
          <a:prstGeom prst="rect">
            <a:avLst/>
          </a:prstGeom>
          <a:noFill/>
        </p:spPr>
        <p:txBody>
          <a:bodyPr wrap="square" rtlCol="0">
            <a:spAutoFit/>
          </a:bodyPr>
          <a:lstStyle/>
          <a:p>
            <a:pPr algn="ctr"/>
            <a:r>
              <a:rPr lang="en-GB" sz="2800" dirty="0"/>
              <a:t>Discuss the phrases ‘child-protection’ and ‘safe guarding’</a:t>
            </a:r>
          </a:p>
        </p:txBody>
      </p:sp>
      <p:sp>
        <p:nvSpPr>
          <p:cNvPr id="2" name="TextBox 1"/>
          <p:cNvSpPr txBox="1"/>
          <p:nvPr/>
        </p:nvSpPr>
        <p:spPr>
          <a:xfrm>
            <a:off x="1475656" y="3068960"/>
            <a:ext cx="6552728"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What do you understand them to mean?</a:t>
            </a:r>
          </a:p>
          <a:p>
            <a:pPr marL="342900" indent="-342900">
              <a:buFont typeface="Arial" panose="020B0604020202020204" pitchFamily="34" charset="0"/>
              <a:buChar char="•"/>
            </a:pPr>
            <a:r>
              <a:rPr lang="en-GB" sz="2400" dirty="0"/>
              <a:t>Do they mean the same thing?</a:t>
            </a:r>
          </a:p>
          <a:p>
            <a:pPr marL="342900" indent="-342900">
              <a:buFont typeface="Arial" panose="020B0604020202020204" pitchFamily="34" charset="0"/>
              <a:buChar char="•"/>
            </a:pPr>
            <a:r>
              <a:rPr lang="en-GB" sz="2400" dirty="0"/>
              <a:t>Are you aware of these concepts through your own experience (i.e. in work, at school, as a parent etc.)?</a:t>
            </a:r>
          </a:p>
        </p:txBody>
      </p:sp>
    </p:spTree>
    <p:extLst>
      <p:ext uri="{BB962C8B-B14F-4D97-AF65-F5344CB8AC3E}">
        <p14:creationId xmlns:p14="http://schemas.microsoft.com/office/powerpoint/2010/main" val="423861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332656"/>
            <a:ext cx="8280920" cy="523220"/>
          </a:xfrm>
          <a:prstGeom prst="rect">
            <a:avLst/>
          </a:prstGeom>
          <a:noFill/>
        </p:spPr>
        <p:txBody>
          <a:bodyPr wrap="square" rtlCol="0">
            <a:spAutoFit/>
          </a:bodyPr>
          <a:lstStyle/>
          <a:p>
            <a:pPr algn="ctr"/>
            <a:r>
              <a:rPr lang="en-GB" sz="2800" b="1" dirty="0"/>
              <a:t>From child protection to safeguarding</a:t>
            </a:r>
          </a:p>
        </p:txBody>
      </p:sp>
      <p:sp>
        <p:nvSpPr>
          <p:cNvPr id="3" name="TextBox 2"/>
          <p:cNvSpPr txBox="1"/>
          <p:nvPr/>
        </p:nvSpPr>
        <p:spPr>
          <a:xfrm>
            <a:off x="1043608" y="1124744"/>
            <a:ext cx="7200800" cy="3970318"/>
          </a:xfrm>
          <a:prstGeom prst="rect">
            <a:avLst/>
          </a:prstGeom>
          <a:noFill/>
        </p:spPr>
        <p:txBody>
          <a:bodyPr wrap="square" rtlCol="0">
            <a:spAutoFit/>
          </a:bodyPr>
          <a:lstStyle/>
          <a:p>
            <a:r>
              <a:rPr lang="en-GB" sz="2800" dirty="0"/>
              <a:t>“The object of concern was no longer simply children at risk of abuse and ‘significant harm’. Effective measures to safeguard children were seen as those that also promoted their welfare, and should not be seen in isolation from the wider range of support and services provided to meet the needs of all children and families. There was a broadening of concerns from ‘child protection’ to ‘safeguarding’…..”</a:t>
            </a:r>
          </a:p>
        </p:txBody>
      </p:sp>
      <p:sp>
        <p:nvSpPr>
          <p:cNvPr id="4" name="TextBox 3"/>
          <p:cNvSpPr txBox="1"/>
          <p:nvPr/>
        </p:nvSpPr>
        <p:spPr>
          <a:xfrm>
            <a:off x="5868144" y="5363924"/>
            <a:ext cx="1728192" cy="369332"/>
          </a:xfrm>
          <a:prstGeom prst="rect">
            <a:avLst/>
          </a:prstGeom>
          <a:noFill/>
        </p:spPr>
        <p:txBody>
          <a:bodyPr wrap="square" rtlCol="0">
            <a:spAutoFit/>
          </a:bodyPr>
          <a:lstStyle/>
          <a:p>
            <a:r>
              <a:rPr lang="en-GB" dirty="0"/>
              <a:t>Parton, N (2011)</a:t>
            </a:r>
          </a:p>
        </p:txBody>
      </p:sp>
    </p:spTree>
    <p:extLst>
      <p:ext uri="{BB962C8B-B14F-4D97-AF65-F5344CB8AC3E}">
        <p14:creationId xmlns:p14="http://schemas.microsoft.com/office/powerpoint/2010/main" val="33396561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noAutofit/>
          </a:bodyPr>
          <a:lstStyle/>
          <a:p>
            <a:pPr eaLnBrk="1" hangingPunct="1"/>
            <a:r>
              <a:rPr lang="en-GB" altLang="en-US" sz="3600" b="1" dirty="0"/>
              <a:t>Identifying issues with Multi-agency working </a:t>
            </a:r>
          </a:p>
        </p:txBody>
      </p:sp>
      <p:sp>
        <p:nvSpPr>
          <p:cNvPr id="3" name="TextBox 2"/>
          <p:cNvSpPr txBox="1"/>
          <p:nvPr/>
        </p:nvSpPr>
        <p:spPr>
          <a:xfrm>
            <a:off x="539552" y="1412776"/>
            <a:ext cx="3816424" cy="523220"/>
          </a:xfrm>
          <a:prstGeom prst="rect">
            <a:avLst/>
          </a:prstGeom>
          <a:noFill/>
        </p:spPr>
        <p:txBody>
          <a:bodyPr wrap="square" rtlCol="0">
            <a:spAutoFit/>
          </a:bodyPr>
          <a:lstStyle/>
          <a:p>
            <a:r>
              <a:rPr lang="en-GB" sz="2800" b="1" dirty="0"/>
              <a:t>Activity 5</a:t>
            </a:r>
          </a:p>
        </p:txBody>
      </p:sp>
      <p:sp>
        <p:nvSpPr>
          <p:cNvPr id="4" name="TextBox 3"/>
          <p:cNvSpPr txBox="1"/>
          <p:nvPr/>
        </p:nvSpPr>
        <p:spPr>
          <a:xfrm>
            <a:off x="899592" y="2060848"/>
            <a:ext cx="7704856" cy="523220"/>
          </a:xfrm>
          <a:prstGeom prst="rect">
            <a:avLst/>
          </a:prstGeom>
          <a:noFill/>
        </p:spPr>
        <p:txBody>
          <a:bodyPr wrap="square" rtlCol="0">
            <a:spAutoFit/>
          </a:bodyPr>
          <a:lstStyle/>
          <a:p>
            <a:pPr algn="ctr"/>
            <a:r>
              <a:rPr lang="en-GB" sz="2800" dirty="0"/>
              <a:t>Read through Victoria’s case study</a:t>
            </a:r>
          </a:p>
        </p:txBody>
      </p:sp>
      <p:sp>
        <p:nvSpPr>
          <p:cNvPr id="7" name="TextBox 6"/>
          <p:cNvSpPr txBox="1"/>
          <p:nvPr/>
        </p:nvSpPr>
        <p:spPr>
          <a:xfrm>
            <a:off x="899592" y="2833772"/>
            <a:ext cx="7704856" cy="954107"/>
          </a:xfrm>
          <a:prstGeom prst="rect">
            <a:avLst/>
          </a:prstGeom>
          <a:noFill/>
        </p:spPr>
        <p:txBody>
          <a:bodyPr wrap="square" rtlCol="0">
            <a:spAutoFit/>
          </a:bodyPr>
          <a:lstStyle/>
          <a:p>
            <a:pPr algn="ctr"/>
            <a:r>
              <a:rPr lang="en-GB" sz="2800" dirty="0"/>
              <a:t>Can you identify where there were errors in procedure and communication</a:t>
            </a:r>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95937" y="4437112"/>
            <a:ext cx="1152126" cy="1152126"/>
          </a:xfrm>
          <a:prstGeom prst="rect">
            <a:avLst/>
          </a:prstGeom>
        </p:spPr>
      </p:pic>
    </p:spTree>
    <p:extLst>
      <p:ext uri="{BB962C8B-B14F-4D97-AF65-F5344CB8AC3E}">
        <p14:creationId xmlns:p14="http://schemas.microsoft.com/office/powerpoint/2010/main" val="4078258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t>Children Act 2004</a:t>
            </a:r>
          </a:p>
        </p:txBody>
      </p:sp>
      <p:sp>
        <p:nvSpPr>
          <p:cNvPr id="20483" name="Rectangle 3"/>
          <p:cNvSpPr>
            <a:spLocks noGrp="1" noChangeArrowheads="1"/>
          </p:cNvSpPr>
          <p:nvPr>
            <p:ph type="body" idx="1"/>
          </p:nvPr>
        </p:nvSpPr>
        <p:spPr>
          <a:xfrm>
            <a:off x="457200" y="1412776"/>
            <a:ext cx="8229600" cy="4525963"/>
          </a:xfrm>
        </p:spPr>
        <p:txBody>
          <a:bodyPr/>
          <a:lstStyle/>
          <a:p>
            <a:pPr eaLnBrk="1" hangingPunct="1">
              <a:buFont typeface="Wingdings" pitchFamily="2" charset="2"/>
              <a:buNone/>
            </a:pPr>
            <a:r>
              <a:rPr lang="en-GB" altLang="en-US" sz="2800" dirty="0"/>
              <a:t>Children Act 2004 focused on five areas:</a:t>
            </a:r>
          </a:p>
          <a:p>
            <a:pPr eaLnBrk="1" hangingPunct="1">
              <a:buFont typeface="Arial" charset="0"/>
              <a:buChar char="•"/>
            </a:pPr>
            <a:r>
              <a:rPr lang="en-GB" altLang="en-US" sz="2000" dirty="0"/>
              <a:t>Be healthy</a:t>
            </a:r>
          </a:p>
          <a:p>
            <a:pPr eaLnBrk="1" hangingPunct="1">
              <a:buFont typeface="Arial" charset="0"/>
              <a:buChar char="•"/>
            </a:pPr>
            <a:r>
              <a:rPr lang="en-GB" altLang="en-US" sz="2000" dirty="0"/>
              <a:t>Stay safe</a:t>
            </a:r>
          </a:p>
          <a:p>
            <a:pPr eaLnBrk="1" hangingPunct="1">
              <a:buFont typeface="Arial" charset="0"/>
              <a:buChar char="•"/>
            </a:pPr>
            <a:r>
              <a:rPr lang="en-GB" altLang="en-US" sz="2000" dirty="0"/>
              <a:t>Enjoy and achieve</a:t>
            </a:r>
          </a:p>
          <a:p>
            <a:pPr eaLnBrk="1" hangingPunct="1">
              <a:buFont typeface="Arial" charset="0"/>
              <a:buChar char="•"/>
            </a:pPr>
            <a:r>
              <a:rPr lang="en-GB" altLang="en-US" sz="2000" dirty="0"/>
              <a:t>Make a positive contribution </a:t>
            </a:r>
          </a:p>
          <a:p>
            <a:pPr eaLnBrk="1" hangingPunct="1">
              <a:buFont typeface="Arial" charset="0"/>
              <a:buChar char="•"/>
            </a:pPr>
            <a:r>
              <a:rPr lang="en-GB" altLang="en-US" sz="2000" dirty="0"/>
              <a:t>Achieve economic well-being </a:t>
            </a:r>
          </a:p>
          <a:p>
            <a:pPr eaLnBrk="1" hangingPunct="1">
              <a:buFont typeface="Wingdings" pitchFamily="2" charset="2"/>
              <a:buNone/>
            </a:pPr>
            <a:r>
              <a:rPr lang="en-GB" altLang="en-US" sz="2800" dirty="0"/>
              <a:t>Emphasised:</a:t>
            </a:r>
          </a:p>
          <a:p>
            <a:pPr eaLnBrk="1" hangingPunct="1">
              <a:buFont typeface="Arial" charset="0"/>
              <a:buChar char="•"/>
            </a:pPr>
            <a:r>
              <a:rPr lang="en-GB" altLang="en-US" sz="2000" dirty="0"/>
              <a:t>Greater recognition of children’s rights</a:t>
            </a:r>
          </a:p>
          <a:p>
            <a:pPr eaLnBrk="1" hangingPunct="1">
              <a:buFont typeface="Arial" charset="0"/>
              <a:buChar char="•"/>
            </a:pPr>
            <a:r>
              <a:rPr lang="en-GB" altLang="en-US" sz="2000" dirty="0"/>
              <a:t>Greater consultation</a:t>
            </a:r>
          </a:p>
          <a:p>
            <a:pPr eaLnBrk="1" hangingPunct="1">
              <a:buFont typeface="Arial" charset="0"/>
              <a:buChar char="•"/>
            </a:pPr>
            <a:r>
              <a:rPr lang="en-GB" altLang="en-US" sz="2000" dirty="0"/>
              <a:t>Agencies working more closely together </a:t>
            </a:r>
          </a:p>
          <a:p>
            <a:pPr eaLnBrk="1" hangingPunct="1">
              <a:buFont typeface="Wingdings" pitchFamily="2" charset="2"/>
              <a:buNone/>
            </a:pPr>
            <a:r>
              <a:rPr lang="en-GB" altLang="en-US" sz="2000" dirty="0"/>
              <a:t>(Gasper, 2010:13)</a:t>
            </a:r>
          </a:p>
          <a:p>
            <a:pPr eaLnBrk="1" hangingPunct="1">
              <a:buFont typeface="Wingdings" pitchFamily="2" charset="2"/>
              <a:buNone/>
            </a:pPr>
            <a:endParaRPr lang="en-GB" altLang="en-US" sz="2000" dirty="0"/>
          </a:p>
          <a:p>
            <a:pPr eaLnBrk="1" hangingPunct="1">
              <a:buFont typeface="Wingdings" pitchFamily="2" charset="2"/>
              <a:buNone/>
            </a:pPr>
            <a:endParaRPr lang="en-GB" altLang="en-US" sz="2000" dirty="0"/>
          </a:p>
          <a:p>
            <a:pPr eaLnBrk="1" hangingPunct="1"/>
            <a:endParaRPr lang="en-GB" altLang="en-US" dirty="0"/>
          </a:p>
        </p:txBody>
      </p:sp>
    </p:spTree>
    <p:extLst>
      <p:ext uri="{BB962C8B-B14F-4D97-AF65-F5344CB8AC3E}">
        <p14:creationId xmlns:p14="http://schemas.microsoft.com/office/powerpoint/2010/main" val="208507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048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048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048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048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idx="4294967295"/>
          </p:nvPr>
        </p:nvSpPr>
        <p:spPr/>
        <p:txBody>
          <a:bodyPr anchor="ctr"/>
          <a:lstStyle/>
          <a:p>
            <a:pPr eaLnBrk="1" hangingPunct="1"/>
            <a:r>
              <a:rPr lang="en-GB" altLang="en-US"/>
              <a:t>Every Child Matters </a:t>
            </a:r>
          </a:p>
        </p:txBody>
      </p:sp>
      <p:sp>
        <p:nvSpPr>
          <p:cNvPr id="21507" name="Content Placeholder 2"/>
          <p:cNvSpPr>
            <a:spLocks noGrp="1"/>
          </p:cNvSpPr>
          <p:nvPr>
            <p:ph idx="4294967295"/>
          </p:nvPr>
        </p:nvSpPr>
        <p:spPr/>
        <p:txBody>
          <a:bodyPr/>
          <a:lstStyle/>
          <a:p>
            <a:pPr eaLnBrk="1" hangingPunct="1">
              <a:buFont typeface="Arial" charset="0"/>
              <a:buChar char="•"/>
            </a:pPr>
            <a:r>
              <a:rPr lang="en-GB" altLang="en-US" dirty="0"/>
              <a:t>To improve information sharing</a:t>
            </a:r>
          </a:p>
          <a:p>
            <a:pPr eaLnBrk="1" hangingPunct="1">
              <a:buFont typeface="Arial" charset="0"/>
              <a:buChar char="•"/>
            </a:pPr>
            <a:r>
              <a:rPr lang="en-GB" altLang="en-US" dirty="0"/>
              <a:t>Establishing a Common Assessment Framework</a:t>
            </a:r>
          </a:p>
          <a:p>
            <a:pPr eaLnBrk="1" hangingPunct="1">
              <a:buFont typeface="Arial" charset="0"/>
              <a:buChar char="•"/>
            </a:pPr>
            <a:r>
              <a:rPr lang="en-GB" altLang="en-US" dirty="0"/>
              <a:t>Introducing a ‘lead professional’ system</a:t>
            </a:r>
          </a:p>
          <a:p>
            <a:pPr eaLnBrk="1" hangingPunct="1">
              <a:buFont typeface="Arial" charset="0"/>
              <a:buChar char="•"/>
            </a:pPr>
            <a:r>
              <a:rPr lang="en-GB" altLang="en-US" dirty="0"/>
              <a:t>Establishing multi-disciplinary teams administering care ‘around the child’</a:t>
            </a:r>
          </a:p>
          <a:p>
            <a:pPr eaLnBrk="1" hangingPunct="1">
              <a:buFont typeface="Arial" charset="0"/>
              <a:buChar char="•"/>
            </a:pPr>
            <a:r>
              <a:rPr lang="en-GB" altLang="en-US" dirty="0"/>
              <a:t>Co-location of services</a:t>
            </a:r>
          </a:p>
        </p:txBody>
      </p:sp>
      <p:sp>
        <p:nvSpPr>
          <p:cNvPr id="4" name="Date Placeholder 3"/>
          <p:cNvSpPr txBox="1">
            <a:spLocks noGrp="1"/>
          </p:cNvSpPr>
          <p:nvPr/>
        </p:nvSpPr>
        <p:spPr bwMode="auto">
          <a:xfrm>
            <a:off x="685800" y="6248400"/>
            <a:ext cx="1905000" cy="457200"/>
          </a:xfrm>
          <a:prstGeom prst="rect">
            <a:avLst/>
          </a:prstGeom>
          <a:noFill/>
          <a:ln>
            <a:miter lim="800000"/>
            <a:headEnd/>
            <a:tailEnd/>
          </a:ln>
          <a:effectLst>
            <a:outerShdw algn="ctr" rotWithShape="0">
              <a:srgbClr val="808080">
                <a:alpha val="75000"/>
              </a:srgbClr>
            </a:outerShdw>
          </a:effectLst>
        </p:spPr>
        <p:txBody>
          <a:bodyPr/>
          <a:lstStyle/>
          <a:p>
            <a:pPr eaLnBrk="0" hangingPunct="0">
              <a:defRPr/>
            </a:pPr>
            <a:endParaRPr lang="en-US" sz="1400">
              <a:latin typeface="+mn-lt"/>
              <a:ea typeface="ＭＳ Ｐゴシック" charset="-128"/>
            </a:endParaRPr>
          </a:p>
        </p:txBody>
      </p:sp>
      <p:sp>
        <p:nvSpPr>
          <p:cNvPr id="5" name="Footer Placeholder 4"/>
          <p:cNvSpPr txBox="1">
            <a:spLocks noGrp="1"/>
          </p:cNvSpPr>
          <p:nvPr/>
        </p:nvSpPr>
        <p:spPr bwMode="auto">
          <a:xfrm>
            <a:off x="3124200" y="6248400"/>
            <a:ext cx="2895600" cy="457200"/>
          </a:xfrm>
          <a:prstGeom prst="rect">
            <a:avLst/>
          </a:prstGeom>
          <a:noFill/>
          <a:ln>
            <a:miter lim="800000"/>
            <a:headEnd/>
            <a:tailEnd/>
          </a:ln>
          <a:effectLst>
            <a:outerShdw algn="ctr" rotWithShape="0">
              <a:srgbClr val="808080">
                <a:alpha val="75000"/>
              </a:srgbClr>
            </a:outerShdw>
          </a:effectLst>
        </p:spPr>
        <p:txBody>
          <a:bodyPr/>
          <a:lstStyle/>
          <a:p>
            <a:pPr algn="ctr" eaLnBrk="0" hangingPunct="0">
              <a:defRPr/>
            </a:pPr>
            <a:endParaRPr lang="en-US" sz="1400">
              <a:latin typeface="+mn-lt"/>
              <a:ea typeface="ＭＳ Ｐゴシック" charset="-128"/>
            </a:endParaRPr>
          </a:p>
        </p:txBody>
      </p:sp>
    </p:spTree>
    <p:extLst>
      <p:ext uri="{BB962C8B-B14F-4D97-AF65-F5344CB8AC3E}">
        <p14:creationId xmlns:p14="http://schemas.microsoft.com/office/powerpoint/2010/main" val="700248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t>Welsh Context</a:t>
            </a:r>
          </a:p>
        </p:txBody>
      </p:sp>
      <p:sp>
        <p:nvSpPr>
          <p:cNvPr id="22531" name="Rectangle 3"/>
          <p:cNvSpPr>
            <a:spLocks noGrp="1" noChangeArrowheads="1"/>
          </p:cNvSpPr>
          <p:nvPr>
            <p:ph type="body" idx="1"/>
          </p:nvPr>
        </p:nvSpPr>
        <p:spPr/>
        <p:txBody>
          <a:bodyPr/>
          <a:lstStyle/>
          <a:p>
            <a:pPr eaLnBrk="1" hangingPunct="1">
              <a:buFont typeface="Arial" charset="0"/>
              <a:buChar char="•"/>
            </a:pPr>
            <a:r>
              <a:rPr lang="en-GB" altLang="en-US" sz="2800" dirty="0"/>
              <a:t>NAFWC12/07 - Safeguarding Children: Working Together Under the Children Act 2004 </a:t>
            </a:r>
          </a:p>
          <a:p>
            <a:pPr eaLnBrk="1" hangingPunct="1">
              <a:buFont typeface="Arial" charset="0"/>
              <a:buChar char="•"/>
            </a:pPr>
            <a:r>
              <a:rPr lang="en-GB" altLang="en-US" sz="2800" dirty="0"/>
              <a:t>Working together to safeguard and promote the well-being of children</a:t>
            </a:r>
          </a:p>
          <a:p>
            <a:pPr eaLnBrk="1" hangingPunct="1">
              <a:buFont typeface="Arial" charset="0"/>
              <a:buChar char="•"/>
            </a:pPr>
            <a:r>
              <a:rPr lang="en-GB" altLang="en-US" sz="2800" dirty="0"/>
              <a:t>Children and Families (Wales) Measure 2010 </a:t>
            </a:r>
          </a:p>
          <a:p>
            <a:pPr eaLnBrk="1" hangingPunct="1">
              <a:buFont typeface="Arial" charset="0"/>
              <a:buChar char="•"/>
            </a:pPr>
            <a:r>
              <a:rPr lang="en-GB" altLang="en-US" sz="2800" dirty="0"/>
              <a:t>Child poverty, play and participation</a:t>
            </a:r>
          </a:p>
          <a:p>
            <a:pPr eaLnBrk="1" hangingPunct="1">
              <a:buFont typeface="Arial" charset="0"/>
              <a:buChar char="•"/>
            </a:pPr>
            <a:r>
              <a:rPr lang="en-GB" altLang="en-US" sz="2800" dirty="0"/>
              <a:t>Child minding and day care</a:t>
            </a:r>
          </a:p>
          <a:p>
            <a:pPr eaLnBrk="1" hangingPunct="1">
              <a:buFont typeface="Arial" charset="0"/>
              <a:buChar char="•"/>
            </a:pPr>
            <a:r>
              <a:rPr lang="en-GB" altLang="en-US" sz="2800" dirty="0"/>
              <a:t>Integrated family support teams  </a:t>
            </a:r>
          </a:p>
          <a:p>
            <a:pPr eaLnBrk="1" hangingPunct="1">
              <a:buFont typeface="Wingdings" pitchFamily="2" charset="2"/>
              <a:buChar char="Ø"/>
            </a:pPr>
            <a:endParaRPr lang="en-GB" altLang="en-US" sz="2800" dirty="0"/>
          </a:p>
        </p:txBody>
      </p:sp>
    </p:spTree>
    <p:extLst>
      <p:ext uri="{BB962C8B-B14F-4D97-AF65-F5344CB8AC3E}">
        <p14:creationId xmlns:p14="http://schemas.microsoft.com/office/powerpoint/2010/main" val="3198958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en-US"/>
              <a:t>Policies &amp; Strategies for Wales </a:t>
            </a:r>
            <a:endParaRPr lang="en-GB" altLang="en-US"/>
          </a:p>
        </p:txBody>
      </p:sp>
      <p:sp>
        <p:nvSpPr>
          <p:cNvPr id="24579" name="Rectangle 3"/>
          <p:cNvSpPr>
            <a:spLocks noGrp="1" noChangeArrowheads="1"/>
          </p:cNvSpPr>
          <p:nvPr>
            <p:ph type="body" idx="1"/>
          </p:nvPr>
        </p:nvSpPr>
        <p:spPr/>
        <p:txBody>
          <a:bodyPr/>
          <a:lstStyle/>
          <a:p>
            <a:pPr eaLnBrk="1" hangingPunct="1">
              <a:lnSpc>
                <a:spcPct val="80000"/>
              </a:lnSpc>
              <a:buFont typeface="Wingdings" pitchFamily="2" charset="2"/>
              <a:buNone/>
            </a:pPr>
            <a:r>
              <a:rPr lang="en-US" altLang="en-US" sz="2100" i="1" dirty="0"/>
              <a:t>For example: </a:t>
            </a:r>
          </a:p>
          <a:p>
            <a:pPr eaLnBrk="1" hangingPunct="1">
              <a:lnSpc>
                <a:spcPct val="80000"/>
              </a:lnSpc>
              <a:buFont typeface="Arial" charset="0"/>
              <a:buChar char="•"/>
            </a:pPr>
            <a:r>
              <a:rPr lang="en-US" altLang="en-US" sz="2100" dirty="0"/>
              <a:t>The Learning Country </a:t>
            </a:r>
          </a:p>
          <a:p>
            <a:pPr eaLnBrk="1" hangingPunct="1">
              <a:lnSpc>
                <a:spcPct val="80000"/>
              </a:lnSpc>
              <a:buFont typeface="Arial" charset="0"/>
              <a:buChar char="•"/>
            </a:pPr>
            <a:r>
              <a:rPr lang="en-US" altLang="en-US" sz="2100" b="1" dirty="0"/>
              <a:t>The Learning Country 2: Vision into Action </a:t>
            </a:r>
          </a:p>
          <a:p>
            <a:pPr eaLnBrk="1" hangingPunct="1">
              <a:lnSpc>
                <a:spcPct val="80000"/>
              </a:lnSpc>
              <a:buFont typeface="Arial" charset="0"/>
              <a:buChar char="•"/>
            </a:pPr>
            <a:r>
              <a:rPr lang="en-US" altLang="en-US" sz="2100" dirty="0"/>
              <a:t>Extending Entitlement </a:t>
            </a:r>
          </a:p>
          <a:p>
            <a:pPr eaLnBrk="1" hangingPunct="1">
              <a:lnSpc>
                <a:spcPct val="80000"/>
              </a:lnSpc>
              <a:buFont typeface="Arial" charset="0"/>
              <a:buChar char="•"/>
            </a:pPr>
            <a:r>
              <a:rPr lang="en-US" altLang="en-US" sz="2100" dirty="0"/>
              <a:t>The Youth Work Strategy</a:t>
            </a:r>
          </a:p>
          <a:p>
            <a:pPr eaLnBrk="1" hangingPunct="1">
              <a:lnSpc>
                <a:spcPct val="80000"/>
              </a:lnSpc>
              <a:buFont typeface="Arial" charset="0"/>
              <a:buChar char="•"/>
            </a:pPr>
            <a:r>
              <a:rPr lang="en-US" altLang="en-US" sz="2100" dirty="0"/>
              <a:t>Children and Young People: Rights to Action – A Framework for Partnership</a:t>
            </a:r>
          </a:p>
          <a:p>
            <a:pPr eaLnBrk="1" hangingPunct="1">
              <a:lnSpc>
                <a:spcPct val="80000"/>
              </a:lnSpc>
              <a:buFont typeface="Arial" charset="0"/>
              <a:buChar char="•"/>
            </a:pPr>
            <a:r>
              <a:rPr lang="en-US" altLang="en-US" sz="2100" dirty="0"/>
              <a:t>Inclusion and Pupil Support   </a:t>
            </a:r>
          </a:p>
          <a:p>
            <a:pPr eaLnBrk="1" hangingPunct="1">
              <a:lnSpc>
                <a:spcPct val="80000"/>
              </a:lnSpc>
              <a:buFont typeface="Arial" charset="0"/>
              <a:buChar char="•"/>
            </a:pPr>
            <a:r>
              <a:rPr lang="en-US" altLang="en-US" sz="2100" dirty="0"/>
              <a:t>School Effectiveness Framework </a:t>
            </a:r>
          </a:p>
          <a:p>
            <a:pPr eaLnBrk="1" hangingPunct="1">
              <a:lnSpc>
                <a:spcPct val="80000"/>
              </a:lnSpc>
              <a:buFont typeface="Arial" charset="0"/>
              <a:buChar char="•"/>
            </a:pPr>
            <a:r>
              <a:rPr lang="en-US" altLang="en-US" sz="2100" dirty="0"/>
              <a:t>The Children’s, Young Peoples and Maternity Service Framework</a:t>
            </a:r>
          </a:p>
          <a:p>
            <a:pPr eaLnBrk="1" hangingPunct="1">
              <a:lnSpc>
                <a:spcPct val="80000"/>
              </a:lnSpc>
              <a:buFont typeface="Arial" charset="0"/>
              <a:buChar char="•"/>
            </a:pPr>
            <a:r>
              <a:rPr lang="en-GB" altLang="en-US" sz="2100" dirty="0"/>
              <a:t>Child Poverty Strategy </a:t>
            </a:r>
          </a:p>
        </p:txBody>
      </p:sp>
    </p:spTree>
    <p:extLst>
      <p:ext uri="{BB962C8B-B14F-4D97-AF65-F5344CB8AC3E}">
        <p14:creationId xmlns:p14="http://schemas.microsoft.com/office/powerpoint/2010/main" val="168352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7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7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79">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4579">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4579">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a:t>Welsh Context</a:t>
            </a:r>
            <a:endParaRPr lang="en-GB" altLang="en-US"/>
          </a:p>
        </p:txBody>
      </p:sp>
      <p:sp>
        <p:nvSpPr>
          <p:cNvPr id="25603" name="Rectangle 3"/>
          <p:cNvSpPr>
            <a:spLocks noGrp="1" noChangeArrowheads="1"/>
          </p:cNvSpPr>
          <p:nvPr>
            <p:ph type="body" idx="1"/>
          </p:nvPr>
        </p:nvSpPr>
        <p:spPr>
          <a:xfrm>
            <a:off x="457200" y="1340768"/>
            <a:ext cx="8229600" cy="4525963"/>
          </a:xfrm>
        </p:spPr>
        <p:txBody>
          <a:bodyPr/>
          <a:lstStyle/>
          <a:p>
            <a:pPr eaLnBrk="1" hangingPunct="1">
              <a:buFont typeface="Wingdings" pitchFamily="2" charset="2"/>
              <a:buNone/>
            </a:pPr>
            <a:r>
              <a:rPr lang="en-US" altLang="en-US" sz="2400" dirty="0"/>
              <a:t>Welsh Context </a:t>
            </a:r>
          </a:p>
          <a:p>
            <a:pPr eaLnBrk="1" hangingPunct="1">
              <a:buFont typeface="Arial" charset="0"/>
              <a:buChar char="•"/>
            </a:pPr>
            <a:r>
              <a:rPr lang="en-US" altLang="en-US" sz="2400" dirty="0"/>
              <a:t>2011 – Wales becomes the first country in the UK to make the (United Nation Convention on the Right of the Child (UNCRC) part of its domestic law.</a:t>
            </a:r>
          </a:p>
          <a:p>
            <a:pPr eaLnBrk="1" hangingPunct="1">
              <a:buFont typeface="Arial" charset="0"/>
              <a:buChar char="•"/>
            </a:pPr>
            <a:r>
              <a:rPr lang="en-US" altLang="en-US" sz="2400" dirty="0"/>
              <a:t>The basis for the strategy developed by the Welsh Assembly Government is inline with the United Nations Convention on the Rights of the Child</a:t>
            </a:r>
          </a:p>
          <a:p>
            <a:pPr eaLnBrk="1" hangingPunct="1">
              <a:buFont typeface="Arial" charset="0"/>
              <a:buChar char="•"/>
            </a:pPr>
            <a:r>
              <a:rPr lang="en-GB" altLang="en-US" sz="2400" dirty="0"/>
              <a:t>2012 – Consultation closes on the </a:t>
            </a:r>
            <a:r>
              <a:rPr lang="en-GB" altLang="en-US" sz="2400" dirty="0" err="1"/>
              <a:t>WG’s</a:t>
            </a:r>
            <a:r>
              <a:rPr lang="en-GB" altLang="en-US" sz="2400" dirty="0"/>
              <a:t> Social Services (Wales) Bill</a:t>
            </a:r>
          </a:p>
          <a:p>
            <a:pPr eaLnBrk="1" hangingPunct="1">
              <a:buFont typeface="Arial" charset="0"/>
              <a:buChar char="•"/>
            </a:pPr>
            <a:r>
              <a:rPr lang="en-GB" altLang="en-US" sz="2400" dirty="0"/>
              <a:t>2012 – The Protection of Freedom’s Act 2012 becomes law in the UK.</a:t>
            </a:r>
          </a:p>
        </p:txBody>
      </p:sp>
    </p:spTree>
    <p:extLst>
      <p:ext uri="{BB962C8B-B14F-4D97-AF65-F5344CB8AC3E}">
        <p14:creationId xmlns:p14="http://schemas.microsoft.com/office/powerpoint/2010/main" val="5378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algn="ctr"/>
            <a:r>
              <a:rPr lang="en-GB" altLang="en-US"/>
              <a:t>Children’s Commissioner</a:t>
            </a:r>
          </a:p>
        </p:txBody>
      </p:sp>
      <p:sp>
        <p:nvSpPr>
          <p:cNvPr id="26627" name="Content Placeholder 2"/>
          <p:cNvSpPr>
            <a:spLocks noGrp="1"/>
          </p:cNvSpPr>
          <p:nvPr>
            <p:ph idx="1"/>
          </p:nvPr>
        </p:nvSpPr>
        <p:spPr/>
        <p:txBody>
          <a:bodyPr/>
          <a:lstStyle/>
          <a:p>
            <a:pPr>
              <a:buFont typeface="Arial" charset="0"/>
              <a:buChar char="•"/>
            </a:pPr>
            <a:r>
              <a:rPr lang="en-GB" altLang="en-US" dirty="0"/>
              <a:t>Role created in 2001. Wales became the first country in the UK to appoint a Children’s Commissioner. Peter Clarke was the first to be appointed.</a:t>
            </a:r>
          </a:p>
          <a:p>
            <a:pPr>
              <a:buFont typeface="Arial" charset="0"/>
              <a:buChar char="•"/>
            </a:pPr>
            <a:r>
              <a:rPr lang="en-GB" altLang="en-US" dirty="0"/>
              <a:t>2008 – Keith </a:t>
            </a:r>
            <a:r>
              <a:rPr lang="en-GB" altLang="en-US" dirty="0" err="1"/>
              <a:t>Towler</a:t>
            </a:r>
            <a:endParaRPr lang="en-GB" altLang="en-US" dirty="0"/>
          </a:p>
          <a:p>
            <a:pPr>
              <a:buFont typeface="Arial" charset="0"/>
              <a:buChar char="•"/>
            </a:pPr>
            <a:r>
              <a:rPr lang="en-GB" altLang="en-US" dirty="0"/>
              <a:t>2015 – Sally Holland</a:t>
            </a:r>
          </a:p>
          <a:p>
            <a:pPr>
              <a:buFont typeface="Arial" charset="0"/>
              <a:buChar char="•"/>
            </a:pPr>
            <a:r>
              <a:rPr lang="en-GB" altLang="en-US" dirty="0"/>
              <a:t>Role of Commissioner: Support, Listen, Advise, Influence, Speak up.</a:t>
            </a:r>
          </a:p>
        </p:txBody>
      </p:sp>
    </p:spTree>
    <p:extLst>
      <p:ext uri="{BB962C8B-B14F-4D97-AF65-F5344CB8AC3E}">
        <p14:creationId xmlns:p14="http://schemas.microsoft.com/office/powerpoint/2010/main" val="3270312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a:t>Rights to Action </a:t>
            </a:r>
            <a:endParaRPr lang="en-GB" altLang="en-US"/>
          </a:p>
        </p:txBody>
      </p:sp>
      <p:sp>
        <p:nvSpPr>
          <p:cNvPr id="27651" name="Rectangle 3"/>
          <p:cNvSpPr>
            <a:spLocks noGrp="1" noChangeArrowheads="1"/>
          </p:cNvSpPr>
          <p:nvPr>
            <p:ph type="body" idx="1"/>
          </p:nvPr>
        </p:nvSpPr>
        <p:spPr/>
        <p:txBody>
          <a:bodyPr/>
          <a:lstStyle/>
          <a:p>
            <a:pPr eaLnBrk="1" hangingPunct="1">
              <a:lnSpc>
                <a:spcPct val="90000"/>
              </a:lnSpc>
              <a:buFont typeface="Wingdings" pitchFamily="2" charset="2"/>
              <a:buNone/>
            </a:pPr>
            <a:r>
              <a:rPr lang="en-US" altLang="en-US" sz="2600" dirty="0"/>
              <a:t>   </a:t>
            </a:r>
            <a:r>
              <a:rPr lang="en-US" altLang="en-US" sz="2600" b="1" dirty="0"/>
              <a:t>Children and Young People: Rights to Action </a:t>
            </a:r>
            <a:r>
              <a:rPr lang="en-US" altLang="en-US" sz="2400" b="1" dirty="0"/>
              <a:t>(WAG, 2002)</a:t>
            </a:r>
          </a:p>
          <a:p>
            <a:pPr eaLnBrk="1" hangingPunct="1">
              <a:lnSpc>
                <a:spcPct val="90000"/>
              </a:lnSpc>
              <a:buFont typeface="Wingdings" pitchFamily="2" charset="2"/>
              <a:buNone/>
            </a:pPr>
            <a:r>
              <a:rPr lang="en-US" altLang="en-US" sz="2400" b="1" dirty="0">
                <a:solidFill>
                  <a:schemeClr val="hlink"/>
                </a:solidFill>
              </a:rPr>
              <a:t>Seven core aims: </a:t>
            </a:r>
          </a:p>
          <a:p>
            <a:pPr eaLnBrk="1" hangingPunct="1">
              <a:lnSpc>
                <a:spcPct val="90000"/>
              </a:lnSpc>
              <a:buFont typeface="Wingdings" pitchFamily="2" charset="2"/>
              <a:buChar char="v"/>
            </a:pPr>
            <a:r>
              <a:rPr lang="en-US" altLang="en-US" sz="2600" dirty="0"/>
              <a:t>Have a flying start</a:t>
            </a:r>
          </a:p>
          <a:p>
            <a:pPr eaLnBrk="1" hangingPunct="1">
              <a:lnSpc>
                <a:spcPct val="90000"/>
              </a:lnSpc>
              <a:buFont typeface="Wingdings" pitchFamily="2" charset="2"/>
              <a:buChar char="v"/>
            </a:pPr>
            <a:r>
              <a:rPr lang="en-US" altLang="en-US" sz="2600" dirty="0"/>
              <a:t>Comprehensive range of educational and learning opportunities</a:t>
            </a:r>
          </a:p>
          <a:p>
            <a:pPr eaLnBrk="1" hangingPunct="1">
              <a:lnSpc>
                <a:spcPct val="90000"/>
              </a:lnSpc>
              <a:buFont typeface="Wingdings" pitchFamily="2" charset="2"/>
              <a:buChar char="v"/>
            </a:pPr>
            <a:r>
              <a:rPr lang="en-US" altLang="en-US" sz="2600" dirty="0"/>
              <a:t>Enjoy the best possible health and are free from abuse, victimisation and exploitation</a:t>
            </a:r>
          </a:p>
          <a:p>
            <a:pPr eaLnBrk="1" hangingPunct="1">
              <a:lnSpc>
                <a:spcPct val="90000"/>
              </a:lnSpc>
              <a:buFont typeface="Wingdings" pitchFamily="2" charset="2"/>
              <a:buChar char="v"/>
            </a:pPr>
            <a:r>
              <a:rPr lang="en-US" altLang="en-US" sz="2600" dirty="0"/>
              <a:t>Have access to play, leisure, sporting and cultural activities</a:t>
            </a:r>
          </a:p>
          <a:p>
            <a:pPr eaLnBrk="1" hangingPunct="1">
              <a:lnSpc>
                <a:spcPct val="90000"/>
              </a:lnSpc>
              <a:buFont typeface="Wingdings" pitchFamily="2" charset="2"/>
              <a:buNone/>
            </a:pPr>
            <a:endParaRPr lang="en-US" altLang="en-US" sz="2600" dirty="0"/>
          </a:p>
          <a:p>
            <a:pPr eaLnBrk="1" hangingPunct="1">
              <a:lnSpc>
                <a:spcPct val="90000"/>
              </a:lnSpc>
            </a:pPr>
            <a:endParaRPr lang="en-GB" altLang="en-US" sz="2600" dirty="0"/>
          </a:p>
        </p:txBody>
      </p:sp>
    </p:spTree>
    <p:extLst>
      <p:ext uri="{BB962C8B-B14F-4D97-AF65-F5344CB8AC3E}">
        <p14:creationId xmlns:p14="http://schemas.microsoft.com/office/powerpoint/2010/main" val="174257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765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US" altLang="en-US"/>
              <a:t>Rights to Action</a:t>
            </a:r>
            <a:endParaRPr lang="en-GB" altLang="en-US"/>
          </a:p>
        </p:txBody>
      </p:sp>
      <p:sp>
        <p:nvSpPr>
          <p:cNvPr id="28675" name="Rectangle 3"/>
          <p:cNvSpPr>
            <a:spLocks noGrp="1" noChangeArrowheads="1"/>
          </p:cNvSpPr>
          <p:nvPr>
            <p:ph type="body" idx="1"/>
          </p:nvPr>
        </p:nvSpPr>
        <p:spPr/>
        <p:txBody>
          <a:bodyPr/>
          <a:lstStyle/>
          <a:p>
            <a:pPr eaLnBrk="1" hangingPunct="1">
              <a:buFont typeface="Arial" charset="0"/>
              <a:buChar char="•"/>
            </a:pPr>
            <a:r>
              <a:rPr lang="en-US" altLang="en-US" sz="2800" dirty="0"/>
              <a:t>Are listened to, treated with respect, and have their race and cultural identity recognised</a:t>
            </a:r>
          </a:p>
          <a:p>
            <a:pPr eaLnBrk="1" hangingPunct="1">
              <a:buFont typeface="Arial" charset="0"/>
              <a:buChar char="•"/>
            </a:pPr>
            <a:r>
              <a:rPr lang="en-US" altLang="en-US" sz="2800" dirty="0"/>
              <a:t>Have a safe home and a community which supports physical and emotional well-being</a:t>
            </a:r>
          </a:p>
          <a:p>
            <a:pPr eaLnBrk="1" hangingPunct="1">
              <a:buFont typeface="Arial" charset="0"/>
              <a:buChar char="•"/>
            </a:pPr>
            <a:r>
              <a:rPr lang="en-US" altLang="en-US" sz="2800" dirty="0"/>
              <a:t>Are not disadvantaged by poverty</a:t>
            </a:r>
          </a:p>
          <a:p>
            <a:pPr eaLnBrk="1" hangingPunct="1"/>
            <a:endParaRPr lang="en-US" altLang="en-US" sz="2800" dirty="0"/>
          </a:p>
          <a:p>
            <a:pPr eaLnBrk="1" hangingPunct="1"/>
            <a:endParaRPr lang="en-US" altLang="en-US" sz="2800" dirty="0"/>
          </a:p>
          <a:p>
            <a:pPr eaLnBrk="1" hangingPunct="1"/>
            <a:endParaRPr lang="en-US" altLang="en-US" sz="3400" dirty="0"/>
          </a:p>
        </p:txBody>
      </p:sp>
    </p:spTree>
    <p:extLst>
      <p:ext uri="{BB962C8B-B14F-4D97-AF65-F5344CB8AC3E}">
        <p14:creationId xmlns:p14="http://schemas.microsoft.com/office/powerpoint/2010/main" val="334819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24744"/>
            <a:ext cx="8229600" cy="4525963"/>
          </a:xfrm>
        </p:spPr>
        <p:txBody>
          <a:bodyPr/>
          <a:lstStyle/>
          <a:p>
            <a:pPr>
              <a:buFont typeface="Arial" panose="020B0604020202020204" pitchFamily="34" charset="0"/>
              <a:buChar char="•"/>
              <a:defRPr/>
            </a:pPr>
            <a:r>
              <a:rPr lang="en-GB" dirty="0"/>
              <a:t>In groups of 4 or 5 look at one of </a:t>
            </a:r>
            <a:r>
              <a:rPr lang="en-GB"/>
              <a:t>the following;</a:t>
            </a:r>
            <a:endParaRPr lang="en-GB" dirty="0"/>
          </a:p>
          <a:p>
            <a:pPr>
              <a:buFont typeface="Arial" panose="020B0604020202020204" pitchFamily="34" charset="0"/>
              <a:buChar char="•"/>
              <a:defRPr/>
            </a:pPr>
            <a:r>
              <a:rPr lang="en-GB" dirty="0"/>
              <a:t>Every Child Matters 2004</a:t>
            </a:r>
          </a:p>
          <a:p>
            <a:pPr>
              <a:buFont typeface="Arial" panose="020B0604020202020204" pitchFamily="34" charset="0"/>
              <a:buChar char="•"/>
              <a:defRPr/>
            </a:pPr>
            <a:r>
              <a:rPr lang="en-GB" dirty="0"/>
              <a:t>The Children’s  Act 2004</a:t>
            </a:r>
          </a:p>
          <a:p>
            <a:pPr>
              <a:buFont typeface="Arial" panose="020B0604020202020204" pitchFamily="34" charset="0"/>
              <a:buChar char="•"/>
              <a:defRPr/>
            </a:pPr>
            <a:r>
              <a:rPr lang="en-GB" dirty="0"/>
              <a:t>Children and Young People – Rights to action</a:t>
            </a:r>
          </a:p>
          <a:p>
            <a:pPr>
              <a:buFont typeface="Arial" panose="020B0604020202020204" pitchFamily="34" charset="0"/>
              <a:buChar char="•"/>
              <a:defRPr/>
            </a:pPr>
            <a:r>
              <a:rPr lang="en-GB" dirty="0"/>
              <a:t>Working together to Safeguard Children 2010</a:t>
            </a:r>
          </a:p>
          <a:p>
            <a:pPr marL="0" indent="0">
              <a:buFont typeface="Wingdings" pitchFamily="2" charset="2"/>
              <a:buNone/>
              <a:defRPr/>
            </a:pPr>
            <a:r>
              <a:rPr lang="en-GB" dirty="0"/>
              <a:t>List the main issues addressed in these documents linking it to Multi-Agency Working</a:t>
            </a:r>
          </a:p>
        </p:txBody>
      </p:sp>
      <p:sp>
        <p:nvSpPr>
          <p:cNvPr id="4" name="TextBox 3"/>
          <p:cNvSpPr txBox="1"/>
          <p:nvPr/>
        </p:nvSpPr>
        <p:spPr>
          <a:xfrm>
            <a:off x="323528" y="548680"/>
            <a:ext cx="3960440" cy="523220"/>
          </a:xfrm>
          <a:prstGeom prst="rect">
            <a:avLst/>
          </a:prstGeom>
          <a:noFill/>
        </p:spPr>
        <p:txBody>
          <a:bodyPr wrap="square" rtlCol="0">
            <a:spAutoFit/>
          </a:bodyPr>
          <a:lstStyle/>
          <a:p>
            <a:r>
              <a:rPr lang="en-GB" sz="2800" b="1" dirty="0"/>
              <a:t>Activity 6</a:t>
            </a:r>
          </a:p>
        </p:txBody>
      </p:sp>
      <p:pic>
        <p:nvPicPr>
          <p:cNvPr id="5" name="Picture 4">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23928" y="5727334"/>
            <a:ext cx="964475" cy="964475"/>
          </a:xfrm>
          <a:prstGeom prst="rect">
            <a:avLst/>
          </a:prstGeom>
        </p:spPr>
      </p:pic>
    </p:spTree>
    <p:extLst>
      <p:ext uri="{BB962C8B-B14F-4D97-AF65-F5344CB8AC3E}">
        <p14:creationId xmlns:p14="http://schemas.microsoft.com/office/powerpoint/2010/main" val="4088036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a:t>Working Together for Inclusion</a:t>
            </a:r>
          </a:p>
        </p:txBody>
      </p:sp>
      <p:sp>
        <p:nvSpPr>
          <p:cNvPr id="29699" name="Rectangle 3"/>
          <p:cNvSpPr>
            <a:spLocks noGrp="1" noChangeArrowheads="1"/>
          </p:cNvSpPr>
          <p:nvPr>
            <p:ph type="body" idx="1"/>
          </p:nvPr>
        </p:nvSpPr>
        <p:spPr/>
        <p:txBody>
          <a:bodyPr/>
          <a:lstStyle/>
          <a:p>
            <a:pPr lvl="1" eaLnBrk="1" hangingPunct="1">
              <a:buFont typeface="Wingdings" pitchFamily="2" charset="2"/>
              <a:buNone/>
            </a:pPr>
            <a:r>
              <a:rPr lang="en-GB" altLang="en-US" sz="2200" b="1" dirty="0"/>
              <a:t>16 Priorities for Wales</a:t>
            </a:r>
          </a:p>
          <a:p>
            <a:pPr lvl="1" eaLnBrk="1" hangingPunct="1">
              <a:buClr>
                <a:schemeClr val="tx1"/>
              </a:buClr>
              <a:buFont typeface="Arial" charset="0"/>
              <a:buChar char="•"/>
            </a:pPr>
            <a:r>
              <a:rPr lang="en-GB" altLang="en-US" sz="2200" dirty="0"/>
              <a:t>Tackling poverty</a:t>
            </a:r>
          </a:p>
          <a:p>
            <a:pPr lvl="1" eaLnBrk="1" hangingPunct="1">
              <a:buClr>
                <a:schemeClr val="tx1"/>
              </a:buClr>
              <a:buFont typeface="Arial" charset="0"/>
              <a:buChar char="•"/>
            </a:pPr>
            <a:r>
              <a:rPr lang="en-GB" altLang="en-US" sz="2200" dirty="0"/>
              <a:t>Delivering positive outcomes for the most vulnerable</a:t>
            </a:r>
          </a:p>
          <a:p>
            <a:pPr lvl="1" eaLnBrk="1" hangingPunct="1">
              <a:buClr>
                <a:schemeClr val="tx1"/>
              </a:buClr>
              <a:buFont typeface="Arial" charset="0"/>
              <a:buChar char="•"/>
            </a:pPr>
            <a:r>
              <a:rPr lang="en-GB" altLang="en-US" sz="2200" dirty="0"/>
              <a:t>Raising awareness of the UNCRC</a:t>
            </a:r>
          </a:p>
          <a:p>
            <a:pPr lvl="1" eaLnBrk="1" hangingPunct="1">
              <a:buClr>
                <a:schemeClr val="tx1"/>
              </a:buClr>
              <a:buFont typeface="Arial" charset="0"/>
              <a:buChar char="•"/>
            </a:pPr>
            <a:r>
              <a:rPr lang="en-GB" altLang="en-US" sz="2200" b="1" dirty="0"/>
              <a:t>Reducing the gap between policy and outcomes</a:t>
            </a:r>
          </a:p>
          <a:p>
            <a:pPr lvl="1" eaLnBrk="1" hangingPunct="1">
              <a:buClr>
                <a:schemeClr val="tx1"/>
              </a:buClr>
              <a:buFont typeface="Arial" charset="0"/>
              <a:buChar char="•"/>
            </a:pPr>
            <a:r>
              <a:rPr lang="en-GB" altLang="en-US" sz="2200" dirty="0"/>
              <a:t>Improving learning achievement</a:t>
            </a:r>
          </a:p>
          <a:p>
            <a:pPr lvl="1" eaLnBrk="1" hangingPunct="1">
              <a:buClr>
                <a:schemeClr val="tx1"/>
              </a:buClr>
              <a:buFont typeface="Arial" charset="0"/>
              <a:buChar char="•"/>
            </a:pPr>
            <a:r>
              <a:rPr lang="en-GB" altLang="en-US" sz="2200" dirty="0"/>
              <a:t>Supporting emotional well-being</a:t>
            </a:r>
          </a:p>
          <a:p>
            <a:pPr lvl="1" eaLnBrk="1" hangingPunct="1">
              <a:buClr>
                <a:schemeClr val="tx1"/>
              </a:buClr>
              <a:buFont typeface="Arial" charset="0"/>
              <a:buChar char="•"/>
            </a:pPr>
            <a:r>
              <a:rPr lang="en-GB" altLang="en-US" sz="2200" dirty="0"/>
              <a:t>Improving opportunities to play in safety</a:t>
            </a:r>
          </a:p>
          <a:p>
            <a:pPr lvl="1" eaLnBrk="1" hangingPunct="1">
              <a:buClr>
                <a:schemeClr val="tx1"/>
              </a:buClr>
              <a:buFont typeface="Arial" charset="0"/>
              <a:buChar char="•"/>
            </a:pPr>
            <a:r>
              <a:rPr lang="en-GB" altLang="en-US" sz="2200" dirty="0"/>
              <a:t>Increasing opportunities for all to participate in decision making</a:t>
            </a:r>
          </a:p>
          <a:p>
            <a:pPr lvl="1" eaLnBrk="1" hangingPunct="1">
              <a:buClr>
                <a:schemeClr val="tx1"/>
              </a:buClr>
              <a:buFont typeface="Wingdings" pitchFamily="2" charset="2"/>
              <a:buNone/>
            </a:pPr>
            <a:endParaRPr lang="en-GB" altLang="en-US" sz="2200" dirty="0"/>
          </a:p>
          <a:p>
            <a:pPr lvl="1" eaLnBrk="1" hangingPunct="1">
              <a:buClr>
                <a:schemeClr val="tx1"/>
              </a:buClr>
              <a:buFont typeface="Wingdings" pitchFamily="2" charset="2"/>
              <a:buChar char="v"/>
            </a:pPr>
            <a:endParaRPr lang="en-GB" altLang="en-US" sz="2200" dirty="0"/>
          </a:p>
          <a:p>
            <a:pPr lvl="1" eaLnBrk="1" hangingPunct="1">
              <a:buClr>
                <a:schemeClr val="tx1"/>
              </a:buClr>
              <a:buFont typeface="Wingdings" pitchFamily="2" charset="2"/>
              <a:buChar char="v"/>
            </a:pPr>
            <a:endParaRPr lang="en-GB" altLang="en-US" sz="2200" dirty="0"/>
          </a:p>
        </p:txBody>
      </p:sp>
    </p:spTree>
    <p:extLst>
      <p:ext uri="{BB962C8B-B14F-4D97-AF65-F5344CB8AC3E}">
        <p14:creationId xmlns:p14="http://schemas.microsoft.com/office/powerpoint/2010/main" val="18177298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969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969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9699">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a:t>Working Together for Inclusion</a:t>
            </a:r>
          </a:p>
        </p:txBody>
      </p:sp>
      <p:sp>
        <p:nvSpPr>
          <p:cNvPr id="30723" name="Rectangle 3"/>
          <p:cNvSpPr>
            <a:spLocks noGrp="1" noChangeArrowheads="1"/>
          </p:cNvSpPr>
          <p:nvPr>
            <p:ph type="body" idx="1"/>
          </p:nvPr>
        </p:nvSpPr>
        <p:spPr/>
        <p:txBody>
          <a:bodyPr/>
          <a:lstStyle/>
          <a:p>
            <a:pPr eaLnBrk="1" hangingPunct="1">
              <a:buFont typeface="Arial" charset="0"/>
              <a:buChar char="•"/>
            </a:pPr>
            <a:r>
              <a:rPr lang="en-GB" altLang="en-US" sz="2600" dirty="0"/>
              <a:t>Working to eliminate discrimination against children and young people with disabilities; improving their access to services and support</a:t>
            </a:r>
          </a:p>
          <a:p>
            <a:pPr eaLnBrk="1" hangingPunct="1">
              <a:buFont typeface="Arial" charset="0"/>
              <a:buChar char="•"/>
            </a:pPr>
            <a:r>
              <a:rPr lang="en-GB" altLang="en-US" sz="2600" dirty="0"/>
              <a:t>Working to make physical punishment illegal in all situations</a:t>
            </a:r>
          </a:p>
          <a:p>
            <a:pPr eaLnBrk="1" hangingPunct="1">
              <a:buFont typeface="Arial" charset="0"/>
              <a:buChar char="•"/>
            </a:pPr>
            <a:r>
              <a:rPr lang="en-GB" altLang="en-US" sz="2600" dirty="0"/>
              <a:t>Working to eliminate bullying</a:t>
            </a:r>
          </a:p>
          <a:p>
            <a:pPr eaLnBrk="1" hangingPunct="1">
              <a:buFont typeface="Arial" charset="0"/>
              <a:buChar char="•"/>
            </a:pPr>
            <a:r>
              <a:rPr lang="en-GB" altLang="en-US" sz="2600" dirty="0"/>
              <a:t>Working to ensure that refugee and asylum seeking children and young people can claim their UNCRC and human rights </a:t>
            </a:r>
          </a:p>
        </p:txBody>
      </p:sp>
    </p:spTree>
    <p:extLst>
      <p:ext uri="{BB962C8B-B14F-4D97-AF65-F5344CB8AC3E}">
        <p14:creationId xmlns:p14="http://schemas.microsoft.com/office/powerpoint/2010/main" val="1778234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a:t>Working Together for Inclusion</a:t>
            </a:r>
          </a:p>
        </p:txBody>
      </p:sp>
      <p:sp>
        <p:nvSpPr>
          <p:cNvPr id="31747" name="Rectangle 3"/>
          <p:cNvSpPr>
            <a:spLocks noGrp="1" noChangeArrowheads="1"/>
          </p:cNvSpPr>
          <p:nvPr>
            <p:ph type="body" idx="1"/>
          </p:nvPr>
        </p:nvSpPr>
        <p:spPr/>
        <p:txBody>
          <a:bodyPr/>
          <a:lstStyle/>
          <a:p>
            <a:pPr eaLnBrk="1" hangingPunct="1">
              <a:lnSpc>
                <a:spcPct val="80000"/>
              </a:lnSpc>
              <a:buFont typeface="Arial" charset="0"/>
              <a:buChar char="•"/>
            </a:pPr>
            <a:r>
              <a:rPr lang="en-GB" altLang="en-US" sz="2600" dirty="0"/>
              <a:t>Working to eliminate discrimination/inequality</a:t>
            </a:r>
          </a:p>
          <a:p>
            <a:pPr eaLnBrk="1" hangingPunct="1">
              <a:lnSpc>
                <a:spcPct val="80000"/>
              </a:lnSpc>
              <a:buFont typeface="Arial" charset="0"/>
              <a:buChar char="•"/>
            </a:pPr>
            <a:r>
              <a:rPr lang="en-GB" altLang="en-US" sz="2600" dirty="0"/>
              <a:t>Working to ensure that children and young people in the most deprived areas of Wales (</a:t>
            </a:r>
            <a:r>
              <a:rPr lang="en-GB" altLang="en-US" sz="2600" dirty="0" err="1"/>
              <a:t>eg</a:t>
            </a:r>
            <a:r>
              <a:rPr lang="en-GB" altLang="en-US" sz="2600" dirty="0"/>
              <a:t>. Communities First areas) can enjoy all UNCRC and human rights </a:t>
            </a:r>
          </a:p>
          <a:p>
            <a:pPr eaLnBrk="1" hangingPunct="1">
              <a:lnSpc>
                <a:spcPct val="80000"/>
              </a:lnSpc>
              <a:buFont typeface="Arial" charset="0"/>
              <a:buChar char="•"/>
            </a:pPr>
            <a:r>
              <a:rPr lang="en-GB" altLang="en-US" sz="2600" dirty="0"/>
              <a:t>Improving the transparency of budgeting at Welsh Assembly Government level</a:t>
            </a:r>
          </a:p>
          <a:p>
            <a:pPr eaLnBrk="1" hangingPunct="1">
              <a:lnSpc>
                <a:spcPct val="80000"/>
              </a:lnSpc>
              <a:buFont typeface="Arial" charset="0"/>
              <a:buChar char="•"/>
            </a:pPr>
            <a:r>
              <a:rPr lang="en-GB" altLang="en-US" sz="2600" dirty="0"/>
              <a:t>Working to ensure that children and young people from Wales in the Criminal Justice System can claim their UNCRC and human rights</a:t>
            </a:r>
          </a:p>
          <a:p>
            <a:pPr eaLnBrk="1" hangingPunct="1">
              <a:lnSpc>
                <a:spcPct val="80000"/>
              </a:lnSpc>
              <a:buFont typeface="Arial" charset="0"/>
              <a:buChar char="•"/>
            </a:pPr>
            <a:r>
              <a:rPr lang="en-GB" altLang="en-US" sz="1300" dirty="0"/>
              <a:t>WAG, 2009</a:t>
            </a:r>
          </a:p>
          <a:p>
            <a:pPr eaLnBrk="1" hangingPunct="1">
              <a:lnSpc>
                <a:spcPct val="80000"/>
              </a:lnSpc>
              <a:buFont typeface="Wingdings" pitchFamily="2" charset="2"/>
              <a:buChar char="v"/>
            </a:pPr>
            <a:endParaRPr lang="en-GB" altLang="en-US" sz="2600" dirty="0"/>
          </a:p>
        </p:txBody>
      </p:sp>
    </p:spTree>
    <p:extLst>
      <p:ext uri="{BB962C8B-B14F-4D97-AF65-F5344CB8AC3E}">
        <p14:creationId xmlns:p14="http://schemas.microsoft.com/office/powerpoint/2010/main" val="185878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17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altLang="en-US"/>
              <a:t>Children and Young People’s Plan </a:t>
            </a:r>
          </a:p>
        </p:txBody>
      </p:sp>
      <p:sp>
        <p:nvSpPr>
          <p:cNvPr id="32771" name="Rectangle 3"/>
          <p:cNvSpPr>
            <a:spLocks noGrp="1" noChangeArrowheads="1"/>
          </p:cNvSpPr>
          <p:nvPr>
            <p:ph type="body" idx="1"/>
          </p:nvPr>
        </p:nvSpPr>
        <p:spPr>
          <a:xfrm>
            <a:off x="457200" y="1340768"/>
            <a:ext cx="8229600" cy="4525963"/>
          </a:xfrm>
        </p:spPr>
        <p:txBody>
          <a:bodyPr/>
          <a:lstStyle/>
          <a:p>
            <a:pPr eaLnBrk="1" hangingPunct="1">
              <a:buFont typeface="Wingdings" pitchFamily="2" charset="2"/>
              <a:buNone/>
            </a:pPr>
            <a:r>
              <a:rPr lang="en-GB" altLang="en-US" dirty="0"/>
              <a:t>   Shared mapping of provision and basis of shared funding and joint commissioning of provision </a:t>
            </a:r>
          </a:p>
          <a:p>
            <a:pPr eaLnBrk="1" hangingPunct="1">
              <a:buFont typeface="Arial" charset="0"/>
              <a:buChar char="•"/>
            </a:pPr>
            <a:r>
              <a:rPr lang="en-GB" altLang="en-US" dirty="0"/>
              <a:t>States how local partners co-operate to improve outcomes</a:t>
            </a:r>
          </a:p>
          <a:p>
            <a:pPr eaLnBrk="1" hangingPunct="1">
              <a:buFont typeface="Arial" charset="0"/>
              <a:buChar char="•"/>
            </a:pPr>
            <a:r>
              <a:rPr lang="en-GB" altLang="en-US" dirty="0"/>
              <a:t>Details strategic priorities </a:t>
            </a:r>
          </a:p>
          <a:p>
            <a:pPr eaLnBrk="1" hangingPunct="1">
              <a:buFont typeface="Arial" charset="0"/>
              <a:buChar char="•"/>
            </a:pPr>
            <a:r>
              <a:rPr lang="en-GB" altLang="en-US" dirty="0"/>
              <a:t>Partner responsibilities</a:t>
            </a:r>
          </a:p>
          <a:p>
            <a:pPr eaLnBrk="1" hangingPunct="1">
              <a:buFont typeface="Arial" charset="0"/>
              <a:buChar char="•"/>
            </a:pPr>
            <a:r>
              <a:rPr lang="en-GB" altLang="en-US" dirty="0"/>
              <a:t>Identifies resources </a:t>
            </a:r>
          </a:p>
          <a:p>
            <a:pPr eaLnBrk="1" hangingPunct="1"/>
            <a:endParaRPr lang="en-GB" altLang="en-US" dirty="0"/>
          </a:p>
        </p:txBody>
      </p:sp>
    </p:spTree>
    <p:extLst>
      <p:ext uri="{BB962C8B-B14F-4D97-AF65-F5344CB8AC3E}">
        <p14:creationId xmlns:p14="http://schemas.microsoft.com/office/powerpoint/2010/main" val="371418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89756" y="116632"/>
            <a:ext cx="8964488" cy="1143000"/>
          </a:xfrm>
        </p:spPr>
        <p:txBody>
          <a:bodyPr>
            <a:noAutofit/>
          </a:bodyPr>
          <a:lstStyle/>
          <a:p>
            <a:pPr eaLnBrk="1" hangingPunct="1"/>
            <a:r>
              <a:rPr lang="en-GB" altLang="en-US" sz="3600" dirty="0"/>
              <a:t>Social Services &amp; Wellbeing (Wales) Act 2104</a:t>
            </a:r>
          </a:p>
        </p:txBody>
      </p:sp>
      <p:sp>
        <p:nvSpPr>
          <p:cNvPr id="2" name="TextBox 1"/>
          <p:cNvSpPr txBox="1"/>
          <p:nvPr/>
        </p:nvSpPr>
        <p:spPr>
          <a:xfrm>
            <a:off x="179512" y="1124744"/>
            <a:ext cx="8784976" cy="4893647"/>
          </a:xfrm>
          <a:prstGeom prst="rect">
            <a:avLst/>
          </a:prstGeom>
          <a:noFill/>
        </p:spPr>
        <p:txBody>
          <a:bodyPr wrap="square" rtlCol="0">
            <a:spAutoFit/>
          </a:bodyPr>
          <a:lstStyle/>
          <a:p>
            <a:r>
              <a:rPr lang="en-GB" sz="2400" dirty="0"/>
              <a:t>The Act changes the way people’s needs are assessed and the way services are delivered- people will have more of a say in the care and support they receive.</a:t>
            </a:r>
          </a:p>
          <a:p>
            <a:endParaRPr lang="en-GB" sz="1200" dirty="0"/>
          </a:p>
          <a:p>
            <a:r>
              <a:rPr lang="en-GB" sz="2400" dirty="0"/>
              <a:t>It also promotes a range of help available within the community to reduce the need for formal, planned support.</a:t>
            </a:r>
          </a:p>
          <a:p>
            <a:endParaRPr lang="en-GB" sz="1200" dirty="0"/>
          </a:p>
          <a:p>
            <a:pPr marL="342900" indent="-342900">
              <a:buFont typeface="Arial" panose="020B0604020202020204" pitchFamily="34" charset="0"/>
              <a:buChar char="•"/>
            </a:pPr>
            <a:r>
              <a:rPr lang="en-GB" sz="2400" dirty="0"/>
              <a:t>Services will be available to provide the right support at the right time</a:t>
            </a:r>
          </a:p>
          <a:p>
            <a:pPr marL="342900" indent="-342900">
              <a:buFont typeface="Arial" panose="020B0604020202020204" pitchFamily="34" charset="0"/>
              <a:buChar char="•"/>
            </a:pPr>
            <a:r>
              <a:rPr lang="en-GB" sz="2400" dirty="0"/>
              <a:t>More information and advice will be available</a:t>
            </a:r>
          </a:p>
          <a:p>
            <a:pPr marL="342900" indent="-342900">
              <a:buFont typeface="Arial" panose="020B0604020202020204" pitchFamily="34" charset="0"/>
              <a:buChar char="•"/>
            </a:pPr>
            <a:r>
              <a:rPr lang="en-GB" sz="2400" dirty="0"/>
              <a:t>Assessment will be simpler and proportionate</a:t>
            </a:r>
          </a:p>
          <a:p>
            <a:pPr marL="342900" indent="-342900">
              <a:buFont typeface="Arial" panose="020B0604020202020204" pitchFamily="34" charset="0"/>
              <a:buChar char="•"/>
            </a:pPr>
            <a:r>
              <a:rPr lang="en-GB" sz="2400" dirty="0"/>
              <a:t>Carers will have an equal right to be assessed for support</a:t>
            </a:r>
          </a:p>
          <a:p>
            <a:pPr marL="342900" indent="-342900">
              <a:buFont typeface="Arial" panose="020B0604020202020204" pitchFamily="34" charset="0"/>
              <a:buChar char="•"/>
            </a:pPr>
            <a:r>
              <a:rPr lang="en-GB" sz="2400" dirty="0"/>
              <a:t>There will be stronger powers to keep people safe from abuse and neglect.</a:t>
            </a:r>
          </a:p>
        </p:txBody>
      </p:sp>
    </p:spTree>
    <p:extLst>
      <p:ext uri="{BB962C8B-B14F-4D97-AF65-F5344CB8AC3E}">
        <p14:creationId xmlns:p14="http://schemas.microsoft.com/office/powerpoint/2010/main" val="389837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normAutofit fontScale="90000"/>
          </a:bodyPr>
          <a:lstStyle/>
          <a:p>
            <a:pPr eaLnBrk="1" hangingPunct="1"/>
            <a:r>
              <a:rPr lang="en-GB" altLang="en-US" dirty="0"/>
              <a:t>Wellbeing of Future Generations (Wales)  Act 2015</a:t>
            </a:r>
          </a:p>
        </p:txBody>
      </p:sp>
      <p:sp>
        <p:nvSpPr>
          <p:cNvPr id="32771" name="Rectangle 3"/>
          <p:cNvSpPr>
            <a:spLocks noGrp="1" noChangeArrowheads="1"/>
          </p:cNvSpPr>
          <p:nvPr>
            <p:ph type="body" idx="1"/>
          </p:nvPr>
        </p:nvSpPr>
        <p:spPr>
          <a:xfrm>
            <a:off x="457200" y="1495325"/>
            <a:ext cx="8229600" cy="4525963"/>
          </a:xfrm>
        </p:spPr>
        <p:txBody>
          <a:bodyPr>
            <a:normAutofit fontScale="70000" lnSpcReduction="20000"/>
          </a:bodyPr>
          <a:lstStyle/>
          <a:p>
            <a:pPr>
              <a:buNone/>
            </a:pPr>
            <a:r>
              <a:rPr lang="en-GB" altLang="en-US" dirty="0"/>
              <a:t>This new law will mean that, for the first time, public bodies listed in the Act must do what they do in a sustainable way.</a:t>
            </a:r>
          </a:p>
          <a:p>
            <a:pPr>
              <a:buNone/>
            </a:pPr>
            <a:endParaRPr lang="en-GB" altLang="en-US" dirty="0"/>
          </a:p>
          <a:p>
            <a:pPr>
              <a:buNone/>
            </a:pPr>
            <a:r>
              <a:rPr lang="en-GB" altLang="en-US" dirty="0"/>
              <a:t>Public bodies need to make sure that when making their decisions they take into account the impact they could have on people living their lives in Wales in the future.</a:t>
            </a:r>
          </a:p>
          <a:p>
            <a:pPr>
              <a:buNone/>
            </a:pPr>
            <a:endParaRPr lang="en-GB" altLang="en-US" dirty="0"/>
          </a:p>
          <a:p>
            <a:pPr>
              <a:buNone/>
            </a:pPr>
            <a:r>
              <a:rPr lang="en-GB" altLang="en-US" dirty="0"/>
              <a:t>It will expect them to:</a:t>
            </a:r>
          </a:p>
          <a:p>
            <a:pPr>
              <a:buNone/>
            </a:pPr>
            <a:endParaRPr lang="en-GB" altLang="en-US" dirty="0"/>
          </a:p>
          <a:p>
            <a:r>
              <a:rPr lang="en-GB" altLang="en-US" dirty="0"/>
              <a:t>work together better</a:t>
            </a:r>
          </a:p>
          <a:p>
            <a:r>
              <a:rPr lang="en-GB" altLang="en-US" dirty="0"/>
              <a:t>involve people reflecting the diversity of our communities</a:t>
            </a:r>
          </a:p>
          <a:p>
            <a:r>
              <a:rPr lang="en-GB" altLang="en-US" dirty="0"/>
              <a:t>look to the long term as well as focusing on now</a:t>
            </a:r>
          </a:p>
          <a:p>
            <a:r>
              <a:rPr lang="en-GB" altLang="en-US" dirty="0"/>
              <a:t>take action to try and stop problems getting worse - or even stop them happening in the first place.</a:t>
            </a:r>
          </a:p>
        </p:txBody>
      </p:sp>
    </p:spTree>
    <p:extLst>
      <p:ext uri="{BB962C8B-B14F-4D97-AF65-F5344CB8AC3E}">
        <p14:creationId xmlns:p14="http://schemas.microsoft.com/office/powerpoint/2010/main" val="278591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2771">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2771">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277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457200" y="-27384"/>
            <a:ext cx="8229600" cy="1143000"/>
          </a:xfrm>
        </p:spPr>
        <p:txBody>
          <a:bodyPr/>
          <a:lstStyle/>
          <a:p>
            <a:pPr eaLnBrk="1" hangingPunct="1"/>
            <a:r>
              <a:rPr lang="en-GB" altLang="en-US" dirty="0"/>
              <a:t>Directed Activity </a:t>
            </a:r>
          </a:p>
        </p:txBody>
      </p:sp>
      <p:sp>
        <p:nvSpPr>
          <p:cNvPr id="34819" name="Rectangle 3"/>
          <p:cNvSpPr>
            <a:spLocks noGrp="1" noChangeArrowheads="1"/>
          </p:cNvSpPr>
          <p:nvPr>
            <p:ph type="body" idx="1"/>
          </p:nvPr>
        </p:nvSpPr>
        <p:spPr>
          <a:xfrm>
            <a:off x="457200" y="1628800"/>
            <a:ext cx="8229600" cy="4525963"/>
          </a:xfrm>
        </p:spPr>
        <p:txBody>
          <a:bodyPr/>
          <a:lstStyle/>
          <a:p>
            <a:pPr eaLnBrk="1" hangingPunct="1">
              <a:lnSpc>
                <a:spcPct val="90000"/>
              </a:lnSpc>
              <a:buFont typeface="Wingdings" pitchFamily="2" charset="2"/>
              <a:buNone/>
            </a:pPr>
            <a:r>
              <a:rPr lang="en-GB" altLang="en-US" dirty="0"/>
              <a:t>   Review the research article 'Young people's views of multi-agency working' (Harris &amp; Allen, 2011).  </a:t>
            </a:r>
          </a:p>
          <a:p>
            <a:pPr eaLnBrk="1" hangingPunct="1">
              <a:lnSpc>
                <a:spcPct val="90000"/>
              </a:lnSpc>
              <a:buFont typeface="Wingdings" pitchFamily="2" charset="2"/>
              <a:buChar char="Ø"/>
            </a:pPr>
            <a:r>
              <a:rPr lang="en-GB" altLang="en-US" dirty="0"/>
              <a:t>Identify the range of support and the outcomes of multi-agency working for young people.</a:t>
            </a:r>
          </a:p>
          <a:p>
            <a:pPr eaLnBrk="1" hangingPunct="1">
              <a:lnSpc>
                <a:spcPct val="90000"/>
              </a:lnSpc>
              <a:buFont typeface="Wingdings" pitchFamily="2" charset="2"/>
              <a:buNone/>
            </a:pPr>
            <a:r>
              <a:rPr lang="en-GB" altLang="en-US" dirty="0"/>
              <a:t>   The article can also be accessed through the Library catalogue via e-journals</a:t>
            </a:r>
          </a:p>
        </p:txBody>
      </p:sp>
      <p:sp>
        <p:nvSpPr>
          <p:cNvPr id="4" name="TextBox 3"/>
          <p:cNvSpPr txBox="1"/>
          <p:nvPr/>
        </p:nvSpPr>
        <p:spPr>
          <a:xfrm>
            <a:off x="251520" y="854006"/>
            <a:ext cx="3960440" cy="523220"/>
          </a:xfrm>
          <a:prstGeom prst="rect">
            <a:avLst/>
          </a:prstGeom>
          <a:noFill/>
        </p:spPr>
        <p:txBody>
          <a:bodyPr wrap="square" rtlCol="0">
            <a:spAutoFit/>
          </a:bodyPr>
          <a:lstStyle/>
          <a:p>
            <a:r>
              <a:rPr lang="en-GB" sz="2800" b="1" dirty="0"/>
              <a:t>Activity 7</a:t>
            </a:r>
          </a:p>
        </p:txBody>
      </p:sp>
      <p:pic>
        <p:nvPicPr>
          <p:cNvPr id="2" name="Picture 1">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89762" y="5589240"/>
            <a:ext cx="964475" cy="964475"/>
          </a:xfrm>
          <a:prstGeom prst="rect">
            <a:avLst/>
          </a:prstGeom>
        </p:spPr>
      </p:pic>
    </p:spTree>
    <p:extLst>
      <p:ext uri="{BB962C8B-B14F-4D97-AF65-F5344CB8AC3E}">
        <p14:creationId xmlns:p14="http://schemas.microsoft.com/office/powerpoint/2010/main" val="1602068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altLang="en-US"/>
              <a:t>References </a:t>
            </a:r>
          </a:p>
        </p:txBody>
      </p:sp>
      <p:sp>
        <p:nvSpPr>
          <p:cNvPr id="35843" name="Rectangle 3"/>
          <p:cNvSpPr>
            <a:spLocks noGrp="1" noChangeArrowheads="1"/>
          </p:cNvSpPr>
          <p:nvPr>
            <p:ph type="body" idx="1"/>
          </p:nvPr>
        </p:nvSpPr>
        <p:spPr>
          <a:xfrm>
            <a:off x="1116013" y="1773238"/>
            <a:ext cx="7315200" cy="4006850"/>
          </a:xfrm>
        </p:spPr>
        <p:txBody>
          <a:bodyPr>
            <a:normAutofit lnSpcReduction="10000"/>
          </a:bodyPr>
          <a:lstStyle/>
          <a:p>
            <a:pPr eaLnBrk="1" hangingPunct="1">
              <a:lnSpc>
                <a:spcPct val="80000"/>
              </a:lnSpc>
              <a:buFont typeface="Wingdings" pitchFamily="2" charset="2"/>
              <a:buNone/>
            </a:pPr>
            <a:r>
              <a:rPr lang="en-GB" altLang="en-US" sz="2000" dirty="0"/>
              <a:t>Cronin M &amp; Smith C (2010) in </a:t>
            </a:r>
            <a:r>
              <a:rPr lang="en-GB" altLang="en-US" sz="2000" dirty="0" err="1"/>
              <a:t>Brotherton</a:t>
            </a:r>
            <a:r>
              <a:rPr lang="en-GB" altLang="en-US" sz="2000" dirty="0"/>
              <a:t> G, Davies H &amp; McGillivray </a:t>
            </a:r>
            <a:r>
              <a:rPr lang="en-GB" altLang="en-US" sz="2000" i="1" dirty="0"/>
              <a:t>Working with Children, Young People and Families. </a:t>
            </a:r>
            <a:r>
              <a:rPr lang="en-GB" altLang="en-US" sz="2000" dirty="0"/>
              <a:t>London: Sage</a:t>
            </a:r>
          </a:p>
          <a:p>
            <a:pPr eaLnBrk="1" hangingPunct="1">
              <a:lnSpc>
                <a:spcPct val="80000"/>
              </a:lnSpc>
              <a:buFont typeface="Wingdings" pitchFamily="2" charset="2"/>
              <a:buNone/>
            </a:pPr>
            <a:r>
              <a:rPr lang="en-GB" altLang="en-US" sz="2000" dirty="0"/>
              <a:t>Estyn (2011) </a:t>
            </a:r>
            <a:r>
              <a:rPr lang="en-GB" altLang="en-US" sz="2000" i="1" dirty="0"/>
              <a:t>Tackling poverty and disadvantage in schools: working with the community and other services, </a:t>
            </a:r>
            <a:r>
              <a:rPr lang="en-GB" altLang="en-US" sz="2000" dirty="0"/>
              <a:t>Cardiff: Crown Copyright</a:t>
            </a:r>
          </a:p>
          <a:p>
            <a:pPr eaLnBrk="1" hangingPunct="1">
              <a:lnSpc>
                <a:spcPct val="80000"/>
              </a:lnSpc>
              <a:buFont typeface="Wingdings" pitchFamily="2" charset="2"/>
              <a:buNone/>
            </a:pPr>
            <a:r>
              <a:rPr lang="en-GB" altLang="en-US" sz="2000" dirty="0"/>
              <a:t>Gasper M (2010) </a:t>
            </a:r>
            <a:r>
              <a:rPr lang="en-GB" altLang="en-US" sz="2000" i="1" dirty="0"/>
              <a:t>Multi-agency Working in the Early Years, </a:t>
            </a:r>
            <a:r>
              <a:rPr lang="en-GB" altLang="en-US" sz="2000" dirty="0"/>
              <a:t>London: Sage </a:t>
            </a:r>
            <a:r>
              <a:rPr lang="en-GB" altLang="en-US" sz="2000" i="1" dirty="0"/>
              <a:t> </a:t>
            </a:r>
          </a:p>
          <a:p>
            <a:pPr eaLnBrk="1" hangingPunct="1">
              <a:lnSpc>
                <a:spcPct val="80000"/>
              </a:lnSpc>
              <a:buFont typeface="Wingdings" pitchFamily="2" charset="2"/>
              <a:buNone/>
            </a:pPr>
            <a:r>
              <a:rPr lang="en-GB" altLang="en-US" sz="2000" dirty="0"/>
              <a:t>Harris, A. &amp; Allen, T. (2011) 'Young people's views of multi-agency working', </a:t>
            </a:r>
            <a:r>
              <a:rPr lang="en-GB" altLang="en-US" sz="2000" i="1" dirty="0"/>
              <a:t>British Educational Research Journal</a:t>
            </a:r>
            <a:r>
              <a:rPr lang="en-GB" altLang="en-US" sz="2000" dirty="0"/>
              <a:t>, 37 (3) 405-419</a:t>
            </a:r>
          </a:p>
          <a:p>
            <a:pPr eaLnBrk="1" hangingPunct="1">
              <a:lnSpc>
                <a:spcPct val="80000"/>
              </a:lnSpc>
              <a:buFont typeface="Wingdings" pitchFamily="2" charset="2"/>
              <a:buNone/>
            </a:pPr>
            <a:r>
              <a:rPr lang="en-GB" altLang="en-US" sz="2000" dirty="0"/>
              <a:t>Oliver, B and Pitt, B. (2011) ‘Working with Children, Young People and their Families: A course book for Foundation Degrees, Exeter: Learning Matters</a:t>
            </a:r>
          </a:p>
          <a:p>
            <a:pPr>
              <a:lnSpc>
                <a:spcPct val="80000"/>
              </a:lnSpc>
              <a:buNone/>
            </a:pPr>
            <a:r>
              <a:rPr lang="en-GB" altLang="en-US" sz="2000" dirty="0"/>
              <a:t>Parton, N. (2011) ‘</a:t>
            </a:r>
            <a:r>
              <a:rPr lang="en-GB" sz="2000" dirty="0"/>
              <a:t>Child Protection and Safeguarding in England: Changing and Competing Conceptions of Risk and their Implications for Social Work’ </a:t>
            </a:r>
            <a:r>
              <a:rPr lang="en-GB" sz="2000" i="1" dirty="0"/>
              <a:t>Br J </a:t>
            </a:r>
            <a:r>
              <a:rPr lang="en-GB" sz="2000" i="1" dirty="0" err="1"/>
              <a:t>Soc</a:t>
            </a:r>
            <a:r>
              <a:rPr lang="en-GB" sz="2000" i="1" dirty="0"/>
              <a:t> Work</a:t>
            </a:r>
            <a:r>
              <a:rPr lang="en-GB" sz="2000" dirty="0"/>
              <a:t> 2011; 41 (5): 854-875. </a:t>
            </a:r>
            <a:r>
              <a:rPr lang="en-GB" sz="2000" dirty="0" err="1"/>
              <a:t>doi</a:t>
            </a:r>
            <a:r>
              <a:rPr lang="en-GB" sz="2000" dirty="0"/>
              <a:t>: 10.1093/</a:t>
            </a:r>
            <a:r>
              <a:rPr lang="en-GB" sz="2000" dirty="0" err="1"/>
              <a:t>bjsw</a:t>
            </a:r>
            <a:r>
              <a:rPr lang="en-GB" sz="2000" dirty="0"/>
              <a:t>/bcq119  </a:t>
            </a:r>
            <a:endParaRPr lang="en-GB" altLang="en-US" sz="2000" dirty="0"/>
          </a:p>
        </p:txBody>
      </p:sp>
    </p:spTree>
    <p:extLst>
      <p:ext uri="{BB962C8B-B14F-4D97-AF65-F5344CB8AC3E}">
        <p14:creationId xmlns:p14="http://schemas.microsoft.com/office/powerpoint/2010/main" val="11472142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a:t>References</a:t>
            </a:r>
          </a:p>
        </p:txBody>
      </p:sp>
      <p:sp>
        <p:nvSpPr>
          <p:cNvPr id="36867" name="Rectangle 3"/>
          <p:cNvSpPr>
            <a:spLocks noGrp="1" noChangeArrowheads="1"/>
          </p:cNvSpPr>
          <p:nvPr>
            <p:ph type="body" idx="1"/>
          </p:nvPr>
        </p:nvSpPr>
        <p:spPr/>
        <p:txBody>
          <a:bodyPr/>
          <a:lstStyle/>
          <a:p>
            <a:pPr algn="just" eaLnBrk="1" hangingPunct="1">
              <a:lnSpc>
                <a:spcPct val="90000"/>
              </a:lnSpc>
              <a:buFont typeface="Wingdings" pitchFamily="2" charset="2"/>
              <a:buNone/>
            </a:pPr>
            <a:r>
              <a:rPr lang="en-GB" altLang="en-US" sz="2400"/>
              <a:t>Spicker P, (2008) </a:t>
            </a:r>
            <a:r>
              <a:rPr lang="en-GB" altLang="en-US" sz="2400" i="1"/>
              <a:t>Social Policy: Themes and Approaches, </a:t>
            </a:r>
            <a:r>
              <a:rPr lang="en-GB" altLang="en-US" sz="2400"/>
              <a:t>Bristol: Policy Press, Welsh Assembly Government, </a:t>
            </a:r>
            <a:r>
              <a:rPr lang="en-GB" altLang="en-US" sz="2400" i="1"/>
              <a:t>Children and Young People: Rights to Action, </a:t>
            </a:r>
            <a:r>
              <a:rPr lang="en-GB" altLang="en-US" sz="2400"/>
              <a:t>Cardiff: WAG, 2004</a:t>
            </a:r>
          </a:p>
          <a:p>
            <a:pPr algn="just" eaLnBrk="1" hangingPunct="1">
              <a:lnSpc>
                <a:spcPct val="90000"/>
              </a:lnSpc>
              <a:buFont typeface="Wingdings" pitchFamily="2" charset="2"/>
              <a:buNone/>
            </a:pPr>
            <a:r>
              <a:rPr lang="en-GB" altLang="en-US" sz="2400"/>
              <a:t>Wales: Welsh Assembly Government, (2009) </a:t>
            </a:r>
            <a:r>
              <a:rPr lang="en-GB" altLang="en-US" sz="2400" i="1"/>
              <a:t>Getting it right 2009: United Nations Convention on the Rights of the Child, </a:t>
            </a:r>
            <a:r>
              <a:rPr lang="en-GB" altLang="en-US" sz="2400"/>
              <a:t>Cardiff: WAG</a:t>
            </a:r>
          </a:p>
          <a:p>
            <a:pPr eaLnBrk="1" hangingPunct="1">
              <a:lnSpc>
                <a:spcPct val="90000"/>
              </a:lnSpc>
              <a:buFont typeface="Wingdings" pitchFamily="2" charset="2"/>
              <a:buNone/>
            </a:pPr>
            <a:r>
              <a:rPr lang="en-GB" altLang="en-US" sz="2400"/>
              <a:t>Wales: Welsh Assembly Government (2003) National Standards for the Provision of Children’s Advocacy Services, Cardiff: WAG</a:t>
            </a:r>
          </a:p>
          <a:p>
            <a:pPr eaLnBrk="1" hangingPunct="1">
              <a:lnSpc>
                <a:spcPct val="90000"/>
              </a:lnSpc>
              <a:buFont typeface="Wingdings" pitchFamily="2" charset="2"/>
              <a:buNone/>
            </a:pPr>
            <a:r>
              <a:rPr lang="en-GB" altLang="en-US" sz="2100"/>
              <a:t>Images:  ‘Collaborative Groupwork enhances learning’, available at:  http://ehlt.flinders.edu.au/education/DLiT/2008/collaborativegroupwork/Why/enhance.htm</a:t>
            </a:r>
          </a:p>
          <a:p>
            <a:pPr eaLnBrk="1" hangingPunct="1">
              <a:lnSpc>
                <a:spcPct val="90000"/>
              </a:lnSpc>
            </a:pPr>
            <a:endParaRPr lang="en-GB" altLang="en-US" sz="2100"/>
          </a:p>
        </p:txBody>
      </p:sp>
    </p:spTree>
    <p:extLst>
      <p:ext uri="{BB962C8B-B14F-4D97-AF65-F5344CB8AC3E}">
        <p14:creationId xmlns:p14="http://schemas.microsoft.com/office/powerpoint/2010/main" val="3268722939"/>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933</TotalTime>
  <Words>2407</Words>
  <Application>Microsoft Office PowerPoint</Application>
  <PresentationFormat>On-screen Show (4:3)</PresentationFormat>
  <Paragraphs>272</Paragraphs>
  <Slides>49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Wingdings</vt:lpstr>
      <vt:lpstr>UWTSD blue background</vt:lpstr>
      <vt:lpstr>PowerPoint Presentation</vt:lpstr>
      <vt:lpstr>What is a value? </vt:lpstr>
      <vt:lpstr>What are our values? </vt:lpstr>
      <vt:lpstr>What is work? </vt:lpstr>
      <vt:lpstr>What is work? </vt:lpstr>
      <vt:lpstr>Work in the context of Social Inclusion? </vt:lpstr>
      <vt:lpstr>Individual Workplace values </vt:lpstr>
      <vt:lpstr>Values in the Workplace</vt:lpstr>
      <vt:lpstr>Work place values</vt:lpstr>
      <vt:lpstr>Recap of last session</vt:lpstr>
      <vt:lpstr>Work place values</vt:lpstr>
      <vt:lpstr>Policy and Legislative Influences</vt:lpstr>
      <vt:lpstr>Revision of Policy and Legislation to support Multi Agency Working</vt:lpstr>
      <vt:lpstr>Policy</vt:lpstr>
      <vt:lpstr>Revision of Policy and Legislation to support Multi Agency Working</vt:lpstr>
      <vt:lpstr>Legislation</vt:lpstr>
      <vt:lpstr>Concept of Multi-agency working</vt:lpstr>
      <vt:lpstr>Vision for working together </vt:lpstr>
      <vt:lpstr>Outcome</vt:lpstr>
      <vt:lpstr>Multi-agency: Terminology</vt:lpstr>
      <vt:lpstr>Policy drivers</vt:lpstr>
      <vt:lpstr> The Children Act 1989 </vt:lpstr>
      <vt:lpstr> The Children Act 1989 </vt:lpstr>
      <vt:lpstr>Audit Commission </vt:lpstr>
      <vt:lpstr>Refocusing Debate </vt:lpstr>
      <vt:lpstr>Research</vt:lpstr>
      <vt:lpstr>Policy Environment </vt:lpstr>
      <vt:lpstr>Laming Inquiry </vt:lpstr>
      <vt:lpstr>Laming Enquiry</vt:lpstr>
      <vt:lpstr>PowerPoint Presentation</vt:lpstr>
      <vt:lpstr>Identifying issues with Multi-agency working </vt:lpstr>
      <vt:lpstr>Children Act 2004</vt:lpstr>
      <vt:lpstr>Every Child Matters </vt:lpstr>
      <vt:lpstr>Welsh Context</vt:lpstr>
      <vt:lpstr>Policies &amp; Strategies for Wales </vt:lpstr>
      <vt:lpstr>Welsh Context</vt:lpstr>
      <vt:lpstr>Children’s Commissioner</vt:lpstr>
      <vt:lpstr>Rights to Action </vt:lpstr>
      <vt:lpstr>Rights to Action</vt:lpstr>
      <vt:lpstr>PowerPoint Presentation</vt:lpstr>
      <vt:lpstr>Working Together for Inclusion</vt:lpstr>
      <vt:lpstr>Working Together for Inclusion</vt:lpstr>
      <vt:lpstr>Working Together for Inclusion</vt:lpstr>
      <vt:lpstr>Children and Young People’s Plan </vt:lpstr>
      <vt:lpstr>Social Services &amp; Wellbeing (Wales) Act 2104</vt:lpstr>
      <vt:lpstr>Wellbeing of Future Generations (Wales)  Act 2015</vt:lpstr>
      <vt:lpstr>Directed Activity </vt:lpstr>
      <vt:lpstr>References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36</cp:revision>
  <dcterms:created xsi:type="dcterms:W3CDTF">2017-02-02T13:10:55Z</dcterms:created>
  <dcterms:modified xsi:type="dcterms:W3CDTF">2018-11-18T12:02:26Z</dcterms:modified>
</cp:coreProperties>
</file>