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4"/>
  </p:sldMasterIdLst>
  <p:notesMasterIdLst>
    <p:notesMasterId r:id="rId10"/>
  </p:notesMasterIdLst>
  <p:sldIdLst>
    <p:sldId id="456" r:id="rId5"/>
    <p:sldId id="439" r:id="rId6"/>
    <p:sldId id="445" r:id="rId7"/>
    <p:sldId id="451" r:id="rId8"/>
    <p:sldId id="44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6327" autoAdjust="0"/>
  </p:normalViewPr>
  <p:slideViewPr>
    <p:cSldViewPr snapToGrid="0" snapToObjects="1">
      <p:cViewPr varScale="1">
        <p:scale>
          <a:sx n="123" d="100"/>
          <a:sy n="123" d="100"/>
        </p:scale>
        <p:origin x="672" y="19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11/22/21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Croeso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Dyniaethau</a:t>
            </a:r>
            <a:r>
              <a:rPr lang="en-US" dirty="0"/>
              <a:t>! Welcome to the Humanities!</a:t>
            </a:r>
          </a:p>
          <a:p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sesiwn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, </a:t>
            </a:r>
            <a:r>
              <a:rPr lang="en-US" dirty="0" err="1"/>
              <a:t>byddwn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archwilio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y </a:t>
            </a:r>
            <a:r>
              <a:rPr lang="en-US" dirty="0" err="1"/>
              <a:t>gallwn</a:t>
            </a:r>
            <a:r>
              <a:rPr lang="en-US" dirty="0"/>
              <a:t> </a:t>
            </a:r>
            <a:r>
              <a:rPr lang="en-US" dirty="0" err="1"/>
              <a:t>ddefnyddio’r</a:t>
            </a:r>
            <a:r>
              <a:rPr lang="en-US" dirty="0"/>
              <a:t> </a:t>
            </a:r>
            <a:r>
              <a:rPr lang="en-US" dirty="0" err="1"/>
              <a:t>Dyniaethau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r>
              <a:rPr lang="en-US" dirty="0"/>
              <a:t> a </a:t>
            </a:r>
            <a:r>
              <a:rPr lang="en-US" dirty="0" err="1"/>
              <a:t>rhifedd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ifanc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gynradd</a:t>
            </a:r>
            <a:r>
              <a:rPr lang="en-US" dirty="0"/>
              <a:t>. </a:t>
            </a:r>
            <a:r>
              <a:rPr lang="en-US" dirty="0" err="1"/>
              <a:t>Byddwn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llyfrau</a:t>
            </a:r>
            <a:r>
              <a:rPr lang="en-US" dirty="0"/>
              <a:t> </a:t>
            </a:r>
            <a:r>
              <a:rPr lang="en-US" dirty="0" err="1"/>
              <a:t>storiau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ffocws</a:t>
            </a:r>
            <a:r>
              <a:rPr lang="en-US" dirty="0"/>
              <a:t> I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.</a:t>
            </a:r>
          </a:p>
          <a:p>
            <a:r>
              <a:rPr lang="en-US" dirty="0"/>
              <a:t>In this session, we will be exploring how we can use the Humanities to develop young learners’ literacy and numeracy skills in the primary school. We will be using stories/ story books as a medium to do this.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7692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2085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1709739"/>
            <a:ext cx="5068617" cy="2852737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13061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110D6CA-5054-4881-A3DD-362F1691537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6000" y="1709739"/>
            <a:ext cx="5251451" cy="2852737"/>
          </a:xfrm>
        </p:spPr>
        <p:txBody>
          <a:bodyPr anchor="t">
            <a:noAutofit/>
          </a:bodyPr>
          <a:lstStyle>
            <a:lvl1pPr marL="0" indent="0">
              <a:buNone/>
              <a:defRPr sz="6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156200" cy="1325563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D087133-F2AD-498D-B591-37E744092F0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197600" y="365126"/>
            <a:ext cx="5156200" cy="1325563"/>
          </a:xfrm>
        </p:spPr>
        <p:txBody>
          <a:bodyPr>
            <a:noAutofit/>
          </a:bodyPr>
          <a:lstStyle>
            <a:lvl1pPr marL="0" indent="0">
              <a:buNone/>
              <a:defRPr sz="4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6"/>
            <a:ext cx="5158316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6"/>
            <a:ext cx="5183717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9987" cy="10826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07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11/22/21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9300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0CBFC1-B54C-42EC-AED9-D0B1B3D068E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2"/>
          <a:srcRect t="87160" b="3910"/>
          <a:stretch/>
        </p:blipFill>
        <p:spPr>
          <a:xfrm>
            <a:off x="0" y="6124754"/>
            <a:ext cx="12192000" cy="733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80" r:id="rId7"/>
    <p:sldLayoutId id="2147483681" r:id="rId8"/>
    <p:sldLayoutId id="2147483683" r:id="rId9"/>
    <p:sldLayoutId id="2147483663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mailto:s.v.hughes@uwtsd.ac.uk" TargetMode="External"/><Relationship Id="rId4" Type="http://schemas.openxmlformats.org/officeDocument/2006/relationships/hyperlink" Target="http://angievillaartwork.blogspot.com/2014/03/kindergarten-landscape-drawings.html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KTNTM4E0bqE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mGYn_QpR_c" TargetMode="External"/><Relationship Id="rId2" Type="http://schemas.openxmlformats.org/officeDocument/2006/relationships/hyperlink" Target="https://www.youtube.com/watch?v=mvOdud_aMFA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tiff"/><Relationship Id="rId4" Type="http://schemas.openxmlformats.org/officeDocument/2006/relationships/hyperlink" Target="https://www.youtube.com/watch?v=X7InRirFr9c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hyperlink" Target="http://resources.hwb.wales.gov.uk/VTC/2017/wenfro/index.html" TargetMode="Externa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www.youtube.com/watch?v=5bRe2UNp07I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DA775-78EB-4511-8AEA-B8D5280AC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dirty="0" err="1"/>
              <a:t>Croeso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MDaPh</a:t>
            </a:r>
            <a:r>
              <a:rPr lang="en-GB" dirty="0"/>
              <a:t> DYNIAETHAU!</a:t>
            </a:r>
            <a:br>
              <a:rPr lang="en-GB" dirty="0"/>
            </a:br>
            <a:endParaRPr lang="en-GB" dirty="0"/>
          </a:p>
        </p:txBody>
      </p:sp>
      <p:pic>
        <p:nvPicPr>
          <p:cNvPr id="13" name="Picture 12" descr="A picture containing text&#10;&#10;Description automatically generated">
            <a:extLst>
              <a:ext uri="{FF2B5EF4-FFF2-40B4-BE49-F238E27FC236}">
                <a16:creationId xmlns:a16="http://schemas.microsoft.com/office/drawing/2014/main" id="{BCB5F917-7788-C14C-89D4-026CB4C634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05622" y="1302745"/>
            <a:ext cx="6074469" cy="4495108"/>
          </a:xfrm>
          <a:prstGeom prst="rect">
            <a:avLst/>
          </a:prstGeom>
          <a:noFill/>
        </p:spPr>
      </p:pic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84DEA42A-A81D-44C2-B749-7E6857EB7E4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38312" y="3782291"/>
            <a:ext cx="3777481" cy="1724891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ECAD4008C</a:t>
            </a:r>
          </a:p>
          <a:p>
            <a:pPr marL="0" indent="0">
              <a:buNone/>
            </a:pPr>
            <a:r>
              <a:rPr lang="en-US" dirty="0"/>
              <a:t>30.11.21</a:t>
            </a:r>
          </a:p>
          <a:p>
            <a:pPr marL="0" indent="0">
              <a:buNone/>
            </a:pPr>
            <a:r>
              <a:rPr lang="en-US" dirty="0">
                <a:hlinkClick r:id="rId5"/>
              </a:rPr>
              <a:t>s.v.hughes@uwtsd.ac.uk</a:t>
            </a:r>
            <a:endParaRPr lang="en-US" dirty="0"/>
          </a:p>
          <a:p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150C1E1-C563-2E4F-9EBE-5EC2FC729C15}"/>
              </a:ext>
            </a:extLst>
          </p:cNvPr>
          <p:cNvSpPr txBox="1"/>
          <p:nvPr/>
        </p:nvSpPr>
        <p:spPr>
          <a:xfrm>
            <a:off x="3252584" y="5697826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4" tooltip="http://angievillaartwork.blogspot.com/2014/03/kindergarten-landscape-drawing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 dirty="0">
              <a:solidFill>
                <a:srgbClr val="FFFFFF"/>
              </a:solidFill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831DDD3-0AF2-454C-85A2-16A415C0D967}"/>
              </a:ext>
            </a:extLst>
          </p:cNvPr>
          <p:cNvSpPr/>
          <p:nvPr/>
        </p:nvSpPr>
        <p:spPr>
          <a:xfrm>
            <a:off x="7438312" y="1302745"/>
            <a:ext cx="4272243" cy="22613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sesiwn</a:t>
            </a:r>
            <a:r>
              <a:rPr lang="en-US" dirty="0"/>
              <a:t> hon </a:t>
            </a:r>
            <a:r>
              <a:rPr lang="en-US" dirty="0" err="1"/>
              <a:t>byddwn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archwilio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y </a:t>
            </a:r>
            <a:r>
              <a:rPr lang="en-US" dirty="0" err="1"/>
              <a:t>gallwn</a:t>
            </a:r>
            <a:r>
              <a:rPr lang="en-US" dirty="0"/>
              <a:t> </a:t>
            </a:r>
            <a:r>
              <a:rPr lang="en-US" dirty="0" err="1"/>
              <a:t>ddefnyddio’r</a:t>
            </a:r>
            <a:r>
              <a:rPr lang="en-US" dirty="0"/>
              <a:t> </a:t>
            </a:r>
            <a:r>
              <a:rPr lang="en-US" dirty="0" err="1"/>
              <a:t>Dyniaethau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r>
              <a:rPr lang="en-US" dirty="0"/>
              <a:t> a </a:t>
            </a:r>
            <a:r>
              <a:rPr lang="en-US" dirty="0" err="1"/>
              <a:t>rhifedd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ifanc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gynradd</a:t>
            </a:r>
            <a:r>
              <a:rPr lang="en-US" dirty="0"/>
              <a:t>. </a:t>
            </a:r>
            <a:r>
              <a:rPr lang="en-US" dirty="0" err="1"/>
              <a:t>Byddwn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llyfrau</a:t>
            </a:r>
            <a:r>
              <a:rPr lang="en-US" dirty="0"/>
              <a:t> </a:t>
            </a:r>
            <a:r>
              <a:rPr lang="en-US" dirty="0" err="1"/>
              <a:t>storïau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ffocws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934540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B428E-D4AC-4A02-A9CC-ECF84D530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-321276"/>
            <a:ext cx="3932767" cy="1600200"/>
          </a:xfrm>
        </p:spPr>
        <p:txBody>
          <a:bodyPr anchor="b">
            <a:normAutofit/>
          </a:bodyPr>
          <a:lstStyle/>
          <a:p>
            <a:r>
              <a:rPr lang="en-GB" b="1" dirty="0"/>
              <a:t>‘</a:t>
            </a:r>
            <a:r>
              <a:rPr lang="en-GB" b="1" dirty="0" err="1"/>
              <a:t>Syrpreis</a:t>
            </a:r>
            <a:r>
              <a:rPr lang="en-GB" b="1" dirty="0"/>
              <a:t> </a:t>
            </a:r>
            <a:r>
              <a:rPr lang="en-GB" b="1" dirty="0" err="1"/>
              <a:t>Handa</a:t>
            </a:r>
            <a:r>
              <a:rPr lang="en-GB" b="1" dirty="0"/>
              <a:t>’</a:t>
            </a:r>
          </a:p>
        </p:txBody>
      </p:sp>
      <p:pic>
        <p:nvPicPr>
          <p:cNvPr id="5" name="Picture 4" descr="Calendar&#10;&#10;Description automatically generated">
            <a:extLst>
              <a:ext uri="{FF2B5EF4-FFF2-40B4-BE49-F238E27FC236}">
                <a16:creationId xmlns:a16="http://schemas.microsoft.com/office/drawing/2014/main" id="{2A5D622D-957B-F146-8A32-0340287A44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666660">
            <a:off x="7595563" y="987135"/>
            <a:ext cx="3824515" cy="3346451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759D4-BC43-4F56-A912-FE0AF8D287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2941" y="1621824"/>
            <a:ext cx="7407504" cy="5004015"/>
          </a:xfrm>
        </p:spPr>
        <p:txBody>
          <a:bodyPr>
            <a:normAutofit/>
          </a:bodyPr>
          <a:lstStyle/>
          <a:p>
            <a:r>
              <a:rPr lang="en-GB" sz="2400" dirty="0" err="1"/>
              <a:t>Gwyliwch</a:t>
            </a:r>
            <a:r>
              <a:rPr lang="en-GB" sz="2400" dirty="0"/>
              <a:t> y </a:t>
            </a:r>
            <a:r>
              <a:rPr lang="en-GB" sz="2400" dirty="0" err="1"/>
              <a:t>fideo</a:t>
            </a:r>
            <a:r>
              <a:rPr lang="en-GB" sz="2400" dirty="0"/>
              <a:t> – </a:t>
            </a:r>
            <a:r>
              <a:rPr lang="en-GB" sz="2400" dirty="0" err="1"/>
              <a:t>Syrpreis</a:t>
            </a:r>
            <a:r>
              <a:rPr lang="en-GB" sz="2400" dirty="0"/>
              <a:t> </a:t>
            </a:r>
            <a:r>
              <a:rPr lang="en-GB" sz="2400" dirty="0" err="1"/>
              <a:t>Handa</a:t>
            </a:r>
            <a:r>
              <a:rPr lang="en-GB" sz="2400" dirty="0"/>
              <a:t> </a:t>
            </a:r>
            <a:r>
              <a:rPr lang="en-GB" sz="2400" dirty="0">
                <a:hlinkClick r:id="rId4"/>
              </a:rPr>
              <a:t>https://www.youtube.com/watch?v=KTNTM4E0bqE</a:t>
            </a:r>
            <a:endParaRPr lang="en-GB" sz="2400" dirty="0"/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Sut y </a:t>
            </a:r>
            <a:r>
              <a:rPr lang="en-GB" sz="2400" dirty="0" err="1"/>
              <a:t>gellir</a:t>
            </a:r>
            <a:r>
              <a:rPr lang="en-GB" sz="2400" dirty="0"/>
              <a:t> </a:t>
            </a:r>
            <a:r>
              <a:rPr lang="en-GB" sz="2400" dirty="0" err="1"/>
              <a:t>defnyddio’r</a:t>
            </a:r>
            <a:r>
              <a:rPr lang="en-GB" sz="2400" dirty="0"/>
              <a:t> </a:t>
            </a:r>
            <a:r>
              <a:rPr lang="en-GB" sz="2400" dirty="0" err="1"/>
              <a:t>stori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ddatblygu</a:t>
            </a:r>
            <a:r>
              <a:rPr lang="en-GB" sz="2400" dirty="0"/>
              <a:t> </a:t>
            </a:r>
            <a:r>
              <a:rPr lang="en-GB" sz="2400" dirty="0" err="1"/>
              <a:t>sgiliau</a:t>
            </a:r>
            <a:r>
              <a:rPr lang="en-GB" sz="2400" dirty="0"/>
              <a:t> </a:t>
            </a:r>
            <a:r>
              <a:rPr lang="en-GB" sz="2400" b="1" dirty="0" err="1"/>
              <a:t>iaith</a:t>
            </a:r>
            <a:r>
              <a:rPr lang="en-GB" sz="2400" b="1" dirty="0"/>
              <a:t> </a:t>
            </a:r>
            <a:r>
              <a:rPr lang="en-GB" sz="2400" dirty="0" err="1"/>
              <a:t>dysgwyr</a:t>
            </a:r>
            <a:r>
              <a:rPr lang="en-GB" sz="2400" dirty="0"/>
              <a:t> </a:t>
            </a:r>
            <a:r>
              <a:rPr lang="en-GB" sz="2400" dirty="0" err="1"/>
              <a:t>ifanc</a:t>
            </a:r>
            <a:r>
              <a:rPr lang="en-GB" sz="2400" dirty="0"/>
              <a:t>? </a:t>
            </a:r>
            <a:r>
              <a:rPr lang="en-GB" sz="2400" dirty="0" err="1"/>
              <a:t>Rhestrwch</a:t>
            </a:r>
            <a:r>
              <a:rPr lang="en-GB" sz="2400" dirty="0"/>
              <a:t> </a:t>
            </a:r>
            <a:r>
              <a:rPr lang="en-GB" sz="2400" dirty="0" err="1"/>
              <a:t>rhai</a:t>
            </a:r>
            <a:r>
              <a:rPr lang="en-GB" sz="2400" dirty="0"/>
              <a:t> </a:t>
            </a:r>
            <a:r>
              <a:rPr lang="en-GB" sz="2400" dirty="0" err="1"/>
              <a:t>gweithgareddau</a:t>
            </a:r>
            <a:r>
              <a:rPr lang="en-GB" sz="2400" dirty="0"/>
              <a:t>, </a:t>
            </a:r>
            <a:r>
              <a:rPr lang="en-GB" sz="2400" i="1" dirty="0" err="1"/>
              <a:t>e.e.</a:t>
            </a:r>
            <a:r>
              <a:rPr lang="en-GB" sz="2400" i="1" dirty="0"/>
              <a:t> </a:t>
            </a:r>
            <a:r>
              <a:rPr lang="en-GB" sz="2400" i="1" dirty="0" err="1"/>
              <a:t>geiriau</a:t>
            </a:r>
            <a:r>
              <a:rPr lang="en-GB" sz="2400" i="1" dirty="0"/>
              <a:t>, </a:t>
            </a:r>
            <a:r>
              <a:rPr lang="en-GB" sz="2400" i="1" dirty="0" err="1"/>
              <a:t>ansoddeiriau</a:t>
            </a:r>
            <a:r>
              <a:rPr lang="en-GB" sz="2400" i="1" dirty="0"/>
              <a:t> </a:t>
            </a:r>
            <a:r>
              <a:rPr lang="en-GB" sz="2400" i="1" dirty="0" err="1"/>
              <a:t>i</a:t>
            </a:r>
            <a:r>
              <a:rPr lang="en-GB" sz="2400" i="1" dirty="0"/>
              <a:t> </a:t>
            </a:r>
            <a:r>
              <a:rPr lang="en-GB" sz="2400" i="1" dirty="0" err="1"/>
              <a:t>ddisgrifio’r</a:t>
            </a:r>
            <a:r>
              <a:rPr lang="en-GB" sz="2400" i="1" dirty="0"/>
              <a:t> </a:t>
            </a:r>
            <a:r>
              <a:rPr lang="en-GB" sz="2400" i="1" dirty="0" err="1"/>
              <a:t>ffrwythau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Sut y </a:t>
            </a:r>
            <a:r>
              <a:rPr lang="en-GB" sz="2400" dirty="0" err="1"/>
              <a:t>gellir</a:t>
            </a:r>
            <a:r>
              <a:rPr lang="en-GB" sz="2400" dirty="0"/>
              <a:t> </a:t>
            </a:r>
            <a:r>
              <a:rPr lang="en-GB" sz="2400" dirty="0" err="1"/>
              <a:t>defnyddio’r</a:t>
            </a:r>
            <a:r>
              <a:rPr lang="en-GB" sz="2400" dirty="0"/>
              <a:t> </a:t>
            </a:r>
            <a:r>
              <a:rPr lang="en-GB" sz="2400" dirty="0" err="1"/>
              <a:t>stori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ddatblygu</a:t>
            </a:r>
            <a:r>
              <a:rPr lang="en-GB" sz="2400" dirty="0"/>
              <a:t> </a:t>
            </a:r>
            <a:r>
              <a:rPr lang="en-GB" sz="2400" dirty="0" err="1"/>
              <a:t>sgiliau</a:t>
            </a:r>
            <a:r>
              <a:rPr lang="en-GB" sz="2400" dirty="0"/>
              <a:t> </a:t>
            </a:r>
            <a:r>
              <a:rPr lang="en-GB" sz="2400" b="1" dirty="0" err="1"/>
              <a:t>Mathemateg</a:t>
            </a:r>
            <a:r>
              <a:rPr lang="en-GB" sz="2400" b="1" dirty="0"/>
              <a:t> </a:t>
            </a:r>
            <a:r>
              <a:rPr lang="en-GB" sz="2400" dirty="0" err="1"/>
              <a:t>dysgwyr</a:t>
            </a:r>
            <a:r>
              <a:rPr lang="en-GB" sz="2400" dirty="0"/>
              <a:t> </a:t>
            </a:r>
            <a:r>
              <a:rPr lang="en-GB" sz="2400" dirty="0" err="1"/>
              <a:t>ifanc</a:t>
            </a:r>
            <a:r>
              <a:rPr lang="en-GB" sz="2400" dirty="0"/>
              <a:t>? </a:t>
            </a:r>
            <a:r>
              <a:rPr lang="en-GB" sz="2400" dirty="0" err="1"/>
              <a:t>Rhestrwch</a:t>
            </a:r>
            <a:r>
              <a:rPr lang="en-GB" sz="2400" dirty="0"/>
              <a:t> </a:t>
            </a:r>
            <a:r>
              <a:rPr lang="en-GB" sz="2400" dirty="0" err="1"/>
              <a:t>rhai</a:t>
            </a:r>
            <a:r>
              <a:rPr lang="en-GB" sz="2400" dirty="0"/>
              <a:t> </a:t>
            </a:r>
            <a:r>
              <a:rPr lang="en-GB" sz="2400" dirty="0" err="1"/>
              <a:t>gweithgareddau</a:t>
            </a:r>
            <a:r>
              <a:rPr lang="en-GB" sz="2400" dirty="0"/>
              <a:t>, </a:t>
            </a:r>
            <a:r>
              <a:rPr lang="en-GB" sz="2400" i="1" dirty="0" err="1"/>
              <a:t>e.e.</a:t>
            </a:r>
            <a:r>
              <a:rPr lang="en-GB" sz="2400" i="1" dirty="0"/>
              <a:t> </a:t>
            </a:r>
            <a:r>
              <a:rPr lang="en-GB" sz="2400" i="1" dirty="0" err="1"/>
              <a:t>cyfri</a:t>
            </a:r>
            <a:r>
              <a:rPr lang="en-GB" sz="2400" i="1" dirty="0"/>
              <a:t> – </a:t>
            </a:r>
            <a:r>
              <a:rPr lang="en-GB" sz="2400" i="1" dirty="0" err="1"/>
              <a:t>sawl</a:t>
            </a:r>
            <a:r>
              <a:rPr lang="en-GB" sz="2400" i="1" dirty="0"/>
              <a:t> </a:t>
            </a:r>
            <a:r>
              <a:rPr lang="en-GB" sz="2400" i="1" dirty="0" err="1"/>
              <a:t>ffrwyth</a:t>
            </a:r>
            <a:r>
              <a:rPr lang="en-GB" sz="2400" i="1" dirty="0"/>
              <a:t> </a:t>
            </a:r>
            <a:r>
              <a:rPr lang="en-GB" sz="2400" i="1" dirty="0" err="1"/>
              <a:t>sydd</a:t>
            </a:r>
            <a:r>
              <a:rPr lang="en-GB" sz="2400" i="1" dirty="0"/>
              <a:t> </a:t>
            </a:r>
            <a:r>
              <a:rPr lang="en-GB" sz="2400" i="1" dirty="0" err="1"/>
              <a:t>ar</a:t>
            </a:r>
            <a:r>
              <a:rPr lang="en-GB" sz="2400" i="1" dirty="0"/>
              <a:t> </a:t>
            </a:r>
            <a:r>
              <a:rPr lang="en-GB" sz="2400" i="1" dirty="0" err="1"/>
              <a:t>ôl</a:t>
            </a:r>
            <a:r>
              <a:rPr lang="en-GB" sz="2400" i="1" dirty="0"/>
              <a:t>?</a:t>
            </a:r>
            <a:r>
              <a:rPr lang="en-GB" sz="2400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DBDE57-1323-5344-9683-6FB71CC1EE60}"/>
              </a:ext>
            </a:extLst>
          </p:cNvPr>
          <p:cNvSpPr txBox="1"/>
          <p:nvPr/>
        </p:nvSpPr>
        <p:spPr>
          <a:xfrm>
            <a:off x="7502374" y="5013635"/>
            <a:ext cx="4010891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Am </a:t>
            </a:r>
            <a:r>
              <a:rPr lang="en-US" dirty="0" err="1"/>
              <a:t>ragor</a:t>
            </a:r>
            <a:r>
              <a:rPr lang="en-US" dirty="0"/>
              <a:t> o </a:t>
            </a:r>
            <a:r>
              <a:rPr lang="en-US" dirty="0" err="1"/>
              <a:t>syniadau</a:t>
            </a:r>
            <a:r>
              <a:rPr lang="en-US" dirty="0"/>
              <a:t>, </a:t>
            </a:r>
            <a:r>
              <a:rPr lang="en-US" dirty="0" err="1"/>
              <a:t>edrychwch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we ac </a:t>
            </a:r>
            <a:r>
              <a:rPr lang="en-US" dirty="0" err="1"/>
              <a:t>ar</a:t>
            </a:r>
            <a:r>
              <a:rPr lang="en-US" dirty="0"/>
              <a:t> Moodle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ffolder</a:t>
            </a:r>
            <a:r>
              <a:rPr lang="en-US" dirty="0"/>
              <a:t> ‘</a:t>
            </a:r>
            <a:r>
              <a:rPr lang="en-US" dirty="0" err="1"/>
              <a:t>Syrpreis</a:t>
            </a:r>
            <a:r>
              <a:rPr lang="en-US" dirty="0"/>
              <a:t> </a:t>
            </a:r>
            <a:r>
              <a:rPr lang="en-US" dirty="0" err="1"/>
              <a:t>Handa</a:t>
            </a:r>
            <a:r>
              <a:rPr lang="en-US" dirty="0"/>
              <a:t>’ - </a:t>
            </a:r>
            <a:r>
              <a:rPr lang="en-US" dirty="0" err="1"/>
              <a:t>Dyniaethau</a:t>
            </a:r>
            <a:r>
              <a:rPr lang="en-US" dirty="0"/>
              <a:t> – ECAD4008C.</a:t>
            </a:r>
          </a:p>
        </p:txBody>
      </p:sp>
    </p:spTree>
    <p:extLst>
      <p:ext uri="{BB962C8B-B14F-4D97-AF65-F5344CB8AC3E}">
        <p14:creationId xmlns:p14="http://schemas.microsoft.com/office/powerpoint/2010/main" val="11933514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09FD2-7544-B44F-AD40-8E56AE94C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CYFRES WENFRO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549DE-FD3D-6040-BFE9-C4BC6C133D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Wenfro</a:t>
            </a:r>
            <a:r>
              <a:rPr lang="en-US" dirty="0"/>
              <a:t>? </a:t>
            </a:r>
            <a:r>
              <a:rPr lang="en-US" dirty="0" err="1"/>
              <a:t>Cliciwch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: </a:t>
            </a:r>
            <a:r>
              <a:rPr lang="en-US" dirty="0">
                <a:hlinkClick r:id="rId2"/>
              </a:rPr>
              <a:t>https://www.youtube.com/watch?v=mvOdud_aMFA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I </a:t>
            </a:r>
            <a:r>
              <a:rPr lang="en-US" dirty="0" err="1"/>
              <a:t>glywed</a:t>
            </a:r>
            <a:r>
              <a:rPr lang="en-US" dirty="0"/>
              <a:t> </a:t>
            </a:r>
            <a:r>
              <a:rPr lang="en-US" dirty="0" err="1"/>
              <a:t>cân</a:t>
            </a:r>
            <a:r>
              <a:rPr lang="en-US" dirty="0"/>
              <a:t> </a:t>
            </a:r>
            <a:r>
              <a:rPr lang="en-US" dirty="0" err="1"/>
              <a:t>Wenfro</a:t>
            </a:r>
            <a:r>
              <a:rPr lang="en-US" dirty="0"/>
              <a:t>, </a:t>
            </a:r>
            <a:r>
              <a:rPr lang="en-US" dirty="0" err="1"/>
              <a:t>cliciwch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: </a:t>
            </a:r>
            <a:r>
              <a:rPr lang="en-US" dirty="0">
                <a:hlinkClick r:id="rId3"/>
              </a:rPr>
              <a:t>https://www.youtube.com/watch?v=UmGYn_QpR_c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Mae 6 </a:t>
            </a:r>
            <a:r>
              <a:rPr lang="en-US" dirty="0" err="1"/>
              <a:t>llyfr</a:t>
            </a:r>
            <a:r>
              <a:rPr lang="en-US" dirty="0"/>
              <a:t> </a:t>
            </a:r>
            <a:r>
              <a:rPr lang="en-US" dirty="0" err="1"/>
              <a:t>stori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gyfres</a:t>
            </a:r>
            <a:r>
              <a:rPr lang="en-US" dirty="0"/>
              <a:t>. Beth am </a:t>
            </a:r>
            <a:r>
              <a:rPr lang="en-US" dirty="0" err="1"/>
              <a:t>ddarllen</a:t>
            </a:r>
            <a:r>
              <a:rPr lang="en-US" dirty="0"/>
              <a:t> un </a:t>
            </a:r>
            <a:r>
              <a:rPr lang="en-US" dirty="0" err="1"/>
              <a:t>ohonynt</a:t>
            </a:r>
            <a:r>
              <a:rPr lang="en-US" dirty="0"/>
              <a:t>? </a:t>
            </a:r>
          </a:p>
          <a:p>
            <a:pPr marL="0" indent="0">
              <a:buNone/>
            </a:pP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Helfa</a:t>
            </a:r>
            <a:r>
              <a:rPr lang="en-US" dirty="0"/>
              <a:t> </a:t>
            </a:r>
            <a:r>
              <a:rPr lang="en-US" dirty="0" err="1"/>
              <a:t>Drysor</a:t>
            </a:r>
            <a:r>
              <a:rPr lang="en-US" dirty="0"/>
              <a:t> – </a:t>
            </a:r>
            <a:r>
              <a:rPr lang="en-US" dirty="0" err="1"/>
              <a:t>cliciwch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: </a:t>
            </a:r>
            <a:r>
              <a:rPr lang="en-US" dirty="0">
                <a:hlinkClick r:id="rId4"/>
              </a:rPr>
              <a:t>https://www.youtube.com/watch?v=X7InRirFr9c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28C670-DAD8-CE41-B00D-7921899CC5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03241">
            <a:off x="8830328" y="808404"/>
            <a:ext cx="2967982" cy="18995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364256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88104-097C-4746-BAC4-1A658ADA2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864" y="365126"/>
            <a:ext cx="11200053" cy="1325563"/>
          </a:xfrm>
        </p:spPr>
        <p:txBody>
          <a:bodyPr anchor="ctr">
            <a:normAutofit/>
          </a:bodyPr>
          <a:lstStyle/>
          <a:p>
            <a:r>
              <a:rPr lang="en-US" dirty="0"/>
              <a:t>Sut </a:t>
            </a:r>
            <a:r>
              <a:rPr lang="en-US" dirty="0" err="1"/>
              <a:t>mae‘Wenfro</a:t>
            </a:r>
            <a:r>
              <a:rPr lang="en-US" dirty="0"/>
              <a:t>’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helpu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b="1" dirty="0"/>
              <a:t>Iaith</a:t>
            </a:r>
            <a:r>
              <a:rPr lang="en-US" dirty="0"/>
              <a:t> a </a:t>
            </a:r>
            <a:r>
              <a:rPr lang="en-US" b="1" dirty="0" err="1"/>
              <a:t>Mathemateg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ifanc</a:t>
            </a:r>
            <a:r>
              <a:rPr lang="en-US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00D2D4-8C32-2746-8742-3726BEBE7534}"/>
              </a:ext>
            </a:extLst>
          </p:cNvPr>
          <p:cNvSpPr txBox="1"/>
          <p:nvPr/>
        </p:nvSpPr>
        <p:spPr>
          <a:xfrm>
            <a:off x="155863" y="1764940"/>
            <a:ext cx="834390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Cliciwch</a:t>
            </a:r>
            <a:r>
              <a:rPr lang="en-US" sz="2400" dirty="0"/>
              <a:t> </a:t>
            </a:r>
            <a:r>
              <a:rPr lang="en-US" sz="2400" dirty="0" err="1"/>
              <a:t>yma</a:t>
            </a:r>
            <a:r>
              <a:rPr lang="en-US" sz="2400" dirty="0"/>
              <a:t>: </a:t>
            </a:r>
            <a:r>
              <a:rPr lang="en-US" sz="2400" dirty="0">
                <a:hlinkClick r:id="rId2"/>
              </a:rPr>
              <a:t>http://resources.hwb.wales.gov.uk/VTC/2017/wenfro/index.html</a:t>
            </a:r>
            <a:endParaRPr lang="en-US" sz="2400" dirty="0"/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/>
              <a:t>Dewiswch</a:t>
            </a:r>
            <a:r>
              <a:rPr lang="en-US" sz="2400" dirty="0"/>
              <a:t> </a:t>
            </a:r>
            <a:r>
              <a:rPr lang="en-US" sz="2400" dirty="0" err="1"/>
              <a:t>lyfr</a:t>
            </a:r>
            <a:r>
              <a:rPr lang="en-US" sz="2400" dirty="0"/>
              <a:t> – </a:t>
            </a:r>
            <a:r>
              <a:rPr lang="en-US" sz="2400" dirty="0" err="1"/>
              <a:t>adnoddau</a:t>
            </a:r>
            <a:r>
              <a:rPr lang="en-US" sz="2400" dirty="0"/>
              <a:t> </a:t>
            </a:r>
            <a:r>
              <a:rPr lang="en-US" sz="2400" dirty="0" err="1"/>
              <a:t>addysgol</a:t>
            </a:r>
            <a:endParaRPr lang="en-US" sz="2400" dirty="0"/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/>
              <a:t>Rhowch</a:t>
            </a:r>
            <a:r>
              <a:rPr lang="en-US" sz="2400" dirty="0"/>
              <a:t> </a:t>
            </a:r>
            <a:r>
              <a:rPr lang="en-US" sz="2400" dirty="0" err="1"/>
              <a:t>gynnig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rai </a:t>
            </a:r>
            <a:r>
              <a:rPr lang="en-US" sz="2400" dirty="0" err="1"/>
              <a:t>o’r</a:t>
            </a:r>
            <a:r>
              <a:rPr lang="en-US" sz="2400" dirty="0"/>
              <a:t> </a:t>
            </a:r>
            <a:r>
              <a:rPr lang="en-US" sz="2400" dirty="0" err="1"/>
              <a:t>gweithgareddau</a:t>
            </a:r>
            <a:r>
              <a:rPr lang="en-US" sz="2400" dirty="0"/>
              <a:t> </a:t>
            </a:r>
            <a:r>
              <a:rPr lang="en-US" sz="2400" dirty="0" err="1"/>
              <a:t>rhyngweithiol</a:t>
            </a:r>
            <a:r>
              <a:rPr lang="en-US" sz="2400" dirty="0"/>
              <a:t>.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Beth am </a:t>
            </a:r>
            <a:r>
              <a:rPr lang="en-US" sz="2400" dirty="0" err="1"/>
              <a:t>lawrlwytho</a:t>
            </a:r>
            <a:r>
              <a:rPr lang="en-US" sz="2400" dirty="0"/>
              <a:t> </a:t>
            </a:r>
            <a:r>
              <a:rPr lang="en-US" sz="2400" dirty="0" err="1"/>
              <a:t>rhai</a:t>
            </a:r>
            <a:r>
              <a:rPr lang="en-US" sz="2400" dirty="0"/>
              <a:t> </a:t>
            </a:r>
            <a:r>
              <a:rPr lang="en-US" sz="2400" dirty="0" err="1"/>
              <a:t>o’r</a:t>
            </a:r>
            <a:r>
              <a:rPr lang="en-US" sz="2400" dirty="0"/>
              <a:t> ‘pdfs’ er </a:t>
            </a:r>
            <a:r>
              <a:rPr lang="en-US" sz="2400" dirty="0" err="1"/>
              <a:t>mwyn</a:t>
            </a:r>
            <a:r>
              <a:rPr lang="en-US" sz="2400" dirty="0"/>
              <a:t> </a:t>
            </a:r>
            <a:r>
              <a:rPr lang="en-US" sz="2400" dirty="0" err="1"/>
              <a:t>creu</a:t>
            </a:r>
            <a:r>
              <a:rPr lang="en-US" sz="2400" dirty="0"/>
              <a:t> banc</a:t>
            </a:r>
          </a:p>
          <a:p>
            <a:r>
              <a:rPr lang="en-US" sz="2400" dirty="0"/>
              <a:t>    </a:t>
            </a:r>
            <a:r>
              <a:rPr lang="en-US" sz="2400" dirty="0" err="1"/>
              <a:t>syniadau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gyfer</a:t>
            </a:r>
            <a:r>
              <a:rPr lang="en-US" sz="2400" dirty="0"/>
              <a:t> PAP (</a:t>
            </a:r>
            <a:r>
              <a:rPr lang="en-US" sz="2400" dirty="0" err="1"/>
              <a:t>Profiad</a:t>
            </a:r>
            <a:r>
              <a:rPr lang="en-US" sz="2400" dirty="0"/>
              <a:t> </a:t>
            </a:r>
            <a:r>
              <a:rPr lang="en-US" sz="2400" dirty="0" err="1"/>
              <a:t>Addysgu</a:t>
            </a:r>
            <a:r>
              <a:rPr lang="en-US" sz="2400" dirty="0"/>
              <a:t> </a:t>
            </a:r>
            <a:r>
              <a:rPr lang="en-US" sz="2400" dirty="0" err="1"/>
              <a:t>Proffesiynol</a:t>
            </a:r>
            <a:r>
              <a:rPr lang="en-US" sz="2400" dirty="0"/>
              <a:t>).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DF7DE6-6C38-C84D-8A4C-6E39073CD6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9504" y="4780943"/>
            <a:ext cx="3727248" cy="19086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CB3BB9B-7B20-674F-9EF9-89C8CF4078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914664">
            <a:off x="8508839" y="2567249"/>
            <a:ext cx="3327347" cy="189280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906452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B49E2-BB83-4F96-B31C-A1B453094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tro</a:t>
            </a:r>
            <a:r>
              <a:rPr lang="en-GB" dirty="0"/>
              <a:t> chi </a:t>
            </a:r>
            <a:r>
              <a:rPr lang="en-GB" dirty="0" err="1"/>
              <a:t>nawr</a:t>
            </a:r>
            <a:r>
              <a:rPr lang="en-GB" dirty="0"/>
              <a:t>!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4B9B90-F28C-4D88-B11E-81360044E4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36418" y="1732597"/>
            <a:ext cx="6754091" cy="3392805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Darllenwch</a:t>
            </a:r>
            <a:r>
              <a:rPr lang="en-GB" dirty="0"/>
              <a:t> y </a:t>
            </a:r>
            <a:r>
              <a:rPr lang="en-GB" dirty="0" err="1"/>
              <a:t>stori</a:t>
            </a:r>
            <a:r>
              <a:rPr lang="en-GB" dirty="0"/>
              <a:t> – </a:t>
            </a:r>
            <a:r>
              <a:rPr lang="en-GB" sz="2400" dirty="0">
                <a:hlinkClick r:id="rId2"/>
              </a:rPr>
              <a:t>https://www.youtube.com/watch?v=5bRe2UNp07I</a:t>
            </a:r>
            <a:endParaRPr lang="en-GB" sz="2400" dirty="0"/>
          </a:p>
          <a:p>
            <a:endParaRPr lang="en-GB" dirty="0"/>
          </a:p>
          <a:p>
            <a:r>
              <a:rPr lang="en-GB" dirty="0"/>
              <a:t>Sut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stori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a </a:t>
            </a:r>
            <a:r>
              <a:rPr lang="en-GB" dirty="0" err="1"/>
              <a:t>mathemateg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Uwchlwythwch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TEAMS –ECAD4008 - </a:t>
            </a:r>
            <a:r>
              <a:rPr lang="en-GB" dirty="0" err="1"/>
              <a:t>Dyniaethau</a:t>
            </a:r>
            <a:r>
              <a:rPr lang="en-GB" dirty="0"/>
              <a:t> – </a:t>
            </a:r>
            <a:r>
              <a:rPr lang="en-GB" dirty="0" err="1"/>
              <a:t>ffolder</a:t>
            </a:r>
            <a:r>
              <a:rPr lang="en-GB" dirty="0"/>
              <a:t> ‘</a:t>
            </a:r>
            <a:r>
              <a:rPr lang="en-GB" dirty="0" err="1"/>
              <a:t>PlanedHarri</a:t>
            </a:r>
            <a:r>
              <a:rPr lang="en-GB" dirty="0"/>
              <a:t>’.</a:t>
            </a:r>
          </a:p>
        </p:txBody>
      </p:sp>
      <p:pic>
        <p:nvPicPr>
          <p:cNvPr id="10" name="Picture 9" descr="Diagram&#10;&#10;Description automatically generated with low confidence">
            <a:extLst>
              <a:ext uri="{FF2B5EF4-FFF2-40B4-BE49-F238E27FC236}">
                <a16:creationId xmlns:a16="http://schemas.microsoft.com/office/drawing/2014/main" id="{3C272987-4C95-A346-80DF-88BD7BC49E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96256">
            <a:off x="7494816" y="1141560"/>
            <a:ext cx="4178986" cy="4178986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5E662AA-7568-A243-9B86-0685FE452356}"/>
              </a:ext>
            </a:extLst>
          </p:cNvPr>
          <p:cNvSpPr/>
          <p:nvPr/>
        </p:nvSpPr>
        <p:spPr>
          <a:xfrm>
            <a:off x="1345249" y="5097782"/>
            <a:ext cx="5472545" cy="78970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Edrychaf</a:t>
            </a:r>
            <a:r>
              <a:rPr lang="en-US" dirty="0"/>
              <a:t> </a:t>
            </a:r>
            <a:r>
              <a:rPr lang="en-US" dirty="0" err="1"/>
              <a:t>ymlaen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weld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syniadau</a:t>
            </a:r>
            <a:r>
              <a:rPr lang="en-US" dirty="0"/>
              <a:t>!</a:t>
            </a:r>
          </a:p>
          <a:p>
            <a:pPr algn="ctr"/>
            <a:r>
              <a:rPr lang="en-US" dirty="0" err="1"/>
              <a:t>Diolch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fawr</a:t>
            </a:r>
            <a:r>
              <a:rPr lang="en-US" dirty="0"/>
              <a:t> am </a:t>
            </a:r>
            <a:r>
              <a:rPr lang="en-US" dirty="0" err="1"/>
              <a:t>gymryd</a:t>
            </a:r>
            <a:r>
              <a:rPr lang="en-US" dirty="0"/>
              <a:t> </a:t>
            </a:r>
            <a:r>
              <a:rPr lang="en-US" dirty="0" err="1"/>
              <a:t>rhan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sesiwn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829168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hrofa_Powerpoint_2021mod" id="{9E4920CA-16C7-4333-ABA8-9AD2737C5A7B}" vid="{AB3D51F7-4C39-4F65-8837-90B1A8F6472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46b8f10f-f56e-4e87-af4a-2384ac144562" xsi:nil="true"/>
    <NotebookType xmlns="46b8f10f-f56e-4e87-af4a-2384ac144562" xsi:nil="true"/>
    <FolderType xmlns="46b8f10f-f56e-4e87-af4a-2384ac144562" xsi:nil="true"/>
    <Students xmlns="46b8f10f-f56e-4e87-af4a-2384ac144562">
      <UserInfo>
        <DisplayName/>
        <AccountId xsi:nil="true"/>
        <AccountType/>
      </UserInfo>
    </Students>
    <Student_Groups xmlns="46b8f10f-f56e-4e87-af4a-2384ac144562">
      <UserInfo>
        <DisplayName/>
        <AccountId xsi:nil="true"/>
        <AccountType/>
      </UserInfo>
    </Student_Groups>
    <TeamsChannelId xmlns="46b8f10f-f56e-4e87-af4a-2384ac144562" xsi:nil="true"/>
    <IsNotebookLocked xmlns="46b8f10f-f56e-4e87-af4a-2384ac144562" xsi:nil="true"/>
    <Distribution_Groups xmlns="46b8f10f-f56e-4e87-af4a-2384ac144562" xsi:nil="true"/>
    <Is_Collaboration_Space_Locked xmlns="46b8f10f-f56e-4e87-af4a-2384ac144562" xsi:nil="true"/>
    <Invited_Teachers xmlns="46b8f10f-f56e-4e87-af4a-2384ac144562" xsi:nil="true"/>
    <Invited_Students xmlns="46b8f10f-f56e-4e87-af4a-2384ac144562" xsi:nil="true"/>
    <Math_Settings xmlns="46b8f10f-f56e-4e87-af4a-2384ac144562" xsi:nil="true"/>
    <Templates xmlns="46b8f10f-f56e-4e87-af4a-2384ac144562" xsi:nil="true"/>
    <Self_Registration_Enabled xmlns="46b8f10f-f56e-4e87-af4a-2384ac144562" xsi:nil="true"/>
    <Has_Teacher_Only_SectionGroup xmlns="46b8f10f-f56e-4e87-af4a-2384ac144562" xsi:nil="true"/>
    <DefaultSectionNames xmlns="46b8f10f-f56e-4e87-af4a-2384ac144562" xsi:nil="true"/>
    <Teams_Channel_Section_Location xmlns="46b8f10f-f56e-4e87-af4a-2384ac144562" xsi:nil="true"/>
    <AppVersion xmlns="46b8f10f-f56e-4e87-af4a-2384ac144562" xsi:nil="true"/>
    <Teachers xmlns="46b8f10f-f56e-4e87-af4a-2384ac144562">
      <UserInfo>
        <DisplayName/>
        <AccountId xsi:nil="true"/>
        <AccountType/>
      </UserInfo>
    </Teachers>
    <CultureName xmlns="46b8f10f-f56e-4e87-af4a-2384ac144562" xsi:nil="true"/>
    <Owner xmlns="46b8f10f-f56e-4e87-af4a-2384ac144562">
      <UserInfo>
        <DisplayName/>
        <AccountId xsi:nil="true"/>
        <AccountType/>
      </UserInfo>
    </Owner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34" ma:contentTypeDescription="Create a new document." ma:contentTypeScope="" ma:versionID="ef3249a347acb61eee735dd16886ceb9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f5fdffe07b232ad54cf66c0f14aedc73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NotebookType" minOccurs="0"/>
                <xsd:element ref="ns3:FolderType" minOccurs="0"/>
                <xsd:element ref="ns3:CultureName" minOccurs="0"/>
                <xsd:element ref="ns3:AppVersion" minOccurs="0"/>
                <xsd:element ref="ns3:TeamsChannelId" minOccurs="0"/>
                <xsd:element ref="ns3:Owner" minOccurs="0"/>
                <xsd:element ref="ns3:Math_Settings" minOccurs="0"/>
                <xsd:element ref="ns3:DefaultSectionNames" minOccurs="0"/>
                <xsd:element ref="ns3:Templates" minOccurs="0"/>
                <xsd:element ref="ns3:Teachers" minOccurs="0"/>
                <xsd:element ref="ns3:Students" minOccurs="0"/>
                <xsd:element ref="ns3:Student_Groups" minOccurs="0"/>
                <xsd:element ref="ns3:Distribution_Groups" minOccurs="0"/>
                <xsd:element ref="ns3:LMS_Mapping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3:IsNotebookLocked" minOccurs="0"/>
                <xsd:element ref="ns3:MediaServiceDateTaken" minOccurs="0"/>
                <xsd:element ref="ns3:MediaServiceLocation" minOccurs="0"/>
                <xsd:element ref="ns3:MediaServiceAutoKeyPoints" minOccurs="0"/>
                <xsd:element ref="ns3:MediaServiceKeyPoints" minOccurs="0"/>
                <xsd:element ref="ns3:Teams_Channel_Section_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NotebookType" ma:index="17" nillable="true" ma:displayName="Notebook Type" ma:internalName="NotebookType">
      <xsd:simpleType>
        <xsd:restriction base="dms:Text"/>
      </xsd:simpleType>
    </xsd:element>
    <xsd:element name="FolderType" ma:index="18" nillable="true" ma:displayName="Folder Type" ma:internalName="FolderType">
      <xsd:simpleType>
        <xsd:restriction base="dms:Text"/>
      </xsd:simpleType>
    </xsd:element>
    <xsd:element name="CultureName" ma:index="19" nillable="true" ma:displayName="Culture Name" ma:internalName="CultureName">
      <xsd:simpleType>
        <xsd:restriction base="dms:Text"/>
      </xsd:simpleType>
    </xsd:element>
    <xsd:element name="AppVersion" ma:index="20" nillable="true" ma:displayName="App Version" ma:internalName="AppVersion">
      <xsd:simpleType>
        <xsd:restriction base="dms:Text"/>
      </xsd:simpleType>
    </xsd:element>
    <xsd:element name="TeamsChannelId" ma:index="21" nillable="true" ma:displayName="Teams Channel Id" ma:internalName="TeamsChannelId">
      <xsd:simpleType>
        <xsd:restriction base="dms:Text"/>
      </xsd:simpleType>
    </xsd:element>
    <xsd:element name="Owner" ma:index="22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3" nillable="true" ma:displayName="Math Settings" ma:internalName="Math_Settings">
      <xsd:simpleType>
        <xsd:restriction base="dms:Text"/>
      </xsd:simpleType>
    </xsd:element>
    <xsd:element name="DefaultSectionNames" ma:index="24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5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6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7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8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0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1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2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3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4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5" nillable="true" ma:displayName="Is Collaboration Space Locked" ma:internalName="Is_Collaboration_Space_Locked">
      <xsd:simpleType>
        <xsd:restriction base="dms:Boolean"/>
      </xsd:simpleType>
    </xsd:element>
    <xsd:element name="IsNotebookLocked" ma:index="36" nillable="true" ma:displayName="Is Notebook Locked" ma:internalName="IsNotebookLocked">
      <xsd:simpleType>
        <xsd:restriction base="dms:Boolean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38" nillable="true" ma:displayName="Location" ma:internalName="MediaServiceLocation" ma:readOnly="true">
      <xsd:simpleType>
        <xsd:restriction base="dms:Text"/>
      </xsd:simpleType>
    </xsd:element>
    <xsd:element name="MediaServiceAutoKeyPoints" ma:index="3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Teams_Channel_Section_Location" ma:index="41" nillable="true" ma:displayName="Teams Channel Section Location" ma:internalName="Teams_Channel_Section_Loca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EF02F3F-708B-43AB-8FBC-3272CB355ECE}">
  <ds:schemaRefs>
    <ds:schemaRef ds:uri="http://schemas.microsoft.com/office/2006/metadata/properties"/>
    <ds:schemaRef ds:uri="http://schemas.microsoft.com/office/infopath/2007/PartnerControls"/>
    <ds:schemaRef ds:uri="46b8f10f-f56e-4e87-af4a-2384ac144562"/>
  </ds:schemaRefs>
</ds:datastoreItem>
</file>

<file path=customXml/itemProps2.xml><?xml version="1.0" encoding="utf-8"?>
<ds:datastoreItem xmlns:ds="http://schemas.openxmlformats.org/officeDocument/2006/customXml" ds:itemID="{932883E3-6856-4B85-9458-6D23640F8B9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C8E12CB-F892-49F1-8054-3AAD6D0610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Athrofa_Powerpoint_2021 WS</Template>
  <TotalTime>2448</TotalTime>
  <Words>482</Words>
  <Application>Microsoft Macintosh PowerPoint</Application>
  <PresentationFormat>Widescreen</PresentationFormat>
  <Paragraphs>41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Custom Design</vt:lpstr>
      <vt:lpstr>Croeso i’r MDaPh DYNIAETHAU! </vt:lpstr>
      <vt:lpstr>‘Syrpreis Handa’</vt:lpstr>
      <vt:lpstr>CYFRES WENFRO</vt:lpstr>
      <vt:lpstr>Sut mae‘Wenfro’ yn gallu eich helpu i ddatblygu sgiliau Iaith a Mathemateg dysgwyr ifanc?</vt:lpstr>
      <vt:lpstr>Eich tro chi nawr!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Lilian Martin</dc:creator>
  <cp:lastModifiedBy>Sioned Hughes</cp:lastModifiedBy>
  <cp:revision>6</cp:revision>
  <dcterms:created xsi:type="dcterms:W3CDTF">2021-06-30T07:26:16Z</dcterms:created>
  <dcterms:modified xsi:type="dcterms:W3CDTF">2021-11-22T15:35:04Z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