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34"/>
  </p:notesMasterIdLst>
  <p:handoutMasterIdLst>
    <p:handoutMasterId r:id="rId35"/>
  </p:handoutMasterIdLst>
  <p:sldIdLst>
    <p:sldId id="418" r:id="rId2"/>
    <p:sldId id="504" r:id="rId3"/>
    <p:sldId id="501" r:id="rId4"/>
    <p:sldId id="390" r:id="rId5"/>
    <p:sldId id="397" r:id="rId6"/>
    <p:sldId id="515" r:id="rId7"/>
    <p:sldId id="514" r:id="rId8"/>
    <p:sldId id="452" r:id="rId9"/>
    <p:sldId id="505" r:id="rId10"/>
    <p:sldId id="506" r:id="rId11"/>
    <p:sldId id="507" r:id="rId12"/>
    <p:sldId id="508" r:id="rId13"/>
    <p:sldId id="509" r:id="rId14"/>
    <p:sldId id="510" r:id="rId15"/>
    <p:sldId id="511" r:id="rId16"/>
    <p:sldId id="517" r:id="rId17"/>
    <p:sldId id="512" r:id="rId18"/>
    <p:sldId id="516" r:id="rId19"/>
    <p:sldId id="518" r:id="rId20"/>
    <p:sldId id="519" r:id="rId21"/>
    <p:sldId id="520" r:id="rId22"/>
    <p:sldId id="521" r:id="rId23"/>
    <p:sldId id="522" r:id="rId24"/>
    <p:sldId id="523" r:id="rId25"/>
    <p:sldId id="524" r:id="rId26"/>
    <p:sldId id="525" r:id="rId27"/>
    <p:sldId id="421" r:id="rId28"/>
    <p:sldId id="453" r:id="rId29"/>
    <p:sldId id="526" r:id="rId30"/>
    <p:sldId id="459" r:id="rId31"/>
    <p:sldId id="407" r:id="rId32"/>
    <p:sldId id="474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661" autoAdjust="0"/>
    <p:restoredTop sz="95380" autoAdjust="0"/>
  </p:normalViewPr>
  <p:slideViewPr>
    <p:cSldViewPr>
      <p:cViewPr varScale="1">
        <p:scale>
          <a:sx n="62" d="100"/>
          <a:sy n="62" d="100"/>
        </p:scale>
        <p:origin x="900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204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408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V.Tavlaridis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Tjy3j9hiMk&amp;ab_channel=TEDInstitut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hq3qNqLysw&amp;ab_channel=TEDxTalk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arkenea.com/blog/entrepreneurs-above-50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uments1.worldbank.org/curated/en/704231510669093889/pdf/WPS8242.pdf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cfe/smes/ministerial/documents/2018-SME-Ministerial-Conference-Plenary-Session-3.pdf" TargetMode="External"/><Relationship Id="rId2" Type="http://schemas.openxmlformats.org/officeDocument/2006/relationships/hyperlink" Target="https://trade.ec.europa.eu/doclib/docs/2015/april/tradoc_153348.pdf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government/uploads/system/uploads/attachment_data/file/757852/SME_HMT_Action_Plan_Web_Format_Nov_18_PDF.pdf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3108543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Issues affecting entrepreneurship development around the globe- SMEs, international trade &amp; Government policies</a:t>
            </a: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1691"/>
            <a:ext cx="8229600" cy="72494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971541"/>
            <a:ext cx="8229600" cy="3545691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Title</a:t>
            </a:r>
            <a:r>
              <a:rPr lang="en-GB" dirty="0"/>
              <a:t> -  Entrepreneurship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 Code</a:t>
            </a:r>
            <a:r>
              <a:rPr lang="en-GB" dirty="0"/>
              <a:t>-  LCMB7004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Credits</a:t>
            </a:r>
            <a:r>
              <a:rPr lang="en-GB" dirty="0"/>
              <a:t> - 	20 (Level 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F8648E-DE72-4C60-90AC-B45C226693E3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2132856"/>
            <a:ext cx="2890664" cy="3545691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2736405E-CB71-4466-9A49-43D70F443367}"/>
              </a:ext>
            </a:extLst>
          </p:cNvPr>
          <p:cNvSpPr txBox="1">
            <a:spLocks/>
          </p:cNvSpPr>
          <p:nvPr/>
        </p:nvSpPr>
        <p:spPr>
          <a:xfrm>
            <a:off x="460999" y="116632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586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275838"/>
          </a:xfrm>
        </p:spPr>
        <p:txBody>
          <a:bodyPr anchor="b">
            <a:noAutofit/>
          </a:bodyPr>
          <a:lstStyle/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3678B-D0C2-42B3-90A9-2EC8CF178928}"/>
              </a:ext>
            </a:extLst>
          </p:cNvPr>
          <p:cNvSpPr txBox="1"/>
          <p:nvPr/>
        </p:nvSpPr>
        <p:spPr>
          <a:xfrm>
            <a:off x="323528" y="1628800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Lecturer:</a:t>
            </a:r>
            <a:r>
              <a:rPr lang="en-GB" sz="2400" dirty="0"/>
              <a:t> Vasilios Tavlaridis</a:t>
            </a:r>
          </a:p>
          <a:p>
            <a:pPr algn="ctr"/>
            <a:endParaRPr lang="en-GB" sz="2400" b="1"/>
          </a:p>
          <a:p>
            <a:pPr algn="ctr"/>
            <a:r>
              <a:rPr lang="en-GB" sz="2400" b="1"/>
              <a:t>Email</a:t>
            </a:r>
            <a:r>
              <a:rPr lang="en-GB" sz="2400" b="1" dirty="0"/>
              <a:t>: </a:t>
            </a:r>
            <a:r>
              <a:rPr lang="en-GB" sz="2400" dirty="0">
                <a:hlinkClick r:id="rId2"/>
              </a:rPr>
              <a:t>V.Tavlaridis@uwtsd.ac.uk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27962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692696"/>
            <a:ext cx="8856984" cy="4824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500" b="1" dirty="0">
                <a:solidFill>
                  <a:srgbClr val="007DC3"/>
                </a:solidFill>
              </a:rPr>
              <a:t>Recap from previous session</a:t>
            </a:r>
          </a:p>
          <a:p>
            <a:pPr algn="ctr">
              <a:buNone/>
            </a:pPr>
            <a:endParaRPr lang="en-US" sz="2800" b="1" dirty="0">
              <a:solidFill>
                <a:srgbClr val="007DC3"/>
              </a:solidFill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Explored Entrepreneurs motivations for wanting to start a business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 Determined the traits, skills and motivational influences of successful entrepreneurs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lang="en-GB" sz="1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b="1" dirty="0"/>
          </a:p>
          <a:p>
            <a:pP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Issues affecting Entrepreneurship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 </a:t>
            </a:r>
            <a:r>
              <a:rPr lang="en-GB" sz="2400" dirty="0"/>
              <a:t>development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globally in a positive way (individuals starting businesses)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 SME, international trade &amp; Government policies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467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579296" cy="746912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40768"/>
            <a:ext cx="8435280" cy="3974557"/>
          </a:xfrm>
        </p:spPr>
        <p:txBody>
          <a:bodyPr>
            <a:normAutofit fontScale="92500" lnSpcReduction="10000"/>
          </a:bodyPr>
          <a:lstStyle/>
          <a:p>
            <a:pPr marL="68580" indent="0" fontAlgn="auto">
              <a:spcAft>
                <a:spcPts val="0"/>
              </a:spcAft>
              <a:buNone/>
              <a:defRPr/>
            </a:pPr>
            <a:r>
              <a:rPr lang="en-GB" sz="2600" dirty="0"/>
              <a:t>Before we explore the issues affecting Entrepreneurship positively, let’s remind ourselves the entrepreneurship and entrepreneur definitions</a:t>
            </a:r>
          </a:p>
          <a:p>
            <a:pPr marL="68580" indent="0" fontAlgn="auto">
              <a:spcAft>
                <a:spcPts val="0"/>
              </a:spcAft>
              <a:buNone/>
              <a:defRPr/>
            </a:pPr>
            <a:endParaRPr lang="pl-PL" sz="2600" dirty="0"/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sz="2600" b="1" dirty="0">
                <a:solidFill>
                  <a:srgbClr val="0070C0"/>
                </a:solidFill>
              </a:rPr>
              <a:t>Entrepreneurship</a:t>
            </a:r>
            <a:r>
              <a:rPr lang="en-GB" sz="2600" b="1" dirty="0"/>
              <a:t> </a:t>
            </a:r>
            <a:r>
              <a:rPr lang="en-GB" sz="2600" dirty="0"/>
              <a:t>is a mindset and practice of looking and acting upon opportunities for economic and or social benefits through innovation and risk taking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endParaRPr lang="en-GB" sz="2600" dirty="0"/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sz="2600" b="1" dirty="0">
                <a:solidFill>
                  <a:srgbClr val="0070C0"/>
                </a:solidFill>
              </a:rPr>
              <a:t>Entrepreneur</a:t>
            </a:r>
            <a:r>
              <a:rPr lang="en-GB" sz="2600" b="1" dirty="0"/>
              <a:t> </a:t>
            </a:r>
            <a:r>
              <a:rPr lang="en-GB" sz="2600" dirty="0"/>
              <a:t>is any person that continuously seeks  and acts upon opportunities for economic and or social gains through applying the principle of creative problem solving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426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024" y="320435"/>
            <a:ext cx="8507288" cy="940966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40768"/>
            <a:ext cx="8435280" cy="3974557"/>
          </a:xfrm>
        </p:spPr>
        <p:txBody>
          <a:bodyPr>
            <a:normAutofit/>
          </a:bodyPr>
          <a:lstStyle/>
          <a:p>
            <a:pPr marL="68580" indent="0" fontAlgn="auto">
              <a:spcAft>
                <a:spcPts val="0"/>
              </a:spcAft>
              <a:buNone/>
              <a:defRPr/>
            </a:pPr>
            <a:r>
              <a:rPr lang="en-GB" sz="2400" dirty="0"/>
              <a:t>Some factors affecting entrepreneurial ability are:</a:t>
            </a:r>
            <a:endParaRPr lang="pl-PL" sz="2400" dirty="0"/>
          </a:p>
          <a:p>
            <a:pPr marL="708660" lvl="1" indent="-342900" fontAlgn="auto">
              <a:spcAft>
                <a:spcPts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sz="2400" dirty="0"/>
              <a:t>certain </a:t>
            </a:r>
            <a:r>
              <a:rPr lang="en-GB" sz="2400" b="1" dirty="0">
                <a:solidFill>
                  <a:srgbClr val="0070C0"/>
                </a:solidFill>
              </a:rPr>
              <a:t>personal characteristics,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/>
              <a:t>i.e. creativity, imagination, degree of risk aversion, alertness, </a:t>
            </a:r>
            <a:endParaRPr lang="pl-PL" sz="2400" dirty="0"/>
          </a:p>
          <a:p>
            <a:pPr marL="708660" lvl="1" indent="-342900" fontAlgn="auto">
              <a:spcAft>
                <a:spcPts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1" dirty="0">
                <a:solidFill>
                  <a:srgbClr val="0070C0"/>
                </a:solidFill>
              </a:rPr>
              <a:t>competences</a:t>
            </a:r>
            <a:r>
              <a:rPr lang="en-GB" sz="2400" dirty="0"/>
              <a:t> acquired through</a:t>
            </a:r>
            <a:endParaRPr lang="pl-PL" sz="2400" dirty="0"/>
          </a:p>
          <a:p>
            <a:pPr lvl="2" fontAlgn="auto"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en-GB" b="1" dirty="0">
                <a:solidFill>
                  <a:srgbClr val="0070C0"/>
                </a:solidFill>
              </a:rPr>
              <a:t>formal education</a:t>
            </a:r>
            <a:r>
              <a:rPr lang="en-GB" dirty="0">
                <a:solidFill>
                  <a:srgbClr val="0070C0"/>
                </a:solidFill>
              </a:rPr>
              <a:t> </a:t>
            </a:r>
            <a:endParaRPr lang="pl-PL" dirty="0">
              <a:solidFill>
                <a:srgbClr val="0070C0"/>
              </a:solidFill>
            </a:endParaRPr>
          </a:p>
          <a:p>
            <a:pPr lvl="2" fontAlgn="auto">
              <a:spcAft>
                <a:spcPts val="0"/>
              </a:spcAft>
              <a:buFont typeface="Wingdings" panose="05000000000000000000" pitchFamily="2" charset="2"/>
              <a:buChar char="ü"/>
              <a:defRPr/>
            </a:pPr>
            <a:r>
              <a:rPr lang="en-GB" b="1" dirty="0">
                <a:solidFill>
                  <a:srgbClr val="0070C0"/>
                </a:solidFill>
              </a:rPr>
              <a:t>on-the-job experience</a:t>
            </a:r>
            <a:endParaRPr lang="pl-PL" dirty="0">
              <a:solidFill>
                <a:srgbClr val="0070C0"/>
              </a:solidFill>
            </a:endParaRPr>
          </a:p>
          <a:p>
            <a:pPr marL="708660" lvl="1" indent="-342900" fontAlgn="auto">
              <a:spcAft>
                <a:spcPts val="0"/>
              </a:spcAft>
              <a:buFont typeface="Wingdings" panose="05000000000000000000" pitchFamily="2" charset="2"/>
              <a:buChar char="q"/>
              <a:defRPr/>
            </a:pPr>
            <a:r>
              <a:rPr lang="en-GB" sz="2400" b="1" dirty="0">
                <a:solidFill>
                  <a:srgbClr val="0070C0"/>
                </a:solidFill>
              </a:rPr>
              <a:t>tacit knowledge</a:t>
            </a:r>
            <a:r>
              <a:rPr lang="en-GB" sz="2400" dirty="0">
                <a:solidFill>
                  <a:srgbClr val="0070C0"/>
                </a:solidFill>
              </a:rPr>
              <a:t> </a:t>
            </a:r>
            <a:r>
              <a:rPr lang="en-GB" sz="2400" dirty="0"/>
              <a:t>embedded in the life environment </a:t>
            </a:r>
            <a:endParaRPr lang="pl-PL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082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2"/>
            <a:ext cx="8579296" cy="1039805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98293"/>
            <a:ext cx="8435280" cy="391703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Education 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Work experience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Age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Family &amp; Culture 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Gender</a:t>
            </a:r>
          </a:p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Immigration &amp; ethnicity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9854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sz="29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98293"/>
            <a:ext cx="8435280" cy="391703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Education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/>
              <a:t>School and post school education relating to entrepreneurship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113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3"/>
            <a:ext cx="8422456" cy="746912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98293"/>
            <a:ext cx="8435280" cy="3917032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Education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/>
              <a:t>Entrepreneurship in schools?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2843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845" y="476672"/>
            <a:ext cx="8579296" cy="648072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98293"/>
            <a:ext cx="843528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800" dirty="0"/>
              <a:t>Education- Entrepreneurship in schools</a:t>
            </a:r>
          </a:p>
          <a:p>
            <a:pPr marL="0" indent="0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 many countries Entrepreneurship is taught as an extra curricular activity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schools in UK do allow their students to take part in Entrepreneurship activities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7389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344" y="377833"/>
            <a:ext cx="8422456" cy="746912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398293"/>
            <a:ext cx="8435280" cy="3917032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Listen to the following video on why entrepreneurship should be taught in schools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>
                <a:hlinkClick r:id="rId2"/>
              </a:rPr>
              <a:t>https://www.youtube.com/watch?v=9Tjy3j9hiMk&amp;ab_channel=TEDInstitute</a:t>
            </a:r>
            <a:endParaRPr lang="en-GB" sz="2800" dirty="0"/>
          </a:p>
          <a:p>
            <a:pPr marL="0" indent="0">
              <a:lnSpc>
                <a:spcPct val="150000"/>
              </a:lnSpc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73876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7832"/>
            <a:ext cx="8435280" cy="674903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196752"/>
            <a:ext cx="8435280" cy="4464495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Entrepreneurship in Higher education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Higher Education institutions have been including Entrepreneurship in their programs for the last 20 years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Higher education institutions have introduced degree programs in entrepreneurship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Students learn about entrepreneurship &amp; how to start their business within their programs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Universities are providing support to the students to start their business ideas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lnSpc>
                <a:spcPct val="150000"/>
              </a:lnSpc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364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368" y="499260"/>
            <a:ext cx="8579296" cy="576064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772816"/>
            <a:ext cx="8435280" cy="3888431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Entrepreneurship in Higher education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>
                <a:hlinkClick r:id="rId2"/>
              </a:rPr>
              <a:t>https://www.youtube.com/watch?v=Dhq3qNqLysw&amp;ab_channel=TEDxTalks</a:t>
            </a:r>
            <a:endParaRPr lang="en-GB" sz="2800" dirty="0"/>
          </a:p>
          <a:p>
            <a:pPr marL="0" indent="0">
              <a:lnSpc>
                <a:spcPct val="150000"/>
              </a:lnSpc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9597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422456" cy="504056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400" dirty="0"/>
              <a:t>Work Experience</a:t>
            </a:r>
          </a:p>
          <a:p>
            <a:pPr>
              <a:lnSpc>
                <a:spcPct val="150000"/>
              </a:lnSpc>
              <a:buClr>
                <a:srgbClr val="007DC3"/>
              </a:buClr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Work experience- same industry- starting their own business.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New ways of working or Lack of employment progression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Changing industry- irrelevant work experience- starting a business in what they like doing rather that what they are employed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370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4778"/>
            <a:ext cx="8435280" cy="40795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400" dirty="0"/>
              <a:t>Age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Teenage Entrepreneurship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Over 50s Entrepreneurship</a:t>
            </a: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490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435280" cy="648072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1"/>
            <a:ext cx="8435280" cy="4176464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3300" dirty="0"/>
              <a:t>Teenage/ young entrepreneurship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300" dirty="0"/>
              <a:t>Technology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300" dirty="0"/>
              <a:t>Not enough jobs in the private and public sector to absorb young people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300" dirty="0"/>
              <a:t>Jobs generated may not be of the type that would satisfy the aspirations of today’s youth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300" dirty="0"/>
              <a:t>Increase on young population in developing world- job scarcity-starting their ideas only option</a:t>
            </a:r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26624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476672"/>
            <a:ext cx="8363272" cy="576064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Teenage/ young entrepreneurship</a:t>
            </a: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Activity</a:t>
            </a: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Find 2 young entrepreneurs and present them in class</a:t>
            </a:r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6245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935" y="377833"/>
            <a:ext cx="8507288" cy="576064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Over 50s Entrepreneurs</a:t>
            </a: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Individuals that would like to start their business because they want to improve the service or product in their current job- Starting a business related to their work experience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Individuals that would like to pursue their dreams- not connected with their work experience.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9018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415339"/>
            <a:ext cx="8435280" cy="407957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Over 50s Entrepreneurs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/>
              <a:t>Few examples of over 50’s entrepreneurs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https://arkenea.com/blog/entrepreneurs-above-50/</a:t>
            </a:r>
            <a:r>
              <a:rPr lang="en-GB" sz="2400" dirty="0"/>
              <a:t> </a:t>
            </a:r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5955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865" y="415339"/>
            <a:ext cx="8422456" cy="407957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Family &amp; Culture</a:t>
            </a: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endParaRPr lang="en-GB" sz="28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Family businesses- succession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 some culture the children have to takeover the business- no choice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positives and negatives with Family businesses</a:t>
            </a:r>
            <a:endParaRPr lang="en-GB" sz="2400" dirty="0"/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6648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800" dirty="0"/>
              <a:t>Gender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Women entrepreneurship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In some cultures,/ societies/ countries women can not be entrepreneurs and in others entrepreneurship is the only source income or employment 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Gender gap is closing- more women aspire to be entrepreneurs 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start due to family commitments</a:t>
            </a:r>
            <a:endParaRPr lang="en-GB" sz="2400" dirty="0"/>
          </a:p>
          <a:p>
            <a:pPr>
              <a:lnSpc>
                <a:spcPct val="15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1988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268760"/>
            <a:ext cx="8435280" cy="4392487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800" dirty="0"/>
              <a:t>Gender</a:t>
            </a: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/>
              <a:t>Let's look some data from the World Bank</a:t>
            </a:r>
            <a:endParaRPr lang="en-GB" sz="2800" dirty="0">
              <a:hlinkClick r:id="rId2"/>
            </a:endParaRPr>
          </a:p>
          <a:p>
            <a:pPr marL="0" indent="0">
              <a:lnSpc>
                <a:spcPct val="120000"/>
              </a:lnSpc>
              <a:buClr>
                <a:srgbClr val="007DC3"/>
              </a:buClr>
              <a:buNone/>
            </a:pPr>
            <a:endParaRPr lang="en-GB" sz="2800" dirty="0">
              <a:hlinkClick r:id="rId2"/>
            </a:endParaRPr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800" dirty="0">
                <a:hlinkClick r:id="rId2"/>
              </a:rPr>
              <a:t>https://documents1.worldbank.org/curated/en/704231510669093889/pdf/WPS8242.pdf</a:t>
            </a:r>
            <a:endParaRPr lang="en-GB" sz="2800" dirty="0"/>
          </a:p>
          <a:p>
            <a:pPr marL="0" indent="0">
              <a:lnSpc>
                <a:spcPct val="120000"/>
              </a:lnSpc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8640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778098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Issues affecting Entrepreneurship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052736"/>
            <a:ext cx="8435280" cy="4608511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r>
              <a:rPr lang="en-GB" sz="2800" dirty="0"/>
              <a:t>Immigration &amp; ethnicity</a:t>
            </a:r>
          </a:p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lnSpc>
                <a:spcPct val="150000"/>
              </a:lnSpc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Entrepreneurship is the only option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lnSpc>
                <a:spcPct val="120000"/>
              </a:lnSpc>
              <a:buClr>
                <a:srgbClr val="007DC3"/>
              </a:buClr>
              <a:buNone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074778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616" y="377833"/>
            <a:ext cx="8686800" cy="674903"/>
          </a:xfrm>
        </p:spPr>
        <p:txBody>
          <a:bodyPr>
            <a:normAutofit fontScale="90000"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SMEs, international trade &amp; Government policies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052736"/>
            <a:ext cx="8435280" cy="4608511"/>
          </a:xfrm>
        </p:spPr>
        <p:txBody>
          <a:bodyPr>
            <a:normAutofit/>
          </a:bodyPr>
          <a:lstStyle/>
          <a:p>
            <a:pPr lvl="2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SMEs growing  to export their product or services- SME examples EU/China- Asia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Look below to two reports from European Union and OECD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2"/>
              </a:rPr>
              <a:t>https://trade.ec.europa.eu/doclib/docs/2015/april/tradoc_153348.pdf</a:t>
            </a:r>
            <a:endParaRPr lang="en-GB" sz="24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hlinkClick r:id="rId3"/>
              </a:rPr>
              <a:t>https://www.oecd.org/cfe/smes/ministerial/documents/2018-SME-Ministerial-Conference-Plenary-Session-3.pdf</a:t>
            </a:r>
            <a:endParaRPr lang="en-GB" sz="24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04528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616" y="377833"/>
            <a:ext cx="8686800" cy="674903"/>
          </a:xfrm>
        </p:spPr>
        <p:txBody>
          <a:bodyPr>
            <a:normAutofit fontScale="90000"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SMEs, international trade &amp; Government policies</a:t>
            </a:r>
            <a:endParaRPr lang="en-GB" sz="3200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376" y="1052736"/>
            <a:ext cx="8435280" cy="4608511"/>
          </a:xfrm>
        </p:spPr>
        <p:txBody>
          <a:bodyPr>
            <a:normAutofit/>
          </a:bodyPr>
          <a:lstStyle/>
          <a:p>
            <a:pPr lvl="2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UK action policy on SMEs- 2018</a:t>
            </a:r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 algn="ctr">
              <a:lnSpc>
                <a:spcPct val="120000"/>
              </a:lnSpc>
              <a:buClr>
                <a:srgbClr val="007DC3"/>
              </a:buClr>
              <a:buNone/>
            </a:pPr>
            <a:r>
              <a:rPr lang="en-GB" sz="2400" dirty="0">
                <a:hlinkClick r:id="rId2"/>
              </a:rPr>
              <a:t>https://assets.publishing.service.gov.uk/government/uploads/system/uploads/attachment_data/file/757852/SME_HMT_Action_Plan_Web_Format_Nov_18_PDF.pdf</a:t>
            </a:r>
            <a:endParaRPr lang="en-GB" sz="24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lnSpc>
                <a:spcPct val="120000"/>
              </a:lnSpc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7243016-8609-4DCC-A066-5F676694435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660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982" y="119675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70584"/>
            <a:ext cx="8229600" cy="285861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Issues affecting Entrepreneurship development positively (individuals starting businesses)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Arial" panose="020B0604020202020204" pitchFamily="34" charset="0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Arial" panose="020B0604020202020204" pitchFamily="34" charset="0"/>
              </a:rPr>
              <a:t> SMEs, international trade &amp; Government policies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36E018C-8986-4FC0-8BD5-17C69D2D429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7084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solidFill>
                  <a:srgbClr val="007DC3"/>
                </a:solidFill>
              </a:rPr>
              <a:t>Do you have any Questions?</a:t>
            </a:r>
            <a:br>
              <a:rPr lang="en-GB" sz="32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375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87" y="2132856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Practical activity- assessment Q &amp; A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36E018C-8986-4FC0-8BD5-17C69D2D429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5495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6875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5663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Entrepreneurship-Week 4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1210</Words>
  <Application>Microsoft Office PowerPoint</Application>
  <PresentationFormat>On-screen Show (4:3)</PresentationFormat>
  <Paragraphs>209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Module overview</vt:lpstr>
      <vt:lpstr>LCMB7004: Entrepreneurship-Week 4</vt:lpstr>
      <vt:lpstr>PowerPoint Presentation</vt:lpstr>
      <vt:lpstr>PowerPoint Presentation</vt:lpstr>
      <vt:lpstr>Issues affecting Entrepreneurship development </vt:lpstr>
      <vt:lpstr>Issues affecting Entrepreneurship development </vt:lpstr>
      <vt:lpstr>Issues affecting Entrepreneurship development </vt:lpstr>
      <vt:lpstr>Issues affecting Entrepreneurship development </vt:lpstr>
      <vt:lpstr>Issues affecting Entrepreneurship development </vt:lpstr>
      <vt:lpstr>Issues affecting Entrepreneurship development</vt:lpstr>
      <vt:lpstr>Issues affecting Entrepreneurship development 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Issues affecting Entrepreneurship development</vt:lpstr>
      <vt:lpstr>SMEs, international trade &amp; Government policies</vt:lpstr>
      <vt:lpstr>SMEs, international trade &amp; Government policies</vt:lpstr>
      <vt:lpstr>Summary</vt:lpstr>
      <vt:lpstr> Do you have any Questions? </vt:lpstr>
      <vt:lpstr>Practical activity- assessment Q &amp; A</vt:lpstr>
      <vt:lpstr> Thank you!</vt:lpstr>
      <vt:lpstr>PowerPoint Presentation</vt:lpstr>
      <vt:lpstr>PowerPoint Presentation</vt:lpstr>
    </vt:vector>
  </TitlesOfParts>
  <Manager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1- LCMB7004-Entrepreneurship</dc:title>
  <dc:creator/>
  <cp:lastModifiedBy/>
  <cp:revision>1</cp:revision>
  <dcterms:created xsi:type="dcterms:W3CDTF">2022-01-28T09:21:09Z</dcterms:created>
  <dcterms:modified xsi:type="dcterms:W3CDTF">2023-02-07T13:40:00Z</dcterms:modified>
  <cp:contentStatus/>
</cp:coreProperties>
</file>