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4"/>
  </p:sldMasterIdLst>
  <p:notesMasterIdLst>
    <p:notesMasterId r:id="rId34"/>
  </p:notesMasterIdLst>
  <p:sldIdLst>
    <p:sldId id="303" r:id="rId5"/>
    <p:sldId id="304" r:id="rId6"/>
    <p:sldId id="305" r:id="rId7"/>
    <p:sldId id="318" r:id="rId8"/>
    <p:sldId id="300" r:id="rId9"/>
    <p:sldId id="301" r:id="rId10"/>
    <p:sldId id="306" r:id="rId11"/>
    <p:sldId id="259" r:id="rId12"/>
    <p:sldId id="263" r:id="rId13"/>
    <p:sldId id="264" r:id="rId14"/>
    <p:sldId id="267" r:id="rId15"/>
    <p:sldId id="268" r:id="rId16"/>
    <p:sldId id="282" r:id="rId17"/>
    <p:sldId id="277" r:id="rId18"/>
    <p:sldId id="310" r:id="rId19"/>
    <p:sldId id="311" r:id="rId20"/>
    <p:sldId id="279" r:id="rId21"/>
    <p:sldId id="276" r:id="rId22"/>
    <p:sldId id="280" r:id="rId23"/>
    <p:sldId id="297" r:id="rId24"/>
    <p:sldId id="312" r:id="rId25"/>
    <p:sldId id="285" r:id="rId26"/>
    <p:sldId id="313" r:id="rId27"/>
    <p:sldId id="288" r:id="rId28"/>
    <p:sldId id="314" r:id="rId29"/>
    <p:sldId id="290" r:id="rId30"/>
    <p:sldId id="316" r:id="rId31"/>
    <p:sldId id="260" r:id="rId32"/>
    <p:sldId id="29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13DFF1-D5A3-4D8F-A979-2F4899011F13}" v="12" dt="2026-09-16T09:54:37.3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6" autoAdjust="0"/>
    <p:restoredTop sz="58951" autoAdjust="0"/>
  </p:normalViewPr>
  <p:slideViewPr>
    <p:cSldViewPr snapToGrid="0">
      <p:cViewPr varScale="1">
        <p:scale>
          <a:sx n="61" d="100"/>
          <a:sy n="61" d="100"/>
        </p:scale>
        <p:origin x="106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Hutchings" userId="S::laura.hutchings@uwtsd.ac.uk::a3779f9f-9c99-4095-9b3e-37d5e4307d3c" providerId="AD" clId="Web-{7C169F3E-2F84-453C-928E-E438E7CABB3B}"/>
    <pc:docChg chg="delSld modSld">
      <pc:chgData name="Laura Hutchings" userId="S::laura.hutchings@uwtsd.ac.uk::a3779f9f-9c99-4095-9b3e-37d5e4307d3c" providerId="AD" clId="Web-{7C169F3E-2F84-453C-928E-E438E7CABB3B}" dt="2026-09-14T09:44:35.291" v="4"/>
      <pc:docMkLst>
        <pc:docMk/>
      </pc:docMkLst>
      <pc:sldChg chg="del">
        <pc:chgData name="Laura Hutchings" userId="S::laura.hutchings@uwtsd.ac.uk::a3779f9f-9c99-4095-9b3e-37d5e4307d3c" providerId="AD" clId="Web-{7C169F3E-2F84-453C-928E-E438E7CABB3B}" dt="2026-09-14T09:43:55.224" v="1"/>
        <pc:sldMkLst>
          <pc:docMk/>
          <pc:sldMk cId="3818435012" sldId="262"/>
        </pc:sldMkLst>
      </pc:sldChg>
      <pc:sldChg chg="modSp">
        <pc:chgData name="Laura Hutchings" userId="S::laura.hutchings@uwtsd.ac.uk::a3779f9f-9c99-4095-9b3e-37d5e4307d3c" providerId="AD" clId="Web-{7C169F3E-2F84-453C-928E-E438E7CABB3B}" dt="2026-09-14T09:43:48.458" v="0" actId="20577"/>
        <pc:sldMkLst>
          <pc:docMk/>
          <pc:sldMk cId="2209841740" sldId="264"/>
        </pc:sldMkLst>
        <pc:spChg chg="mod">
          <ac:chgData name="Laura Hutchings" userId="S::laura.hutchings@uwtsd.ac.uk::a3779f9f-9c99-4095-9b3e-37d5e4307d3c" providerId="AD" clId="Web-{7C169F3E-2F84-453C-928E-E438E7CABB3B}" dt="2026-09-14T09:43:48.458" v="0" actId="20577"/>
          <ac:spMkLst>
            <pc:docMk/>
            <pc:sldMk cId="2209841740" sldId="264"/>
            <ac:spMk id="3" creationId="{83E2E098-BBB8-4E15-8F33-790A42262BAD}"/>
          </ac:spMkLst>
        </pc:spChg>
      </pc:sldChg>
      <pc:sldChg chg="del">
        <pc:chgData name="Laura Hutchings" userId="S::laura.hutchings@uwtsd.ac.uk::a3779f9f-9c99-4095-9b3e-37d5e4307d3c" providerId="AD" clId="Web-{7C169F3E-2F84-453C-928E-E438E7CABB3B}" dt="2026-09-14T09:44:11.539" v="2"/>
        <pc:sldMkLst>
          <pc:docMk/>
          <pc:sldMk cId="2953006166" sldId="307"/>
        </pc:sldMkLst>
      </pc:sldChg>
      <pc:sldChg chg="del">
        <pc:chgData name="Laura Hutchings" userId="S::laura.hutchings@uwtsd.ac.uk::a3779f9f-9c99-4095-9b3e-37d5e4307d3c" providerId="AD" clId="Web-{7C169F3E-2F84-453C-928E-E438E7CABB3B}" dt="2026-09-14T09:44:31.759" v="3"/>
        <pc:sldMkLst>
          <pc:docMk/>
          <pc:sldMk cId="1270972103" sldId="309"/>
        </pc:sldMkLst>
      </pc:sldChg>
      <pc:sldChg chg="del">
        <pc:chgData name="Laura Hutchings" userId="S::laura.hutchings@uwtsd.ac.uk::a3779f9f-9c99-4095-9b3e-37d5e4307d3c" providerId="AD" clId="Web-{7C169F3E-2F84-453C-928E-E438E7CABB3B}" dt="2026-09-14T09:44:35.291" v="4"/>
        <pc:sldMkLst>
          <pc:docMk/>
          <pc:sldMk cId="3753689328" sldId="317"/>
        </pc:sldMkLst>
      </pc:sldChg>
    </pc:docChg>
  </pc:docChgLst>
  <pc:docChgLst>
    <pc:chgData name="Laura Hutchings" userId="a3779f9f-9c99-4095-9b3e-37d5e4307d3c" providerId="ADAL" clId="{2FE7EE4E-9FC7-4726-8260-15ADFD3C3047}"/>
    <pc:docChg chg="delSld modSld">
      <pc:chgData name="Laura Hutchings" userId="a3779f9f-9c99-4095-9b3e-37d5e4307d3c" providerId="ADAL" clId="{2FE7EE4E-9FC7-4726-8260-15ADFD3C3047}" dt="2026-09-16T09:54:37.375" v="11" actId="2696"/>
      <pc:docMkLst>
        <pc:docMk/>
      </pc:docMkLst>
      <pc:sldChg chg="del">
        <pc:chgData name="Laura Hutchings" userId="a3779f9f-9c99-4095-9b3e-37d5e4307d3c" providerId="ADAL" clId="{2FE7EE4E-9FC7-4726-8260-15ADFD3C3047}" dt="2026-09-16T09:53:46.396" v="10" actId="2696"/>
        <pc:sldMkLst>
          <pc:docMk/>
          <pc:sldMk cId="2251508706" sldId="308"/>
        </pc:sldMkLst>
      </pc:sldChg>
      <pc:sldChg chg="del">
        <pc:chgData name="Laura Hutchings" userId="a3779f9f-9c99-4095-9b3e-37d5e4307d3c" providerId="ADAL" clId="{2FE7EE4E-9FC7-4726-8260-15ADFD3C3047}" dt="2026-09-16T09:54:37.375" v="11" actId="2696"/>
        <pc:sldMkLst>
          <pc:docMk/>
          <pc:sldMk cId="3168584975" sldId="315"/>
        </pc:sldMkLst>
      </pc:sldChg>
      <pc:sldChg chg="modSp mod">
        <pc:chgData name="Laura Hutchings" userId="a3779f9f-9c99-4095-9b3e-37d5e4307d3c" providerId="ADAL" clId="{2FE7EE4E-9FC7-4726-8260-15ADFD3C3047}" dt="2026-09-16T09:53:07.359" v="9" actId="20577"/>
        <pc:sldMkLst>
          <pc:docMk/>
          <pc:sldMk cId="4130368573" sldId="318"/>
        </pc:sldMkLst>
        <pc:spChg chg="mod">
          <ac:chgData name="Laura Hutchings" userId="a3779f9f-9c99-4095-9b3e-37d5e4307d3c" providerId="ADAL" clId="{2FE7EE4E-9FC7-4726-8260-15ADFD3C3047}" dt="2026-09-16T09:53:07.359" v="9" actId="20577"/>
          <ac:spMkLst>
            <pc:docMk/>
            <pc:sldMk cId="4130368573" sldId="318"/>
            <ac:spMk id="3" creationId="{1A9CB075-896B-A784-62E6-5A06A610DB54}"/>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2.svg"/><Relationship Id="rId1"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75DECB-7E20-4819-BDD9-2CAA79BFDCCB}" type="doc">
      <dgm:prSet loTypeId="urn:microsoft.com/office/officeart/2009/3/layout/HorizontalOrganizationChart" loCatId="hierarchy" qsTypeId="urn:microsoft.com/office/officeart/2005/8/quickstyle/simple1#4" qsCatId="simple" csTypeId="urn:microsoft.com/office/officeart/2005/8/colors/colorful1#3" csCatId="colorful" phldr="1"/>
      <dgm:spPr/>
      <dgm:t>
        <a:bodyPr/>
        <a:lstStyle/>
        <a:p>
          <a:endParaRPr lang="en-US"/>
        </a:p>
      </dgm:t>
    </dgm:pt>
    <dgm:pt modelId="{81EBBE13-218E-42CA-A4A1-49A156A25CE4}">
      <dgm:prSet/>
      <dgm:spPr/>
      <dgm:t>
        <a:bodyPr/>
        <a:lstStyle/>
        <a:p>
          <a:r>
            <a:rPr lang="en-GB" dirty="0"/>
            <a:t>Create a mind map</a:t>
          </a:r>
          <a:endParaRPr lang="en-US" dirty="0"/>
        </a:p>
      </dgm:t>
    </dgm:pt>
    <dgm:pt modelId="{DC3D6DCC-26FD-4B8F-97E0-72F1DF382AB5}" type="parTrans" cxnId="{B81E2159-BD6C-43AE-A907-E1432097F0B5}">
      <dgm:prSet/>
      <dgm:spPr/>
      <dgm:t>
        <a:bodyPr/>
        <a:lstStyle/>
        <a:p>
          <a:endParaRPr lang="en-US"/>
        </a:p>
      </dgm:t>
    </dgm:pt>
    <dgm:pt modelId="{6BBC809C-89C5-4DF2-91B5-912B1D806383}" type="sibTrans" cxnId="{B81E2159-BD6C-43AE-A907-E1432097F0B5}">
      <dgm:prSet/>
      <dgm:spPr/>
      <dgm:t>
        <a:bodyPr/>
        <a:lstStyle/>
        <a:p>
          <a:endParaRPr lang="en-US"/>
        </a:p>
      </dgm:t>
    </dgm:pt>
    <dgm:pt modelId="{450D1816-B3A8-4E3B-9A34-2F7939B4D80B}">
      <dgm:prSet/>
      <dgm:spPr/>
      <dgm:t>
        <a:bodyPr/>
        <a:lstStyle/>
        <a:p>
          <a:r>
            <a:rPr lang="en-GB"/>
            <a:t>What you currently know about behaviour management?</a:t>
          </a:r>
          <a:endParaRPr lang="en-US"/>
        </a:p>
      </dgm:t>
    </dgm:pt>
    <dgm:pt modelId="{AB81D343-7871-4C3F-BCB1-CB572E9CEF42}" type="parTrans" cxnId="{5C878F2B-6832-4E63-943F-C0A2E7A86DB7}">
      <dgm:prSet/>
      <dgm:spPr/>
      <dgm:t>
        <a:bodyPr/>
        <a:lstStyle/>
        <a:p>
          <a:endParaRPr lang="en-US"/>
        </a:p>
      </dgm:t>
    </dgm:pt>
    <dgm:pt modelId="{057A2883-148E-480A-9AC0-C838DD2F1850}" type="sibTrans" cxnId="{5C878F2B-6832-4E63-943F-C0A2E7A86DB7}">
      <dgm:prSet/>
      <dgm:spPr/>
      <dgm:t>
        <a:bodyPr/>
        <a:lstStyle/>
        <a:p>
          <a:endParaRPr lang="en-US"/>
        </a:p>
      </dgm:t>
    </dgm:pt>
    <dgm:pt modelId="{2136455C-B946-49CF-9938-907C9A9A32A1}">
      <dgm:prSet/>
      <dgm:spPr/>
      <dgm:t>
        <a:bodyPr/>
        <a:lstStyle/>
        <a:p>
          <a:r>
            <a:rPr lang="en-GB"/>
            <a:t>What you would like to learn about behaviour management?</a:t>
          </a:r>
          <a:endParaRPr lang="en-US"/>
        </a:p>
      </dgm:t>
    </dgm:pt>
    <dgm:pt modelId="{70A512AA-1F92-429A-BBB1-66C39F1349CC}" type="parTrans" cxnId="{3E3B6DF9-5C83-4DF7-A77F-AFAD055B6090}">
      <dgm:prSet/>
      <dgm:spPr/>
      <dgm:t>
        <a:bodyPr/>
        <a:lstStyle/>
        <a:p>
          <a:endParaRPr lang="en-US"/>
        </a:p>
      </dgm:t>
    </dgm:pt>
    <dgm:pt modelId="{4DA054EC-84E6-4AAB-BB65-7366BA842756}" type="sibTrans" cxnId="{3E3B6DF9-5C83-4DF7-A77F-AFAD055B6090}">
      <dgm:prSet/>
      <dgm:spPr/>
      <dgm:t>
        <a:bodyPr/>
        <a:lstStyle/>
        <a:p>
          <a:endParaRPr lang="en-US"/>
        </a:p>
      </dgm:t>
    </dgm:pt>
    <dgm:pt modelId="{D942897F-A2CA-42A9-9CED-348895B610CA}" type="pres">
      <dgm:prSet presAssocID="{A175DECB-7E20-4819-BDD9-2CAA79BFDCCB}" presName="hierChild1" presStyleCnt="0">
        <dgm:presLayoutVars>
          <dgm:orgChart val="1"/>
          <dgm:chPref val="1"/>
          <dgm:dir/>
          <dgm:animOne val="branch"/>
          <dgm:animLvl val="lvl"/>
          <dgm:resizeHandles/>
        </dgm:presLayoutVars>
      </dgm:prSet>
      <dgm:spPr/>
    </dgm:pt>
    <dgm:pt modelId="{36D08C9E-B8B4-4CE6-8B05-0E4F8FEDFEBA}" type="pres">
      <dgm:prSet presAssocID="{81EBBE13-218E-42CA-A4A1-49A156A25CE4}" presName="hierRoot1" presStyleCnt="0">
        <dgm:presLayoutVars>
          <dgm:hierBranch val="init"/>
        </dgm:presLayoutVars>
      </dgm:prSet>
      <dgm:spPr/>
    </dgm:pt>
    <dgm:pt modelId="{C10E946E-0C67-4648-B780-830004EF7648}" type="pres">
      <dgm:prSet presAssocID="{81EBBE13-218E-42CA-A4A1-49A156A25CE4}" presName="rootComposite1" presStyleCnt="0"/>
      <dgm:spPr/>
    </dgm:pt>
    <dgm:pt modelId="{934365B2-1FC6-4987-B784-4D05836CD2EE}" type="pres">
      <dgm:prSet presAssocID="{81EBBE13-218E-42CA-A4A1-49A156A25CE4}" presName="rootText1" presStyleLbl="node0" presStyleIdx="0" presStyleCnt="1">
        <dgm:presLayoutVars>
          <dgm:chPref val="3"/>
        </dgm:presLayoutVars>
      </dgm:prSet>
      <dgm:spPr/>
    </dgm:pt>
    <dgm:pt modelId="{30B24129-0E2D-40A8-B204-8931B09EBE03}" type="pres">
      <dgm:prSet presAssocID="{81EBBE13-218E-42CA-A4A1-49A156A25CE4}" presName="rootConnector1" presStyleLbl="node1" presStyleIdx="0" presStyleCnt="0"/>
      <dgm:spPr/>
    </dgm:pt>
    <dgm:pt modelId="{CD264C53-DFF2-44D2-8B42-A35152549722}" type="pres">
      <dgm:prSet presAssocID="{81EBBE13-218E-42CA-A4A1-49A156A25CE4}" presName="hierChild2" presStyleCnt="0"/>
      <dgm:spPr/>
    </dgm:pt>
    <dgm:pt modelId="{BF2B4ACB-6045-47A7-879F-E44930A601EB}" type="pres">
      <dgm:prSet presAssocID="{AB81D343-7871-4C3F-BCB1-CB572E9CEF42}" presName="Name64" presStyleLbl="parChTrans1D2" presStyleIdx="0" presStyleCnt="2"/>
      <dgm:spPr/>
    </dgm:pt>
    <dgm:pt modelId="{788CC690-2D61-4AA6-98D8-545FE6797773}" type="pres">
      <dgm:prSet presAssocID="{450D1816-B3A8-4E3B-9A34-2F7939B4D80B}" presName="hierRoot2" presStyleCnt="0">
        <dgm:presLayoutVars>
          <dgm:hierBranch val="init"/>
        </dgm:presLayoutVars>
      </dgm:prSet>
      <dgm:spPr/>
    </dgm:pt>
    <dgm:pt modelId="{ABD8ECB5-42C8-4850-A0D7-218CB88E8571}" type="pres">
      <dgm:prSet presAssocID="{450D1816-B3A8-4E3B-9A34-2F7939B4D80B}" presName="rootComposite" presStyleCnt="0"/>
      <dgm:spPr/>
    </dgm:pt>
    <dgm:pt modelId="{534C3B4C-1530-4682-BCD6-D07120C685B5}" type="pres">
      <dgm:prSet presAssocID="{450D1816-B3A8-4E3B-9A34-2F7939B4D80B}" presName="rootText" presStyleLbl="node2" presStyleIdx="0" presStyleCnt="2">
        <dgm:presLayoutVars>
          <dgm:chPref val="3"/>
        </dgm:presLayoutVars>
      </dgm:prSet>
      <dgm:spPr/>
    </dgm:pt>
    <dgm:pt modelId="{2C77C46F-6DCC-4421-9193-AA5E01CC8AEC}" type="pres">
      <dgm:prSet presAssocID="{450D1816-B3A8-4E3B-9A34-2F7939B4D80B}" presName="rootConnector" presStyleLbl="node2" presStyleIdx="0" presStyleCnt="2"/>
      <dgm:spPr/>
    </dgm:pt>
    <dgm:pt modelId="{0A85172A-DA45-44D5-9226-4AA1D7669C78}" type="pres">
      <dgm:prSet presAssocID="{450D1816-B3A8-4E3B-9A34-2F7939B4D80B}" presName="hierChild4" presStyleCnt="0"/>
      <dgm:spPr/>
    </dgm:pt>
    <dgm:pt modelId="{6ACD33D1-3B2E-4455-8A53-B5DF1F2FC553}" type="pres">
      <dgm:prSet presAssocID="{450D1816-B3A8-4E3B-9A34-2F7939B4D80B}" presName="hierChild5" presStyleCnt="0"/>
      <dgm:spPr/>
    </dgm:pt>
    <dgm:pt modelId="{F76F129D-D79B-4D05-A590-CA2941BE0500}" type="pres">
      <dgm:prSet presAssocID="{70A512AA-1F92-429A-BBB1-66C39F1349CC}" presName="Name64" presStyleLbl="parChTrans1D2" presStyleIdx="1" presStyleCnt="2"/>
      <dgm:spPr/>
    </dgm:pt>
    <dgm:pt modelId="{0EC9E070-2662-4E11-AA80-8272E750DC62}" type="pres">
      <dgm:prSet presAssocID="{2136455C-B946-49CF-9938-907C9A9A32A1}" presName="hierRoot2" presStyleCnt="0">
        <dgm:presLayoutVars>
          <dgm:hierBranch val="init"/>
        </dgm:presLayoutVars>
      </dgm:prSet>
      <dgm:spPr/>
    </dgm:pt>
    <dgm:pt modelId="{E740C78E-D583-4189-B77F-B4ACC1496EC7}" type="pres">
      <dgm:prSet presAssocID="{2136455C-B946-49CF-9938-907C9A9A32A1}" presName="rootComposite" presStyleCnt="0"/>
      <dgm:spPr/>
    </dgm:pt>
    <dgm:pt modelId="{569AD55B-93D1-43D2-9231-808CAAE14226}" type="pres">
      <dgm:prSet presAssocID="{2136455C-B946-49CF-9938-907C9A9A32A1}" presName="rootText" presStyleLbl="node2" presStyleIdx="1" presStyleCnt="2">
        <dgm:presLayoutVars>
          <dgm:chPref val="3"/>
        </dgm:presLayoutVars>
      </dgm:prSet>
      <dgm:spPr/>
    </dgm:pt>
    <dgm:pt modelId="{F02BD638-7559-4022-A92F-0738326DC841}" type="pres">
      <dgm:prSet presAssocID="{2136455C-B946-49CF-9938-907C9A9A32A1}" presName="rootConnector" presStyleLbl="node2" presStyleIdx="1" presStyleCnt="2"/>
      <dgm:spPr/>
    </dgm:pt>
    <dgm:pt modelId="{FD0B285D-E246-4B17-A137-A92CFEBC8290}" type="pres">
      <dgm:prSet presAssocID="{2136455C-B946-49CF-9938-907C9A9A32A1}" presName="hierChild4" presStyleCnt="0"/>
      <dgm:spPr/>
    </dgm:pt>
    <dgm:pt modelId="{FD8EB0AA-2F50-44B1-B194-5F4214D01A50}" type="pres">
      <dgm:prSet presAssocID="{2136455C-B946-49CF-9938-907C9A9A32A1}" presName="hierChild5" presStyleCnt="0"/>
      <dgm:spPr/>
    </dgm:pt>
    <dgm:pt modelId="{6A80ADE5-7604-49B8-AD31-11392AE3F054}" type="pres">
      <dgm:prSet presAssocID="{81EBBE13-218E-42CA-A4A1-49A156A25CE4}" presName="hierChild3" presStyleCnt="0"/>
      <dgm:spPr/>
    </dgm:pt>
  </dgm:ptLst>
  <dgm:cxnLst>
    <dgm:cxn modelId="{B2A8AC09-E63A-4159-8BAC-C514D559B1DD}" type="presOf" srcId="{450D1816-B3A8-4E3B-9A34-2F7939B4D80B}" destId="{534C3B4C-1530-4682-BCD6-D07120C685B5}" srcOrd="0" destOrd="0" presId="urn:microsoft.com/office/officeart/2009/3/layout/HorizontalOrganizationChart"/>
    <dgm:cxn modelId="{91AAAA0C-C248-4F09-B3CF-756F16F55799}" type="presOf" srcId="{450D1816-B3A8-4E3B-9A34-2F7939B4D80B}" destId="{2C77C46F-6DCC-4421-9193-AA5E01CC8AEC}" srcOrd="1" destOrd="0" presId="urn:microsoft.com/office/officeart/2009/3/layout/HorizontalOrganizationChart"/>
    <dgm:cxn modelId="{5DDB6411-492A-4760-88BA-51466D9EF238}" type="presOf" srcId="{81EBBE13-218E-42CA-A4A1-49A156A25CE4}" destId="{30B24129-0E2D-40A8-B204-8931B09EBE03}" srcOrd="1" destOrd="0" presId="urn:microsoft.com/office/officeart/2009/3/layout/HorizontalOrganizationChart"/>
    <dgm:cxn modelId="{5C878F2B-6832-4E63-943F-C0A2E7A86DB7}" srcId="{81EBBE13-218E-42CA-A4A1-49A156A25CE4}" destId="{450D1816-B3A8-4E3B-9A34-2F7939B4D80B}" srcOrd="0" destOrd="0" parTransId="{AB81D343-7871-4C3F-BCB1-CB572E9CEF42}" sibTransId="{057A2883-148E-480A-9AC0-C838DD2F1850}"/>
    <dgm:cxn modelId="{77FBA434-8E98-4D6B-AC10-F9FF411A4BB6}" type="presOf" srcId="{2136455C-B946-49CF-9938-907C9A9A32A1}" destId="{F02BD638-7559-4022-A92F-0738326DC841}" srcOrd="1" destOrd="0" presId="urn:microsoft.com/office/officeart/2009/3/layout/HorizontalOrganizationChart"/>
    <dgm:cxn modelId="{5CBA605C-1A35-46AF-87E9-DFDE985649A8}" type="presOf" srcId="{81EBBE13-218E-42CA-A4A1-49A156A25CE4}" destId="{934365B2-1FC6-4987-B784-4D05836CD2EE}" srcOrd="0" destOrd="0" presId="urn:microsoft.com/office/officeart/2009/3/layout/HorizontalOrganizationChart"/>
    <dgm:cxn modelId="{B81E2159-BD6C-43AE-A907-E1432097F0B5}" srcId="{A175DECB-7E20-4819-BDD9-2CAA79BFDCCB}" destId="{81EBBE13-218E-42CA-A4A1-49A156A25CE4}" srcOrd="0" destOrd="0" parTransId="{DC3D6DCC-26FD-4B8F-97E0-72F1DF382AB5}" sibTransId="{6BBC809C-89C5-4DF2-91B5-912B1D806383}"/>
    <dgm:cxn modelId="{1EEDE45A-2A0B-4407-A492-4188DDA313B2}" type="presOf" srcId="{A175DECB-7E20-4819-BDD9-2CAA79BFDCCB}" destId="{D942897F-A2CA-42A9-9CED-348895B610CA}" srcOrd="0" destOrd="0" presId="urn:microsoft.com/office/officeart/2009/3/layout/HorizontalOrganizationChart"/>
    <dgm:cxn modelId="{8938057B-4BAE-4E8D-AAF6-29926AE0245E}" type="presOf" srcId="{2136455C-B946-49CF-9938-907C9A9A32A1}" destId="{569AD55B-93D1-43D2-9231-808CAAE14226}" srcOrd="0" destOrd="0" presId="urn:microsoft.com/office/officeart/2009/3/layout/HorizontalOrganizationChart"/>
    <dgm:cxn modelId="{AD7141D3-45B9-4B3D-A399-E8BFE36223B7}" type="presOf" srcId="{70A512AA-1F92-429A-BBB1-66C39F1349CC}" destId="{F76F129D-D79B-4D05-A590-CA2941BE0500}" srcOrd="0" destOrd="0" presId="urn:microsoft.com/office/officeart/2009/3/layout/HorizontalOrganizationChart"/>
    <dgm:cxn modelId="{3E3B6DF9-5C83-4DF7-A77F-AFAD055B6090}" srcId="{81EBBE13-218E-42CA-A4A1-49A156A25CE4}" destId="{2136455C-B946-49CF-9938-907C9A9A32A1}" srcOrd="1" destOrd="0" parTransId="{70A512AA-1F92-429A-BBB1-66C39F1349CC}" sibTransId="{4DA054EC-84E6-4AAB-BB65-7366BA842756}"/>
    <dgm:cxn modelId="{3B13AEF9-AE0A-4A03-8022-69B2A3C6FA49}" type="presOf" srcId="{AB81D343-7871-4C3F-BCB1-CB572E9CEF42}" destId="{BF2B4ACB-6045-47A7-879F-E44930A601EB}" srcOrd="0" destOrd="0" presId="urn:microsoft.com/office/officeart/2009/3/layout/HorizontalOrganizationChart"/>
    <dgm:cxn modelId="{32BEDDF4-BB17-49B0-A291-64CF8F514AD2}" type="presParOf" srcId="{D942897F-A2CA-42A9-9CED-348895B610CA}" destId="{36D08C9E-B8B4-4CE6-8B05-0E4F8FEDFEBA}" srcOrd="0" destOrd="0" presId="urn:microsoft.com/office/officeart/2009/3/layout/HorizontalOrganizationChart"/>
    <dgm:cxn modelId="{CC0F53CA-1CE1-4CA4-83AF-11009021FEE5}" type="presParOf" srcId="{36D08C9E-B8B4-4CE6-8B05-0E4F8FEDFEBA}" destId="{C10E946E-0C67-4648-B780-830004EF7648}" srcOrd="0" destOrd="0" presId="urn:microsoft.com/office/officeart/2009/3/layout/HorizontalOrganizationChart"/>
    <dgm:cxn modelId="{E4007C4A-5DC3-4A21-8F8A-6CE6E33BC1FA}" type="presParOf" srcId="{C10E946E-0C67-4648-B780-830004EF7648}" destId="{934365B2-1FC6-4987-B784-4D05836CD2EE}" srcOrd="0" destOrd="0" presId="urn:microsoft.com/office/officeart/2009/3/layout/HorizontalOrganizationChart"/>
    <dgm:cxn modelId="{3AEA3B4C-1B55-498E-B457-7B8A9FD6D66D}" type="presParOf" srcId="{C10E946E-0C67-4648-B780-830004EF7648}" destId="{30B24129-0E2D-40A8-B204-8931B09EBE03}" srcOrd="1" destOrd="0" presId="urn:microsoft.com/office/officeart/2009/3/layout/HorizontalOrganizationChart"/>
    <dgm:cxn modelId="{6081414B-76C2-44BC-85C2-05D117A8E2BD}" type="presParOf" srcId="{36D08C9E-B8B4-4CE6-8B05-0E4F8FEDFEBA}" destId="{CD264C53-DFF2-44D2-8B42-A35152549722}" srcOrd="1" destOrd="0" presId="urn:microsoft.com/office/officeart/2009/3/layout/HorizontalOrganizationChart"/>
    <dgm:cxn modelId="{816FFAA0-DE50-4085-A20C-36AD99A50BB9}" type="presParOf" srcId="{CD264C53-DFF2-44D2-8B42-A35152549722}" destId="{BF2B4ACB-6045-47A7-879F-E44930A601EB}" srcOrd="0" destOrd="0" presId="urn:microsoft.com/office/officeart/2009/3/layout/HorizontalOrganizationChart"/>
    <dgm:cxn modelId="{D3027FAF-FE39-492F-B828-E162ABA38C32}" type="presParOf" srcId="{CD264C53-DFF2-44D2-8B42-A35152549722}" destId="{788CC690-2D61-4AA6-98D8-545FE6797773}" srcOrd="1" destOrd="0" presId="urn:microsoft.com/office/officeart/2009/3/layout/HorizontalOrganizationChart"/>
    <dgm:cxn modelId="{3D08D2B8-C461-4CD3-9F2E-7C4EAA976DDB}" type="presParOf" srcId="{788CC690-2D61-4AA6-98D8-545FE6797773}" destId="{ABD8ECB5-42C8-4850-A0D7-218CB88E8571}" srcOrd="0" destOrd="0" presId="urn:microsoft.com/office/officeart/2009/3/layout/HorizontalOrganizationChart"/>
    <dgm:cxn modelId="{2C1616CD-23AC-4DC2-8B98-543E9A873EDC}" type="presParOf" srcId="{ABD8ECB5-42C8-4850-A0D7-218CB88E8571}" destId="{534C3B4C-1530-4682-BCD6-D07120C685B5}" srcOrd="0" destOrd="0" presId="urn:microsoft.com/office/officeart/2009/3/layout/HorizontalOrganizationChart"/>
    <dgm:cxn modelId="{9584B3C4-CDF6-4D81-A058-FAA67F875B5B}" type="presParOf" srcId="{ABD8ECB5-42C8-4850-A0D7-218CB88E8571}" destId="{2C77C46F-6DCC-4421-9193-AA5E01CC8AEC}" srcOrd="1" destOrd="0" presId="urn:microsoft.com/office/officeart/2009/3/layout/HorizontalOrganizationChart"/>
    <dgm:cxn modelId="{20B8D1C3-AE41-483F-B4D6-68C56B4C2DAA}" type="presParOf" srcId="{788CC690-2D61-4AA6-98D8-545FE6797773}" destId="{0A85172A-DA45-44D5-9226-4AA1D7669C78}" srcOrd="1" destOrd="0" presId="urn:microsoft.com/office/officeart/2009/3/layout/HorizontalOrganizationChart"/>
    <dgm:cxn modelId="{F8A50C93-E141-468E-B047-ED36EC6199F7}" type="presParOf" srcId="{788CC690-2D61-4AA6-98D8-545FE6797773}" destId="{6ACD33D1-3B2E-4455-8A53-B5DF1F2FC553}" srcOrd="2" destOrd="0" presId="urn:microsoft.com/office/officeart/2009/3/layout/HorizontalOrganizationChart"/>
    <dgm:cxn modelId="{B57F213B-9B5C-4D73-8ED3-2812C7BB084C}" type="presParOf" srcId="{CD264C53-DFF2-44D2-8B42-A35152549722}" destId="{F76F129D-D79B-4D05-A590-CA2941BE0500}" srcOrd="2" destOrd="0" presId="urn:microsoft.com/office/officeart/2009/3/layout/HorizontalOrganizationChart"/>
    <dgm:cxn modelId="{13C7EF68-9C41-4DE1-AEA6-67A7ECDCD260}" type="presParOf" srcId="{CD264C53-DFF2-44D2-8B42-A35152549722}" destId="{0EC9E070-2662-4E11-AA80-8272E750DC62}" srcOrd="3" destOrd="0" presId="urn:microsoft.com/office/officeart/2009/3/layout/HorizontalOrganizationChart"/>
    <dgm:cxn modelId="{C3527FC9-3DBD-4C8F-AEA3-1679652D58C4}" type="presParOf" srcId="{0EC9E070-2662-4E11-AA80-8272E750DC62}" destId="{E740C78E-D583-4189-B77F-B4ACC1496EC7}" srcOrd="0" destOrd="0" presId="urn:microsoft.com/office/officeart/2009/3/layout/HorizontalOrganizationChart"/>
    <dgm:cxn modelId="{91F72FA6-17B3-4CE9-97AF-DEC47D1D8375}" type="presParOf" srcId="{E740C78E-D583-4189-B77F-B4ACC1496EC7}" destId="{569AD55B-93D1-43D2-9231-808CAAE14226}" srcOrd="0" destOrd="0" presId="urn:microsoft.com/office/officeart/2009/3/layout/HorizontalOrganizationChart"/>
    <dgm:cxn modelId="{C9934B32-9696-478E-855A-263F4031F643}" type="presParOf" srcId="{E740C78E-D583-4189-B77F-B4ACC1496EC7}" destId="{F02BD638-7559-4022-A92F-0738326DC841}" srcOrd="1" destOrd="0" presId="urn:microsoft.com/office/officeart/2009/3/layout/HorizontalOrganizationChart"/>
    <dgm:cxn modelId="{CA23C62D-AACC-4A47-A674-4193A6BEBB99}" type="presParOf" srcId="{0EC9E070-2662-4E11-AA80-8272E750DC62}" destId="{FD0B285D-E246-4B17-A137-A92CFEBC8290}" srcOrd="1" destOrd="0" presId="urn:microsoft.com/office/officeart/2009/3/layout/HorizontalOrganizationChart"/>
    <dgm:cxn modelId="{A30B580A-929D-4176-8BA9-31BF03D9FC31}" type="presParOf" srcId="{0EC9E070-2662-4E11-AA80-8272E750DC62}" destId="{FD8EB0AA-2F50-44B1-B194-5F4214D01A50}" srcOrd="2" destOrd="0" presId="urn:microsoft.com/office/officeart/2009/3/layout/HorizontalOrganizationChart"/>
    <dgm:cxn modelId="{432DE484-68BD-41C8-B1C1-8F729A7EC101}" type="presParOf" srcId="{36D08C9E-B8B4-4CE6-8B05-0E4F8FEDFEBA}" destId="{6A80ADE5-7604-49B8-AD31-11392AE3F054}"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75DECB-7E20-4819-BDD9-2CAA79BFDCCB}" type="doc">
      <dgm:prSet loTypeId="urn:microsoft.com/office/officeart/2009/3/layout/HorizontalOrganizationChart" loCatId="hierarchy" qsTypeId="urn:microsoft.com/office/officeart/2005/8/quickstyle/simple1#5" qsCatId="simple" csTypeId="urn:microsoft.com/office/officeart/2005/8/colors/colorful1#4" csCatId="colorful" phldr="1"/>
      <dgm:spPr/>
      <dgm:t>
        <a:bodyPr/>
        <a:lstStyle/>
        <a:p>
          <a:endParaRPr lang="en-US"/>
        </a:p>
      </dgm:t>
    </dgm:pt>
    <dgm:pt modelId="{81EBBE13-218E-42CA-A4A1-49A156A25CE4}">
      <dgm:prSet/>
      <dgm:spPr/>
      <dgm:t>
        <a:bodyPr/>
        <a:lstStyle/>
        <a:p>
          <a:r>
            <a:rPr lang="en-GB" dirty="0"/>
            <a:t>Add to your original mind map</a:t>
          </a:r>
          <a:endParaRPr lang="en-US" dirty="0"/>
        </a:p>
      </dgm:t>
    </dgm:pt>
    <dgm:pt modelId="{DC3D6DCC-26FD-4B8F-97E0-72F1DF382AB5}" type="parTrans" cxnId="{B81E2159-BD6C-43AE-A907-E1432097F0B5}">
      <dgm:prSet/>
      <dgm:spPr/>
      <dgm:t>
        <a:bodyPr/>
        <a:lstStyle/>
        <a:p>
          <a:endParaRPr lang="en-US"/>
        </a:p>
      </dgm:t>
    </dgm:pt>
    <dgm:pt modelId="{6BBC809C-89C5-4DF2-91B5-912B1D806383}" type="sibTrans" cxnId="{B81E2159-BD6C-43AE-A907-E1432097F0B5}">
      <dgm:prSet/>
      <dgm:spPr/>
      <dgm:t>
        <a:bodyPr/>
        <a:lstStyle/>
        <a:p>
          <a:endParaRPr lang="en-US"/>
        </a:p>
      </dgm:t>
    </dgm:pt>
    <dgm:pt modelId="{450D1816-B3A8-4E3B-9A34-2F7939B4D80B}">
      <dgm:prSet/>
      <dgm:spPr/>
      <dgm:t>
        <a:bodyPr/>
        <a:lstStyle/>
        <a:p>
          <a:r>
            <a:rPr lang="en-GB" dirty="0">
              <a:latin typeface="Arial" panose="020B0604020202020204" pitchFamily="34" charset="0"/>
              <a:cs typeface="Arial" panose="020B0604020202020204" pitchFamily="34" charset="0"/>
            </a:rPr>
            <a:t>What does ‘Behaviour Management’ mean to you?</a:t>
          </a:r>
          <a:endParaRPr lang="en-US" dirty="0"/>
        </a:p>
      </dgm:t>
    </dgm:pt>
    <dgm:pt modelId="{AB81D343-7871-4C3F-BCB1-CB572E9CEF42}" type="parTrans" cxnId="{5C878F2B-6832-4E63-943F-C0A2E7A86DB7}">
      <dgm:prSet/>
      <dgm:spPr/>
      <dgm:t>
        <a:bodyPr/>
        <a:lstStyle/>
        <a:p>
          <a:endParaRPr lang="en-US"/>
        </a:p>
      </dgm:t>
    </dgm:pt>
    <dgm:pt modelId="{057A2883-148E-480A-9AC0-C838DD2F1850}" type="sibTrans" cxnId="{5C878F2B-6832-4E63-943F-C0A2E7A86DB7}">
      <dgm:prSet/>
      <dgm:spPr/>
      <dgm:t>
        <a:bodyPr/>
        <a:lstStyle/>
        <a:p>
          <a:endParaRPr lang="en-US"/>
        </a:p>
      </dgm:t>
    </dgm:pt>
    <dgm:pt modelId="{D942897F-A2CA-42A9-9CED-348895B610CA}" type="pres">
      <dgm:prSet presAssocID="{A175DECB-7E20-4819-BDD9-2CAA79BFDCCB}" presName="hierChild1" presStyleCnt="0">
        <dgm:presLayoutVars>
          <dgm:orgChart val="1"/>
          <dgm:chPref val="1"/>
          <dgm:dir/>
          <dgm:animOne val="branch"/>
          <dgm:animLvl val="lvl"/>
          <dgm:resizeHandles/>
        </dgm:presLayoutVars>
      </dgm:prSet>
      <dgm:spPr/>
    </dgm:pt>
    <dgm:pt modelId="{36D08C9E-B8B4-4CE6-8B05-0E4F8FEDFEBA}" type="pres">
      <dgm:prSet presAssocID="{81EBBE13-218E-42CA-A4A1-49A156A25CE4}" presName="hierRoot1" presStyleCnt="0">
        <dgm:presLayoutVars>
          <dgm:hierBranch val="init"/>
        </dgm:presLayoutVars>
      </dgm:prSet>
      <dgm:spPr/>
    </dgm:pt>
    <dgm:pt modelId="{C10E946E-0C67-4648-B780-830004EF7648}" type="pres">
      <dgm:prSet presAssocID="{81EBBE13-218E-42CA-A4A1-49A156A25CE4}" presName="rootComposite1" presStyleCnt="0"/>
      <dgm:spPr/>
    </dgm:pt>
    <dgm:pt modelId="{934365B2-1FC6-4987-B784-4D05836CD2EE}" type="pres">
      <dgm:prSet presAssocID="{81EBBE13-218E-42CA-A4A1-49A156A25CE4}" presName="rootText1" presStyleLbl="node0" presStyleIdx="0" presStyleCnt="1">
        <dgm:presLayoutVars>
          <dgm:chPref val="3"/>
        </dgm:presLayoutVars>
      </dgm:prSet>
      <dgm:spPr/>
    </dgm:pt>
    <dgm:pt modelId="{30B24129-0E2D-40A8-B204-8931B09EBE03}" type="pres">
      <dgm:prSet presAssocID="{81EBBE13-218E-42CA-A4A1-49A156A25CE4}" presName="rootConnector1" presStyleLbl="node1" presStyleIdx="0" presStyleCnt="0"/>
      <dgm:spPr/>
    </dgm:pt>
    <dgm:pt modelId="{CD264C53-DFF2-44D2-8B42-A35152549722}" type="pres">
      <dgm:prSet presAssocID="{81EBBE13-218E-42CA-A4A1-49A156A25CE4}" presName="hierChild2" presStyleCnt="0"/>
      <dgm:spPr/>
    </dgm:pt>
    <dgm:pt modelId="{BF2B4ACB-6045-47A7-879F-E44930A601EB}" type="pres">
      <dgm:prSet presAssocID="{AB81D343-7871-4C3F-BCB1-CB572E9CEF42}" presName="Name64" presStyleLbl="parChTrans1D2" presStyleIdx="0" presStyleCnt="1"/>
      <dgm:spPr/>
    </dgm:pt>
    <dgm:pt modelId="{788CC690-2D61-4AA6-98D8-545FE6797773}" type="pres">
      <dgm:prSet presAssocID="{450D1816-B3A8-4E3B-9A34-2F7939B4D80B}" presName="hierRoot2" presStyleCnt="0">
        <dgm:presLayoutVars>
          <dgm:hierBranch val="init"/>
        </dgm:presLayoutVars>
      </dgm:prSet>
      <dgm:spPr/>
    </dgm:pt>
    <dgm:pt modelId="{ABD8ECB5-42C8-4850-A0D7-218CB88E8571}" type="pres">
      <dgm:prSet presAssocID="{450D1816-B3A8-4E3B-9A34-2F7939B4D80B}" presName="rootComposite" presStyleCnt="0"/>
      <dgm:spPr/>
    </dgm:pt>
    <dgm:pt modelId="{534C3B4C-1530-4682-BCD6-D07120C685B5}" type="pres">
      <dgm:prSet presAssocID="{450D1816-B3A8-4E3B-9A34-2F7939B4D80B}" presName="rootText" presStyleLbl="node2" presStyleIdx="0" presStyleCnt="1">
        <dgm:presLayoutVars>
          <dgm:chPref val="3"/>
        </dgm:presLayoutVars>
      </dgm:prSet>
      <dgm:spPr/>
    </dgm:pt>
    <dgm:pt modelId="{2C77C46F-6DCC-4421-9193-AA5E01CC8AEC}" type="pres">
      <dgm:prSet presAssocID="{450D1816-B3A8-4E3B-9A34-2F7939B4D80B}" presName="rootConnector" presStyleLbl="node2" presStyleIdx="0" presStyleCnt="1"/>
      <dgm:spPr/>
    </dgm:pt>
    <dgm:pt modelId="{0A85172A-DA45-44D5-9226-4AA1D7669C78}" type="pres">
      <dgm:prSet presAssocID="{450D1816-B3A8-4E3B-9A34-2F7939B4D80B}" presName="hierChild4" presStyleCnt="0"/>
      <dgm:spPr/>
    </dgm:pt>
    <dgm:pt modelId="{6ACD33D1-3B2E-4455-8A53-B5DF1F2FC553}" type="pres">
      <dgm:prSet presAssocID="{450D1816-B3A8-4E3B-9A34-2F7939B4D80B}" presName="hierChild5" presStyleCnt="0"/>
      <dgm:spPr/>
    </dgm:pt>
    <dgm:pt modelId="{6A80ADE5-7604-49B8-AD31-11392AE3F054}" type="pres">
      <dgm:prSet presAssocID="{81EBBE13-218E-42CA-A4A1-49A156A25CE4}" presName="hierChild3" presStyleCnt="0"/>
      <dgm:spPr/>
    </dgm:pt>
  </dgm:ptLst>
  <dgm:cxnLst>
    <dgm:cxn modelId="{B2A8AC09-E63A-4159-8BAC-C514D559B1DD}" type="presOf" srcId="{450D1816-B3A8-4E3B-9A34-2F7939B4D80B}" destId="{534C3B4C-1530-4682-BCD6-D07120C685B5}" srcOrd="0" destOrd="0" presId="urn:microsoft.com/office/officeart/2009/3/layout/HorizontalOrganizationChart"/>
    <dgm:cxn modelId="{91AAAA0C-C248-4F09-B3CF-756F16F55799}" type="presOf" srcId="{450D1816-B3A8-4E3B-9A34-2F7939B4D80B}" destId="{2C77C46F-6DCC-4421-9193-AA5E01CC8AEC}" srcOrd="1" destOrd="0" presId="urn:microsoft.com/office/officeart/2009/3/layout/HorizontalOrganizationChart"/>
    <dgm:cxn modelId="{5DDB6411-492A-4760-88BA-51466D9EF238}" type="presOf" srcId="{81EBBE13-218E-42CA-A4A1-49A156A25CE4}" destId="{30B24129-0E2D-40A8-B204-8931B09EBE03}" srcOrd="1" destOrd="0" presId="urn:microsoft.com/office/officeart/2009/3/layout/HorizontalOrganizationChart"/>
    <dgm:cxn modelId="{5C878F2B-6832-4E63-943F-C0A2E7A86DB7}" srcId="{81EBBE13-218E-42CA-A4A1-49A156A25CE4}" destId="{450D1816-B3A8-4E3B-9A34-2F7939B4D80B}" srcOrd="0" destOrd="0" parTransId="{AB81D343-7871-4C3F-BCB1-CB572E9CEF42}" sibTransId="{057A2883-148E-480A-9AC0-C838DD2F1850}"/>
    <dgm:cxn modelId="{5CBA605C-1A35-46AF-87E9-DFDE985649A8}" type="presOf" srcId="{81EBBE13-218E-42CA-A4A1-49A156A25CE4}" destId="{934365B2-1FC6-4987-B784-4D05836CD2EE}" srcOrd="0" destOrd="0" presId="urn:microsoft.com/office/officeart/2009/3/layout/HorizontalOrganizationChart"/>
    <dgm:cxn modelId="{B81E2159-BD6C-43AE-A907-E1432097F0B5}" srcId="{A175DECB-7E20-4819-BDD9-2CAA79BFDCCB}" destId="{81EBBE13-218E-42CA-A4A1-49A156A25CE4}" srcOrd="0" destOrd="0" parTransId="{DC3D6DCC-26FD-4B8F-97E0-72F1DF382AB5}" sibTransId="{6BBC809C-89C5-4DF2-91B5-912B1D806383}"/>
    <dgm:cxn modelId="{1EEDE45A-2A0B-4407-A492-4188DDA313B2}" type="presOf" srcId="{A175DECB-7E20-4819-BDD9-2CAA79BFDCCB}" destId="{D942897F-A2CA-42A9-9CED-348895B610CA}" srcOrd="0" destOrd="0" presId="urn:microsoft.com/office/officeart/2009/3/layout/HorizontalOrganizationChart"/>
    <dgm:cxn modelId="{3B13AEF9-AE0A-4A03-8022-69B2A3C6FA49}" type="presOf" srcId="{AB81D343-7871-4C3F-BCB1-CB572E9CEF42}" destId="{BF2B4ACB-6045-47A7-879F-E44930A601EB}" srcOrd="0" destOrd="0" presId="urn:microsoft.com/office/officeart/2009/3/layout/HorizontalOrganizationChart"/>
    <dgm:cxn modelId="{32BEDDF4-BB17-49B0-A291-64CF8F514AD2}" type="presParOf" srcId="{D942897F-A2CA-42A9-9CED-348895B610CA}" destId="{36D08C9E-B8B4-4CE6-8B05-0E4F8FEDFEBA}" srcOrd="0" destOrd="0" presId="urn:microsoft.com/office/officeart/2009/3/layout/HorizontalOrganizationChart"/>
    <dgm:cxn modelId="{CC0F53CA-1CE1-4CA4-83AF-11009021FEE5}" type="presParOf" srcId="{36D08C9E-B8B4-4CE6-8B05-0E4F8FEDFEBA}" destId="{C10E946E-0C67-4648-B780-830004EF7648}" srcOrd="0" destOrd="0" presId="urn:microsoft.com/office/officeart/2009/3/layout/HorizontalOrganizationChart"/>
    <dgm:cxn modelId="{E4007C4A-5DC3-4A21-8F8A-6CE6E33BC1FA}" type="presParOf" srcId="{C10E946E-0C67-4648-B780-830004EF7648}" destId="{934365B2-1FC6-4987-B784-4D05836CD2EE}" srcOrd="0" destOrd="0" presId="urn:microsoft.com/office/officeart/2009/3/layout/HorizontalOrganizationChart"/>
    <dgm:cxn modelId="{3AEA3B4C-1B55-498E-B457-7B8A9FD6D66D}" type="presParOf" srcId="{C10E946E-0C67-4648-B780-830004EF7648}" destId="{30B24129-0E2D-40A8-B204-8931B09EBE03}" srcOrd="1" destOrd="0" presId="urn:microsoft.com/office/officeart/2009/3/layout/HorizontalOrganizationChart"/>
    <dgm:cxn modelId="{6081414B-76C2-44BC-85C2-05D117A8E2BD}" type="presParOf" srcId="{36D08C9E-B8B4-4CE6-8B05-0E4F8FEDFEBA}" destId="{CD264C53-DFF2-44D2-8B42-A35152549722}" srcOrd="1" destOrd="0" presId="urn:microsoft.com/office/officeart/2009/3/layout/HorizontalOrganizationChart"/>
    <dgm:cxn modelId="{816FFAA0-DE50-4085-A20C-36AD99A50BB9}" type="presParOf" srcId="{CD264C53-DFF2-44D2-8B42-A35152549722}" destId="{BF2B4ACB-6045-47A7-879F-E44930A601EB}" srcOrd="0" destOrd="0" presId="urn:microsoft.com/office/officeart/2009/3/layout/HorizontalOrganizationChart"/>
    <dgm:cxn modelId="{D3027FAF-FE39-492F-B828-E162ABA38C32}" type="presParOf" srcId="{CD264C53-DFF2-44D2-8B42-A35152549722}" destId="{788CC690-2D61-4AA6-98D8-545FE6797773}" srcOrd="1" destOrd="0" presId="urn:microsoft.com/office/officeart/2009/3/layout/HorizontalOrganizationChart"/>
    <dgm:cxn modelId="{3D08D2B8-C461-4CD3-9F2E-7C4EAA976DDB}" type="presParOf" srcId="{788CC690-2D61-4AA6-98D8-545FE6797773}" destId="{ABD8ECB5-42C8-4850-A0D7-218CB88E8571}" srcOrd="0" destOrd="0" presId="urn:microsoft.com/office/officeart/2009/3/layout/HorizontalOrganizationChart"/>
    <dgm:cxn modelId="{2C1616CD-23AC-4DC2-8B98-543E9A873EDC}" type="presParOf" srcId="{ABD8ECB5-42C8-4850-A0D7-218CB88E8571}" destId="{534C3B4C-1530-4682-BCD6-D07120C685B5}" srcOrd="0" destOrd="0" presId="urn:microsoft.com/office/officeart/2009/3/layout/HorizontalOrganizationChart"/>
    <dgm:cxn modelId="{9584B3C4-CDF6-4D81-A058-FAA67F875B5B}" type="presParOf" srcId="{ABD8ECB5-42C8-4850-A0D7-218CB88E8571}" destId="{2C77C46F-6DCC-4421-9193-AA5E01CC8AEC}" srcOrd="1" destOrd="0" presId="urn:microsoft.com/office/officeart/2009/3/layout/HorizontalOrganizationChart"/>
    <dgm:cxn modelId="{20B8D1C3-AE41-483F-B4D6-68C56B4C2DAA}" type="presParOf" srcId="{788CC690-2D61-4AA6-98D8-545FE6797773}" destId="{0A85172A-DA45-44D5-9226-4AA1D7669C78}" srcOrd="1" destOrd="0" presId="urn:microsoft.com/office/officeart/2009/3/layout/HorizontalOrganizationChart"/>
    <dgm:cxn modelId="{F8A50C93-E141-468E-B047-ED36EC6199F7}" type="presParOf" srcId="{788CC690-2D61-4AA6-98D8-545FE6797773}" destId="{6ACD33D1-3B2E-4455-8A53-B5DF1F2FC553}" srcOrd="2" destOrd="0" presId="urn:microsoft.com/office/officeart/2009/3/layout/HorizontalOrganizationChart"/>
    <dgm:cxn modelId="{432DE484-68BD-41C8-B1C1-8F729A7EC101}" type="presParOf" srcId="{36D08C9E-B8B4-4CE6-8B05-0E4F8FEDFEBA}" destId="{6A80ADE5-7604-49B8-AD31-11392AE3F054}"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A938C1-B167-4E74-930B-00C03761E6AF}" type="doc">
      <dgm:prSet loTypeId="urn:microsoft.com/office/officeart/2018/2/layout/IconVerticalSolidList" loCatId="icon" qsTypeId="urn:microsoft.com/office/officeart/2005/8/quickstyle/simple1#6" qsCatId="simple" csTypeId="urn:microsoft.com/office/officeart/2018/5/colors/Iconchunking_neutralbg_colorful1" csCatId="colorful" phldr="1"/>
      <dgm:spPr/>
      <dgm:t>
        <a:bodyPr/>
        <a:lstStyle/>
        <a:p>
          <a:endParaRPr lang="en-US"/>
        </a:p>
      </dgm:t>
    </dgm:pt>
    <dgm:pt modelId="{6D1A4EF1-D1CD-42D3-8533-2772E64ABC51}">
      <dgm:prSet/>
      <dgm:spPr/>
      <dgm:t>
        <a:bodyPr/>
        <a:lstStyle/>
        <a:p>
          <a:r>
            <a:rPr lang="en-GB" dirty="0"/>
            <a:t>Ability to undertake lessons with more challenging pupils more effectively than other practitioners, recognised as possessing ‘soft skills’</a:t>
          </a:r>
          <a:endParaRPr lang="en-US" dirty="0"/>
        </a:p>
      </dgm:t>
    </dgm:pt>
    <dgm:pt modelId="{1DB74851-52E4-4313-A6A0-7F51FE0C88FC}" type="parTrans" cxnId="{BA05F182-00B0-4364-8E51-91844A88B850}">
      <dgm:prSet/>
      <dgm:spPr/>
      <dgm:t>
        <a:bodyPr/>
        <a:lstStyle/>
        <a:p>
          <a:endParaRPr lang="en-US"/>
        </a:p>
      </dgm:t>
    </dgm:pt>
    <dgm:pt modelId="{6AB493D2-B880-4CF0-868E-95A5F65A3FEB}" type="sibTrans" cxnId="{BA05F182-00B0-4364-8E51-91844A88B850}">
      <dgm:prSet/>
      <dgm:spPr/>
      <dgm:t>
        <a:bodyPr/>
        <a:lstStyle/>
        <a:p>
          <a:endParaRPr lang="en-US"/>
        </a:p>
      </dgm:t>
    </dgm:pt>
    <dgm:pt modelId="{24183796-AC2A-49F1-8CFF-06668FF5B2D0}">
      <dgm:prSet/>
      <dgm:spPr/>
      <dgm:t>
        <a:bodyPr/>
        <a:lstStyle/>
        <a:p>
          <a:r>
            <a:rPr lang="en-GB" dirty="0"/>
            <a:t>Effective teaching skills</a:t>
          </a:r>
          <a:endParaRPr lang="en-US" dirty="0"/>
        </a:p>
      </dgm:t>
    </dgm:pt>
    <dgm:pt modelId="{11F40749-B061-49B2-AEC9-50E650D93F4E}" type="parTrans" cxnId="{B373FC8A-5F45-4DE9-82AE-7AD8A1BA0E35}">
      <dgm:prSet/>
      <dgm:spPr/>
      <dgm:t>
        <a:bodyPr/>
        <a:lstStyle/>
        <a:p>
          <a:endParaRPr lang="en-US"/>
        </a:p>
      </dgm:t>
    </dgm:pt>
    <dgm:pt modelId="{64A11FF6-DA93-45FB-B7EC-0E6EAC5117AB}" type="sibTrans" cxnId="{B373FC8A-5F45-4DE9-82AE-7AD8A1BA0E35}">
      <dgm:prSet/>
      <dgm:spPr/>
      <dgm:t>
        <a:bodyPr/>
        <a:lstStyle/>
        <a:p>
          <a:endParaRPr lang="en-US"/>
        </a:p>
      </dgm:t>
    </dgm:pt>
    <dgm:pt modelId="{9A286006-6316-460F-8B4B-62CD2B65756D}">
      <dgm:prSet/>
      <dgm:spPr/>
      <dgm:t>
        <a:bodyPr/>
        <a:lstStyle/>
        <a:p>
          <a:r>
            <a:rPr lang="en-GB" dirty="0"/>
            <a:t>Effective behaviour management skills</a:t>
          </a:r>
          <a:endParaRPr lang="en-US" dirty="0"/>
        </a:p>
      </dgm:t>
    </dgm:pt>
    <dgm:pt modelId="{6AF2597D-DFF4-442F-AE73-956A1216C114}" type="parTrans" cxnId="{2994226F-6423-4F66-AF1A-B635DD3F8E5B}">
      <dgm:prSet/>
      <dgm:spPr/>
      <dgm:t>
        <a:bodyPr/>
        <a:lstStyle/>
        <a:p>
          <a:endParaRPr lang="en-US"/>
        </a:p>
      </dgm:t>
    </dgm:pt>
    <dgm:pt modelId="{CC5CDD9B-49B4-43F0-A4F2-5FB088CD70D4}" type="sibTrans" cxnId="{2994226F-6423-4F66-AF1A-B635DD3F8E5B}">
      <dgm:prSet/>
      <dgm:spPr/>
      <dgm:t>
        <a:bodyPr/>
        <a:lstStyle/>
        <a:p>
          <a:endParaRPr lang="en-US"/>
        </a:p>
      </dgm:t>
    </dgm:pt>
    <dgm:pt modelId="{7133977F-3DDA-43B6-824F-D70433B3D95C}" type="pres">
      <dgm:prSet presAssocID="{94A938C1-B167-4E74-930B-00C03761E6AF}" presName="root" presStyleCnt="0">
        <dgm:presLayoutVars>
          <dgm:dir/>
          <dgm:resizeHandles val="exact"/>
        </dgm:presLayoutVars>
      </dgm:prSet>
      <dgm:spPr/>
    </dgm:pt>
    <dgm:pt modelId="{67AA8A0A-F928-430C-B483-43FFD292C68A}" type="pres">
      <dgm:prSet presAssocID="{6D1A4EF1-D1CD-42D3-8533-2772E64ABC51}" presName="compNode" presStyleCnt="0"/>
      <dgm:spPr/>
    </dgm:pt>
    <dgm:pt modelId="{15C9C46C-0827-4480-AE21-9F73A651355A}" type="pres">
      <dgm:prSet presAssocID="{6D1A4EF1-D1CD-42D3-8533-2772E64ABC51}" presName="bgRect" presStyleLbl="bgShp" presStyleIdx="0" presStyleCnt="3"/>
      <dgm:spPr/>
    </dgm:pt>
    <dgm:pt modelId="{99BCFC38-A49F-4E6D-AFEB-E5F1A2201EBF}" type="pres">
      <dgm:prSet presAssocID="{6D1A4EF1-D1CD-42D3-8533-2772E64ABC5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A45883E8-BA04-440F-B996-9DE89AE5E31F}" type="pres">
      <dgm:prSet presAssocID="{6D1A4EF1-D1CD-42D3-8533-2772E64ABC51}" presName="spaceRect" presStyleCnt="0"/>
      <dgm:spPr/>
    </dgm:pt>
    <dgm:pt modelId="{711338D6-63A0-4E81-94C4-E178928CE56F}" type="pres">
      <dgm:prSet presAssocID="{6D1A4EF1-D1CD-42D3-8533-2772E64ABC51}" presName="parTx" presStyleLbl="revTx" presStyleIdx="0" presStyleCnt="3">
        <dgm:presLayoutVars>
          <dgm:chMax val="0"/>
          <dgm:chPref val="0"/>
        </dgm:presLayoutVars>
      </dgm:prSet>
      <dgm:spPr/>
    </dgm:pt>
    <dgm:pt modelId="{E3471FFC-06F4-479E-BECB-368DCBE7A788}" type="pres">
      <dgm:prSet presAssocID="{6AB493D2-B880-4CF0-868E-95A5F65A3FEB}" presName="sibTrans" presStyleCnt="0"/>
      <dgm:spPr/>
    </dgm:pt>
    <dgm:pt modelId="{A188930D-222B-4E81-8381-2D5841B9DF7E}" type="pres">
      <dgm:prSet presAssocID="{24183796-AC2A-49F1-8CFF-06668FF5B2D0}" presName="compNode" presStyleCnt="0"/>
      <dgm:spPr/>
    </dgm:pt>
    <dgm:pt modelId="{F6608D99-3D8C-4725-89B1-BC037A84C7F7}" type="pres">
      <dgm:prSet presAssocID="{24183796-AC2A-49F1-8CFF-06668FF5B2D0}" presName="bgRect" presStyleLbl="bgShp" presStyleIdx="1" presStyleCnt="3"/>
      <dgm:spPr/>
    </dgm:pt>
    <dgm:pt modelId="{6B17D49E-CE6D-4B93-A608-F421D0346378}" type="pres">
      <dgm:prSet presAssocID="{24183796-AC2A-49F1-8CFF-06668FF5B2D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C4055436-932A-4B3D-B56F-775A6F1DE877}" type="pres">
      <dgm:prSet presAssocID="{24183796-AC2A-49F1-8CFF-06668FF5B2D0}" presName="spaceRect" presStyleCnt="0"/>
      <dgm:spPr/>
    </dgm:pt>
    <dgm:pt modelId="{2E28BE3D-03F7-407B-A875-64389F92627B}" type="pres">
      <dgm:prSet presAssocID="{24183796-AC2A-49F1-8CFF-06668FF5B2D0}" presName="parTx" presStyleLbl="revTx" presStyleIdx="1" presStyleCnt="3">
        <dgm:presLayoutVars>
          <dgm:chMax val="0"/>
          <dgm:chPref val="0"/>
        </dgm:presLayoutVars>
      </dgm:prSet>
      <dgm:spPr/>
    </dgm:pt>
    <dgm:pt modelId="{FA13F9DE-E035-4A15-AA6B-B0E898ADB79D}" type="pres">
      <dgm:prSet presAssocID="{64A11FF6-DA93-45FB-B7EC-0E6EAC5117AB}" presName="sibTrans" presStyleCnt="0"/>
      <dgm:spPr/>
    </dgm:pt>
    <dgm:pt modelId="{9F1042B2-EBCF-42C4-8768-77E31759404D}" type="pres">
      <dgm:prSet presAssocID="{9A286006-6316-460F-8B4B-62CD2B65756D}" presName="compNode" presStyleCnt="0"/>
      <dgm:spPr/>
    </dgm:pt>
    <dgm:pt modelId="{287D2364-AFDB-48D3-A7A2-AAF41211F45A}" type="pres">
      <dgm:prSet presAssocID="{9A286006-6316-460F-8B4B-62CD2B65756D}" presName="bgRect" presStyleLbl="bgShp" presStyleIdx="2" presStyleCnt="3"/>
      <dgm:spPr/>
    </dgm:pt>
    <dgm:pt modelId="{77EAFC5B-74E5-4443-BF93-6A86A26E5B16}" type="pres">
      <dgm:prSet presAssocID="{9A286006-6316-460F-8B4B-62CD2B65756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4AB1CA61-D551-45A4-90C6-C31D8C7E097D}" type="pres">
      <dgm:prSet presAssocID="{9A286006-6316-460F-8B4B-62CD2B65756D}" presName="spaceRect" presStyleCnt="0"/>
      <dgm:spPr/>
    </dgm:pt>
    <dgm:pt modelId="{E74809E4-4AE9-4338-A3C5-D4839814B9FB}" type="pres">
      <dgm:prSet presAssocID="{9A286006-6316-460F-8B4B-62CD2B65756D}" presName="parTx" presStyleLbl="revTx" presStyleIdx="2" presStyleCnt="3">
        <dgm:presLayoutVars>
          <dgm:chMax val="0"/>
          <dgm:chPref val="0"/>
        </dgm:presLayoutVars>
      </dgm:prSet>
      <dgm:spPr/>
    </dgm:pt>
  </dgm:ptLst>
  <dgm:cxnLst>
    <dgm:cxn modelId="{F000216D-EDDA-4306-863C-788665462CA9}" type="presOf" srcId="{24183796-AC2A-49F1-8CFF-06668FF5B2D0}" destId="{2E28BE3D-03F7-407B-A875-64389F92627B}" srcOrd="0" destOrd="0" presId="urn:microsoft.com/office/officeart/2018/2/layout/IconVerticalSolidList"/>
    <dgm:cxn modelId="{2994226F-6423-4F66-AF1A-B635DD3F8E5B}" srcId="{94A938C1-B167-4E74-930B-00C03761E6AF}" destId="{9A286006-6316-460F-8B4B-62CD2B65756D}" srcOrd="2" destOrd="0" parTransId="{6AF2597D-DFF4-442F-AE73-956A1216C114}" sibTransId="{CC5CDD9B-49B4-43F0-A4F2-5FB088CD70D4}"/>
    <dgm:cxn modelId="{BA05F182-00B0-4364-8E51-91844A88B850}" srcId="{94A938C1-B167-4E74-930B-00C03761E6AF}" destId="{6D1A4EF1-D1CD-42D3-8533-2772E64ABC51}" srcOrd="0" destOrd="0" parTransId="{1DB74851-52E4-4313-A6A0-7F51FE0C88FC}" sibTransId="{6AB493D2-B880-4CF0-868E-95A5F65A3FEB}"/>
    <dgm:cxn modelId="{B373FC8A-5F45-4DE9-82AE-7AD8A1BA0E35}" srcId="{94A938C1-B167-4E74-930B-00C03761E6AF}" destId="{24183796-AC2A-49F1-8CFF-06668FF5B2D0}" srcOrd="1" destOrd="0" parTransId="{11F40749-B061-49B2-AEC9-50E650D93F4E}" sibTransId="{64A11FF6-DA93-45FB-B7EC-0E6EAC5117AB}"/>
    <dgm:cxn modelId="{CC73CCA4-F369-4795-B077-F0C694702DD5}" type="presOf" srcId="{6D1A4EF1-D1CD-42D3-8533-2772E64ABC51}" destId="{711338D6-63A0-4E81-94C4-E178928CE56F}" srcOrd="0" destOrd="0" presId="urn:microsoft.com/office/officeart/2018/2/layout/IconVerticalSolidList"/>
    <dgm:cxn modelId="{4EF050B3-E6E5-4AE1-8CE3-18C753E3E826}" type="presOf" srcId="{94A938C1-B167-4E74-930B-00C03761E6AF}" destId="{7133977F-3DDA-43B6-824F-D70433B3D95C}" srcOrd="0" destOrd="0" presId="urn:microsoft.com/office/officeart/2018/2/layout/IconVerticalSolidList"/>
    <dgm:cxn modelId="{712ACFB5-6557-479D-8E01-9FEF8B6DFB29}" type="presOf" srcId="{9A286006-6316-460F-8B4B-62CD2B65756D}" destId="{E74809E4-4AE9-4338-A3C5-D4839814B9FB}" srcOrd="0" destOrd="0" presId="urn:microsoft.com/office/officeart/2018/2/layout/IconVerticalSolidList"/>
    <dgm:cxn modelId="{EA67D225-BDEF-43A8-B839-B788C2D708E9}" type="presParOf" srcId="{7133977F-3DDA-43B6-824F-D70433B3D95C}" destId="{67AA8A0A-F928-430C-B483-43FFD292C68A}" srcOrd="0" destOrd="0" presId="urn:microsoft.com/office/officeart/2018/2/layout/IconVerticalSolidList"/>
    <dgm:cxn modelId="{4CEBB281-BE98-490C-B32A-61A073334001}" type="presParOf" srcId="{67AA8A0A-F928-430C-B483-43FFD292C68A}" destId="{15C9C46C-0827-4480-AE21-9F73A651355A}" srcOrd="0" destOrd="0" presId="urn:microsoft.com/office/officeart/2018/2/layout/IconVerticalSolidList"/>
    <dgm:cxn modelId="{AC4F3427-FD50-46FD-844D-29D501B868BC}" type="presParOf" srcId="{67AA8A0A-F928-430C-B483-43FFD292C68A}" destId="{99BCFC38-A49F-4E6D-AFEB-E5F1A2201EBF}" srcOrd="1" destOrd="0" presId="urn:microsoft.com/office/officeart/2018/2/layout/IconVerticalSolidList"/>
    <dgm:cxn modelId="{9262ACD7-AC32-4629-B804-5290F6360C8A}" type="presParOf" srcId="{67AA8A0A-F928-430C-B483-43FFD292C68A}" destId="{A45883E8-BA04-440F-B996-9DE89AE5E31F}" srcOrd="2" destOrd="0" presId="urn:microsoft.com/office/officeart/2018/2/layout/IconVerticalSolidList"/>
    <dgm:cxn modelId="{0DDEA3C6-D006-48C3-A574-5754D33F62AE}" type="presParOf" srcId="{67AA8A0A-F928-430C-B483-43FFD292C68A}" destId="{711338D6-63A0-4E81-94C4-E178928CE56F}" srcOrd="3" destOrd="0" presId="urn:microsoft.com/office/officeart/2018/2/layout/IconVerticalSolidList"/>
    <dgm:cxn modelId="{D3D2A477-9364-4BEA-820B-5D0CFE8BD9A9}" type="presParOf" srcId="{7133977F-3DDA-43B6-824F-D70433B3D95C}" destId="{E3471FFC-06F4-479E-BECB-368DCBE7A788}" srcOrd="1" destOrd="0" presId="urn:microsoft.com/office/officeart/2018/2/layout/IconVerticalSolidList"/>
    <dgm:cxn modelId="{54329BCA-2F9B-417F-9C93-257A773CD5A3}" type="presParOf" srcId="{7133977F-3DDA-43B6-824F-D70433B3D95C}" destId="{A188930D-222B-4E81-8381-2D5841B9DF7E}" srcOrd="2" destOrd="0" presId="urn:microsoft.com/office/officeart/2018/2/layout/IconVerticalSolidList"/>
    <dgm:cxn modelId="{B64AB6A0-CC69-462A-B7E8-9C9A448D63BD}" type="presParOf" srcId="{A188930D-222B-4E81-8381-2D5841B9DF7E}" destId="{F6608D99-3D8C-4725-89B1-BC037A84C7F7}" srcOrd="0" destOrd="0" presId="urn:microsoft.com/office/officeart/2018/2/layout/IconVerticalSolidList"/>
    <dgm:cxn modelId="{E77E37C2-401A-44E7-BAD5-949D81C5AD32}" type="presParOf" srcId="{A188930D-222B-4E81-8381-2D5841B9DF7E}" destId="{6B17D49E-CE6D-4B93-A608-F421D0346378}" srcOrd="1" destOrd="0" presId="urn:microsoft.com/office/officeart/2018/2/layout/IconVerticalSolidList"/>
    <dgm:cxn modelId="{F0398EBB-E8A7-4E1C-90F1-B1A7991CD2E0}" type="presParOf" srcId="{A188930D-222B-4E81-8381-2D5841B9DF7E}" destId="{C4055436-932A-4B3D-B56F-775A6F1DE877}" srcOrd="2" destOrd="0" presId="urn:microsoft.com/office/officeart/2018/2/layout/IconVerticalSolidList"/>
    <dgm:cxn modelId="{5B4DAB96-B679-4C31-8943-45C050B67B0A}" type="presParOf" srcId="{A188930D-222B-4E81-8381-2D5841B9DF7E}" destId="{2E28BE3D-03F7-407B-A875-64389F92627B}" srcOrd="3" destOrd="0" presId="urn:microsoft.com/office/officeart/2018/2/layout/IconVerticalSolidList"/>
    <dgm:cxn modelId="{5E2F01E3-FDED-4D35-843F-417E11389121}" type="presParOf" srcId="{7133977F-3DDA-43B6-824F-D70433B3D95C}" destId="{FA13F9DE-E035-4A15-AA6B-B0E898ADB79D}" srcOrd="3" destOrd="0" presId="urn:microsoft.com/office/officeart/2018/2/layout/IconVerticalSolidList"/>
    <dgm:cxn modelId="{D547CF26-F2B3-4363-8F0F-D79513C8A602}" type="presParOf" srcId="{7133977F-3DDA-43B6-824F-D70433B3D95C}" destId="{9F1042B2-EBCF-42C4-8768-77E31759404D}" srcOrd="4" destOrd="0" presId="urn:microsoft.com/office/officeart/2018/2/layout/IconVerticalSolidList"/>
    <dgm:cxn modelId="{9074A164-2EEA-44A5-9F3B-35637512EF9F}" type="presParOf" srcId="{9F1042B2-EBCF-42C4-8768-77E31759404D}" destId="{287D2364-AFDB-48D3-A7A2-AAF41211F45A}" srcOrd="0" destOrd="0" presId="urn:microsoft.com/office/officeart/2018/2/layout/IconVerticalSolidList"/>
    <dgm:cxn modelId="{47AAFC8D-9787-442C-A680-D12B7BB3A158}" type="presParOf" srcId="{9F1042B2-EBCF-42C4-8768-77E31759404D}" destId="{77EAFC5B-74E5-4443-BF93-6A86A26E5B16}" srcOrd="1" destOrd="0" presId="urn:microsoft.com/office/officeart/2018/2/layout/IconVerticalSolidList"/>
    <dgm:cxn modelId="{8A24DF5C-1794-4196-94DA-4FE91532D7D6}" type="presParOf" srcId="{9F1042B2-EBCF-42C4-8768-77E31759404D}" destId="{4AB1CA61-D551-45A4-90C6-C31D8C7E097D}" srcOrd="2" destOrd="0" presId="urn:microsoft.com/office/officeart/2018/2/layout/IconVerticalSolidList"/>
    <dgm:cxn modelId="{1E4B1667-36B8-4589-A3A4-48A4215E0E44}" type="presParOf" srcId="{9F1042B2-EBCF-42C4-8768-77E31759404D}" destId="{E74809E4-4AE9-4338-A3C5-D4839814B9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033160-D9A1-4587-9065-C6E82ACAA31C}" type="doc">
      <dgm:prSet loTypeId="urn:microsoft.com/office/officeart/2018/2/layout/IconVerticalSolidList" loCatId="icon" qsTypeId="urn:microsoft.com/office/officeart/2005/8/quickstyle/simple1#8" qsCatId="simple" csTypeId="urn:microsoft.com/office/officeart/2018/5/colors/Iconchunking_neutralbg_colorful1" csCatId="colorful" phldr="1"/>
      <dgm:spPr/>
      <dgm:t>
        <a:bodyPr/>
        <a:lstStyle/>
        <a:p>
          <a:endParaRPr lang="en-US"/>
        </a:p>
      </dgm:t>
    </dgm:pt>
    <dgm:pt modelId="{5893056E-04EA-4920-BCCC-1DB7E46543DA}">
      <dgm:prSet/>
      <dgm:spPr/>
      <dgm:t>
        <a:bodyPr/>
        <a:lstStyle/>
        <a:p>
          <a:r>
            <a:rPr lang="en-GB" dirty="0"/>
            <a:t>Focus upon the way we perceive situations and how we feel about them, focusing on the present and being problem solving in orientation.</a:t>
          </a:r>
          <a:endParaRPr lang="en-US" dirty="0"/>
        </a:p>
      </dgm:t>
    </dgm:pt>
    <dgm:pt modelId="{6F5C5405-709D-47C3-A630-ADCC671751B5}" type="parTrans" cxnId="{0022BB85-CDA4-46DD-B83F-9DE0E607704F}">
      <dgm:prSet/>
      <dgm:spPr/>
      <dgm:t>
        <a:bodyPr/>
        <a:lstStyle/>
        <a:p>
          <a:endParaRPr lang="en-US"/>
        </a:p>
      </dgm:t>
    </dgm:pt>
    <dgm:pt modelId="{CE19F9A4-625A-4B7B-AA34-6A67A0642D12}" type="sibTrans" cxnId="{0022BB85-CDA4-46DD-B83F-9DE0E607704F}">
      <dgm:prSet/>
      <dgm:spPr/>
      <dgm:t>
        <a:bodyPr/>
        <a:lstStyle/>
        <a:p>
          <a:endParaRPr lang="en-US"/>
        </a:p>
      </dgm:t>
    </dgm:pt>
    <dgm:pt modelId="{A05B46C3-2573-4E34-B23E-7AA4DF1EF5EE}">
      <dgm:prSet/>
      <dgm:spPr/>
      <dgm:t>
        <a:bodyPr/>
        <a:lstStyle/>
        <a:p>
          <a:r>
            <a:rPr lang="en-GB" dirty="0"/>
            <a:t>Hence where they make a mistake, their cognitive functions perceive themselves as useless which further endorses their deep rooted belief.</a:t>
          </a:r>
          <a:endParaRPr lang="en-US" dirty="0"/>
        </a:p>
      </dgm:t>
    </dgm:pt>
    <dgm:pt modelId="{598B04BA-D316-441F-9CD8-BD5AC149A277}" type="parTrans" cxnId="{73A831A1-60D6-4308-B2EF-27910261DD83}">
      <dgm:prSet/>
      <dgm:spPr/>
      <dgm:t>
        <a:bodyPr/>
        <a:lstStyle/>
        <a:p>
          <a:endParaRPr lang="en-US"/>
        </a:p>
      </dgm:t>
    </dgm:pt>
    <dgm:pt modelId="{29F0B970-91AA-483D-B00A-DBBC87A4C5BA}" type="sibTrans" cxnId="{73A831A1-60D6-4308-B2EF-27910261DD83}">
      <dgm:prSet/>
      <dgm:spPr/>
      <dgm:t>
        <a:bodyPr/>
        <a:lstStyle/>
        <a:p>
          <a:endParaRPr lang="en-US"/>
        </a:p>
      </dgm:t>
    </dgm:pt>
    <dgm:pt modelId="{78DAFA96-4021-4E68-AC7A-CB6BECD9FB11}">
      <dgm:prSet/>
      <dgm:spPr/>
      <dgm:t>
        <a:bodyPr/>
        <a:lstStyle/>
        <a:p>
          <a:r>
            <a:rPr lang="en-GB" dirty="0"/>
            <a:t>By addressing these thoughts and reassessing them can lead to more flexible ways of thinking so that the individual feels more positive, hence challenging their negative belief.</a:t>
          </a:r>
          <a:endParaRPr lang="en-US" dirty="0"/>
        </a:p>
      </dgm:t>
    </dgm:pt>
    <dgm:pt modelId="{577FCE79-97D6-4923-8FA6-0931C41FFCB9}" type="parTrans" cxnId="{CD5D76D4-5A9A-4570-A95E-67489AF3CF82}">
      <dgm:prSet/>
      <dgm:spPr/>
      <dgm:t>
        <a:bodyPr/>
        <a:lstStyle/>
        <a:p>
          <a:endParaRPr lang="en-US"/>
        </a:p>
      </dgm:t>
    </dgm:pt>
    <dgm:pt modelId="{79F35C1C-F922-484A-BC34-BCF6B93A1C84}" type="sibTrans" cxnId="{CD5D76D4-5A9A-4570-A95E-67489AF3CF82}">
      <dgm:prSet/>
      <dgm:spPr/>
      <dgm:t>
        <a:bodyPr/>
        <a:lstStyle/>
        <a:p>
          <a:endParaRPr lang="en-US"/>
        </a:p>
      </dgm:t>
    </dgm:pt>
    <dgm:pt modelId="{D21F9216-0760-4CA2-AEB5-F09CB0F24266}" type="pres">
      <dgm:prSet presAssocID="{D5033160-D9A1-4587-9065-C6E82ACAA31C}" presName="root" presStyleCnt="0">
        <dgm:presLayoutVars>
          <dgm:dir/>
          <dgm:resizeHandles val="exact"/>
        </dgm:presLayoutVars>
      </dgm:prSet>
      <dgm:spPr/>
    </dgm:pt>
    <dgm:pt modelId="{27DFF3C2-CEDD-4799-BB8B-BB547B0DB43E}" type="pres">
      <dgm:prSet presAssocID="{5893056E-04EA-4920-BCCC-1DB7E46543DA}" presName="compNode" presStyleCnt="0"/>
      <dgm:spPr/>
    </dgm:pt>
    <dgm:pt modelId="{38992777-0286-4400-9E29-C7C8A303047F}" type="pres">
      <dgm:prSet presAssocID="{5893056E-04EA-4920-BCCC-1DB7E46543DA}" presName="bgRect" presStyleLbl="bgShp" presStyleIdx="0" presStyleCnt="3"/>
      <dgm:spPr/>
    </dgm:pt>
    <dgm:pt modelId="{C7499F83-C0D4-41CA-BB2C-BA22ADA40F0B}" type="pres">
      <dgm:prSet presAssocID="{5893056E-04EA-4920-BCCC-1DB7E46543D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8EAF20FB-C035-4DF5-AE30-81047A5521D4}" type="pres">
      <dgm:prSet presAssocID="{5893056E-04EA-4920-BCCC-1DB7E46543DA}" presName="spaceRect" presStyleCnt="0"/>
      <dgm:spPr/>
    </dgm:pt>
    <dgm:pt modelId="{972DD868-134D-41D8-9B6D-DA4A233350CA}" type="pres">
      <dgm:prSet presAssocID="{5893056E-04EA-4920-BCCC-1DB7E46543DA}" presName="parTx" presStyleLbl="revTx" presStyleIdx="0" presStyleCnt="3">
        <dgm:presLayoutVars>
          <dgm:chMax val="0"/>
          <dgm:chPref val="0"/>
        </dgm:presLayoutVars>
      </dgm:prSet>
      <dgm:spPr/>
    </dgm:pt>
    <dgm:pt modelId="{7734BEA0-4E2C-4EFF-AD88-321A6BED47CD}" type="pres">
      <dgm:prSet presAssocID="{CE19F9A4-625A-4B7B-AA34-6A67A0642D12}" presName="sibTrans" presStyleCnt="0"/>
      <dgm:spPr/>
    </dgm:pt>
    <dgm:pt modelId="{D03ADC31-6507-4294-A7F1-15A633FF438E}" type="pres">
      <dgm:prSet presAssocID="{A05B46C3-2573-4E34-B23E-7AA4DF1EF5EE}" presName="compNode" presStyleCnt="0"/>
      <dgm:spPr/>
    </dgm:pt>
    <dgm:pt modelId="{EF214DDB-A6F2-4C01-ABAB-B101DB4E0FC7}" type="pres">
      <dgm:prSet presAssocID="{A05B46C3-2573-4E34-B23E-7AA4DF1EF5EE}" presName="bgRect" presStyleLbl="bgShp" presStyleIdx="1" presStyleCnt="3"/>
      <dgm:spPr/>
    </dgm:pt>
    <dgm:pt modelId="{613C4932-B2B0-45B2-8CFD-3E5856F9F980}" type="pres">
      <dgm:prSet presAssocID="{A05B46C3-2573-4E34-B23E-7AA4DF1EF5E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9BAE7FB-1591-4815-BDC0-05CCE4D32DE6}" type="pres">
      <dgm:prSet presAssocID="{A05B46C3-2573-4E34-B23E-7AA4DF1EF5EE}" presName="spaceRect" presStyleCnt="0"/>
      <dgm:spPr/>
    </dgm:pt>
    <dgm:pt modelId="{FECAC5CF-DB15-4C31-8088-768263CE90B5}" type="pres">
      <dgm:prSet presAssocID="{A05B46C3-2573-4E34-B23E-7AA4DF1EF5EE}" presName="parTx" presStyleLbl="revTx" presStyleIdx="1" presStyleCnt="3">
        <dgm:presLayoutVars>
          <dgm:chMax val="0"/>
          <dgm:chPref val="0"/>
        </dgm:presLayoutVars>
      </dgm:prSet>
      <dgm:spPr/>
    </dgm:pt>
    <dgm:pt modelId="{CC9E055F-BF4A-4C7B-989E-20535E97B58E}" type="pres">
      <dgm:prSet presAssocID="{29F0B970-91AA-483D-B00A-DBBC87A4C5BA}" presName="sibTrans" presStyleCnt="0"/>
      <dgm:spPr/>
    </dgm:pt>
    <dgm:pt modelId="{990FB797-55EC-4573-ACF8-214683DC2575}" type="pres">
      <dgm:prSet presAssocID="{78DAFA96-4021-4E68-AC7A-CB6BECD9FB11}" presName="compNode" presStyleCnt="0"/>
      <dgm:spPr/>
    </dgm:pt>
    <dgm:pt modelId="{DFC2EC96-540C-41B9-9A9C-0F012CD147D7}" type="pres">
      <dgm:prSet presAssocID="{78DAFA96-4021-4E68-AC7A-CB6BECD9FB11}" presName="bgRect" presStyleLbl="bgShp" presStyleIdx="2" presStyleCnt="3"/>
      <dgm:spPr/>
    </dgm:pt>
    <dgm:pt modelId="{7057A557-472B-486A-B673-9175CFB71504}" type="pres">
      <dgm:prSet presAssocID="{78DAFA96-4021-4E68-AC7A-CB6BECD9FB1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7123F74E-27F7-4FB3-B9DD-5B79089AA7A2}" type="pres">
      <dgm:prSet presAssocID="{78DAFA96-4021-4E68-AC7A-CB6BECD9FB11}" presName="spaceRect" presStyleCnt="0"/>
      <dgm:spPr/>
    </dgm:pt>
    <dgm:pt modelId="{15B13487-5D94-4C55-9DAF-9ADAE8B38BBE}" type="pres">
      <dgm:prSet presAssocID="{78DAFA96-4021-4E68-AC7A-CB6BECD9FB11}" presName="parTx" presStyleLbl="revTx" presStyleIdx="2" presStyleCnt="3">
        <dgm:presLayoutVars>
          <dgm:chMax val="0"/>
          <dgm:chPref val="0"/>
        </dgm:presLayoutVars>
      </dgm:prSet>
      <dgm:spPr/>
    </dgm:pt>
  </dgm:ptLst>
  <dgm:cxnLst>
    <dgm:cxn modelId="{A0114319-C767-4E6E-B00C-6E764ACEFF24}" type="presOf" srcId="{78DAFA96-4021-4E68-AC7A-CB6BECD9FB11}" destId="{15B13487-5D94-4C55-9DAF-9ADAE8B38BBE}" srcOrd="0" destOrd="0" presId="urn:microsoft.com/office/officeart/2018/2/layout/IconVerticalSolidList"/>
    <dgm:cxn modelId="{C452D31C-D51B-4C56-B45F-7B5F15C39600}" type="presOf" srcId="{A05B46C3-2573-4E34-B23E-7AA4DF1EF5EE}" destId="{FECAC5CF-DB15-4C31-8088-768263CE90B5}" srcOrd="0" destOrd="0" presId="urn:microsoft.com/office/officeart/2018/2/layout/IconVerticalSolidList"/>
    <dgm:cxn modelId="{5FD9DA54-C15F-4FAF-B356-3D85E32AA361}" type="presOf" srcId="{D5033160-D9A1-4587-9065-C6E82ACAA31C}" destId="{D21F9216-0760-4CA2-AEB5-F09CB0F24266}" srcOrd="0" destOrd="0" presId="urn:microsoft.com/office/officeart/2018/2/layout/IconVerticalSolidList"/>
    <dgm:cxn modelId="{0022BB85-CDA4-46DD-B83F-9DE0E607704F}" srcId="{D5033160-D9A1-4587-9065-C6E82ACAA31C}" destId="{5893056E-04EA-4920-BCCC-1DB7E46543DA}" srcOrd="0" destOrd="0" parTransId="{6F5C5405-709D-47C3-A630-ADCC671751B5}" sibTransId="{CE19F9A4-625A-4B7B-AA34-6A67A0642D12}"/>
    <dgm:cxn modelId="{73A831A1-60D6-4308-B2EF-27910261DD83}" srcId="{D5033160-D9A1-4587-9065-C6E82ACAA31C}" destId="{A05B46C3-2573-4E34-B23E-7AA4DF1EF5EE}" srcOrd="1" destOrd="0" parTransId="{598B04BA-D316-441F-9CD8-BD5AC149A277}" sibTransId="{29F0B970-91AA-483D-B00A-DBBC87A4C5BA}"/>
    <dgm:cxn modelId="{0EB679A2-6C47-4B32-9343-0356F2EFC63F}" type="presOf" srcId="{5893056E-04EA-4920-BCCC-1DB7E46543DA}" destId="{972DD868-134D-41D8-9B6D-DA4A233350CA}" srcOrd="0" destOrd="0" presId="urn:microsoft.com/office/officeart/2018/2/layout/IconVerticalSolidList"/>
    <dgm:cxn modelId="{CD5D76D4-5A9A-4570-A95E-67489AF3CF82}" srcId="{D5033160-D9A1-4587-9065-C6E82ACAA31C}" destId="{78DAFA96-4021-4E68-AC7A-CB6BECD9FB11}" srcOrd="2" destOrd="0" parTransId="{577FCE79-97D6-4923-8FA6-0931C41FFCB9}" sibTransId="{79F35C1C-F922-484A-BC34-BCF6B93A1C84}"/>
    <dgm:cxn modelId="{C8E737EF-1B49-4C8A-9223-91C142F5F7B0}" type="presParOf" srcId="{D21F9216-0760-4CA2-AEB5-F09CB0F24266}" destId="{27DFF3C2-CEDD-4799-BB8B-BB547B0DB43E}" srcOrd="0" destOrd="0" presId="urn:microsoft.com/office/officeart/2018/2/layout/IconVerticalSolidList"/>
    <dgm:cxn modelId="{2026D17C-A205-4F7A-9B7A-56F5C5CE330E}" type="presParOf" srcId="{27DFF3C2-CEDD-4799-BB8B-BB547B0DB43E}" destId="{38992777-0286-4400-9E29-C7C8A303047F}" srcOrd="0" destOrd="0" presId="urn:microsoft.com/office/officeart/2018/2/layout/IconVerticalSolidList"/>
    <dgm:cxn modelId="{C29DD959-C605-4F37-8A49-B3B845DB8663}" type="presParOf" srcId="{27DFF3C2-CEDD-4799-BB8B-BB547B0DB43E}" destId="{C7499F83-C0D4-41CA-BB2C-BA22ADA40F0B}" srcOrd="1" destOrd="0" presId="urn:microsoft.com/office/officeart/2018/2/layout/IconVerticalSolidList"/>
    <dgm:cxn modelId="{1AADE9C2-2CA9-4E6C-AFEB-AAEDA087DECA}" type="presParOf" srcId="{27DFF3C2-CEDD-4799-BB8B-BB547B0DB43E}" destId="{8EAF20FB-C035-4DF5-AE30-81047A5521D4}" srcOrd="2" destOrd="0" presId="urn:microsoft.com/office/officeart/2018/2/layout/IconVerticalSolidList"/>
    <dgm:cxn modelId="{0D1E77E7-575F-4173-BF94-B9F11F2FDDBE}" type="presParOf" srcId="{27DFF3C2-CEDD-4799-BB8B-BB547B0DB43E}" destId="{972DD868-134D-41D8-9B6D-DA4A233350CA}" srcOrd="3" destOrd="0" presId="urn:microsoft.com/office/officeart/2018/2/layout/IconVerticalSolidList"/>
    <dgm:cxn modelId="{1B7DFB85-5C1B-44C6-83F4-E3B9027E9BD9}" type="presParOf" srcId="{D21F9216-0760-4CA2-AEB5-F09CB0F24266}" destId="{7734BEA0-4E2C-4EFF-AD88-321A6BED47CD}" srcOrd="1" destOrd="0" presId="urn:microsoft.com/office/officeart/2018/2/layout/IconVerticalSolidList"/>
    <dgm:cxn modelId="{FA8429DD-8A28-43DA-888D-C53463588E97}" type="presParOf" srcId="{D21F9216-0760-4CA2-AEB5-F09CB0F24266}" destId="{D03ADC31-6507-4294-A7F1-15A633FF438E}" srcOrd="2" destOrd="0" presId="urn:microsoft.com/office/officeart/2018/2/layout/IconVerticalSolidList"/>
    <dgm:cxn modelId="{E443A3B4-0568-40DA-9C59-79936AEB4FE1}" type="presParOf" srcId="{D03ADC31-6507-4294-A7F1-15A633FF438E}" destId="{EF214DDB-A6F2-4C01-ABAB-B101DB4E0FC7}" srcOrd="0" destOrd="0" presId="urn:microsoft.com/office/officeart/2018/2/layout/IconVerticalSolidList"/>
    <dgm:cxn modelId="{18B92109-55DA-4298-826A-17552755319D}" type="presParOf" srcId="{D03ADC31-6507-4294-A7F1-15A633FF438E}" destId="{613C4932-B2B0-45B2-8CFD-3E5856F9F980}" srcOrd="1" destOrd="0" presId="urn:microsoft.com/office/officeart/2018/2/layout/IconVerticalSolidList"/>
    <dgm:cxn modelId="{E3F43A94-D85A-4FAB-9F2B-328CA4D57EA3}" type="presParOf" srcId="{D03ADC31-6507-4294-A7F1-15A633FF438E}" destId="{E9BAE7FB-1591-4815-BDC0-05CCE4D32DE6}" srcOrd="2" destOrd="0" presId="urn:microsoft.com/office/officeart/2018/2/layout/IconVerticalSolidList"/>
    <dgm:cxn modelId="{FF6201A5-6EB4-4863-95E5-461FA3777667}" type="presParOf" srcId="{D03ADC31-6507-4294-A7F1-15A633FF438E}" destId="{FECAC5CF-DB15-4C31-8088-768263CE90B5}" srcOrd="3" destOrd="0" presId="urn:microsoft.com/office/officeart/2018/2/layout/IconVerticalSolidList"/>
    <dgm:cxn modelId="{EE772986-209F-4A25-9854-B8EC3CE58B20}" type="presParOf" srcId="{D21F9216-0760-4CA2-AEB5-F09CB0F24266}" destId="{CC9E055F-BF4A-4C7B-989E-20535E97B58E}" srcOrd="3" destOrd="0" presId="urn:microsoft.com/office/officeart/2018/2/layout/IconVerticalSolidList"/>
    <dgm:cxn modelId="{E3F3B510-5A02-40B0-AC49-0D50C2CEFB36}" type="presParOf" srcId="{D21F9216-0760-4CA2-AEB5-F09CB0F24266}" destId="{990FB797-55EC-4573-ACF8-214683DC2575}" srcOrd="4" destOrd="0" presId="urn:microsoft.com/office/officeart/2018/2/layout/IconVerticalSolidList"/>
    <dgm:cxn modelId="{1FFA3886-4B8A-4759-94F9-2F85E42F8C03}" type="presParOf" srcId="{990FB797-55EC-4573-ACF8-214683DC2575}" destId="{DFC2EC96-540C-41B9-9A9C-0F012CD147D7}" srcOrd="0" destOrd="0" presId="urn:microsoft.com/office/officeart/2018/2/layout/IconVerticalSolidList"/>
    <dgm:cxn modelId="{9426EACB-77CB-4379-A4C6-6C560AC6D00C}" type="presParOf" srcId="{990FB797-55EC-4573-ACF8-214683DC2575}" destId="{7057A557-472B-486A-B673-9175CFB71504}" srcOrd="1" destOrd="0" presId="urn:microsoft.com/office/officeart/2018/2/layout/IconVerticalSolidList"/>
    <dgm:cxn modelId="{FDD39F72-F416-47B3-9365-9D19E72BA04B}" type="presParOf" srcId="{990FB797-55EC-4573-ACF8-214683DC2575}" destId="{7123F74E-27F7-4FB3-B9DD-5B79089AA7A2}" srcOrd="2" destOrd="0" presId="urn:microsoft.com/office/officeart/2018/2/layout/IconVerticalSolidList"/>
    <dgm:cxn modelId="{12BC314A-364B-4BD4-A90B-0353F9DBA271}" type="presParOf" srcId="{990FB797-55EC-4573-ACF8-214683DC2575}" destId="{15B13487-5D94-4C55-9DAF-9ADAE8B38B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916386-0F31-4C63-A6E4-8689C1DE1FC4}" type="doc">
      <dgm:prSet loTypeId="urn:microsoft.com/office/officeart/2005/8/layout/vList2" loCatId="list" qsTypeId="urn:microsoft.com/office/officeart/2005/8/quickstyle/simple4#4" qsCatId="simple" csTypeId="urn:microsoft.com/office/officeart/2005/8/colors/colorful5#4" csCatId="colorful"/>
      <dgm:spPr/>
      <dgm:t>
        <a:bodyPr/>
        <a:lstStyle/>
        <a:p>
          <a:endParaRPr lang="en-US"/>
        </a:p>
      </dgm:t>
    </dgm:pt>
    <dgm:pt modelId="{A021ADC1-96A3-497A-935A-B2180DD88261}">
      <dgm:prSet/>
      <dgm:spPr/>
      <dgm:t>
        <a:bodyPr/>
        <a:lstStyle/>
        <a:p>
          <a:r>
            <a:rPr lang="en-GB" dirty="0"/>
            <a:t>Difficulties with their beliefs, thinking, emotions and behaviour and  tend to result in restricted stereotypical responses to social situations, reinforced by unhelpful thinking.</a:t>
          </a:r>
          <a:endParaRPr lang="en-US" dirty="0"/>
        </a:p>
      </dgm:t>
    </dgm:pt>
    <dgm:pt modelId="{5909EEEB-F18A-448E-86FC-C94A4C529716}" type="parTrans" cxnId="{DFD659E7-18D3-4AC5-9642-277D768FB049}">
      <dgm:prSet/>
      <dgm:spPr/>
      <dgm:t>
        <a:bodyPr/>
        <a:lstStyle/>
        <a:p>
          <a:endParaRPr lang="en-US"/>
        </a:p>
      </dgm:t>
    </dgm:pt>
    <dgm:pt modelId="{41B2AD0B-530C-451E-87CB-25EBCCC1FE04}" type="sibTrans" cxnId="{DFD659E7-18D3-4AC5-9642-277D768FB049}">
      <dgm:prSet/>
      <dgm:spPr/>
      <dgm:t>
        <a:bodyPr/>
        <a:lstStyle/>
        <a:p>
          <a:endParaRPr lang="en-US"/>
        </a:p>
      </dgm:t>
    </dgm:pt>
    <dgm:pt modelId="{C0AB8E93-93C8-40F4-BBC0-F2BDCDB06061}">
      <dgm:prSet/>
      <dgm:spPr/>
      <dgm:t>
        <a:bodyPr/>
        <a:lstStyle/>
        <a:p>
          <a:r>
            <a:rPr lang="en-GB" dirty="0"/>
            <a:t>React and fight confrontation</a:t>
          </a:r>
          <a:endParaRPr lang="en-US" dirty="0"/>
        </a:p>
      </dgm:t>
    </dgm:pt>
    <dgm:pt modelId="{E938E9BE-FF54-4145-B4E2-D75E9C1CE303}" type="parTrans" cxnId="{085D5503-8003-4854-99CD-EB4787BB05A5}">
      <dgm:prSet/>
      <dgm:spPr/>
      <dgm:t>
        <a:bodyPr/>
        <a:lstStyle/>
        <a:p>
          <a:endParaRPr lang="en-US"/>
        </a:p>
      </dgm:t>
    </dgm:pt>
    <dgm:pt modelId="{328D1ECE-BEEC-475C-9A29-FF3615DF408D}" type="sibTrans" cxnId="{085D5503-8003-4854-99CD-EB4787BB05A5}">
      <dgm:prSet/>
      <dgm:spPr/>
      <dgm:t>
        <a:bodyPr/>
        <a:lstStyle/>
        <a:p>
          <a:endParaRPr lang="en-US"/>
        </a:p>
      </dgm:t>
    </dgm:pt>
    <dgm:pt modelId="{9672CC1A-BA92-44F7-B01C-3428FC014E74}">
      <dgm:prSet/>
      <dgm:spPr/>
      <dgm:t>
        <a:bodyPr/>
        <a:lstStyle/>
        <a:p>
          <a:r>
            <a:rPr lang="en-GB" dirty="0"/>
            <a:t>Flight reaction, to escape difficult situations</a:t>
          </a:r>
          <a:endParaRPr lang="en-US" dirty="0"/>
        </a:p>
      </dgm:t>
    </dgm:pt>
    <dgm:pt modelId="{2006E3EA-59AD-4D5F-B03F-AFB7F518BB16}" type="parTrans" cxnId="{031CB65F-A2B8-4A72-833C-AFFA911E473F}">
      <dgm:prSet/>
      <dgm:spPr/>
      <dgm:t>
        <a:bodyPr/>
        <a:lstStyle/>
        <a:p>
          <a:endParaRPr lang="en-US"/>
        </a:p>
      </dgm:t>
    </dgm:pt>
    <dgm:pt modelId="{4B5BAACE-158C-4A99-A413-662E9F89711F}" type="sibTrans" cxnId="{031CB65F-A2B8-4A72-833C-AFFA911E473F}">
      <dgm:prSet/>
      <dgm:spPr/>
      <dgm:t>
        <a:bodyPr/>
        <a:lstStyle/>
        <a:p>
          <a:endParaRPr lang="en-US"/>
        </a:p>
      </dgm:t>
    </dgm:pt>
    <dgm:pt modelId="{C17E1C9A-760A-4D85-9E9D-1AAC2783E25F}">
      <dgm:prSet/>
      <dgm:spPr/>
      <dgm:t>
        <a:bodyPr/>
        <a:lstStyle/>
        <a:p>
          <a:r>
            <a:rPr lang="en-GB" dirty="0"/>
            <a:t>Withdrawal inwards in response to difficult circumstances</a:t>
          </a:r>
          <a:endParaRPr lang="en-US" dirty="0"/>
        </a:p>
      </dgm:t>
    </dgm:pt>
    <dgm:pt modelId="{464BA014-708D-4122-A21C-A6146659D556}" type="parTrans" cxnId="{F9592C7C-091C-4D05-B319-7258CF063659}">
      <dgm:prSet/>
      <dgm:spPr/>
      <dgm:t>
        <a:bodyPr/>
        <a:lstStyle/>
        <a:p>
          <a:endParaRPr lang="en-US"/>
        </a:p>
      </dgm:t>
    </dgm:pt>
    <dgm:pt modelId="{D165DC1B-85BF-4D34-A9DB-B8094ECD185A}" type="sibTrans" cxnId="{F9592C7C-091C-4D05-B319-7258CF063659}">
      <dgm:prSet/>
      <dgm:spPr/>
      <dgm:t>
        <a:bodyPr/>
        <a:lstStyle/>
        <a:p>
          <a:endParaRPr lang="en-US"/>
        </a:p>
      </dgm:t>
    </dgm:pt>
    <dgm:pt modelId="{7003AC51-F76C-4883-B7C9-E1664326FD3C}">
      <dgm:prSet/>
      <dgm:spPr/>
      <dgm:t>
        <a:bodyPr/>
        <a:lstStyle/>
        <a:p>
          <a:r>
            <a:rPr lang="en-GB" dirty="0"/>
            <a:t>Allows others to make decisions for them</a:t>
          </a:r>
          <a:endParaRPr lang="en-US" dirty="0"/>
        </a:p>
      </dgm:t>
    </dgm:pt>
    <dgm:pt modelId="{7FB5C83E-181D-40DD-8BA9-D4CDF2EF8ABA}" type="parTrans" cxnId="{60CA6135-B9BC-4EE9-9EC1-2483F0F41C3B}">
      <dgm:prSet/>
      <dgm:spPr/>
      <dgm:t>
        <a:bodyPr/>
        <a:lstStyle/>
        <a:p>
          <a:endParaRPr lang="en-US"/>
        </a:p>
      </dgm:t>
    </dgm:pt>
    <dgm:pt modelId="{AC0691EC-035B-4D13-904C-824A2B718959}" type="sibTrans" cxnId="{60CA6135-B9BC-4EE9-9EC1-2483F0F41C3B}">
      <dgm:prSet/>
      <dgm:spPr/>
      <dgm:t>
        <a:bodyPr/>
        <a:lstStyle/>
        <a:p>
          <a:endParaRPr lang="en-US"/>
        </a:p>
      </dgm:t>
    </dgm:pt>
    <dgm:pt modelId="{588587BA-B4E8-490C-AA98-52DABA9E49D1}">
      <dgm:prSet/>
      <dgm:spPr/>
      <dgm:t>
        <a:bodyPr/>
        <a:lstStyle/>
        <a:p>
          <a:r>
            <a:rPr lang="en-GB" dirty="0"/>
            <a:t>Some responses can be habitual and dysfunctional and will result in their rejection or exclusion from a setting</a:t>
          </a:r>
          <a:endParaRPr lang="en-US" dirty="0"/>
        </a:p>
      </dgm:t>
    </dgm:pt>
    <dgm:pt modelId="{4022B910-957D-4CD6-AE22-E06626D5E11F}" type="parTrans" cxnId="{AD5196AB-9004-4148-A500-0C3BC551704C}">
      <dgm:prSet/>
      <dgm:spPr/>
      <dgm:t>
        <a:bodyPr/>
        <a:lstStyle/>
        <a:p>
          <a:endParaRPr lang="en-US"/>
        </a:p>
      </dgm:t>
    </dgm:pt>
    <dgm:pt modelId="{8086B201-CBCE-48D3-8498-52D331A406F8}" type="sibTrans" cxnId="{AD5196AB-9004-4148-A500-0C3BC551704C}">
      <dgm:prSet/>
      <dgm:spPr/>
      <dgm:t>
        <a:bodyPr/>
        <a:lstStyle/>
        <a:p>
          <a:endParaRPr lang="en-US"/>
        </a:p>
      </dgm:t>
    </dgm:pt>
    <dgm:pt modelId="{053F5FD3-B82E-4936-8F9F-D27079EE059C}" type="pres">
      <dgm:prSet presAssocID="{D1916386-0F31-4C63-A6E4-8689C1DE1FC4}" presName="linear" presStyleCnt="0">
        <dgm:presLayoutVars>
          <dgm:animLvl val="lvl"/>
          <dgm:resizeHandles val="exact"/>
        </dgm:presLayoutVars>
      </dgm:prSet>
      <dgm:spPr/>
    </dgm:pt>
    <dgm:pt modelId="{4FB5A847-9D82-43D0-B5AF-EECA5BE64317}" type="pres">
      <dgm:prSet presAssocID="{A021ADC1-96A3-497A-935A-B2180DD88261}" presName="parentText" presStyleLbl="node1" presStyleIdx="0" presStyleCnt="6">
        <dgm:presLayoutVars>
          <dgm:chMax val="0"/>
          <dgm:bulletEnabled val="1"/>
        </dgm:presLayoutVars>
      </dgm:prSet>
      <dgm:spPr/>
    </dgm:pt>
    <dgm:pt modelId="{DEDF52FF-8FB5-4213-BA5E-E09118683C80}" type="pres">
      <dgm:prSet presAssocID="{41B2AD0B-530C-451E-87CB-25EBCCC1FE04}" presName="spacer" presStyleCnt="0"/>
      <dgm:spPr/>
    </dgm:pt>
    <dgm:pt modelId="{25991CC7-BFBF-404C-A497-F705D5C8C1EC}" type="pres">
      <dgm:prSet presAssocID="{C0AB8E93-93C8-40F4-BBC0-F2BDCDB06061}" presName="parentText" presStyleLbl="node1" presStyleIdx="1" presStyleCnt="6">
        <dgm:presLayoutVars>
          <dgm:chMax val="0"/>
          <dgm:bulletEnabled val="1"/>
        </dgm:presLayoutVars>
      </dgm:prSet>
      <dgm:spPr/>
    </dgm:pt>
    <dgm:pt modelId="{D1BFC644-AC22-4B5B-B3BD-FC2867D16242}" type="pres">
      <dgm:prSet presAssocID="{328D1ECE-BEEC-475C-9A29-FF3615DF408D}" presName="spacer" presStyleCnt="0"/>
      <dgm:spPr/>
    </dgm:pt>
    <dgm:pt modelId="{FDBEF19F-6B88-4B65-A36D-3CB63DD9B23D}" type="pres">
      <dgm:prSet presAssocID="{9672CC1A-BA92-44F7-B01C-3428FC014E74}" presName="parentText" presStyleLbl="node1" presStyleIdx="2" presStyleCnt="6">
        <dgm:presLayoutVars>
          <dgm:chMax val="0"/>
          <dgm:bulletEnabled val="1"/>
        </dgm:presLayoutVars>
      </dgm:prSet>
      <dgm:spPr/>
    </dgm:pt>
    <dgm:pt modelId="{1028C719-FDF3-4116-8BDD-98AA786DE12C}" type="pres">
      <dgm:prSet presAssocID="{4B5BAACE-158C-4A99-A413-662E9F89711F}" presName="spacer" presStyleCnt="0"/>
      <dgm:spPr/>
    </dgm:pt>
    <dgm:pt modelId="{D081EA22-89F5-4225-8204-2EC386E2F2FD}" type="pres">
      <dgm:prSet presAssocID="{C17E1C9A-760A-4D85-9E9D-1AAC2783E25F}" presName="parentText" presStyleLbl="node1" presStyleIdx="3" presStyleCnt="6" custLinFactNeighborY="-21839">
        <dgm:presLayoutVars>
          <dgm:chMax val="0"/>
          <dgm:bulletEnabled val="1"/>
        </dgm:presLayoutVars>
      </dgm:prSet>
      <dgm:spPr/>
    </dgm:pt>
    <dgm:pt modelId="{4DA85C32-E401-4E51-B1ED-EFCC62F07A11}" type="pres">
      <dgm:prSet presAssocID="{D165DC1B-85BF-4D34-A9DB-B8094ECD185A}" presName="spacer" presStyleCnt="0"/>
      <dgm:spPr/>
    </dgm:pt>
    <dgm:pt modelId="{D6DDD3E0-D30B-4DD6-A341-D715B895AF8C}" type="pres">
      <dgm:prSet presAssocID="{7003AC51-F76C-4883-B7C9-E1664326FD3C}" presName="parentText" presStyleLbl="node1" presStyleIdx="4" presStyleCnt="6">
        <dgm:presLayoutVars>
          <dgm:chMax val="0"/>
          <dgm:bulletEnabled val="1"/>
        </dgm:presLayoutVars>
      </dgm:prSet>
      <dgm:spPr/>
    </dgm:pt>
    <dgm:pt modelId="{85AB0F83-29F2-404B-A55D-E98F9846C767}" type="pres">
      <dgm:prSet presAssocID="{AC0691EC-035B-4D13-904C-824A2B718959}" presName="spacer" presStyleCnt="0"/>
      <dgm:spPr/>
    </dgm:pt>
    <dgm:pt modelId="{974F999B-F7B6-4E5F-B784-6666D98A3FA0}" type="pres">
      <dgm:prSet presAssocID="{588587BA-B4E8-490C-AA98-52DABA9E49D1}" presName="parentText" presStyleLbl="node1" presStyleIdx="5" presStyleCnt="6">
        <dgm:presLayoutVars>
          <dgm:chMax val="0"/>
          <dgm:bulletEnabled val="1"/>
        </dgm:presLayoutVars>
      </dgm:prSet>
      <dgm:spPr/>
    </dgm:pt>
  </dgm:ptLst>
  <dgm:cxnLst>
    <dgm:cxn modelId="{085D5503-8003-4854-99CD-EB4787BB05A5}" srcId="{D1916386-0F31-4C63-A6E4-8689C1DE1FC4}" destId="{C0AB8E93-93C8-40F4-BBC0-F2BDCDB06061}" srcOrd="1" destOrd="0" parTransId="{E938E9BE-FF54-4145-B4E2-D75E9C1CE303}" sibTransId="{328D1ECE-BEEC-475C-9A29-FF3615DF408D}"/>
    <dgm:cxn modelId="{A8332C0A-D6AD-4C21-B014-5F9E66864B1F}" type="presOf" srcId="{D1916386-0F31-4C63-A6E4-8689C1DE1FC4}" destId="{053F5FD3-B82E-4936-8F9F-D27079EE059C}" srcOrd="0" destOrd="0" presId="urn:microsoft.com/office/officeart/2005/8/layout/vList2"/>
    <dgm:cxn modelId="{0583B52E-798E-4F07-8E12-2F1A7EA5B4AB}" type="presOf" srcId="{C17E1C9A-760A-4D85-9E9D-1AAC2783E25F}" destId="{D081EA22-89F5-4225-8204-2EC386E2F2FD}" srcOrd="0" destOrd="0" presId="urn:microsoft.com/office/officeart/2005/8/layout/vList2"/>
    <dgm:cxn modelId="{47BE2E30-92FC-4599-8A48-0081C477463D}" type="presOf" srcId="{A021ADC1-96A3-497A-935A-B2180DD88261}" destId="{4FB5A847-9D82-43D0-B5AF-EECA5BE64317}" srcOrd="0" destOrd="0" presId="urn:microsoft.com/office/officeart/2005/8/layout/vList2"/>
    <dgm:cxn modelId="{60CA6135-B9BC-4EE9-9EC1-2483F0F41C3B}" srcId="{D1916386-0F31-4C63-A6E4-8689C1DE1FC4}" destId="{7003AC51-F76C-4883-B7C9-E1664326FD3C}" srcOrd="4" destOrd="0" parTransId="{7FB5C83E-181D-40DD-8BA9-D4CDF2EF8ABA}" sibTransId="{AC0691EC-035B-4D13-904C-824A2B718959}"/>
    <dgm:cxn modelId="{031CB65F-A2B8-4A72-833C-AFFA911E473F}" srcId="{D1916386-0F31-4C63-A6E4-8689C1DE1FC4}" destId="{9672CC1A-BA92-44F7-B01C-3428FC014E74}" srcOrd="2" destOrd="0" parTransId="{2006E3EA-59AD-4D5F-B03F-AFB7F518BB16}" sibTransId="{4B5BAACE-158C-4A99-A413-662E9F89711F}"/>
    <dgm:cxn modelId="{61D40A6E-85CA-40FC-8FC9-D8DEAE52F9C0}" type="presOf" srcId="{588587BA-B4E8-490C-AA98-52DABA9E49D1}" destId="{974F999B-F7B6-4E5F-B784-6666D98A3FA0}" srcOrd="0" destOrd="0" presId="urn:microsoft.com/office/officeart/2005/8/layout/vList2"/>
    <dgm:cxn modelId="{F9592C7C-091C-4D05-B319-7258CF063659}" srcId="{D1916386-0F31-4C63-A6E4-8689C1DE1FC4}" destId="{C17E1C9A-760A-4D85-9E9D-1AAC2783E25F}" srcOrd="3" destOrd="0" parTransId="{464BA014-708D-4122-A21C-A6146659D556}" sibTransId="{D165DC1B-85BF-4D34-A9DB-B8094ECD185A}"/>
    <dgm:cxn modelId="{AD5196AB-9004-4148-A500-0C3BC551704C}" srcId="{D1916386-0F31-4C63-A6E4-8689C1DE1FC4}" destId="{588587BA-B4E8-490C-AA98-52DABA9E49D1}" srcOrd="5" destOrd="0" parTransId="{4022B910-957D-4CD6-AE22-E06626D5E11F}" sibTransId="{8086B201-CBCE-48D3-8498-52D331A406F8}"/>
    <dgm:cxn modelId="{5685F0C6-5A74-4AA6-B400-F1228CE87F40}" type="presOf" srcId="{9672CC1A-BA92-44F7-B01C-3428FC014E74}" destId="{FDBEF19F-6B88-4B65-A36D-3CB63DD9B23D}" srcOrd="0" destOrd="0" presId="urn:microsoft.com/office/officeart/2005/8/layout/vList2"/>
    <dgm:cxn modelId="{819874D3-DF51-4E42-9271-25FA19C2BD88}" type="presOf" srcId="{7003AC51-F76C-4883-B7C9-E1664326FD3C}" destId="{D6DDD3E0-D30B-4DD6-A341-D715B895AF8C}" srcOrd="0" destOrd="0" presId="urn:microsoft.com/office/officeart/2005/8/layout/vList2"/>
    <dgm:cxn modelId="{8E9F35D6-7CD0-41F5-8A75-30FF8FBEEBA7}" type="presOf" srcId="{C0AB8E93-93C8-40F4-BBC0-F2BDCDB06061}" destId="{25991CC7-BFBF-404C-A497-F705D5C8C1EC}" srcOrd="0" destOrd="0" presId="urn:microsoft.com/office/officeart/2005/8/layout/vList2"/>
    <dgm:cxn modelId="{DFD659E7-18D3-4AC5-9642-277D768FB049}" srcId="{D1916386-0F31-4C63-A6E4-8689C1DE1FC4}" destId="{A021ADC1-96A3-497A-935A-B2180DD88261}" srcOrd="0" destOrd="0" parTransId="{5909EEEB-F18A-448E-86FC-C94A4C529716}" sibTransId="{41B2AD0B-530C-451E-87CB-25EBCCC1FE04}"/>
    <dgm:cxn modelId="{9B3820CB-273A-4E0F-98F5-475929B5B8A5}" type="presParOf" srcId="{053F5FD3-B82E-4936-8F9F-D27079EE059C}" destId="{4FB5A847-9D82-43D0-B5AF-EECA5BE64317}" srcOrd="0" destOrd="0" presId="urn:microsoft.com/office/officeart/2005/8/layout/vList2"/>
    <dgm:cxn modelId="{ACE5A5D0-96C8-4D60-95FF-4A19ABB473D1}" type="presParOf" srcId="{053F5FD3-B82E-4936-8F9F-D27079EE059C}" destId="{DEDF52FF-8FB5-4213-BA5E-E09118683C80}" srcOrd="1" destOrd="0" presId="urn:microsoft.com/office/officeart/2005/8/layout/vList2"/>
    <dgm:cxn modelId="{32C53C0B-39D3-443D-8A9D-49107CC0D5A1}" type="presParOf" srcId="{053F5FD3-B82E-4936-8F9F-D27079EE059C}" destId="{25991CC7-BFBF-404C-A497-F705D5C8C1EC}" srcOrd="2" destOrd="0" presId="urn:microsoft.com/office/officeart/2005/8/layout/vList2"/>
    <dgm:cxn modelId="{C36B77D3-1A81-4E5D-A32F-DED2F9DD1E49}" type="presParOf" srcId="{053F5FD3-B82E-4936-8F9F-D27079EE059C}" destId="{D1BFC644-AC22-4B5B-B3BD-FC2867D16242}" srcOrd="3" destOrd="0" presId="urn:microsoft.com/office/officeart/2005/8/layout/vList2"/>
    <dgm:cxn modelId="{FB359DDC-CF2D-4E83-8985-8BE6DB8C592D}" type="presParOf" srcId="{053F5FD3-B82E-4936-8F9F-D27079EE059C}" destId="{FDBEF19F-6B88-4B65-A36D-3CB63DD9B23D}" srcOrd="4" destOrd="0" presId="urn:microsoft.com/office/officeart/2005/8/layout/vList2"/>
    <dgm:cxn modelId="{C284584F-46DD-4F9C-847D-3E65D8FF6865}" type="presParOf" srcId="{053F5FD3-B82E-4936-8F9F-D27079EE059C}" destId="{1028C719-FDF3-4116-8BDD-98AA786DE12C}" srcOrd="5" destOrd="0" presId="urn:microsoft.com/office/officeart/2005/8/layout/vList2"/>
    <dgm:cxn modelId="{BFD975DE-7C2F-4AE3-B688-1A433AB30B8E}" type="presParOf" srcId="{053F5FD3-B82E-4936-8F9F-D27079EE059C}" destId="{D081EA22-89F5-4225-8204-2EC386E2F2FD}" srcOrd="6" destOrd="0" presId="urn:microsoft.com/office/officeart/2005/8/layout/vList2"/>
    <dgm:cxn modelId="{A7A7F9C5-CED5-4A5E-A574-8A709E7FFFDD}" type="presParOf" srcId="{053F5FD3-B82E-4936-8F9F-D27079EE059C}" destId="{4DA85C32-E401-4E51-B1ED-EFCC62F07A11}" srcOrd="7" destOrd="0" presId="urn:microsoft.com/office/officeart/2005/8/layout/vList2"/>
    <dgm:cxn modelId="{49500D5A-29C3-4FF2-9484-9BFBBA8D6124}" type="presParOf" srcId="{053F5FD3-B82E-4936-8F9F-D27079EE059C}" destId="{D6DDD3E0-D30B-4DD6-A341-D715B895AF8C}" srcOrd="8" destOrd="0" presId="urn:microsoft.com/office/officeart/2005/8/layout/vList2"/>
    <dgm:cxn modelId="{3DFE9B49-66BA-4713-AF22-BE06C569190D}" type="presParOf" srcId="{053F5FD3-B82E-4936-8F9F-D27079EE059C}" destId="{85AB0F83-29F2-404B-A55D-E98F9846C767}" srcOrd="9" destOrd="0" presId="urn:microsoft.com/office/officeart/2005/8/layout/vList2"/>
    <dgm:cxn modelId="{78AEFBB6-43A3-4E08-9458-04093BD7CD89}" type="presParOf" srcId="{053F5FD3-B82E-4936-8F9F-D27079EE059C}" destId="{974F999B-F7B6-4E5F-B784-6666D98A3FA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F129D-D79B-4D05-A590-CA2941BE0500}">
      <dsp:nvSpPr>
        <dsp:cNvPr id="0" name=""/>
        <dsp:cNvSpPr/>
      </dsp:nvSpPr>
      <dsp:spPr>
        <a:xfrm>
          <a:off x="4409729" y="1437441"/>
          <a:ext cx="781738" cy="840368"/>
        </a:xfrm>
        <a:custGeom>
          <a:avLst/>
          <a:gdLst/>
          <a:ahLst/>
          <a:cxnLst/>
          <a:rect l="0" t="0" r="0" b="0"/>
          <a:pathLst>
            <a:path>
              <a:moveTo>
                <a:pt x="0" y="0"/>
              </a:moveTo>
              <a:lnTo>
                <a:pt x="390869" y="0"/>
              </a:lnTo>
              <a:lnTo>
                <a:pt x="390869" y="840368"/>
              </a:lnTo>
              <a:lnTo>
                <a:pt x="781738" y="8403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2B4ACB-6045-47A7-879F-E44930A601EB}">
      <dsp:nvSpPr>
        <dsp:cNvPr id="0" name=""/>
        <dsp:cNvSpPr/>
      </dsp:nvSpPr>
      <dsp:spPr>
        <a:xfrm>
          <a:off x="4409729" y="597073"/>
          <a:ext cx="781738" cy="840368"/>
        </a:xfrm>
        <a:custGeom>
          <a:avLst/>
          <a:gdLst/>
          <a:ahLst/>
          <a:cxnLst/>
          <a:rect l="0" t="0" r="0" b="0"/>
          <a:pathLst>
            <a:path>
              <a:moveTo>
                <a:pt x="0" y="840368"/>
              </a:moveTo>
              <a:lnTo>
                <a:pt x="390869" y="840368"/>
              </a:lnTo>
              <a:lnTo>
                <a:pt x="390869" y="0"/>
              </a:lnTo>
              <a:lnTo>
                <a:pt x="781738"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365B2-1FC6-4987-B784-4D05836CD2EE}">
      <dsp:nvSpPr>
        <dsp:cNvPr id="0" name=""/>
        <dsp:cNvSpPr/>
      </dsp:nvSpPr>
      <dsp:spPr>
        <a:xfrm>
          <a:off x="501039" y="841366"/>
          <a:ext cx="3908690" cy="11921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Create a mind map</a:t>
          </a:r>
          <a:endParaRPr lang="en-US" sz="2900" kern="1200" dirty="0"/>
        </a:p>
      </dsp:txBody>
      <dsp:txXfrm>
        <a:off x="501039" y="841366"/>
        <a:ext cx="3908690" cy="1192150"/>
      </dsp:txXfrm>
    </dsp:sp>
    <dsp:sp modelId="{534C3B4C-1530-4682-BCD6-D07120C685B5}">
      <dsp:nvSpPr>
        <dsp:cNvPr id="0" name=""/>
        <dsp:cNvSpPr/>
      </dsp:nvSpPr>
      <dsp:spPr>
        <a:xfrm>
          <a:off x="5191467" y="997"/>
          <a:ext cx="3908690" cy="11921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What you currently know about behaviour management?</a:t>
          </a:r>
          <a:endParaRPr lang="en-US" sz="2900" kern="1200"/>
        </a:p>
      </dsp:txBody>
      <dsp:txXfrm>
        <a:off x="5191467" y="997"/>
        <a:ext cx="3908690" cy="1192150"/>
      </dsp:txXfrm>
    </dsp:sp>
    <dsp:sp modelId="{569AD55B-93D1-43D2-9231-808CAAE14226}">
      <dsp:nvSpPr>
        <dsp:cNvPr id="0" name=""/>
        <dsp:cNvSpPr/>
      </dsp:nvSpPr>
      <dsp:spPr>
        <a:xfrm>
          <a:off x="5191467" y="1681734"/>
          <a:ext cx="3908690" cy="11921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What you would like to learn about behaviour management?</a:t>
          </a:r>
          <a:endParaRPr lang="en-US" sz="2900" kern="1200"/>
        </a:p>
      </dsp:txBody>
      <dsp:txXfrm>
        <a:off x="5191467" y="1681734"/>
        <a:ext cx="3908690" cy="11921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B4ACB-6045-47A7-879F-E44930A601EB}">
      <dsp:nvSpPr>
        <dsp:cNvPr id="0" name=""/>
        <dsp:cNvSpPr/>
      </dsp:nvSpPr>
      <dsp:spPr>
        <a:xfrm>
          <a:off x="4364606" y="1391721"/>
          <a:ext cx="871983" cy="91440"/>
        </a:xfrm>
        <a:custGeom>
          <a:avLst/>
          <a:gdLst/>
          <a:ahLst/>
          <a:cxnLst/>
          <a:rect l="0" t="0" r="0" b="0"/>
          <a:pathLst>
            <a:path>
              <a:moveTo>
                <a:pt x="0" y="45720"/>
              </a:moveTo>
              <a:lnTo>
                <a:pt x="871983" y="4572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365B2-1FC6-4987-B784-4D05836CD2EE}">
      <dsp:nvSpPr>
        <dsp:cNvPr id="0" name=""/>
        <dsp:cNvSpPr/>
      </dsp:nvSpPr>
      <dsp:spPr>
        <a:xfrm>
          <a:off x="4688" y="772553"/>
          <a:ext cx="4359918" cy="1329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kern="1200" dirty="0"/>
            <a:t>Add to your original mind map</a:t>
          </a:r>
          <a:endParaRPr lang="en-US" sz="3200" kern="1200" dirty="0"/>
        </a:p>
      </dsp:txBody>
      <dsp:txXfrm>
        <a:off x="4688" y="772553"/>
        <a:ext cx="4359918" cy="1329775"/>
      </dsp:txXfrm>
    </dsp:sp>
    <dsp:sp modelId="{534C3B4C-1530-4682-BCD6-D07120C685B5}">
      <dsp:nvSpPr>
        <dsp:cNvPr id="0" name=""/>
        <dsp:cNvSpPr/>
      </dsp:nvSpPr>
      <dsp:spPr>
        <a:xfrm>
          <a:off x="5236590" y="772553"/>
          <a:ext cx="4359918" cy="13297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What does ‘Behaviour Management’ mean to you?</a:t>
          </a:r>
          <a:endParaRPr lang="en-US" sz="3200" kern="1200" dirty="0"/>
        </a:p>
      </dsp:txBody>
      <dsp:txXfrm>
        <a:off x="5236590" y="772553"/>
        <a:ext cx="4359918" cy="13297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9C46C-0827-4480-AE21-9F73A651355A}">
      <dsp:nvSpPr>
        <dsp:cNvPr id="0" name=""/>
        <dsp:cNvSpPr/>
      </dsp:nvSpPr>
      <dsp:spPr>
        <a:xfrm>
          <a:off x="0" y="580"/>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CFC38-A49F-4E6D-AFEB-E5F1A2201EBF}">
      <dsp:nvSpPr>
        <dsp:cNvPr id="0" name=""/>
        <dsp:cNvSpPr/>
      </dsp:nvSpPr>
      <dsp:spPr>
        <a:xfrm>
          <a:off x="410709" y="306066"/>
          <a:ext cx="746743" cy="74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1338D6-63A0-4E81-94C4-E178928CE56F}">
      <dsp:nvSpPr>
        <dsp:cNvPr id="0" name=""/>
        <dsp:cNvSpPr/>
      </dsp:nvSpPr>
      <dsp:spPr>
        <a:xfrm>
          <a:off x="1568162" y="580"/>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en-GB" sz="1700" kern="1200" dirty="0"/>
            <a:t>Ability to undertake lessons with more challenging pupils more effectively than other practitioners, recognised as possessing ‘soft skills’</a:t>
          </a:r>
          <a:endParaRPr lang="en-US" sz="1700" kern="1200" dirty="0"/>
        </a:p>
      </dsp:txBody>
      <dsp:txXfrm>
        <a:off x="1568162" y="580"/>
        <a:ext cx="4056009" cy="1357716"/>
      </dsp:txXfrm>
    </dsp:sp>
    <dsp:sp modelId="{F6608D99-3D8C-4725-89B1-BC037A84C7F7}">
      <dsp:nvSpPr>
        <dsp:cNvPr id="0" name=""/>
        <dsp:cNvSpPr/>
      </dsp:nvSpPr>
      <dsp:spPr>
        <a:xfrm>
          <a:off x="0" y="1697725"/>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7D49E-CE6D-4B93-A608-F421D0346378}">
      <dsp:nvSpPr>
        <dsp:cNvPr id="0" name=""/>
        <dsp:cNvSpPr/>
      </dsp:nvSpPr>
      <dsp:spPr>
        <a:xfrm>
          <a:off x="410709" y="2003211"/>
          <a:ext cx="746743" cy="74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28BE3D-03F7-407B-A875-64389F92627B}">
      <dsp:nvSpPr>
        <dsp:cNvPr id="0" name=""/>
        <dsp:cNvSpPr/>
      </dsp:nvSpPr>
      <dsp:spPr>
        <a:xfrm>
          <a:off x="1568162" y="1697725"/>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en-GB" sz="1700" kern="1200" dirty="0"/>
            <a:t>Effective teaching skills</a:t>
          </a:r>
          <a:endParaRPr lang="en-US" sz="1700" kern="1200" dirty="0"/>
        </a:p>
      </dsp:txBody>
      <dsp:txXfrm>
        <a:off x="1568162" y="1697725"/>
        <a:ext cx="4056009" cy="1357716"/>
      </dsp:txXfrm>
    </dsp:sp>
    <dsp:sp modelId="{287D2364-AFDB-48D3-A7A2-AAF41211F45A}">
      <dsp:nvSpPr>
        <dsp:cNvPr id="0" name=""/>
        <dsp:cNvSpPr/>
      </dsp:nvSpPr>
      <dsp:spPr>
        <a:xfrm>
          <a:off x="0" y="3394870"/>
          <a:ext cx="5624172" cy="13577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AFC5B-74E5-4443-BF93-6A86A26E5B16}">
      <dsp:nvSpPr>
        <dsp:cNvPr id="0" name=""/>
        <dsp:cNvSpPr/>
      </dsp:nvSpPr>
      <dsp:spPr>
        <a:xfrm>
          <a:off x="410709" y="3700356"/>
          <a:ext cx="746743" cy="74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4809E4-4AE9-4338-A3C5-D4839814B9FB}">
      <dsp:nvSpPr>
        <dsp:cNvPr id="0" name=""/>
        <dsp:cNvSpPr/>
      </dsp:nvSpPr>
      <dsp:spPr>
        <a:xfrm>
          <a:off x="1568162" y="3394870"/>
          <a:ext cx="4056009" cy="1357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2" tIns="143692" rIns="143692" bIns="143692" numCol="1" spcCol="1270" anchor="ctr" anchorCtr="0">
          <a:noAutofit/>
        </a:bodyPr>
        <a:lstStyle/>
        <a:p>
          <a:pPr marL="0" lvl="0" indent="0" algn="l" defTabSz="755650">
            <a:lnSpc>
              <a:spcPct val="90000"/>
            </a:lnSpc>
            <a:spcBef>
              <a:spcPct val="0"/>
            </a:spcBef>
            <a:spcAft>
              <a:spcPct val="35000"/>
            </a:spcAft>
            <a:buNone/>
          </a:pPr>
          <a:r>
            <a:rPr lang="en-GB" sz="1700" kern="1200" dirty="0"/>
            <a:t>Effective behaviour management skills</a:t>
          </a:r>
          <a:endParaRPr lang="en-US" sz="1700" kern="1200" dirty="0"/>
        </a:p>
      </dsp:txBody>
      <dsp:txXfrm>
        <a:off x="1568162" y="3394870"/>
        <a:ext cx="4056009" cy="13577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92777-0286-4400-9E29-C7C8A303047F}">
      <dsp:nvSpPr>
        <dsp:cNvPr id="0" name=""/>
        <dsp:cNvSpPr/>
      </dsp:nvSpPr>
      <dsp:spPr>
        <a:xfrm>
          <a:off x="0" y="563"/>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99F83-C0D4-41CA-BB2C-BA22ADA40F0B}">
      <dsp:nvSpPr>
        <dsp:cNvPr id="0" name=""/>
        <dsp:cNvSpPr/>
      </dsp:nvSpPr>
      <dsp:spPr>
        <a:xfrm>
          <a:off x="398980" y="297326"/>
          <a:ext cx="725419" cy="725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2DD868-134D-41D8-9B6D-DA4A233350CA}">
      <dsp:nvSpPr>
        <dsp:cNvPr id="0" name=""/>
        <dsp:cNvSpPr/>
      </dsp:nvSpPr>
      <dsp:spPr>
        <a:xfrm>
          <a:off x="1523381" y="563"/>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en-GB" sz="1500" kern="1200" dirty="0"/>
            <a:t>Focus upon the way we perceive situations and how we feel about them, focusing on the present and being problem solving in orientation.</a:t>
          </a:r>
          <a:endParaRPr lang="en-US" sz="1500" kern="1200" dirty="0"/>
        </a:p>
      </dsp:txBody>
      <dsp:txXfrm>
        <a:off x="1523381" y="563"/>
        <a:ext cx="3743602" cy="1318945"/>
      </dsp:txXfrm>
    </dsp:sp>
    <dsp:sp modelId="{EF214DDB-A6F2-4C01-ABAB-B101DB4E0FC7}">
      <dsp:nvSpPr>
        <dsp:cNvPr id="0" name=""/>
        <dsp:cNvSpPr/>
      </dsp:nvSpPr>
      <dsp:spPr>
        <a:xfrm>
          <a:off x="0" y="1649245"/>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C4932-B2B0-45B2-8CFD-3E5856F9F980}">
      <dsp:nvSpPr>
        <dsp:cNvPr id="0" name=""/>
        <dsp:cNvSpPr/>
      </dsp:nvSpPr>
      <dsp:spPr>
        <a:xfrm>
          <a:off x="398980" y="1946008"/>
          <a:ext cx="725419" cy="725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CAC5CF-DB15-4C31-8088-768263CE90B5}">
      <dsp:nvSpPr>
        <dsp:cNvPr id="0" name=""/>
        <dsp:cNvSpPr/>
      </dsp:nvSpPr>
      <dsp:spPr>
        <a:xfrm>
          <a:off x="1523381" y="1649245"/>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en-GB" sz="1500" kern="1200" dirty="0"/>
            <a:t>Hence where they make a mistake, their cognitive functions perceive themselves as useless which further endorses their deep rooted belief.</a:t>
          </a:r>
          <a:endParaRPr lang="en-US" sz="1500" kern="1200" dirty="0"/>
        </a:p>
      </dsp:txBody>
      <dsp:txXfrm>
        <a:off x="1523381" y="1649245"/>
        <a:ext cx="3743602" cy="1318945"/>
      </dsp:txXfrm>
    </dsp:sp>
    <dsp:sp modelId="{DFC2EC96-540C-41B9-9A9C-0F012CD147D7}">
      <dsp:nvSpPr>
        <dsp:cNvPr id="0" name=""/>
        <dsp:cNvSpPr/>
      </dsp:nvSpPr>
      <dsp:spPr>
        <a:xfrm>
          <a:off x="0" y="3297927"/>
          <a:ext cx="5266984" cy="1318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7A557-472B-486A-B673-9175CFB71504}">
      <dsp:nvSpPr>
        <dsp:cNvPr id="0" name=""/>
        <dsp:cNvSpPr/>
      </dsp:nvSpPr>
      <dsp:spPr>
        <a:xfrm>
          <a:off x="398980" y="3594689"/>
          <a:ext cx="725419" cy="7254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B13487-5D94-4C55-9DAF-9ADAE8B38BBE}">
      <dsp:nvSpPr>
        <dsp:cNvPr id="0" name=""/>
        <dsp:cNvSpPr/>
      </dsp:nvSpPr>
      <dsp:spPr>
        <a:xfrm>
          <a:off x="1523381" y="3297927"/>
          <a:ext cx="3743602" cy="131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588" tIns="139588" rIns="139588" bIns="139588" numCol="1" spcCol="1270" anchor="ctr" anchorCtr="0">
          <a:noAutofit/>
        </a:bodyPr>
        <a:lstStyle/>
        <a:p>
          <a:pPr marL="0" lvl="0" indent="0" algn="l" defTabSz="666750">
            <a:lnSpc>
              <a:spcPct val="90000"/>
            </a:lnSpc>
            <a:spcBef>
              <a:spcPct val="0"/>
            </a:spcBef>
            <a:spcAft>
              <a:spcPct val="35000"/>
            </a:spcAft>
            <a:buNone/>
          </a:pPr>
          <a:r>
            <a:rPr lang="en-GB" sz="1500" kern="1200" dirty="0"/>
            <a:t>By addressing these thoughts and reassessing them can lead to more flexible ways of thinking so that the individual feels more positive, hence challenging their negative belief.</a:t>
          </a:r>
          <a:endParaRPr lang="en-US" sz="1500" kern="1200" dirty="0"/>
        </a:p>
      </dsp:txBody>
      <dsp:txXfrm>
        <a:off x="1523381" y="3297927"/>
        <a:ext cx="3743602" cy="13189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5A847-9D82-43D0-B5AF-EECA5BE64317}">
      <dsp:nvSpPr>
        <dsp:cNvPr id="0" name=""/>
        <dsp:cNvSpPr/>
      </dsp:nvSpPr>
      <dsp:spPr>
        <a:xfrm>
          <a:off x="0" y="160923"/>
          <a:ext cx="5667034" cy="7371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Difficulties with their beliefs, thinking, emotions and behaviour and  tend to result in restricted stereotypical responses to social situations, reinforced by unhelpful thinking.</a:t>
          </a:r>
          <a:endParaRPr lang="en-US" sz="1400" kern="1200" dirty="0"/>
        </a:p>
      </dsp:txBody>
      <dsp:txXfrm>
        <a:off x="35982" y="196905"/>
        <a:ext cx="5595070" cy="665136"/>
      </dsp:txXfrm>
    </dsp:sp>
    <dsp:sp modelId="{25991CC7-BFBF-404C-A497-F705D5C8C1EC}">
      <dsp:nvSpPr>
        <dsp:cNvPr id="0" name=""/>
        <dsp:cNvSpPr/>
      </dsp:nvSpPr>
      <dsp:spPr>
        <a:xfrm>
          <a:off x="0" y="938344"/>
          <a:ext cx="5667034" cy="737100"/>
        </a:xfrm>
        <a:prstGeom prst="roundRect">
          <a:avLst/>
        </a:prstGeom>
        <a:gradFill rotWithShape="0">
          <a:gsLst>
            <a:gs pos="0">
              <a:schemeClr val="accent5">
                <a:hueOff val="-607935"/>
                <a:satOff val="643"/>
                <a:lumOff val="-118"/>
                <a:alphaOff val="0"/>
                <a:satMod val="103000"/>
                <a:lumMod val="102000"/>
                <a:tint val="94000"/>
              </a:schemeClr>
            </a:gs>
            <a:gs pos="50000">
              <a:schemeClr val="accent5">
                <a:hueOff val="-607935"/>
                <a:satOff val="643"/>
                <a:lumOff val="-118"/>
                <a:alphaOff val="0"/>
                <a:satMod val="110000"/>
                <a:lumMod val="100000"/>
                <a:shade val="100000"/>
              </a:schemeClr>
            </a:gs>
            <a:gs pos="100000">
              <a:schemeClr val="accent5">
                <a:hueOff val="-607935"/>
                <a:satOff val="643"/>
                <a:lumOff val="-1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React and fight confrontation</a:t>
          </a:r>
          <a:endParaRPr lang="en-US" sz="1400" kern="1200" dirty="0"/>
        </a:p>
      </dsp:txBody>
      <dsp:txXfrm>
        <a:off x="35982" y="974326"/>
        <a:ext cx="5595070" cy="665136"/>
      </dsp:txXfrm>
    </dsp:sp>
    <dsp:sp modelId="{FDBEF19F-6B88-4B65-A36D-3CB63DD9B23D}">
      <dsp:nvSpPr>
        <dsp:cNvPr id="0" name=""/>
        <dsp:cNvSpPr/>
      </dsp:nvSpPr>
      <dsp:spPr>
        <a:xfrm>
          <a:off x="0" y="1715764"/>
          <a:ext cx="5667034" cy="737100"/>
        </a:xfrm>
        <a:prstGeom prst="roundRect">
          <a:avLst/>
        </a:prstGeom>
        <a:gradFill rotWithShape="0">
          <a:gsLst>
            <a:gs pos="0">
              <a:schemeClr val="accent5">
                <a:hueOff val="-1215869"/>
                <a:satOff val="1285"/>
                <a:lumOff val="-236"/>
                <a:alphaOff val="0"/>
                <a:satMod val="103000"/>
                <a:lumMod val="102000"/>
                <a:tint val="94000"/>
              </a:schemeClr>
            </a:gs>
            <a:gs pos="50000">
              <a:schemeClr val="accent5">
                <a:hueOff val="-1215869"/>
                <a:satOff val="1285"/>
                <a:lumOff val="-236"/>
                <a:alphaOff val="0"/>
                <a:satMod val="110000"/>
                <a:lumMod val="100000"/>
                <a:shade val="100000"/>
              </a:schemeClr>
            </a:gs>
            <a:gs pos="100000">
              <a:schemeClr val="accent5">
                <a:hueOff val="-1215869"/>
                <a:satOff val="1285"/>
                <a:lumOff val="-2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Flight reaction, to escape difficult situations</a:t>
          </a:r>
          <a:endParaRPr lang="en-US" sz="1400" kern="1200" dirty="0"/>
        </a:p>
      </dsp:txBody>
      <dsp:txXfrm>
        <a:off x="35982" y="1751746"/>
        <a:ext cx="5595070" cy="665136"/>
      </dsp:txXfrm>
    </dsp:sp>
    <dsp:sp modelId="{D081EA22-89F5-4225-8204-2EC386E2F2FD}">
      <dsp:nvSpPr>
        <dsp:cNvPr id="0" name=""/>
        <dsp:cNvSpPr/>
      </dsp:nvSpPr>
      <dsp:spPr>
        <a:xfrm>
          <a:off x="0" y="2484378"/>
          <a:ext cx="5667034" cy="737100"/>
        </a:xfrm>
        <a:prstGeom prst="roundRect">
          <a:avLst/>
        </a:prstGeom>
        <a:gradFill rotWithShape="0">
          <a:gsLst>
            <a:gs pos="0">
              <a:schemeClr val="accent5">
                <a:hueOff val="-1823804"/>
                <a:satOff val="1928"/>
                <a:lumOff val="-353"/>
                <a:alphaOff val="0"/>
                <a:satMod val="103000"/>
                <a:lumMod val="102000"/>
                <a:tint val="94000"/>
              </a:schemeClr>
            </a:gs>
            <a:gs pos="50000">
              <a:schemeClr val="accent5">
                <a:hueOff val="-1823804"/>
                <a:satOff val="1928"/>
                <a:lumOff val="-353"/>
                <a:alphaOff val="0"/>
                <a:satMod val="110000"/>
                <a:lumMod val="100000"/>
                <a:shade val="100000"/>
              </a:schemeClr>
            </a:gs>
            <a:gs pos="100000">
              <a:schemeClr val="accent5">
                <a:hueOff val="-1823804"/>
                <a:satOff val="1928"/>
                <a:lumOff val="-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Withdrawal inwards in response to difficult circumstances</a:t>
          </a:r>
          <a:endParaRPr lang="en-US" sz="1400" kern="1200" dirty="0"/>
        </a:p>
      </dsp:txBody>
      <dsp:txXfrm>
        <a:off x="35982" y="2520360"/>
        <a:ext cx="5595070" cy="665136"/>
      </dsp:txXfrm>
    </dsp:sp>
    <dsp:sp modelId="{D6DDD3E0-D30B-4DD6-A341-D715B895AF8C}">
      <dsp:nvSpPr>
        <dsp:cNvPr id="0" name=""/>
        <dsp:cNvSpPr/>
      </dsp:nvSpPr>
      <dsp:spPr>
        <a:xfrm>
          <a:off x="0" y="3270604"/>
          <a:ext cx="5667034" cy="737100"/>
        </a:xfrm>
        <a:prstGeom prst="roundRect">
          <a:avLst/>
        </a:prstGeom>
        <a:gradFill rotWithShape="0">
          <a:gsLst>
            <a:gs pos="0">
              <a:schemeClr val="accent5">
                <a:hueOff val="-2431738"/>
                <a:satOff val="2570"/>
                <a:lumOff val="-471"/>
                <a:alphaOff val="0"/>
                <a:satMod val="103000"/>
                <a:lumMod val="102000"/>
                <a:tint val="94000"/>
              </a:schemeClr>
            </a:gs>
            <a:gs pos="50000">
              <a:schemeClr val="accent5">
                <a:hueOff val="-2431738"/>
                <a:satOff val="2570"/>
                <a:lumOff val="-471"/>
                <a:alphaOff val="0"/>
                <a:satMod val="110000"/>
                <a:lumMod val="100000"/>
                <a:shade val="100000"/>
              </a:schemeClr>
            </a:gs>
            <a:gs pos="100000">
              <a:schemeClr val="accent5">
                <a:hueOff val="-2431738"/>
                <a:satOff val="2570"/>
                <a:lumOff val="-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Allows others to make decisions for them</a:t>
          </a:r>
          <a:endParaRPr lang="en-US" sz="1400" kern="1200" dirty="0"/>
        </a:p>
      </dsp:txBody>
      <dsp:txXfrm>
        <a:off x="35982" y="3306586"/>
        <a:ext cx="5595070" cy="665136"/>
      </dsp:txXfrm>
    </dsp:sp>
    <dsp:sp modelId="{974F999B-F7B6-4E5F-B784-6666D98A3FA0}">
      <dsp:nvSpPr>
        <dsp:cNvPr id="0" name=""/>
        <dsp:cNvSpPr/>
      </dsp:nvSpPr>
      <dsp:spPr>
        <a:xfrm>
          <a:off x="0" y="4048024"/>
          <a:ext cx="5667034" cy="737100"/>
        </a:xfrm>
        <a:prstGeom prst="roundRect">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Some responses can be habitual and dysfunctional and will result in their rejection or exclusion from a setting</a:t>
          </a:r>
          <a:endParaRPr lang="en-US" sz="1400" kern="1200" dirty="0"/>
        </a:p>
      </dsp:txBody>
      <dsp:txXfrm>
        <a:off x="35982" y="4084006"/>
        <a:ext cx="5595070" cy="665136"/>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8C0B9-80A9-45E0-923D-91951ADE3D13}" type="datetimeFigureOut">
              <a:rPr lang="en-GB" smtClean="0"/>
              <a:t>16/09/2026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9602C8-425D-4358-9907-78220E606CED}" type="slidenum">
              <a:rPr lang="en-GB" smtClean="0"/>
              <a:t>‹#›</a:t>
            </a:fld>
            <a:endParaRPr lang="en-GB" dirty="0"/>
          </a:p>
        </p:txBody>
      </p:sp>
    </p:spTree>
    <p:extLst>
      <p:ext uri="{BB962C8B-B14F-4D97-AF65-F5344CB8AC3E}">
        <p14:creationId xmlns:p14="http://schemas.microsoft.com/office/powerpoint/2010/main" val="554066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a:t>
            </a:fld>
            <a:endParaRPr lang="en-GB" dirty="0"/>
          </a:p>
        </p:txBody>
      </p:sp>
    </p:spTree>
    <p:extLst>
      <p:ext uri="{BB962C8B-B14F-4D97-AF65-F5344CB8AC3E}">
        <p14:creationId xmlns:p14="http://schemas.microsoft.com/office/powerpoint/2010/main" val="2585308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screen with assignment brief</a:t>
            </a:r>
          </a:p>
          <a:p>
            <a:r>
              <a:rPr lang="en-GB" dirty="0"/>
              <a:t>Direct students to useful resources on MOODLE</a:t>
            </a:r>
          </a:p>
          <a:p>
            <a:r>
              <a:rPr lang="en-GB" dirty="0"/>
              <a:t>Any questions about assignment?</a:t>
            </a:r>
          </a:p>
        </p:txBody>
      </p:sp>
      <p:sp>
        <p:nvSpPr>
          <p:cNvPr id="4" name="Slide Number Placeholder 3"/>
          <p:cNvSpPr>
            <a:spLocks noGrp="1"/>
          </p:cNvSpPr>
          <p:nvPr>
            <p:ph type="sldNum" sz="quarter" idx="5"/>
          </p:nvPr>
        </p:nvSpPr>
        <p:spPr/>
        <p:txBody>
          <a:bodyPr/>
          <a:lstStyle/>
          <a:p>
            <a:fld id="{D09602C8-425D-4358-9907-78220E606CED}" type="slidenum">
              <a:rPr lang="en-GB" smtClean="0"/>
              <a:t>3</a:t>
            </a:fld>
            <a:endParaRPr lang="en-GB" dirty="0"/>
          </a:p>
        </p:txBody>
      </p:sp>
    </p:spTree>
    <p:extLst>
      <p:ext uri="{BB962C8B-B14F-4D97-AF65-F5344CB8AC3E}">
        <p14:creationId xmlns:p14="http://schemas.microsoft.com/office/powerpoint/2010/main" val="3857051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students to carry out the task individually – using pen and paper or a digital tool of their choice (word, note application, etc).</a:t>
            </a:r>
          </a:p>
          <a:p>
            <a:r>
              <a:rPr lang="en-GB" dirty="0"/>
              <a:t>Give a few minutes for students to create their mind map</a:t>
            </a:r>
          </a:p>
          <a:p>
            <a:r>
              <a:rPr lang="en-GB" dirty="0"/>
              <a:t>Question:</a:t>
            </a:r>
          </a:p>
          <a:p>
            <a:r>
              <a:rPr lang="en-GB" dirty="0"/>
              <a:t>– a point from everyone about what they currently know</a:t>
            </a:r>
          </a:p>
          <a:p>
            <a:r>
              <a:rPr lang="en-GB" dirty="0"/>
              <a:t>- ask if they would be happy to share a point of what they would like to learn about BM</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7</a:t>
            </a:fld>
            <a:endParaRPr lang="en-GB" dirty="0"/>
          </a:p>
        </p:txBody>
      </p:sp>
    </p:spTree>
    <p:extLst>
      <p:ext uri="{BB962C8B-B14F-4D97-AF65-F5344CB8AC3E}">
        <p14:creationId xmlns:p14="http://schemas.microsoft.com/office/powerpoint/2010/main" val="965192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is a form of communication, whether negative or positive.</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Does behaviour only need to be managed when it is disruptive? (BM </a:t>
            </a:r>
            <a:r>
              <a:rPr lang="en-GB" b="0" i="0" dirty="0">
                <a:solidFill>
                  <a:srgbClr val="040C28"/>
                </a:solidFill>
                <a:effectLst/>
                <a:latin typeface="Google Sans"/>
              </a:rPr>
              <a:t>focuses on maintaining positive habits and behaviours and reducing negative ones</a:t>
            </a:r>
            <a:r>
              <a:rPr lang="en-GB" b="0" i="0" dirty="0">
                <a:solidFill>
                  <a:srgbClr val="4D5156"/>
                </a:solidFill>
                <a:effectLst/>
                <a:latin typeface="Google San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2)Do strategies to manage behaviour only need to be applied and put into practice when the behaviour is negative?</a:t>
            </a:r>
          </a:p>
          <a:p>
            <a:r>
              <a:rPr lang="en-GB" dirty="0"/>
              <a:t>What is Geoffrey implying here? </a:t>
            </a:r>
          </a:p>
        </p:txBody>
      </p:sp>
      <p:sp>
        <p:nvSpPr>
          <p:cNvPr id="4" name="Slide Number Placeholder 3"/>
          <p:cNvSpPr>
            <a:spLocks noGrp="1"/>
          </p:cNvSpPr>
          <p:nvPr>
            <p:ph type="sldNum" sz="quarter" idx="5"/>
          </p:nvPr>
        </p:nvSpPr>
        <p:spPr/>
        <p:txBody>
          <a:bodyPr/>
          <a:lstStyle/>
          <a:p>
            <a:fld id="{D09602C8-425D-4358-9907-78220E606CED}" type="slidenum">
              <a:rPr lang="en-GB" smtClean="0"/>
              <a:t>8</a:t>
            </a:fld>
            <a:endParaRPr lang="en-GB" dirty="0"/>
          </a:p>
        </p:txBody>
      </p:sp>
    </p:spTree>
    <p:extLst>
      <p:ext uri="{BB962C8B-B14F-4D97-AF65-F5344CB8AC3E}">
        <p14:creationId xmlns:p14="http://schemas.microsoft.com/office/powerpoint/2010/main" val="3029461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2 minutes to add to their MM</a:t>
            </a:r>
          </a:p>
          <a:p>
            <a:r>
              <a:rPr lang="en-GB" dirty="0"/>
              <a:t>Direct question to students</a:t>
            </a:r>
          </a:p>
          <a:p>
            <a:r>
              <a:rPr lang="en-GB" dirty="0"/>
              <a:t>Similar or different views? </a:t>
            </a:r>
          </a:p>
        </p:txBody>
      </p:sp>
      <p:sp>
        <p:nvSpPr>
          <p:cNvPr id="4" name="Slide Number Placeholder 3"/>
          <p:cNvSpPr>
            <a:spLocks noGrp="1"/>
          </p:cNvSpPr>
          <p:nvPr>
            <p:ph type="sldNum" sz="quarter" idx="5"/>
          </p:nvPr>
        </p:nvSpPr>
        <p:spPr/>
        <p:txBody>
          <a:bodyPr/>
          <a:lstStyle/>
          <a:p>
            <a:fld id="{D09602C8-425D-4358-9907-78220E606CED}" type="slidenum">
              <a:rPr lang="en-GB" smtClean="0"/>
              <a:t>9</a:t>
            </a:fld>
            <a:endParaRPr lang="en-GB" dirty="0"/>
          </a:p>
        </p:txBody>
      </p:sp>
    </p:spTree>
    <p:extLst>
      <p:ext uri="{BB962C8B-B14F-4D97-AF65-F5344CB8AC3E}">
        <p14:creationId xmlns:p14="http://schemas.microsoft.com/office/powerpoint/2010/main" val="2029782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points:</a:t>
            </a:r>
          </a:p>
          <a:p>
            <a:r>
              <a:rPr lang="en-GB" dirty="0"/>
              <a:t>- empowerment and responsibility </a:t>
            </a:r>
          </a:p>
          <a:p>
            <a:r>
              <a:rPr lang="en-GB" dirty="0"/>
              <a:t>- how can the rights of others in the classroom be promoted? (being respectful to views and opinions of others, include all children in discussions and tasks, listen to other children when they talk, waiting their turn, etc)</a:t>
            </a:r>
          </a:p>
          <a:p>
            <a:r>
              <a:rPr lang="en-GB" dirty="0"/>
              <a:t>- gives the student a say in their own learning, building positive relationships and trust, child at the centre of their learning</a:t>
            </a:r>
          </a:p>
        </p:txBody>
      </p:sp>
      <p:sp>
        <p:nvSpPr>
          <p:cNvPr id="4" name="Slide Number Placeholder 3"/>
          <p:cNvSpPr>
            <a:spLocks noGrp="1"/>
          </p:cNvSpPr>
          <p:nvPr>
            <p:ph type="sldNum" sz="quarter" idx="5"/>
          </p:nvPr>
        </p:nvSpPr>
        <p:spPr/>
        <p:txBody>
          <a:bodyPr/>
          <a:lstStyle/>
          <a:p>
            <a:fld id="{D09602C8-425D-4358-9907-78220E606CED}" type="slidenum">
              <a:rPr lang="en-GB" smtClean="0"/>
              <a:t>10</a:t>
            </a:fld>
            <a:endParaRPr lang="en-GB" dirty="0"/>
          </a:p>
        </p:txBody>
      </p:sp>
    </p:spTree>
    <p:extLst>
      <p:ext uri="{BB962C8B-B14F-4D97-AF65-F5344CB8AC3E}">
        <p14:creationId xmlns:p14="http://schemas.microsoft.com/office/powerpoint/2010/main" val="2525335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part of the Dispatches programme which was televised in 2017 focused upon Ramridge Primary School in Luton, which has approximately 390 children on role and another school in Glasgow,, considered as one of the most underprivileged areas in Europe and focuses upon Royston Primary School. I want you to identify the behaviours which present themselves and what strategies are put in place to manage these occurrences. </a:t>
            </a:r>
          </a:p>
          <a:p>
            <a:endParaRPr lang="en-GB" dirty="0"/>
          </a:p>
          <a:p>
            <a:r>
              <a:rPr lang="en-GB" dirty="0"/>
              <a:t>-reduced to a 4-day week because of behaviour</a:t>
            </a:r>
          </a:p>
          <a:p>
            <a:r>
              <a:rPr lang="en-GB" dirty="0"/>
              <a:t>-teachers trying to physically restrain children (positively handle training)</a:t>
            </a:r>
          </a:p>
          <a:p>
            <a:r>
              <a:rPr lang="en-GB" dirty="0"/>
              <a:t>-pastoral care team to deal with the more challenging children</a:t>
            </a:r>
          </a:p>
          <a:p>
            <a:r>
              <a:rPr lang="en-GB" dirty="0"/>
              <a:t>-learning time is reduced as a result of time spent trying to get the child into the classroom</a:t>
            </a:r>
          </a:p>
          <a:p>
            <a:r>
              <a:rPr lang="en-GB" dirty="0"/>
              <a:t>-give Levi 2 minutes to make an option (A or B), gives consequences to the option that the teacher does not want to hear</a:t>
            </a:r>
          </a:p>
          <a:p>
            <a:r>
              <a:rPr lang="en-GB" dirty="0"/>
              <a:t>-why does Levi behave in the ways he does – what is being done to identify the reasons why?</a:t>
            </a:r>
          </a:p>
          <a:p>
            <a:r>
              <a:rPr lang="en-GB" dirty="0"/>
              <a:t>-behaviour is communication</a:t>
            </a:r>
          </a:p>
          <a:p>
            <a:r>
              <a:rPr lang="en-GB" dirty="0"/>
              <a:t>-stigmatised?</a:t>
            </a:r>
          </a:p>
          <a:p>
            <a:r>
              <a:rPr lang="en-GB" dirty="0"/>
              <a:t>-do teachers and school staff have the tools to manage the behaviour in this particular school?</a:t>
            </a:r>
          </a:p>
          <a:p>
            <a:r>
              <a:rPr lang="en-GB" dirty="0"/>
              <a:t>- talks about children bringing issues to school that affect their behaviour: is it important that to understand a child’s behaviour we need to be understanding why the child is behaving in this way, what are they trying to communicate? </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11</a:t>
            </a:fld>
            <a:endParaRPr lang="en-GB" dirty="0"/>
          </a:p>
        </p:txBody>
      </p:sp>
    </p:spTree>
    <p:extLst>
      <p:ext uri="{BB962C8B-B14F-4D97-AF65-F5344CB8AC3E}">
        <p14:creationId xmlns:p14="http://schemas.microsoft.com/office/powerpoint/2010/main" val="1611837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 well-managed and structured classroom where learning can occur, which will accommodate a classroom of different needs, behaviours and attention spans.</a:t>
            </a:r>
          </a:p>
          <a:p>
            <a:r>
              <a:rPr lang="en-GB" dirty="0"/>
              <a:t>The need for clear concise classroom rules, checking frequently with the children of their understanding and repeatedly reinforce the consequences.</a:t>
            </a:r>
          </a:p>
          <a:p>
            <a:r>
              <a:rPr lang="en-GB" dirty="0"/>
              <a:t>Ensure that routines are adhered to as inconsistency is known to exacerbate behaviours. </a:t>
            </a:r>
          </a:p>
          <a:p>
            <a:r>
              <a:rPr lang="en-GB" dirty="0"/>
              <a:t>Adopt the usage of praise and peer praise to ensure motivation and a positive environment and is known to reduce a competitive classroom. The conducting of peer praise raises the esteem of all children. Vary the way you give praise and ensure you continue to give praise for perseverance and independence. On using rewards ensure that rewards are used after witnessing appositive behaviour. The choice of reward needs to be something that the children aspire to, with younger children requiring something different. For rewards to be effective they need to be immediate, consistent, achievable and fair.</a:t>
            </a:r>
          </a:p>
          <a:p>
            <a:endParaRPr lang="en-GB" dirty="0"/>
          </a:p>
          <a:p>
            <a:endParaRPr lang="en-GB" dirty="0"/>
          </a:p>
          <a:p>
            <a:endParaRPr lang="en-GB" dirty="0"/>
          </a:p>
          <a:p>
            <a:r>
              <a:rPr lang="en-GB" dirty="0"/>
              <a:t>Well managed classroom will require </a:t>
            </a:r>
          </a:p>
          <a:p>
            <a:pPr marL="171450" indent="-171450">
              <a:buFont typeface="Arial" panose="020B0604020202020204" pitchFamily="34" charset="0"/>
              <a:buChar char="•"/>
            </a:pPr>
            <a:r>
              <a:rPr lang="en-GB" dirty="0"/>
              <a:t>a clear set of rules created at the start of the year with the children helping to contribute to the detail</a:t>
            </a:r>
          </a:p>
          <a:p>
            <a:pPr marL="171450" indent="-171450">
              <a:buFont typeface="Arial" panose="020B0604020202020204" pitchFamily="34" charset="0"/>
              <a:buChar char="•"/>
            </a:pPr>
            <a:r>
              <a:rPr lang="en-GB" dirty="0"/>
              <a:t>Have agreed rewards and positive reinforcers</a:t>
            </a:r>
          </a:p>
          <a:p>
            <a:pPr marL="171450" indent="-171450">
              <a:buFont typeface="Arial" panose="020B0604020202020204" pitchFamily="34" charset="0"/>
              <a:buChar char="•"/>
            </a:pPr>
            <a:r>
              <a:rPr lang="en-GB" dirty="0"/>
              <a:t>Have clear understanding of sanctions for misbehaviour</a:t>
            </a:r>
          </a:p>
          <a:p>
            <a:pPr marL="171450" indent="-171450">
              <a:buFont typeface="Arial" panose="020B0604020202020204" pitchFamily="34" charset="0"/>
              <a:buChar char="•"/>
            </a:pPr>
            <a:r>
              <a:rPr lang="en-GB" dirty="0"/>
              <a:t>Have a variety of disciplinary options  for range of problems</a:t>
            </a:r>
          </a:p>
          <a:p>
            <a:pPr marL="171450" indent="-171450">
              <a:buFont typeface="Arial" panose="020B0604020202020204" pitchFamily="34" charset="0"/>
              <a:buChar char="•"/>
            </a:pPr>
            <a:r>
              <a:rPr lang="en-GB" dirty="0"/>
              <a:t>Ensure use of space</a:t>
            </a:r>
          </a:p>
          <a:p>
            <a:pPr marL="171450" indent="-171450">
              <a:buFont typeface="Arial" panose="020B0604020202020204" pitchFamily="34" charset="0"/>
              <a:buChar char="•"/>
            </a:pPr>
            <a:r>
              <a:rPr lang="en-GB" dirty="0"/>
              <a:t>Have well planned lessons</a:t>
            </a:r>
          </a:p>
          <a:p>
            <a:pPr marL="171450" indent="-171450">
              <a:buFont typeface="Arial" panose="020B0604020202020204" pitchFamily="34" charset="0"/>
              <a:buChar char="•"/>
            </a:pPr>
            <a:r>
              <a:rPr lang="en-GB" dirty="0"/>
              <a:t>Encourage respect and positive behaviour at all times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Question: will behaviour management approaches differ in primary and secondary schools? </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12</a:t>
            </a:fld>
            <a:endParaRPr lang="en-GB" dirty="0"/>
          </a:p>
        </p:txBody>
      </p:sp>
    </p:spTree>
    <p:extLst>
      <p:ext uri="{BB962C8B-B14F-4D97-AF65-F5344CB8AC3E}">
        <p14:creationId xmlns:p14="http://schemas.microsoft.com/office/powerpoint/2010/main" val="794061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centres upon Teddington Secondary School in Middlesex and Southfields Community college in South London where it is considered that the behaviours witnessed in schools have deteriorated over the last 5 – 10 years, considered as a general lack of respect and a decline in values. (Teachers TV 2011) – first 10 minutes, make some notes for discussion</a:t>
            </a:r>
          </a:p>
          <a:p>
            <a:endParaRPr lang="en-GB" dirty="0"/>
          </a:p>
          <a:p>
            <a:r>
              <a:rPr lang="en-GB" dirty="0"/>
              <a:t>-Parent states that social media and pressures</a:t>
            </a:r>
          </a:p>
          <a:p>
            <a:r>
              <a:rPr lang="en-GB" dirty="0"/>
              <a:t>-celebrity culture and behaviours influential</a:t>
            </a:r>
          </a:p>
          <a:p>
            <a:endParaRPr lang="en-GB" dirty="0"/>
          </a:p>
          <a:p>
            <a:r>
              <a:rPr lang="en-GB" dirty="0"/>
              <a:t>Recognise that some children present challenging behaviours as they are not interested in academic side of school, therefore have difficulties in the classroom. Lots of consequences like detention, escalates as they don’t go. Could lead to exclusion.</a:t>
            </a:r>
          </a:p>
          <a:p>
            <a:r>
              <a:rPr lang="en-GB" dirty="0"/>
              <a:t>Teacher of the sports club tells student that he is in control (assertive). Getting them to feel a sense of belonging. States that you can see a difference in the child’s self-esteem and confidence, ‘stand taller’. Learning more about the needs of the child, and what they enjoy.</a:t>
            </a:r>
          </a:p>
        </p:txBody>
      </p:sp>
      <p:sp>
        <p:nvSpPr>
          <p:cNvPr id="4" name="Slide Number Placeholder 3"/>
          <p:cNvSpPr>
            <a:spLocks noGrp="1"/>
          </p:cNvSpPr>
          <p:nvPr>
            <p:ph type="sldNum" sz="quarter" idx="5"/>
          </p:nvPr>
        </p:nvSpPr>
        <p:spPr/>
        <p:txBody>
          <a:bodyPr/>
          <a:lstStyle/>
          <a:p>
            <a:fld id="{D09602C8-425D-4358-9907-78220E606CED}" type="slidenum">
              <a:rPr lang="en-GB" smtClean="0"/>
              <a:t>13</a:t>
            </a:fld>
            <a:endParaRPr lang="en-GB" dirty="0"/>
          </a:p>
        </p:txBody>
      </p:sp>
    </p:spTree>
    <p:extLst>
      <p:ext uri="{BB962C8B-B14F-4D97-AF65-F5344CB8AC3E}">
        <p14:creationId xmlns:p14="http://schemas.microsoft.com/office/powerpoint/2010/main" val="2200165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general census of opinion is that an educational reform is most effective when designed and implemented collaboratively across the whole system. This equally applies to children and young people who learn best when involved in decisions about their learning.</a:t>
            </a:r>
          </a:p>
        </p:txBody>
      </p:sp>
      <p:sp>
        <p:nvSpPr>
          <p:cNvPr id="4" name="Slide Number Placeholder 3"/>
          <p:cNvSpPr>
            <a:spLocks noGrp="1"/>
          </p:cNvSpPr>
          <p:nvPr>
            <p:ph type="sldNum" sz="quarter" idx="5"/>
          </p:nvPr>
        </p:nvSpPr>
        <p:spPr/>
        <p:txBody>
          <a:bodyPr/>
          <a:lstStyle/>
          <a:p>
            <a:fld id="{D09602C8-425D-4358-9907-78220E606CED}" type="slidenum">
              <a:rPr lang="en-GB" smtClean="0"/>
              <a:t>14</a:t>
            </a:fld>
            <a:endParaRPr lang="en-GB" dirty="0"/>
          </a:p>
        </p:txBody>
      </p:sp>
    </p:spTree>
    <p:extLst>
      <p:ext uri="{BB962C8B-B14F-4D97-AF65-F5344CB8AC3E}">
        <p14:creationId xmlns:p14="http://schemas.microsoft.com/office/powerpoint/2010/main" val="3541535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“Soft skills” refer to non-technical abilities that include </a:t>
            </a:r>
            <a:r>
              <a:rPr lang="en-GB" b="0" i="0" dirty="0">
                <a:solidFill>
                  <a:srgbClr val="040C28"/>
                </a:solidFill>
                <a:effectLst/>
                <a:latin typeface="Google Sans"/>
              </a:rPr>
              <a:t>communication, leadership, teamwork, self-awareness, empathy, and emotional intelligence</a:t>
            </a:r>
            <a:r>
              <a:rPr lang="en-GB" b="0" i="0" dirty="0">
                <a:solidFill>
                  <a:srgbClr val="202124"/>
                </a:solidFill>
                <a:effectLst/>
                <a:latin typeface="Google Sans"/>
              </a:rPr>
              <a:t>. These essential soft skills for teachers are often overlooked in schools, but they are vital for teachers to succeed.</a:t>
            </a:r>
          </a:p>
          <a:p>
            <a:endParaRPr lang="en-GB" dirty="0"/>
          </a:p>
          <a:p>
            <a:r>
              <a:rPr lang="en-GB" dirty="0"/>
              <a:t>** Difficult to document the characteristics of soft skills other than to say the individual who is attuned to the needs of a pupil, who recognises a problem before it arises and intercepts, distracts or who invests time and genuine interest in all individuals.</a:t>
            </a:r>
          </a:p>
          <a:p>
            <a:endParaRPr lang="en-GB" dirty="0"/>
          </a:p>
          <a:p>
            <a:r>
              <a:rPr lang="en-GB" dirty="0"/>
              <a:t>Effective management and effective teaching are two interlinked activities which depend upon effectiveness in both areas to ensure learning occurs.</a:t>
            </a:r>
          </a:p>
          <a:p>
            <a:endParaRPr lang="en-GB" dirty="0"/>
          </a:p>
          <a:p>
            <a:r>
              <a:rPr lang="en-GB" dirty="0"/>
              <a:t>**Effective teaching is underpinned by values pertaining to respect an equal treatment.</a:t>
            </a:r>
          </a:p>
          <a:p>
            <a:endParaRPr lang="en-US" dirty="0"/>
          </a:p>
        </p:txBody>
      </p:sp>
      <p:sp>
        <p:nvSpPr>
          <p:cNvPr id="4" name="Slide Number Placeholder 3"/>
          <p:cNvSpPr>
            <a:spLocks noGrp="1"/>
          </p:cNvSpPr>
          <p:nvPr>
            <p:ph type="sldNum" sz="quarter" idx="5"/>
          </p:nvPr>
        </p:nvSpPr>
        <p:spPr/>
        <p:txBody>
          <a:bodyPr/>
          <a:lstStyle/>
          <a:p>
            <a:fld id="{D09602C8-425D-4358-9907-78220E606CED}" type="slidenum">
              <a:rPr lang="en-GB" smtClean="0"/>
              <a:t>15</a:t>
            </a:fld>
            <a:endParaRPr lang="en-GB" dirty="0"/>
          </a:p>
        </p:txBody>
      </p:sp>
    </p:spTree>
    <p:extLst>
      <p:ext uri="{BB962C8B-B14F-4D97-AF65-F5344CB8AC3E}">
        <p14:creationId xmlns:p14="http://schemas.microsoft.com/office/powerpoint/2010/main" val="2767788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add to their MM and voice ideas to the group</a:t>
            </a:r>
          </a:p>
        </p:txBody>
      </p:sp>
      <p:sp>
        <p:nvSpPr>
          <p:cNvPr id="4" name="Slide Number Placeholder 3"/>
          <p:cNvSpPr>
            <a:spLocks noGrp="1"/>
          </p:cNvSpPr>
          <p:nvPr>
            <p:ph type="sldNum" sz="quarter" idx="5"/>
          </p:nvPr>
        </p:nvSpPr>
        <p:spPr/>
        <p:txBody>
          <a:bodyPr/>
          <a:lstStyle/>
          <a:p>
            <a:fld id="{D09602C8-425D-4358-9907-78220E606CED}" type="slidenum">
              <a:rPr lang="en-GB" smtClean="0"/>
              <a:t>16</a:t>
            </a:fld>
            <a:endParaRPr lang="en-GB" dirty="0"/>
          </a:p>
        </p:txBody>
      </p:sp>
    </p:spTree>
    <p:extLst>
      <p:ext uri="{BB962C8B-B14F-4D97-AF65-F5344CB8AC3E}">
        <p14:creationId xmlns:p14="http://schemas.microsoft.com/office/powerpoint/2010/main" val="7162229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requirements according to Maslow for ensuring healthy child development, which ensure all children reach their potential. </a:t>
            </a:r>
          </a:p>
          <a:p>
            <a:r>
              <a:rPr lang="en-GB" dirty="0"/>
              <a:t>However, where there is a deficit in any given area the ability to reach self-actualisation is reduced whilst the child attempts to fulfil this gap and thus prevents children from moving on.</a:t>
            </a:r>
          </a:p>
          <a:p>
            <a:endParaRPr lang="en-GB" dirty="0"/>
          </a:p>
          <a:p>
            <a:r>
              <a:rPr lang="en-GB" dirty="0"/>
              <a:t>*We’re going to come back to Maslow’s theory and it is applied in the classroom in Thursday’s lesson*</a:t>
            </a:r>
          </a:p>
        </p:txBody>
      </p:sp>
      <p:sp>
        <p:nvSpPr>
          <p:cNvPr id="4" name="Slide Number Placeholder 3"/>
          <p:cNvSpPr>
            <a:spLocks noGrp="1"/>
          </p:cNvSpPr>
          <p:nvPr>
            <p:ph type="sldNum" sz="quarter" idx="5"/>
          </p:nvPr>
        </p:nvSpPr>
        <p:spPr/>
        <p:txBody>
          <a:bodyPr/>
          <a:lstStyle/>
          <a:p>
            <a:fld id="{D09602C8-425D-4358-9907-78220E606CED}" type="slidenum">
              <a:rPr lang="en-GB" smtClean="0"/>
              <a:t>18</a:t>
            </a:fld>
            <a:endParaRPr lang="en-GB" dirty="0"/>
          </a:p>
        </p:txBody>
      </p:sp>
    </p:spTree>
    <p:extLst>
      <p:ext uri="{BB962C8B-B14F-4D97-AF65-F5344CB8AC3E}">
        <p14:creationId xmlns:p14="http://schemas.microsoft.com/office/powerpoint/2010/main" val="33576452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theory of Dewey for ‘progressive education’ which is underpinned by the factors outlined in Maslow’s  Hierarchy of Needs, yet developed to recognise that certain stances are involved in education, such as humanism, values of education, learner centre pedagogy, whilst reflection upon and for learning in applied.</a:t>
            </a:r>
          </a:p>
          <a:p>
            <a:r>
              <a:rPr lang="en-GB" dirty="0"/>
              <a:t>His notion was for education to be more liberating and democratic in its approach which would promote the need for inclusive practices which reflect the representation of life and school the democratic community of learning, whereby children are able to learn from each other irrespective of their social backgrounds or faiths.</a:t>
            </a:r>
          </a:p>
          <a:p>
            <a:r>
              <a:rPr lang="en-GB" dirty="0"/>
              <a:t>He advocated that the curriculum should accommodate the learners needs rather than be subject specific. He believed that students are able to learn from one another whilst the teacher acts as the facilitator, believing that the instructional approach included a natural approach of guidance and direction, whilst promoting the sequential development of behaviour (Aubrey et al, 2019) .  </a:t>
            </a:r>
          </a:p>
          <a:p>
            <a:endParaRPr lang="en-GB" dirty="0"/>
          </a:p>
          <a:p>
            <a:r>
              <a:rPr lang="en-GB" dirty="0"/>
              <a:t>However, Dewey’s ideology is not without criticism given current economic situation, global recession, with greater emphasis now placed upon developing more skill based economically driven education systems in order to compete with  global competitors .</a:t>
            </a:r>
          </a:p>
          <a:p>
            <a:endParaRPr lang="en-GB" dirty="0"/>
          </a:p>
          <a:p>
            <a:r>
              <a:rPr lang="en-GB" dirty="0"/>
              <a:t>The 5 R’s reflect practices which build upon school readiness through the construction of agreed rights, rules and responsibilities to ensure learning and for conduct in the classroom, incorporating a  framework to address times of challenging behaviour,. The development of rules to rights and responsibilities naturally evolve from one another which will require physical representation in the classroom for both parents and child.  (Roger, 2011) </a:t>
            </a:r>
          </a:p>
          <a:p>
            <a:endParaRPr lang="en-GB" dirty="0"/>
          </a:p>
          <a:p>
            <a:r>
              <a:rPr lang="en-GB" dirty="0"/>
              <a:t>Rules- To prevent poor behaviour - negotiate and agree on rules, be fair, make them clear and concise and easy to enforce and reinforce, relate to rights, responsibilities and routines.</a:t>
            </a:r>
          </a:p>
          <a:p>
            <a:endParaRPr lang="en-GB" dirty="0"/>
          </a:p>
          <a:p>
            <a:r>
              <a:rPr lang="en-GB" dirty="0"/>
              <a:t>Rights – Pupils need to feel safe, valued respected and be able to learn. If teachers teach without the first elements the final aspect will not evolve.</a:t>
            </a:r>
          </a:p>
          <a:p>
            <a:endParaRPr lang="en-GB" dirty="0"/>
          </a:p>
          <a:p>
            <a:r>
              <a:rPr lang="en-GB" dirty="0"/>
              <a:t>Responsibilities –  All parties have an equal responsibility to each other which need to be upheld</a:t>
            </a:r>
          </a:p>
          <a:p>
            <a:endParaRPr lang="en-GB" dirty="0"/>
          </a:p>
          <a:p>
            <a:r>
              <a:rPr lang="en-GB" dirty="0"/>
              <a:t>Routines – Through teaching teachers ensure rules and rights and responsibilities are maintained by means of routines - so entering/leaving classroom, movement around classroom, asking/answering questions, between activities and reviewed and evaluated throughout the year.</a:t>
            </a:r>
          </a:p>
          <a:p>
            <a:endParaRPr lang="en-GB" dirty="0"/>
          </a:p>
          <a:p>
            <a:r>
              <a:rPr lang="en-GB" dirty="0"/>
              <a:t>Rewards -  Encourage appropriate behaviour, and respected if given immediately, distributed fairly and consistently</a:t>
            </a:r>
          </a:p>
          <a:p>
            <a:r>
              <a:rPr lang="en-GB" dirty="0"/>
              <a:t>Rewards help to build positive relationships, make the learning experience enjoyable, repeat desirable behaviours,  develop self esteem, encourage pupil to reflect on why reward has been awarded, and support with verbal recognition, use unexpected rewards as bonuses.</a:t>
            </a:r>
          </a:p>
          <a:p>
            <a:r>
              <a:rPr lang="en-GB" dirty="0"/>
              <a:t>Sanctions – used where effective rights, rules and responsibilities have been exhausted and all other options have been tried as well as exhausting all classroom strategies. When used, sanctions need to be fair and appropriate, logical approach to behaviour and applied at the lowest level to achieve result. Where only sanctions are used will result in a constant battle.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D09602C8-425D-4358-9907-78220E606CED}" type="slidenum">
              <a:rPr lang="en-GB" smtClean="0"/>
              <a:t>19</a:t>
            </a:fld>
            <a:endParaRPr lang="en-GB" dirty="0"/>
          </a:p>
        </p:txBody>
      </p:sp>
    </p:spTree>
    <p:extLst>
      <p:ext uri="{BB962C8B-B14F-4D97-AF65-F5344CB8AC3E}">
        <p14:creationId xmlns:p14="http://schemas.microsoft.com/office/powerpoint/2010/main" val="11922855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20/30 minutes in pairs, then feedback- give each pair 2 theories to look at and perhaps research a little further. </a:t>
            </a:r>
          </a:p>
          <a:p>
            <a:endParaRPr lang="en-GB" dirty="0"/>
          </a:p>
          <a:p>
            <a:r>
              <a:rPr lang="en-GB" dirty="0"/>
              <a:t>Fredrick Jones/Albert Bandura</a:t>
            </a:r>
          </a:p>
          <a:p>
            <a:endParaRPr lang="en-GB" dirty="0"/>
          </a:p>
          <a:p>
            <a:r>
              <a:rPr lang="en-GB" dirty="0"/>
              <a:t>William Glasser/Edward Ford</a:t>
            </a:r>
          </a:p>
          <a:p>
            <a:endParaRPr lang="en-GB" dirty="0"/>
          </a:p>
          <a:p>
            <a:r>
              <a:rPr lang="en-GB" dirty="0"/>
              <a:t>Jean Piaget/Lee and Marlene Canter</a:t>
            </a:r>
          </a:p>
          <a:p>
            <a:endParaRPr lang="en-GB" dirty="0"/>
          </a:p>
          <a:p>
            <a:r>
              <a:rPr lang="en-GB" dirty="0"/>
              <a:t>Gordon Thomas/Jacob </a:t>
            </a:r>
            <a:r>
              <a:rPr lang="en-GB" dirty="0" err="1"/>
              <a:t>Kounins</a:t>
            </a:r>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20</a:t>
            </a:fld>
            <a:endParaRPr lang="en-GB" dirty="0"/>
          </a:p>
        </p:txBody>
      </p:sp>
    </p:spTree>
    <p:extLst>
      <p:ext uri="{BB962C8B-B14F-4D97-AF65-F5344CB8AC3E}">
        <p14:creationId xmlns:p14="http://schemas.microsoft.com/office/powerpoint/2010/main" val="12109487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how can this apply to the classroom setting?</a:t>
            </a:r>
          </a:p>
          <a:p>
            <a:r>
              <a:rPr lang="en-GB" dirty="0"/>
              <a:t>Student thoughts .. </a:t>
            </a:r>
          </a:p>
        </p:txBody>
      </p:sp>
      <p:sp>
        <p:nvSpPr>
          <p:cNvPr id="4" name="Slide Number Placeholder 3"/>
          <p:cNvSpPr>
            <a:spLocks noGrp="1"/>
          </p:cNvSpPr>
          <p:nvPr>
            <p:ph type="sldNum" sz="quarter" idx="5"/>
          </p:nvPr>
        </p:nvSpPr>
        <p:spPr/>
        <p:txBody>
          <a:bodyPr/>
          <a:lstStyle/>
          <a:p>
            <a:fld id="{D09602C8-425D-4358-9907-78220E606CED}" type="slidenum">
              <a:rPr lang="en-GB" smtClean="0"/>
              <a:t>21</a:t>
            </a:fld>
            <a:endParaRPr lang="en-GB" dirty="0"/>
          </a:p>
        </p:txBody>
      </p:sp>
    </p:spTree>
    <p:extLst>
      <p:ext uri="{BB962C8B-B14F-4D97-AF65-F5344CB8AC3E}">
        <p14:creationId xmlns:p14="http://schemas.microsoft.com/office/powerpoint/2010/main" val="3574649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Consists of 6 stages and can be uses for a variety of behaviours. The main factor is to ascertain at which stage the pupil is at. And then to use strategies appropriate to the stage.</a:t>
            </a:r>
          </a:p>
          <a:p>
            <a:endParaRPr lang="en-GB" dirty="0"/>
          </a:p>
          <a:p>
            <a:r>
              <a:rPr lang="en-GB" dirty="0"/>
              <a:t>Pre contemplation – no intention of changing her/his behaviour. Often unaware of their problems or need for change.</a:t>
            </a:r>
          </a:p>
          <a:p>
            <a:endParaRPr lang="en-GB" dirty="0"/>
          </a:p>
          <a:p>
            <a:r>
              <a:rPr lang="en-GB" dirty="0"/>
              <a:t>Contemplation – Aware a problem exists but has not made a commitment to change. Recognise the potential for changing behaviour. Pupil may feel two ways about someone/something, flitting from concern/unconcern for change or motivations to change or stay the same.</a:t>
            </a:r>
          </a:p>
          <a:p>
            <a:endParaRPr lang="en-GB" dirty="0"/>
          </a:p>
          <a:p>
            <a:r>
              <a:rPr lang="en-GB" dirty="0"/>
              <a:t>Contemplation – May agree to change only to revert back to old ways later on, obviously the pupil is not committed enough to change. If strategies are introduced at the action stage chances are the teacher will encounter resistance.</a:t>
            </a:r>
          </a:p>
          <a:p>
            <a:r>
              <a:rPr lang="en-GB" dirty="0"/>
              <a:t>Determination – stage at which someone decides to cease to engage in the problem behaviour or substitute a positive behaviour in its place. The pupil appears to be motivated to take action. If the teacher can find an accessible appropriate  and effective plan then the pupil will enter the action stage, if not the pupil will slip back into the contemplation stage.</a:t>
            </a:r>
          </a:p>
          <a:p>
            <a:r>
              <a:rPr lang="en-GB" dirty="0"/>
              <a:t>Action – In this stage the individual modify their behaviour experiences or environment in order to overcome problems. Action involves the most overt behavioural changes and requires commitment time and energy. Individual gets involved in the agreed strategies for change.</a:t>
            </a:r>
          </a:p>
          <a:p>
            <a:r>
              <a:rPr lang="en-GB" dirty="0"/>
              <a:t>Maintenance – conducted to prevent relapse and consolidate the changes made during action phase. There is no predetermined length of time at this stage. During this stage various strategies and support from helpers are withdrawn or decreased. Maintaining change may require different approach and skills. It is the maintenance that tests whether the intervention is successful .</a:t>
            </a:r>
          </a:p>
          <a:p>
            <a:r>
              <a:rPr lang="en-GB" dirty="0"/>
              <a:t>Relapse – This can occur at any stage and recognises that changing behaviour is difficult to overcome and occurs more so where longstanding behaviours have existed. Pupil motivation must be encouraged. Focus upon the positives and review the whole system. This approach allows pupils to go around the wheel a number of times before achieving a stable change.</a:t>
            </a:r>
          </a:p>
          <a:p>
            <a:r>
              <a:rPr lang="en-GB" dirty="0"/>
              <a:t>When the change has been established exit from the cycle maybe facilitated.</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22</a:t>
            </a:fld>
            <a:endParaRPr lang="en-GB" dirty="0"/>
          </a:p>
        </p:txBody>
      </p:sp>
    </p:spTree>
    <p:extLst>
      <p:ext uri="{BB962C8B-B14F-4D97-AF65-F5344CB8AC3E}">
        <p14:creationId xmlns:p14="http://schemas.microsoft.com/office/powerpoint/2010/main" val="174107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The Behavioural Psychologist B. F. Skinner's learning theory states that </a:t>
            </a:r>
            <a:r>
              <a:rPr lang="en-GB" b="0" i="0" dirty="0">
                <a:solidFill>
                  <a:srgbClr val="040C28"/>
                </a:solidFill>
                <a:effectLst/>
                <a:latin typeface="Google Sans"/>
              </a:rPr>
              <a:t>a person is exposed to a stimulus, which evokes a response, and then the response is reinforced</a:t>
            </a:r>
            <a:r>
              <a:rPr lang="en-GB" b="0" i="0" dirty="0">
                <a:solidFill>
                  <a:srgbClr val="202124"/>
                </a:solidFill>
                <a:effectLst/>
                <a:latin typeface="Google Sans"/>
              </a:rPr>
              <a:t> (stimulus creates response, and then reinforcement). This finally leads to the human behaviour conditioning.</a:t>
            </a:r>
          </a:p>
          <a:p>
            <a:r>
              <a:rPr lang="en-GB" b="0" i="0" dirty="0">
                <a:solidFill>
                  <a:srgbClr val="4D5156"/>
                </a:solidFill>
                <a:effectLst/>
                <a:latin typeface="Google Sans"/>
              </a:rPr>
              <a:t>Skinner placed a rat in a box with a lever. The box was called as the 'Skinner Box. ' After exploring the box, the rat would accidentally pull the lever; this would result in the falling of a food pellet.</a:t>
            </a:r>
          </a:p>
          <a:p>
            <a:endParaRPr lang="en-GB" b="0" i="0" dirty="0">
              <a:solidFill>
                <a:srgbClr val="4D5156"/>
              </a:solidFill>
              <a:effectLst/>
              <a:latin typeface="Google Sans"/>
            </a:endParaRPr>
          </a:p>
          <a:p>
            <a:r>
              <a:rPr lang="en-GB" b="0" i="0" dirty="0">
                <a:solidFill>
                  <a:srgbClr val="4D5156"/>
                </a:solidFill>
                <a:effectLst/>
                <a:latin typeface="Google Sans"/>
              </a:rPr>
              <a:t>Pavlov presented a stimulus (e.g. the sound of a metronome) and then gave the dog food; after a few repetitions, the dogs started to salivate in response to the stimulus.</a:t>
            </a:r>
          </a:p>
          <a:p>
            <a:endParaRPr lang="en-GB" b="0" i="0" dirty="0">
              <a:solidFill>
                <a:srgbClr val="4D5156"/>
              </a:solidFill>
              <a:effectLst/>
              <a:latin typeface="Google Sans"/>
            </a:endParaRPr>
          </a:p>
          <a:p>
            <a:r>
              <a:rPr lang="en-GB" b="0" i="0" dirty="0">
                <a:solidFill>
                  <a:srgbClr val="4D5156"/>
                </a:solidFill>
                <a:effectLst/>
                <a:latin typeface="Google Sans"/>
              </a:rPr>
              <a:t>In regards to the difference between Pavlov's and Skinner's theories, Pavlov's theory focused on conditioning of the individual compared to Skinner's theory that focused on the use of specific functions, or facilitators, to produce the behaviour that was desired.</a:t>
            </a:r>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24</a:t>
            </a:fld>
            <a:endParaRPr lang="en-GB" dirty="0"/>
          </a:p>
        </p:txBody>
      </p:sp>
    </p:spTree>
    <p:extLst>
      <p:ext uri="{BB962C8B-B14F-4D97-AF65-F5344CB8AC3E}">
        <p14:creationId xmlns:p14="http://schemas.microsoft.com/office/powerpoint/2010/main" val="24874377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26</a:t>
            </a:fld>
            <a:endParaRPr lang="en-GB" dirty="0"/>
          </a:p>
        </p:txBody>
      </p:sp>
    </p:spTree>
    <p:extLst>
      <p:ext uri="{BB962C8B-B14F-4D97-AF65-F5344CB8AC3E}">
        <p14:creationId xmlns:p14="http://schemas.microsoft.com/office/powerpoint/2010/main" val="9992032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to adopt a positive stance in which energy is directed towards finding satisfactory ways forward rather than focusing on what is going wrong in a situation.</a:t>
            </a:r>
          </a:p>
          <a:p>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Brings us to an end, does anyone have any questions?</a:t>
            </a:r>
          </a:p>
          <a:p>
            <a:r>
              <a:rPr lang="en-GB" b="0" i="0" dirty="0">
                <a:solidFill>
                  <a:srgbClr val="111111"/>
                </a:solidFill>
                <a:effectLst/>
                <a:latin typeface="Roboto" panose="02000000000000000000" pitchFamily="2" charset="0"/>
              </a:rPr>
              <a:t>Covered quite a bit this morning, </a:t>
            </a:r>
          </a:p>
          <a:p>
            <a:pPr algn="just"/>
            <a:r>
              <a:rPr lang="en-US" sz="1800" dirty="0">
                <a:effectLst/>
                <a:latin typeface="Calibri" panose="020F0502020204030204" pitchFamily="34" charset="0"/>
                <a:ea typeface="Times New Roman" panose="02020603050405020304" pitchFamily="18" charset="0"/>
              </a:rPr>
              <a:t>Link to next lesson</a:t>
            </a:r>
            <a:endParaRPr lang="en-GB" sz="1800" dirty="0">
              <a:effectLst/>
              <a:latin typeface="Times New Roman" panose="02020603050405020304" pitchFamily="18" charset="0"/>
              <a:ea typeface="Times New Roman" panose="02020603050405020304" pitchFamily="18" charset="0"/>
            </a:endParaRPr>
          </a:p>
          <a:p>
            <a:pPr algn="just"/>
            <a:r>
              <a:rPr lang="en-US" sz="1800" dirty="0">
                <a:effectLst/>
                <a:latin typeface="Calibri" panose="020F0502020204030204" pitchFamily="34" charset="0"/>
                <a:ea typeface="Times New Roman" panose="02020603050405020304" pitchFamily="18" charset="0"/>
              </a:rPr>
              <a:t>We’ll look </a:t>
            </a:r>
            <a:r>
              <a:rPr lang="en-US" sz="1800">
                <a:effectLst/>
                <a:latin typeface="Calibri" panose="020F0502020204030204" pitchFamily="34" charset="0"/>
                <a:ea typeface="Times New Roman" panose="02020603050405020304" pitchFamily="18" charset="0"/>
              </a:rPr>
              <a:t>further into positive </a:t>
            </a:r>
            <a:r>
              <a:rPr lang="en-US" sz="1800" dirty="0">
                <a:effectLst/>
                <a:latin typeface="Calibri" panose="020F0502020204030204" pitchFamily="34" charset="0"/>
                <a:ea typeface="Times New Roman" panose="02020603050405020304" pitchFamily="18" charset="0"/>
              </a:rPr>
              <a:t>behaviour strategies and the role of the adult in the classroom.</a:t>
            </a:r>
            <a:endParaRPr lang="en-GB" sz="1800" dirty="0">
              <a:effectLst/>
              <a:latin typeface="Times New Roman" panose="02020603050405020304" pitchFamily="18" charset="0"/>
              <a:ea typeface="Times New Roman" panose="02020603050405020304" pitchFamily="18" charset="0"/>
            </a:endParaRPr>
          </a:p>
          <a:p>
            <a:pPr algn="just"/>
            <a:r>
              <a:rPr lang="en-US" sz="1800" dirty="0">
                <a:effectLst/>
                <a:latin typeface="Calibri" panose="020F0502020204030204" pitchFamily="34" charset="0"/>
                <a:ea typeface="Times New Roman" panose="02020603050405020304" pitchFamily="18" charset="0"/>
              </a:rPr>
              <a:t>And consider the relation to ethics and moral principles.</a:t>
            </a:r>
            <a:endParaRPr lang="en-GB" sz="1800" dirty="0">
              <a:effectLst/>
              <a:latin typeface="Times New Roman" panose="02020603050405020304" pitchFamily="18" charset="0"/>
              <a:ea typeface="Times New Roman" panose="02020603050405020304" pitchFamily="18" charset="0"/>
            </a:endParaRPr>
          </a:p>
          <a:p>
            <a:pPr algn="just"/>
            <a:r>
              <a:rPr lang="en-US"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rPr>
              <a:t>Remind room 105 (direct students to timetable).</a:t>
            </a:r>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27</a:t>
            </a:fld>
            <a:endParaRPr lang="en-GB" dirty="0"/>
          </a:p>
        </p:txBody>
      </p:sp>
    </p:spTree>
    <p:extLst>
      <p:ext uri="{BB962C8B-B14F-4D97-AF65-F5344CB8AC3E}">
        <p14:creationId xmlns:p14="http://schemas.microsoft.com/office/powerpoint/2010/main" val="2685720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8430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05BFA754-D5C3-4E66-96A6-867B257F58DC}" type="datetimeFigureOut">
              <a:rPr lang="en-US" smtClean="0"/>
              <a:t>9/16/2026</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473432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1093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05BFA754-D5C3-4E66-96A6-867B257F58DC}" type="datetimeFigureOut">
              <a:rPr lang="en-US" smtClean="0"/>
              <a:t>9/16/2026</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635433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781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6057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73197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0377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4183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23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61BEF0D-F0BB-DE4B-95CE-6DB70DBA9567}" type="datetimeFigureOut">
              <a:rPr lang="en-US" smtClean="0"/>
              <a:pPr/>
              <a:t>9/16/2026</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93378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9/16/2026</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81556333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RlMAYaYRDJE"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0FQodgXWArU"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mazlow's_hierarchy_of_needs.sv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behaviourmanagementreport.weebly.com/key-theorists.html"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IwxyyE--AjU"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hyperlink" Target="https://search-proquest-com.ezproxy.uwtsd.ac.uk/docview/1465120613?accountid=130472&amp;rfr_id=info%3Axri%2Fsid%3Aprimo"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go.microsoft.com/fwlink/p/?LinkId=255141" TargetMode="External"/><Relationship Id="rId2" Type="http://schemas.openxmlformats.org/officeDocument/2006/relationships/hyperlink" Target="https://gov.wales/sites/default/files/publications/2018-12/practical-approaches-to-behaviour-management-in-the-classroom-a-handbook-for-classroom-teachers-in-primary-schools.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FF81-68E8-B1CB-EC28-710644F418A1}"/>
              </a:ext>
            </a:extLst>
          </p:cNvPr>
          <p:cNvSpPr>
            <a:spLocks noGrp="1"/>
          </p:cNvSpPr>
          <p:nvPr>
            <p:ph type="ctrTitle"/>
          </p:nvPr>
        </p:nvSpPr>
        <p:spPr>
          <a:xfrm>
            <a:off x="1657944" y="2878932"/>
            <a:ext cx="8876110" cy="1879601"/>
          </a:xfrm>
        </p:spPr>
        <p:txBody>
          <a:bodyPr>
            <a:normAutofit fontScale="90000"/>
          </a:bodyPr>
          <a:lstStyle/>
          <a:p>
            <a:br>
              <a:rPr lang="en-GB" sz="3100" dirty="0"/>
            </a:br>
            <a:r>
              <a:rPr lang="en-GB" sz="5300" b="1" dirty="0"/>
              <a:t>ECES5016</a:t>
            </a:r>
            <a:br>
              <a:rPr lang="en-GB" sz="5300" b="1" dirty="0"/>
            </a:br>
            <a:r>
              <a:rPr lang="en-GB" sz="4400" b="1" dirty="0" err="1"/>
              <a:t>Ymarfer</a:t>
            </a:r>
            <a:r>
              <a:rPr lang="en-GB" sz="4400" b="1" dirty="0"/>
              <a:t> a </a:t>
            </a:r>
            <a:r>
              <a:rPr lang="en-GB" sz="4400" b="1" dirty="0" err="1"/>
              <a:t>Dysgu</a:t>
            </a:r>
            <a:r>
              <a:rPr lang="en-GB" sz="4400" b="1" dirty="0"/>
              <a:t>; </a:t>
            </a:r>
            <a:br>
              <a:rPr lang="en-GB" sz="4400" b="1" dirty="0"/>
            </a:br>
            <a:r>
              <a:rPr lang="en-GB" sz="4400" b="1" dirty="0" err="1"/>
              <a:t>Dulliau</a:t>
            </a:r>
            <a:r>
              <a:rPr lang="en-GB" sz="4400" b="1" dirty="0"/>
              <a:t> o </a:t>
            </a:r>
            <a:r>
              <a:rPr lang="en-GB" sz="4400" b="1" dirty="0" err="1"/>
              <a:t>rheoli</a:t>
            </a:r>
            <a:r>
              <a:rPr lang="en-GB" sz="4400" b="1" dirty="0"/>
              <a:t> </a:t>
            </a:r>
            <a:r>
              <a:rPr lang="en-GB" sz="4400" b="1" dirty="0" err="1"/>
              <a:t>dosbarth</a:t>
            </a:r>
            <a:br>
              <a:rPr lang="en-GB" sz="5300" b="1" dirty="0"/>
            </a:br>
            <a:r>
              <a:rPr lang="en-GB" sz="3100" b="1" dirty="0" err="1"/>
              <a:t>Sesiwn</a:t>
            </a:r>
            <a:r>
              <a:rPr lang="en-GB" sz="3100" b="1" dirty="0"/>
              <a:t> 1</a:t>
            </a:r>
            <a:br>
              <a:rPr lang="en-US" b="1" dirty="0">
                <a:solidFill>
                  <a:srgbClr val="0070C0"/>
                </a:solidFill>
              </a:rPr>
            </a:br>
            <a:endParaRPr lang="en-US" dirty="0"/>
          </a:p>
        </p:txBody>
      </p:sp>
      <p:sp>
        <p:nvSpPr>
          <p:cNvPr id="3" name="Subtitle 2">
            <a:extLst>
              <a:ext uri="{FF2B5EF4-FFF2-40B4-BE49-F238E27FC236}">
                <a16:creationId xmlns:a16="http://schemas.microsoft.com/office/drawing/2014/main" id="{5F60AEFB-2DDC-F511-103A-8DC8EE5360E3}"/>
              </a:ext>
            </a:extLst>
          </p:cNvPr>
          <p:cNvSpPr>
            <a:spLocks noGrp="1"/>
          </p:cNvSpPr>
          <p:nvPr>
            <p:ph type="subTitle" idx="1"/>
          </p:nvPr>
        </p:nvSpPr>
        <p:spPr>
          <a:xfrm>
            <a:off x="1514475" y="4164806"/>
            <a:ext cx="9163050" cy="1624809"/>
          </a:xfrm>
        </p:spPr>
        <p:txBody>
          <a:bodyPr>
            <a:normAutofit fontScale="85000" lnSpcReduction="20000"/>
          </a:bodyPr>
          <a:lstStyle/>
          <a:p>
            <a:r>
              <a:rPr lang="en-GB" sz="4000" b="1" dirty="0">
                <a:solidFill>
                  <a:srgbClr val="0070C0"/>
                </a:solidFill>
              </a:rPr>
              <a:t>ECES5016</a:t>
            </a:r>
            <a:br>
              <a:rPr lang="en-GB" sz="4000" b="1" dirty="0">
                <a:solidFill>
                  <a:srgbClr val="0070C0"/>
                </a:solidFill>
              </a:rPr>
            </a:br>
            <a:r>
              <a:rPr lang="en-GB" sz="4000" b="1" dirty="0">
                <a:solidFill>
                  <a:srgbClr val="0070C0"/>
                </a:solidFill>
              </a:rPr>
              <a:t>Behaviour and Learning; </a:t>
            </a:r>
          </a:p>
          <a:p>
            <a:r>
              <a:rPr lang="en-GB" sz="4000" b="1" dirty="0">
                <a:solidFill>
                  <a:srgbClr val="0070C0"/>
                </a:solidFill>
              </a:rPr>
              <a:t>Approaches to classroom management </a:t>
            </a:r>
            <a:br>
              <a:rPr lang="en-GB" b="1" dirty="0">
                <a:solidFill>
                  <a:srgbClr val="0070C0"/>
                </a:solidFill>
              </a:rPr>
            </a:br>
            <a:r>
              <a:rPr lang="en-GB" sz="3000" b="1" dirty="0">
                <a:solidFill>
                  <a:srgbClr val="0070C0"/>
                </a:solidFill>
              </a:rPr>
              <a:t>Session 1</a:t>
            </a:r>
          </a:p>
        </p:txBody>
      </p:sp>
      <p:pic>
        <p:nvPicPr>
          <p:cNvPr id="6" name="Graphic 5" descr="Head with Gears">
            <a:extLst>
              <a:ext uri="{FF2B5EF4-FFF2-40B4-BE49-F238E27FC236}">
                <a16:creationId xmlns:a16="http://schemas.microsoft.com/office/drawing/2014/main" id="{8A1B4158-075C-841E-D488-B2F1E900553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25640" y="0"/>
            <a:ext cx="1940719" cy="1940719"/>
          </a:xfrm>
          <a:prstGeom prst="rect">
            <a:avLst/>
          </a:prstGeom>
        </p:spPr>
      </p:pic>
    </p:spTree>
    <p:extLst>
      <p:ext uri="{BB962C8B-B14F-4D97-AF65-F5344CB8AC3E}">
        <p14:creationId xmlns:p14="http://schemas.microsoft.com/office/powerpoint/2010/main" val="2135176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838200" y="1825625"/>
            <a:ext cx="9956006" cy="2760663"/>
          </a:xfrm>
        </p:spPr>
        <p:txBody>
          <a:bodyPr/>
          <a:lstStyle/>
          <a:p>
            <a:pPr marL="342900" lvl="0" indent="-342900" algn="just">
              <a:lnSpc>
                <a:spcPct val="115000"/>
              </a:lnSpc>
              <a:spcBef>
                <a:spcPts val="1200"/>
              </a:spcBef>
              <a:spcAft>
                <a:spcPts val="100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Demonstrate a critical understanding of key behavioural theory and relevant terminology.</a:t>
            </a:r>
            <a:endParaRPr lang="en-US" sz="2000" dirty="0">
              <a:effectLst/>
              <a:latin typeface="Times New Roman" panose="02020603050405020304" pitchFamily="18" charset="0"/>
              <a:ea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Critically analyse a range of behavioural modification strategies and interventions.</a:t>
            </a:r>
            <a:endParaRPr lang="en-US" sz="2000" dirty="0">
              <a:effectLst/>
              <a:latin typeface="Times New Roman" panose="02020603050405020304" pitchFamily="18" charset="0"/>
              <a:ea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Critically examine the role of the adult in behaviour management and the development of positive behavioural frameworks.</a:t>
            </a:r>
            <a:endParaRPr lang="en-US" sz="20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405993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en-GB" dirty="0"/>
              <a:t>Assessment</a:t>
            </a:r>
            <a:endParaRPr lang="en-US" dirty="0"/>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838200" y="1747839"/>
            <a:ext cx="9605963" cy="3517106"/>
          </a:xfrm>
        </p:spPr>
        <p:txBody>
          <a:bodyPr/>
          <a:lstStyle/>
          <a:p>
            <a:r>
              <a:rPr lang="en-GB" sz="2000" dirty="0"/>
              <a:t>Individual presentation: 15 minutes, with supporting training material </a:t>
            </a:r>
          </a:p>
          <a:p>
            <a:pPr marL="0" indent="0">
              <a:buNone/>
            </a:pPr>
            <a:endParaRPr lang="en-GB" sz="2000" dirty="0"/>
          </a:p>
          <a:p>
            <a:r>
              <a:rPr lang="en-GB" sz="2000" dirty="0"/>
              <a:t>You are required to prepare and present a </a:t>
            </a:r>
            <a:r>
              <a:rPr lang="en-GB" sz="2000" b="1" dirty="0"/>
              <a:t>training workshop</a:t>
            </a:r>
            <a:r>
              <a:rPr lang="en-GB" sz="2000" dirty="0"/>
              <a:t> on effectively managing behaviour in the classroom.  Your training workshop should relate to an education setting of your choice, this could be a mainstream primary/secondary school classroom, a special school, an adult learning environment or pupil referral unit (this list is not exhaustive).  For the purpose of this workshop, you are permitted to use first person. </a:t>
            </a:r>
            <a:endParaRPr lang="en-US" sz="2000" dirty="0"/>
          </a:p>
          <a:p>
            <a:endParaRPr lang="en-US" dirty="0"/>
          </a:p>
          <a:p>
            <a:endParaRPr lang="en-US" dirty="0"/>
          </a:p>
        </p:txBody>
      </p:sp>
    </p:spTree>
    <p:extLst>
      <p:ext uri="{BB962C8B-B14F-4D97-AF65-F5344CB8AC3E}">
        <p14:creationId xmlns:p14="http://schemas.microsoft.com/office/powerpoint/2010/main" val="683733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29482-AC33-41DC-D9A6-809DABBFA240}"/>
              </a:ext>
            </a:extLst>
          </p:cNvPr>
          <p:cNvSpPr>
            <a:spLocks noGrp="1"/>
          </p:cNvSpPr>
          <p:nvPr>
            <p:ph type="title"/>
          </p:nvPr>
        </p:nvSpPr>
        <p:spPr/>
        <p:txBody>
          <a:bodyPr/>
          <a:lstStyle/>
          <a:p>
            <a:r>
              <a:rPr lang="en-GB" dirty="0"/>
              <a:t>Submission Date</a:t>
            </a:r>
            <a:endParaRPr lang="en-US" dirty="0"/>
          </a:p>
        </p:txBody>
      </p:sp>
      <p:sp>
        <p:nvSpPr>
          <p:cNvPr id="3" name="Content Placeholder 2">
            <a:extLst>
              <a:ext uri="{FF2B5EF4-FFF2-40B4-BE49-F238E27FC236}">
                <a16:creationId xmlns:a16="http://schemas.microsoft.com/office/drawing/2014/main" id="{1A9CB075-896B-A784-62E6-5A06A610DB54}"/>
              </a:ext>
            </a:extLst>
          </p:cNvPr>
          <p:cNvSpPr>
            <a:spLocks noGrp="1"/>
          </p:cNvSpPr>
          <p:nvPr>
            <p:ph idx="1"/>
          </p:nvPr>
        </p:nvSpPr>
        <p:spPr>
          <a:xfrm>
            <a:off x="2011560" y="1769270"/>
            <a:ext cx="8168879" cy="3045617"/>
          </a:xfrm>
          <a:ln>
            <a:solidFill>
              <a:srgbClr val="FF0000"/>
            </a:solidFill>
          </a:ln>
        </p:spPr>
        <p:txBody>
          <a:bodyPr>
            <a:normAutofit fontScale="92500" lnSpcReduction="20000"/>
          </a:bodyPr>
          <a:lstStyle/>
          <a:p>
            <a:pPr marL="0" indent="0" algn="ctr">
              <a:buNone/>
            </a:pPr>
            <a:r>
              <a:rPr lang="en-GB" sz="1800" b="1" dirty="0">
                <a:effectLst/>
                <a:latin typeface="Arial" panose="020B0604020202020204" pitchFamily="34" charset="0"/>
                <a:ea typeface="Times New Roman" panose="02020603050405020304" pitchFamily="18" charset="0"/>
              </a:rPr>
              <a:t>15 minutes with supporting training material (2500 words equivalent)</a:t>
            </a:r>
          </a:p>
          <a:p>
            <a:pPr marL="0" indent="0" algn="ctr">
              <a:buNone/>
            </a:pPr>
            <a:endParaRPr lang="en-GB" sz="1800" b="1" dirty="0">
              <a:effectLst/>
              <a:latin typeface="Arial" panose="020B0604020202020204" pitchFamily="34"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cs typeface="Calibri" panose="020F0502020204030204" pitchFamily="34" charset="0"/>
              </a:rPr>
              <a:t>Presentation Submission guidance:  </a:t>
            </a:r>
          </a:p>
          <a:p>
            <a:pPr marL="0" indent="0">
              <a:buNone/>
            </a:pPr>
            <a:r>
              <a:rPr lang="en-GB" sz="1800" b="1" dirty="0">
                <a:effectLst/>
                <a:latin typeface="Calibri" panose="020F0502020204030204" pitchFamily="34" charset="0"/>
                <a:ea typeface="Times New Roman" panose="02020603050405020304" pitchFamily="18" charset="0"/>
              </a:rPr>
              <a:t> You will be delivering the session via MS teams. </a:t>
            </a:r>
            <a:endParaRPr lang="en-US" sz="1800" dirty="0">
              <a:effectLst/>
              <a:latin typeface="Calibri" panose="020F0502020204030204" pitchFamily="34" charset="0"/>
              <a:ea typeface="Times New Roman" panose="02020603050405020304" pitchFamily="18" charset="0"/>
              <a:cs typeface="Calibri" panose="020F0502020204030204" pitchFamily="34" charset="0"/>
            </a:endParaRPr>
          </a:p>
          <a:p>
            <a:pPr marL="0" indent="0">
              <a:buNone/>
            </a:pPr>
            <a:r>
              <a:rPr lang="en-GB" sz="1800" dirty="0">
                <a:effectLst/>
                <a:latin typeface="Calibri" panose="020F0502020204030204" pitchFamily="34" charset="0"/>
                <a:ea typeface="Times New Roman" panose="02020603050405020304" pitchFamily="18" charset="0"/>
                <a:cs typeface="Calibri" panose="020F0502020204030204" pitchFamily="34" charset="0"/>
              </a:rPr>
              <a:t>A channel will be set up for you via MS Teams for you to record your individual presentation by the 04/03/2024 at 23:59. You will also be required to submit a copy of your PowerPoint and your supporting materials through the Turn It In links on Moodle by the 04/03/2024 (a separate link will be provided for each).  Please also include a link to your video on at the end of your PowerPoint </a:t>
            </a:r>
            <a:endParaRPr lang="en-US" sz="1800" dirty="0">
              <a:effectLst/>
              <a:latin typeface="Calibri" panose="020F0502020204030204" pitchFamily="34" charset="0"/>
              <a:ea typeface="Times New Roman" panose="02020603050405020304" pitchFamily="18" charset="0"/>
              <a:cs typeface="Calibri" panose="020F0502020204030204" pitchFamily="34" charset="0"/>
            </a:endParaRPr>
          </a:p>
          <a:p>
            <a:pPr marL="0" indent="0" algn="ctr">
              <a:buNone/>
            </a:pPr>
            <a:endParaRPr lang="en-GB" sz="2400" dirty="0">
              <a:solidFill>
                <a:srgbClr val="FF0000"/>
              </a:solidFill>
              <a:effectLst/>
              <a:latin typeface="Arial" panose="020B0604020202020204" pitchFamily="34" charset="0"/>
              <a:ea typeface="Times New Roman" panose="02020603050405020304" pitchFamily="18" charset="0"/>
            </a:endParaRPr>
          </a:p>
          <a:p>
            <a:pPr marL="0" indent="0" algn="ctr">
              <a:buNone/>
            </a:pPr>
            <a:r>
              <a:rPr lang="en-GB" sz="2400" b="1" dirty="0">
                <a:solidFill>
                  <a:srgbClr val="FF0000"/>
                </a:solidFill>
                <a:latin typeface="Arial" panose="020B0604020202020204" pitchFamily="34" charset="0"/>
                <a:ea typeface="Times New Roman" panose="02020603050405020304" pitchFamily="18" charset="0"/>
              </a:rPr>
              <a:t>25</a:t>
            </a:r>
            <a:r>
              <a:rPr lang="en-GB" sz="2400" b="1" dirty="0">
                <a:solidFill>
                  <a:srgbClr val="FF0000"/>
                </a:solidFill>
                <a:effectLst/>
                <a:latin typeface="Arial" panose="020B0604020202020204" pitchFamily="34" charset="0"/>
                <a:ea typeface="Times New Roman" panose="02020603050405020304" pitchFamily="18" charset="0"/>
              </a:rPr>
              <a:t>/10/2026 23.59pm</a:t>
            </a:r>
            <a:endParaRPr lang="en-US" sz="3600" dirty="0">
              <a:solidFill>
                <a:srgbClr val="FF0000"/>
              </a:solidFill>
            </a:endParaRPr>
          </a:p>
        </p:txBody>
      </p:sp>
    </p:spTree>
    <p:extLst>
      <p:ext uri="{BB962C8B-B14F-4D97-AF65-F5344CB8AC3E}">
        <p14:creationId xmlns:p14="http://schemas.microsoft.com/office/powerpoint/2010/main" val="4130368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CA30-4CCD-03A1-FF90-EC16322CA768}"/>
              </a:ext>
            </a:extLst>
          </p:cNvPr>
          <p:cNvSpPr>
            <a:spLocks noGrp="1"/>
          </p:cNvSpPr>
          <p:nvPr>
            <p:ph type="title"/>
          </p:nvPr>
        </p:nvSpPr>
        <p:spPr/>
        <p:txBody>
          <a:bodyPr/>
          <a:lstStyle/>
          <a:p>
            <a:r>
              <a:rPr lang="en-GB" dirty="0"/>
              <a:t>Further guidance</a:t>
            </a:r>
            <a:endParaRPr lang="en-US" dirty="0"/>
          </a:p>
        </p:txBody>
      </p:sp>
      <p:sp>
        <p:nvSpPr>
          <p:cNvPr id="3" name="Content Placeholder 2">
            <a:extLst>
              <a:ext uri="{FF2B5EF4-FFF2-40B4-BE49-F238E27FC236}">
                <a16:creationId xmlns:a16="http://schemas.microsoft.com/office/drawing/2014/main" id="{18249D87-A878-B2F9-9BC5-03FB2A0690C8}"/>
              </a:ext>
            </a:extLst>
          </p:cNvPr>
          <p:cNvSpPr>
            <a:spLocks noGrp="1"/>
          </p:cNvSpPr>
          <p:nvPr>
            <p:ph idx="1"/>
          </p:nvPr>
        </p:nvSpPr>
        <p:spPr/>
        <p:txBody>
          <a:bodyPr/>
          <a:lstStyle/>
          <a:p>
            <a:r>
              <a:rPr lang="en-GB" sz="2000" dirty="0">
                <a:effectLst/>
                <a:latin typeface="Arial" panose="020B0604020202020204" pitchFamily="34" charset="0"/>
                <a:ea typeface="Times New Roman" panose="02020603050405020304" pitchFamily="18" charset="0"/>
              </a:rPr>
              <a:t>Within your presentation you need to include a range of appropriate behaviour management strategies, examples of these include de-escalation, verbal and non-verbal support and influencing students through own behaviour – you may also choose to include other appropriate strategies and interventions.  You will need to critically analyse your chosen strategies and suggest why these are the most suitable strategies/interventions to use in your chosen education setting.  </a:t>
            </a:r>
            <a:endParaRPr lang="en-US" sz="20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62562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C37F-B620-703F-4E0C-122EDC8A9898}"/>
              </a:ext>
            </a:extLst>
          </p:cNvPr>
          <p:cNvSpPr>
            <a:spLocks noGrp="1"/>
          </p:cNvSpPr>
          <p:nvPr>
            <p:ph type="title"/>
          </p:nvPr>
        </p:nvSpPr>
        <p:spPr/>
        <p:txBody>
          <a:bodyPr/>
          <a:lstStyle/>
          <a:p>
            <a:r>
              <a:rPr lang="en-GB" dirty="0"/>
              <a:t>Further guidance</a:t>
            </a:r>
            <a:endParaRPr lang="en-US" dirty="0"/>
          </a:p>
        </p:txBody>
      </p:sp>
      <p:sp>
        <p:nvSpPr>
          <p:cNvPr id="3" name="Content Placeholder 2">
            <a:extLst>
              <a:ext uri="{FF2B5EF4-FFF2-40B4-BE49-F238E27FC236}">
                <a16:creationId xmlns:a16="http://schemas.microsoft.com/office/drawing/2014/main" id="{971164C5-4224-31D1-1E2F-2C62FEDAEC13}"/>
              </a:ext>
            </a:extLst>
          </p:cNvPr>
          <p:cNvSpPr>
            <a:spLocks noGrp="1"/>
          </p:cNvSpPr>
          <p:nvPr>
            <p:ph idx="1"/>
          </p:nvPr>
        </p:nvSpPr>
        <p:spPr/>
        <p:txBody>
          <a:bodyPr>
            <a:normAutofit/>
          </a:bodyPr>
          <a:lstStyle/>
          <a:p>
            <a:pPr algn="just"/>
            <a:r>
              <a:rPr lang="en-GB" sz="2000" dirty="0">
                <a:effectLst/>
                <a:latin typeface="Arial" panose="020B0604020202020204" pitchFamily="34" charset="0"/>
                <a:ea typeface="Times New Roman" panose="02020603050405020304" pitchFamily="18" charset="0"/>
              </a:rPr>
              <a:t>You are expected to link your training workshop to behavioural theories and support suggested strategies and interventions with appropriate academic evidence.     </a:t>
            </a:r>
            <a:endParaRPr lang="en-US" sz="2000" dirty="0">
              <a:effectLst/>
              <a:latin typeface="Times New Roman" panose="02020603050405020304" pitchFamily="18" charset="0"/>
              <a:ea typeface="Times New Roman" panose="02020603050405020304" pitchFamily="18" charset="0"/>
            </a:endParaRPr>
          </a:p>
          <a:p>
            <a:pPr algn="just"/>
            <a:r>
              <a:rPr lang="en-GB" sz="2000" dirty="0">
                <a:effectLst/>
                <a:latin typeface="Arial" panose="020B0604020202020204" pitchFamily="34" charset="0"/>
                <a:ea typeface="Times New Roman" panose="02020603050405020304" pitchFamily="18" charset="0"/>
              </a:rPr>
              <a:t>As this is a training workshop, you will be required to produce supporting training material to accompany your PowerPoint.  The training material will support your workshop and can be produced as a toolkit for your target audience.  The material should be suitably designed and can include diagrams, examples, tasks and case studies (this list is not exhaustive).  You should consider the practitioners role in promoting positive behaviour, you could refer to some real-life examples if you have relevant experience in the area or examples of best practice from Estyn/the Welsh Government, these examples can be included in your presentation and/or in your training material </a:t>
            </a:r>
            <a:endParaRPr lang="en-US" sz="20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655890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7148-BDAE-04C4-E173-8463B73576B8}"/>
              </a:ext>
            </a:extLst>
          </p:cNvPr>
          <p:cNvSpPr>
            <a:spLocks noGrp="1"/>
          </p:cNvSpPr>
          <p:nvPr>
            <p:ph type="title"/>
          </p:nvPr>
        </p:nvSpPr>
        <p:spPr/>
        <p:txBody>
          <a:bodyPr/>
          <a:lstStyle/>
          <a:p>
            <a:r>
              <a:rPr lang="en-GB" dirty="0"/>
              <a:t>Task 1</a:t>
            </a:r>
            <a:endParaRPr lang="en-US" dirty="0"/>
          </a:p>
        </p:txBody>
      </p:sp>
      <p:graphicFrame>
        <p:nvGraphicFramePr>
          <p:cNvPr id="4" name="TextBox 2">
            <a:extLst>
              <a:ext uri="{FF2B5EF4-FFF2-40B4-BE49-F238E27FC236}">
                <a16:creationId xmlns:a16="http://schemas.microsoft.com/office/drawing/2014/main" id="{40167DD8-F5D5-699A-413A-D7327BB0D076}"/>
              </a:ext>
            </a:extLst>
          </p:cNvPr>
          <p:cNvGraphicFramePr/>
          <p:nvPr>
            <p:extLst>
              <p:ext uri="{D42A27DB-BD31-4B8C-83A1-F6EECF244321}">
                <p14:modId xmlns:p14="http://schemas.microsoft.com/office/powerpoint/2010/main" val="3830653702"/>
              </p:ext>
            </p:extLst>
          </p:nvPr>
        </p:nvGraphicFramePr>
        <p:xfrm>
          <a:off x="1295401" y="1690688"/>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6302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E84A7-0EEA-4B2A-AC1F-63408409032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Definition of Behaviour management</a:t>
            </a:r>
          </a:p>
        </p:txBody>
      </p:sp>
      <p:sp>
        <p:nvSpPr>
          <p:cNvPr id="3" name="TextBox 2">
            <a:extLst>
              <a:ext uri="{FF2B5EF4-FFF2-40B4-BE49-F238E27FC236}">
                <a16:creationId xmlns:a16="http://schemas.microsoft.com/office/drawing/2014/main" id="{A61E2D8A-F46A-4066-B281-28DDD293B011}"/>
              </a:ext>
            </a:extLst>
          </p:cNvPr>
          <p:cNvSpPr txBox="1"/>
          <p:nvPr/>
        </p:nvSpPr>
        <p:spPr>
          <a:xfrm>
            <a:off x="731147" y="1443841"/>
            <a:ext cx="9955033" cy="3970318"/>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Behaviour management involves establishing control over disruptive pupils’. (Adams, 2009)</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‘Behaviour Management has come to mean the application of strategies designed to make students learn the consequence of their bad behaviour’. (Geoffrey, 2016)</a:t>
            </a:r>
          </a:p>
          <a:p>
            <a:r>
              <a:rPr lang="en-GB" sz="2400" dirty="0"/>
              <a:t>                                       </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28410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98845-6F6E-4353-8F54-7CB03B57257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Task 2</a:t>
            </a:r>
          </a:p>
        </p:txBody>
      </p:sp>
      <p:graphicFrame>
        <p:nvGraphicFramePr>
          <p:cNvPr id="4" name="TextBox 2">
            <a:extLst>
              <a:ext uri="{FF2B5EF4-FFF2-40B4-BE49-F238E27FC236}">
                <a16:creationId xmlns:a16="http://schemas.microsoft.com/office/drawing/2014/main" id="{AC8EDC20-4366-BB19-413F-930EB21FE1DE}"/>
              </a:ext>
            </a:extLst>
          </p:cNvPr>
          <p:cNvGraphicFramePr/>
          <p:nvPr>
            <p:extLst>
              <p:ext uri="{D42A27DB-BD31-4B8C-83A1-F6EECF244321}">
                <p14:modId xmlns:p14="http://schemas.microsoft.com/office/powerpoint/2010/main" val="165994846"/>
              </p:ext>
            </p:extLst>
          </p:nvPr>
        </p:nvGraphicFramePr>
        <p:xfrm>
          <a:off x="1295401" y="1690688"/>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0555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6D83-3808-473C-9915-04E92E18F8DC}"/>
              </a:ext>
            </a:extLst>
          </p:cNvPr>
          <p:cNvSpPr>
            <a:spLocks noGrp="1"/>
          </p:cNvSpPr>
          <p:nvPr>
            <p:ph type="title"/>
          </p:nvPr>
        </p:nvSpPr>
        <p:spPr>
          <a:xfrm>
            <a:off x="799105" y="455635"/>
            <a:ext cx="10575235" cy="1303867"/>
          </a:xfrm>
        </p:spPr>
        <p:txBody>
          <a:bodyPr>
            <a:normAutofit/>
          </a:bodyPr>
          <a:lstStyle/>
          <a:p>
            <a:r>
              <a:rPr lang="en-GB" sz="4000" dirty="0">
                <a:latin typeface="Arial" panose="020B0604020202020204" pitchFamily="34" charset="0"/>
                <a:cs typeface="Arial" panose="020B0604020202020204" pitchFamily="34" charset="0"/>
              </a:rPr>
              <a:t>Aims and Purposes of Behaviour Management</a:t>
            </a:r>
          </a:p>
        </p:txBody>
      </p:sp>
      <p:sp>
        <p:nvSpPr>
          <p:cNvPr id="3" name="TextBox 2">
            <a:extLst>
              <a:ext uri="{FF2B5EF4-FFF2-40B4-BE49-F238E27FC236}">
                <a16:creationId xmlns:a16="http://schemas.microsoft.com/office/drawing/2014/main" id="{83E2E098-BBB8-4E15-8F33-790A42262BAD}"/>
              </a:ext>
            </a:extLst>
          </p:cNvPr>
          <p:cNvSpPr txBox="1"/>
          <p:nvPr/>
        </p:nvSpPr>
        <p:spPr>
          <a:xfrm>
            <a:off x="799105" y="1960493"/>
            <a:ext cx="9947081" cy="304698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Enables students to take control of their own behaviours in a way that respects the rights of others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Promotes the rights of others in classroom groups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Develops and supports collaborative relationships between teacher and students</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9841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8001-5594-4FCB-AE4D-4132B3E5716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Living Experience</a:t>
            </a:r>
          </a:p>
        </p:txBody>
      </p:sp>
      <p:sp>
        <p:nvSpPr>
          <p:cNvPr id="3" name="TextBox 2">
            <a:extLst>
              <a:ext uri="{FF2B5EF4-FFF2-40B4-BE49-F238E27FC236}">
                <a16:creationId xmlns:a16="http://schemas.microsoft.com/office/drawing/2014/main" id="{AE4F4664-0851-4343-9B98-D1D386EEA4F9}"/>
              </a:ext>
            </a:extLst>
          </p:cNvPr>
          <p:cNvSpPr txBox="1"/>
          <p:nvPr/>
        </p:nvSpPr>
        <p:spPr>
          <a:xfrm>
            <a:off x="838200" y="1809557"/>
            <a:ext cx="9786552" cy="323165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Watch the first 10 minutes of the video which goes behind the scenes to explore the behaviours which present themselves at a primary school level.</a:t>
            </a:r>
          </a:p>
          <a:p>
            <a:endParaRPr lang="en-GB" sz="2400" dirty="0"/>
          </a:p>
          <a:p>
            <a:r>
              <a:rPr lang="en-GB" sz="2400" dirty="0">
                <a:hlinkClick r:id="rId3"/>
              </a:rPr>
              <a:t>https://www.youtube.com/watch?v=RlMAYaYRDJE</a:t>
            </a:r>
            <a:endParaRPr lang="en-GB" sz="2400" dirty="0"/>
          </a:p>
          <a:p>
            <a:endParaRPr lang="en-GB" sz="2400" dirty="0"/>
          </a:p>
          <a:p>
            <a:r>
              <a:rPr lang="en-GB" sz="2400" b="1" dirty="0"/>
              <a:t>Discussion : What are your thoughts on this?</a:t>
            </a:r>
          </a:p>
          <a:p>
            <a:endParaRPr lang="en-GB" dirty="0"/>
          </a:p>
          <a:p>
            <a:endParaRPr lang="en-GB" dirty="0"/>
          </a:p>
        </p:txBody>
      </p:sp>
    </p:spTree>
    <p:extLst>
      <p:ext uri="{BB962C8B-B14F-4D97-AF65-F5344CB8AC3E}">
        <p14:creationId xmlns:p14="http://schemas.microsoft.com/office/powerpoint/2010/main" val="3859383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3B9D-D33A-4F6B-A368-B621DF639CF7}"/>
              </a:ext>
            </a:extLst>
          </p:cNvPr>
          <p:cNvSpPr>
            <a:spLocks noGrp="1"/>
          </p:cNvSpPr>
          <p:nvPr>
            <p:ph type="title"/>
          </p:nvPr>
        </p:nvSpPr>
        <p:spPr>
          <a:xfrm>
            <a:off x="685798" y="186929"/>
            <a:ext cx="10515600" cy="1325563"/>
          </a:xfrm>
        </p:spPr>
        <p:txBody>
          <a:bodyPr/>
          <a:lstStyle/>
          <a:p>
            <a:r>
              <a:rPr lang="en-GB" dirty="0">
                <a:latin typeface="Arial" panose="020B0604020202020204" pitchFamily="34" charset="0"/>
                <a:cs typeface="Arial" panose="020B0604020202020204" pitchFamily="34" charset="0"/>
              </a:rPr>
              <a:t>Effective Classroom Management</a:t>
            </a:r>
          </a:p>
        </p:txBody>
      </p:sp>
      <p:sp>
        <p:nvSpPr>
          <p:cNvPr id="4" name="TextBox 3">
            <a:extLst>
              <a:ext uri="{FF2B5EF4-FFF2-40B4-BE49-F238E27FC236}">
                <a16:creationId xmlns:a16="http://schemas.microsoft.com/office/drawing/2014/main" id="{B9E25C21-9E4D-4C18-B16D-C5D2CFED546C}"/>
              </a:ext>
            </a:extLst>
          </p:cNvPr>
          <p:cNvSpPr txBox="1"/>
          <p:nvPr/>
        </p:nvSpPr>
        <p:spPr>
          <a:xfrm>
            <a:off x="5638800" y="2973859"/>
            <a:ext cx="91440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C520130F-9B3F-45DB-AE46-699731D42DC2}"/>
              </a:ext>
            </a:extLst>
          </p:cNvPr>
          <p:cNvSpPr txBox="1"/>
          <p:nvPr/>
        </p:nvSpPr>
        <p:spPr>
          <a:xfrm>
            <a:off x="1688757" y="3039763"/>
            <a:ext cx="9512641" cy="2438400"/>
          </a:xfrm>
          <a:prstGeom prst="rect">
            <a:avLst/>
          </a:prstGeom>
          <a:noFill/>
        </p:spPr>
        <p:txBody>
          <a:bodyPr wrap="square" rtlCol="0">
            <a:spAutoFit/>
          </a:bodyPr>
          <a:lstStyle/>
          <a:p>
            <a:endParaRPr lang="en-GB" dirty="0"/>
          </a:p>
        </p:txBody>
      </p:sp>
      <p:pic>
        <p:nvPicPr>
          <p:cNvPr id="10" name="Picture 9" descr="A close up of a logo&#10;&#10;Description automatically generated">
            <a:extLst>
              <a:ext uri="{FF2B5EF4-FFF2-40B4-BE49-F238E27FC236}">
                <a16:creationId xmlns:a16="http://schemas.microsoft.com/office/drawing/2014/main" id="{DF48D64B-50F7-4380-A11F-6A112F283B1D}"/>
              </a:ext>
            </a:extLst>
          </p:cNvPr>
          <p:cNvPicPr>
            <a:picLocks noChangeAspect="1"/>
          </p:cNvPicPr>
          <p:nvPr/>
        </p:nvPicPr>
        <p:blipFill>
          <a:blip r:embed="rId3"/>
          <a:stretch>
            <a:fillRect/>
          </a:stretch>
        </p:blipFill>
        <p:spPr>
          <a:xfrm>
            <a:off x="6448100" y="1639331"/>
            <a:ext cx="5090985" cy="3534032"/>
          </a:xfrm>
          <a:prstGeom prst="rect">
            <a:avLst/>
          </a:prstGeom>
        </p:spPr>
      </p:pic>
      <p:sp>
        <p:nvSpPr>
          <p:cNvPr id="11" name="TextBox 10">
            <a:extLst>
              <a:ext uri="{FF2B5EF4-FFF2-40B4-BE49-F238E27FC236}">
                <a16:creationId xmlns:a16="http://schemas.microsoft.com/office/drawing/2014/main" id="{9B6D5329-2862-446C-BA73-7E59273A3230}"/>
              </a:ext>
            </a:extLst>
          </p:cNvPr>
          <p:cNvSpPr txBox="1"/>
          <p:nvPr/>
        </p:nvSpPr>
        <p:spPr>
          <a:xfrm>
            <a:off x="926757" y="2265973"/>
            <a:ext cx="4923974" cy="1415772"/>
          </a:xfrm>
          <a:prstGeom prst="rect">
            <a:avLst/>
          </a:prstGeom>
          <a:noFill/>
          <a:ln w="38100">
            <a:noFill/>
          </a:ln>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400" b="1" dirty="0"/>
              <a:t>Discussion: What are your thoughts on reward systems?</a:t>
            </a:r>
          </a:p>
          <a:p>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472CC07-D785-4F15-B208-622EDF9B61CE}"/>
              </a:ext>
            </a:extLst>
          </p:cNvPr>
          <p:cNvSpPr txBox="1"/>
          <p:nvPr/>
        </p:nvSpPr>
        <p:spPr>
          <a:xfrm>
            <a:off x="8215181" y="1808784"/>
            <a:ext cx="3138617" cy="3139321"/>
          </a:xfrm>
          <a:prstGeom prst="rect">
            <a:avLst/>
          </a:prstGeom>
          <a:noFill/>
          <a:ln>
            <a:solidFill>
              <a:schemeClr val="bg1"/>
            </a:solidFill>
          </a:ln>
        </p:spPr>
        <p:txBody>
          <a:bodyPr wrap="square" rtlCol="0">
            <a:spAutoFit/>
          </a:bodyPr>
          <a:lstStyle/>
          <a:p>
            <a:r>
              <a:rPr lang="en-GB" u="sng" dirty="0">
                <a:latin typeface="Arial" panose="020B0604020202020204" pitchFamily="34" charset="0"/>
                <a:cs typeface="Arial" panose="020B0604020202020204" pitchFamily="34" charset="0"/>
              </a:rPr>
              <a:t>Rewards</a:t>
            </a:r>
          </a:p>
          <a:p>
            <a:r>
              <a:rPr lang="en-GB" dirty="0">
                <a:latin typeface="Arial" panose="020B0604020202020204" pitchFamily="34" charset="0"/>
                <a:cs typeface="Arial" panose="020B0604020202020204" pitchFamily="34" charset="0"/>
              </a:rPr>
              <a:t>Tokens, raffle tickets, special day, certificates, free time, position of responsibility, class celebration, sticker, lucky dip, phone call home, extra play</a:t>
            </a:r>
          </a:p>
          <a:p>
            <a:endParaRPr lang="en-GB" u="sng" dirty="0"/>
          </a:p>
          <a:p>
            <a:endParaRPr lang="en-GB" u="sng" dirty="0"/>
          </a:p>
          <a:p>
            <a:endParaRPr lang="en-GB" u="sng" dirty="0"/>
          </a:p>
          <a:p>
            <a:endParaRPr lang="en-GB" u="sng" dirty="0"/>
          </a:p>
        </p:txBody>
      </p:sp>
    </p:spTree>
    <p:extLst>
      <p:ext uri="{BB962C8B-B14F-4D97-AF65-F5344CB8AC3E}">
        <p14:creationId xmlns:p14="http://schemas.microsoft.com/office/powerpoint/2010/main" val="4187954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4EEA1-89DB-4869-B778-4D3BC9FC3F4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Reality</a:t>
            </a:r>
          </a:p>
        </p:txBody>
      </p:sp>
      <p:sp>
        <p:nvSpPr>
          <p:cNvPr id="4" name="TextBox 3">
            <a:extLst>
              <a:ext uri="{FF2B5EF4-FFF2-40B4-BE49-F238E27FC236}">
                <a16:creationId xmlns:a16="http://schemas.microsoft.com/office/drawing/2014/main" id="{F96BCDF1-B745-4C1C-AEE6-2E78DD1795EA}"/>
              </a:ext>
            </a:extLst>
          </p:cNvPr>
          <p:cNvSpPr txBox="1"/>
          <p:nvPr/>
        </p:nvSpPr>
        <p:spPr>
          <a:xfrm>
            <a:off x="838200" y="1803892"/>
            <a:ext cx="8750104" cy="267765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How are behaviours in Secondary School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Let’s take a look!</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hlinkClick r:id="rId3"/>
              </a:rPr>
              <a:t>https://www.youtube.com/watch?v=0FQodgXWArU</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3588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27C1-C70E-4160-930F-6FC8D261AB7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Responsibilities</a:t>
            </a:r>
          </a:p>
        </p:txBody>
      </p:sp>
      <p:sp>
        <p:nvSpPr>
          <p:cNvPr id="3" name="TextBox 2">
            <a:extLst>
              <a:ext uri="{FF2B5EF4-FFF2-40B4-BE49-F238E27FC236}">
                <a16:creationId xmlns:a16="http://schemas.microsoft.com/office/drawing/2014/main" id="{1401239A-8887-4949-8923-61DBF1715F83}"/>
              </a:ext>
            </a:extLst>
          </p:cNvPr>
          <p:cNvSpPr txBox="1"/>
          <p:nvPr/>
        </p:nvSpPr>
        <p:spPr>
          <a:xfrm>
            <a:off x="838200" y="1690688"/>
            <a:ext cx="9733669"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developing these new proposals greater emphasis is now placed upon schools to consider key aspects of legislation with regards to inclusion;</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Human Rights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Race Equality</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Disability discrimination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Child Welfare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Parental Rights and Responsibilities</a:t>
            </a:r>
          </a:p>
        </p:txBody>
      </p:sp>
    </p:spTree>
    <p:extLst>
      <p:ext uri="{BB962C8B-B14F-4D97-AF65-F5344CB8AC3E}">
        <p14:creationId xmlns:p14="http://schemas.microsoft.com/office/powerpoint/2010/main" val="1897103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A1757-234C-67AD-E4E2-867B7E9D73D6}"/>
              </a:ext>
            </a:extLst>
          </p:cNvPr>
          <p:cNvSpPr>
            <a:spLocks noGrp="1"/>
          </p:cNvSpPr>
          <p:nvPr>
            <p:ph type="title"/>
          </p:nvPr>
        </p:nvSpPr>
        <p:spPr>
          <a:xfrm>
            <a:off x="459581" y="0"/>
            <a:ext cx="10515600" cy="1325563"/>
          </a:xfrm>
        </p:spPr>
        <p:txBody>
          <a:bodyPr/>
          <a:lstStyle/>
          <a:p>
            <a:r>
              <a:rPr lang="en-GB" dirty="0"/>
              <a:t>Effective teaching strategy</a:t>
            </a:r>
            <a:endParaRPr lang="en-US" dirty="0"/>
          </a:p>
        </p:txBody>
      </p:sp>
      <p:graphicFrame>
        <p:nvGraphicFramePr>
          <p:cNvPr id="3" name="TextBox 2">
            <a:extLst>
              <a:ext uri="{FF2B5EF4-FFF2-40B4-BE49-F238E27FC236}">
                <a16:creationId xmlns:a16="http://schemas.microsoft.com/office/drawing/2014/main" id="{5C6E3C07-1A5F-26BD-E584-9B9FC1A080D2}"/>
              </a:ext>
            </a:extLst>
          </p:cNvPr>
          <p:cNvGraphicFramePr/>
          <p:nvPr>
            <p:extLst>
              <p:ext uri="{D42A27DB-BD31-4B8C-83A1-F6EECF244321}">
                <p14:modId xmlns:p14="http://schemas.microsoft.com/office/powerpoint/2010/main" val="3411585350"/>
              </p:ext>
            </p:extLst>
          </p:nvPr>
        </p:nvGraphicFramePr>
        <p:xfrm>
          <a:off x="3283914" y="1052416"/>
          <a:ext cx="5624172" cy="4753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979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F3CAD-6E75-050F-68CF-9FE53014A196}"/>
              </a:ext>
            </a:extLst>
          </p:cNvPr>
          <p:cNvSpPr>
            <a:spLocks noGrp="1"/>
          </p:cNvSpPr>
          <p:nvPr>
            <p:ph type="title"/>
          </p:nvPr>
        </p:nvSpPr>
        <p:spPr>
          <a:xfrm>
            <a:off x="839390" y="629444"/>
            <a:ext cx="10513219" cy="1606550"/>
          </a:xfrm>
        </p:spPr>
        <p:txBody>
          <a:bodyPr>
            <a:normAutofit fontScale="90000"/>
          </a:bodyPr>
          <a:lstStyle/>
          <a:p>
            <a:r>
              <a:rPr lang="en-GB" dirty="0"/>
              <a:t>Task</a:t>
            </a:r>
            <a:br>
              <a:rPr lang="en-GB" dirty="0"/>
            </a:br>
            <a:br>
              <a:rPr lang="en-GB" dirty="0"/>
            </a:br>
            <a:r>
              <a:rPr lang="en-GB" sz="3600" dirty="0"/>
              <a:t>What are the characteristics of an effective teacher?</a:t>
            </a:r>
            <a:endParaRPr lang="en-US" dirty="0"/>
          </a:p>
        </p:txBody>
      </p:sp>
      <p:pic>
        <p:nvPicPr>
          <p:cNvPr id="3" name="Picture 2" descr="A close up of a toy&#10;&#10;Description automatically generated">
            <a:extLst>
              <a:ext uri="{FF2B5EF4-FFF2-40B4-BE49-F238E27FC236}">
                <a16:creationId xmlns:a16="http://schemas.microsoft.com/office/drawing/2014/main" id="{C28D864A-F22D-BE13-4020-77CE6FFA455A}"/>
              </a:ext>
            </a:extLst>
          </p:cNvPr>
          <p:cNvPicPr>
            <a:picLocks noChangeAspect="1"/>
          </p:cNvPicPr>
          <p:nvPr/>
        </p:nvPicPr>
        <p:blipFill>
          <a:blip r:embed="rId3"/>
          <a:stretch>
            <a:fillRect/>
          </a:stretch>
        </p:blipFill>
        <p:spPr>
          <a:xfrm>
            <a:off x="4865406" y="2405575"/>
            <a:ext cx="2461187" cy="2461187"/>
          </a:xfrm>
          <a:prstGeom prst="rect">
            <a:avLst/>
          </a:prstGeom>
        </p:spPr>
      </p:pic>
    </p:spTree>
    <p:extLst>
      <p:ext uri="{BB962C8B-B14F-4D97-AF65-F5344CB8AC3E}">
        <p14:creationId xmlns:p14="http://schemas.microsoft.com/office/powerpoint/2010/main" val="2716394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8BEE-81D7-40CF-84D2-09C0CDB31696}"/>
              </a:ext>
            </a:extLst>
          </p:cNvPr>
          <p:cNvSpPr>
            <a:spLocks noGrp="1"/>
          </p:cNvSpPr>
          <p:nvPr>
            <p:ph type="title"/>
          </p:nvPr>
        </p:nvSpPr>
        <p:spPr>
          <a:xfrm>
            <a:off x="838200" y="293687"/>
            <a:ext cx="10515600" cy="1325563"/>
          </a:xfrm>
        </p:spPr>
        <p:txBody>
          <a:bodyPr/>
          <a:lstStyle/>
          <a:p>
            <a:r>
              <a:rPr lang="en-GB" dirty="0">
                <a:latin typeface="Arial" panose="020B0604020202020204" pitchFamily="34" charset="0"/>
                <a:cs typeface="Arial" panose="020B0604020202020204" pitchFamily="34" charset="0"/>
              </a:rPr>
              <a:t>Characteristics of the Teacher</a:t>
            </a:r>
          </a:p>
        </p:txBody>
      </p:sp>
      <p:sp>
        <p:nvSpPr>
          <p:cNvPr id="5" name="TextBox 4">
            <a:extLst>
              <a:ext uri="{FF2B5EF4-FFF2-40B4-BE49-F238E27FC236}">
                <a16:creationId xmlns:a16="http://schemas.microsoft.com/office/drawing/2014/main" id="{DED2ECD6-708C-464D-9FF2-EB5EE9E18E08}"/>
              </a:ext>
            </a:extLst>
          </p:cNvPr>
          <p:cNvSpPr txBox="1"/>
          <p:nvPr/>
        </p:nvSpPr>
        <p:spPr>
          <a:xfrm>
            <a:off x="838200" y="1690688"/>
            <a:ext cx="4093699" cy="4339650"/>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Effective</a:t>
            </a:r>
          </a:p>
          <a:p>
            <a:r>
              <a:rPr lang="en-GB" dirty="0">
                <a:latin typeface="Arial" panose="020B0604020202020204" pitchFamily="34" charset="0"/>
                <a:cs typeface="Arial" panose="020B0604020202020204" pitchFamily="34" charset="0"/>
              </a:rPr>
              <a:t>   Positive                Hard working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Creative               Understanding</a:t>
            </a:r>
          </a:p>
          <a:p>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Caring                  Stimulating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Patient                  Fair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Flexible                Follow things</a:t>
            </a:r>
            <a:endParaRPr lang="en-GB" u="sng"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      through</a:t>
            </a:r>
          </a:p>
          <a:p>
            <a:pPr algn="ctr"/>
            <a:endParaRPr lang="en-GB" u="sng" dirty="0">
              <a:latin typeface="Arial" panose="020B0604020202020204" pitchFamily="34" charset="0"/>
              <a:cs typeface="Arial" panose="020B0604020202020204" pitchFamily="34" charset="0"/>
            </a:endParaRPr>
          </a:p>
          <a:p>
            <a:pPr algn="ctr"/>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932213A-23E6-4008-8C64-4C47A774BE61}"/>
              </a:ext>
            </a:extLst>
          </p:cNvPr>
          <p:cNvSpPr txBox="1"/>
          <p:nvPr/>
        </p:nvSpPr>
        <p:spPr>
          <a:xfrm>
            <a:off x="7260103" y="1690688"/>
            <a:ext cx="3536984" cy="5078313"/>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Ineffective</a:t>
            </a:r>
          </a:p>
          <a:p>
            <a:r>
              <a:rPr lang="en-GB" dirty="0">
                <a:latin typeface="Arial" panose="020B0604020202020204" pitchFamily="34" charset="0"/>
                <a:cs typeface="Arial" panose="020B0604020202020204" pitchFamily="34" charset="0"/>
              </a:rPr>
              <a:t>     Lacks enthusiasm</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Lacks organisation</a:t>
            </a:r>
          </a:p>
          <a:p>
            <a:pPr algn="ctr"/>
            <a:endParaRPr lang="en-GB" sz="2400"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Ignores poor behaviour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Not a team player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Low expectations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Arrogant</a:t>
            </a: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62259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F234-1277-468F-8ADE-4D9AC2D4F9B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Theory Behind The Guidance</a:t>
            </a:r>
          </a:p>
        </p:txBody>
      </p:sp>
      <p:pic>
        <p:nvPicPr>
          <p:cNvPr id="6" name="Picture 5" descr="A screenshot of a cell phone&#10;&#10;Description automatically generated">
            <a:extLst>
              <a:ext uri="{FF2B5EF4-FFF2-40B4-BE49-F238E27FC236}">
                <a16:creationId xmlns:a16="http://schemas.microsoft.com/office/drawing/2014/main" id="{0058484A-D63C-44EB-8612-DD09662A5BB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48726" y="1319635"/>
            <a:ext cx="6556643" cy="3923878"/>
          </a:xfrm>
          <a:prstGeom prst="rect">
            <a:avLst/>
          </a:prstGeom>
          <a:ln>
            <a:solidFill>
              <a:schemeClr val="bg1"/>
            </a:solidFill>
          </a:ln>
        </p:spPr>
      </p:pic>
      <p:sp>
        <p:nvSpPr>
          <p:cNvPr id="7" name="TextBox 6">
            <a:extLst>
              <a:ext uri="{FF2B5EF4-FFF2-40B4-BE49-F238E27FC236}">
                <a16:creationId xmlns:a16="http://schemas.microsoft.com/office/drawing/2014/main" id="{3B3EB1CD-432B-4E37-BB58-1FA73F78C807}"/>
              </a:ext>
            </a:extLst>
          </p:cNvPr>
          <p:cNvSpPr txBox="1"/>
          <p:nvPr/>
        </p:nvSpPr>
        <p:spPr>
          <a:xfrm>
            <a:off x="5327048" y="6917494"/>
            <a:ext cx="4797064" cy="238822"/>
          </a:xfrm>
          <a:prstGeom prst="rect">
            <a:avLst/>
          </a:prstGeom>
          <a:noFill/>
          <a:ln>
            <a:solidFill>
              <a:schemeClr val="bg1"/>
            </a:solidFill>
          </a:ln>
        </p:spPr>
        <p:txBody>
          <a:bodyPr wrap="square" rtlCol="0">
            <a:spAutoFit/>
          </a:bodyPr>
          <a:lstStyle/>
          <a:p>
            <a:r>
              <a:rPr lang="en-GB" sz="900" dirty="0">
                <a:hlinkClick r:id="rId4" tooltip="http://commons.wikimedia.org/wiki/file:mazlow's_hierarchy_of_needs.svg"/>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1473710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70E02-1D6E-456D-9469-835CFDFB1D6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5 R’s Framework</a:t>
            </a:r>
          </a:p>
        </p:txBody>
      </p:sp>
      <p:sp>
        <p:nvSpPr>
          <p:cNvPr id="3" name="TextBox 2">
            <a:extLst>
              <a:ext uri="{FF2B5EF4-FFF2-40B4-BE49-F238E27FC236}">
                <a16:creationId xmlns:a16="http://schemas.microsoft.com/office/drawing/2014/main" id="{3BB2488E-4A3E-4A85-9A93-69D390FD3EA3}"/>
              </a:ext>
            </a:extLst>
          </p:cNvPr>
          <p:cNvSpPr txBox="1"/>
          <p:nvPr/>
        </p:nvSpPr>
        <p:spPr>
          <a:xfrm>
            <a:off x="1068888" y="1510629"/>
            <a:ext cx="9045526" cy="3416320"/>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Rules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Rights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Responsibilities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Routines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Rewards (and sanctions)</a:t>
            </a:r>
          </a:p>
          <a:p>
            <a:pPr marL="285750" indent="-285750">
              <a:buFont typeface="Arial" panose="020B0604020202020204" pitchFamily="34" charset="0"/>
              <a:buChar char="•"/>
            </a:pPr>
            <a:endParaRPr lang="en-GB" dirty="0"/>
          </a:p>
        </p:txBody>
      </p:sp>
      <p:pic>
        <p:nvPicPr>
          <p:cNvPr id="8" name="Picture 7" descr="A person wearing a suit and tie&#10;&#10;Description automatically generated">
            <a:extLst>
              <a:ext uri="{FF2B5EF4-FFF2-40B4-BE49-F238E27FC236}">
                <a16:creationId xmlns:a16="http://schemas.microsoft.com/office/drawing/2014/main" id="{58E08534-51E7-4D7D-A3E9-AD2C13593E21}"/>
              </a:ext>
            </a:extLst>
          </p:cNvPr>
          <p:cNvPicPr>
            <a:picLocks noChangeAspect="1"/>
          </p:cNvPicPr>
          <p:nvPr/>
        </p:nvPicPr>
        <p:blipFill>
          <a:blip r:embed="rId3"/>
          <a:stretch>
            <a:fillRect/>
          </a:stretch>
        </p:blipFill>
        <p:spPr>
          <a:xfrm>
            <a:off x="7663446" y="1805498"/>
            <a:ext cx="2681656" cy="2826582"/>
          </a:xfrm>
          <a:prstGeom prst="rect">
            <a:avLst/>
          </a:prstGeom>
        </p:spPr>
      </p:pic>
      <p:sp>
        <p:nvSpPr>
          <p:cNvPr id="9" name="TextBox 8">
            <a:extLst>
              <a:ext uri="{FF2B5EF4-FFF2-40B4-BE49-F238E27FC236}">
                <a16:creationId xmlns:a16="http://schemas.microsoft.com/office/drawing/2014/main" id="{C2379305-2B38-4E5F-AEA4-3DD3AF1A336F}"/>
              </a:ext>
            </a:extLst>
          </p:cNvPr>
          <p:cNvSpPr txBox="1"/>
          <p:nvPr/>
        </p:nvSpPr>
        <p:spPr>
          <a:xfrm>
            <a:off x="7104784" y="4746890"/>
            <a:ext cx="3798980" cy="369332"/>
          </a:xfrm>
          <a:prstGeom prst="rect">
            <a:avLst/>
          </a:prstGeom>
          <a:noFill/>
        </p:spPr>
        <p:txBody>
          <a:bodyPr wrap="square" rtlCol="0">
            <a:spAutoFit/>
          </a:bodyPr>
          <a:lstStyle/>
          <a:p>
            <a:pPr algn="ctr"/>
            <a:r>
              <a:rPr lang="en-GB" dirty="0"/>
              <a:t>John Dewey (1859 -1952)</a:t>
            </a:r>
          </a:p>
        </p:txBody>
      </p:sp>
    </p:spTree>
    <p:extLst>
      <p:ext uri="{BB962C8B-B14F-4D97-AF65-F5344CB8AC3E}">
        <p14:creationId xmlns:p14="http://schemas.microsoft.com/office/powerpoint/2010/main" val="656839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151B-3253-48F1-BC69-B99D40C6C094}"/>
              </a:ext>
            </a:extLst>
          </p:cNvPr>
          <p:cNvSpPr>
            <a:spLocks noGrp="1"/>
          </p:cNvSpPr>
          <p:nvPr>
            <p:ph type="title"/>
          </p:nvPr>
        </p:nvSpPr>
        <p:spPr>
          <a:xfrm>
            <a:off x="838200" y="436564"/>
            <a:ext cx="5257800" cy="763588"/>
          </a:xfrm>
        </p:spPr>
        <p:txBody>
          <a:bodyPr>
            <a:normAutofit/>
          </a:bodyPr>
          <a:lstStyle/>
          <a:p>
            <a:r>
              <a:rPr lang="en-GB" dirty="0"/>
              <a:t>Task </a:t>
            </a:r>
          </a:p>
        </p:txBody>
      </p:sp>
      <p:sp>
        <p:nvSpPr>
          <p:cNvPr id="3" name="TextBox 2">
            <a:extLst>
              <a:ext uri="{FF2B5EF4-FFF2-40B4-BE49-F238E27FC236}">
                <a16:creationId xmlns:a16="http://schemas.microsoft.com/office/drawing/2014/main" id="{4CD22E3F-FE5D-4F18-A749-72475658E508}"/>
              </a:ext>
            </a:extLst>
          </p:cNvPr>
          <p:cNvSpPr txBox="1"/>
          <p:nvPr/>
        </p:nvSpPr>
        <p:spPr>
          <a:xfrm>
            <a:off x="838200" y="1845902"/>
            <a:ext cx="7550727" cy="2308324"/>
          </a:xfrm>
          <a:prstGeom prst="rect">
            <a:avLst/>
          </a:prstGeom>
          <a:noFill/>
        </p:spPr>
        <p:txBody>
          <a:bodyPr wrap="square" rtlCol="0">
            <a:spAutoFit/>
          </a:bodyPr>
          <a:lstStyle/>
          <a:p>
            <a:r>
              <a:rPr lang="en-GB" dirty="0"/>
              <a:t>Choose two behaviour management theories </a:t>
            </a:r>
          </a:p>
          <a:p>
            <a:endParaRPr lang="en-GB" dirty="0"/>
          </a:p>
          <a:p>
            <a:r>
              <a:rPr lang="en-GB" dirty="0">
                <a:hlinkClick r:id="rId3"/>
              </a:rPr>
              <a:t>https://behaviourmanagementreport.weebly.com/key-theorists.html</a:t>
            </a:r>
            <a:endParaRPr lang="en-GB" dirty="0"/>
          </a:p>
          <a:p>
            <a:endParaRPr lang="en-GB" dirty="0"/>
          </a:p>
          <a:p>
            <a:endParaRPr lang="en-GB" dirty="0"/>
          </a:p>
          <a:p>
            <a:pPr marL="342900" indent="-342900">
              <a:buAutoNum type="arabicPeriod"/>
            </a:pPr>
            <a:r>
              <a:rPr lang="en-GB" dirty="0"/>
              <a:t>What are your thoughts on the theory?</a:t>
            </a:r>
          </a:p>
          <a:p>
            <a:endParaRPr lang="en-GB" dirty="0"/>
          </a:p>
          <a:p>
            <a:r>
              <a:rPr lang="en-GB" dirty="0"/>
              <a:t>2. How does the theory apply to the classroom setting?</a:t>
            </a:r>
          </a:p>
        </p:txBody>
      </p:sp>
    </p:spTree>
    <p:extLst>
      <p:ext uri="{BB962C8B-B14F-4D97-AF65-F5344CB8AC3E}">
        <p14:creationId xmlns:p14="http://schemas.microsoft.com/office/powerpoint/2010/main" val="28757812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2A008-B171-560A-8D8A-3727F2F8FD3C}"/>
              </a:ext>
            </a:extLst>
          </p:cNvPr>
          <p:cNvSpPr>
            <a:spLocks noGrp="1"/>
          </p:cNvSpPr>
          <p:nvPr>
            <p:ph type="title"/>
          </p:nvPr>
        </p:nvSpPr>
        <p:spPr/>
        <p:txBody>
          <a:bodyPr/>
          <a:lstStyle/>
          <a:p>
            <a:r>
              <a:rPr lang="en-US" sz="4400" dirty="0"/>
              <a:t>Transtheoretical Model of Change (Prochaska and DiClemente 1983)</a:t>
            </a:r>
            <a:endParaRPr lang="en-US" dirty="0"/>
          </a:p>
        </p:txBody>
      </p:sp>
      <p:sp>
        <p:nvSpPr>
          <p:cNvPr id="4" name="Content Placeholder 3">
            <a:extLst>
              <a:ext uri="{FF2B5EF4-FFF2-40B4-BE49-F238E27FC236}">
                <a16:creationId xmlns:a16="http://schemas.microsoft.com/office/drawing/2014/main" id="{F10E2755-FB93-D1E6-2204-5F153EF5A37C}"/>
              </a:ext>
            </a:extLst>
          </p:cNvPr>
          <p:cNvSpPr>
            <a:spLocks noGrp="1"/>
          </p:cNvSpPr>
          <p:nvPr>
            <p:ph idx="1"/>
          </p:nvPr>
        </p:nvSpPr>
        <p:spPr>
          <a:xfrm>
            <a:off x="838200" y="2218531"/>
            <a:ext cx="9205913" cy="2803525"/>
          </a:xfrm>
        </p:spPr>
        <p:txBody>
          <a:bodyPr/>
          <a:lstStyle/>
          <a:p>
            <a:pPr marL="0" indent="0">
              <a:spcBef>
                <a:spcPct val="20000"/>
              </a:spcBef>
              <a:spcAft>
                <a:spcPts val="600"/>
              </a:spcAft>
              <a:buClr>
                <a:schemeClr val="accent1"/>
              </a:buClr>
              <a:buSzPct val="115000"/>
              <a:buNone/>
            </a:pPr>
            <a:r>
              <a:rPr lang="en-US" dirty="0">
                <a:hlinkClick r:id="rId3">
                  <a:extLst>
                    <a:ext uri="{A12FA001-AC4F-418D-AE19-62706E023703}">
                      <ahyp:hlinkClr xmlns:ahyp="http://schemas.microsoft.com/office/drawing/2018/hyperlinkcolor" val="tx"/>
                    </a:ext>
                  </a:extLst>
                </a:hlinkClick>
              </a:rPr>
              <a:t>What is the Transtheoretical Model of Change</a:t>
            </a:r>
          </a:p>
          <a:p>
            <a:pPr marL="0" indent="0">
              <a:spcBef>
                <a:spcPct val="20000"/>
              </a:spcBef>
              <a:spcAft>
                <a:spcPts val="600"/>
              </a:spcAft>
              <a:buClr>
                <a:schemeClr val="accent1"/>
              </a:buClr>
              <a:buSzPct val="115000"/>
              <a:buNone/>
            </a:pPr>
            <a:r>
              <a:rPr lang="en-US" dirty="0">
                <a:solidFill>
                  <a:srgbClr val="7F6F6F"/>
                </a:solidFill>
                <a:hlinkClick r:id="rId3">
                  <a:extLst>
                    <a:ext uri="{A12FA001-AC4F-418D-AE19-62706E023703}">
                      <ahyp:hlinkClr xmlns:ahyp="http://schemas.microsoft.com/office/drawing/2018/hyperlinkcolor" val="tx"/>
                    </a:ext>
                  </a:extLst>
                </a:hlinkClick>
              </a:rPr>
              <a:t>https://www.youtube.com/watch?v=IwxyyE--AjU</a:t>
            </a:r>
            <a:endParaRPr lang="en-US" dirty="0">
              <a:solidFill>
                <a:srgbClr val="212121"/>
              </a:solidFill>
            </a:endParaRPr>
          </a:p>
          <a:p>
            <a:pPr marL="0" indent="0">
              <a:spcBef>
                <a:spcPct val="20000"/>
              </a:spcBef>
              <a:spcAft>
                <a:spcPts val="600"/>
              </a:spcAft>
              <a:buClr>
                <a:schemeClr val="accent1"/>
              </a:buClr>
              <a:buSzPct val="115000"/>
              <a:buNone/>
            </a:pPr>
            <a:endParaRPr lang="en-US" dirty="0">
              <a:solidFill>
                <a:srgbClr val="212121"/>
              </a:solidFill>
            </a:endParaRPr>
          </a:p>
          <a:p>
            <a:pPr>
              <a:spcBef>
                <a:spcPct val="20000"/>
              </a:spcBef>
              <a:spcAft>
                <a:spcPts val="600"/>
              </a:spcAft>
              <a:buClr>
                <a:schemeClr val="accent1"/>
              </a:buClr>
              <a:buSzPct val="115000"/>
              <a:buFont typeface="Arial"/>
              <a:buChar char="•"/>
            </a:pPr>
            <a:r>
              <a:rPr lang="en-US" dirty="0">
                <a:solidFill>
                  <a:srgbClr val="212121"/>
                </a:solidFill>
              </a:rPr>
              <a:t>How does this apply to the classroom setting?</a:t>
            </a:r>
          </a:p>
          <a:p>
            <a:endParaRPr lang="en-US" dirty="0"/>
          </a:p>
        </p:txBody>
      </p:sp>
    </p:spTree>
    <p:extLst>
      <p:ext uri="{BB962C8B-B14F-4D97-AF65-F5344CB8AC3E}">
        <p14:creationId xmlns:p14="http://schemas.microsoft.com/office/powerpoint/2010/main" val="2784176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70B44-7426-432C-B3E3-82834CB99224}"/>
              </a:ext>
            </a:extLst>
          </p:cNvPr>
          <p:cNvSpPr>
            <a:spLocks noGrp="1"/>
          </p:cNvSpPr>
          <p:nvPr>
            <p:ph type="title"/>
          </p:nvPr>
        </p:nvSpPr>
        <p:spPr>
          <a:xfrm>
            <a:off x="838200" y="369700"/>
            <a:ext cx="10515600" cy="1325563"/>
          </a:xfrm>
        </p:spPr>
        <p:txBody>
          <a:bodyPr/>
          <a:lstStyle/>
          <a:p>
            <a:r>
              <a:rPr lang="en-GB" dirty="0">
                <a:latin typeface="Arial" panose="020B0604020202020204" pitchFamily="34" charset="0"/>
                <a:cs typeface="Arial" panose="020B0604020202020204" pitchFamily="34" charset="0"/>
              </a:rPr>
              <a:t>Transtheoretical Model of Change</a:t>
            </a:r>
          </a:p>
        </p:txBody>
      </p:sp>
      <p:pic>
        <p:nvPicPr>
          <p:cNvPr id="1026" name="Picture 2" descr="The Transtheoretical Model (Stages of Change)">
            <a:extLst>
              <a:ext uri="{FF2B5EF4-FFF2-40B4-BE49-F238E27FC236}">
                <a16:creationId xmlns:a16="http://schemas.microsoft.com/office/drawing/2014/main" id="{775C9877-EBA5-58BB-BB30-FB6FADCB94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8168" y="1364754"/>
            <a:ext cx="5935663" cy="4128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0153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C0EB4320-A6EA-2FCB-E164-5764968E768A}"/>
              </a:ext>
            </a:extLst>
          </p:cNvPr>
          <p:cNvGraphicFramePr>
            <a:graphicFrameLocks noGrp="1"/>
          </p:cNvGraphicFramePr>
          <p:nvPr>
            <p:extLst>
              <p:ext uri="{D42A27DB-BD31-4B8C-83A1-F6EECF244321}">
                <p14:modId xmlns:p14="http://schemas.microsoft.com/office/powerpoint/2010/main" val="3488157899"/>
              </p:ext>
            </p:extLst>
          </p:nvPr>
        </p:nvGraphicFramePr>
        <p:xfrm>
          <a:off x="650874" y="326761"/>
          <a:ext cx="10890252" cy="5012622"/>
        </p:xfrm>
        <a:graphic>
          <a:graphicData uri="http://schemas.openxmlformats.org/drawingml/2006/table">
            <a:tbl>
              <a:tblPr firstRow="1" bandRow="1">
                <a:tableStyleId>{5C22544A-7EE6-4342-B048-85BDC9FD1C3A}</a:tableStyleId>
              </a:tblPr>
              <a:tblGrid>
                <a:gridCol w="5445126">
                  <a:extLst>
                    <a:ext uri="{9D8B030D-6E8A-4147-A177-3AD203B41FA5}">
                      <a16:colId xmlns:a16="http://schemas.microsoft.com/office/drawing/2014/main" val="1874313458"/>
                    </a:ext>
                  </a:extLst>
                </a:gridCol>
                <a:gridCol w="5445126">
                  <a:extLst>
                    <a:ext uri="{9D8B030D-6E8A-4147-A177-3AD203B41FA5}">
                      <a16:colId xmlns:a16="http://schemas.microsoft.com/office/drawing/2014/main" val="1626186722"/>
                    </a:ext>
                  </a:extLst>
                </a:gridCol>
              </a:tblGrid>
              <a:tr h="451103">
                <a:tc gridSpan="2">
                  <a:txBody>
                    <a:bodyPr/>
                    <a:lstStyle/>
                    <a:p>
                      <a:r>
                        <a:rPr lang="en-GB" dirty="0"/>
                        <a:t>Examples</a:t>
                      </a:r>
                      <a:endParaRPr lang="en-US" dirty="0"/>
                    </a:p>
                  </a:txBody>
                  <a:tcPr/>
                </a:tc>
                <a:tc hMerge="1">
                  <a:txBody>
                    <a:bodyPr/>
                    <a:lstStyle/>
                    <a:p>
                      <a:endParaRPr lang="en-US" dirty="0"/>
                    </a:p>
                  </a:txBody>
                  <a:tcPr/>
                </a:tc>
                <a:extLst>
                  <a:ext uri="{0D108BD9-81ED-4DB2-BD59-A6C34878D82A}">
                    <a16:rowId xmlns:a16="http://schemas.microsoft.com/office/drawing/2014/main" val="3209642665"/>
                  </a:ext>
                </a:extLst>
              </a:tr>
              <a:tr h="926877">
                <a:tc>
                  <a:txBody>
                    <a:bodyPr/>
                    <a:lstStyle/>
                    <a:p>
                      <a:r>
                        <a:rPr lang="en-GB" dirty="0">
                          <a:latin typeface="Arial" panose="020B0604020202020204" pitchFamily="34" charset="0"/>
                          <a:cs typeface="Arial" panose="020B0604020202020204" pitchFamily="34" charset="0"/>
                        </a:rPr>
                        <a:t>Precontemplation</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Pupil does not intend to make any change.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Denial of the problem, however others do see a problem.</a:t>
                      </a:r>
                    </a:p>
                  </a:txBody>
                  <a:tcPr/>
                </a:tc>
                <a:extLst>
                  <a:ext uri="{0D108BD9-81ED-4DB2-BD59-A6C34878D82A}">
                    <a16:rowId xmlns:a16="http://schemas.microsoft.com/office/drawing/2014/main" val="2938174531"/>
                  </a:ext>
                </a:extLst>
              </a:tr>
              <a:tr h="731278">
                <a:tc>
                  <a:txBody>
                    <a:bodyPr/>
                    <a:lstStyle/>
                    <a:p>
                      <a:r>
                        <a:rPr lang="en-GB" dirty="0">
                          <a:latin typeface="Arial" panose="020B0604020202020204" pitchFamily="34" charset="0"/>
                          <a:cs typeface="Arial" panose="020B0604020202020204" pitchFamily="34" charset="0"/>
                        </a:rPr>
                        <a:t> Contemplation</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Pupil thinks she/he has a problem.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Conflict in wanting to change.</a:t>
                      </a:r>
                    </a:p>
                  </a:txBody>
                  <a:tcPr/>
                </a:tc>
                <a:extLst>
                  <a:ext uri="{0D108BD9-81ED-4DB2-BD59-A6C34878D82A}">
                    <a16:rowId xmlns:a16="http://schemas.microsoft.com/office/drawing/2014/main" val="3740459271"/>
                  </a:ext>
                </a:extLst>
              </a:tr>
              <a:tr h="840950">
                <a:tc>
                  <a:txBody>
                    <a:bodyPr/>
                    <a:lstStyle/>
                    <a:p>
                      <a:r>
                        <a:rPr lang="en-GB" dirty="0">
                          <a:latin typeface="Arial" panose="020B0604020202020204" pitchFamily="34" charset="0"/>
                          <a:cs typeface="Arial" panose="020B0604020202020204" pitchFamily="34" charset="0"/>
                        </a:rPr>
                        <a:t>Determination </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Decision whether to change or carry on as before. Begin to have a strategy</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91486663"/>
                  </a:ext>
                </a:extLst>
              </a:tr>
              <a:tr h="1093235">
                <a:tc>
                  <a:txBody>
                    <a:bodyPr/>
                    <a:lstStyle/>
                    <a:p>
                      <a:r>
                        <a:rPr lang="en-GB" dirty="0">
                          <a:latin typeface="Arial" panose="020B0604020202020204" pitchFamily="34" charset="0"/>
                          <a:cs typeface="Arial" panose="020B0604020202020204" pitchFamily="34" charset="0"/>
                        </a:rPr>
                        <a:t>Action</a:t>
                      </a:r>
                      <a:endParaRPr lang="en-US" dirty="0"/>
                    </a:p>
                  </a:txBody>
                  <a:tcPr/>
                </a:tc>
                <a:tc>
                  <a:txBody>
                    <a:bodyPr/>
                    <a:lstStyle/>
                    <a:p>
                      <a:r>
                        <a:rPr lang="en-GB" dirty="0">
                          <a:latin typeface="Arial" panose="020B0604020202020204" pitchFamily="34" charset="0"/>
                          <a:cs typeface="Arial" panose="020B0604020202020204" pitchFamily="34" charset="0"/>
                        </a:rPr>
                        <a:t>Decision is put into practice, initiates change in behaviour, could relapse.</a:t>
                      </a:r>
                    </a:p>
                  </a:txBody>
                  <a:tcPr/>
                </a:tc>
                <a:extLst>
                  <a:ext uri="{0D108BD9-81ED-4DB2-BD59-A6C34878D82A}">
                    <a16:rowId xmlns:a16="http://schemas.microsoft.com/office/drawing/2014/main" val="1176638000"/>
                  </a:ext>
                </a:extLst>
              </a:tr>
              <a:tr h="969179">
                <a:tc>
                  <a:txBody>
                    <a:bodyPr/>
                    <a:lstStyle/>
                    <a:p>
                      <a:r>
                        <a:rPr lang="en-GB" dirty="0">
                          <a:latin typeface="Arial" panose="020B0604020202020204" pitchFamily="34" charset="0"/>
                          <a:cs typeface="Arial" panose="020B0604020202020204" pitchFamily="34" charset="0"/>
                        </a:rPr>
                        <a:t>Maintenance</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Change has been achieved and it is important to maintain.</a:t>
                      </a:r>
                    </a:p>
                    <a:p>
                      <a:endParaRPr lang="en-US" dirty="0"/>
                    </a:p>
                  </a:txBody>
                  <a:tcPr/>
                </a:tc>
                <a:extLst>
                  <a:ext uri="{0D108BD9-81ED-4DB2-BD59-A6C34878D82A}">
                    <a16:rowId xmlns:a16="http://schemas.microsoft.com/office/drawing/2014/main" val="1569005944"/>
                  </a:ext>
                </a:extLst>
              </a:tr>
            </a:tbl>
          </a:graphicData>
        </a:graphic>
      </p:graphicFrame>
    </p:spTree>
    <p:extLst>
      <p:ext uri="{BB962C8B-B14F-4D97-AF65-F5344CB8AC3E}">
        <p14:creationId xmlns:p14="http://schemas.microsoft.com/office/powerpoint/2010/main" val="473280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DDB92-8DA6-4DB7-846C-1AC408A204FF}"/>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Behavioural Theories and Approaches</a:t>
            </a:r>
          </a:p>
        </p:txBody>
      </p:sp>
      <p:sp>
        <p:nvSpPr>
          <p:cNvPr id="3" name="TextBox 2">
            <a:extLst>
              <a:ext uri="{FF2B5EF4-FFF2-40B4-BE49-F238E27FC236}">
                <a16:creationId xmlns:a16="http://schemas.microsoft.com/office/drawing/2014/main" id="{1D6B4139-DDAF-4FEF-9F30-EFA64C699025}"/>
              </a:ext>
            </a:extLst>
          </p:cNvPr>
          <p:cNvSpPr txBox="1"/>
          <p:nvPr/>
        </p:nvSpPr>
        <p:spPr>
          <a:xfrm>
            <a:off x="1208064" y="1990868"/>
            <a:ext cx="9775872" cy="2508379"/>
          </a:xfrm>
          <a:prstGeom prst="rect">
            <a:avLst/>
          </a:prstGeom>
          <a:noFill/>
        </p:spPr>
        <p:txBody>
          <a:bodyPr wrap="square" rtlCol="0">
            <a:spAutoFit/>
          </a:bodyPr>
          <a:lstStyle/>
          <a:p>
            <a:r>
              <a:rPr lang="en-GB" sz="1900" dirty="0">
                <a:cs typeface="Arial" panose="020B0604020202020204" pitchFamily="34" charset="0"/>
              </a:rPr>
              <a:t>Behavioural theory is based on the principle that behaviours are learnt and therefore can be unlearnt.</a:t>
            </a:r>
          </a:p>
          <a:p>
            <a:endParaRPr lang="en-GB" sz="1900" dirty="0">
              <a:cs typeface="Arial" panose="020B0604020202020204" pitchFamily="34" charset="0"/>
            </a:endParaRPr>
          </a:p>
          <a:p>
            <a:r>
              <a:rPr lang="en-GB" sz="1900" dirty="0">
                <a:cs typeface="Arial" panose="020B0604020202020204" pitchFamily="34" charset="0"/>
              </a:rPr>
              <a:t>These are concerned with the present and are used with those who require a behaviour change linked with addictions, phobias and anxiety disorders.</a:t>
            </a:r>
          </a:p>
          <a:p>
            <a:endParaRPr lang="en-GB" sz="1900" dirty="0">
              <a:cs typeface="Arial" panose="020B0604020202020204" pitchFamily="34" charset="0"/>
            </a:endParaRPr>
          </a:p>
          <a:p>
            <a:r>
              <a:rPr lang="en-GB" sz="1900" dirty="0"/>
              <a:t>This approach aligns itself with </a:t>
            </a:r>
            <a:r>
              <a:rPr lang="en-GB" sz="1900" b="1" dirty="0"/>
              <a:t>Skinner</a:t>
            </a:r>
            <a:r>
              <a:rPr lang="en-GB" sz="1900" dirty="0"/>
              <a:t> and </a:t>
            </a:r>
            <a:r>
              <a:rPr lang="en-GB" sz="1900" b="1" dirty="0"/>
              <a:t>Pavlov</a:t>
            </a:r>
            <a:r>
              <a:rPr lang="en-GB" sz="1900" dirty="0"/>
              <a:t> theories of conditioning.</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02807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53EE-F9F0-546A-13AB-A763828FAB89}"/>
              </a:ext>
            </a:extLst>
          </p:cNvPr>
          <p:cNvSpPr>
            <a:spLocks noGrp="1"/>
          </p:cNvSpPr>
          <p:nvPr>
            <p:ph type="title"/>
          </p:nvPr>
        </p:nvSpPr>
        <p:spPr>
          <a:xfrm>
            <a:off x="838200" y="141888"/>
            <a:ext cx="10515600" cy="1325563"/>
          </a:xfrm>
        </p:spPr>
        <p:txBody>
          <a:bodyPr/>
          <a:lstStyle/>
          <a:p>
            <a:r>
              <a:rPr lang="en-US" sz="4400" dirty="0">
                <a:solidFill>
                  <a:srgbClr val="262626"/>
                </a:solidFill>
              </a:rPr>
              <a:t>Cognitive Theory and Approaches</a:t>
            </a:r>
            <a:endParaRPr lang="en-US" dirty="0"/>
          </a:p>
        </p:txBody>
      </p:sp>
      <p:graphicFrame>
        <p:nvGraphicFramePr>
          <p:cNvPr id="3" name="TextBox 2">
            <a:extLst>
              <a:ext uri="{FF2B5EF4-FFF2-40B4-BE49-F238E27FC236}">
                <a16:creationId xmlns:a16="http://schemas.microsoft.com/office/drawing/2014/main" id="{494BAB51-ADC1-FFC0-1BD7-7D47B56FE9C4}"/>
              </a:ext>
            </a:extLst>
          </p:cNvPr>
          <p:cNvGraphicFramePr/>
          <p:nvPr>
            <p:extLst>
              <p:ext uri="{D42A27DB-BD31-4B8C-83A1-F6EECF244321}">
                <p14:modId xmlns:p14="http://schemas.microsoft.com/office/powerpoint/2010/main" val="608118119"/>
              </p:ext>
            </p:extLst>
          </p:nvPr>
        </p:nvGraphicFramePr>
        <p:xfrm>
          <a:off x="3462508" y="1290446"/>
          <a:ext cx="5266984" cy="4617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36125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928-0208-4B54-B885-F75A9FEBB348}"/>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Cognitive Behavioural Theory and Approaches</a:t>
            </a:r>
            <a:endParaRPr lang="en-GB" dirty="0"/>
          </a:p>
        </p:txBody>
      </p:sp>
      <p:sp>
        <p:nvSpPr>
          <p:cNvPr id="3" name="TextBox 2">
            <a:extLst>
              <a:ext uri="{FF2B5EF4-FFF2-40B4-BE49-F238E27FC236}">
                <a16:creationId xmlns:a16="http://schemas.microsoft.com/office/drawing/2014/main" id="{528049A0-3F49-4A68-8005-65504EE4DA62}"/>
              </a:ext>
            </a:extLst>
          </p:cNvPr>
          <p:cNvSpPr txBox="1"/>
          <p:nvPr/>
        </p:nvSpPr>
        <p:spPr>
          <a:xfrm>
            <a:off x="838200" y="1851330"/>
            <a:ext cx="9747736" cy="378565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Based on the principle that individuals learn unhelpful ways of thinking and behaving over a long period of time.</a:t>
            </a:r>
          </a:p>
          <a:p>
            <a:r>
              <a:rPr lang="en-GB" sz="2000" dirty="0">
                <a:latin typeface="Arial" panose="020B0604020202020204" pitchFamily="34" charset="0"/>
                <a:cs typeface="Arial" panose="020B0604020202020204" pitchFamily="34" charset="0"/>
              </a:rPr>
              <a:t>Identification of these feelings can help challenge negative ways of thinking, leading to positive feelings and behaviour changes.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Focus is on the here and now instead of cause of problem. The larger problem is broken into smaller parts which all interact with each other I e Emotion, feelings, behaviours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Most effective for changing specific issues.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beliefs held will determine how they feel and behave in any situation</a:t>
            </a:r>
            <a:r>
              <a:rPr lang="en-GB" dirty="0"/>
              <a:t>.</a:t>
            </a:r>
          </a:p>
        </p:txBody>
      </p:sp>
    </p:spTree>
    <p:extLst>
      <p:ext uri="{BB962C8B-B14F-4D97-AF65-F5344CB8AC3E}">
        <p14:creationId xmlns:p14="http://schemas.microsoft.com/office/powerpoint/2010/main" val="738598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ECE4-5512-0A9B-85FE-10145BD912F5}"/>
              </a:ext>
            </a:extLst>
          </p:cNvPr>
          <p:cNvSpPr>
            <a:spLocks noGrp="1"/>
          </p:cNvSpPr>
          <p:nvPr>
            <p:ph type="title"/>
          </p:nvPr>
        </p:nvSpPr>
        <p:spPr>
          <a:xfrm>
            <a:off x="750094" y="10317"/>
            <a:ext cx="10515600" cy="1325563"/>
          </a:xfrm>
        </p:spPr>
        <p:txBody>
          <a:bodyPr/>
          <a:lstStyle/>
          <a:p>
            <a:r>
              <a:rPr lang="en-US" dirty="0">
                <a:solidFill>
                  <a:srgbClr val="262626"/>
                </a:solidFill>
              </a:rPr>
              <a:t>Problem Solving</a:t>
            </a:r>
            <a:endParaRPr lang="en-US" dirty="0"/>
          </a:p>
        </p:txBody>
      </p:sp>
      <p:graphicFrame>
        <p:nvGraphicFramePr>
          <p:cNvPr id="3" name="TextBox 2">
            <a:extLst>
              <a:ext uri="{FF2B5EF4-FFF2-40B4-BE49-F238E27FC236}">
                <a16:creationId xmlns:a16="http://schemas.microsoft.com/office/drawing/2014/main" id="{6D2D103C-E65A-116E-A218-BB460763DA54}"/>
              </a:ext>
            </a:extLst>
          </p:cNvPr>
          <p:cNvGraphicFramePr/>
          <p:nvPr>
            <p:extLst>
              <p:ext uri="{D42A27DB-BD31-4B8C-83A1-F6EECF244321}">
                <p14:modId xmlns:p14="http://schemas.microsoft.com/office/powerpoint/2010/main" val="1807361013"/>
              </p:ext>
            </p:extLst>
          </p:nvPr>
        </p:nvGraphicFramePr>
        <p:xfrm>
          <a:off x="3262483" y="883253"/>
          <a:ext cx="5667034" cy="4946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583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7B11AA-C133-47D9-85B1-A2B8F10FDCC7}"/>
              </a:ext>
            </a:extLst>
          </p:cNvPr>
          <p:cNvSpPr txBox="1"/>
          <p:nvPr/>
        </p:nvSpPr>
        <p:spPr>
          <a:xfrm>
            <a:off x="4835611" y="988540"/>
            <a:ext cx="2757884" cy="400110"/>
          </a:xfrm>
          <a:prstGeom prst="rect">
            <a:avLst/>
          </a:prstGeom>
          <a:noFill/>
        </p:spPr>
        <p:txBody>
          <a:bodyPr wrap="square" rtlCol="0">
            <a:spAutoFit/>
          </a:bodyPr>
          <a:lstStyle/>
          <a:p>
            <a:pPr algn="ctr"/>
            <a:r>
              <a:rPr lang="en-GB" sz="2000" u="sng"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0B027A42-D383-43D6-A867-82824F418BDD}"/>
              </a:ext>
            </a:extLst>
          </p:cNvPr>
          <p:cNvSpPr txBox="1"/>
          <p:nvPr/>
        </p:nvSpPr>
        <p:spPr>
          <a:xfrm>
            <a:off x="1145059" y="1357872"/>
            <a:ext cx="10042426"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Adams, K (2009), Behaviour for learning in the Primary School, Exeter, Learning Matters Ltd.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Aubrey, K &amp; Riley, A (2019), Understanding and Using Educational Theories,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edn. London, Sage Publications.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Dix, P (2013), Behaviour- Celebrating the work of outsiders : News, [Online] Available at </a:t>
            </a:r>
            <a:r>
              <a:rPr lang="en-GB" dirty="0">
                <a:latin typeface="Arial" panose="020B0604020202020204" pitchFamily="34" charset="0"/>
                <a:cs typeface="Arial" panose="020B0604020202020204" pitchFamily="34" charset="0"/>
                <a:hlinkClick r:id="rId2"/>
              </a:rPr>
              <a:t>https://search-proquest-com.ezproxy.uwtsd.ac.uk/docview/1465120613?accountid=130472&amp;rfr_id=info%3Axri%2Fsid%3Aprimo</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Geoffrey, J (2016), Transforming Behaviour in the Classroom: A Solution Focused Guide for New Teachers, London, sage Publications Limited.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Rogers, B (2002), Teacher Leadership and Behaviour Management, London, Sage Publications Ltd.</a:t>
            </a:r>
          </a:p>
        </p:txBody>
      </p:sp>
    </p:spTree>
    <p:extLst>
      <p:ext uri="{BB962C8B-B14F-4D97-AF65-F5344CB8AC3E}">
        <p14:creationId xmlns:p14="http://schemas.microsoft.com/office/powerpoint/2010/main" val="722569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C8ADDF-B68B-4F0B-B756-72A503435C85}"/>
              </a:ext>
            </a:extLst>
          </p:cNvPr>
          <p:cNvSpPr txBox="1"/>
          <p:nvPr/>
        </p:nvSpPr>
        <p:spPr>
          <a:xfrm>
            <a:off x="1029730" y="889686"/>
            <a:ext cx="10198443" cy="5816977"/>
          </a:xfrm>
          <a:prstGeom prst="rect">
            <a:avLst/>
          </a:prstGeom>
          <a:noFill/>
        </p:spPr>
        <p:txBody>
          <a:bodyPr wrap="square" rtlCol="0">
            <a:spAutoFit/>
          </a:bodyPr>
          <a:lstStyle/>
          <a:p>
            <a:pPr algn="ctr"/>
            <a:r>
              <a:rPr lang="en-GB" dirty="0"/>
              <a:t> </a:t>
            </a:r>
            <a:r>
              <a:rPr lang="en-GB" sz="2000" u="sng" dirty="0">
                <a:latin typeface="Arial" panose="020B0604020202020204" pitchFamily="34" charset="0"/>
                <a:cs typeface="Arial" panose="020B0604020202020204" pitchFamily="34" charset="0"/>
              </a:rPr>
              <a:t>References.</a:t>
            </a:r>
          </a:p>
          <a:p>
            <a:pPr algn="ctr"/>
            <a:endParaRPr lang="en-GB" sz="2400"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Roger, B (2011), Classroom Behaviour, a Practical Guide to Effective Teaching, Behaviour Management and Colleague Support, London, Sage Publications Ltd.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Welsh Government (2012), Practical Approaches to Behaviour Management in the Classroom, [0nline] Available at: </a:t>
            </a:r>
            <a:r>
              <a:rPr lang="en-GB" dirty="0">
                <a:latin typeface="Arial" panose="020B0604020202020204" pitchFamily="34" charset="0"/>
                <a:cs typeface="Arial" panose="020B0604020202020204" pitchFamily="34" charset="0"/>
                <a:hlinkClick r:id="rId2"/>
              </a:rPr>
              <a:t>https://gov.wales/sites/default/files/publications/2018-12/practical-approaches-to-behaviour-management-in-the-classroom-a-handbook-for-classroom-teachers-in-primary-schools.pdf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(Accessed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National Assembly for Wales (2013), Inquiry into Attendance and Behaviour, [Online] Available </a:t>
            </a:r>
            <a:r>
              <a:rPr lang="en-GB" dirty="0" err="1">
                <a:latin typeface="Arial" panose="020B0604020202020204" pitchFamily="34" charset="0"/>
                <a:cs typeface="Arial" panose="020B0604020202020204" pitchFamily="34" charset="0"/>
              </a:rPr>
              <a:t>at</a:t>
            </a:r>
            <a:r>
              <a:rPr lang="en-GB" dirty="0" err="1">
                <a:latin typeface="Arial" panose="020B0604020202020204" pitchFamily="34" charset="0"/>
                <a:cs typeface="Arial" panose="020B0604020202020204" pitchFamily="34" charset="0"/>
                <a:hlinkClick r:id="rId3"/>
              </a:rPr>
              <a:t>:https</a:t>
            </a:r>
            <a:r>
              <a:rPr lang="en-GB" dirty="0">
                <a:latin typeface="Arial" panose="020B0604020202020204" pitchFamily="34" charset="0"/>
                <a:cs typeface="Arial" panose="020B0604020202020204" pitchFamily="34" charset="0"/>
                <a:hlinkClick r:id="rId3"/>
              </a:rPr>
              <a:t>://www.assembly.wales/NAfW%20Documents/report-2.pdf%20-%2019082013/report-2-English.pdf  </a:t>
            </a:r>
            <a:r>
              <a:rPr lang="en-GB" dirty="0">
                <a:latin typeface="Arial" panose="020B0604020202020204" pitchFamily="34" charset="0"/>
                <a:cs typeface="Arial" panose="020B0604020202020204" pitchFamily="34" charset="0"/>
              </a:rPr>
              <a:t>(Accessed 27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February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Willan, J (2017), Early Childhood Studies: A Multidisciplinary Approach, London, Palgrave.</a:t>
            </a:r>
          </a:p>
          <a:p>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a:p>
            <a:pPr algn="ctr"/>
            <a:endParaRPr lang="en-GB" sz="24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77889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301FCDE93FB5D478CA12996ACE374A0" ma:contentTypeVersion="10" ma:contentTypeDescription="Create a new document." ma:contentTypeScope="" ma:versionID="b1b28451b0155219ce28300c07b50df8">
  <xsd:schema xmlns:xsd="http://www.w3.org/2001/XMLSchema" xmlns:xs="http://www.w3.org/2001/XMLSchema" xmlns:p="http://schemas.microsoft.com/office/2006/metadata/properties" xmlns:ns2="0016aae1-1d79-4b2d-ac04-d09b7cf4d9d5" xmlns:ns3="49f7b33d-a3e4-4150-9c76-2774fa5a5ee8" targetNamespace="http://schemas.microsoft.com/office/2006/metadata/properties" ma:root="true" ma:fieldsID="14a92ae3ca5a274925efa0d882e15d5d" ns2:_="" ns3:_="">
    <xsd:import namespace="0016aae1-1d79-4b2d-ac04-d09b7cf4d9d5"/>
    <xsd:import namespace="49f7b33d-a3e4-4150-9c76-2774fa5a5e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16aae1-1d79-4b2d-ac04-d09b7cf4d9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f7b33d-a3e4-4150-9c76-2774fa5a5ee8"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974A86-AD19-42A4-A00D-8A8B7DD852C6}">
  <ds:schemaRefs>
    <ds:schemaRef ds:uri="http://purl.org/dc/terms/"/>
    <ds:schemaRef ds:uri="http://schemas.microsoft.com/office/2006/metadata/properties"/>
    <ds:schemaRef ds:uri="http://purl.org/dc/elements/1.1/"/>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49f7b33d-a3e4-4150-9c76-2774fa5a5ee8"/>
    <ds:schemaRef ds:uri="0016aae1-1d79-4b2d-ac04-d09b7cf4d9d5"/>
    <ds:schemaRef ds:uri="http://www.w3.org/XML/1998/namespace"/>
  </ds:schemaRefs>
</ds:datastoreItem>
</file>

<file path=customXml/itemProps2.xml><?xml version="1.0" encoding="utf-8"?>
<ds:datastoreItem xmlns:ds="http://schemas.openxmlformats.org/officeDocument/2006/customXml" ds:itemID="{DC806F8F-C5A9-4050-A342-8DCAF94674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16aae1-1d79-4b2d-ac04-d09b7cf4d9d5"/>
    <ds:schemaRef ds:uri="49f7b33d-a3e4-4150-9c76-2774fa5a5e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7BCB19-7311-4DBA-9433-654095B2DB2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1475</TotalTime>
  <Words>4094</Words>
  <Application>Microsoft Office PowerPoint</Application>
  <PresentationFormat>Widescreen</PresentationFormat>
  <Paragraphs>344</Paragraphs>
  <Slides>29</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Google Sans</vt:lpstr>
      <vt:lpstr>Arial</vt:lpstr>
      <vt:lpstr>Calibri</vt:lpstr>
      <vt:lpstr>Roboto</vt:lpstr>
      <vt:lpstr>Symbol</vt:lpstr>
      <vt:lpstr>Times New Roman</vt:lpstr>
      <vt:lpstr>Office Theme</vt:lpstr>
      <vt:lpstr> ECES5016 Ymarfer a Dysgu;  Dulliau o rheoli dosbarth Sesiwn 1 </vt:lpstr>
      <vt:lpstr>Objectives</vt:lpstr>
      <vt:lpstr>Assessment</vt:lpstr>
      <vt:lpstr>Submission Date</vt:lpstr>
      <vt:lpstr>Further guidance</vt:lpstr>
      <vt:lpstr>Further guidance</vt:lpstr>
      <vt:lpstr>Task 1</vt:lpstr>
      <vt:lpstr>Definition of Behaviour management</vt:lpstr>
      <vt:lpstr>Task 2</vt:lpstr>
      <vt:lpstr>Aims and Purposes of Behaviour Management</vt:lpstr>
      <vt:lpstr>The Living Experience</vt:lpstr>
      <vt:lpstr>Effective Classroom Management</vt:lpstr>
      <vt:lpstr>The Reality</vt:lpstr>
      <vt:lpstr>Responsibilities</vt:lpstr>
      <vt:lpstr>Effective teaching strategy</vt:lpstr>
      <vt:lpstr>Task  What are the characteristics of an effective teacher?</vt:lpstr>
      <vt:lpstr>Characteristics of the Teacher</vt:lpstr>
      <vt:lpstr>Theory Behind The Guidance</vt:lpstr>
      <vt:lpstr>The 5 R’s Framework</vt:lpstr>
      <vt:lpstr>Task </vt:lpstr>
      <vt:lpstr>Transtheoretical Model of Change (Prochaska and DiClemente 1983)</vt:lpstr>
      <vt:lpstr>Transtheoretical Model of Change</vt:lpstr>
      <vt:lpstr>PowerPoint Presentation</vt:lpstr>
      <vt:lpstr>Behavioural Theories and Approaches</vt:lpstr>
      <vt:lpstr>Cognitive Theory and Approaches</vt:lpstr>
      <vt:lpstr>Cognitive Behavioural Theory and Approaches</vt:lpstr>
      <vt:lpstr>Problem Solving</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and Learning</dc:title>
  <dc:creator>Tracy Taylor (1804033)</dc:creator>
  <cp:lastModifiedBy>Laura Hutchings</cp:lastModifiedBy>
  <cp:revision>94</cp:revision>
  <dcterms:created xsi:type="dcterms:W3CDTF">2020-02-27T17:38:28Z</dcterms:created>
  <dcterms:modified xsi:type="dcterms:W3CDTF">2026-09-16T09:55:02Z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0x010100A301FCDE93FB5D478CA12996ACE374A0</vt:lpwstr>
  </property>
</Properties>
</file>