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9" r:id="rId2"/>
    <p:sldId id="260"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21D393-08EB-4067-B689-E54F78842AFB}" v="9" dt="2025-04-25T09:02:32.3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87" d="100"/>
          <a:sy n="87" d="100"/>
        </p:scale>
        <p:origin x="451"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minika Młynarczyk" userId="bfc142773705a0d1" providerId="LiveId" clId="{F821D393-08EB-4067-B689-E54F78842AFB}"/>
    <pc:docChg chg="custSel modSld">
      <pc:chgData name="Dominika Młynarczyk" userId="bfc142773705a0d1" providerId="LiveId" clId="{F821D393-08EB-4067-B689-E54F78842AFB}" dt="2025-04-25T09:02:54.595" v="126" actId="1076"/>
      <pc:docMkLst>
        <pc:docMk/>
      </pc:docMkLst>
      <pc:sldChg chg="addSp delSp modSp mod setBg setClrOvrMap delDesignElem chgLayout">
        <pc:chgData name="Dominika Młynarczyk" userId="bfc142773705a0d1" providerId="LiveId" clId="{F821D393-08EB-4067-B689-E54F78842AFB}" dt="2025-04-25T09:02:54.595" v="126" actId="1076"/>
        <pc:sldMkLst>
          <pc:docMk/>
          <pc:sldMk cId="591296543" sldId="259"/>
        </pc:sldMkLst>
        <pc:spChg chg="del mod ord">
          <ac:chgData name="Dominika Młynarczyk" userId="bfc142773705a0d1" providerId="LiveId" clId="{F821D393-08EB-4067-B689-E54F78842AFB}" dt="2025-04-25T08:56:50.187" v="27" actId="700"/>
          <ac:spMkLst>
            <pc:docMk/>
            <pc:sldMk cId="591296543" sldId="259"/>
            <ac:spMk id="2" creationId="{185CCA7A-5BE9-03DB-8009-1E6C6E64FEEF}"/>
          </ac:spMkLst>
        </pc:spChg>
        <pc:spChg chg="mod ord">
          <ac:chgData name="Dominika Młynarczyk" userId="bfc142773705a0d1" providerId="LiveId" clId="{F821D393-08EB-4067-B689-E54F78842AFB}" dt="2025-04-25T09:01:58.227" v="114" actId="27636"/>
          <ac:spMkLst>
            <pc:docMk/>
            <pc:sldMk cId="591296543" sldId="259"/>
            <ac:spMk id="3" creationId="{9B228BC7-A6AD-76B9-DF42-13E12E9BBECA}"/>
          </ac:spMkLst>
        </pc:spChg>
        <pc:spChg chg="add mod ord">
          <ac:chgData name="Dominika Młynarczyk" userId="bfc142773705a0d1" providerId="LiveId" clId="{F821D393-08EB-4067-B689-E54F78842AFB}" dt="2025-04-25T08:57:55.321" v="42" actId="1076"/>
          <ac:spMkLst>
            <pc:docMk/>
            <pc:sldMk cId="591296543" sldId="259"/>
            <ac:spMk id="4" creationId="{52CB0C21-7A2D-2447-FE68-B7CD152A2F35}"/>
          </ac:spMkLst>
        </pc:spChg>
        <pc:spChg chg="add mod ord">
          <ac:chgData name="Dominika Młynarczyk" userId="bfc142773705a0d1" providerId="LiveId" clId="{F821D393-08EB-4067-B689-E54F78842AFB}" dt="2025-04-25T09:02:04.554" v="116" actId="1076"/>
          <ac:spMkLst>
            <pc:docMk/>
            <pc:sldMk cId="591296543" sldId="259"/>
            <ac:spMk id="5" creationId="{CB952C93-B6BE-0727-546D-4293DBD22AD6}"/>
          </ac:spMkLst>
        </pc:spChg>
        <pc:spChg chg="add del">
          <ac:chgData name="Dominika Młynarczyk" userId="bfc142773705a0d1" providerId="LiveId" clId="{F821D393-08EB-4067-B689-E54F78842AFB}" dt="2025-04-25T08:56:50.187" v="27" actId="700"/>
          <ac:spMkLst>
            <pc:docMk/>
            <pc:sldMk cId="591296543" sldId="259"/>
            <ac:spMk id="8" creationId="{86C16C40-7C29-4ACC-B851-7E08E459B596}"/>
          </ac:spMkLst>
        </pc:spChg>
        <pc:grpChg chg="add del">
          <ac:chgData name="Dominika Młynarczyk" userId="bfc142773705a0d1" providerId="LiveId" clId="{F821D393-08EB-4067-B689-E54F78842AFB}" dt="2025-04-25T08:56:50.187" v="27" actId="700"/>
          <ac:grpSpMkLst>
            <pc:docMk/>
            <pc:sldMk cId="591296543" sldId="259"/>
            <ac:grpSpMk id="10" creationId="{CDD733AE-DD5E-4C77-8BCD-72BF12A06BB1}"/>
          </ac:grpSpMkLst>
        </pc:grpChg>
        <pc:picChg chg="add mod">
          <ac:chgData name="Dominika Młynarczyk" userId="bfc142773705a0d1" providerId="LiveId" clId="{F821D393-08EB-4067-B689-E54F78842AFB}" dt="2025-04-25T08:59:35.868" v="54" actId="1076"/>
          <ac:picMkLst>
            <pc:docMk/>
            <pc:sldMk cId="591296543" sldId="259"/>
            <ac:picMk id="7" creationId="{C61A407F-9B39-FD8E-3EA0-828C50BC4D6B}"/>
          </ac:picMkLst>
        </pc:picChg>
        <pc:picChg chg="add del mod">
          <ac:chgData name="Dominika Młynarczyk" userId="bfc142773705a0d1" providerId="LiveId" clId="{F821D393-08EB-4067-B689-E54F78842AFB}" dt="2025-04-25T08:59:59.426" v="60" actId="21"/>
          <ac:picMkLst>
            <pc:docMk/>
            <pc:sldMk cId="591296543" sldId="259"/>
            <ac:picMk id="21" creationId="{10DDA62A-70F8-2D4F-05E2-C10A77D610D1}"/>
          </ac:picMkLst>
        </pc:picChg>
        <pc:picChg chg="add mod">
          <ac:chgData name="Dominika Młynarczyk" userId="bfc142773705a0d1" providerId="LiveId" clId="{F821D393-08EB-4067-B689-E54F78842AFB}" dt="2025-04-25T09:02:53.537" v="125" actId="1076"/>
          <ac:picMkLst>
            <pc:docMk/>
            <pc:sldMk cId="591296543" sldId="259"/>
            <ac:picMk id="23" creationId="{2E181816-07A0-8978-5320-5E81C6BAE20D}"/>
          </ac:picMkLst>
        </pc:picChg>
        <pc:picChg chg="add mod">
          <ac:chgData name="Dominika Młynarczyk" userId="bfc142773705a0d1" providerId="LiveId" clId="{F821D393-08EB-4067-B689-E54F78842AFB}" dt="2025-04-25T09:02:54.595" v="126" actId="1076"/>
          <ac:picMkLst>
            <pc:docMk/>
            <pc:sldMk cId="591296543" sldId="259"/>
            <ac:picMk id="25" creationId="{EEE7E32A-B6CD-E619-A1BF-951729A4E49C}"/>
          </ac:picMkLst>
        </pc:picChg>
        <pc:picChg chg="add mod">
          <ac:chgData name="Dominika Młynarczyk" userId="bfc142773705a0d1" providerId="LiveId" clId="{F821D393-08EB-4067-B689-E54F78842AFB}" dt="2025-04-25T09:02:46.671" v="123" actId="1076"/>
          <ac:picMkLst>
            <pc:docMk/>
            <pc:sldMk cId="591296543" sldId="259"/>
            <ac:picMk id="27" creationId="{6B078E44-5423-95BE-0BC5-91CE5632453C}"/>
          </ac:picMkLst>
        </pc:picChg>
      </pc:sldChg>
      <pc:sldChg chg="delSp modSp mod delDesignElem">
        <pc:chgData name="Dominika Młynarczyk" userId="bfc142773705a0d1" providerId="LiveId" clId="{F821D393-08EB-4067-B689-E54F78842AFB}" dt="2025-04-25T08:56:14.321" v="18" actId="27636"/>
        <pc:sldMkLst>
          <pc:docMk/>
          <pc:sldMk cId="2230658766" sldId="260"/>
        </pc:sldMkLst>
        <pc:spChg chg="mod">
          <ac:chgData name="Dominika Młynarczyk" userId="bfc142773705a0d1" providerId="LiveId" clId="{F821D393-08EB-4067-B689-E54F78842AFB}" dt="2025-04-25T08:56:14.321" v="18" actId="27636"/>
          <ac:spMkLst>
            <pc:docMk/>
            <pc:sldMk cId="2230658766" sldId="260"/>
            <ac:spMk id="3" creationId="{55709CFA-66EE-B103-6400-BF3285683F72}"/>
          </ac:spMkLst>
        </pc:spChg>
        <pc:spChg chg="del">
          <ac:chgData name="Dominika Młynarczyk" userId="bfc142773705a0d1" providerId="LiveId" clId="{F821D393-08EB-4067-B689-E54F78842AFB}" dt="2025-04-25T08:04:49.759" v="1"/>
          <ac:spMkLst>
            <pc:docMk/>
            <pc:sldMk cId="2230658766" sldId="260"/>
            <ac:spMk id="8" creationId="{B6CDA21F-E7AF-4C75-8395-33F58D5B0E45}"/>
          </ac:spMkLst>
        </pc:spChg>
        <pc:spChg chg="del">
          <ac:chgData name="Dominika Młynarczyk" userId="bfc142773705a0d1" providerId="LiveId" clId="{F821D393-08EB-4067-B689-E54F78842AFB}" dt="2025-04-25T08:04:49.759" v="1"/>
          <ac:spMkLst>
            <pc:docMk/>
            <pc:sldMk cId="2230658766" sldId="260"/>
            <ac:spMk id="15" creationId="{D5B0017B-2ECA-49AF-B397-DC140825DF8D}"/>
          </ac:spMkLst>
        </pc:spChg>
        <pc:grpChg chg="del">
          <ac:chgData name="Dominika Młynarczyk" userId="bfc142773705a0d1" providerId="LiveId" clId="{F821D393-08EB-4067-B689-E54F78842AFB}" dt="2025-04-25T08:04:49.759" v="1"/>
          <ac:grpSpMkLst>
            <pc:docMk/>
            <pc:sldMk cId="2230658766" sldId="260"/>
            <ac:grpSpMk id="10" creationId="{AE1C45F0-260A-458C-96ED-C1F6D2151219}"/>
          </ac:grpSpMkLst>
        </pc:grpChg>
        <pc:cxnChg chg="del">
          <ac:chgData name="Dominika Młynarczyk" userId="bfc142773705a0d1" providerId="LiveId" clId="{F821D393-08EB-4067-B689-E54F78842AFB}" dt="2025-04-25T08:04:49.759" v="1"/>
          <ac:cxnSpMkLst>
            <pc:docMk/>
            <pc:sldMk cId="2230658766" sldId="260"/>
            <ac:cxnSpMk id="17" creationId="{6CF1BAF6-AD41-4082-B212-8A1F9A2E8779}"/>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Slajd tytułowy">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pl-PL"/>
              <a:t>Kliknij, aby edytować styl</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pl-PL"/>
              <a:t>Kliknij, aby edytować styl wzorca podtytułu</a:t>
            </a:r>
            <a:endParaRPr lang="en-US" dirty="0"/>
          </a:p>
        </p:txBody>
      </p:sp>
      <p:sp>
        <p:nvSpPr>
          <p:cNvPr id="4" name="Date Placeholder 3"/>
          <p:cNvSpPr>
            <a:spLocks noGrp="1"/>
          </p:cNvSpPr>
          <p:nvPr>
            <p:ph type="dt" sz="half" idx="10"/>
          </p:nvPr>
        </p:nvSpPr>
        <p:spPr/>
        <p:txBody>
          <a:bodyPr/>
          <a:lstStyle/>
          <a:p>
            <a:fld id="{02898936-DB33-4AFA-ACFB-F6593EFD1F2F}" type="datetimeFigureOut">
              <a:rPr lang="pl-PL" smtClean="0"/>
              <a:t>25.04.2025</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1073021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ytuł i zawartość">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pl-PL"/>
              <a:t>Kliknij, aby edytować styl</a:t>
            </a:r>
            <a:endParaRPr lang="en-US" dirty="0"/>
          </a:p>
        </p:txBody>
      </p:sp>
      <p:sp>
        <p:nvSpPr>
          <p:cNvPr id="3" name="Content Placeholder 2"/>
          <p:cNvSpPr>
            <a:spLocks noGrp="1"/>
          </p:cNvSpPr>
          <p:nvPr>
            <p:ph idx="1"/>
          </p:nvPr>
        </p:nvSpPr>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Date Placeholder 3"/>
          <p:cNvSpPr>
            <a:spLocks noGrp="1"/>
          </p:cNvSpPr>
          <p:nvPr>
            <p:ph type="dt" sz="half" idx="10"/>
          </p:nvPr>
        </p:nvSpPr>
        <p:spPr/>
        <p:txBody>
          <a:bodyPr/>
          <a:lstStyle/>
          <a:p>
            <a:fld id="{02898936-DB33-4AFA-ACFB-F6593EFD1F2F}" type="datetimeFigureOut">
              <a:rPr lang="pl-PL" smtClean="0"/>
              <a:t>25.04.2025</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1635859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Nagłówek sekcji">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pl-PL"/>
              <a:t>Kliknij, aby edytować styl</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l-PL"/>
              <a:t>Kliknij, aby edytować style wzorca tekstu</a:t>
            </a:r>
          </a:p>
        </p:txBody>
      </p:sp>
      <p:sp>
        <p:nvSpPr>
          <p:cNvPr id="4" name="Date Placeholder 3"/>
          <p:cNvSpPr>
            <a:spLocks noGrp="1"/>
          </p:cNvSpPr>
          <p:nvPr>
            <p:ph type="dt" sz="half" idx="10"/>
          </p:nvPr>
        </p:nvSpPr>
        <p:spPr/>
        <p:txBody>
          <a:bodyPr/>
          <a:lstStyle/>
          <a:p>
            <a:fld id="{02898936-DB33-4AFA-ACFB-F6593EFD1F2F}" type="datetimeFigureOut">
              <a:rPr lang="pl-PL" smtClean="0"/>
              <a:t>25.04.2025</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39030278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wa elementy zawartości">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l-PL"/>
              <a:t>Kliknij, aby edytować styl</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5" name="Date Placeholder 4"/>
          <p:cNvSpPr>
            <a:spLocks noGrp="1"/>
          </p:cNvSpPr>
          <p:nvPr>
            <p:ph type="dt" sz="half" idx="10"/>
          </p:nvPr>
        </p:nvSpPr>
        <p:spPr/>
        <p:txBody>
          <a:bodyPr/>
          <a:lstStyle/>
          <a:p>
            <a:fld id="{02898936-DB33-4AFA-ACFB-F6593EFD1F2F}" type="datetimeFigureOut">
              <a:rPr lang="pl-PL" smtClean="0"/>
              <a:t>25.04.2025</a:t>
            </a:fld>
            <a:endParaRPr lang="pl-PL"/>
          </a:p>
        </p:txBody>
      </p:sp>
      <p:sp>
        <p:nvSpPr>
          <p:cNvPr id="6" name="Footer Placeholder 5"/>
          <p:cNvSpPr>
            <a:spLocks noGrp="1"/>
          </p:cNvSpPr>
          <p:nvPr>
            <p:ph type="ftr" sz="quarter" idx="11"/>
          </p:nvPr>
        </p:nvSpPr>
        <p:spPr/>
        <p:txBody>
          <a:bodyPr/>
          <a:lstStyle/>
          <a:p>
            <a:endParaRPr lang="pl-PL"/>
          </a:p>
        </p:txBody>
      </p:sp>
      <p:sp>
        <p:nvSpPr>
          <p:cNvPr id="7" name="Slide Number Placeholder 6"/>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27596889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ównani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pl-PL"/>
              <a:t>Kliknij, aby edytować styl</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Kliknij, aby edytować style wzorca tekstu</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Kliknij, aby edytować style wzorca tekstu</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7" name="Date Placeholder 6"/>
          <p:cNvSpPr>
            <a:spLocks noGrp="1"/>
          </p:cNvSpPr>
          <p:nvPr>
            <p:ph type="dt" sz="half" idx="10"/>
          </p:nvPr>
        </p:nvSpPr>
        <p:spPr/>
        <p:txBody>
          <a:bodyPr/>
          <a:lstStyle/>
          <a:p>
            <a:fld id="{02898936-DB33-4AFA-ACFB-F6593EFD1F2F}" type="datetimeFigureOut">
              <a:rPr lang="pl-PL" smtClean="0"/>
              <a:t>25.04.2025</a:t>
            </a:fld>
            <a:endParaRPr lang="pl-PL"/>
          </a:p>
        </p:txBody>
      </p:sp>
      <p:sp>
        <p:nvSpPr>
          <p:cNvPr id="8" name="Footer Placeholder 7"/>
          <p:cNvSpPr>
            <a:spLocks noGrp="1"/>
          </p:cNvSpPr>
          <p:nvPr>
            <p:ph type="ftr" sz="quarter" idx="11"/>
          </p:nvPr>
        </p:nvSpPr>
        <p:spPr/>
        <p:txBody>
          <a:bodyPr/>
          <a:lstStyle/>
          <a:p>
            <a:endParaRPr lang="pl-PL"/>
          </a:p>
        </p:txBody>
      </p:sp>
      <p:sp>
        <p:nvSpPr>
          <p:cNvPr id="9" name="Slide Number Placeholder 8"/>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275669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ylko tytuł">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pl-PL"/>
              <a:t>Kliknij, aby edytować styl</a:t>
            </a:r>
            <a:endParaRPr lang="en-US" dirty="0"/>
          </a:p>
        </p:txBody>
      </p:sp>
      <p:sp>
        <p:nvSpPr>
          <p:cNvPr id="3" name="Date Placeholder 2"/>
          <p:cNvSpPr>
            <a:spLocks noGrp="1"/>
          </p:cNvSpPr>
          <p:nvPr>
            <p:ph type="dt" sz="half" idx="10"/>
          </p:nvPr>
        </p:nvSpPr>
        <p:spPr/>
        <p:txBody>
          <a:bodyPr/>
          <a:lstStyle/>
          <a:p>
            <a:fld id="{02898936-DB33-4AFA-ACFB-F6593EFD1F2F}" type="datetimeFigureOut">
              <a:rPr lang="pl-PL" smtClean="0"/>
              <a:t>25.04.2025</a:t>
            </a:fld>
            <a:endParaRPr lang="pl-PL"/>
          </a:p>
        </p:txBody>
      </p:sp>
      <p:sp>
        <p:nvSpPr>
          <p:cNvPr id="4" name="Footer Placeholder 3"/>
          <p:cNvSpPr>
            <a:spLocks noGrp="1"/>
          </p:cNvSpPr>
          <p:nvPr>
            <p:ph type="ftr" sz="quarter" idx="11"/>
          </p:nvPr>
        </p:nvSpPr>
        <p:spPr/>
        <p:txBody>
          <a:bodyPr/>
          <a:lstStyle/>
          <a:p>
            <a:endParaRPr lang="pl-PL"/>
          </a:p>
        </p:txBody>
      </p:sp>
      <p:sp>
        <p:nvSpPr>
          <p:cNvPr id="5" name="Slide Number Placeholder 4"/>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856864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usty">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898936-DB33-4AFA-ACFB-F6593EFD1F2F}" type="datetimeFigureOut">
              <a:rPr lang="pl-PL" smtClean="0"/>
              <a:t>25.04.2025</a:t>
            </a:fld>
            <a:endParaRPr lang="pl-PL"/>
          </a:p>
        </p:txBody>
      </p:sp>
      <p:sp>
        <p:nvSpPr>
          <p:cNvPr id="3" name="Footer Placeholder 2"/>
          <p:cNvSpPr>
            <a:spLocks noGrp="1"/>
          </p:cNvSpPr>
          <p:nvPr>
            <p:ph type="ftr" sz="quarter" idx="11"/>
          </p:nvPr>
        </p:nvSpPr>
        <p:spPr/>
        <p:txBody>
          <a:bodyPr/>
          <a:lstStyle/>
          <a:p>
            <a:endParaRPr lang="pl-PL"/>
          </a:p>
        </p:txBody>
      </p:sp>
      <p:sp>
        <p:nvSpPr>
          <p:cNvPr id="4" name="Slide Number Placeholder 3"/>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3595654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Zawartość z podpisem">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pl-PL"/>
              <a:t>Kliknij, aby edytować styl</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pl-PL"/>
              <a:t>Kliknij, aby edytować style wzorca tekstu</a:t>
            </a:r>
          </a:p>
        </p:txBody>
      </p:sp>
      <p:sp>
        <p:nvSpPr>
          <p:cNvPr id="5" name="Date Placeholder 4"/>
          <p:cNvSpPr>
            <a:spLocks noGrp="1"/>
          </p:cNvSpPr>
          <p:nvPr>
            <p:ph type="dt" sz="half" idx="10"/>
          </p:nvPr>
        </p:nvSpPr>
        <p:spPr/>
        <p:txBody>
          <a:bodyPr/>
          <a:lstStyle/>
          <a:p>
            <a:fld id="{02898936-DB33-4AFA-ACFB-F6593EFD1F2F}" type="datetimeFigureOut">
              <a:rPr lang="pl-PL" smtClean="0"/>
              <a:t>25.04.2025</a:t>
            </a:fld>
            <a:endParaRPr lang="pl-PL"/>
          </a:p>
        </p:txBody>
      </p:sp>
      <p:sp>
        <p:nvSpPr>
          <p:cNvPr id="6" name="Footer Placeholder 5"/>
          <p:cNvSpPr>
            <a:spLocks noGrp="1"/>
          </p:cNvSpPr>
          <p:nvPr>
            <p:ph type="ftr" sz="quarter" idx="11"/>
          </p:nvPr>
        </p:nvSpPr>
        <p:spPr/>
        <p:txBody>
          <a:bodyPr/>
          <a:lstStyle/>
          <a:p>
            <a:endParaRPr lang="pl-PL"/>
          </a:p>
        </p:txBody>
      </p:sp>
      <p:sp>
        <p:nvSpPr>
          <p:cNvPr id="7" name="Slide Number Placeholder 6"/>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3374145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az z podpisem">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pl-PL"/>
              <a:t>Kliknij, aby edytować styl</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pl-PL"/>
              <a:t>Kliknij ikonę, aby dodać obraz</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pl-PL"/>
              <a:t>Kliknij, aby edytować style wzorca tekstu</a:t>
            </a:r>
          </a:p>
        </p:txBody>
      </p:sp>
      <p:sp>
        <p:nvSpPr>
          <p:cNvPr id="5" name="Date Placeholder 4"/>
          <p:cNvSpPr>
            <a:spLocks noGrp="1"/>
          </p:cNvSpPr>
          <p:nvPr>
            <p:ph type="dt" sz="half" idx="10"/>
          </p:nvPr>
        </p:nvSpPr>
        <p:spPr/>
        <p:txBody>
          <a:bodyPr/>
          <a:lstStyle/>
          <a:p>
            <a:fld id="{02898936-DB33-4AFA-ACFB-F6593EFD1F2F}" type="datetimeFigureOut">
              <a:rPr lang="pl-PL" smtClean="0"/>
              <a:t>25.04.2025</a:t>
            </a:fld>
            <a:endParaRPr lang="pl-PL"/>
          </a:p>
        </p:txBody>
      </p:sp>
      <p:sp>
        <p:nvSpPr>
          <p:cNvPr id="6" name="Footer Placeholder 5"/>
          <p:cNvSpPr>
            <a:spLocks noGrp="1"/>
          </p:cNvSpPr>
          <p:nvPr>
            <p:ph type="ftr" sz="quarter" idx="11"/>
          </p:nvPr>
        </p:nvSpPr>
        <p:spPr/>
        <p:txBody>
          <a:bodyPr/>
          <a:lstStyle/>
          <a:p>
            <a:endParaRPr lang="pl-PL"/>
          </a:p>
        </p:txBody>
      </p:sp>
      <p:sp>
        <p:nvSpPr>
          <p:cNvPr id="7" name="Slide Number Placeholder 6"/>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2795021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ytuł i podpis">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pl-PL"/>
              <a:t>Kliknij, aby edytować styl</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l-PL"/>
              <a:t>Kliknij, aby edytować style wzorca tekstu</a:t>
            </a:r>
          </a:p>
        </p:txBody>
      </p:sp>
      <p:sp>
        <p:nvSpPr>
          <p:cNvPr id="4" name="Date Placeholder 3"/>
          <p:cNvSpPr>
            <a:spLocks noGrp="1"/>
          </p:cNvSpPr>
          <p:nvPr>
            <p:ph type="dt" sz="half" idx="10"/>
          </p:nvPr>
        </p:nvSpPr>
        <p:spPr/>
        <p:txBody>
          <a:bodyPr/>
          <a:lstStyle/>
          <a:p>
            <a:fld id="{02898936-DB33-4AFA-ACFB-F6593EFD1F2F}" type="datetimeFigureOut">
              <a:rPr lang="pl-PL" smtClean="0"/>
              <a:t>25.04.2025</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483419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Oferta z podpisem">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pl-PL"/>
              <a:t>Kliknij, aby edytować styl</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pl-PL"/>
              <a:t>Kliknij, aby edytować style wzorca tekstu</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l-PL"/>
              <a:t>Kliknij, aby edytować style wzorca tekstu</a:t>
            </a:r>
          </a:p>
        </p:txBody>
      </p:sp>
      <p:sp>
        <p:nvSpPr>
          <p:cNvPr id="4" name="Date Placeholder 3"/>
          <p:cNvSpPr>
            <a:spLocks noGrp="1"/>
          </p:cNvSpPr>
          <p:nvPr>
            <p:ph type="dt" sz="half" idx="10"/>
          </p:nvPr>
        </p:nvSpPr>
        <p:spPr/>
        <p:txBody>
          <a:bodyPr/>
          <a:lstStyle/>
          <a:p>
            <a:fld id="{02898936-DB33-4AFA-ACFB-F6593EFD1F2F}" type="datetimeFigureOut">
              <a:rPr lang="pl-PL" smtClean="0"/>
              <a:t>25.04.2025</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7F9B9D75-291F-41B9-9644-304093F8AC6B}" type="slidenum">
              <a:rPr lang="pl-PL" smtClean="0"/>
              <a:t>‹#›</a:t>
            </a:fld>
            <a:endParaRPr lang="pl-PL"/>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951482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Karta nazwy">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pl-PL"/>
              <a:t>Kliknij, aby edytować styl</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l-PL"/>
              <a:t>Kliknij, aby edytować style wzorca tekstu</a:t>
            </a:r>
          </a:p>
        </p:txBody>
      </p:sp>
      <p:sp>
        <p:nvSpPr>
          <p:cNvPr id="4" name="Date Placeholder 3"/>
          <p:cNvSpPr>
            <a:spLocks noGrp="1"/>
          </p:cNvSpPr>
          <p:nvPr>
            <p:ph type="dt" sz="half" idx="10"/>
          </p:nvPr>
        </p:nvSpPr>
        <p:spPr/>
        <p:txBody>
          <a:bodyPr/>
          <a:lstStyle/>
          <a:p>
            <a:fld id="{02898936-DB33-4AFA-ACFB-F6593EFD1F2F}" type="datetimeFigureOut">
              <a:rPr lang="pl-PL" smtClean="0"/>
              <a:t>25.04.2025</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39747473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Karta nazwy cytatu">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pl-PL"/>
              <a:t>Kliknij, aby edytować styl</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pl-PL"/>
              <a:t>Kliknij, aby edytować style wzorca tekstu</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l-PL"/>
              <a:t>Kliknij, aby edytować style wzorca tekstu</a:t>
            </a:r>
          </a:p>
        </p:txBody>
      </p:sp>
      <p:sp>
        <p:nvSpPr>
          <p:cNvPr id="4" name="Date Placeholder 3"/>
          <p:cNvSpPr>
            <a:spLocks noGrp="1"/>
          </p:cNvSpPr>
          <p:nvPr>
            <p:ph type="dt" sz="half" idx="10"/>
          </p:nvPr>
        </p:nvSpPr>
        <p:spPr/>
        <p:txBody>
          <a:bodyPr/>
          <a:lstStyle/>
          <a:p>
            <a:fld id="{02898936-DB33-4AFA-ACFB-F6593EFD1F2F}" type="datetimeFigureOut">
              <a:rPr lang="pl-PL" smtClean="0"/>
              <a:t>25.04.2025</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7F9B9D75-291F-41B9-9644-304093F8AC6B}" type="slidenum">
              <a:rPr lang="pl-PL" smtClean="0"/>
              <a:t>‹#›</a:t>
            </a:fld>
            <a:endParaRPr lang="pl-PL"/>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176547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Prawda lub fałsz">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pl-PL"/>
              <a:t>Kliknij, aby edytować styl</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pl-PL"/>
              <a:t>Kliknij, aby edytować style wzorca tekstu</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pl-PL"/>
              <a:t>Kliknij, aby edytować style wzorca tekstu</a:t>
            </a:r>
          </a:p>
        </p:txBody>
      </p:sp>
      <p:sp>
        <p:nvSpPr>
          <p:cNvPr id="4" name="Date Placeholder 3"/>
          <p:cNvSpPr>
            <a:spLocks noGrp="1"/>
          </p:cNvSpPr>
          <p:nvPr>
            <p:ph type="dt" sz="half" idx="10"/>
          </p:nvPr>
        </p:nvSpPr>
        <p:spPr/>
        <p:txBody>
          <a:bodyPr/>
          <a:lstStyle/>
          <a:p>
            <a:fld id="{02898936-DB33-4AFA-ACFB-F6593EFD1F2F}" type="datetimeFigureOut">
              <a:rPr lang="pl-PL" smtClean="0"/>
              <a:t>25.04.2025</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7924403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ytuł i tekst pionow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pl-PL"/>
              <a:t>Kliknij, aby edytować styl</a:t>
            </a:r>
            <a:endParaRPr lang="en-US" dirty="0"/>
          </a:p>
        </p:txBody>
      </p:sp>
      <p:sp>
        <p:nvSpPr>
          <p:cNvPr id="3" name="Vertical Text Placeholder 2"/>
          <p:cNvSpPr>
            <a:spLocks noGrp="1"/>
          </p:cNvSpPr>
          <p:nvPr>
            <p:ph type="body" orient="vert" idx="1"/>
          </p:nvPr>
        </p:nvSpPr>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Date Placeholder 3"/>
          <p:cNvSpPr>
            <a:spLocks noGrp="1"/>
          </p:cNvSpPr>
          <p:nvPr>
            <p:ph type="dt" sz="half" idx="10"/>
          </p:nvPr>
        </p:nvSpPr>
        <p:spPr/>
        <p:txBody>
          <a:bodyPr/>
          <a:lstStyle/>
          <a:p>
            <a:fld id="{02898936-DB33-4AFA-ACFB-F6593EFD1F2F}" type="datetimeFigureOut">
              <a:rPr lang="pl-PL" smtClean="0"/>
              <a:t>25.04.2025</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8025565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Tytuł pionowy i teks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pl-PL"/>
              <a:t>Kliknij, aby edytować styl</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Date Placeholder 3"/>
          <p:cNvSpPr>
            <a:spLocks noGrp="1"/>
          </p:cNvSpPr>
          <p:nvPr>
            <p:ph type="dt" sz="half" idx="10"/>
          </p:nvPr>
        </p:nvSpPr>
        <p:spPr/>
        <p:txBody>
          <a:bodyPr/>
          <a:lstStyle/>
          <a:p>
            <a:fld id="{02898936-DB33-4AFA-ACFB-F6593EFD1F2F}" type="datetimeFigureOut">
              <a:rPr lang="pl-PL" smtClean="0"/>
              <a:t>25.04.2025</a:t>
            </a:fld>
            <a:endParaRPr lang="pl-PL"/>
          </a:p>
        </p:txBody>
      </p:sp>
      <p:sp>
        <p:nvSpPr>
          <p:cNvPr id="5" name="Footer Placeholder 4"/>
          <p:cNvSpPr>
            <a:spLocks noGrp="1"/>
          </p:cNvSpPr>
          <p:nvPr>
            <p:ph type="ftr" sz="quarter" idx="11"/>
          </p:nvPr>
        </p:nvSpPr>
        <p:spPr/>
        <p:txBody>
          <a:bodyPr/>
          <a:lstStyle/>
          <a:p>
            <a:endParaRPr lang="pl-PL"/>
          </a:p>
        </p:txBody>
      </p:sp>
      <p:sp>
        <p:nvSpPr>
          <p:cNvPr id="6" name="Slide Number Placeholder 5"/>
          <p:cNvSpPr>
            <a:spLocks noGrp="1"/>
          </p:cNvSpPr>
          <p:nvPr>
            <p:ph type="sldNum" sz="quarter" idx="12"/>
          </p:nvPr>
        </p:nvSpPr>
        <p:spPr/>
        <p:txBody>
          <a:bodyPr/>
          <a:lstStyle/>
          <a:p>
            <a:fld id="{7F9B9D75-291F-41B9-9644-304093F8AC6B}" type="slidenum">
              <a:rPr lang="pl-PL" smtClean="0"/>
              <a:t>‹#›</a:t>
            </a:fld>
            <a:endParaRPr lang="pl-PL"/>
          </a:p>
        </p:txBody>
      </p:sp>
    </p:spTree>
    <p:extLst>
      <p:ext uri="{BB962C8B-B14F-4D97-AF65-F5344CB8AC3E}">
        <p14:creationId xmlns:p14="http://schemas.microsoft.com/office/powerpoint/2010/main" val="3440607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pl-PL"/>
              <a:t>Kliknij, aby edytować styl</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2898936-DB33-4AFA-ACFB-F6593EFD1F2F}" type="datetimeFigureOut">
              <a:rPr lang="pl-PL" smtClean="0"/>
              <a:t>25.04.2025</a:t>
            </a:fld>
            <a:endParaRPr lang="pl-PL"/>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pl-PL"/>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F9B9D75-291F-41B9-9644-304093F8AC6B}" type="slidenum">
              <a:rPr lang="pl-PL" smtClean="0"/>
              <a:t>‹#›</a:t>
            </a:fld>
            <a:endParaRPr lang="pl-PL"/>
          </a:p>
        </p:txBody>
      </p:sp>
    </p:spTree>
    <p:extLst>
      <p:ext uri="{BB962C8B-B14F-4D97-AF65-F5344CB8AC3E}">
        <p14:creationId xmlns:p14="http://schemas.microsoft.com/office/powerpoint/2010/main" val="2964364908"/>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8.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hyperlink" Target="https://www.bevanfoundation.org/" TargetMode="External"/><Relationship Id="rId2" Type="http://schemas.openxmlformats.org/officeDocument/2006/relationships/hyperlink" Target="https://www.agecymru.org.uk/" TargetMode="External"/><Relationship Id="rId1" Type="http://schemas.openxmlformats.org/officeDocument/2006/relationships/slideLayout" Target="../slideLayouts/slideLayout2.xml"/><Relationship Id="rId5" Type="http://schemas.openxmlformats.org/officeDocument/2006/relationships/hyperlink" Target="https://www.gov.wales/" TargetMode="External"/><Relationship Id="rId4" Type="http://schemas.openxmlformats.org/officeDocument/2006/relationships/hyperlink" Target="https://www.futuregenerations.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ytuł 3">
            <a:extLst>
              <a:ext uri="{FF2B5EF4-FFF2-40B4-BE49-F238E27FC236}">
                <a16:creationId xmlns:a16="http://schemas.microsoft.com/office/drawing/2014/main" id="{52CB0C21-7A2D-2447-FE68-B7CD152A2F35}"/>
              </a:ext>
            </a:extLst>
          </p:cNvPr>
          <p:cNvSpPr>
            <a:spLocks noGrp="1"/>
          </p:cNvSpPr>
          <p:nvPr>
            <p:ph type="title"/>
          </p:nvPr>
        </p:nvSpPr>
        <p:spPr>
          <a:xfrm>
            <a:off x="117023" y="125225"/>
            <a:ext cx="4419807" cy="731553"/>
          </a:xfrm>
        </p:spPr>
        <p:txBody>
          <a:bodyPr/>
          <a:lstStyle/>
          <a:p>
            <a:endParaRPr lang="pl-PL" dirty="0"/>
          </a:p>
        </p:txBody>
      </p:sp>
      <p:sp>
        <p:nvSpPr>
          <p:cNvPr id="3" name="Symbol zastępczy zawartości 2">
            <a:extLst>
              <a:ext uri="{FF2B5EF4-FFF2-40B4-BE49-F238E27FC236}">
                <a16:creationId xmlns:a16="http://schemas.microsoft.com/office/drawing/2014/main" id="{9B228BC7-A6AD-76B9-DF42-13E12E9BBECA}"/>
              </a:ext>
            </a:extLst>
          </p:cNvPr>
          <p:cNvSpPr>
            <a:spLocks noGrp="1"/>
          </p:cNvSpPr>
          <p:nvPr>
            <p:ph idx="1"/>
          </p:nvPr>
        </p:nvSpPr>
        <p:spPr>
          <a:xfrm>
            <a:off x="7944928" y="125225"/>
            <a:ext cx="4130049" cy="5526437"/>
          </a:xfrm>
        </p:spPr>
        <p:txBody>
          <a:bodyPr>
            <a:normAutofit fontScale="92500" lnSpcReduction="10000"/>
          </a:bodyPr>
          <a:lstStyle/>
          <a:p>
            <a:pPr>
              <a:lnSpc>
                <a:spcPct val="90000"/>
              </a:lnSpc>
              <a:spcAft>
                <a:spcPts val="800"/>
              </a:spcAft>
              <a:buNone/>
            </a:pPr>
            <a:r>
              <a:rPr lang="pl-PL" sz="10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Welsh culture, language, and identity play a vital role in shaping the modern-day context of health and social care in Wales. These elements are not just cultural preferences but are central to how care should be delivered, experienced, and understood. In a devolved system, where the Welsh Government sets its own agenda for health and social care, language and cultural identity have been positioned as essential components of person-centred and rights-based care. This cultural awareness is embedded within policy, legislation, and professional practice, recognising that services must reflect the needs and values of the people they serve.</a:t>
            </a:r>
            <a:endParaRPr lang="pl-PL"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90000"/>
              </a:lnSpc>
              <a:spcAft>
                <a:spcPts val="800"/>
              </a:spcAft>
              <a:buNone/>
            </a:pPr>
            <a:r>
              <a:rPr lang="pl-PL" sz="10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Wales’s approach to health and social care is distinct from other parts of the UK. Since devolution, the Welsh Government has prioritised integration, well-being, and preventative care. The Social Services and Well-being (Wales) Act 2014 is a landmark piece of legislation that underpins this approach. It places individuals at the centre of care decisions and gives them a voice in the support they receive. Importantly, it also acknowledges that meeting an individual’s language and cultural needs is part of delivering high-quality, person-centred care. The Act makes it a legal duty to consider these needs in assessments and care planning.</a:t>
            </a:r>
            <a:endParaRPr lang="pl-PL"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90000"/>
              </a:lnSpc>
              <a:spcAft>
                <a:spcPts val="800"/>
              </a:spcAft>
              <a:buNone/>
            </a:pPr>
            <a:r>
              <a:rPr lang="pl-PL" sz="10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One of the most significant aspects of Welsh identity is the Welsh language. According to the 2021 Census, approximately 18.6% of people in Wales can speak Welsh. In some regions, particularly in the north and west, the percentage is much higher. For many individuals, especially older people or those with cognitive impairments, Welsh is not just a preferred language—it is their first or only language. In moments of vulnerability, people often revert to their mother tongue, making Welsh language services essential to ensuring understanding, comfort, and dignity.</a:t>
            </a:r>
            <a:endParaRPr lang="pl-PL" sz="1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90000"/>
              </a:lnSpc>
              <a:spcAft>
                <a:spcPts val="800"/>
              </a:spcAft>
            </a:pPr>
            <a:r>
              <a:rPr lang="en-GB" sz="1000" kern="100" dirty="0">
                <a:effectLst/>
                <a:latin typeface="Aptos" panose="020B0004020202020204" pitchFamily="34" charset="0"/>
                <a:ea typeface="Aptos" panose="020B0004020202020204" pitchFamily="34" charset="0"/>
                <a:cs typeface="Times New Roman" panose="02020603050405020304" pitchFamily="18" charset="0"/>
              </a:rPr>
              <a:t>To address this need, the Welsh Government introduced the strategic framework </a:t>
            </a:r>
            <a:r>
              <a:rPr lang="en-GB" sz="1000" i="1" kern="100" dirty="0">
                <a:effectLst/>
                <a:latin typeface="Aptos" panose="020B0004020202020204" pitchFamily="34" charset="0"/>
                <a:ea typeface="Aptos" panose="020B0004020202020204" pitchFamily="34" charset="0"/>
                <a:cs typeface="Times New Roman" panose="02020603050405020304" pitchFamily="18" charset="0"/>
              </a:rPr>
              <a:t>More Than Just Words</a:t>
            </a:r>
            <a:r>
              <a:rPr lang="en-GB" sz="1000" kern="100" dirty="0">
                <a:effectLst/>
                <a:latin typeface="Aptos" panose="020B0004020202020204" pitchFamily="34" charset="0"/>
                <a:ea typeface="Aptos" panose="020B0004020202020204" pitchFamily="34" charset="0"/>
                <a:cs typeface="Times New Roman" panose="02020603050405020304" pitchFamily="18" charset="0"/>
              </a:rPr>
              <a:t> in 2012, aimed at strengthening Welsh language provision in health and social care. Central to this framework is the concept of the “active offer,” which means providing Welsh language services without waiting for individuals to request them. This proactive approach is intended to eliminate barriers and ensure people feel confident using services in their preferred language. It recognises that individuals may not feel empowered to ask for Welsh language support and that the responsibility should lie with service providers, not service users.</a:t>
            </a:r>
            <a:endParaRPr lang="pl-PL" sz="10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lnSpc>
                <a:spcPct val="90000"/>
              </a:lnSpc>
              <a:buNone/>
            </a:pPr>
            <a:endParaRPr lang="pl-PL" sz="1000" dirty="0"/>
          </a:p>
        </p:txBody>
      </p:sp>
      <p:sp>
        <p:nvSpPr>
          <p:cNvPr id="5" name="Symbol zastępczy tekstu 4">
            <a:extLst>
              <a:ext uri="{FF2B5EF4-FFF2-40B4-BE49-F238E27FC236}">
                <a16:creationId xmlns:a16="http://schemas.microsoft.com/office/drawing/2014/main" id="{CB952C93-B6BE-0727-546D-4293DBD22AD6}"/>
              </a:ext>
            </a:extLst>
          </p:cNvPr>
          <p:cNvSpPr>
            <a:spLocks noGrp="1"/>
          </p:cNvSpPr>
          <p:nvPr>
            <p:ph type="body" sz="half" idx="2"/>
          </p:nvPr>
        </p:nvSpPr>
        <p:spPr>
          <a:xfrm>
            <a:off x="-26300" y="949570"/>
            <a:ext cx="5398477" cy="4818184"/>
          </a:xfrm>
        </p:spPr>
        <p:txBody>
          <a:bodyPr>
            <a:normAutofit fontScale="25000" lnSpcReduction="20000"/>
          </a:bodyPr>
          <a:lstStyle/>
          <a:p>
            <a:pPr>
              <a:lnSpc>
                <a:spcPct val="115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The importance of the active offer is especially clear when working with vulnerable groups. For individuals with dementia, mental health conditions, or learning disabilities, receiving care in their first language can be critical to communication and emotional well-being. When people are distressed or confused, they may not be able to switch to a second language. Being spoken to in their native language can reduce anxiety, improve comprehension, and support better clinical outcomes. Language, in this sense, is not just a cultural consideration—it is a core component of effective care.</a:t>
            </a:r>
            <a:endParaRPr lang="pl-PL" sz="3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Welsh identity also emphasises the importance of community and localism. In many parts of Wales, particularly rural areas, close-knit communities play a significant role in informal care networks. This cultural trait complements policy directions that focus on community-based services and integrated care models. The Welsh Government’s 2018 plan </a:t>
            </a:r>
            <a:r>
              <a:rPr lang="en-GB" sz="3200" i="1" kern="100" dirty="0">
                <a:effectLst/>
                <a:latin typeface="Aptos" panose="020B0004020202020204" pitchFamily="34" charset="0"/>
                <a:ea typeface="Aptos" panose="020B0004020202020204" pitchFamily="34" charset="0"/>
                <a:cs typeface="Times New Roman" panose="02020603050405020304" pitchFamily="18" charset="0"/>
              </a:rPr>
              <a:t>A Healthier Wales</a:t>
            </a:r>
            <a:r>
              <a:rPr lang="en-GB" sz="3200" kern="100" dirty="0">
                <a:effectLst/>
                <a:latin typeface="Aptos" panose="020B0004020202020204" pitchFamily="34" charset="0"/>
                <a:ea typeface="Aptos" panose="020B0004020202020204" pitchFamily="34" charset="0"/>
                <a:cs typeface="Times New Roman" panose="02020603050405020304" pitchFamily="18" charset="0"/>
              </a:rPr>
              <a:t> promotes seamless services that are designed around the individual, coordinated across sectors, and delivered as locally as possible. This model supports cultural continuity and aligns with the social fabric of Welsh communities.</a:t>
            </a:r>
            <a:endParaRPr lang="pl-PL" sz="3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The Well-being of Future Generations (Wales) Act 2015 reinforces these values. This groundbreaking legislation requires public bodies to consider long-term sustainability, equality, and cultural well-being when making decisions. It reflects a holistic view of health and care, recognising that well-being includes cultural and linguistic identity. Under this law, public services—including health boards and local authorities—are expected to preserve and promote Welsh culture and language as part of their broader duty to support sustainable communities.</a:t>
            </a:r>
            <a:endParaRPr lang="pl-PL" sz="3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Rurality adds another layer of complexity to the Welsh care context. Much of Wales is rural, with limited access to public transport and fewer healthcare facilities. These areas often coincide with Welsh-speaking populations, making the need for culturally and linguistically appropriate services even more urgent. Recruitment of Welsh-speaking staff to these regions can be challenging, but the responsibility remains for organisations to ensure that language needs are met, either through staffing, technology, or partnerships with local providers.</a:t>
            </a:r>
            <a:endParaRPr lang="pl-PL" sz="3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Professional regulation and oversight also reflect the emphasis on language and culture. Social Care Wales, the professional regulator and workforce development body, includes Welsh language skills and cultural competence as part of its professional standards. Care Inspectorate Wales (CIW) and Healthcare Inspectorate Wales (HIW) assess how well services provide for Welsh language needs, particularly focusing on the active offer. These bodies support accountability, ensuring that the ambitions set out in legislation and policy translate into real-world outcomes for individuals.</a:t>
            </a:r>
            <a:endParaRPr lang="pl-PL" sz="3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The Welsh Language (Wales) Measure 2011 gives the Welsh language official status and provides a legal basis for language rights in public services. It introduced Welsh Language Standards, which are legally binding requirements for many public organisations, including those in health and care sectors. These standards ensure that the Welsh language is treated no less favourably than English and that people can access services in Welsh without facing additional obstacles.</a:t>
            </a:r>
            <a:endParaRPr lang="pl-PL" sz="3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3200" kern="100" dirty="0">
                <a:effectLst/>
                <a:latin typeface="Aptos" panose="020B0004020202020204" pitchFamily="34" charset="0"/>
                <a:ea typeface="Aptos" panose="020B0004020202020204" pitchFamily="34" charset="0"/>
                <a:cs typeface="Times New Roman" panose="02020603050405020304" pitchFamily="18" charset="0"/>
              </a:rPr>
              <a:t>Despite the strong policy and legislative framework, challenges remain. Not all areas have sufficient numbers of Welsh-speaking staff, and training the workforce to deliver bilingual services continues to be a priority. Resources and awareness may vary between regions and organisations, but the national direction is clear. Investment in language training, recruitment of Welsh speakers, and organisational leadership are all critical to ensuring that the vision of culturally sensitive care becomes a consistent reality across Wales.</a:t>
            </a:r>
            <a:endParaRPr lang="pl-PL" sz="3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pl-PL" dirty="0"/>
          </a:p>
        </p:txBody>
      </p:sp>
      <p:pic>
        <p:nvPicPr>
          <p:cNvPr id="7" name="Obraz 6">
            <a:extLst>
              <a:ext uri="{FF2B5EF4-FFF2-40B4-BE49-F238E27FC236}">
                <a16:creationId xmlns:a16="http://schemas.microsoft.com/office/drawing/2014/main" id="{C61A407F-9B39-FD8E-3EA0-828C50BC4D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72177" y="241049"/>
            <a:ext cx="2189259" cy="1231458"/>
          </a:xfrm>
          <a:prstGeom prst="rect">
            <a:avLst/>
          </a:prstGeom>
        </p:spPr>
      </p:pic>
      <p:pic>
        <p:nvPicPr>
          <p:cNvPr id="23" name="Obraz 22">
            <a:extLst>
              <a:ext uri="{FF2B5EF4-FFF2-40B4-BE49-F238E27FC236}">
                <a16:creationId xmlns:a16="http://schemas.microsoft.com/office/drawing/2014/main" id="{2E181816-07A0-8978-5320-5E81C6BAE2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98184" y="2020272"/>
            <a:ext cx="2046744" cy="1364496"/>
          </a:xfrm>
          <a:prstGeom prst="rect">
            <a:avLst/>
          </a:prstGeom>
        </p:spPr>
      </p:pic>
      <p:pic>
        <p:nvPicPr>
          <p:cNvPr id="25" name="Obraz 24">
            <a:extLst>
              <a:ext uri="{FF2B5EF4-FFF2-40B4-BE49-F238E27FC236}">
                <a16:creationId xmlns:a16="http://schemas.microsoft.com/office/drawing/2014/main" id="{EEE7E32A-B6CD-E619-A1BF-951729A4E49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78391" y="3690963"/>
            <a:ext cx="2482868" cy="1489721"/>
          </a:xfrm>
          <a:prstGeom prst="rect">
            <a:avLst/>
          </a:prstGeom>
        </p:spPr>
      </p:pic>
      <p:pic>
        <p:nvPicPr>
          <p:cNvPr id="27" name="Obraz 26">
            <a:extLst>
              <a:ext uri="{FF2B5EF4-FFF2-40B4-BE49-F238E27FC236}">
                <a16:creationId xmlns:a16="http://schemas.microsoft.com/office/drawing/2014/main" id="{6B078E44-5423-95BE-0BC5-91CE5632453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81412" y="5201587"/>
            <a:ext cx="4593565" cy="1531188"/>
          </a:xfrm>
          <a:prstGeom prst="rect">
            <a:avLst/>
          </a:prstGeom>
        </p:spPr>
      </p:pic>
    </p:spTree>
    <p:extLst>
      <p:ext uri="{BB962C8B-B14F-4D97-AF65-F5344CB8AC3E}">
        <p14:creationId xmlns:p14="http://schemas.microsoft.com/office/powerpoint/2010/main" val="59129654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ytuł 1">
            <a:extLst>
              <a:ext uri="{FF2B5EF4-FFF2-40B4-BE49-F238E27FC236}">
                <a16:creationId xmlns:a16="http://schemas.microsoft.com/office/drawing/2014/main" id="{E4F6B7EA-13CD-BB68-797F-C522004966F7}"/>
              </a:ext>
            </a:extLst>
          </p:cNvPr>
          <p:cNvSpPr>
            <a:spLocks noGrp="1"/>
          </p:cNvSpPr>
          <p:nvPr>
            <p:ph type="title"/>
          </p:nvPr>
        </p:nvSpPr>
        <p:spPr>
          <a:xfrm>
            <a:off x="1043631" y="809898"/>
            <a:ext cx="9942716" cy="1554480"/>
          </a:xfrm>
        </p:spPr>
        <p:txBody>
          <a:bodyPr anchor="ctr">
            <a:normAutofit/>
          </a:bodyPr>
          <a:lstStyle/>
          <a:p>
            <a:r>
              <a:rPr lang="pl-PL" sz="4800" dirty="0" err="1"/>
              <a:t>Refrences</a:t>
            </a:r>
            <a:endParaRPr lang="pl-PL" sz="4800" dirty="0"/>
          </a:p>
        </p:txBody>
      </p:sp>
      <p:sp>
        <p:nvSpPr>
          <p:cNvPr id="3" name="Symbol zastępczy zawartości 2">
            <a:extLst>
              <a:ext uri="{FF2B5EF4-FFF2-40B4-BE49-F238E27FC236}">
                <a16:creationId xmlns:a16="http://schemas.microsoft.com/office/drawing/2014/main" id="{55709CFA-66EE-B103-6400-BF3285683F72}"/>
              </a:ext>
            </a:extLst>
          </p:cNvPr>
          <p:cNvSpPr>
            <a:spLocks noGrp="1"/>
          </p:cNvSpPr>
          <p:nvPr>
            <p:ph idx="1"/>
          </p:nvPr>
        </p:nvSpPr>
        <p:spPr>
          <a:xfrm>
            <a:off x="640080" y="2560321"/>
            <a:ext cx="10842674" cy="3781287"/>
          </a:xfrm>
        </p:spPr>
        <p:txBody>
          <a:bodyPr anchor="ctr">
            <a:normAutofit fontScale="85000" lnSpcReduction="20000"/>
          </a:bodyPr>
          <a:lstStyle/>
          <a:p>
            <a:pPr>
              <a:buFont typeface="+mj-lt"/>
              <a:buAutoNum type="arabicPeriod"/>
            </a:pPr>
            <a:r>
              <a:rPr lang="en-US" sz="1050" dirty="0"/>
              <a:t>Age Cymru (2020). </a:t>
            </a:r>
            <a:r>
              <a:rPr lang="en-US" sz="1050" i="1" dirty="0"/>
              <a:t>Living with dementia in Wales: The importance of the Welsh language</a:t>
            </a:r>
            <a:r>
              <a:rPr lang="en-US" sz="1050" dirty="0"/>
              <a:t>. [online] Available at: </a:t>
            </a:r>
            <a:r>
              <a:rPr lang="en-US" sz="1050" dirty="0">
                <a:hlinkClick r:id="rId2"/>
              </a:rPr>
              <a:t>https://www.agecymru.org.uk</a:t>
            </a:r>
            <a:r>
              <a:rPr lang="en-US" sz="1050" dirty="0"/>
              <a:t> [Accessed 6 Apr. 2025]</a:t>
            </a:r>
            <a:endParaRPr lang="pl-PL" sz="1050" dirty="0"/>
          </a:p>
          <a:p>
            <a:pPr>
              <a:buFont typeface="+mj-lt"/>
              <a:buAutoNum type="arabicPeriod"/>
            </a:pPr>
            <a:r>
              <a:rPr lang="en-US" sz="800" dirty="0"/>
              <a:t>Andrews, R. and Williams, J. (2015). </a:t>
            </a:r>
            <a:r>
              <a:rPr lang="en-US" sz="800" i="1" dirty="0"/>
              <a:t>Devolution and health policy in Wales</a:t>
            </a:r>
            <a:r>
              <a:rPr lang="en-US" sz="800" dirty="0"/>
              <a:t>. </a:t>
            </a:r>
            <a:r>
              <a:rPr lang="en-US" sz="800" i="1" dirty="0"/>
              <a:t>Public Policy and Administration</a:t>
            </a:r>
            <a:r>
              <a:rPr lang="en-US" sz="800" dirty="0"/>
              <a:t>, 30(1), pp.22–44.</a:t>
            </a:r>
            <a:endParaRPr lang="pl-PL" sz="1050" dirty="0"/>
          </a:p>
          <a:p>
            <a:pPr>
              <a:buFont typeface="+mj-lt"/>
              <a:buAutoNum type="arabicPeriod"/>
            </a:pPr>
            <a:r>
              <a:rPr lang="en-US" sz="800" dirty="0"/>
              <a:t>Baker, D. and Cole, A. (2018). ‘Language and patient safety in bilingual settings’, </a:t>
            </a:r>
            <a:r>
              <a:rPr lang="en-US" sz="800" i="1" dirty="0"/>
              <a:t>British Journal of Nursing</a:t>
            </a:r>
            <a:r>
              <a:rPr lang="en-US" sz="800" dirty="0"/>
              <a:t>, 27(14), pp.812–816.</a:t>
            </a:r>
            <a:r>
              <a:rPr lang="en-US" sz="1050" dirty="0"/>
              <a:t>.</a:t>
            </a:r>
            <a:endParaRPr lang="pl-PL" sz="1050" dirty="0"/>
          </a:p>
          <a:p>
            <a:pPr marL="342900" indent="-342900">
              <a:buFont typeface="+mj-lt"/>
              <a:buAutoNum type="arabicPeriod"/>
            </a:pPr>
            <a:r>
              <a:rPr lang="en-US" sz="1050" dirty="0"/>
              <a:t>Bevan Foundation (2021). </a:t>
            </a:r>
            <a:r>
              <a:rPr lang="en-US" sz="1050" i="1" dirty="0"/>
              <a:t>Welsh language in care: Policy into practice</a:t>
            </a:r>
            <a:r>
              <a:rPr lang="en-US" sz="1050" dirty="0"/>
              <a:t>. [online] Available at: </a:t>
            </a:r>
            <a:r>
              <a:rPr lang="en-US" sz="1050" dirty="0">
                <a:hlinkClick r:id="rId3"/>
              </a:rPr>
              <a:t>https://www.bevanfoundation.org</a:t>
            </a:r>
            <a:r>
              <a:rPr lang="en-US" sz="1050" dirty="0"/>
              <a:t> [Accessed 6 Apr. 2025].</a:t>
            </a:r>
            <a:endParaRPr lang="pl-PL" sz="1300" dirty="0"/>
          </a:p>
          <a:p>
            <a:pPr marL="342900" indent="-342900">
              <a:buFont typeface="+mj-lt"/>
              <a:buAutoNum type="arabicPeriod"/>
            </a:pPr>
            <a:r>
              <a:rPr lang="en-US" sz="1050" dirty="0"/>
              <a:t>Future Generations Commissioner for Wales (2019). </a:t>
            </a:r>
            <a:r>
              <a:rPr lang="en-US" sz="1050" i="1" dirty="0"/>
              <a:t>Well-being in Wales: Snapshot report</a:t>
            </a:r>
            <a:r>
              <a:rPr lang="en-US" sz="1050" dirty="0"/>
              <a:t>. [online] Available at: </a:t>
            </a:r>
            <a:r>
              <a:rPr lang="en-US" sz="1050" dirty="0">
                <a:hlinkClick r:id="rId4"/>
              </a:rPr>
              <a:t>https://www.futuregenerations.wales</a:t>
            </a:r>
            <a:r>
              <a:rPr lang="en-US" sz="1050" dirty="0"/>
              <a:t> [Accessed 6 Apr. 2025].</a:t>
            </a:r>
            <a:endParaRPr lang="pl-PL" sz="1300" dirty="0"/>
          </a:p>
          <a:p>
            <a:pPr marL="342900" indent="-342900">
              <a:buFont typeface="+mj-lt"/>
              <a:buAutoNum type="arabicPeriod"/>
            </a:pPr>
            <a:r>
              <a:rPr lang="en-US" sz="1050" dirty="0"/>
              <a:t>Jones, R. and Davies, B. (2021). ‘The significance of the Welsh language in delivering effective dementia care’, </a:t>
            </a:r>
            <a:r>
              <a:rPr lang="en-US" sz="1050" i="1" dirty="0"/>
              <a:t>Journal of Welsh Health Studies</a:t>
            </a:r>
            <a:r>
              <a:rPr lang="en-US" sz="1050" dirty="0"/>
              <a:t>, 5(1), pp.23–34.</a:t>
            </a:r>
            <a:endParaRPr lang="pl-PL" sz="1300" dirty="0"/>
          </a:p>
          <a:p>
            <a:pPr marL="342900" indent="-342900">
              <a:buFont typeface="+mj-lt"/>
              <a:buAutoNum type="arabicPeriod"/>
            </a:pPr>
            <a:r>
              <a:rPr lang="en-US" sz="1050" dirty="0"/>
              <a:t>Public Health Wales (2021). </a:t>
            </a:r>
            <a:r>
              <a:rPr lang="en-US" sz="1050" i="1" dirty="0"/>
              <a:t>Health and Wellbeing in Wales Report</a:t>
            </a:r>
            <a:r>
              <a:rPr lang="en-US" sz="1050" dirty="0"/>
              <a:t>. [online] Available at: https://phw.nhs.wales [Accessed 6 Apr. 2025].</a:t>
            </a:r>
            <a:endParaRPr lang="pl-PL" sz="1300" dirty="0"/>
          </a:p>
          <a:p>
            <a:pPr marL="342900" indent="-342900">
              <a:buFont typeface="+mj-lt"/>
              <a:buAutoNum type="arabicPeriod"/>
            </a:pPr>
            <a:r>
              <a:rPr lang="en-US" sz="1050" dirty="0"/>
              <a:t>Roberts, L. (2020). ‘Cultural Competence in Welsh Social Work Practice’, </a:t>
            </a:r>
            <a:r>
              <a:rPr lang="en-US" sz="1050" i="1" dirty="0"/>
              <a:t>British Journal of Social Work</a:t>
            </a:r>
            <a:r>
              <a:rPr lang="en-US" sz="1050" dirty="0"/>
              <a:t>, 50(8), pp.2154–2171.</a:t>
            </a:r>
            <a:endParaRPr lang="pl-PL" sz="1300" dirty="0"/>
          </a:p>
          <a:p>
            <a:pPr marL="342900" indent="-342900">
              <a:buFont typeface="+mj-lt"/>
              <a:buAutoNum type="arabicPeriod"/>
            </a:pPr>
            <a:r>
              <a:rPr lang="en-US" sz="1050" dirty="0"/>
              <a:t>Royal College of Nursing (2021). </a:t>
            </a:r>
            <a:r>
              <a:rPr lang="en-US" sz="1050" i="1" dirty="0"/>
              <a:t>Bilingual care: The role of nurses in Wales</a:t>
            </a:r>
            <a:r>
              <a:rPr lang="en-US" sz="1050" dirty="0"/>
              <a:t>. [online] Available at: https://www.rcn.org.uk/wales [Accessed 6 Apr. 2025].</a:t>
            </a:r>
            <a:endParaRPr lang="pl-PL" sz="1300" dirty="0"/>
          </a:p>
          <a:p>
            <a:pPr marL="342900" indent="-342900">
              <a:buFont typeface="+mj-lt"/>
              <a:buAutoNum type="arabicPeriod"/>
            </a:pPr>
            <a:r>
              <a:rPr lang="en-US" sz="1050" dirty="0"/>
              <a:t>Thomas, G. and Webb, J. (2017). </a:t>
            </a:r>
            <a:r>
              <a:rPr lang="en-US" sz="1050" i="1" dirty="0"/>
              <a:t>Language preference in older Welsh adults: Impacts on service delivery</a:t>
            </a:r>
            <a:r>
              <a:rPr lang="en-US" sz="1050" dirty="0"/>
              <a:t>. </a:t>
            </a:r>
            <a:r>
              <a:rPr lang="en-US" sz="1050" i="1" dirty="0"/>
              <a:t>Gerontology in Wales</a:t>
            </a:r>
            <a:r>
              <a:rPr lang="en-US" sz="1050" dirty="0"/>
              <a:t>, 4(2), pp.44–52.</a:t>
            </a:r>
            <a:endParaRPr lang="pl-PL" sz="1300" dirty="0"/>
          </a:p>
          <a:p>
            <a:pPr marL="342900" indent="-342900">
              <a:buFont typeface="+mj-lt"/>
              <a:buAutoNum type="arabicPeriod"/>
            </a:pPr>
            <a:r>
              <a:rPr lang="en-US" sz="1050" dirty="0"/>
              <a:t>Thomas, H. and Jones, E. (2016). ‘Residential care and language needs of older people in Wales’, </a:t>
            </a:r>
            <a:r>
              <a:rPr lang="en-US" sz="1050" i="1" dirty="0"/>
              <a:t>Journal of Care Services</a:t>
            </a:r>
            <a:r>
              <a:rPr lang="en-US" sz="1050" dirty="0"/>
              <a:t>, 11(3), pp.101–113.</a:t>
            </a:r>
            <a:endParaRPr lang="pl-PL" sz="1300" dirty="0"/>
          </a:p>
          <a:p>
            <a:pPr marL="342900" indent="-342900">
              <a:buFont typeface="+mj-lt"/>
              <a:buAutoNum type="arabicPeriod"/>
            </a:pPr>
            <a:r>
              <a:rPr lang="en-US" sz="1050" dirty="0"/>
              <a:t>Welsh Government (2011). </a:t>
            </a:r>
            <a:r>
              <a:rPr lang="en-US" sz="1050" i="1" dirty="0"/>
              <a:t>Welsh Language (Wales) Measure 2011</a:t>
            </a:r>
            <a:r>
              <a:rPr lang="en-US" sz="1050" dirty="0"/>
              <a:t>. [online] Available at: https://www.legislation.gov.uk/mwa/2011/1/contents [Accessed 6 Apr. 2025].</a:t>
            </a:r>
            <a:endParaRPr lang="pl-PL" sz="1050" dirty="0"/>
          </a:p>
          <a:p>
            <a:pPr marL="342900" indent="-342900">
              <a:buFont typeface="+mj-lt"/>
              <a:buAutoNum type="arabicPeriod"/>
            </a:pPr>
            <a:r>
              <a:rPr lang="en-US" sz="1050" dirty="0"/>
              <a:t>Welsh Government (2014). </a:t>
            </a:r>
            <a:r>
              <a:rPr lang="en-US" sz="1050" i="1" dirty="0"/>
              <a:t>Social Services and Well-being (Wales) Act 2014</a:t>
            </a:r>
            <a:r>
              <a:rPr lang="en-US" sz="1050" dirty="0"/>
              <a:t>. [online] Available at: https://www.legislation.gov.uk/anaw/2014/4/contents [Accessed 6 Apr. 2025].</a:t>
            </a:r>
            <a:endParaRPr lang="pl-PL" sz="1050" dirty="0"/>
          </a:p>
          <a:p>
            <a:pPr marL="342900" indent="-342900">
              <a:buFont typeface="+mj-lt"/>
              <a:buAutoNum type="arabicPeriod"/>
            </a:pPr>
            <a:r>
              <a:rPr lang="en-US" sz="1050" dirty="0"/>
              <a:t>Welsh Government (2022). </a:t>
            </a:r>
            <a:r>
              <a:rPr lang="en-US" sz="1050" i="1" dirty="0"/>
              <a:t>More Than Just Words: Welsh Language Plan for Health and Social Care 2022 to 2027</a:t>
            </a:r>
            <a:r>
              <a:rPr lang="en-US" sz="1050" dirty="0"/>
              <a:t>. [online] Available at: https://www.gov.wales/more-just-words-welsh-language-health-and-social-care [Accessed 6 Apr. 2025].</a:t>
            </a:r>
            <a:endParaRPr lang="pl-PL" sz="1050" dirty="0"/>
          </a:p>
          <a:p>
            <a:pPr marL="342900" indent="-342900">
              <a:buFont typeface="+mj-lt"/>
              <a:buAutoNum type="arabicPeriod"/>
            </a:pPr>
            <a:r>
              <a:rPr lang="en-US" sz="1050" dirty="0"/>
              <a:t>Welsh Government (2023a). </a:t>
            </a:r>
            <a:r>
              <a:rPr lang="en-US" sz="1050" i="1" dirty="0"/>
              <a:t>Census 2021: Welsh language statistics</a:t>
            </a:r>
            <a:r>
              <a:rPr lang="en-US" sz="1050" dirty="0"/>
              <a:t>. [online] Available at: </a:t>
            </a:r>
            <a:r>
              <a:rPr lang="en-US" sz="1050" dirty="0">
                <a:hlinkClick r:id="rId5"/>
              </a:rPr>
              <a:t>https://www.gov.wales</a:t>
            </a:r>
            <a:r>
              <a:rPr lang="en-US" sz="1050" dirty="0"/>
              <a:t> [Accessed 6 Apr. 2025].</a:t>
            </a:r>
            <a:endParaRPr lang="pl-PL" sz="1300" dirty="0"/>
          </a:p>
        </p:txBody>
      </p:sp>
    </p:spTree>
    <p:extLst>
      <p:ext uri="{BB962C8B-B14F-4D97-AF65-F5344CB8AC3E}">
        <p14:creationId xmlns:p14="http://schemas.microsoft.com/office/powerpoint/2010/main" val="2230658766"/>
      </p:ext>
    </p:extLst>
  </p:cSld>
  <p:clrMapOvr>
    <a:masterClrMapping/>
  </p:clrMapOvr>
</p:sld>
</file>

<file path=ppt/theme/theme1.xml><?xml version="1.0" encoding="utf-8"?>
<a:theme xmlns:a="http://schemas.openxmlformats.org/drawingml/2006/main" name="Faseta">
  <a:themeElements>
    <a:clrScheme name="Faseta">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seta">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seta">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255</TotalTime>
  <Words>1598</Words>
  <Application>Microsoft Office PowerPoint</Application>
  <PresentationFormat>Panoramiczny</PresentationFormat>
  <Paragraphs>27</Paragraphs>
  <Slides>2</Slides>
  <Notes>0</Notes>
  <HiddenSlides>0</HiddenSlides>
  <MMClips>0</MMClips>
  <ScaleCrop>false</ScaleCrop>
  <HeadingPairs>
    <vt:vector size="6" baseType="variant">
      <vt:variant>
        <vt:lpstr>Używane czcionki</vt:lpstr>
      </vt:variant>
      <vt:variant>
        <vt:i4>4</vt:i4>
      </vt:variant>
      <vt:variant>
        <vt:lpstr>Motyw</vt:lpstr>
      </vt:variant>
      <vt:variant>
        <vt:i4>1</vt:i4>
      </vt:variant>
      <vt:variant>
        <vt:lpstr>Tytuły slajdów</vt:lpstr>
      </vt:variant>
      <vt:variant>
        <vt:i4>2</vt:i4>
      </vt:variant>
    </vt:vector>
  </HeadingPairs>
  <TitlesOfParts>
    <vt:vector size="7" baseType="lpstr">
      <vt:lpstr>Aptos</vt:lpstr>
      <vt:lpstr>Arial</vt:lpstr>
      <vt:lpstr>Trebuchet MS</vt:lpstr>
      <vt:lpstr>Wingdings 3</vt:lpstr>
      <vt:lpstr>Faseta</vt:lpstr>
      <vt:lpstr>Prezentacja programu PowerPoint</vt:lpstr>
      <vt:lpstr>Refrences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Dominika Młynarczyk</dc:creator>
  <cp:lastModifiedBy>Dominika Młynarczyk</cp:lastModifiedBy>
  <cp:revision>1</cp:revision>
  <dcterms:created xsi:type="dcterms:W3CDTF">2025-04-06T14:14:55Z</dcterms:created>
  <dcterms:modified xsi:type="dcterms:W3CDTF">2025-04-25T09:02:58Z</dcterms:modified>
</cp:coreProperties>
</file>