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0"/>
  </p:notesMasterIdLst>
  <p:sldIdLst>
    <p:sldId id="256" r:id="rId2"/>
    <p:sldId id="257" r:id="rId3"/>
    <p:sldId id="258" r:id="rId4"/>
    <p:sldId id="259" r:id="rId5"/>
    <p:sldId id="260" r:id="rId6"/>
    <p:sldId id="261" r:id="rId7"/>
    <p:sldId id="262" r:id="rId8"/>
    <p:sldId id="263"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C594C5-6C81-489D-AD24-ACA9B5ACAA3E}" v="97" dt="2024-03-07T05:27:39.80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00" autoAdjust="0"/>
    <p:restoredTop sz="94660"/>
  </p:normalViewPr>
  <p:slideViewPr>
    <p:cSldViewPr snapToGrid="0">
      <p:cViewPr varScale="1">
        <p:scale>
          <a:sx n="126" d="100"/>
          <a:sy n="126" d="100"/>
        </p:scale>
        <p:origin x="208" y="20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E716B8D-FBE1-47A2-9E69-A371BBDB877E}" type="datetimeFigureOut">
              <a:t>3/7/24</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46F769-21B0-46AB-9997-DB9ED61CFCCD}" type="slidenum">
              <a:t>‹#›</a:t>
            </a:fld>
            <a:endParaRPr lang="en-US"/>
          </a:p>
        </p:txBody>
      </p:sp>
    </p:spTree>
    <p:extLst>
      <p:ext uri="{BB962C8B-B14F-4D97-AF65-F5344CB8AC3E}">
        <p14:creationId xmlns:p14="http://schemas.microsoft.com/office/powerpoint/2010/main" val="9421379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“Process for completing assignment. What kind of research was done? How well-related information was found and sorted? How were class notes' concepts and theories examined? Writing the task, which external sources were most helpful? 500 words in first person from a smart student's perspective on what's important”</a:t>
            </a:r>
          </a:p>
          <a:p>
            <a:r>
              <a:rPr lang="en-US"/>
              <a:t>I used an organised technique to gather, study, and create material from various sources for the Thomas Cook project and the SCAMPER model for new and intriguing solutions. This overview describes my research methods, organising obviously connected or related facts, examining theories and explanations of why things operate or happen the way they do, and the most valuable external sources. </a:t>
            </a:r>
          </a:p>
          <a:p>
            <a:r>
              <a:rPr lang="en-US"/>
              <a:t> </a:t>
            </a:r>
          </a:p>
          <a:p>
            <a:r>
              <a:rPr lang="en-US"/>
              <a:t>Initial Research and Understanding Concepts</a:t>
            </a:r>
          </a:p>
          <a:p>
            <a:r>
              <a:rPr lang="en-US"/>
              <a:t>Rereading the SCAMPER model's ways of thinking basic facts guidelines from our invention of new things management class was my initial move. I reviewed my class notes and textbooks to grasp this displaying the ability to develop intriguing new things thinking method, which encourages looking at an issue from seven various perspectives for new and interesting solutions (Grattan et al., 2020). Knowing the importance of the big picture, I also read about Thomas Cook's history and improvement to comprehend its obstacles. </a:t>
            </a:r>
          </a:p>
          <a:p>
            <a:endParaRPr lang="en-US" dirty="0">
              <a:cs typeface="Calibri"/>
            </a:endParaRPr>
          </a:p>
        </p:txBody>
      </p:sp>
      <p:sp>
        <p:nvSpPr>
          <p:cNvPr id="4" name="Slide Number Placeholder 3"/>
          <p:cNvSpPr>
            <a:spLocks noGrp="1"/>
          </p:cNvSpPr>
          <p:nvPr>
            <p:ph type="sldNum" sz="quarter" idx="5"/>
          </p:nvPr>
        </p:nvSpPr>
        <p:spPr/>
        <p:txBody>
          <a:bodyPr/>
          <a:lstStyle/>
          <a:p>
            <a:fld id="{1546F769-21B0-46AB-9997-DB9ED61CFCCD}" type="slidenum">
              <a:t>2</a:t>
            </a:fld>
            <a:endParaRPr lang="en-US"/>
          </a:p>
        </p:txBody>
      </p:sp>
    </p:spTree>
    <p:extLst>
      <p:ext uri="{BB962C8B-B14F-4D97-AF65-F5344CB8AC3E}">
        <p14:creationId xmlns:p14="http://schemas.microsoft.com/office/powerpoint/2010/main" val="27095405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Academic and Industry Reports</a:t>
            </a:r>
          </a:p>
          <a:p>
            <a:r>
              <a:rPr lang="en-US"/>
              <a:t>I looked for teacher and professor periodicals and industry papers to learn more about Thomas Cook's business model and the travel industry's relationships, movement, and voice. Smart publications about Thomas Cook's ideas and mistakes were available in JSTOR and Google Educated person. I learned via industry publications from organisations like the World Travel &amp; Tourism group of advisers and regulators about industry trends and concerns. </a:t>
            </a:r>
          </a:p>
          <a:p>
            <a:r>
              <a:rPr lang="en-US"/>
              <a:t> </a:t>
            </a:r>
          </a:p>
          <a:p>
            <a:r>
              <a:rPr lang="en-US"/>
              <a:t>Digital Platforms and Current Market Analyses</a:t>
            </a:r>
          </a:p>
          <a:p>
            <a:r>
              <a:rPr lang="en-US"/>
              <a:t>Travel market knowledge was crucial. I used digital platformss and market analysis websites like Statista and IBISWorld to find current information on travel's most popular events or behaviours, product or service users, and technology's impact on travel experiences (Cui, 2021). This modern perspective was crucial for applying the SCAMPER model to Thomas Cook's scenario. </a:t>
            </a:r>
          </a:p>
          <a:p>
            <a:r>
              <a:rPr lang="en-US"/>
              <a:t> </a:t>
            </a:r>
          </a:p>
          <a:p>
            <a:endParaRPr lang="en-US" dirty="0">
              <a:cs typeface="Calibri"/>
            </a:endParaRPr>
          </a:p>
        </p:txBody>
      </p:sp>
      <p:sp>
        <p:nvSpPr>
          <p:cNvPr id="4" name="Slide Number Placeholder 3"/>
          <p:cNvSpPr>
            <a:spLocks noGrp="1"/>
          </p:cNvSpPr>
          <p:nvPr>
            <p:ph type="sldNum" sz="quarter" idx="5"/>
          </p:nvPr>
        </p:nvSpPr>
        <p:spPr/>
        <p:txBody>
          <a:bodyPr/>
          <a:lstStyle/>
          <a:p>
            <a:fld id="{1546F769-21B0-46AB-9997-DB9ED61CFCCD}" type="slidenum">
              <a:t>3</a:t>
            </a:fld>
            <a:endParaRPr lang="en-US"/>
          </a:p>
        </p:txBody>
      </p:sp>
    </p:spTree>
    <p:extLst>
      <p:ext uri="{BB962C8B-B14F-4D97-AF65-F5344CB8AC3E}">
        <p14:creationId xmlns:p14="http://schemas.microsoft.com/office/powerpoint/2010/main" val="17956863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Exploring Concepts and Theories</a:t>
            </a:r>
          </a:p>
          <a:p>
            <a:r>
              <a:rPr lang="en-US" dirty="0"/>
              <a:t>I investigated the SCAMPER concept by adding more useful supplies that showed its usage in diverse businesses. This exploration helped me think creatively about how each part of SCAMPER may be applied to Thomas Cook. I studied principles from our goal management lesson to learn how firms properly navigate problems through creation. </a:t>
            </a:r>
          </a:p>
          <a:p>
            <a:r>
              <a:rPr lang="en-US" dirty="0"/>
              <a:t> </a:t>
            </a:r>
            <a:endParaRPr lang="en-US" dirty="0">
              <a:cs typeface="Calibri"/>
            </a:endParaRPr>
          </a:p>
          <a:p>
            <a:r>
              <a:rPr lang="en-US" dirty="0"/>
              <a:t>Exploring Concepts and Theories</a:t>
            </a:r>
          </a:p>
          <a:p>
            <a:r>
              <a:rPr lang="en-US" dirty="0"/>
              <a:t>Harvard Business Review and McKinsey &amp; Company published case studies and expert analysis on invention and tourism industry objective changes (Wallo et al., 2021). Real-world examples of companies that securely navigated problems like Thomas Cook's provided insight into fresh and fascinating success plans. </a:t>
            </a:r>
          </a:p>
          <a:p>
            <a:endParaRPr lang="en-US" dirty="0">
              <a:cs typeface="Calibri"/>
            </a:endParaRPr>
          </a:p>
          <a:p>
            <a:r>
              <a:rPr lang="en-US" dirty="0"/>
              <a:t>Sorting and Synthesizing Information</a:t>
            </a:r>
          </a:p>
          <a:p>
            <a:r>
              <a:rPr lang="en-US"/>
              <a:t>With lots of data, I carefully sifted it to find the most clearly associated understandings of deep Thomas Cook and SCAMPER model topics. I organised my findings around each SCAMPER category and used school and learning explanations of why something works or happens, market analysis, and case studies to build a complete </a:t>
            </a:r>
          </a:p>
        </p:txBody>
      </p:sp>
      <p:sp>
        <p:nvSpPr>
          <p:cNvPr id="4" name="Slide Number Placeholder 3"/>
          <p:cNvSpPr>
            <a:spLocks noGrp="1"/>
          </p:cNvSpPr>
          <p:nvPr>
            <p:ph type="sldNum" sz="quarter" idx="5"/>
          </p:nvPr>
        </p:nvSpPr>
        <p:spPr/>
        <p:txBody>
          <a:bodyPr/>
          <a:lstStyle/>
          <a:p>
            <a:fld id="{1546F769-21B0-46AB-9997-DB9ED61CFCCD}" type="slidenum">
              <a:t>4</a:t>
            </a:fld>
            <a:endParaRPr lang="en-US"/>
          </a:p>
        </p:txBody>
      </p:sp>
    </p:spTree>
    <p:extLst>
      <p:ext uri="{BB962C8B-B14F-4D97-AF65-F5344CB8AC3E}">
        <p14:creationId xmlns:p14="http://schemas.microsoft.com/office/powerpoint/2010/main" val="246372747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were the main challenges faced in completing the assignment and how were those challenges overcome?”</a:t>
            </a:r>
          </a:p>
          <a:p>
            <a:r>
              <a:rPr lang="en-US" dirty="0"/>
              <a:t>The Thomas Cook assignment and the SCAMPER model presented more than two, but not many, challenges, mostly related to turning a lot of information into clear, easy-to-understand, new, and interesting solutions and ensuring their relevance to travel companies' current market patterns of relationships, movement, and sound. The massive amount of data was a problem (Wallo et al., 2021). Thomas Cook has a lengthy and complicated history in the travel industry, with numerous decisions tied to achieving a goal. I filtered information through the SCAMPER model and </a:t>
            </a:r>
            <a:r>
              <a:rPr lang="en-US" dirty="0" err="1"/>
              <a:t>prioritised</a:t>
            </a:r>
            <a:r>
              <a:rPr lang="en-US" dirty="0"/>
              <a:t> data relating to each facet to overcome this. This method helped me focus my study on the most related challenges and inventions. </a:t>
            </a:r>
            <a:endParaRPr lang="en-US" dirty="0">
              <a:cs typeface="Calibri"/>
            </a:endParaRPr>
          </a:p>
          <a:p>
            <a:endParaRPr lang="en-US"/>
          </a:p>
        </p:txBody>
      </p:sp>
      <p:sp>
        <p:nvSpPr>
          <p:cNvPr id="4" name="Slide Number Placeholder 3"/>
          <p:cNvSpPr>
            <a:spLocks noGrp="1"/>
          </p:cNvSpPr>
          <p:nvPr>
            <p:ph type="sldNum" sz="quarter" idx="5"/>
          </p:nvPr>
        </p:nvSpPr>
        <p:spPr/>
        <p:txBody>
          <a:bodyPr/>
          <a:lstStyle/>
          <a:p>
            <a:fld id="{1546F769-21B0-46AB-9997-DB9ED61CFCCD}" type="slidenum">
              <a:t>5</a:t>
            </a:fld>
            <a:endParaRPr lang="en-US"/>
          </a:p>
        </p:txBody>
      </p:sp>
    </p:spTree>
    <p:extLst>
      <p:ext uri="{BB962C8B-B14F-4D97-AF65-F5344CB8AC3E}">
        <p14:creationId xmlns:p14="http://schemas.microsoft.com/office/powerpoint/2010/main" val="36176380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need to balance historical understandings of profound things with industry trends and </a:t>
            </a:r>
            <a:r>
              <a:rPr lang="en-US" dirty="0" err="1"/>
              <a:t>behaviours</a:t>
            </a:r>
            <a:r>
              <a:rPr lang="en-US" dirty="0"/>
              <a:t> was another problem. Thomas Cook's 2019 collapse was a major event in its history, but understanding why required studying past success plans, ways of reaching goals, and how new market trends and general ways things are added to its challenges (</a:t>
            </a:r>
            <a:r>
              <a:rPr lang="en-US" dirty="0" err="1"/>
              <a:t>Kohntopp</a:t>
            </a:r>
            <a:r>
              <a:rPr lang="en-US" dirty="0"/>
              <a:t> and McCann, 2020). I used a timeline to compare Thomas Cook's major accomplishments to industry shifts to see where and how the company may have used new and innovative success strategies to achieve goals. </a:t>
            </a:r>
          </a:p>
          <a:p>
            <a:r>
              <a:rPr lang="en-US" dirty="0"/>
              <a:t>Securing the ability to apply the SCAMPER model to Thomas Cook and the travel industry required creative thinking and a deep understanding of the model and the company's operational environment. The person I spoke to </a:t>
            </a:r>
            <a:r>
              <a:rPr lang="en-US" dirty="0" err="1"/>
              <a:t>organised</a:t>
            </a:r>
            <a:r>
              <a:rPr lang="en-US" dirty="0"/>
              <a:t> SCAMPER elements to clearly stated difficulties Thomas Cook had, using class discussions, case studies, and current market assessments to support my proposals. Last but not least, encapsulating complicated shifting from gas to liquid ideas in a few words and clear-thinking, easy-to-understand assignment was difficult (Gabriel et al., 2020). I overcome this by </a:t>
            </a:r>
            <a:r>
              <a:rPr lang="en-US" dirty="0" err="1"/>
              <a:t>utilising</a:t>
            </a:r>
            <a:r>
              <a:rPr lang="en-US" dirty="0"/>
              <a:t> clear, well-said language and ranking the SCAMPER model's most influential inventions of new things in order of significance, making sure each point was directly tied to the difficulties mentioned. This controlled-punishment writing method kept me focused and clear. </a:t>
            </a:r>
          </a:p>
          <a:p>
            <a:r>
              <a:rPr lang="en-US"/>
              <a:t> </a:t>
            </a:r>
            <a:endParaRPr lang="en-US" dirty="0"/>
          </a:p>
          <a:p>
            <a:endParaRPr lang="en-US" dirty="0"/>
          </a:p>
          <a:p>
            <a:endParaRPr lang="en-US" dirty="0">
              <a:cs typeface="Calibri"/>
            </a:endParaRPr>
          </a:p>
        </p:txBody>
      </p:sp>
      <p:sp>
        <p:nvSpPr>
          <p:cNvPr id="4" name="Slide Number Placeholder 3"/>
          <p:cNvSpPr>
            <a:spLocks noGrp="1"/>
          </p:cNvSpPr>
          <p:nvPr>
            <p:ph type="sldNum" sz="quarter" idx="5"/>
          </p:nvPr>
        </p:nvSpPr>
        <p:spPr/>
        <p:txBody>
          <a:bodyPr/>
          <a:lstStyle/>
          <a:p>
            <a:fld id="{1546F769-21B0-46AB-9997-DB9ED61CFCCD}" type="slidenum">
              <a:t>6</a:t>
            </a:fld>
            <a:endParaRPr lang="en-US"/>
          </a:p>
        </p:txBody>
      </p:sp>
    </p:spTree>
    <p:extLst>
      <p:ext uri="{BB962C8B-B14F-4D97-AF65-F5344CB8AC3E}">
        <p14:creationId xmlns:p14="http://schemas.microsoft.com/office/powerpoint/2010/main" val="252193520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What are the practical learning outcomes of the assignment and how can it benefit in the future?</a:t>
            </a:r>
          </a:p>
          <a:p>
            <a:r>
              <a:rPr lang="en-US" dirty="0"/>
              <a:t>Critical Thinking and Problem-Solving</a:t>
            </a:r>
            <a:endParaRPr lang="en-US" dirty="0">
              <a:cs typeface="Calibri"/>
            </a:endParaRPr>
          </a:p>
          <a:p>
            <a:r>
              <a:rPr lang="en-US" dirty="0"/>
              <a:t>My critical thinking and problem-solving skills increased after the Thomas Cook and SCAMPER model assignment. Studying a real-world business failure and applying a systematic invention of new things methodology taught me to break difficult problems into manageable bits. This technique is invaluable in any professional situation, as </a:t>
            </a:r>
            <a:r>
              <a:rPr lang="en-US" dirty="0" err="1"/>
              <a:t>recognising</a:t>
            </a:r>
            <a:r>
              <a:rPr lang="en-US" dirty="0"/>
              <a:t> and addressing problems in a way that creates intriguing new things can lead to breakthrough solutions and operational improvements. </a:t>
            </a:r>
          </a:p>
          <a:p>
            <a:r>
              <a:rPr lang="en-US" dirty="0"/>
              <a:t> </a:t>
            </a:r>
            <a:endParaRPr lang="en-US" dirty="0">
              <a:cs typeface="Calibri"/>
            </a:endParaRPr>
          </a:p>
          <a:p>
            <a:r>
              <a:rPr lang="en-US" dirty="0"/>
              <a:t>Strategic Innovation Application</a:t>
            </a:r>
            <a:endParaRPr lang="en-US" dirty="0">
              <a:cs typeface="Calibri"/>
            </a:endParaRPr>
          </a:p>
          <a:p>
            <a:r>
              <a:rPr lang="en-US" dirty="0"/>
              <a:t>Understanding how to apply notions about how things function or why they happen to new things models like SCAMPER in a real-world context was a crucial practical learning result. Mapping each element of the SCAMPER model to Thomas Cook's clearly stated challenges taught me the importance of custom-designing invention of new things success plans and ways to reach goals to fit a company's unique facts or conditions. In planning and business development responsibilities, tailored solutions are typically needed to securely navigate market challenges and obtain a competitive advantage. </a:t>
            </a:r>
            <a:endParaRPr lang="en-US" dirty="0">
              <a:cs typeface="Calibri"/>
            </a:endParaRPr>
          </a:p>
          <a:p>
            <a:r>
              <a:rPr lang="en-US" dirty="0"/>
              <a:t> </a:t>
            </a:r>
            <a:endParaRPr lang="en-US" dirty="0">
              <a:cs typeface="Calibri"/>
            </a:endParaRPr>
          </a:p>
          <a:p>
            <a:r>
              <a:rPr lang="en-US" dirty="0"/>
              <a:t>Research and Analytical Skills</a:t>
            </a:r>
            <a:endParaRPr lang="en-US" dirty="0">
              <a:cs typeface="Calibri"/>
            </a:endParaRPr>
          </a:p>
          <a:p>
            <a:r>
              <a:rPr lang="en-US" dirty="0"/>
              <a:t>The assignment's extensive research helped me obtain, understand, and create knowledge from many various sources. This improved research skill set can be applied to any school, learning, or professional project, allowing me to safely travel through large books and large amounts of data and extract clearly connected or related understandings of deep things. </a:t>
            </a:r>
            <a:endParaRPr lang="en-US" dirty="0">
              <a:cs typeface="Calibri"/>
            </a:endParaRPr>
          </a:p>
          <a:p>
            <a:r>
              <a:rPr lang="en-US" dirty="0"/>
              <a:t> </a:t>
            </a:r>
            <a:endParaRPr lang="en-US" dirty="0">
              <a:cs typeface="Calibri"/>
            </a:endParaRPr>
          </a:p>
          <a:p>
            <a:r>
              <a:rPr lang="en-US" dirty="0"/>
              <a:t>Market Awareness</a:t>
            </a:r>
            <a:endParaRPr lang="en-US" dirty="0">
              <a:cs typeface="Calibri"/>
            </a:endParaRPr>
          </a:p>
          <a:p>
            <a:r>
              <a:rPr lang="en-US" dirty="0"/>
              <a:t>Thomas Cook's issues and the global travel industry's more popular events or </a:t>
            </a:r>
            <a:r>
              <a:rPr lang="en-US" dirty="0" err="1"/>
              <a:t>behaviours</a:t>
            </a:r>
            <a:r>
              <a:rPr lang="en-US" dirty="0"/>
              <a:t> increased my awareness of market forces' lively changing nature and related to product or service users' behavior (</a:t>
            </a:r>
            <a:r>
              <a:rPr lang="en-US" dirty="0" err="1"/>
              <a:t>Kohntopp</a:t>
            </a:r>
            <a:r>
              <a:rPr lang="en-US" dirty="0"/>
              <a:t> and McCann, 2020). This market knowledge supports any future function by developing the ability to anticipate industry developments and adjust a bit to improve success plans and techniques of accomplishing goals. </a:t>
            </a:r>
            <a:endParaRPr lang="en-US" dirty="0">
              <a:cs typeface="Calibri"/>
            </a:endParaRPr>
          </a:p>
          <a:p>
            <a:r>
              <a:rPr lang="en-US" dirty="0"/>
              <a:t> </a:t>
            </a:r>
            <a:endParaRPr lang="en-US" dirty="0">
              <a:cs typeface="Calibri"/>
            </a:endParaRPr>
          </a:p>
          <a:p>
            <a:r>
              <a:rPr lang="en-US" dirty="0"/>
              <a:t>Future Benefits</a:t>
            </a:r>
            <a:endParaRPr lang="en-US" dirty="0">
              <a:cs typeface="Calibri"/>
            </a:endParaRPr>
          </a:p>
          <a:p>
            <a:r>
              <a:rPr lang="en-US" dirty="0"/>
              <a:t>This assignment provides practical skills and deep understandings for a career in business management, marketing, or goal setting. Critical thinking, applying models of how things work or why they happen to real-world situations, thorough research, and market knowledge will improve my professional effectiveness and ability to change in the rapidly changing and improving business wide view of business.</a:t>
            </a:r>
            <a:endParaRPr lang="en-US" dirty="0">
              <a:cs typeface="Calibri"/>
            </a:endParaRPr>
          </a:p>
          <a:p>
            <a:endParaRPr lang="en-US" dirty="0">
              <a:cs typeface="Calibri"/>
            </a:endParaRPr>
          </a:p>
        </p:txBody>
      </p:sp>
      <p:sp>
        <p:nvSpPr>
          <p:cNvPr id="4" name="Slide Number Placeholder 3"/>
          <p:cNvSpPr>
            <a:spLocks noGrp="1"/>
          </p:cNvSpPr>
          <p:nvPr>
            <p:ph type="sldNum" sz="quarter" idx="5"/>
          </p:nvPr>
        </p:nvSpPr>
        <p:spPr/>
        <p:txBody>
          <a:bodyPr/>
          <a:lstStyle/>
          <a:p>
            <a:fld id="{1546F769-21B0-46AB-9997-DB9ED61CFCCD}" type="slidenum">
              <a:t>7</a:t>
            </a:fld>
            <a:endParaRPr lang="en-US"/>
          </a:p>
        </p:txBody>
      </p:sp>
    </p:spTree>
    <p:extLst>
      <p:ext uri="{BB962C8B-B14F-4D97-AF65-F5344CB8AC3E}">
        <p14:creationId xmlns:p14="http://schemas.microsoft.com/office/powerpoint/2010/main" val="177255992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Aftab, J., Sarwar, H., Kiran, A., Qureshi, M.I., Ishaq, M.I., Ambreen, S. and Kayani, A.J., 2023. Ethical leadership, workplace spirituality, and job satisfaction: moderating role of self-efficacy. </a:t>
            </a:r>
            <a:r>
              <a:rPr lang="en-US" i="1"/>
              <a:t>International Journal of Emerging Markets</a:t>
            </a:r>
            <a:r>
              <a:rPr lang="en-US"/>
              <a:t>, </a:t>
            </a:r>
            <a:r>
              <a:rPr lang="en-US" i="1"/>
              <a:t>18</a:t>
            </a:r>
            <a:r>
              <a:rPr lang="en-US"/>
              <a:t>(12), pp.5880-5899.</a:t>
            </a:r>
          </a:p>
          <a:p>
            <a:r>
              <a:rPr lang="en-US" dirty="0"/>
              <a:t>Coleman, M., 2020. Women leaders in the workplace: perceptions of career barriers, facilitators and change. </a:t>
            </a:r>
            <a:r>
              <a:rPr lang="en-US" i="1" dirty="0"/>
              <a:t>Irish Educational Studies</a:t>
            </a:r>
            <a:r>
              <a:rPr lang="en-US" dirty="0"/>
              <a:t>, </a:t>
            </a:r>
            <a:r>
              <a:rPr lang="en-US" i="1" dirty="0"/>
              <a:t>39</a:t>
            </a:r>
            <a:r>
              <a:rPr lang="en-US" dirty="0"/>
              <a:t>(2), pp.233-253.</a:t>
            </a:r>
          </a:p>
          <a:p>
            <a:r>
              <a:rPr lang="en-US" dirty="0"/>
              <a:t>Cui, Y., 2021. The role of emotional intelligence in workplace transparency and open communication. </a:t>
            </a:r>
            <a:r>
              <a:rPr lang="en-US" i="1" dirty="0"/>
              <a:t>Aggression and Violent Behavior</a:t>
            </a:r>
            <a:r>
              <a:rPr lang="en-US" dirty="0"/>
              <a:t>, p.101602.</a:t>
            </a:r>
          </a:p>
          <a:p>
            <a:r>
              <a:rPr lang="en-US" dirty="0"/>
              <a:t>Gabriel, A.G., Alcantara, G.M. and Alvarez, J.D., 2020. How do millennial managers lead older employees? The Philippine workplace experience. </a:t>
            </a:r>
            <a:r>
              <a:rPr lang="en-US" i="1" dirty="0"/>
              <a:t>Sage Open</a:t>
            </a:r>
            <a:r>
              <a:rPr lang="en-US" dirty="0"/>
              <a:t>, </a:t>
            </a:r>
            <a:r>
              <a:rPr lang="en-US" i="1" dirty="0"/>
              <a:t>10</a:t>
            </a:r>
            <a:r>
              <a:rPr lang="en-US" dirty="0"/>
              <a:t>(1), p.2158244020914651.</a:t>
            </a:r>
          </a:p>
          <a:p>
            <a:r>
              <a:rPr lang="en-US" dirty="0"/>
              <a:t>Grattan, L.M., Lindsay, A., Liang, Y., Kilmon, K.A., Cohen, S., Irani, T. and Morris, J.G., 2020. The short-and long-term impacts of hurricane Irma on Florida agricultural Leaders as early emergency responders: The importance of workplace stability. </a:t>
            </a:r>
            <a:r>
              <a:rPr lang="en-US" i="1" dirty="0"/>
              <a:t>International Journal of Environmental Research and Public Health</a:t>
            </a:r>
            <a:r>
              <a:rPr lang="en-US" dirty="0"/>
              <a:t>, </a:t>
            </a:r>
            <a:r>
              <a:rPr lang="en-US" i="1" dirty="0"/>
              <a:t>17</a:t>
            </a:r>
            <a:r>
              <a:rPr lang="en-US" dirty="0"/>
              <a:t>(3), p.1050.</a:t>
            </a:r>
          </a:p>
          <a:p>
            <a:r>
              <a:rPr lang="en-US" dirty="0"/>
              <a:t>Hungerford, C. and Cleary, M., 2021. ‘High </a:t>
            </a:r>
            <a:r>
              <a:rPr lang="en-US" dirty="0" err="1"/>
              <a:t>trust’and</a:t>
            </a:r>
            <a:r>
              <a:rPr lang="en-US" dirty="0"/>
              <a:t> ‘low </a:t>
            </a:r>
            <a:r>
              <a:rPr lang="en-US" dirty="0" err="1"/>
              <a:t>trust’workplace</a:t>
            </a:r>
            <a:r>
              <a:rPr lang="en-US" dirty="0"/>
              <a:t> settings: Implications for our mental health and wellbeing. </a:t>
            </a:r>
            <a:r>
              <a:rPr lang="en-US" i="1" dirty="0"/>
              <a:t>Issues in Mental Health Nursing</a:t>
            </a:r>
            <a:r>
              <a:rPr lang="en-US" dirty="0"/>
              <a:t>, </a:t>
            </a:r>
            <a:r>
              <a:rPr lang="en-US" i="1" dirty="0"/>
              <a:t>42</a:t>
            </a:r>
            <a:r>
              <a:rPr lang="en-US" dirty="0"/>
              <a:t>(5), pp.506-514.</a:t>
            </a:r>
          </a:p>
          <a:p>
            <a:r>
              <a:rPr lang="en-US" dirty="0" err="1"/>
              <a:t>Kohntopp</a:t>
            </a:r>
            <a:r>
              <a:rPr lang="en-US" dirty="0"/>
              <a:t>, T. and McCann, J., 2020. Leadership in virtual organizations: Influence on workplace engagement. </a:t>
            </a:r>
            <a:r>
              <a:rPr lang="en-US" i="1" dirty="0"/>
              <a:t>The Palgrave handbook of workplace well-being</a:t>
            </a:r>
            <a:r>
              <a:rPr lang="en-US" dirty="0"/>
              <a:t>, pp.1-26.</a:t>
            </a:r>
          </a:p>
          <a:p>
            <a:r>
              <a:rPr lang="en-US" dirty="0"/>
              <a:t>Kshirsagar, A., Mansour, T., McNally, L. and </a:t>
            </a:r>
            <a:r>
              <a:rPr lang="en-US" dirty="0" err="1"/>
              <a:t>Metakis</a:t>
            </a:r>
            <a:r>
              <a:rPr lang="en-US" dirty="0"/>
              <a:t>, M., 2020. Adapting workplace learning in the time of coronavirus.</a:t>
            </a:r>
          </a:p>
          <a:p>
            <a:r>
              <a:rPr lang="en-US" dirty="0"/>
              <a:t>Madsen, S.R., Townsend, A. and Scribner, R.T., 2020. Strategies that male allies use to advance women in the workplace. </a:t>
            </a:r>
            <a:r>
              <a:rPr lang="en-US" i="1" dirty="0"/>
              <a:t>The Journal of Men’s Studies</a:t>
            </a:r>
            <a:r>
              <a:rPr lang="en-US" dirty="0"/>
              <a:t>, </a:t>
            </a:r>
            <a:r>
              <a:rPr lang="en-US" i="1" dirty="0"/>
              <a:t>28</a:t>
            </a:r>
            <a:r>
              <a:rPr lang="en-US" dirty="0"/>
              <a:t>(3), pp.239-259.</a:t>
            </a:r>
          </a:p>
          <a:p>
            <a:r>
              <a:rPr lang="en-US" dirty="0"/>
              <a:t>Mujtaba, B.G. and </a:t>
            </a:r>
            <a:r>
              <a:rPr lang="en-US" dirty="0" err="1"/>
              <a:t>Senathip</a:t>
            </a:r>
            <a:r>
              <a:rPr lang="en-US" dirty="0"/>
              <a:t>, T., 2020. Workplace mobbing and the role of human resources management.</a:t>
            </a:r>
          </a:p>
          <a:p>
            <a:r>
              <a:rPr lang="en-US" dirty="0"/>
              <a:t>Noor, J., </a:t>
            </a:r>
            <a:r>
              <a:rPr lang="en-US" dirty="0" err="1"/>
              <a:t>Tunnufus</a:t>
            </a:r>
            <a:r>
              <a:rPr lang="en-US" dirty="0"/>
              <a:t>, Z., </a:t>
            </a:r>
            <a:r>
              <a:rPr lang="en-US" dirty="0" err="1"/>
              <a:t>Handrian</a:t>
            </a:r>
            <a:r>
              <a:rPr lang="en-US" dirty="0"/>
              <a:t>, V.Y. and </a:t>
            </a:r>
            <a:r>
              <a:rPr lang="en-US" dirty="0" err="1"/>
              <a:t>Yumhi</a:t>
            </a:r>
            <a:r>
              <a:rPr lang="en-US" dirty="0"/>
              <a:t>, Y., 2023. Green human resources management practices, leadership style and employee engagement: Green banking context. </a:t>
            </a:r>
            <a:r>
              <a:rPr lang="en-US" i="1" dirty="0" err="1"/>
              <a:t>Heliyon</a:t>
            </a:r>
            <a:r>
              <a:rPr lang="en-US" dirty="0"/>
              <a:t>, </a:t>
            </a:r>
            <a:r>
              <a:rPr lang="en-US" i="1" dirty="0"/>
              <a:t>9</a:t>
            </a:r>
            <a:r>
              <a:rPr lang="en-US" dirty="0"/>
              <a:t>(12).</a:t>
            </a:r>
          </a:p>
          <a:p>
            <a:r>
              <a:rPr lang="en-US" dirty="0"/>
              <a:t>Tran, C.T., Tran, H.T., Nguyen, H.T., Mach, D.N., Phan, H.S. and Mujtaba, B.G., 2020. Stress management in the modern workplace and the role of human resource professionals.</a:t>
            </a:r>
          </a:p>
          <a:p>
            <a:r>
              <a:rPr lang="en-US" dirty="0"/>
              <a:t>Wallo, A., Kock, H., </a:t>
            </a:r>
            <a:r>
              <a:rPr lang="en-US" dirty="0" err="1"/>
              <a:t>Reineholm</a:t>
            </a:r>
            <a:r>
              <a:rPr lang="en-US" dirty="0"/>
              <a:t>, C. and </a:t>
            </a:r>
            <a:r>
              <a:rPr lang="en-US" dirty="0" err="1"/>
              <a:t>Ellström</a:t>
            </a:r>
            <a:r>
              <a:rPr lang="en-US" dirty="0"/>
              <a:t>, P.E., 2021. How do managers promote workplace learning? Learning-oriented leadership in daily work. </a:t>
            </a:r>
            <a:r>
              <a:rPr lang="en-US" i="1" dirty="0"/>
              <a:t>Journal of Workplace Learning</a:t>
            </a:r>
            <a:r>
              <a:rPr lang="en-US" dirty="0"/>
              <a:t>, </a:t>
            </a:r>
            <a:r>
              <a:rPr lang="en-US" i="1" dirty="0"/>
              <a:t>34</a:t>
            </a:r>
            <a:r>
              <a:rPr lang="en-US" dirty="0"/>
              <a:t>(1), pp.58-73.</a:t>
            </a:r>
          </a:p>
          <a:p>
            <a:endParaRPr lang="en-US" dirty="0">
              <a:cs typeface="Calibri"/>
            </a:endParaRPr>
          </a:p>
        </p:txBody>
      </p:sp>
      <p:sp>
        <p:nvSpPr>
          <p:cNvPr id="4" name="Slide Number Placeholder 3"/>
          <p:cNvSpPr>
            <a:spLocks noGrp="1"/>
          </p:cNvSpPr>
          <p:nvPr>
            <p:ph type="sldNum" sz="quarter" idx="5"/>
          </p:nvPr>
        </p:nvSpPr>
        <p:spPr/>
        <p:txBody>
          <a:bodyPr/>
          <a:lstStyle/>
          <a:p>
            <a:fld id="{1546F769-21B0-46AB-9997-DB9ED61CFCCD}" type="slidenum">
              <a:t>8</a:t>
            </a:fld>
            <a:endParaRPr lang="en-US"/>
          </a:p>
        </p:txBody>
      </p:sp>
    </p:spTree>
    <p:extLst>
      <p:ext uri="{BB962C8B-B14F-4D97-AF65-F5344CB8AC3E}">
        <p14:creationId xmlns:p14="http://schemas.microsoft.com/office/powerpoint/2010/main" val="369256058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3/7/24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3/7/24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3/7/24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3/7/24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3/7/24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3/7/24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3/7/24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US" smtClean="0"/>
              <a:t>3/7/24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Leadership Images – Browse 3,584,971 Stock Photos, Vectors, and Video |  Adobe Stock">
            <a:extLst>
              <a:ext uri="{FF2B5EF4-FFF2-40B4-BE49-F238E27FC236}">
                <a16:creationId xmlns:a16="http://schemas.microsoft.com/office/drawing/2014/main" id="{3A1392D8-94D0-E0FA-1D94-AB5B8CE3AF3E}"/>
              </a:ext>
            </a:extLst>
          </p:cNvPr>
          <p:cNvPicPr>
            <a:picLocks noChangeAspect="1"/>
          </p:cNvPicPr>
          <p:nvPr/>
        </p:nvPicPr>
        <p:blipFill rotWithShape="1">
          <a:blip r:embed="rId2"/>
          <a:srcRect t="9274"/>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37C89E4B-3C9F-44B9-8B86-D9E3D112D8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5320142"/>
            <a:ext cx="12192000" cy="736551"/>
          </a:xfrm>
          <a:prstGeom prst="rect">
            <a:avLst/>
          </a:prstGeom>
          <a:solidFill>
            <a:schemeClr val="bg1">
              <a:alpha val="9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23875" y="5317240"/>
            <a:ext cx="11210925" cy="744836"/>
          </a:xfrm>
        </p:spPr>
        <p:txBody>
          <a:bodyPr vert="horz" lIns="91440" tIns="45720" rIns="91440" bIns="45720" rtlCol="0" anchor="ctr">
            <a:normAutofit/>
          </a:bodyPr>
          <a:lstStyle/>
          <a:p>
            <a:r>
              <a:rPr lang="en-US" sz="3300">
                <a:solidFill>
                  <a:schemeClr val="tx1">
                    <a:lumMod val="85000"/>
                    <a:lumOff val="15000"/>
                  </a:schemeClr>
                </a:solidFill>
              </a:rPr>
              <a:t>LEADERSHIP AND MANAGEMENT SKILLS FOR THE WORKPLACE</a:t>
            </a:r>
          </a:p>
        </p:txBody>
      </p:sp>
      <p:cxnSp>
        <p:nvCxnSpPr>
          <p:cNvPr id="11" name="Straight Connector 10">
            <a:extLst>
              <a:ext uri="{FF2B5EF4-FFF2-40B4-BE49-F238E27FC236}">
                <a16:creationId xmlns:a16="http://schemas.microsoft.com/office/drawing/2014/main" id="{AA2EAA10-076F-46BD-8F0F-B9A2FB77A85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5241983"/>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cxnSp>
        <p:nvCxnSpPr>
          <p:cNvPr id="13" name="Straight Connector 12">
            <a:extLst>
              <a:ext uri="{FF2B5EF4-FFF2-40B4-BE49-F238E27FC236}">
                <a16:creationId xmlns:a16="http://schemas.microsoft.com/office/drawing/2014/main" id="{D891E407-403B-4764-86C9-33A56D3BCAA3}"/>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34852"/>
            <a:ext cx="12192000" cy="0"/>
          </a:xfrm>
          <a:prstGeom prst="line">
            <a:avLst/>
          </a:prstGeom>
          <a:ln w="41275">
            <a:solidFill>
              <a:schemeClr val="bg1">
                <a:alpha val="90000"/>
              </a:schemeClr>
            </a:solidFill>
          </a:ln>
        </p:spPr>
        <p:style>
          <a:lnRef idx="1">
            <a:schemeClr val="accent1"/>
          </a:lnRef>
          <a:fillRef idx="0">
            <a:schemeClr val="accent1"/>
          </a:fillRef>
          <a:effectRef idx="0">
            <a:schemeClr val="accent1"/>
          </a:effectRef>
          <a:fontRef idx="minor">
            <a:schemeClr val="tx1"/>
          </a:fontRef>
        </p:style>
      </p:cxnSp>
      <p:sp>
        <p:nvSpPr>
          <p:cNvPr id="3" name="TextBox 2">
            <a:extLst>
              <a:ext uri="{FF2B5EF4-FFF2-40B4-BE49-F238E27FC236}">
                <a16:creationId xmlns:a16="http://schemas.microsoft.com/office/drawing/2014/main" id="{12A6E9CF-2E73-6F4B-96AE-060AAF8C2A7A}"/>
              </a:ext>
            </a:extLst>
          </p:cNvPr>
          <p:cNvSpPr txBox="1"/>
          <p:nvPr/>
        </p:nvSpPr>
        <p:spPr>
          <a:xfrm>
            <a:off x="6788080" y="236399"/>
            <a:ext cx="5635645" cy="1892826"/>
          </a:xfrm>
          <a:prstGeom prst="rect">
            <a:avLst/>
          </a:prstGeom>
          <a:noFill/>
        </p:spPr>
        <p:txBody>
          <a:bodyPr wrap="none" rtlCol="0">
            <a:spAutoFit/>
          </a:bodyPr>
          <a:lstStyle/>
          <a:p>
            <a:pPr marL="0" marR="0" algn="ctr">
              <a:lnSpc>
                <a:spcPct val="150000"/>
              </a:lnSpc>
              <a:spcBef>
                <a:spcPts val="0"/>
              </a:spcBef>
              <a:spcAft>
                <a:spcPts val="0"/>
              </a:spcAft>
            </a:pPr>
            <a:r>
              <a:rPr lang="en-US" sz="1100" b="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Programme</a:t>
            </a:r>
            <a:r>
              <a:rPr lang="en-US" sz="11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BA Leadership and management Skills for the Workplace</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1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Code: BMSW6102</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1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Module: Developing innovation and Creativity for Business Advantages</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100" b="1"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Lecturer: </a:t>
            </a:r>
            <a:r>
              <a:rPr lang="en-US" sz="1100" b="1"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Dr.oluwaseun</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100" b="1" spc="-1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Name: Nicoleta </a:t>
            </a:r>
            <a:r>
              <a:rPr lang="en-US" sz="1100" b="1" spc="-1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Mocanu</a:t>
            </a:r>
            <a:r>
              <a:rPr lang="en-US" sz="1100" b="1" spc="-1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pPr marL="0" marR="0" algn="ctr">
              <a:lnSpc>
                <a:spcPct val="150000"/>
              </a:lnSpc>
              <a:spcBef>
                <a:spcPts val="0"/>
              </a:spcBef>
              <a:spcAft>
                <a:spcPts val="0"/>
              </a:spcAft>
            </a:pPr>
            <a:r>
              <a:rPr lang="en-US" sz="1100" b="1" spc="-1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Student ID: 2118432</a:t>
            </a:r>
            <a:endParaRPr lang="en-US"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E96B22-AE51-5456-32C8-6783EE6A8583}"/>
              </a:ext>
            </a:extLst>
          </p:cNvPr>
          <p:cNvSpPr>
            <a:spLocks noGrp="1"/>
          </p:cNvSpPr>
          <p:nvPr>
            <p:ph type="title"/>
          </p:nvPr>
        </p:nvSpPr>
        <p:spPr>
          <a:xfrm>
            <a:off x="640080" y="325369"/>
            <a:ext cx="4368602" cy="1956841"/>
          </a:xfrm>
        </p:spPr>
        <p:txBody>
          <a:bodyPr anchor="b">
            <a:normAutofit/>
          </a:bodyPr>
          <a:lstStyle/>
          <a:p>
            <a:r>
              <a:rPr lang="en-US" sz="4200">
                <a:ea typeface="+mj-lt"/>
                <a:cs typeface="+mj-lt"/>
              </a:rPr>
              <a:t>Introduction to Assignment Process</a:t>
            </a:r>
            <a:endParaRPr lang="en-US" sz="4200"/>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CC2F429-8772-E348-C499-D47FD68FEDF1}"/>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900">
                <a:ea typeface="+mn-lt"/>
                <a:cs typeface="+mn-lt"/>
              </a:rPr>
              <a:t>Methodical approach to research and material creation</a:t>
            </a:r>
            <a:endParaRPr lang="en-US" sz="1900">
              <a:cs typeface="Calibri" panose="020F0502020204030204"/>
            </a:endParaRPr>
          </a:p>
          <a:p>
            <a:r>
              <a:rPr lang="en-US" sz="1900">
                <a:ea typeface="+mn-lt"/>
                <a:cs typeface="+mn-lt"/>
              </a:rPr>
              <a:t>Application of SCAMPER model for innovative solutions</a:t>
            </a:r>
            <a:endParaRPr lang="en-US" sz="1900"/>
          </a:p>
          <a:p>
            <a:r>
              <a:rPr lang="en-US" sz="1900">
                <a:ea typeface="+mn-lt"/>
                <a:cs typeface="+mn-lt"/>
              </a:rPr>
              <a:t>Initial research on SCAMPER model and Thomas Cook's history</a:t>
            </a:r>
            <a:endParaRPr lang="en-US" sz="1900"/>
          </a:p>
          <a:p>
            <a:r>
              <a:rPr lang="en-US" sz="1900">
                <a:ea typeface="+mn-lt"/>
                <a:cs typeface="+mn-lt"/>
              </a:rPr>
              <a:t>Use of academic and industry reports for deeper insights</a:t>
            </a:r>
            <a:endParaRPr lang="en-US" sz="1900"/>
          </a:p>
          <a:p>
            <a:r>
              <a:rPr lang="en-US" sz="1900">
                <a:ea typeface="+mn-lt"/>
                <a:cs typeface="+mn-lt"/>
              </a:rPr>
              <a:t>Exploration of digital platforms and market analyses</a:t>
            </a:r>
            <a:endParaRPr lang="en-US" sz="1900"/>
          </a:p>
          <a:p>
            <a:endParaRPr lang="en-US" sz="1900">
              <a:cs typeface="Calibri"/>
            </a:endParaRPr>
          </a:p>
        </p:txBody>
      </p:sp>
      <p:pic>
        <p:nvPicPr>
          <p:cNvPr id="4" name="Picture 3" descr="3 timeless principles of leadership">
            <a:extLst>
              <a:ext uri="{FF2B5EF4-FFF2-40B4-BE49-F238E27FC236}">
                <a16:creationId xmlns:a16="http://schemas.microsoft.com/office/drawing/2014/main" id="{0AE69308-6C24-4176-C573-51A2E29B22F6}"/>
              </a:ext>
            </a:extLst>
          </p:cNvPr>
          <p:cNvPicPr>
            <a:picLocks noChangeAspect="1"/>
          </p:cNvPicPr>
          <p:nvPr/>
        </p:nvPicPr>
        <p:blipFill rotWithShape="1">
          <a:blip r:embed="rId3"/>
          <a:srcRect l="9059" r="23988" b="-1"/>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81155973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Inspirational leadership – it's all about the human touch | Monkey Puzzle  Training">
            <a:extLst>
              <a:ext uri="{FF2B5EF4-FFF2-40B4-BE49-F238E27FC236}">
                <a16:creationId xmlns:a16="http://schemas.microsoft.com/office/drawing/2014/main" id="{1292D5F5-2A5B-F52D-77BD-DB66479ADC4E}"/>
              </a:ext>
            </a:extLst>
          </p:cNvPr>
          <p:cNvPicPr>
            <a:picLocks noChangeAspect="1"/>
          </p:cNvPicPr>
          <p:nvPr/>
        </p:nvPicPr>
        <p:blipFill rotWithShape="1">
          <a:blip r:embed="rId3"/>
          <a:srcRect l="1741" r="17890"/>
          <a:stretch/>
        </p:blipFill>
        <p:spPr>
          <a:xfrm>
            <a:off x="1"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125019" y="0"/>
            <a:ext cx="7066978"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3E761EE-F0EC-3824-C013-ECB8DE492FF3}"/>
              </a:ext>
            </a:extLst>
          </p:cNvPr>
          <p:cNvSpPr>
            <a:spLocks noGrp="1"/>
          </p:cNvSpPr>
          <p:nvPr>
            <p:ph type="title"/>
          </p:nvPr>
        </p:nvSpPr>
        <p:spPr>
          <a:xfrm>
            <a:off x="7531610" y="365125"/>
            <a:ext cx="3822189" cy="1899912"/>
          </a:xfrm>
        </p:spPr>
        <p:txBody>
          <a:bodyPr>
            <a:normAutofit/>
          </a:bodyPr>
          <a:lstStyle/>
          <a:p>
            <a:r>
              <a:rPr lang="en-US" sz="4000">
                <a:ea typeface="+mj-lt"/>
                <a:cs typeface="+mj-lt"/>
              </a:rPr>
              <a:t>Initial Research and Understanding</a:t>
            </a:r>
            <a:endParaRPr lang="en-US" sz="4000"/>
          </a:p>
        </p:txBody>
      </p:sp>
      <p:sp>
        <p:nvSpPr>
          <p:cNvPr id="3" name="Content Placeholder 2">
            <a:extLst>
              <a:ext uri="{FF2B5EF4-FFF2-40B4-BE49-F238E27FC236}">
                <a16:creationId xmlns:a16="http://schemas.microsoft.com/office/drawing/2014/main" id="{28F2C410-6757-E2A6-B0F5-EC7056905080}"/>
              </a:ext>
            </a:extLst>
          </p:cNvPr>
          <p:cNvSpPr>
            <a:spLocks noGrp="1"/>
          </p:cNvSpPr>
          <p:nvPr>
            <p:ph idx="1"/>
          </p:nvPr>
        </p:nvSpPr>
        <p:spPr>
          <a:xfrm>
            <a:off x="7531610" y="2434201"/>
            <a:ext cx="3822189" cy="3742762"/>
          </a:xfrm>
        </p:spPr>
        <p:txBody>
          <a:bodyPr vert="horz" lIns="91440" tIns="45720" rIns="91440" bIns="45720" rtlCol="0">
            <a:normAutofit/>
          </a:bodyPr>
          <a:lstStyle/>
          <a:p>
            <a:r>
              <a:rPr lang="en-US" sz="2000">
                <a:ea typeface="+mn-lt"/>
                <a:cs typeface="+mn-lt"/>
              </a:rPr>
              <a:t>Reviewing SCAMPER model guidelines from class notes</a:t>
            </a:r>
          </a:p>
          <a:p>
            <a:r>
              <a:rPr lang="en-US" sz="2000">
                <a:ea typeface="+mn-lt"/>
                <a:cs typeface="+mn-lt"/>
              </a:rPr>
              <a:t>Grasping basic concepts from textbooks</a:t>
            </a:r>
          </a:p>
          <a:p>
            <a:r>
              <a:rPr lang="en-US" sz="2000">
                <a:ea typeface="+mn-lt"/>
                <a:cs typeface="+mn-lt"/>
              </a:rPr>
              <a:t>Researching Thomas Cook's history for context</a:t>
            </a:r>
          </a:p>
          <a:p>
            <a:r>
              <a:rPr lang="en-US" sz="2000">
                <a:ea typeface="+mn-lt"/>
                <a:cs typeface="+mn-lt"/>
              </a:rPr>
              <a:t>Understanding obstacles faced by Thomas Cook</a:t>
            </a:r>
          </a:p>
          <a:p>
            <a:r>
              <a:rPr lang="en-US" sz="2000">
                <a:ea typeface="+mn-lt"/>
                <a:cs typeface="+mn-lt"/>
              </a:rPr>
              <a:t>Emphasizing the importance of the SCAMPER model for new solutions</a:t>
            </a:r>
          </a:p>
          <a:p>
            <a:endParaRPr lang="en-US" sz="2000">
              <a:cs typeface="Calibri"/>
            </a:endParaRPr>
          </a:p>
        </p:txBody>
      </p:sp>
    </p:spTree>
    <p:extLst>
      <p:ext uri="{BB962C8B-B14F-4D97-AF65-F5344CB8AC3E}">
        <p14:creationId xmlns:p14="http://schemas.microsoft.com/office/powerpoint/2010/main" val="54060083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F13C74B1-5B17-4795-BED0-7140497B445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AABC5D-7A06-16E1-8472-2EE381005017}"/>
              </a:ext>
            </a:extLst>
          </p:cNvPr>
          <p:cNvSpPr>
            <a:spLocks noGrp="1"/>
          </p:cNvSpPr>
          <p:nvPr>
            <p:ph type="title"/>
          </p:nvPr>
        </p:nvSpPr>
        <p:spPr>
          <a:xfrm>
            <a:off x="640080" y="325369"/>
            <a:ext cx="4368602" cy="1956841"/>
          </a:xfrm>
        </p:spPr>
        <p:txBody>
          <a:bodyPr anchor="b">
            <a:normAutofit/>
          </a:bodyPr>
          <a:lstStyle/>
          <a:p>
            <a:r>
              <a:rPr lang="en-US" sz="4600">
                <a:ea typeface="+mj-lt"/>
                <a:cs typeface="+mj-lt"/>
              </a:rPr>
              <a:t>Academic and Industry Insights</a:t>
            </a:r>
          </a:p>
        </p:txBody>
      </p:sp>
      <p:sp>
        <p:nvSpPr>
          <p:cNvPr id="11" name="sketchy line">
            <a:extLst>
              <a:ext uri="{FF2B5EF4-FFF2-40B4-BE49-F238E27FC236}">
                <a16:creationId xmlns:a16="http://schemas.microsoft.com/office/drawing/2014/main" id="{D4974D33-8DC5-464E-8C6D-BE58F0669C1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80" y="2586994"/>
            <a:ext cx="3474720" cy="18288"/>
          </a:xfrm>
          <a:custGeom>
            <a:avLst/>
            <a:gdLst>
              <a:gd name="connsiteX0" fmla="*/ 0 w 3474720"/>
              <a:gd name="connsiteY0" fmla="*/ 0 h 18288"/>
              <a:gd name="connsiteX1" fmla="*/ 694944 w 3474720"/>
              <a:gd name="connsiteY1" fmla="*/ 0 h 18288"/>
              <a:gd name="connsiteX2" fmla="*/ 1355141 w 3474720"/>
              <a:gd name="connsiteY2" fmla="*/ 0 h 18288"/>
              <a:gd name="connsiteX3" fmla="*/ 2015338 w 3474720"/>
              <a:gd name="connsiteY3" fmla="*/ 0 h 18288"/>
              <a:gd name="connsiteX4" fmla="*/ 2779776 w 3474720"/>
              <a:gd name="connsiteY4" fmla="*/ 0 h 18288"/>
              <a:gd name="connsiteX5" fmla="*/ 3474720 w 3474720"/>
              <a:gd name="connsiteY5" fmla="*/ 0 h 18288"/>
              <a:gd name="connsiteX6" fmla="*/ 3474720 w 3474720"/>
              <a:gd name="connsiteY6" fmla="*/ 18288 h 18288"/>
              <a:gd name="connsiteX7" fmla="*/ 2779776 w 3474720"/>
              <a:gd name="connsiteY7" fmla="*/ 18288 h 18288"/>
              <a:gd name="connsiteX8" fmla="*/ 2189074 w 3474720"/>
              <a:gd name="connsiteY8" fmla="*/ 18288 h 18288"/>
              <a:gd name="connsiteX9" fmla="*/ 1528877 w 3474720"/>
              <a:gd name="connsiteY9" fmla="*/ 18288 h 18288"/>
              <a:gd name="connsiteX10" fmla="*/ 868680 w 3474720"/>
              <a:gd name="connsiteY10" fmla="*/ 18288 h 18288"/>
              <a:gd name="connsiteX11" fmla="*/ 0 w 3474720"/>
              <a:gd name="connsiteY11" fmla="*/ 18288 h 18288"/>
              <a:gd name="connsiteX12" fmla="*/ 0 w 3474720"/>
              <a:gd name="connsiteY12"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Lst>
            <a:rect l="l" t="t" r="r" b="b"/>
            <a:pathLst>
              <a:path w="3474720" h="18288" fill="none" extrusionOk="0">
                <a:moveTo>
                  <a:pt x="0" y="0"/>
                </a:moveTo>
                <a:cubicBezTo>
                  <a:pt x="224454" y="-14544"/>
                  <a:pt x="495407" y="26540"/>
                  <a:pt x="694944" y="0"/>
                </a:cubicBezTo>
                <a:cubicBezTo>
                  <a:pt x="894481" y="-26540"/>
                  <a:pt x="1130063" y="24713"/>
                  <a:pt x="1355141" y="0"/>
                </a:cubicBezTo>
                <a:cubicBezTo>
                  <a:pt x="1580219" y="-24713"/>
                  <a:pt x="1820099" y="26695"/>
                  <a:pt x="2015338" y="0"/>
                </a:cubicBezTo>
                <a:cubicBezTo>
                  <a:pt x="2210577" y="-26695"/>
                  <a:pt x="2402045" y="165"/>
                  <a:pt x="2779776" y="0"/>
                </a:cubicBezTo>
                <a:cubicBezTo>
                  <a:pt x="3157507" y="-165"/>
                  <a:pt x="3286859" y="-15571"/>
                  <a:pt x="3474720" y="0"/>
                </a:cubicBezTo>
                <a:cubicBezTo>
                  <a:pt x="3474286" y="7551"/>
                  <a:pt x="3474253" y="9822"/>
                  <a:pt x="3474720" y="18288"/>
                </a:cubicBezTo>
                <a:cubicBezTo>
                  <a:pt x="3233904" y="29845"/>
                  <a:pt x="2945134" y="-5256"/>
                  <a:pt x="2779776" y="18288"/>
                </a:cubicBezTo>
                <a:cubicBezTo>
                  <a:pt x="2614418" y="41832"/>
                  <a:pt x="2339768" y="22709"/>
                  <a:pt x="2189074" y="18288"/>
                </a:cubicBezTo>
                <a:cubicBezTo>
                  <a:pt x="2038380" y="13867"/>
                  <a:pt x="1817434" y="-4947"/>
                  <a:pt x="1528877" y="18288"/>
                </a:cubicBezTo>
                <a:cubicBezTo>
                  <a:pt x="1240320" y="41523"/>
                  <a:pt x="1042447" y="37198"/>
                  <a:pt x="868680" y="18288"/>
                </a:cubicBezTo>
                <a:cubicBezTo>
                  <a:pt x="694913" y="-622"/>
                  <a:pt x="233232" y="44909"/>
                  <a:pt x="0" y="18288"/>
                </a:cubicBezTo>
                <a:cubicBezTo>
                  <a:pt x="60" y="11696"/>
                  <a:pt x="66" y="3758"/>
                  <a:pt x="0" y="0"/>
                </a:cubicBezTo>
                <a:close/>
              </a:path>
              <a:path w="3474720" h="18288" stroke="0" extrusionOk="0">
                <a:moveTo>
                  <a:pt x="0" y="0"/>
                </a:moveTo>
                <a:cubicBezTo>
                  <a:pt x="202328" y="-14716"/>
                  <a:pt x="332722" y="-11499"/>
                  <a:pt x="625450" y="0"/>
                </a:cubicBezTo>
                <a:cubicBezTo>
                  <a:pt x="918178" y="11499"/>
                  <a:pt x="1096688" y="5123"/>
                  <a:pt x="1389888" y="0"/>
                </a:cubicBezTo>
                <a:cubicBezTo>
                  <a:pt x="1683088" y="-5123"/>
                  <a:pt x="1835981" y="-14038"/>
                  <a:pt x="1980590" y="0"/>
                </a:cubicBezTo>
                <a:cubicBezTo>
                  <a:pt x="2125199" y="14038"/>
                  <a:pt x="2396099" y="-7203"/>
                  <a:pt x="2571293" y="0"/>
                </a:cubicBezTo>
                <a:cubicBezTo>
                  <a:pt x="2746487" y="7203"/>
                  <a:pt x="3041609" y="-12036"/>
                  <a:pt x="3474720" y="0"/>
                </a:cubicBezTo>
                <a:cubicBezTo>
                  <a:pt x="3474638" y="4406"/>
                  <a:pt x="3474631" y="9982"/>
                  <a:pt x="3474720" y="18288"/>
                </a:cubicBezTo>
                <a:cubicBezTo>
                  <a:pt x="3324873" y="21876"/>
                  <a:pt x="3136771" y="12587"/>
                  <a:pt x="2814523" y="18288"/>
                </a:cubicBezTo>
                <a:cubicBezTo>
                  <a:pt x="2492275" y="23989"/>
                  <a:pt x="2294402" y="47111"/>
                  <a:pt x="2154326" y="18288"/>
                </a:cubicBezTo>
                <a:cubicBezTo>
                  <a:pt x="2014250" y="-10535"/>
                  <a:pt x="1820317" y="33903"/>
                  <a:pt x="1494130" y="18288"/>
                </a:cubicBezTo>
                <a:cubicBezTo>
                  <a:pt x="1167943" y="2673"/>
                  <a:pt x="948432" y="14868"/>
                  <a:pt x="729691" y="18288"/>
                </a:cubicBezTo>
                <a:cubicBezTo>
                  <a:pt x="510950" y="21708"/>
                  <a:pt x="264032" y="24354"/>
                  <a:pt x="0" y="18288"/>
                </a:cubicBezTo>
                <a:cubicBezTo>
                  <a:pt x="189" y="14288"/>
                  <a:pt x="-703" y="3747"/>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863741219">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818BE20-A6D0-F86B-4AA0-6EC92EB23FAA}"/>
              </a:ext>
            </a:extLst>
          </p:cNvPr>
          <p:cNvSpPr>
            <a:spLocks noGrp="1"/>
          </p:cNvSpPr>
          <p:nvPr>
            <p:ph idx="1"/>
          </p:nvPr>
        </p:nvSpPr>
        <p:spPr>
          <a:xfrm>
            <a:off x="640080" y="2872899"/>
            <a:ext cx="4243589" cy="3320668"/>
          </a:xfrm>
        </p:spPr>
        <p:txBody>
          <a:bodyPr vert="horz" lIns="91440" tIns="45720" rIns="91440" bIns="45720" rtlCol="0">
            <a:normAutofit/>
          </a:bodyPr>
          <a:lstStyle/>
          <a:p>
            <a:r>
              <a:rPr lang="en-US" sz="1900">
                <a:ea typeface="+mn-lt"/>
                <a:cs typeface="+mn-lt"/>
              </a:rPr>
              <a:t>Seeking professor periodicals and industry papers</a:t>
            </a:r>
          </a:p>
          <a:p>
            <a:r>
              <a:rPr lang="en-US" sz="1900">
                <a:ea typeface="+mn-lt"/>
                <a:cs typeface="+mn-lt"/>
              </a:rPr>
              <a:t>Accessing smart publications via JSTOR and Google Scholar</a:t>
            </a:r>
          </a:p>
          <a:p>
            <a:r>
              <a:rPr lang="en-US" sz="1900">
                <a:ea typeface="+mn-lt"/>
                <a:cs typeface="+mn-lt"/>
              </a:rPr>
              <a:t>Gaining business model insights from academic sources</a:t>
            </a:r>
          </a:p>
          <a:p>
            <a:r>
              <a:rPr lang="en-US" sz="1900">
                <a:ea typeface="+mn-lt"/>
                <a:cs typeface="+mn-lt"/>
              </a:rPr>
              <a:t>Understanding industry trends from reputable organizations</a:t>
            </a:r>
          </a:p>
          <a:p>
            <a:r>
              <a:rPr lang="en-US" sz="1900">
                <a:ea typeface="+mn-lt"/>
                <a:cs typeface="+mn-lt"/>
              </a:rPr>
              <a:t>Extracting valuable insights from regulatory publications</a:t>
            </a:r>
          </a:p>
          <a:p>
            <a:endParaRPr lang="en-US" sz="1900">
              <a:cs typeface="Calibri"/>
            </a:endParaRPr>
          </a:p>
        </p:txBody>
      </p:sp>
      <p:pic>
        <p:nvPicPr>
          <p:cNvPr id="4" name="Picture 3" descr="5 ways to become the optimistic leader your team needs - Insperity">
            <a:extLst>
              <a:ext uri="{FF2B5EF4-FFF2-40B4-BE49-F238E27FC236}">
                <a16:creationId xmlns:a16="http://schemas.microsoft.com/office/drawing/2014/main" id="{C1189FB0-E8AB-5505-9A23-6D3C093902BC}"/>
              </a:ext>
            </a:extLst>
          </p:cNvPr>
          <p:cNvPicPr>
            <a:picLocks noChangeAspect="1"/>
          </p:cNvPicPr>
          <p:nvPr/>
        </p:nvPicPr>
        <p:blipFill rotWithShape="1">
          <a:blip r:embed="rId3"/>
          <a:srcRect l="32562" r="14781" b="3"/>
          <a:stretch/>
        </p:blipFill>
        <p:spPr>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p:spPr>
      </p:pic>
    </p:spTree>
    <p:extLst>
      <p:ext uri="{BB962C8B-B14F-4D97-AF65-F5344CB8AC3E}">
        <p14:creationId xmlns:p14="http://schemas.microsoft.com/office/powerpoint/2010/main" val="21626594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Leadership Development vs Leadership Training: Understanding the Difference  - The Economic Times">
            <a:extLst>
              <a:ext uri="{FF2B5EF4-FFF2-40B4-BE49-F238E27FC236}">
                <a16:creationId xmlns:a16="http://schemas.microsoft.com/office/drawing/2014/main" id="{15BF9F52-59DB-4B33-2654-7B5F21C430DB}"/>
              </a:ext>
            </a:extLst>
          </p:cNvPr>
          <p:cNvPicPr>
            <a:picLocks noChangeAspect="1"/>
          </p:cNvPicPr>
          <p:nvPr/>
        </p:nvPicPr>
        <p:blipFill rotWithShape="1">
          <a:blip r:embed="rId3"/>
          <a:srcRect t="714" b="4722"/>
          <a:stretch/>
        </p:blipFill>
        <p:spPr>
          <a:xfrm>
            <a:off x="2522356" y="10"/>
            <a:ext cx="9669642" cy="6857990"/>
          </a:xfrm>
          <a:prstGeom prst="rect">
            <a:avLst/>
          </a:prstGeom>
        </p:spPr>
      </p:pic>
      <p:sp>
        <p:nvSpPr>
          <p:cNvPr id="11" name="Rectangle 10">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FD7796D-12A4-CA89-4A7F-D2C58519018C}"/>
              </a:ext>
            </a:extLst>
          </p:cNvPr>
          <p:cNvSpPr>
            <a:spLocks noGrp="1"/>
          </p:cNvSpPr>
          <p:nvPr>
            <p:ph type="title"/>
          </p:nvPr>
        </p:nvSpPr>
        <p:spPr>
          <a:xfrm>
            <a:off x="838200" y="365125"/>
            <a:ext cx="3822189" cy="1899912"/>
          </a:xfrm>
        </p:spPr>
        <p:txBody>
          <a:bodyPr>
            <a:normAutofit/>
          </a:bodyPr>
          <a:lstStyle/>
          <a:p>
            <a:r>
              <a:rPr lang="en-US" sz="4000">
                <a:ea typeface="+mj-lt"/>
                <a:cs typeface="+mj-lt"/>
              </a:rPr>
              <a:t>Digital Platforms and Market Analysis</a:t>
            </a:r>
          </a:p>
        </p:txBody>
      </p:sp>
      <p:sp>
        <p:nvSpPr>
          <p:cNvPr id="3" name="Content Placeholder 2">
            <a:extLst>
              <a:ext uri="{FF2B5EF4-FFF2-40B4-BE49-F238E27FC236}">
                <a16:creationId xmlns:a16="http://schemas.microsoft.com/office/drawing/2014/main" id="{223F9B56-1049-99E8-B8BF-CE4C92578F7F}"/>
              </a:ext>
            </a:extLst>
          </p:cNvPr>
          <p:cNvSpPr>
            <a:spLocks noGrp="1"/>
          </p:cNvSpPr>
          <p:nvPr>
            <p:ph idx="1"/>
          </p:nvPr>
        </p:nvSpPr>
        <p:spPr>
          <a:xfrm>
            <a:off x="838200" y="2434201"/>
            <a:ext cx="3822189" cy="3742762"/>
          </a:xfrm>
        </p:spPr>
        <p:txBody>
          <a:bodyPr vert="horz" lIns="91440" tIns="45720" rIns="91440" bIns="45720" rtlCol="0">
            <a:normAutofit/>
          </a:bodyPr>
          <a:lstStyle/>
          <a:p>
            <a:r>
              <a:rPr lang="en-US" sz="2000" dirty="0" err="1">
                <a:ea typeface="+mn-lt"/>
                <a:cs typeface="+mn-lt"/>
              </a:rPr>
              <a:t>Utilising</a:t>
            </a:r>
            <a:r>
              <a:rPr lang="en-US" sz="2000" dirty="0">
                <a:ea typeface="+mn-lt"/>
                <a:cs typeface="+mn-lt"/>
              </a:rPr>
              <a:t> Statista for comprehensive market knowledge</a:t>
            </a:r>
            <a:endParaRPr lang="en-US" sz="2000" dirty="0">
              <a:cs typeface="Calibri" panose="020F0502020204030204"/>
            </a:endParaRPr>
          </a:p>
          <a:p>
            <a:r>
              <a:rPr lang="en-US" sz="2000" dirty="0">
                <a:ea typeface="+mn-lt"/>
                <a:cs typeface="+mn-lt"/>
              </a:rPr>
              <a:t>Accessing IBISWorld for industry analysis and trends</a:t>
            </a:r>
            <a:endParaRPr lang="en-US" sz="2000" dirty="0"/>
          </a:p>
          <a:p>
            <a:r>
              <a:rPr lang="en-US" sz="2000" dirty="0">
                <a:ea typeface="+mn-lt"/>
                <a:cs typeface="+mn-lt"/>
              </a:rPr>
              <a:t>Understanding user behaviors and popular events</a:t>
            </a:r>
            <a:endParaRPr lang="en-US" sz="2000" dirty="0"/>
          </a:p>
          <a:p>
            <a:r>
              <a:rPr lang="en-US" sz="2000" dirty="0">
                <a:ea typeface="+mn-lt"/>
                <a:cs typeface="+mn-lt"/>
              </a:rPr>
              <a:t>Assessing technology's impact on travel experiences</a:t>
            </a:r>
            <a:endParaRPr lang="en-US" sz="2000" dirty="0"/>
          </a:p>
          <a:p>
            <a:r>
              <a:rPr lang="en-US" sz="2000" dirty="0">
                <a:ea typeface="+mn-lt"/>
                <a:cs typeface="+mn-lt"/>
              </a:rPr>
              <a:t>Applying modern perspectives to the SCAMPER model</a:t>
            </a:r>
            <a:endParaRPr lang="en-US" sz="2000" dirty="0"/>
          </a:p>
          <a:p>
            <a:endParaRPr lang="en-US" sz="2000" dirty="0">
              <a:cs typeface="Calibri"/>
            </a:endParaRPr>
          </a:p>
        </p:txBody>
      </p:sp>
    </p:spTree>
    <p:extLst>
      <p:ext uri="{BB962C8B-B14F-4D97-AF65-F5344CB8AC3E}">
        <p14:creationId xmlns:p14="http://schemas.microsoft.com/office/powerpoint/2010/main" val="333656377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C0DDB34-928E-28D4-F83F-430B5C5A76AB}"/>
              </a:ext>
            </a:extLst>
          </p:cNvPr>
          <p:cNvSpPr>
            <a:spLocks noGrp="1"/>
          </p:cNvSpPr>
          <p:nvPr>
            <p:ph type="title"/>
          </p:nvPr>
        </p:nvSpPr>
        <p:spPr>
          <a:xfrm>
            <a:off x="481013" y="3752849"/>
            <a:ext cx="3290887" cy="2452687"/>
          </a:xfrm>
        </p:spPr>
        <p:txBody>
          <a:bodyPr anchor="ctr">
            <a:normAutofit/>
          </a:bodyPr>
          <a:lstStyle/>
          <a:p>
            <a:r>
              <a:rPr lang="en-US" sz="3600">
                <a:ea typeface="+mj-lt"/>
                <a:cs typeface="+mj-lt"/>
              </a:rPr>
              <a:t>Exploring Concepts and Theories</a:t>
            </a:r>
            <a:endParaRPr lang="en-US" sz="3600"/>
          </a:p>
        </p:txBody>
      </p:sp>
      <p:pic>
        <p:nvPicPr>
          <p:cNvPr id="4" name="Picture 3" descr="Resilient leadership: Easy steps to navigate the working life pressure">
            <a:extLst>
              <a:ext uri="{FF2B5EF4-FFF2-40B4-BE49-F238E27FC236}">
                <a16:creationId xmlns:a16="http://schemas.microsoft.com/office/drawing/2014/main" id="{1816D537-E703-E543-36D2-AE16D4076FE8}"/>
              </a:ext>
            </a:extLst>
          </p:cNvPr>
          <p:cNvPicPr>
            <a:picLocks noChangeAspect="1"/>
          </p:cNvPicPr>
          <p:nvPr/>
        </p:nvPicPr>
        <p:blipFill rotWithShape="1">
          <a:blip r:embed="rId3"/>
          <a:srcRect t="19026" b="11804"/>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3" name="Content Placeholder 2">
            <a:extLst>
              <a:ext uri="{FF2B5EF4-FFF2-40B4-BE49-F238E27FC236}">
                <a16:creationId xmlns:a16="http://schemas.microsoft.com/office/drawing/2014/main" id="{7FD88708-6CF8-5CF2-8278-527998811FD3}"/>
              </a:ext>
            </a:extLst>
          </p:cNvPr>
          <p:cNvSpPr>
            <a:spLocks noGrp="1"/>
          </p:cNvSpPr>
          <p:nvPr>
            <p:ph idx="1"/>
          </p:nvPr>
        </p:nvSpPr>
        <p:spPr>
          <a:xfrm>
            <a:off x="4223982" y="3752850"/>
            <a:ext cx="7485413" cy="2452687"/>
          </a:xfrm>
        </p:spPr>
        <p:txBody>
          <a:bodyPr vert="horz" lIns="91440" tIns="45720" rIns="91440" bIns="45720" rtlCol="0" anchor="ctr">
            <a:normAutofit/>
          </a:bodyPr>
          <a:lstStyle/>
          <a:p>
            <a:r>
              <a:rPr lang="en-US" sz="1800" dirty="0">
                <a:ea typeface="+mn-lt"/>
                <a:cs typeface="+mn-lt"/>
              </a:rPr>
              <a:t>Investigating SCAMPER concept in diverse industries</a:t>
            </a:r>
          </a:p>
          <a:p>
            <a:r>
              <a:rPr lang="en-US" sz="1800" dirty="0">
                <a:ea typeface="+mn-lt"/>
                <a:cs typeface="+mn-lt"/>
              </a:rPr>
              <a:t>Studying principles from goal management lessons</a:t>
            </a:r>
          </a:p>
          <a:p>
            <a:r>
              <a:rPr lang="en-US" sz="1800" dirty="0" err="1">
                <a:ea typeface="+mn-lt"/>
                <a:cs typeface="+mn-lt"/>
              </a:rPr>
              <a:t>Analysing</a:t>
            </a:r>
            <a:r>
              <a:rPr lang="en-US" sz="1800" dirty="0">
                <a:ea typeface="+mn-lt"/>
                <a:cs typeface="+mn-lt"/>
              </a:rPr>
              <a:t> case studies from reputable sources</a:t>
            </a:r>
          </a:p>
          <a:p>
            <a:r>
              <a:rPr lang="en-US" sz="1800" dirty="0">
                <a:ea typeface="+mn-lt"/>
                <a:cs typeface="+mn-lt"/>
              </a:rPr>
              <a:t>Extracting insights from expert analyses on innovation</a:t>
            </a:r>
          </a:p>
          <a:p>
            <a:r>
              <a:rPr lang="en-US" sz="1800" dirty="0">
                <a:ea typeface="+mn-lt"/>
                <a:cs typeface="+mn-lt"/>
              </a:rPr>
              <a:t>Applying theories to develop solutions for Thomas Cook</a:t>
            </a:r>
          </a:p>
          <a:p>
            <a:endParaRPr lang="en-US" sz="1800" dirty="0">
              <a:cs typeface="Calibri"/>
            </a:endParaRPr>
          </a:p>
        </p:txBody>
      </p:sp>
    </p:spTree>
    <p:extLst>
      <p:ext uri="{BB962C8B-B14F-4D97-AF65-F5344CB8AC3E}">
        <p14:creationId xmlns:p14="http://schemas.microsoft.com/office/powerpoint/2010/main" val="287919474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Why You Should Consider an MBA in Leadership for your Career">
            <a:extLst>
              <a:ext uri="{FF2B5EF4-FFF2-40B4-BE49-F238E27FC236}">
                <a16:creationId xmlns:a16="http://schemas.microsoft.com/office/drawing/2014/main" id="{427D57F6-A376-C47F-7D13-8ADF60527768}"/>
              </a:ext>
            </a:extLst>
          </p:cNvPr>
          <p:cNvPicPr>
            <a:picLocks noChangeAspect="1"/>
          </p:cNvPicPr>
          <p:nvPr/>
        </p:nvPicPr>
        <p:blipFill rotWithShape="1">
          <a:blip r:embed="rId3"/>
          <a:srcRect r="11111"/>
          <a:stretch/>
        </p:blipFill>
        <p:spPr>
          <a:xfrm>
            <a:off x="1" y="1"/>
            <a:ext cx="12192000" cy="6857999"/>
          </a:xfrm>
          <a:prstGeom prst="rect">
            <a:avLst/>
          </a:prstGeom>
        </p:spPr>
      </p:pic>
      <p:sp useBgFill="1">
        <p:nvSpPr>
          <p:cNvPr id="11" name="Freeform: Shape 10">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FEA6AA46-3194-C93E-6FD2-99FCFE724753}"/>
              </a:ext>
            </a:extLst>
          </p:cNvPr>
          <p:cNvSpPr>
            <a:spLocks noGrp="1"/>
          </p:cNvSpPr>
          <p:nvPr>
            <p:ph type="title"/>
          </p:nvPr>
        </p:nvSpPr>
        <p:spPr>
          <a:xfrm>
            <a:off x="1037809" y="1071350"/>
            <a:ext cx="4775162" cy="1339382"/>
          </a:xfrm>
        </p:spPr>
        <p:txBody>
          <a:bodyPr>
            <a:normAutofit/>
          </a:bodyPr>
          <a:lstStyle/>
          <a:p>
            <a:pPr algn="ctr"/>
            <a:r>
              <a:rPr lang="en-US" sz="3600" dirty="0" err="1">
                <a:ea typeface="+mj-lt"/>
                <a:cs typeface="+mj-lt"/>
              </a:rPr>
              <a:t>Synthesising</a:t>
            </a:r>
            <a:r>
              <a:rPr lang="en-US" sz="3600" dirty="0">
                <a:ea typeface="+mj-lt"/>
                <a:cs typeface="+mj-lt"/>
              </a:rPr>
              <a:t> Information for Solutions</a:t>
            </a:r>
            <a:endParaRPr lang="en-US" sz="3600" dirty="0"/>
          </a:p>
        </p:txBody>
      </p:sp>
      <p:sp>
        <p:nvSpPr>
          <p:cNvPr id="13"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11EBE666-2828-118C-8136-428444A4CB25}"/>
              </a:ext>
            </a:extLst>
          </p:cNvPr>
          <p:cNvSpPr>
            <a:spLocks noGrp="1"/>
          </p:cNvSpPr>
          <p:nvPr>
            <p:ph idx="1"/>
          </p:nvPr>
        </p:nvSpPr>
        <p:spPr>
          <a:xfrm>
            <a:off x="1189319" y="2547257"/>
            <a:ext cx="4458446" cy="3109740"/>
          </a:xfrm>
        </p:spPr>
        <p:txBody>
          <a:bodyPr vert="horz" lIns="91440" tIns="45720" rIns="91440" bIns="45720" rtlCol="0" anchor="ctr">
            <a:normAutofit/>
          </a:bodyPr>
          <a:lstStyle/>
          <a:p>
            <a:r>
              <a:rPr lang="en-US" sz="1900" dirty="0">
                <a:ea typeface="+mn-lt"/>
                <a:cs typeface="+mn-lt"/>
              </a:rPr>
              <a:t>Carefully sorting and </a:t>
            </a:r>
            <a:r>
              <a:rPr lang="en-US" sz="1900" dirty="0" err="1">
                <a:ea typeface="+mn-lt"/>
                <a:cs typeface="+mn-lt"/>
              </a:rPr>
              <a:t>organising</a:t>
            </a:r>
            <a:r>
              <a:rPr lang="en-US" sz="1900" dirty="0">
                <a:ea typeface="+mn-lt"/>
                <a:cs typeface="+mn-lt"/>
              </a:rPr>
              <a:t> data for relevance</a:t>
            </a:r>
            <a:endParaRPr lang="en-US" sz="1900" dirty="0">
              <a:cs typeface="Calibri" panose="020F0502020204030204"/>
            </a:endParaRPr>
          </a:p>
          <a:p>
            <a:r>
              <a:rPr lang="en-US" sz="1900" dirty="0">
                <a:ea typeface="+mn-lt"/>
                <a:cs typeface="+mn-lt"/>
              </a:rPr>
              <a:t>Structuring findings around SCAMPER categories</a:t>
            </a:r>
            <a:endParaRPr lang="en-US" sz="1900" dirty="0"/>
          </a:p>
          <a:p>
            <a:r>
              <a:rPr lang="en-US" sz="1900" dirty="0">
                <a:ea typeface="+mn-lt"/>
                <a:cs typeface="+mn-lt"/>
              </a:rPr>
              <a:t>Integrating insights from various sources</a:t>
            </a:r>
            <a:endParaRPr lang="en-US" sz="1900" dirty="0"/>
          </a:p>
          <a:p>
            <a:r>
              <a:rPr lang="en-US" sz="1900" dirty="0">
                <a:ea typeface="+mn-lt"/>
                <a:cs typeface="+mn-lt"/>
              </a:rPr>
              <a:t>Building a comprehensive view of potential solutions</a:t>
            </a:r>
            <a:endParaRPr lang="en-US" sz="1900" dirty="0"/>
          </a:p>
          <a:p>
            <a:r>
              <a:rPr lang="en-US" sz="1900" dirty="0">
                <a:ea typeface="+mn-lt"/>
                <a:cs typeface="+mn-lt"/>
              </a:rPr>
              <a:t>Ensuring clarity and relevance in solution development</a:t>
            </a:r>
            <a:endParaRPr lang="en-US" sz="1900" dirty="0"/>
          </a:p>
          <a:p>
            <a:endParaRPr lang="en-US" sz="1900" dirty="0">
              <a:cs typeface="Calibri"/>
            </a:endParaRPr>
          </a:p>
        </p:txBody>
      </p:sp>
    </p:spTree>
    <p:extLst>
      <p:ext uri="{BB962C8B-B14F-4D97-AF65-F5344CB8AC3E}">
        <p14:creationId xmlns:p14="http://schemas.microsoft.com/office/powerpoint/2010/main" val="253132325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C17DE74-01C9-4859-B65A-85CF999E85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068C0432-0E90-4CC1-8CD3-D44A90DF07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347414"/>
          </a:xfrm>
          <a:custGeom>
            <a:avLst/>
            <a:gdLst>
              <a:gd name="connsiteX0" fmla="*/ 0 w 12192000"/>
              <a:gd name="connsiteY0" fmla="*/ 0 h 2347414"/>
              <a:gd name="connsiteX1" fmla="*/ 12192000 w 12192000"/>
              <a:gd name="connsiteY1" fmla="*/ 0 h 2347414"/>
              <a:gd name="connsiteX2" fmla="*/ 12192000 w 12192000"/>
              <a:gd name="connsiteY2" fmla="*/ 1736458 h 2347414"/>
              <a:gd name="connsiteX3" fmla="*/ 11967601 w 12192000"/>
              <a:gd name="connsiteY3" fmla="*/ 1784034 h 2347414"/>
              <a:gd name="connsiteX4" fmla="*/ 10829000 w 12192000"/>
              <a:gd name="connsiteY4" fmla="*/ 1983294 h 2347414"/>
              <a:gd name="connsiteX5" fmla="*/ 10743779 w 12192000"/>
              <a:gd name="connsiteY5" fmla="*/ 1996027 h 2347414"/>
              <a:gd name="connsiteX6" fmla="*/ 10829254 w 12192000"/>
              <a:gd name="connsiteY6" fmla="*/ 1987751 h 2347414"/>
              <a:gd name="connsiteX7" fmla="*/ 10847162 w 12192000"/>
              <a:gd name="connsiteY7" fmla="*/ 1988388 h 2347414"/>
              <a:gd name="connsiteX8" fmla="*/ 11575155 w 12192000"/>
              <a:gd name="connsiteY8" fmla="*/ 1921415 h 2347414"/>
              <a:gd name="connsiteX9" fmla="*/ 12192000 w 12192000"/>
              <a:gd name="connsiteY9" fmla="*/ 1851213 h 2347414"/>
              <a:gd name="connsiteX10" fmla="*/ 12192000 w 12192000"/>
              <a:gd name="connsiteY10" fmla="*/ 1907356 h 2347414"/>
              <a:gd name="connsiteX11" fmla="*/ 12035532 w 12192000"/>
              <a:gd name="connsiteY11" fmla="*/ 1927033 h 2347414"/>
              <a:gd name="connsiteX12" fmla="*/ 11576932 w 12192000"/>
              <a:gd name="connsiteY12" fmla="*/ 1976291 h 2347414"/>
              <a:gd name="connsiteX13" fmla="*/ 10627316 w 12192000"/>
              <a:gd name="connsiteY13" fmla="*/ 2061470 h 2347414"/>
              <a:gd name="connsiteX14" fmla="*/ 9804196 w 12192000"/>
              <a:gd name="connsiteY14" fmla="*/ 2123478 h 2347414"/>
              <a:gd name="connsiteX15" fmla="*/ 9243851 w 12192000"/>
              <a:gd name="connsiteY15" fmla="*/ 2180008 h 2347414"/>
              <a:gd name="connsiteX16" fmla="*/ 8731259 w 12192000"/>
              <a:gd name="connsiteY16" fmla="*/ 2225081 h 2347414"/>
              <a:gd name="connsiteX17" fmla="*/ 8065752 w 12192000"/>
              <a:gd name="connsiteY17" fmla="*/ 2271681 h 2347414"/>
              <a:gd name="connsiteX18" fmla="*/ 7658065 w 12192000"/>
              <a:gd name="connsiteY18" fmla="*/ 2292562 h 2347414"/>
              <a:gd name="connsiteX19" fmla="*/ 6531024 w 12192000"/>
              <a:gd name="connsiteY19" fmla="*/ 2324138 h 2347414"/>
              <a:gd name="connsiteX20" fmla="*/ 6178331 w 12192000"/>
              <a:gd name="connsiteY20" fmla="*/ 2345655 h 2347414"/>
              <a:gd name="connsiteX21" fmla="*/ 5977282 w 12192000"/>
              <a:gd name="connsiteY21" fmla="*/ 2344127 h 2347414"/>
              <a:gd name="connsiteX22" fmla="*/ 5367658 w 12192000"/>
              <a:gd name="connsiteY22" fmla="*/ 2329230 h 2347414"/>
              <a:gd name="connsiteX23" fmla="*/ 4387306 w 12192000"/>
              <a:gd name="connsiteY23" fmla="*/ 2288614 h 2347414"/>
              <a:gd name="connsiteX24" fmla="*/ 4180287 w 12192000"/>
              <a:gd name="connsiteY24" fmla="*/ 2280211 h 2347414"/>
              <a:gd name="connsiteX25" fmla="*/ 3842199 w 12192000"/>
              <a:gd name="connsiteY25" fmla="*/ 2257039 h 2347414"/>
              <a:gd name="connsiteX26" fmla="*/ 3730309 w 12192000"/>
              <a:gd name="connsiteY26" fmla="*/ 2251182 h 2347414"/>
              <a:gd name="connsiteX27" fmla="*/ 3425496 w 12192000"/>
              <a:gd name="connsiteY27" fmla="*/ 2231320 h 2347414"/>
              <a:gd name="connsiteX28" fmla="*/ 3076106 w 12192000"/>
              <a:gd name="connsiteY28" fmla="*/ 2201781 h 2347414"/>
              <a:gd name="connsiteX29" fmla="*/ 2819682 w 12192000"/>
              <a:gd name="connsiteY29" fmla="*/ 2182427 h 2347414"/>
              <a:gd name="connsiteX30" fmla="*/ 2525539 w 12192000"/>
              <a:gd name="connsiteY30" fmla="*/ 2152888 h 2347414"/>
              <a:gd name="connsiteX31" fmla="*/ 2311915 w 12192000"/>
              <a:gd name="connsiteY31" fmla="*/ 2133536 h 2347414"/>
              <a:gd name="connsiteX32" fmla="*/ 2054223 w 12192000"/>
              <a:gd name="connsiteY32" fmla="*/ 2104760 h 2347414"/>
              <a:gd name="connsiteX33" fmla="*/ 1865367 w 12192000"/>
              <a:gd name="connsiteY33" fmla="*/ 2084770 h 2347414"/>
              <a:gd name="connsiteX34" fmla="*/ 1629263 w 12192000"/>
              <a:gd name="connsiteY34" fmla="*/ 2055996 h 2347414"/>
              <a:gd name="connsiteX35" fmla="*/ 1458823 w 12192000"/>
              <a:gd name="connsiteY35" fmla="*/ 2035751 h 2347414"/>
              <a:gd name="connsiteX36" fmla="*/ 1241390 w 12192000"/>
              <a:gd name="connsiteY36" fmla="*/ 2007103 h 2347414"/>
              <a:gd name="connsiteX37" fmla="*/ 1047453 w 12192000"/>
              <a:gd name="connsiteY37" fmla="*/ 1980748 h 2347414"/>
              <a:gd name="connsiteX38" fmla="*/ 814907 w 12192000"/>
              <a:gd name="connsiteY38" fmla="*/ 1949045 h 2347414"/>
              <a:gd name="connsiteX39" fmla="*/ 592649 w 12192000"/>
              <a:gd name="connsiteY39" fmla="*/ 1913776 h 2347414"/>
              <a:gd name="connsiteX40" fmla="*/ 343591 w 12192000"/>
              <a:gd name="connsiteY40" fmla="*/ 1872650 h 2347414"/>
              <a:gd name="connsiteX41" fmla="*/ 35731 w 12192000"/>
              <a:gd name="connsiteY41" fmla="*/ 1821722 h 2347414"/>
              <a:gd name="connsiteX42" fmla="*/ 0 w 12192000"/>
              <a:gd name="connsiteY42" fmla="*/ 1814848 h 2347414"/>
              <a:gd name="connsiteX43" fmla="*/ 0 w 12192000"/>
              <a:gd name="connsiteY43" fmla="*/ 1758489 h 2347414"/>
              <a:gd name="connsiteX44" fmla="*/ 274248 w 12192000"/>
              <a:gd name="connsiteY44" fmla="*/ 1808735 h 2347414"/>
              <a:gd name="connsiteX45" fmla="*/ 498157 w 12192000"/>
              <a:gd name="connsiteY45" fmla="*/ 1846167 h 2347414"/>
              <a:gd name="connsiteX46" fmla="*/ 722828 w 12192000"/>
              <a:gd name="connsiteY46" fmla="*/ 1878635 h 2347414"/>
              <a:gd name="connsiteX47" fmla="*/ 949913 w 12192000"/>
              <a:gd name="connsiteY47" fmla="*/ 1912375 h 2347414"/>
              <a:gd name="connsiteX48" fmla="*/ 1195414 w 12192000"/>
              <a:gd name="connsiteY48" fmla="*/ 1947516 h 2347414"/>
              <a:gd name="connsiteX49" fmla="*/ 1342867 w 12192000"/>
              <a:gd name="connsiteY49" fmla="*/ 1968397 h 2347414"/>
              <a:gd name="connsiteX50" fmla="*/ 1518007 w 12192000"/>
              <a:gd name="connsiteY50" fmla="*/ 1988006 h 2347414"/>
              <a:gd name="connsiteX51" fmla="*/ 1701403 w 12192000"/>
              <a:gd name="connsiteY51" fmla="*/ 2010669 h 2347414"/>
              <a:gd name="connsiteX52" fmla="*/ 1879210 w 12192000"/>
              <a:gd name="connsiteY52" fmla="*/ 2031167 h 2347414"/>
              <a:gd name="connsiteX53" fmla="*/ 2068702 w 12192000"/>
              <a:gd name="connsiteY53" fmla="*/ 2052940 h 2347414"/>
              <a:gd name="connsiteX54" fmla="*/ 2212090 w 12192000"/>
              <a:gd name="connsiteY54" fmla="*/ 2067583 h 2347414"/>
              <a:gd name="connsiteX55" fmla="*/ 2416949 w 12192000"/>
              <a:gd name="connsiteY55" fmla="*/ 2089609 h 2347414"/>
              <a:gd name="connsiteX56" fmla="*/ 2582055 w 12192000"/>
              <a:gd name="connsiteY56" fmla="*/ 2105397 h 2347414"/>
              <a:gd name="connsiteX57" fmla="*/ 2802282 w 12192000"/>
              <a:gd name="connsiteY57" fmla="*/ 2126405 h 2347414"/>
              <a:gd name="connsiteX58" fmla="*/ 2984916 w 12192000"/>
              <a:gd name="connsiteY58" fmla="*/ 2141684 h 2347414"/>
              <a:gd name="connsiteX59" fmla="*/ 3241847 w 12192000"/>
              <a:gd name="connsiteY59" fmla="*/ 2164094 h 2347414"/>
              <a:gd name="connsiteX60" fmla="*/ 3439848 w 12192000"/>
              <a:gd name="connsiteY60" fmla="*/ 2176826 h 2347414"/>
              <a:gd name="connsiteX61" fmla="*/ 3658678 w 12192000"/>
              <a:gd name="connsiteY61" fmla="*/ 2194523 h 2347414"/>
              <a:gd name="connsiteX62" fmla="*/ 3881317 w 12192000"/>
              <a:gd name="connsiteY62" fmla="*/ 2206491 h 2347414"/>
              <a:gd name="connsiteX63" fmla="*/ 4148916 w 12192000"/>
              <a:gd name="connsiteY63" fmla="*/ 2225081 h 2347414"/>
              <a:gd name="connsiteX64" fmla="*/ 4468337 w 12192000"/>
              <a:gd name="connsiteY64" fmla="*/ 2237813 h 2347414"/>
              <a:gd name="connsiteX65" fmla="*/ 4605375 w 12192000"/>
              <a:gd name="connsiteY65" fmla="*/ 2240232 h 2347414"/>
              <a:gd name="connsiteX66" fmla="*/ 4527647 w 12192000"/>
              <a:gd name="connsiteY66" fmla="*/ 2236412 h 2347414"/>
              <a:gd name="connsiteX67" fmla="*/ 4175589 w 12192000"/>
              <a:gd name="connsiteY67" fmla="*/ 2212985 h 2347414"/>
              <a:gd name="connsiteX68" fmla="*/ 3988255 w 12192000"/>
              <a:gd name="connsiteY68" fmla="*/ 2200253 h 2347414"/>
              <a:gd name="connsiteX69" fmla="*/ 3686492 w 12192000"/>
              <a:gd name="connsiteY69" fmla="*/ 2176062 h 2347414"/>
              <a:gd name="connsiteX70" fmla="*/ 3517320 w 12192000"/>
              <a:gd name="connsiteY70" fmla="*/ 2163330 h 2347414"/>
              <a:gd name="connsiteX71" fmla="*/ 3258357 w 12192000"/>
              <a:gd name="connsiteY71" fmla="*/ 2139519 h 2347414"/>
              <a:gd name="connsiteX72" fmla="*/ 3101506 w 12192000"/>
              <a:gd name="connsiteY72" fmla="*/ 2126787 h 2347414"/>
              <a:gd name="connsiteX73" fmla="*/ 2809395 w 12192000"/>
              <a:gd name="connsiteY73" fmla="*/ 2097502 h 2347414"/>
              <a:gd name="connsiteX74" fmla="*/ 2598566 w 12192000"/>
              <a:gd name="connsiteY74" fmla="*/ 2078532 h 2347414"/>
              <a:gd name="connsiteX75" fmla="*/ 2337444 w 12192000"/>
              <a:gd name="connsiteY75" fmla="*/ 2048611 h 2347414"/>
              <a:gd name="connsiteX76" fmla="*/ 2091054 w 12192000"/>
              <a:gd name="connsiteY76" fmla="*/ 2023146 h 2347414"/>
              <a:gd name="connsiteX77" fmla="*/ 1755761 w 12192000"/>
              <a:gd name="connsiteY77" fmla="*/ 1981384 h 2347414"/>
              <a:gd name="connsiteX78" fmla="*/ 1441169 w 12192000"/>
              <a:gd name="connsiteY78" fmla="*/ 1943824 h 2347414"/>
              <a:gd name="connsiteX79" fmla="*/ 1017607 w 12192000"/>
              <a:gd name="connsiteY79" fmla="*/ 1883345 h 2347414"/>
              <a:gd name="connsiteX80" fmla="*/ 594427 w 12192000"/>
              <a:gd name="connsiteY80" fmla="*/ 1821849 h 2347414"/>
              <a:gd name="connsiteX81" fmla="*/ 200711 w 12192000"/>
              <a:gd name="connsiteY81" fmla="*/ 1755132 h 2347414"/>
              <a:gd name="connsiteX82" fmla="*/ 0 w 12192000"/>
              <a:gd name="connsiteY82" fmla="*/ 1718743 h 23474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Lst>
            <a:rect l="l" t="t" r="r" b="b"/>
            <a:pathLst>
              <a:path w="12192000" h="2347414">
                <a:moveTo>
                  <a:pt x="0" y="0"/>
                </a:moveTo>
                <a:lnTo>
                  <a:pt x="12192000" y="0"/>
                </a:lnTo>
                <a:lnTo>
                  <a:pt x="12192000" y="1736458"/>
                </a:lnTo>
                <a:lnTo>
                  <a:pt x="11967601" y="1784034"/>
                </a:lnTo>
                <a:cubicBezTo>
                  <a:pt x="11589888" y="1859409"/>
                  <a:pt x="11209762" y="1923961"/>
                  <a:pt x="10829000" y="1983294"/>
                </a:cubicBezTo>
                <a:lnTo>
                  <a:pt x="10743779" y="1996027"/>
                </a:lnTo>
                <a:cubicBezTo>
                  <a:pt x="10772495" y="1996778"/>
                  <a:pt x="10801211" y="1993989"/>
                  <a:pt x="10829254" y="1987751"/>
                </a:cubicBezTo>
                <a:cubicBezTo>
                  <a:pt x="10835198" y="1988337"/>
                  <a:pt x="10841180" y="1988553"/>
                  <a:pt x="10847162" y="1988388"/>
                </a:cubicBezTo>
                <a:cubicBezTo>
                  <a:pt x="11090123" y="1968907"/>
                  <a:pt x="11332703" y="1945734"/>
                  <a:pt x="11575155" y="1921415"/>
                </a:cubicBezTo>
                <a:lnTo>
                  <a:pt x="12192000" y="1851213"/>
                </a:lnTo>
                <a:lnTo>
                  <a:pt x="12192000" y="1907356"/>
                </a:lnTo>
                <a:lnTo>
                  <a:pt x="12035532" y="1927033"/>
                </a:lnTo>
                <a:cubicBezTo>
                  <a:pt x="11882793" y="1944747"/>
                  <a:pt x="11729910" y="1961077"/>
                  <a:pt x="11576932" y="1976291"/>
                </a:cubicBezTo>
                <a:cubicBezTo>
                  <a:pt x="11260690" y="2008122"/>
                  <a:pt x="10944193" y="2037279"/>
                  <a:pt x="10627316" y="2061470"/>
                </a:cubicBezTo>
                <a:cubicBezTo>
                  <a:pt x="10352985" y="2082351"/>
                  <a:pt x="10078401" y="2100431"/>
                  <a:pt x="9804196" y="2123478"/>
                </a:cubicBezTo>
                <a:cubicBezTo>
                  <a:pt x="9617118" y="2139137"/>
                  <a:pt x="9430675" y="2161674"/>
                  <a:pt x="9243851" y="2180008"/>
                </a:cubicBezTo>
                <a:cubicBezTo>
                  <a:pt x="9073157" y="2196433"/>
                  <a:pt x="8902207" y="2211966"/>
                  <a:pt x="8731259" y="2225081"/>
                </a:cubicBezTo>
                <a:cubicBezTo>
                  <a:pt x="8509507" y="2242054"/>
                  <a:pt x="8287667" y="2257586"/>
                  <a:pt x="8065752" y="2271681"/>
                </a:cubicBezTo>
                <a:cubicBezTo>
                  <a:pt x="7929984" y="2280466"/>
                  <a:pt x="7793961" y="2285814"/>
                  <a:pt x="7658065" y="2292562"/>
                </a:cubicBezTo>
                <a:cubicBezTo>
                  <a:pt x="7282640" y="2311661"/>
                  <a:pt x="6906704" y="2314208"/>
                  <a:pt x="6531024" y="2324138"/>
                </a:cubicBezTo>
                <a:cubicBezTo>
                  <a:pt x="6413417" y="2327322"/>
                  <a:pt x="6295937" y="2338399"/>
                  <a:pt x="6178331" y="2345655"/>
                </a:cubicBezTo>
                <a:cubicBezTo>
                  <a:pt x="6111271" y="2349730"/>
                  <a:pt x="6044342" y="2345655"/>
                  <a:pt x="5977282" y="2344127"/>
                </a:cubicBezTo>
                <a:cubicBezTo>
                  <a:pt x="5774073" y="2338908"/>
                  <a:pt x="5570866" y="2334960"/>
                  <a:pt x="5367658" y="2329230"/>
                </a:cubicBezTo>
                <a:cubicBezTo>
                  <a:pt x="5040746" y="2319809"/>
                  <a:pt x="4713963" y="2306274"/>
                  <a:pt x="4387306" y="2288614"/>
                </a:cubicBezTo>
                <a:cubicBezTo>
                  <a:pt x="4318342" y="2284796"/>
                  <a:pt x="4249253" y="2284286"/>
                  <a:pt x="4180287" y="2280211"/>
                </a:cubicBezTo>
                <a:cubicBezTo>
                  <a:pt x="4067634" y="2273463"/>
                  <a:pt x="3954980" y="2265060"/>
                  <a:pt x="3842199" y="2257039"/>
                </a:cubicBezTo>
                <a:cubicBezTo>
                  <a:pt x="3804988" y="2254492"/>
                  <a:pt x="3767648" y="2254620"/>
                  <a:pt x="3730309" y="2251182"/>
                </a:cubicBezTo>
                <a:cubicBezTo>
                  <a:pt x="3628704" y="2242142"/>
                  <a:pt x="3527101" y="2238449"/>
                  <a:pt x="3425496" y="2231320"/>
                </a:cubicBezTo>
                <a:cubicBezTo>
                  <a:pt x="3308906" y="2222534"/>
                  <a:pt x="3192569" y="2211330"/>
                  <a:pt x="3076106" y="2201781"/>
                </a:cubicBezTo>
                <a:cubicBezTo>
                  <a:pt x="2990757" y="2194905"/>
                  <a:pt x="2905157" y="2190067"/>
                  <a:pt x="2819682" y="2182427"/>
                </a:cubicBezTo>
                <a:cubicBezTo>
                  <a:pt x="2721507" y="2173515"/>
                  <a:pt x="2623586" y="2162311"/>
                  <a:pt x="2525539" y="2152888"/>
                </a:cubicBezTo>
                <a:cubicBezTo>
                  <a:pt x="2454289" y="2145886"/>
                  <a:pt x="2383038" y="2140920"/>
                  <a:pt x="2311915" y="2133536"/>
                </a:cubicBezTo>
                <a:cubicBezTo>
                  <a:pt x="2225933" y="2124749"/>
                  <a:pt x="2140204" y="2114182"/>
                  <a:pt x="2054223" y="2104760"/>
                </a:cubicBezTo>
                <a:cubicBezTo>
                  <a:pt x="1990719" y="2097758"/>
                  <a:pt x="1928233" y="2092028"/>
                  <a:pt x="1865367" y="2084770"/>
                </a:cubicBezTo>
                <a:cubicBezTo>
                  <a:pt x="1786622" y="2075603"/>
                  <a:pt x="1708006" y="2065545"/>
                  <a:pt x="1629263" y="2055996"/>
                </a:cubicBezTo>
                <a:cubicBezTo>
                  <a:pt x="1572492" y="2049120"/>
                  <a:pt x="1515595" y="2043264"/>
                  <a:pt x="1458823" y="2035751"/>
                </a:cubicBezTo>
                <a:cubicBezTo>
                  <a:pt x="1386303" y="2026585"/>
                  <a:pt x="1313784" y="2016780"/>
                  <a:pt x="1241390" y="2007103"/>
                </a:cubicBezTo>
                <a:lnTo>
                  <a:pt x="1047453" y="1980748"/>
                </a:lnTo>
                <a:cubicBezTo>
                  <a:pt x="969980" y="1970180"/>
                  <a:pt x="892254" y="1960377"/>
                  <a:pt x="814907" y="1949045"/>
                </a:cubicBezTo>
                <a:cubicBezTo>
                  <a:pt x="740609" y="1938094"/>
                  <a:pt x="666692" y="1925744"/>
                  <a:pt x="592649" y="1913776"/>
                </a:cubicBezTo>
                <a:cubicBezTo>
                  <a:pt x="509587" y="1900280"/>
                  <a:pt x="426653" y="1886274"/>
                  <a:pt x="343591" y="1872650"/>
                </a:cubicBezTo>
                <a:cubicBezTo>
                  <a:pt x="240972" y="1855716"/>
                  <a:pt x="138225" y="1839673"/>
                  <a:pt x="35731" y="1821722"/>
                </a:cubicBezTo>
                <a:lnTo>
                  <a:pt x="0" y="1814848"/>
                </a:lnTo>
                <a:lnTo>
                  <a:pt x="0" y="1758489"/>
                </a:lnTo>
                <a:lnTo>
                  <a:pt x="274248" y="1808735"/>
                </a:lnTo>
                <a:cubicBezTo>
                  <a:pt x="348926" y="1821467"/>
                  <a:pt x="423604" y="1832798"/>
                  <a:pt x="498157" y="1846167"/>
                </a:cubicBezTo>
                <a:cubicBezTo>
                  <a:pt x="572708" y="1859536"/>
                  <a:pt x="647896" y="1867813"/>
                  <a:pt x="722828" y="1878635"/>
                </a:cubicBezTo>
                <a:cubicBezTo>
                  <a:pt x="797762" y="1889457"/>
                  <a:pt x="874219" y="1901426"/>
                  <a:pt x="949913" y="1912375"/>
                </a:cubicBezTo>
                <a:cubicBezTo>
                  <a:pt x="1031704" y="1924343"/>
                  <a:pt x="1113496" y="1935802"/>
                  <a:pt x="1195414" y="1947516"/>
                </a:cubicBezTo>
                <a:cubicBezTo>
                  <a:pt x="1244566" y="1954519"/>
                  <a:pt x="1293589" y="1962285"/>
                  <a:pt x="1342867" y="1968397"/>
                </a:cubicBezTo>
                <a:cubicBezTo>
                  <a:pt x="1401162" y="1975656"/>
                  <a:pt x="1459712" y="1981130"/>
                  <a:pt x="1518007" y="1988006"/>
                </a:cubicBezTo>
                <a:cubicBezTo>
                  <a:pt x="1579224" y="1995263"/>
                  <a:pt x="1640186" y="2003411"/>
                  <a:pt x="1701403" y="2010669"/>
                </a:cubicBezTo>
                <a:cubicBezTo>
                  <a:pt x="1762618" y="2017926"/>
                  <a:pt x="1820279" y="2024292"/>
                  <a:pt x="1879210" y="2031167"/>
                </a:cubicBezTo>
                <a:cubicBezTo>
                  <a:pt x="1942712" y="2038425"/>
                  <a:pt x="2006214" y="2046064"/>
                  <a:pt x="2068702" y="2052940"/>
                </a:cubicBezTo>
                <a:cubicBezTo>
                  <a:pt x="2116455" y="2058160"/>
                  <a:pt x="2164335" y="2062362"/>
                  <a:pt x="2212090" y="2067583"/>
                </a:cubicBezTo>
                <a:cubicBezTo>
                  <a:pt x="2280419" y="2074967"/>
                  <a:pt x="2348493" y="2085152"/>
                  <a:pt x="2416949" y="2089609"/>
                </a:cubicBezTo>
                <a:cubicBezTo>
                  <a:pt x="2472070" y="2093302"/>
                  <a:pt x="2526936" y="2099540"/>
                  <a:pt x="2582055" y="2105397"/>
                </a:cubicBezTo>
                <a:cubicBezTo>
                  <a:pt x="2655337" y="2113291"/>
                  <a:pt x="2729001" y="2119785"/>
                  <a:pt x="2802282" y="2126405"/>
                </a:cubicBezTo>
                <a:cubicBezTo>
                  <a:pt x="2862991" y="2131753"/>
                  <a:pt x="2924207" y="2136337"/>
                  <a:pt x="2984916" y="2141684"/>
                </a:cubicBezTo>
                <a:cubicBezTo>
                  <a:pt x="3070516" y="2149324"/>
                  <a:pt x="3156373" y="2152888"/>
                  <a:pt x="3241847" y="2164094"/>
                </a:cubicBezTo>
                <a:cubicBezTo>
                  <a:pt x="3307255" y="2172624"/>
                  <a:pt x="3374060" y="2169822"/>
                  <a:pt x="3439848" y="2176826"/>
                </a:cubicBezTo>
                <a:cubicBezTo>
                  <a:pt x="3512622" y="2184592"/>
                  <a:pt x="3585777" y="2186247"/>
                  <a:pt x="3658678" y="2194523"/>
                </a:cubicBezTo>
                <a:cubicBezTo>
                  <a:pt x="3731578" y="2202800"/>
                  <a:pt x="3807019" y="2201781"/>
                  <a:pt x="3881317" y="2206491"/>
                </a:cubicBezTo>
                <a:cubicBezTo>
                  <a:pt x="3970222" y="2212094"/>
                  <a:pt x="4059124" y="2223552"/>
                  <a:pt x="4148916" y="2225081"/>
                </a:cubicBezTo>
                <a:cubicBezTo>
                  <a:pt x="4255600" y="2226736"/>
                  <a:pt x="4361779" y="2236539"/>
                  <a:pt x="4468337" y="2237813"/>
                </a:cubicBezTo>
                <a:cubicBezTo>
                  <a:pt x="4511390" y="2238577"/>
                  <a:pt x="4554190" y="2246852"/>
                  <a:pt x="4605375" y="2240232"/>
                </a:cubicBezTo>
                <a:cubicBezTo>
                  <a:pt x="4574131" y="2238704"/>
                  <a:pt x="4550762" y="2237940"/>
                  <a:pt x="4527647" y="2236412"/>
                </a:cubicBezTo>
                <a:cubicBezTo>
                  <a:pt x="4410293" y="2228773"/>
                  <a:pt x="4292942" y="2220751"/>
                  <a:pt x="4175589" y="2212985"/>
                </a:cubicBezTo>
                <a:cubicBezTo>
                  <a:pt x="4113101" y="2208783"/>
                  <a:pt x="4050615" y="2205219"/>
                  <a:pt x="3988255" y="2200253"/>
                </a:cubicBezTo>
                <a:cubicBezTo>
                  <a:pt x="3887668" y="2192487"/>
                  <a:pt x="3787079" y="2184082"/>
                  <a:pt x="3686492" y="2176062"/>
                </a:cubicBezTo>
                <a:cubicBezTo>
                  <a:pt x="3630102" y="2171605"/>
                  <a:pt x="3573711" y="2168040"/>
                  <a:pt x="3517320" y="2163330"/>
                </a:cubicBezTo>
                <a:cubicBezTo>
                  <a:pt x="3430958" y="2155689"/>
                  <a:pt x="3344721" y="2147159"/>
                  <a:pt x="3258357" y="2139519"/>
                </a:cubicBezTo>
                <a:cubicBezTo>
                  <a:pt x="3206031" y="2134809"/>
                  <a:pt x="3153705" y="2131371"/>
                  <a:pt x="3101506" y="2126787"/>
                </a:cubicBezTo>
                <a:cubicBezTo>
                  <a:pt x="3004220" y="2117365"/>
                  <a:pt x="2907061" y="2106798"/>
                  <a:pt x="2809395" y="2097502"/>
                </a:cubicBezTo>
                <a:cubicBezTo>
                  <a:pt x="2739161" y="2090628"/>
                  <a:pt x="2668673" y="2085916"/>
                  <a:pt x="2598566" y="2078532"/>
                </a:cubicBezTo>
                <a:cubicBezTo>
                  <a:pt x="2511441" y="2069365"/>
                  <a:pt x="2424569" y="2058160"/>
                  <a:pt x="2337444" y="2048611"/>
                </a:cubicBezTo>
                <a:cubicBezTo>
                  <a:pt x="2255399" y="2039699"/>
                  <a:pt x="2173099" y="2032950"/>
                  <a:pt x="2091054" y="2023146"/>
                </a:cubicBezTo>
                <a:cubicBezTo>
                  <a:pt x="1979162" y="2010414"/>
                  <a:pt x="1867524" y="1995008"/>
                  <a:pt x="1755761" y="1981384"/>
                </a:cubicBezTo>
                <a:cubicBezTo>
                  <a:pt x="1650982" y="1968652"/>
                  <a:pt x="1545821" y="1957830"/>
                  <a:pt x="1441169" y="1943824"/>
                </a:cubicBezTo>
                <a:cubicBezTo>
                  <a:pt x="1299813" y="1924980"/>
                  <a:pt x="1158837" y="1903718"/>
                  <a:pt x="1017607" y="1883345"/>
                </a:cubicBezTo>
                <a:cubicBezTo>
                  <a:pt x="876378" y="1862974"/>
                  <a:pt x="735402" y="1844003"/>
                  <a:pt x="594427" y="1821849"/>
                </a:cubicBezTo>
                <a:cubicBezTo>
                  <a:pt x="462850" y="1801222"/>
                  <a:pt x="331526" y="1778304"/>
                  <a:pt x="200711" y="1755132"/>
                </a:cubicBezTo>
                <a:lnTo>
                  <a:pt x="0" y="1718743"/>
                </a:lnTo>
                <a:close/>
              </a:path>
            </a:pathLst>
          </a:custGeom>
          <a:solidFill>
            <a:schemeClr val="accent2"/>
          </a:solidFill>
          <a:ln w="8199"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E9846B8-56F9-8BBE-D91F-719A765CDBC1}"/>
              </a:ext>
            </a:extLst>
          </p:cNvPr>
          <p:cNvSpPr>
            <a:spLocks noGrp="1"/>
          </p:cNvSpPr>
          <p:nvPr>
            <p:ph type="title"/>
          </p:nvPr>
        </p:nvSpPr>
        <p:spPr>
          <a:xfrm>
            <a:off x="838200" y="401221"/>
            <a:ext cx="10515600" cy="1348065"/>
          </a:xfrm>
        </p:spPr>
        <p:txBody>
          <a:bodyPr>
            <a:normAutofit/>
          </a:bodyPr>
          <a:lstStyle/>
          <a:p>
            <a:r>
              <a:rPr lang="en-US" sz="5400">
                <a:solidFill>
                  <a:srgbClr val="FFFFFF"/>
                </a:solidFill>
                <a:cs typeface="Calibri Light"/>
              </a:rPr>
              <a:t>References</a:t>
            </a:r>
            <a:endParaRPr lang="en-US" sz="5400">
              <a:solidFill>
                <a:srgbClr val="FFFFFF"/>
              </a:solidFill>
            </a:endParaRPr>
          </a:p>
        </p:txBody>
      </p:sp>
      <p:sp>
        <p:nvSpPr>
          <p:cNvPr id="3" name="Content Placeholder 2">
            <a:extLst>
              <a:ext uri="{FF2B5EF4-FFF2-40B4-BE49-F238E27FC236}">
                <a16:creationId xmlns:a16="http://schemas.microsoft.com/office/drawing/2014/main" id="{CC3D3B0E-6F13-9D02-B212-40334383C3B3}"/>
              </a:ext>
            </a:extLst>
          </p:cNvPr>
          <p:cNvSpPr>
            <a:spLocks noGrp="1"/>
          </p:cNvSpPr>
          <p:nvPr>
            <p:ph idx="1"/>
          </p:nvPr>
        </p:nvSpPr>
        <p:spPr>
          <a:xfrm>
            <a:off x="838200" y="2586789"/>
            <a:ext cx="10515600" cy="3590174"/>
          </a:xfrm>
        </p:spPr>
        <p:txBody>
          <a:bodyPr vert="horz" lIns="91440" tIns="45720" rIns="91440" bIns="45720" rtlCol="0">
            <a:normAutofit/>
          </a:bodyPr>
          <a:lstStyle/>
          <a:p>
            <a:r>
              <a:rPr lang="en-US" sz="2000">
                <a:latin typeface="Arial"/>
                <a:cs typeface="Arial"/>
              </a:rPr>
              <a:t>Aftab, J., Sarwar, H., Kiran, A., Qureshi, M.I., Ishaq, M.I., Ambreen, S. and Kayani, A.J., 2023. Ethical leadership, workplace spirituality, and job satisfaction: moderating role of self-efficacy. </a:t>
            </a:r>
            <a:r>
              <a:rPr lang="en-US" sz="2000" i="1">
                <a:latin typeface="Arial"/>
                <a:cs typeface="Arial"/>
              </a:rPr>
              <a:t>International Journal of Emerging Markets</a:t>
            </a:r>
            <a:r>
              <a:rPr lang="en-US" sz="2000">
                <a:latin typeface="Arial"/>
                <a:cs typeface="Arial"/>
              </a:rPr>
              <a:t>, </a:t>
            </a:r>
            <a:r>
              <a:rPr lang="en-US" sz="2000" i="1">
                <a:latin typeface="Arial"/>
                <a:cs typeface="Arial"/>
              </a:rPr>
              <a:t>18</a:t>
            </a:r>
            <a:r>
              <a:rPr lang="en-US" sz="2000">
                <a:latin typeface="Arial"/>
                <a:cs typeface="Arial"/>
              </a:rPr>
              <a:t>(12), pp.5880-5899.</a:t>
            </a:r>
            <a:endParaRPr lang="en-US" sz="2000">
              <a:cs typeface="Calibri" panose="020F0502020204030204"/>
            </a:endParaRPr>
          </a:p>
          <a:p>
            <a:r>
              <a:rPr lang="en-US" sz="2000">
                <a:latin typeface="Arial"/>
                <a:cs typeface="Arial"/>
              </a:rPr>
              <a:t>Coleman, M., 2020. Women leaders in the workplace: perceptions of career barriers, facilitators and change. </a:t>
            </a:r>
            <a:r>
              <a:rPr lang="en-US" sz="2000" i="1">
                <a:latin typeface="Arial"/>
                <a:cs typeface="Arial"/>
              </a:rPr>
              <a:t>Irish Educational Studies</a:t>
            </a:r>
            <a:r>
              <a:rPr lang="en-US" sz="2000">
                <a:latin typeface="Arial"/>
                <a:cs typeface="Arial"/>
              </a:rPr>
              <a:t>, </a:t>
            </a:r>
            <a:r>
              <a:rPr lang="en-US" sz="2000" i="1">
                <a:latin typeface="Arial"/>
                <a:cs typeface="Arial"/>
              </a:rPr>
              <a:t>39</a:t>
            </a:r>
            <a:r>
              <a:rPr lang="en-US" sz="2000">
                <a:latin typeface="Arial"/>
                <a:cs typeface="Arial"/>
              </a:rPr>
              <a:t>(2), pp.233-253.</a:t>
            </a:r>
            <a:endParaRPr lang="en-US" sz="2000"/>
          </a:p>
          <a:p>
            <a:r>
              <a:rPr lang="en-US" sz="2000">
                <a:latin typeface="Arial"/>
                <a:cs typeface="Arial"/>
              </a:rPr>
              <a:t>Cui, Y., 2021. The role of emotional intelligence in workplace transparency and open communication. </a:t>
            </a:r>
            <a:r>
              <a:rPr lang="en-US" sz="2000" i="1">
                <a:latin typeface="Arial"/>
                <a:cs typeface="Arial"/>
              </a:rPr>
              <a:t>Aggression and Violent Behavior</a:t>
            </a:r>
            <a:r>
              <a:rPr lang="en-US" sz="2000">
                <a:latin typeface="Arial"/>
                <a:cs typeface="Arial"/>
              </a:rPr>
              <a:t>, p.101602.</a:t>
            </a:r>
            <a:endParaRPr lang="en-US" sz="2000"/>
          </a:p>
          <a:p>
            <a:r>
              <a:rPr lang="en-US" sz="2000">
                <a:latin typeface="Arial"/>
                <a:cs typeface="Arial"/>
              </a:rPr>
              <a:t>Gabriel, A.G., Alcantara, G.M. and Alvarez, J.D., 2020. How do millennial managers lead older employees? The Philippine workplace experience. </a:t>
            </a:r>
            <a:r>
              <a:rPr lang="en-US" sz="2000" i="1">
                <a:latin typeface="Arial"/>
                <a:cs typeface="Arial"/>
              </a:rPr>
              <a:t>Sage Open</a:t>
            </a:r>
            <a:r>
              <a:rPr lang="en-US" sz="2000">
                <a:latin typeface="Arial"/>
                <a:cs typeface="Arial"/>
              </a:rPr>
              <a:t>, </a:t>
            </a:r>
            <a:r>
              <a:rPr lang="en-US" sz="2000" i="1">
                <a:latin typeface="Arial"/>
                <a:cs typeface="Arial"/>
              </a:rPr>
              <a:t>10</a:t>
            </a:r>
            <a:r>
              <a:rPr lang="en-US" sz="2000">
                <a:latin typeface="Arial"/>
                <a:cs typeface="Arial"/>
              </a:rPr>
              <a:t>(1), p.2158244020914651.</a:t>
            </a:r>
            <a:endParaRPr lang="en-US" sz="2000"/>
          </a:p>
          <a:p>
            <a:endParaRPr lang="en-US" sz="2000">
              <a:cs typeface="Calibri"/>
            </a:endParaRPr>
          </a:p>
        </p:txBody>
      </p:sp>
    </p:spTree>
    <p:extLst>
      <p:ext uri="{BB962C8B-B14F-4D97-AF65-F5344CB8AC3E}">
        <p14:creationId xmlns:p14="http://schemas.microsoft.com/office/powerpoint/2010/main" val="19439211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2293</Words>
  <Application>Microsoft Macintosh PowerPoint</Application>
  <PresentationFormat>Widescreen</PresentationFormat>
  <Paragraphs>107</Paragraphs>
  <Slides>8</Slides>
  <Notes>7</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8</vt:i4>
      </vt:variant>
    </vt:vector>
  </HeadingPairs>
  <TitlesOfParts>
    <vt:vector size="12" baseType="lpstr">
      <vt:lpstr>Arial</vt:lpstr>
      <vt:lpstr>Calibri</vt:lpstr>
      <vt:lpstr>Calibri Light</vt:lpstr>
      <vt:lpstr>office theme</vt:lpstr>
      <vt:lpstr>LEADERSHIP AND MANAGEMENT SKILLS FOR THE WORKPLACE</vt:lpstr>
      <vt:lpstr>Introduction to Assignment Process</vt:lpstr>
      <vt:lpstr>Initial Research and Understanding</vt:lpstr>
      <vt:lpstr>Academic and Industry Insights</vt:lpstr>
      <vt:lpstr>Digital Platforms and Market Analysis</vt:lpstr>
      <vt:lpstr>Exploring Concepts and Theories</vt:lpstr>
      <vt:lpstr>Synthesising Information for Solutions</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Microsoft Office User</cp:lastModifiedBy>
  <cp:revision>59</cp:revision>
  <dcterms:created xsi:type="dcterms:W3CDTF">2024-03-07T05:19:36Z</dcterms:created>
  <dcterms:modified xsi:type="dcterms:W3CDTF">2024-03-07T12:27:39Z</dcterms:modified>
</cp:coreProperties>
</file>