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00" r:id="rId4"/>
  </p:sldMasterIdLst>
  <p:notesMasterIdLst>
    <p:notesMasterId r:id="rId34"/>
  </p:notesMasterIdLst>
  <p:handoutMasterIdLst>
    <p:handoutMasterId r:id="rId35"/>
  </p:handoutMasterIdLst>
  <p:sldIdLst>
    <p:sldId id="256" r:id="rId5"/>
    <p:sldId id="257" r:id="rId6"/>
    <p:sldId id="271" r:id="rId7"/>
    <p:sldId id="269" r:id="rId8"/>
    <p:sldId id="270" r:id="rId9"/>
    <p:sldId id="272" r:id="rId10"/>
    <p:sldId id="273" r:id="rId11"/>
    <p:sldId id="276" r:id="rId12"/>
    <p:sldId id="277" r:id="rId13"/>
    <p:sldId id="278" r:id="rId14"/>
    <p:sldId id="279" r:id="rId15"/>
    <p:sldId id="300" r:id="rId16"/>
    <p:sldId id="301" r:id="rId17"/>
    <p:sldId id="302" r:id="rId18"/>
    <p:sldId id="303" r:id="rId19"/>
    <p:sldId id="304" r:id="rId20"/>
    <p:sldId id="305" r:id="rId21"/>
    <p:sldId id="298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90" r:id="rId32"/>
    <p:sldId id="289" r:id="rId3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08"/>
    <p:restoredTop sz="94701"/>
  </p:normalViewPr>
  <p:slideViewPr>
    <p:cSldViewPr>
      <p:cViewPr varScale="1">
        <p:scale>
          <a:sx n="62" d="100"/>
          <a:sy n="62" d="100"/>
        </p:scale>
        <p:origin x="-10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26B0C149-A789-47CF-A5D3-335E23BB3C80}" type="datetimeFigureOut">
              <a:rPr lang="en-GB" smtClean="0"/>
              <a:pPr/>
              <a:t>30/11/2017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16BC3F8A-4645-4B45-8C92-53807ECAD8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189880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F6C0827F-159B-44C3-B34B-5BD92C7F2D7B}" type="datetimeFigureOut">
              <a:rPr lang="en-US" smtClean="0"/>
              <a:pPr/>
              <a:t>11/30/2017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40ACD488-750E-4EA1-BEE5-BD3213C6C41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32381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4A8DF7-71F3-420C-82B9-7D6E162481BC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People will often see what they want to see</a:t>
            </a:r>
          </a:p>
          <a:p>
            <a:pPr eaLnBrk="1" hangingPunct="1">
              <a:buFontTx/>
              <a:buChar char="•"/>
            </a:pPr>
            <a:endParaRPr lang="en-GB" altLang="en-US" sz="180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The way we look, our body language, our words communicate our view of the world</a:t>
            </a:r>
          </a:p>
          <a:p>
            <a:pPr eaLnBrk="1" hangingPunct="1">
              <a:buFontTx/>
              <a:buChar char="•"/>
            </a:pPr>
            <a:endParaRPr lang="en-GB" altLang="en-US" sz="180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We must become aware of the process and its complexities</a:t>
            </a:r>
          </a:p>
          <a:p>
            <a:pPr eaLnBrk="1" hangingPunct="1"/>
            <a:endParaRPr lang="en-GB" altLang="en-US" sz="180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7585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3E792-C588-4371-8BA7-D8447078660E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smtClean="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6633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7404D4-F682-491A-8ECA-6402AF5C6FE9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-"/>
            </a:pPr>
            <a:r>
              <a:rPr lang="en-GB" altLang="en-US" sz="1800">
                <a:latin typeface="Tahoma" pitchFamily="34" charset="0"/>
              </a:rPr>
              <a:t>Might be easier said than done – we need a heightened sense of critical reflection</a:t>
            </a:r>
          </a:p>
          <a:p>
            <a:pPr eaLnBrk="1" hangingPunct="1">
              <a:buFontTx/>
              <a:buChar char="-"/>
            </a:pPr>
            <a:r>
              <a:rPr lang="en-GB" altLang="en-US" sz="1800">
                <a:latin typeface="Tahoma" pitchFamily="34" charset="0"/>
              </a:rPr>
              <a:t>Having an understanding of the perception process is essential if we are to get on with others</a:t>
            </a:r>
          </a:p>
        </p:txBody>
      </p:sp>
    </p:spTree>
    <p:extLst>
      <p:ext uri="{BB962C8B-B14F-4D97-AF65-F5344CB8AC3E}">
        <p14:creationId xmlns:p14="http://schemas.microsoft.com/office/powerpoint/2010/main" xmlns="" val="4205267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2B4B8-D398-4E7C-9921-3D9AD419E845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Count the number of Fs and when you have an answer put your hand up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This exercise is often used to demonstrate the point that 100% inspection doesn’t work</a:t>
            </a:r>
          </a:p>
        </p:txBody>
      </p:sp>
    </p:spTree>
    <p:extLst>
      <p:ext uri="{BB962C8B-B14F-4D97-AF65-F5344CB8AC3E}">
        <p14:creationId xmlns:p14="http://schemas.microsoft.com/office/powerpoint/2010/main" xmlns="" val="2268711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419AD2-1036-4D1C-A259-D3D1C4E8DE51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What do you see here?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Do you see a letter B or the number 13?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There is a tendency to compete an incomplete figure –min order to create an overall and meaningful image</a:t>
            </a:r>
          </a:p>
        </p:txBody>
      </p:sp>
    </p:spTree>
    <p:extLst>
      <p:ext uri="{BB962C8B-B14F-4D97-AF65-F5344CB8AC3E}">
        <p14:creationId xmlns:p14="http://schemas.microsoft.com/office/powerpoint/2010/main" xmlns="" val="1440079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B10D3E-BFDE-4BD0-8657-C6854491EE60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dirty="0" smtClean="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837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233D26B-DFC2-4248-8ED0-AD3E108CBDD7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53749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68835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7560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57014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7064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90882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789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354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068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680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11/30/2017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08121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11/30/2017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1747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1" r:id="rId1"/>
    <p:sldLayoutId id="2147484802" r:id="rId2"/>
    <p:sldLayoutId id="2147484803" r:id="rId3"/>
    <p:sldLayoutId id="2147484804" r:id="rId4"/>
    <p:sldLayoutId id="2147484805" r:id="rId5"/>
    <p:sldLayoutId id="2147484806" r:id="rId6"/>
    <p:sldLayoutId id="2147484807" r:id="rId7"/>
    <p:sldLayoutId id="2147484808" r:id="rId8"/>
    <p:sldLayoutId id="2147484809" r:id="rId9"/>
    <p:sldLayoutId id="2147484810" r:id="rId10"/>
    <p:sldLayoutId id="21474848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%11PE2508%20ch04-3.gif%20%20%20%20%20%20%20%20%20%20%20%20%20%20%20%20%20%20%20%20%20%20%20%20%20%20%20%20%20%20%20%20%20%20%20%20%20%20%20%20%20%20%20%20%20%200001C7A5%10ScanStation%20work%20%20%20%20%20%20%20%20%20%20%20%20%20%20%20B4DAF7D1: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listening-skills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skillsyouneed.com/ips/charism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39602" y="852729"/>
            <a:ext cx="7772400" cy="2160240"/>
          </a:xfrm>
        </p:spPr>
        <p:txBody>
          <a:bodyPr>
            <a:normAutofit/>
          </a:bodyPr>
          <a:lstStyle/>
          <a:p>
            <a:r>
              <a:rPr lang="en-GB" sz="4000" cap="none" dirty="0" smtClean="0"/>
              <a:t>BMSK4001</a:t>
            </a:r>
            <a:br>
              <a:rPr lang="en-GB" sz="4000" cap="none" dirty="0" smtClean="0"/>
            </a:br>
            <a:r>
              <a:rPr lang="en-GB" sz="4000" dirty="0" smtClean="0"/>
              <a:t>Academic and Employability Skills</a:t>
            </a:r>
            <a:endParaRPr lang="en-GB" sz="4000" cap="none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45840" y="3501008"/>
            <a:ext cx="7272808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Inter-personal </a:t>
            </a:r>
            <a:r>
              <a:rPr lang="en-GB" sz="4000" dirty="0" smtClean="0">
                <a:solidFill>
                  <a:schemeClr val="bg1"/>
                </a:solidFill>
              </a:rPr>
              <a:t>Communication 1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223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35113"/>
            <a:ext cx="7924800" cy="56886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4200" b="1" dirty="0" smtClean="0"/>
              <a:t>The </a:t>
            </a:r>
            <a:r>
              <a:rPr lang="en-GB" sz="4200" b="1" dirty="0"/>
              <a:t>process </a:t>
            </a:r>
            <a:r>
              <a:rPr lang="en-GB" sz="4200" dirty="0"/>
              <a:t>by which people exchange information, feelings, and meaning through </a:t>
            </a:r>
            <a:r>
              <a:rPr lang="en-GB" sz="4200" b="1" u="sng" dirty="0">
                <a:hlinkClick r:id="rId2"/>
              </a:rPr>
              <a:t>verbal</a:t>
            </a:r>
            <a:r>
              <a:rPr lang="en-GB" sz="4200" dirty="0"/>
              <a:t> and </a:t>
            </a:r>
            <a:r>
              <a:rPr lang="en-GB" sz="4200" b="1" u="sng" dirty="0">
                <a:hlinkClick r:id="rId3"/>
              </a:rPr>
              <a:t>non-verbal</a:t>
            </a:r>
            <a:r>
              <a:rPr lang="en-GB" sz="4200" dirty="0"/>
              <a:t> messages </a:t>
            </a:r>
          </a:p>
          <a:p>
            <a:pPr>
              <a:lnSpc>
                <a:spcPct val="120000"/>
              </a:lnSpc>
            </a:pPr>
            <a:r>
              <a:rPr lang="en-GB" sz="4200" b="1" dirty="0"/>
              <a:t>Face-to-face communication</a:t>
            </a:r>
            <a:r>
              <a:rPr lang="en-GB" sz="4200" dirty="0"/>
              <a:t> </a:t>
            </a:r>
            <a:br>
              <a:rPr lang="en-GB" sz="42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0963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12776"/>
            <a:ext cx="7924800" cy="568863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9600" b="1" smtClean="0"/>
              <a:t>Not </a:t>
            </a:r>
            <a:r>
              <a:rPr lang="en-GB" sz="9600" b="1" dirty="0"/>
              <a:t>just about what is actually said </a:t>
            </a:r>
            <a:r>
              <a:rPr lang="en-GB" sz="9600" dirty="0"/>
              <a:t>- the language used - but </a:t>
            </a:r>
            <a:r>
              <a:rPr lang="en-GB" sz="9600" b="1" dirty="0"/>
              <a:t>how</a:t>
            </a:r>
            <a:r>
              <a:rPr lang="en-GB" sz="9600" dirty="0"/>
              <a:t> it is said and the non-verbal messages sent through tone of voice, facial expressions, gestures and body language</a:t>
            </a:r>
            <a:br>
              <a:rPr lang="en-GB" sz="96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8647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21383"/>
            <a:ext cx="7924800" cy="460851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8600" dirty="0"/>
              <a:t>When two or more people are in the same place and are aware of each other's presence, then communication is taking place, no matter how subtle or unintentional. </a:t>
            </a:r>
            <a:br>
              <a:rPr lang="en-GB" sz="8600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8905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163688"/>
            <a:ext cx="7924800" cy="568863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 smtClean="0"/>
              <a:t>Without </a:t>
            </a:r>
            <a:r>
              <a:rPr lang="en-GB" sz="9600" dirty="0"/>
              <a:t>speech, an observer may be using cues of posture, facial expression, and dress to form an impression of the other's role, emotional state, personality and/or intentions. </a:t>
            </a:r>
          </a:p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/>
              <a:t>Although no communication may be intended, people receive messages through such forms of </a:t>
            </a:r>
            <a:r>
              <a:rPr lang="en-GB" sz="9600" b="1" u="sng" dirty="0">
                <a:hlinkClick r:id="rId2"/>
              </a:rPr>
              <a:t>non-verbal</a:t>
            </a:r>
            <a:r>
              <a:rPr lang="en-GB" sz="9600" dirty="0"/>
              <a:t> behaviour</a:t>
            </a:r>
            <a:r>
              <a:rPr lang="en-GB" sz="9600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7924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265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inescapable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341" y="1268760"/>
            <a:ext cx="7924800" cy="4248472"/>
          </a:xfrm>
        </p:spPr>
        <p:txBody>
          <a:bodyPr>
            <a:noAutofit/>
          </a:bodyPr>
          <a:lstStyle/>
          <a:p>
            <a:r>
              <a:rPr lang="en-GB" sz="2800" dirty="0" smtClean="0"/>
              <a:t>We </a:t>
            </a:r>
            <a:r>
              <a:rPr lang="en-GB" sz="2800" dirty="0"/>
              <a:t>can't </a:t>
            </a:r>
            <a:r>
              <a:rPr lang="en-GB" sz="2800" b="1" dirty="0"/>
              <a:t>not</a:t>
            </a:r>
            <a:r>
              <a:rPr lang="en-GB" sz="2800" dirty="0"/>
              <a:t> communicate. Through words, tone of voice, gestures, posture, facial expression </a:t>
            </a:r>
            <a:r>
              <a:rPr lang="en-GB" sz="2800" dirty="0" smtClean="0"/>
              <a:t>etc., </a:t>
            </a:r>
            <a:r>
              <a:rPr lang="en-GB" sz="2800" dirty="0"/>
              <a:t>we constantly communicate and receive communication from others. 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/>
              <a:t>Remember a basic principle of communication in general: people are not mind readers. Another way to put this is: people judge you by your behaviour, not your intent</a:t>
            </a:r>
            <a:r>
              <a:rPr lang="en-GB" sz="2800" dirty="0" smtClean="0"/>
              <a:t>.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85991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irreversible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300" dirty="0" smtClean="0"/>
              <a:t>You </a:t>
            </a:r>
            <a:r>
              <a:rPr lang="en-GB" sz="3300" dirty="0"/>
              <a:t>can't really take back something once it has been said. The effect must inevitably remain. </a:t>
            </a:r>
            <a:endParaRPr lang="en-GB" sz="3300" dirty="0" smtClean="0"/>
          </a:p>
          <a:p>
            <a:pPr marL="0" indent="0">
              <a:lnSpc>
                <a:spcPct val="110000"/>
              </a:lnSpc>
              <a:buNone/>
            </a:pPr>
            <a:r>
              <a:rPr lang="en-GB" sz="3300" dirty="0" smtClean="0"/>
              <a:t>A </a:t>
            </a:r>
            <a:r>
              <a:rPr lang="en-GB" sz="3300" dirty="0"/>
              <a:t>Russian proverb says, "</a:t>
            </a:r>
            <a:r>
              <a:rPr lang="en-GB" sz="3300" i="1" dirty="0"/>
              <a:t>Once a word goes out of your mouth, you can never swallow it again</a:t>
            </a:r>
            <a:r>
              <a:rPr lang="en-GB" sz="3300" dirty="0" smtClean="0"/>
              <a:t>."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9066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complicated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052736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There is always somebody who knows better than you what you meant by your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 more communication there is, the more difficult it is for communication to succeed.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264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604" y="1268760"/>
            <a:ext cx="79248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In other words, communication does not happen in isolation. There is: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Psychological context</a:t>
            </a:r>
            <a:r>
              <a:rPr lang="en-GB" sz="2800" dirty="0"/>
              <a:t>: who you are and what you bring to the interaction.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Relational context</a:t>
            </a:r>
            <a:r>
              <a:rPr lang="en-GB" sz="2800" dirty="0"/>
              <a:t>: your reactions to the other person - the "mix."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Situational context</a:t>
            </a:r>
            <a:r>
              <a:rPr lang="en-GB" sz="2800" dirty="0"/>
              <a:t>: An interaction that takes place in a classroom will be very different from one that takes place in a bar.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68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169368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800" i="1" dirty="0" smtClean="0"/>
              <a:t>Environmental </a:t>
            </a:r>
            <a:r>
              <a:rPr lang="en-GB" sz="2800" i="1" dirty="0"/>
              <a:t>context</a:t>
            </a:r>
            <a:r>
              <a:rPr lang="en-GB" sz="2800" dirty="0"/>
              <a:t>: Location, noise level, temperature, season, time of day are all examples of factors in the environmental context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/>
              <a:t>Cultural </a:t>
            </a:r>
            <a:r>
              <a:rPr lang="en-GB" sz="2800" i="1" dirty="0"/>
              <a:t>context</a:t>
            </a:r>
            <a:r>
              <a:rPr lang="en-GB" sz="2800" dirty="0"/>
              <a:t> includes all the learned behaviours and rules that affect the interaction.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If </a:t>
            </a:r>
            <a:r>
              <a:rPr lang="en-GB" sz="2800" dirty="0"/>
              <a:t>you and the other person come from different cultures there is </a:t>
            </a:r>
            <a:r>
              <a:rPr lang="en-GB" sz="2800" dirty="0" smtClean="0"/>
              <a:t>in </a:t>
            </a:r>
            <a:r>
              <a:rPr lang="en-GB" sz="2800" dirty="0"/>
              <a:t>the cultural </a:t>
            </a:r>
            <a:r>
              <a:rPr lang="en-GB" sz="2800" dirty="0" smtClean="0"/>
              <a:t>context, </a:t>
            </a:r>
            <a:r>
              <a:rPr lang="en-GB" sz="2800" dirty="0"/>
              <a:t>a possible basis for misunderstanding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r>
              <a:rPr lang="en-GB" sz="1400" dirty="0" smtClean="0">
                <a:hlinkClick r:id="rId2"/>
              </a:rPr>
              <a:t>Copyright </a:t>
            </a:r>
            <a:r>
              <a:rPr lang="en-GB" sz="1400" dirty="0">
                <a:hlinkClick r:id="rId2"/>
              </a:rPr>
              <a:t>© 2000 by Donnell King</a:t>
            </a:r>
            <a:r>
              <a:rPr lang="en-GB" sz="1400" dirty="0"/>
              <a:t>. All rights reserved </a:t>
            </a: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331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It is all about Communication!!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196752"/>
            <a:ext cx="6676930" cy="4114800"/>
          </a:xfrm>
        </p:spPr>
      </p:pic>
    </p:spTree>
    <p:extLst>
      <p:ext uri="{BB962C8B-B14F-4D97-AF65-F5344CB8AC3E}">
        <p14:creationId xmlns:p14="http://schemas.microsoft.com/office/powerpoint/2010/main" xmlns="" val="75933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all see things in different ways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all have our own version of how we see the real world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Information received via our senses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	we analyse it and judge it 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Perceived reality, not actual reality,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	is the key to understanding behaviour</a:t>
            </a:r>
          </a:p>
        </p:txBody>
      </p:sp>
      <p:pic>
        <p:nvPicPr>
          <p:cNvPr id="12292" name="Picture 4" descr="MCj0425820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4797425"/>
            <a:ext cx="140811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How we perceive others and ourselves is the root of our actions and intentions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need to understand the process in order to develop effective relationships with others 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Lack of understanding can lead to misunderstandings and conflict</a:t>
            </a:r>
          </a:p>
          <a:p>
            <a:pPr eaLnBrk="1" hangingPunct="1"/>
            <a:endParaRPr lang="en-GB" altLang="en-US" smtClean="0"/>
          </a:p>
        </p:txBody>
      </p:sp>
      <p:pic>
        <p:nvPicPr>
          <p:cNvPr id="14340" name="Picture 6" descr="MCj0299129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03975" y="214290"/>
            <a:ext cx="27400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7772400" cy="9366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Issues Arising</a:t>
            </a:r>
          </a:p>
        </p:txBody>
      </p:sp>
      <p:sp>
        <p:nvSpPr>
          <p:cNvPr id="32771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357158" y="1214423"/>
            <a:ext cx="8786842" cy="5238766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Take time and avoid making hasty judgements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Consider when you might be misinterpreting situations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Try and see things through the eyes of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Develop self awareness and understand personal biases and blind spots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Verify judgements with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Be aware of clashes or perceptions at work</a:t>
            </a:r>
          </a:p>
        </p:txBody>
      </p:sp>
      <p:pic>
        <p:nvPicPr>
          <p:cNvPr id="32772" name="Picture 2" descr="C:\Documents and Settings\hpstacey\Local Settings\Temporary Internet Files\Content.IE5\S7BRZT0W\MC9001406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161925"/>
            <a:ext cx="1385888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Count the F’s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619250" y="1989138"/>
            <a:ext cx="6121400" cy="39925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FEATURE FILMS ARE THE RE-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SULT OF YEARS OF SCIENTI-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FIC STUDY COMBINED WITH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THE EXPERIENCE OF YEARS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2708275"/>
            <a:ext cx="8226425" cy="4497388"/>
          </a:xfrm>
        </p:spPr>
        <p:txBody>
          <a:bodyPr/>
          <a:lstStyle/>
          <a:p>
            <a:pPr eaLnBrk="1" hangingPunct="1"/>
            <a:endParaRPr lang="en-GB" altLang="en-US" b="1" smtClean="0"/>
          </a:p>
          <a:p>
            <a:pPr lvl="2" eaLnBrk="1" hangingPunct="1">
              <a:spcBef>
                <a:spcPct val="0"/>
              </a:spcBef>
              <a:buFont typeface="Wingdings" pitchFamily="2" charset="2"/>
              <a:buNone/>
            </a:pPr>
            <a:endParaRPr lang="en-GB" altLang="en-US" sz="2000" b="1" smtClean="0"/>
          </a:p>
        </p:txBody>
      </p:sp>
      <p:pic>
        <p:nvPicPr>
          <p:cNvPr id="46083" name="Picture 5" descr="Untitled-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1557338"/>
            <a:ext cx="3787775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5" descr="PE2508 ch04-3.gif                                              0001C7A5ScanStation work               B4DAF7D1:"/>
          <p:cNvPicPr>
            <a:picLocks noChangeAspect="1" noChangeArrowheads="1"/>
          </p:cNvPicPr>
          <p:nvPr/>
        </p:nvPicPr>
        <p:blipFill>
          <a:blip r:embed="rId3" r:link="rId4"/>
          <a:srcRect l="19394" t="18288" r="19394" b="16763"/>
          <a:stretch>
            <a:fillRect/>
          </a:stretch>
        </p:blipFill>
        <p:spPr bwMode="auto">
          <a:xfrm>
            <a:off x="1258888" y="836613"/>
            <a:ext cx="6545262" cy="491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8429684" cy="4844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r>
              <a:rPr lang="en-GB" sz="2800" dirty="0"/>
              <a:t>As we have seen in the previous slides, interpersonal communication can be a something of a minefield for the unprepared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endParaRPr lang="en-GB" sz="2800" dirty="0"/>
          </a:p>
          <a:p>
            <a:r>
              <a:rPr lang="en-GB" sz="2800" dirty="0"/>
              <a:t>The most effective way to avoid the mines is to work on your own interpersonal skills which will  help you recognise and defuse difficult situations - hopefully before they arise.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26091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Empathise</a:t>
            </a:r>
            <a:endParaRPr lang="en-GB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sz="2800" u="sng" dirty="0">
                <a:hlinkClick r:id="rId2"/>
              </a:rPr>
              <a:t>Empathy</a:t>
            </a:r>
            <a:r>
              <a:rPr lang="en-GB" sz="2800" dirty="0"/>
              <a:t> is trying to see things from the point-of-view of others.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When </a:t>
            </a:r>
            <a:r>
              <a:rPr lang="en-GB" sz="2800" dirty="0"/>
              <a:t>communicating with others, try not to be judgemental or biased by preconceived ideas or beliefs - </a:t>
            </a:r>
            <a:r>
              <a:rPr lang="en-GB" sz="2800" dirty="0" smtClean="0"/>
              <a:t>try to view </a:t>
            </a:r>
            <a:r>
              <a:rPr lang="en-GB" sz="2800" dirty="0"/>
              <a:t>situations and responses from the other person’s </a:t>
            </a:r>
            <a:r>
              <a:rPr lang="en-GB" sz="2800" dirty="0" smtClean="0"/>
              <a:t>perspective instead.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82839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268760"/>
            <a:ext cx="7924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Listen</a:t>
            </a:r>
            <a:endParaRPr lang="en-GB" sz="31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Listening is not the same as hearing; learn to listen not only to the words being spoken but how they are being spoken and the non-verbal messages sent with them. 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Use </a:t>
            </a:r>
            <a:r>
              <a:rPr lang="en-GB" sz="2800" dirty="0"/>
              <a:t>the techniques of </a:t>
            </a:r>
            <a:r>
              <a:rPr lang="en-GB" sz="2800" u="sng" dirty="0">
                <a:hlinkClick r:id="rId2"/>
              </a:rPr>
              <a:t>clarification and reflection</a:t>
            </a:r>
            <a:r>
              <a:rPr lang="en-GB" sz="2800" dirty="0"/>
              <a:t> to confirm what the other person has said and avoid any confusion.  </a:t>
            </a:r>
          </a:p>
        </p:txBody>
      </p:sp>
    </p:spTree>
    <p:extLst>
      <p:ext uri="{BB962C8B-B14F-4D97-AF65-F5344CB8AC3E}">
        <p14:creationId xmlns:p14="http://schemas.microsoft.com/office/powerpoint/2010/main" xmlns="" val="1386704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</a:t>
            </a: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Listen</a:t>
            </a:r>
            <a:b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2800" dirty="0" smtClean="0"/>
              <a:t>Try </a:t>
            </a:r>
            <a:r>
              <a:rPr lang="en-GB" sz="2800" dirty="0"/>
              <a:t>not to think about what to say next </a:t>
            </a:r>
            <a:r>
              <a:rPr lang="en-GB" sz="2800" dirty="0" smtClean="0"/>
              <a:t>whilst </a:t>
            </a:r>
            <a:r>
              <a:rPr lang="en-GB" sz="2800" dirty="0"/>
              <a:t>listening; </a:t>
            </a:r>
            <a:r>
              <a:rPr lang="en-GB" sz="2800" dirty="0" smtClean="0"/>
              <a:t>clear </a:t>
            </a:r>
            <a:r>
              <a:rPr lang="en-GB" sz="2800" dirty="0"/>
              <a:t>your mind and focus on the message being </a:t>
            </a:r>
            <a:r>
              <a:rPr lang="en-GB" sz="2800" dirty="0" smtClean="0"/>
              <a:t>received instead.</a:t>
            </a:r>
            <a:r>
              <a:rPr lang="en-GB" sz="2800" dirty="0"/>
              <a:t> 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Your </a:t>
            </a:r>
            <a:r>
              <a:rPr lang="en-GB" sz="2800" dirty="0"/>
              <a:t>friends, colleagues and other acquaintances will appreciate good </a:t>
            </a:r>
            <a:r>
              <a:rPr lang="en-GB" sz="2800" u="sng" dirty="0">
                <a:hlinkClick r:id="rId2"/>
              </a:rPr>
              <a:t>listening skills</a:t>
            </a:r>
            <a:r>
              <a:rPr lang="en-GB" sz="2800" dirty="0"/>
              <a:t>.  </a:t>
            </a:r>
          </a:p>
        </p:txBody>
      </p:sp>
    </p:spTree>
    <p:extLst>
      <p:ext uri="{BB962C8B-B14F-4D97-AF65-F5344CB8AC3E}">
        <p14:creationId xmlns:p14="http://schemas.microsoft.com/office/powerpoint/2010/main" xmlns="" val="1844458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Do not say the first thing that comes into your mind but instead take a moment and pay close attention to what you say and how you say it.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 Focus on the meaning of what you want to communicate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54575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r>
              <a:rPr lang="en-GB" sz="2800" dirty="0" smtClean="0"/>
              <a:t>Aim </a:t>
            </a:r>
            <a:r>
              <a:rPr lang="en-GB" sz="2800" dirty="0"/>
              <a:t>to increase understanding by considering how your message might be received by the other person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Present information in a way that its meaning can be clearly understood.</a:t>
            </a:r>
          </a:p>
          <a:p>
            <a:r>
              <a:rPr lang="en-GB" sz="2800" dirty="0"/>
              <a:t>Avoid jargon and over-complicated language. 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2204434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Explain things as simply as possible. 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Request clarification if unclear about a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Make eye contact and avoid defensive body language.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98945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6774322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Use Humour</a:t>
            </a:r>
          </a:p>
          <a:p>
            <a:r>
              <a:rPr lang="en-GB" sz="2800" dirty="0"/>
              <a:t>Laughing releases endorphins that can help relieve stress and anxiety; most people like to laugh and will feel drawn to somebody who can make them laugh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Do ensure your humour is appropriate </a:t>
            </a:r>
            <a:r>
              <a:rPr lang="en-GB" sz="2800" dirty="0" smtClean="0"/>
              <a:t>to </a:t>
            </a:r>
            <a:r>
              <a:rPr lang="en-GB" sz="2800" dirty="0"/>
              <a:t>the situation</a:t>
            </a:r>
            <a:r>
              <a:rPr lang="en-GB" sz="2800" dirty="0" smtClean="0"/>
              <a:t>!!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4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868" y="3429000"/>
            <a:ext cx="177249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9808" y="764026"/>
            <a:ext cx="1614262" cy="216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2214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546" y="1268760"/>
            <a:ext cx="6774322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Use Humour</a:t>
            </a:r>
          </a:p>
          <a:p>
            <a:r>
              <a:rPr lang="en-GB" sz="2800" dirty="0"/>
              <a:t>Use your sense of humour to break the ice, to lower barriers and gain the affection of others.  </a:t>
            </a:r>
          </a:p>
          <a:p>
            <a:r>
              <a:rPr lang="en-GB" sz="2800" dirty="0"/>
              <a:t>By using appropriate humour you will be perceived as more </a:t>
            </a:r>
            <a:r>
              <a:rPr lang="en-GB" sz="2800" u="sng" dirty="0">
                <a:hlinkClick r:id="rId2"/>
              </a:rPr>
              <a:t>charismatic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4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868" y="3429000"/>
            <a:ext cx="177249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9808" y="764026"/>
            <a:ext cx="1614262" cy="216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91538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651" y="1149971"/>
            <a:ext cx="6774322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Maintain a positive attitude </a:t>
            </a:r>
          </a:p>
          <a:p>
            <a:pPr marL="0" indent="0"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and smile!</a:t>
            </a:r>
          </a:p>
          <a:p>
            <a:pPr marL="0" indent="0">
              <a:buNone/>
            </a:pPr>
            <a:endParaRPr lang="en-GB" sz="3100" b="1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sz="2800" dirty="0"/>
              <a:t>Do your best to be friendly, upbeat and positive with other people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 smtClean="0"/>
              <a:t>Always try to be the ‘</a:t>
            </a:r>
            <a:r>
              <a:rPr lang="en-GB" sz="2800" i="1" dirty="0" smtClean="0"/>
              <a:t>glass half full</a:t>
            </a:r>
            <a:r>
              <a:rPr lang="en-GB" sz="2800" dirty="0" smtClean="0"/>
              <a:t>’ person and not the ‘</a:t>
            </a:r>
            <a:r>
              <a:rPr lang="en-GB" sz="2800" i="1" dirty="0" smtClean="0"/>
              <a:t>glass half empty</a:t>
            </a:r>
            <a:r>
              <a:rPr lang="en-GB" sz="2800" dirty="0" smtClean="0"/>
              <a:t>’ one!!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6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6098" y="155679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6786" y="3356992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2899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76296"/>
            <a:ext cx="6774322" cy="568863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When </a:t>
            </a:r>
            <a:r>
              <a:rPr lang="en-GB" sz="2800" dirty="0"/>
              <a:t>things do not go to plan, stay optimistic and learn from your mistakes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/>
              <a:t>If you smile often and stay cheerful, people are more likely to respond positively to you.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6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8878" y="1676296"/>
            <a:ext cx="1553237" cy="155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06212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19077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37B431-D20A-462A-A49C-34C611ACCA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C64DB47-1B1A-41B6-9348-3DDBAC3A07DB}">
  <ds:schemaRefs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f66716c4-314f-46c1-b01e-5a44c61897d8"/>
    <ds:schemaRef ds:uri="http://schemas.microsoft.com/office/infopath/2007/PartnerControls"/>
    <ds:schemaRef ds:uri="http://schemas.openxmlformats.org/package/2006/metadata/core-properties"/>
    <ds:schemaRef ds:uri="a908d394-d138-480e-87a3-ff44c37f991a"/>
  </ds:schemaRefs>
</ds:datastoreItem>
</file>

<file path=customXml/itemProps3.xml><?xml version="1.0" encoding="utf-8"?>
<ds:datastoreItem xmlns:ds="http://schemas.openxmlformats.org/officeDocument/2006/customXml" ds:itemID="{88EE18A8-FE5C-4D57-A799-102B247321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280</TotalTime>
  <Words>997</Words>
  <Application>Microsoft Office PowerPoint</Application>
  <PresentationFormat>On-screen Show (4:3)</PresentationFormat>
  <Paragraphs>116</Paragraphs>
  <Slides>29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20140311PresentationUWTSDTemplate</vt:lpstr>
      <vt:lpstr>BMSK4001 Academic and Employability Skills</vt:lpstr>
      <vt:lpstr>What is Interpersonal Communication? </vt:lpstr>
      <vt:lpstr>What is Interpersonal Communication? </vt:lpstr>
      <vt:lpstr>What is Interpersonal Communication? </vt:lpstr>
      <vt:lpstr>What is Interpersonal Communication? </vt:lpstr>
      <vt:lpstr>Interpersonal communication is inescapable</vt:lpstr>
      <vt:lpstr>Interpersonal communication is irreversible</vt:lpstr>
      <vt:lpstr>Interpersonal communication is complicated</vt:lpstr>
      <vt:lpstr>Interpersonal communication is contextual</vt:lpstr>
      <vt:lpstr>Interpersonal communication is contextual</vt:lpstr>
      <vt:lpstr>It is all about Communication!!</vt:lpstr>
      <vt:lpstr>Slide 12</vt:lpstr>
      <vt:lpstr>Slide 13</vt:lpstr>
      <vt:lpstr>Issues Arising</vt:lpstr>
      <vt:lpstr>Count the F’s</vt:lpstr>
      <vt:lpstr>Slide 16</vt:lpstr>
      <vt:lpstr>Slide 17</vt:lpstr>
      <vt:lpstr>Slide 18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EMPL4006  Inter-personal Communication</dc:title>
  <dc:creator>Julia Ault</dc:creator>
  <cp:lastModifiedBy>0wner</cp:lastModifiedBy>
  <cp:revision>30</cp:revision>
  <cp:lastPrinted>2017-09-26T06:43:39Z</cp:lastPrinted>
  <dcterms:created xsi:type="dcterms:W3CDTF">2013-04-11T14:22:44Z</dcterms:created>
  <dcterms:modified xsi:type="dcterms:W3CDTF">2017-11-30T19:29:24Z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  <property fmtid="{D5CDD505-2E9C-101B-9397-08002B2CF9AE}" pid="3" name="IsMyDocuments">
    <vt:bool>true</vt:bool>
  </property>
</Properties>
</file>