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5"/>
  </p:notesMasterIdLst>
  <p:sldIdLst>
    <p:sldId id="257" r:id="rId8"/>
    <p:sldId id="256" r:id="rId9"/>
    <p:sldId id="923" r:id="rId10"/>
    <p:sldId id="924" r:id="rId11"/>
    <p:sldId id="258" r:id="rId12"/>
    <p:sldId id="259" r:id="rId13"/>
    <p:sldId id="260" r:id="rId14"/>
    <p:sldId id="261" r:id="rId15"/>
    <p:sldId id="262" r:id="rId16"/>
    <p:sldId id="263" r:id="rId17"/>
    <p:sldId id="264" r:id="rId18"/>
    <p:sldId id="265" r:id="rId19"/>
    <p:sldId id="266" r:id="rId20"/>
    <p:sldId id="267" r:id="rId21"/>
    <p:sldId id="268" r:id="rId22"/>
    <p:sldId id="270" r:id="rId23"/>
    <p:sldId id="269" r:id="rId24"/>
    <p:sldId id="271" r:id="rId25"/>
    <p:sldId id="272" r:id="rId26"/>
    <p:sldId id="273" r:id="rId27"/>
    <p:sldId id="274" r:id="rId28"/>
    <p:sldId id="275" r:id="rId29"/>
    <p:sldId id="276" r:id="rId30"/>
    <p:sldId id="278" r:id="rId31"/>
    <p:sldId id="277" r:id="rId32"/>
    <p:sldId id="279" r:id="rId33"/>
    <p:sldId id="28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3"/>
            <p14:sldId id="924"/>
            <p14:sldId id="258"/>
            <p14:sldId id="259"/>
            <p14:sldId id="260"/>
            <p14:sldId id="261"/>
            <p14:sldId id="262"/>
            <p14:sldId id="263"/>
            <p14:sldId id="264"/>
            <p14:sldId id="265"/>
            <p14:sldId id="266"/>
            <p14:sldId id="267"/>
            <p14:sldId id="268"/>
            <p14:sldId id="270"/>
            <p14:sldId id="269"/>
            <p14:sldId id="271"/>
            <p14:sldId id="272"/>
            <p14:sldId id="273"/>
            <p14:sldId id="274"/>
            <p14:sldId id="275"/>
            <p14:sldId id="276"/>
            <p14:sldId id="278"/>
            <p14:sldId id="277"/>
            <p14:sldId id="279"/>
            <p14:sldId id="280"/>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2650E-6B13-46C1-9093-B05C8F2F51AC}" v="2" dt="2026-05-06T14:06:08.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06/05/2026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06/05/2026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507E5-860F-E9D1-17DC-A8EB466A30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65D632-4C08-49B4-0684-4337A4A92C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65CA5F-53A9-0035-9A7F-C9A025F4C6B0}"/>
              </a:ext>
            </a:extLst>
          </p:cNvPr>
          <p:cNvSpPr>
            <a:spLocks noGrp="1"/>
          </p:cNvSpPr>
          <p:nvPr>
            <p:ph type="dt" sz="half" idx="10"/>
          </p:nvPr>
        </p:nvSpPr>
        <p:spPr/>
        <p:txBody>
          <a:bodyPr/>
          <a:lstStyle/>
          <a:p>
            <a:fld id="{2D50651C-E98E-4492-9513-A2ABC748A46E}" type="datetimeFigureOut">
              <a:rPr lang="en-GB" smtClean="0"/>
              <a:t>06/05/2026</a:t>
            </a:fld>
            <a:endParaRPr lang="en-GB"/>
          </a:p>
        </p:txBody>
      </p:sp>
      <p:sp>
        <p:nvSpPr>
          <p:cNvPr id="5" name="Footer Placeholder 4">
            <a:extLst>
              <a:ext uri="{FF2B5EF4-FFF2-40B4-BE49-F238E27FC236}">
                <a16:creationId xmlns:a16="http://schemas.microsoft.com/office/drawing/2014/main" id="{EDDB1278-36AE-91CC-E502-1567B052F1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24D713-AE25-E0F2-40E6-181CE813F452}"/>
              </a:ext>
            </a:extLst>
          </p:cNvPr>
          <p:cNvSpPr>
            <a:spLocks noGrp="1"/>
          </p:cNvSpPr>
          <p:nvPr>
            <p:ph type="sldNum" sz="quarter" idx="12"/>
          </p:nvPr>
        </p:nvSpPr>
        <p:spPr/>
        <p:txBody>
          <a:bodyPr/>
          <a:lstStyle/>
          <a:p>
            <a:fld id="{964147E7-2840-4DCD-86F1-95886FE8E945}" type="slidenum">
              <a:rPr lang="en-GB" smtClean="0"/>
              <a:t>‹#›</a:t>
            </a:fld>
            <a:endParaRPr lang="en-GB"/>
          </a:p>
        </p:txBody>
      </p:sp>
    </p:spTree>
    <p:extLst>
      <p:ext uri="{BB962C8B-B14F-4D97-AF65-F5344CB8AC3E}">
        <p14:creationId xmlns:p14="http://schemas.microsoft.com/office/powerpoint/2010/main" val="12429439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06/05/2026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BA93B-BBC6-D482-FD84-98DF6194D492}"/>
              </a:ext>
            </a:extLst>
          </p:cNvPr>
          <p:cNvSpPr>
            <a:spLocks noGrp="1"/>
          </p:cNvSpPr>
          <p:nvPr>
            <p:ph type="ctrTitle"/>
          </p:nvPr>
        </p:nvSpPr>
        <p:spPr/>
        <p:txBody>
          <a:bodyPr/>
          <a:lstStyle/>
          <a:p>
            <a:r>
              <a:rPr lang="en-GB" dirty="0"/>
              <a:t>ECYW 5009</a:t>
            </a:r>
            <a:br>
              <a:rPr lang="en-GB" dirty="0"/>
            </a:br>
            <a:r>
              <a:rPr lang="en-GB" dirty="0"/>
              <a:t>Planning a Session</a:t>
            </a:r>
          </a:p>
        </p:txBody>
      </p:sp>
      <p:sp>
        <p:nvSpPr>
          <p:cNvPr id="3" name="Subtitle 2">
            <a:extLst>
              <a:ext uri="{FF2B5EF4-FFF2-40B4-BE49-F238E27FC236}">
                <a16:creationId xmlns:a16="http://schemas.microsoft.com/office/drawing/2014/main" id="{EA737BB0-41F8-A0B9-B676-A5A1D3AC7DB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21505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CB44A-5B4A-981C-A104-6C1EE99FAAFE}"/>
              </a:ext>
            </a:extLst>
          </p:cNvPr>
          <p:cNvSpPr>
            <a:spLocks noGrp="1"/>
          </p:cNvSpPr>
          <p:nvPr>
            <p:ph type="title"/>
          </p:nvPr>
        </p:nvSpPr>
        <p:spPr/>
        <p:txBody>
          <a:bodyPr/>
          <a:lstStyle/>
          <a:p>
            <a:r>
              <a:rPr lang="en-GB" dirty="0"/>
              <a:t>Planning a session</a:t>
            </a:r>
          </a:p>
        </p:txBody>
      </p:sp>
      <p:sp>
        <p:nvSpPr>
          <p:cNvPr id="3" name="Content Placeholder 2">
            <a:extLst>
              <a:ext uri="{FF2B5EF4-FFF2-40B4-BE49-F238E27FC236}">
                <a16:creationId xmlns:a16="http://schemas.microsoft.com/office/drawing/2014/main" id="{682E795D-E665-7FDB-0D1F-49A0C075423E}"/>
              </a:ext>
            </a:extLst>
          </p:cNvPr>
          <p:cNvSpPr>
            <a:spLocks noGrp="1"/>
          </p:cNvSpPr>
          <p:nvPr>
            <p:ph idx="1"/>
          </p:nvPr>
        </p:nvSpPr>
        <p:spPr/>
        <p:txBody>
          <a:bodyPr/>
          <a:lstStyle/>
          <a:p>
            <a:r>
              <a:rPr lang="en-GB" dirty="0"/>
              <a:t>Quality services for young people do not just happen. They rely on skilled confident youth workers, sufficient resources, and decision making processes built around young people. Youth Workers need to be able to manage themselves and others, access and co-ordinate resources including time and surrounding circumstances to reach a specific goal. The first stage is 'planning’ :</a:t>
            </a:r>
          </a:p>
        </p:txBody>
      </p:sp>
    </p:spTree>
    <p:extLst>
      <p:ext uri="{BB962C8B-B14F-4D97-AF65-F5344CB8AC3E}">
        <p14:creationId xmlns:p14="http://schemas.microsoft.com/office/powerpoint/2010/main" val="1077386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A82AE-221E-17E3-23EF-00424C275F7B}"/>
              </a:ext>
            </a:extLst>
          </p:cNvPr>
          <p:cNvSpPr>
            <a:spLocks noGrp="1"/>
          </p:cNvSpPr>
          <p:nvPr>
            <p:ph type="title"/>
          </p:nvPr>
        </p:nvSpPr>
        <p:spPr/>
        <p:txBody>
          <a:bodyPr/>
          <a:lstStyle/>
          <a:p>
            <a:r>
              <a:rPr lang="en-GB" dirty="0"/>
              <a:t>Planning a session</a:t>
            </a:r>
          </a:p>
        </p:txBody>
      </p:sp>
      <p:sp>
        <p:nvSpPr>
          <p:cNvPr id="3" name="Content Placeholder 2">
            <a:extLst>
              <a:ext uri="{FF2B5EF4-FFF2-40B4-BE49-F238E27FC236}">
                <a16:creationId xmlns:a16="http://schemas.microsoft.com/office/drawing/2014/main" id="{C38288F7-176F-9F30-0FAC-159C5D1BEA0F}"/>
              </a:ext>
            </a:extLst>
          </p:cNvPr>
          <p:cNvSpPr>
            <a:spLocks noGrp="1"/>
          </p:cNvSpPr>
          <p:nvPr>
            <p:ph idx="1"/>
          </p:nvPr>
        </p:nvSpPr>
        <p:spPr/>
        <p:txBody>
          <a:bodyPr>
            <a:normAutofit fontScale="92500" lnSpcReduction="10000"/>
          </a:bodyPr>
          <a:lstStyle/>
          <a:p>
            <a:pPr marL="0" indent="0">
              <a:buNone/>
            </a:pPr>
            <a:r>
              <a:rPr lang="en-GB" dirty="0"/>
              <a:t>Workers need to plan their work with young people in order to:  </a:t>
            </a:r>
          </a:p>
          <a:p>
            <a:r>
              <a:rPr lang="en-GB" dirty="0"/>
              <a:t>Accurately estimate the time and effort required to complete a project or programme </a:t>
            </a:r>
          </a:p>
          <a:p>
            <a:r>
              <a:rPr lang="en-GB" dirty="0"/>
              <a:t>Identify and organise systems and required resources </a:t>
            </a:r>
          </a:p>
          <a:p>
            <a:r>
              <a:rPr lang="en-GB" dirty="0"/>
              <a:t>Organise personal time to carry out responsibilities </a:t>
            </a:r>
          </a:p>
          <a:p>
            <a:r>
              <a:rPr lang="en-GB" dirty="0"/>
              <a:t> Maintain adequate preparation time for activities </a:t>
            </a:r>
          </a:p>
          <a:p>
            <a:r>
              <a:rPr lang="en-GB" dirty="0"/>
              <a:t>Develop schedules and timetables with clear, specific milestones and deadlines </a:t>
            </a:r>
          </a:p>
          <a:p>
            <a:r>
              <a:rPr lang="en-GB" dirty="0"/>
              <a:t>Establish how to measure results and milestones </a:t>
            </a:r>
          </a:p>
        </p:txBody>
      </p:sp>
    </p:spTree>
    <p:extLst>
      <p:ext uri="{BB962C8B-B14F-4D97-AF65-F5344CB8AC3E}">
        <p14:creationId xmlns:p14="http://schemas.microsoft.com/office/powerpoint/2010/main" val="2145705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FD8F9-8DF3-89E0-FD04-8213CEA54D95}"/>
              </a:ext>
            </a:extLst>
          </p:cNvPr>
          <p:cNvSpPr>
            <a:spLocks noGrp="1"/>
          </p:cNvSpPr>
          <p:nvPr>
            <p:ph type="title"/>
          </p:nvPr>
        </p:nvSpPr>
        <p:spPr/>
        <p:txBody>
          <a:bodyPr/>
          <a:lstStyle/>
          <a:p>
            <a:r>
              <a:rPr lang="en-GB" dirty="0"/>
              <a:t>Planning a session</a:t>
            </a:r>
          </a:p>
        </p:txBody>
      </p:sp>
      <p:sp>
        <p:nvSpPr>
          <p:cNvPr id="3" name="Content Placeholder 2">
            <a:extLst>
              <a:ext uri="{FF2B5EF4-FFF2-40B4-BE49-F238E27FC236}">
                <a16:creationId xmlns:a16="http://schemas.microsoft.com/office/drawing/2014/main" id="{489EF81A-2371-B96E-D49F-314C5D0CAF1D}"/>
              </a:ext>
            </a:extLst>
          </p:cNvPr>
          <p:cNvSpPr>
            <a:spLocks noGrp="1"/>
          </p:cNvSpPr>
          <p:nvPr>
            <p:ph idx="1"/>
          </p:nvPr>
        </p:nvSpPr>
        <p:spPr/>
        <p:txBody>
          <a:bodyPr>
            <a:normAutofit lnSpcReduction="10000"/>
          </a:bodyPr>
          <a:lstStyle/>
          <a:p>
            <a:pPr marL="0" indent="0">
              <a:buNone/>
            </a:pPr>
            <a:r>
              <a:rPr lang="en-GB" dirty="0"/>
              <a:t>They need to 'prioritise’: </a:t>
            </a:r>
          </a:p>
          <a:p>
            <a:r>
              <a:rPr lang="en-GB" dirty="0"/>
              <a:t>Identify critical tasks  </a:t>
            </a:r>
          </a:p>
          <a:p>
            <a:r>
              <a:rPr lang="en-GB" dirty="0"/>
              <a:t>Arrange tasks in a logical order </a:t>
            </a:r>
          </a:p>
          <a:p>
            <a:r>
              <a:rPr lang="en-GB" dirty="0"/>
              <a:t>Establish priorities systematically, differentiating between urgent, important and unimportant tasks </a:t>
            </a:r>
          </a:p>
          <a:p>
            <a:r>
              <a:rPr lang="en-GB" dirty="0"/>
              <a:t>Use a 'to do' list, task plan, or similar planning devices to note action plans, deadlines etc. </a:t>
            </a:r>
          </a:p>
          <a:p>
            <a:r>
              <a:rPr lang="en-GB" dirty="0"/>
              <a:t>Monitor and adjust priorities and eliminate tasks on an ongoing basis 5</a:t>
            </a:r>
          </a:p>
        </p:txBody>
      </p:sp>
    </p:spTree>
    <p:extLst>
      <p:ext uri="{BB962C8B-B14F-4D97-AF65-F5344CB8AC3E}">
        <p14:creationId xmlns:p14="http://schemas.microsoft.com/office/powerpoint/2010/main" val="1286358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0635-2DF9-2530-C428-4926B83576ED}"/>
              </a:ext>
            </a:extLst>
          </p:cNvPr>
          <p:cNvSpPr>
            <a:spLocks noGrp="1"/>
          </p:cNvSpPr>
          <p:nvPr>
            <p:ph type="title"/>
          </p:nvPr>
        </p:nvSpPr>
        <p:spPr/>
        <p:txBody>
          <a:bodyPr/>
          <a:lstStyle/>
          <a:p>
            <a:r>
              <a:rPr lang="en-GB" dirty="0"/>
              <a:t>Planning a session</a:t>
            </a:r>
          </a:p>
        </p:txBody>
      </p:sp>
      <p:sp>
        <p:nvSpPr>
          <p:cNvPr id="3" name="Content Placeholder 2">
            <a:extLst>
              <a:ext uri="{FF2B5EF4-FFF2-40B4-BE49-F238E27FC236}">
                <a16:creationId xmlns:a16="http://schemas.microsoft.com/office/drawing/2014/main" id="{5475C56B-76A8-BC7B-F457-1E5F19A62E6F}"/>
              </a:ext>
            </a:extLst>
          </p:cNvPr>
          <p:cNvSpPr>
            <a:spLocks noGrp="1"/>
          </p:cNvSpPr>
          <p:nvPr>
            <p:ph idx="1"/>
          </p:nvPr>
        </p:nvSpPr>
        <p:spPr/>
        <p:txBody>
          <a:bodyPr/>
          <a:lstStyle/>
          <a:p>
            <a:r>
              <a:rPr lang="en-GB" dirty="0"/>
              <a:t>The Youth Work Curriculum Statement for Wales (2007) sets out the overall strategy for youth services and is based on four underpinning pillars: educative, expressive, participative and empowering. These principles are used as a guide for planning and implementing participative activities with intended positive outcomes for young people. </a:t>
            </a:r>
          </a:p>
        </p:txBody>
      </p:sp>
    </p:spTree>
    <p:extLst>
      <p:ext uri="{BB962C8B-B14F-4D97-AF65-F5344CB8AC3E}">
        <p14:creationId xmlns:p14="http://schemas.microsoft.com/office/powerpoint/2010/main" val="882299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8270-42B0-1521-CD97-396ABABF92D4}"/>
              </a:ext>
            </a:extLst>
          </p:cNvPr>
          <p:cNvSpPr>
            <a:spLocks noGrp="1"/>
          </p:cNvSpPr>
          <p:nvPr>
            <p:ph type="title"/>
          </p:nvPr>
        </p:nvSpPr>
        <p:spPr/>
        <p:txBody>
          <a:bodyPr/>
          <a:lstStyle/>
          <a:p>
            <a:r>
              <a:rPr lang="en-GB" dirty="0"/>
              <a:t>Educative</a:t>
            </a:r>
          </a:p>
        </p:txBody>
      </p:sp>
      <p:sp>
        <p:nvSpPr>
          <p:cNvPr id="3" name="Content Placeholder 2">
            <a:extLst>
              <a:ext uri="{FF2B5EF4-FFF2-40B4-BE49-F238E27FC236}">
                <a16:creationId xmlns:a16="http://schemas.microsoft.com/office/drawing/2014/main" id="{1B849269-DE6B-462C-4A53-A9BA79171B39}"/>
              </a:ext>
            </a:extLst>
          </p:cNvPr>
          <p:cNvSpPr>
            <a:spLocks noGrp="1"/>
          </p:cNvSpPr>
          <p:nvPr>
            <p:ph idx="1"/>
          </p:nvPr>
        </p:nvSpPr>
        <p:spPr/>
        <p:txBody>
          <a:bodyPr/>
          <a:lstStyle/>
          <a:p>
            <a:r>
              <a:rPr lang="en-GB" dirty="0"/>
              <a:t>Enabling young people to gain skills, knowledge, understanding, attitudes and values needed to identify, advocate and pursue their rights and responsibilities as individuals and as members of groups and communities locally, nationally and internationally. </a:t>
            </a:r>
          </a:p>
        </p:txBody>
      </p:sp>
    </p:spTree>
    <p:extLst>
      <p:ext uri="{BB962C8B-B14F-4D97-AF65-F5344CB8AC3E}">
        <p14:creationId xmlns:p14="http://schemas.microsoft.com/office/powerpoint/2010/main" val="940015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3CDDA-BF2A-FE5B-CCBD-776C9D19F08F}"/>
              </a:ext>
            </a:extLst>
          </p:cNvPr>
          <p:cNvSpPr>
            <a:spLocks noGrp="1"/>
          </p:cNvSpPr>
          <p:nvPr>
            <p:ph type="title"/>
          </p:nvPr>
        </p:nvSpPr>
        <p:spPr/>
        <p:txBody>
          <a:bodyPr/>
          <a:lstStyle/>
          <a:p>
            <a:r>
              <a:rPr lang="en-GB" dirty="0"/>
              <a:t>Expressive</a:t>
            </a:r>
          </a:p>
        </p:txBody>
      </p:sp>
      <p:sp>
        <p:nvSpPr>
          <p:cNvPr id="3" name="Content Placeholder 2">
            <a:extLst>
              <a:ext uri="{FF2B5EF4-FFF2-40B4-BE49-F238E27FC236}">
                <a16:creationId xmlns:a16="http://schemas.microsoft.com/office/drawing/2014/main" id="{013393BB-BEFA-512F-F869-8F9F961783CB}"/>
              </a:ext>
            </a:extLst>
          </p:cNvPr>
          <p:cNvSpPr>
            <a:spLocks noGrp="1"/>
          </p:cNvSpPr>
          <p:nvPr>
            <p:ph idx="1"/>
          </p:nvPr>
        </p:nvSpPr>
        <p:spPr/>
        <p:txBody>
          <a:bodyPr>
            <a:normAutofit lnSpcReduction="10000"/>
          </a:bodyPr>
          <a:lstStyle/>
          <a:p>
            <a:r>
              <a:rPr lang="en-GB" dirty="0"/>
              <a:t>Encouraging and enabling young people to express their emotions and aspirations through creative, sporting and challenging opportunities which raise an awareness of: </a:t>
            </a:r>
          </a:p>
          <a:p>
            <a:r>
              <a:rPr lang="en-GB" dirty="0"/>
              <a:t> Cultural identity </a:t>
            </a:r>
          </a:p>
          <a:p>
            <a:pPr marL="0" indent="0">
              <a:buNone/>
            </a:pPr>
            <a:r>
              <a:rPr lang="en-GB" dirty="0"/>
              <a:t>• Bilingualism and the value of one's own language </a:t>
            </a:r>
          </a:p>
          <a:p>
            <a:pPr marL="0" indent="0">
              <a:buNone/>
            </a:pPr>
            <a:r>
              <a:rPr lang="en-GB" dirty="0"/>
              <a:t>• Heritage </a:t>
            </a:r>
          </a:p>
          <a:p>
            <a:pPr marL="0" indent="0">
              <a:buNone/>
            </a:pPr>
            <a:r>
              <a:rPr lang="en-GB" dirty="0"/>
              <a:t>• Respect for diversity</a:t>
            </a:r>
          </a:p>
          <a:p>
            <a:pPr marL="0" indent="0">
              <a:buNone/>
            </a:pPr>
            <a:r>
              <a:rPr lang="en-GB" dirty="0"/>
              <a:t>• Citizenship and respect for others</a:t>
            </a:r>
          </a:p>
        </p:txBody>
      </p:sp>
    </p:spTree>
    <p:extLst>
      <p:ext uri="{BB962C8B-B14F-4D97-AF65-F5344CB8AC3E}">
        <p14:creationId xmlns:p14="http://schemas.microsoft.com/office/powerpoint/2010/main" val="302607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AA1C6-0D74-5B73-6275-02F943290E52}"/>
              </a:ext>
            </a:extLst>
          </p:cNvPr>
          <p:cNvSpPr>
            <a:spLocks noGrp="1"/>
          </p:cNvSpPr>
          <p:nvPr>
            <p:ph type="title"/>
          </p:nvPr>
        </p:nvSpPr>
        <p:spPr/>
        <p:txBody>
          <a:bodyPr/>
          <a:lstStyle/>
          <a:p>
            <a:r>
              <a:rPr lang="en-GB" dirty="0"/>
              <a:t>Participative</a:t>
            </a:r>
          </a:p>
        </p:txBody>
      </p:sp>
      <p:sp>
        <p:nvSpPr>
          <p:cNvPr id="3" name="Content Placeholder 2">
            <a:extLst>
              <a:ext uri="{FF2B5EF4-FFF2-40B4-BE49-F238E27FC236}">
                <a16:creationId xmlns:a16="http://schemas.microsoft.com/office/drawing/2014/main" id="{886C585D-6FF2-6C7B-A99E-64CA70E599F1}"/>
              </a:ext>
            </a:extLst>
          </p:cNvPr>
          <p:cNvSpPr>
            <a:spLocks noGrp="1"/>
          </p:cNvSpPr>
          <p:nvPr>
            <p:ph idx="1"/>
          </p:nvPr>
        </p:nvSpPr>
        <p:spPr/>
        <p:txBody>
          <a:bodyPr/>
          <a:lstStyle/>
          <a:p>
            <a:r>
              <a:rPr lang="en-GB" dirty="0"/>
              <a:t>Where young people are encouraged to share responsibility and to become equal partners, fundamental to the learning processes and decision making structures which affect their own and other people's lives and environments.</a:t>
            </a:r>
          </a:p>
        </p:txBody>
      </p:sp>
    </p:spTree>
    <p:extLst>
      <p:ext uri="{BB962C8B-B14F-4D97-AF65-F5344CB8AC3E}">
        <p14:creationId xmlns:p14="http://schemas.microsoft.com/office/powerpoint/2010/main" val="1883840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E4A26-0661-3170-D8F0-B87B005F01E3}"/>
              </a:ext>
            </a:extLst>
          </p:cNvPr>
          <p:cNvSpPr>
            <a:spLocks noGrp="1"/>
          </p:cNvSpPr>
          <p:nvPr>
            <p:ph type="title"/>
          </p:nvPr>
        </p:nvSpPr>
        <p:spPr/>
        <p:txBody>
          <a:bodyPr/>
          <a:lstStyle/>
          <a:p>
            <a:r>
              <a:rPr lang="en-GB" dirty="0"/>
              <a:t>Empowering</a:t>
            </a:r>
          </a:p>
        </p:txBody>
      </p:sp>
      <p:sp>
        <p:nvSpPr>
          <p:cNvPr id="3" name="Content Placeholder 2">
            <a:extLst>
              <a:ext uri="{FF2B5EF4-FFF2-40B4-BE49-F238E27FC236}">
                <a16:creationId xmlns:a16="http://schemas.microsoft.com/office/drawing/2014/main" id="{3CF38F26-0F67-937F-194A-6FBF98E20A22}"/>
              </a:ext>
            </a:extLst>
          </p:cNvPr>
          <p:cNvSpPr>
            <a:spLocks noGrp="1"/>
          </p:cNvSpPr>
          <p:nvPr>
            <p:ph idx="1"/>
          </p:nvPr>
        </p:nvSpPr>
        <p:spPr/>
        <p:txBody>
          <a:bodyPr/>
          <a:lstStyle/>
          <a:p>
            <a:r>
              <a:rPr lang="en-GB" dirty="0"/>
              <a:t>Encouraging and enabling young people to understand their rights and responsibilities to enable them to act on personal, social and political issues which affect their lives and the lives of others as responsible citizens of the communities of which they are a part.</a:t>
            </a:r>
          </a:p>
        </p:txBody>
      </p:sp>
    </p:spTree>
    <p:extLst>
      <p:ext uri="{BB962C8B-B14F-4D97-AF65-F5344CB8AC3E}">
        <p14:creationId xmlns:p14="http://schemas.microsoft.com/office/powerpoint/2010/main" val="3767965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A7C48-AD8E-B5E8-4715-75E91298E757}"/>
              </a:ext>
            </a:extLst>
          </p:cNvPr>
          <p:cNvSpPr>
            <a:spLocks noGrp="1"/>
          </p:cNvSpPr>
          <p:nvPr>
            <p:ph type="title"/>
          </p:nvPr>
        </p:nvSpPr>
        <p:spPr/>
        <p:txBody>
          <a:bodyPr/>
          <a:lstStyle/>
          <a:p>
            <a:r>
              <a:rPr lang="en-GB" dirty="0"/>
              <a:t>Inclusive</a:t>
            </a:r>
          </a:p>
        </p:txBody>
      </p:sp>
      <p:sp>
        <p:nvSpPr>
          <p:cNvPr id="3" name="Content Placeholder 2">
            <a:extLst>
              <a:ext uri="{FF2B5EF4-FFF2-40B4-BE49-F238E27FC236}">
                <a16:creationId xmlns:a16="http://schemas.microsoft.com/office/drawing/2014/main" id="{904892D7-ACB8-4859-2600-B13F9C9BAF2B}"/>
              </a:ext>
            </a:extLst>
          </p:cNvPr>
          <p:cNvSpPr>
            <a:spLocks noGrp="1"/>
          </p:cNvSpPr>
          <p:nvPr>
            <p:ph idx="1"/>
          </p:nvPr>
        </p:nvSpPr>
        <p:spPr/>
        <p:txBody>
          <a:bodyPr/>
          <a:lstStyle/>
          <a:p>
            <a:pPr>
              <a:buFontTx/>
              <a:buNone/>
              <a:defRPr/>
            </a:pPr>
            <a:r>
              <a:rPr lang="en-GB" dirty="0">
                <a:latin typeface="Arial" panose="020B0604020202020204" pitchFamily="34" charset="0"/>
                <a:cs typeface="Arial" panose="020B0604020202020204" pitchFamily="34" charset="0"/>
              </a:rPr>
              <a:t> Enabling young people to develop knowledge, understanding and positive attitudes and behaviour in relation to:</a:t>
            </a:r>
          </a:p>
          <a:p>
            <a:pPr>
              <a:defRPr/>
            </a:pPr>
            <a:r>
              <a:rPr lang="en-GB" dirty="0"/>
              <a:t> </a:t>
            </a:r>
            <a:r>
              <a:rPr lang="en-GB" dirty="0">
                <a:latin typeface="Arial" panose="020B0604020202020204" pitchFamily="34" charset="0"/>
                <a:cs typeface="Arial" panose="020B0604020202020204" pitchFamily="34" charset="0"/>
              </a:rPr>
              <a:t>racial, social, and cultural identity and diversity;</a:t>
            </a:r>
          </a:p>
          <a:p>
            <a:pPr>
              <a:defRPr/>
            </a:pPr>
            <a:r>
              <a:rPr lang="en-GB" dirty="0">
                <a:latin typeface="Arial" panose="020B0604020202020204" pitchFamily="34" charset="0"/>
                <a:cs typeface="Arial" panose="020B0604020202020204" pitchFamily="34" charset="0"/>
              </a:rPr>
              <a:t>heritage;</a:t>
            </a:r>
          </a:p>
          <a:p>
            <a:pPr>
              <a:defRPr/>
            </a:pPr>
            <a:r>
              <a:rPr lang="en-GB" dirty="0">
                <a:latin typeface="Arial" panose="020B0604020202020204" pitchFamily="34" charset="0"/>
                <a:cs typeface="Arial" panose="020B0604020202020204" pitchFamily="34" charset="0"/>
              </a:rPr>
              <a:t>languages and the value of one's own and other languages;</a:t>
            </a:r>
          </a:p>
          <a:p>
            <a:pPr>
              <a:defRPr/>
            </a:pPr>
            <a:r>
              <a:rPr lang="en-GB" dirty="0">
                <a:latin typeface="Arial" panose="020B0604020202020204" pitchFamily="34" charset="0"/>
                <a:cs typeface="Arial" panose="020B0604020202020204" pitchFamily="34" charset="0"/>
              </a:rPr>
              <a:t>citizenship;</a:t>
            </a:r>
          </a:p>
          <a:p>
            <a:pPr>
              <a:defRPr/>
            </a:pPr>
            <a:r>
              <a:rPr lang="en-GB" dirty="0">
                <a:latin typeface="Arial" panose="020B0604020202020204" pitchFamily="34" charset="0"/>
                <a:cs typeface="Arial" panose="020B0604020202020204" pitchFamily="34" charset="0"/>
              </a:rPr>
              <a:t>respect for other people’s choices.</a:t>
            </a:r>
          </a:p>
          <a:p>
            <a:endParaRPr lang="en-GB" dirty="0"/>
          </a:p>
        </p:txBody>
      </p:sp>
    </p:spTree>
    <p:extLst>
      <p:ext uri="{BB962C8B-B14F-4D97-AF65-F5344CB8AC3E}">
        <p14:creationId xmlns:p14="http://schemas.microsoft.com/office/powerpoint/2010/main" val="606072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39CB8-25DD-3772-5E2A-B87C6E2ED7EC}"/>
              </a:ext>
            </a:extLst>
          </p:cNvPr>
          <p:cNvSpPr>
            <a:spLocks noGrp="1"/>
          </p:cNvSpPr>
          <p:nvPr>
            <p:ph type="title"/>
          </p:nvPr>
        </p:nvSpPr>
        <p:spPr/>
        <p:txBody>
          <a:bodyPr/>
          <a:lstStyle/>
          <a:p>
            <a:r>
              <a:rPr lang="en-GB" dirty="0"/>
              <a:t>Planning</a:t>
            </a:r>
          </a:p>
        </p:txBody>
      </p:sp>
      <p:sp>
        <p:nvSpPr>
          <p:cNvPr id="3" name="Content Placeholder 2">
            <a:extLst>
              <a:ext uri="{FF2B5EF4-FFF2-40B4-BE49-F238E27FC236}">
                <a16:creationId xmlns:a16="http://schemas.microsoft.com/office/drawing/2014/main" id="{DEECF971-2F90-879E-07B4-F2ED93C0DDCB}"/>
              </a:ext>
            </a:extLst>
          </p:cNvPr>
          <p:cNvSpPr>
            <a:spLocks noGrp="1"/>
          </p:cNvSpPr>
          <p:nvPr>
            <p:ph idx="1"/>
          </p:nvPr>
        </p:nvSpPr>
        <p:spPr/>
        <p:txBody>
          <a:bodyPr/>
          <a:lstStyle/>
          <a:p>
            <a:pPr marL="0" indent="0">
              <a:buNone/>
            </a:pPr>
            <a:r>
              <a:rPr lang="en-GB" dirty="0"/>
              <a:t>Planning is a process for getting ideas into action. If you are systematic about the process, action can be made easier and more effective. The approach can be time consuming at first but since your action will be more effective, you will save time in the long run. </a:t>
            </a:r>
          </a:p>
        </p:txBody>
      </p:sp>
    </p:spTree>
    <p:extLst>
      <p:ext uri="{BB962C8B-B14F-4D97-AF65-F5344CB8AC3E}">
        <p14:creationId xmlns:p14="http://schemas.microsoft.com/office/powerpoint/2010/main" val="2109154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C2747-A63D-8707-E3A4-8E1F9228158C}"/>
              </a:ext>
            </a:extLst>
          </p:cNvPr>
          <p:cNvSpPr>
            <a:spLocks noGrp="1"/>
          </p:cNvSpPr>
          <p:nvPr>
            <p:ph type="title"/>
          </p:nvPr>
        </p:nvSpPr>
        <p:spPr/>
        <p:txBody>
          <a:bodyPr/>
          <a:lstStyle/>
          <a:p>
            <a:r>
              <a:rPr lang="en-GB" dirty="0"/>
              <a:t>Planning</a:t>
            </a:r>
          </a:p>
        </p:txBody>
      </p:sp>
      <p:sp>
        <p:nvSpPr>
          <p:cNvPr id="3" name="Content Placeholder 2">
            <a:extLst>
              <a:ext uri="{FF2B5EF4-FFF2-40B4-BE49-F238E27FC236}">
                <a16:creationId xmlns:a16="http://schemas.microsoft.com/office/drawing/2014/main" id="{54AC849A-256A-B757-DD4E-17D6B53CFCFB}"/>
              </a:ext>
            </a:extLst>
          </p:cNvPr>
          <p:cNvSpPr>
            <a:spLocks noGrp="1"/>
          </p:cNvSpPr>
          <p:nvPr>
            <p:ph idx="1"/>
          </p:nvPr>
        </p:nvSpPr>
        <p:spPr/>
        <p:txBody>
          <a:bodyPr/>
          <a:lstStyle/>
          <a:p>
            <a:r>
              <a:rPr lang="en-GB" dirty="0"/>
              <a:t>A systematic approach gives you a method by which you can: </a:t>
            </a:r>
          </a:p>
          <a:p>
            <a:r>
              <a:rPr lang="en-GB" dirty="0"/>
              <a:t> Check that what you want to do is worth doing </a:t>
            </a:r>
          </a:p>
          <a:p>
            <a:r>
              <a:rPr lang="en-GB" dirty="0"/>
              <a:t>Find out which things are feasible </a:t>
            </a:r>
          </a:p>
          <a:p>
            <a:r>
              <a:rPr lang="en-GB" dirty="0"/>
              <a:t>Arrange things properly </a:t>
            </a:r>
          </a:p>
          <a:p>
            <a:r>
              <a:rPr lang="en-GB" dirty="0"/>
              <a:t>Use resources efficiently </a:t>
            </a:r>
          </a:p>
          <a:p>
            <a:r>
              <a:rPr lang="en-GB" dirty="0"/>
              <a:t>Learn from both success and failure </a:t>
            </a:r>
          </a:p>
        </p:txBody>
      </p:sp>
    </p:spTree>
    <p:extLst>
      <p:ext uri="{BB962C8B-B14F-4D97-AF65-F5344CB8AC3E}">
        <p14:creationId xmlns:p14="http://schemas.microsoft.com/office/powerpoint/2010/main" val="3416177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A89DF-B4DC-6B2B-2A6B-D58CBD0CBEFF}"/>
              </a:ext>
            </a:extLst>
          </p:cNvPr>
          <p:cNvSpPr>
            <a:spLocks noGrp="1"/>
          </p:cNvSpPr>
          <p:nvPr>
            <p:ph type="title"/>
          </p:nvPr>
        </p:nvSpPr>
        <p:spPr/>
        <p:txBody>
          <a:bodyPr/>
          <a:lstStyle/>
          <a:p>
            <a:r>
              <a:rPr lang="en-GB" dirty="0"/>
              <a:t>NAOMIE – the good practice framework for planning, monitoring and evaluation</a:t>
            </a:r>
          </a:p>
        </p:txBody>
      </p:sp>
      <p:sp>
        <p:nvSpPr>
          <p:cNvPr id="3" name="Content Placeholder 2">
            <a:extLst>
              <a:ext uri="{FF2B5EF4-FFF2-40B4-BE49-F238E27FC236}">
                <a16:creationId xmlns:a16="http://schemas.microsoft.com/office/drawing/2014/main" id="{E2EC2B3E-1326-809B-06A1-1B32AA653CDB}"/>
              </a:ext>
            </a:extLst>
          </p:cNvPr>
          <p:cNvSpPr>
            <a:spLocks noGrp="1"/>
          </p:cNvSpPr>
          <p:nvPr>
            <p:ph idx="1"/>
          </p:nvPr>
        </p:nvSpPr>
        <p:spPr/>
        <p:txBody>
          <a:bodyPr/>
          <a:lstStyle/>
          <a:p>
            <a:r>
              <a:rPr lang="en-GB" dirty="0"/>
              <a:t>The NAOMIE loop training model is just one of a number that may be used when undertaking any form of planned activity. </a:t>
            </a:r>
          </a:p>
          <a:p>
            <a:endParaRPr lang="en-GB" dirty="0"/>
          </a:p>
          <a:p>
            <a:r>
              <a:rPr lang="en-GB" dirty="0"/>
              <a:t>NAOMIE is a good practice model for planning, monitoring and evaluating youth work. It incorporates every stage a project needs to go though and breaks down the planning phase into smaller chunks:</a:t>
            </a:r>
          </a:p>
        </p:txBody>
      </p:sp>
    </p:spTree>
    <p:extLst>
      <p:ext uri="{BB962C8B-B14F-4D97-AF65-F5344CB8AC3E}">
        <p14:creationId xmlns:p14="http://schemas.microsoft.com/office/powerpoint/2010/main" val="1178410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Oval 16">
            <a:extLst>
              <a:ext uri="{FF2B5EF4-FFF2-40B4-BE49-F238E27FC236}">
                <a16:creationId xmlns:a16="http://schemas.microsoft.com/office/drawing/2014/main" id="{5F21DEB9-D9D8-69C1-9E7F-8A9504A3D0A6}"/>
              </a:ext>
            </a:extLst>
          </p:cNvPr>
          <p:cNvSpPr/>
          <p:nvPr/>
        </p:nvSpPr>
        <p:spPr>
          <a:xfrm>
            <a:off x="3287714" y="2168526"/>
            <a:ext cx="5400675" cy="3205163"/>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3315" name="Title 1">
            <a:extLst>
              <a:ext uri="{FF2B5EF4-FFF2-40B4-BE49-F238E27FC236}">
                <a16:creationId xmlns:a16="http://schemas.microsoft.com/office/drawing/2014/main" id="{D44A3C65-606A-47D5-E7F0-BE76D143365B}"/>
              </a:ext>
            </a:extLst>
          </p:cNvPr>
          <p:cNvSpPr>
            <a:spLocks noGrp="1" noChangeArrowheads="1"/>
          </p:cNvSpPr>
          <p:nvPr>
            <p:ph type="title"/>
          </p:nvPr>
        </p:nvSpPr>
        <p:spPr/>
        <p:txBody>
          <a:bodyPr/>
          <a:lstStyle/>
          <a:p>
            <a:pPr eaLnBrk="1" hangingPunct="1"/>
            <a:r>
              <a:rPr lang="en-GB" altLang="en-US" sz="2800" dirty="0"/>
              <a:t>Four-stage reflective practice model</a:t>
            </a:r>
          </a:p>
        </p:txBody>
      </p:sp>
      <p:sp>
        <p:nvSpPr>
          <p:cNvPr id="4" name="Rounded Rectangle 3">
            <a:extLst>
              <a:ext uri="{FF2B5EF4-FFF2-40B4-BE49-F238E27FC236}">
                <a16:creationId xmlns:a16="http://schemas.microsoft.com/office/drawing/2014/main" id="{4905AD81-24BF-AE3D-F32E-6ABF31829F36}"/>
              </a:ext>
            </a:extLst>
          </p:cNvPr>
          <p:cNvSpPr/>
          <p:nvPr/>
        </p:nvSpPr>
        <p:spPr>
          <a:xfrm>
            <a:off x="4800600" y="1844675"/>
            <a:ext cx="2159000" cy="6477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hangingPunct="1">
              <a:defRPr/>
            </a:pPr>
            <a:r>
              <a:rPr lang="en-GB" dirty="0"/>
              <a:t>Assess</a:t>
            </a:r>
          </a:p>
        </p:txBody>
      </p:sp>
      <p:sp>
        <p:nvSpPr>
          <p:cNvPr id="5" name="Rounded Rectangle 4">
            <a:extLst>
              <a:ext uri="{FF2B5EF4-FFF2-40B4-BE49-F238E27FC236}">
                <a16:creationId xmlns:a16="http://schemas.microsoft.com/office/drawing/2014/main" id="{A6658F61-7725-CE6D-5BBC-024697F73EE1}"/>
              </a:ext>
            </a:extLst>
          </p:cNvPr>
          <p:cNvSpPr/>
          <p:nvPr/>
        </p:nvSpPr>
        <p:spPr>
          <a:xfrm>
            <a:off x="7608888" y="3422650"/>
            <a:ext cx="2159000" cy="6477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hangingPunct="1">
              <a:defRPr/>
            </a:pPr>
            <a:r>
              <a:rPr lang="en-GB" dirty="0"/>
              <a:t>Plan</a:t>
            </a:r>
          </a:p>
        </p:txBody>
      </p:sp>
      <p:sp>
        <p:nvSpPr>
          <p:cNvPr id="6" name="Rounded Rectangle 5">
            <a:extLst>
              <a:ext uri="{FF2B5EF4-FFF2-40B4-BE49-F238E27FC236}">
                <a16:creationId xmlns:a16="http://schemas.microsoft.com/office/drawing/2014/main" id="{B359EA52-F0E4-968E-5EEA-B325F15C3087}"/>
              </a:ext>
            </a:extLst>
          </p:cNvPr>
          <p:cNvSpPr/>
          <p:nvPr/>
        </p:nvSpPr>
        <p:spPr>
          <a:xfrm>
            <a:off x="4846639" y="4933950"/>
            <a:ext cx="2160587" cy="6477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hangingPunct="1">
              <a:defRPr/>
            </a:pPr>
            <a:r>
              <a:rPr lang="en-GB" dirty="0"/>
              <a:t>Act</a:t>
            </a:r>
          </a:p>
        </p:txBody>
      </p:sp>
      <p:sp>
        <p:nvSpPr>
          <p:cNvPr id="7" name="Rounded Rectangle 6">
            <a:extLst>
              <a:ext uri="{FF2B5EF4-FFF2-40B4-BE49-F238E27FC236}">
                <a16:creationId xmlns:a16="http://schemas.microsoft.com/office/drawing/2014/main" id="{BE2D5598-780E-93AA-0FAC-C2270A8B1E9E}"/>
              </a:ext>
            </a:extLst>
          </p:cNvPr>
          <p:cNvSpPr/>
          <p:nvPr/>
        </p:nvSpPr>
        <p:spPr>
          <a:xfrm>
            <a:off x="2208213" y="3406775"/>
            <a:ext cx="2159000" cy="64928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hangingPunct="1">
              <a:defRPr/>
            </a:pPr>
            <a:r>
              <a:rPr lang="en-GB" dirty="0"/>
              <a:t>Evaluate</a:t>
            </a:r>
          </a:p>
        </p:txBody>
      </p:sp>
      <p:sp>
        <p:nvSpPr>
          <p:cNvPr id="8" name="Rounded Rectangle 7">
            <a:extLst>
              <a:ext uri="{FF2B5EF4-FFF2-40B4-BE49-F238E27FC236}">
                <a16:creationId xmlns:a16="http://schemas.microsoft.com/office/drawing/2014/main" id="{92E659E4-8EAE-AF3B-1160-79B29B790B6D}"/>
              </a:ext>
            </a:extLst>
          </p:cNvPr>
          <p:cNvSpPr/>
          <p:nvPr/>
        </p:nvSpPr>
        <p:spPr>
          <a:xfrm>
            <a:off x="4846639" y="3213100"/>
            <a:ext cx="2160587" cy="10795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hangingPunct="1">
              <a:defRPr/>
            </a:pPr>
            <a:r>
              <a:rPr lang="en-GB" dirty="0"/>
              <a:t>Needs of the Young People</a:t>
            </a:r>
          </a:p>
        </p:txBody>
      </p:sp>
      <p:cxnSp>
        <p:nvCxnSpPr>
          <p:cNvPr id="22" name="Straight Arrow Connector 21">
            <a:extLst>
              <a:ext uri="{FF2B5EF4-FFF2-40B4-BE49-F238E27FC236}">
                <a16:creationId xmlns:a16="http://schemas.microsoft.com/office/drawing/2014/main" id="{DDE2E460-B366-6373-EEA3-4C385F685D56}"/>
              </a:ext>
            </a:extLst>
          </p:cNvPr>
          <p:cNvCxnSpPr>
            <a:stCxn id="17" idx="7"/>
          </p:cNvCxnSpPr>
          <p:nvPr/>
        </p:nvCxnSpPr>
        <p:spPr>
          <a:xfrm>
            <a:off x="7897814" y="2638425"/>
            <a:ext cx="142875" cy="69850"/>
          </a:xfrm>
          <a:prstGeom prst="straightConnector1">
            <a:avLst/>
          </a:prstGeom>
          <a:ln w="41275" cmpd="sng">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6434CA0-288D-427D-2643-C9D6C816AFDC}"/>
              </a:ext>
            </a:extLst>
          </p:cNvPr>
          <p:cNvCxnSpPr/>
          <p:nvPr/>
        </p:nvCxnSpPr>
        <p:spPr>
          <a:xfrm flipH="1">
            <a:off x="7897814" y="4797426"/>
            <a:ext cx="142875" cy="136525"/>
          </a:xfrm>
          <a:prstGeom prst="straightConnector1">
            <a:avLst/>
          </a:prstGeom>
          <a:ln w="41275" cmpd="sng">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AB7D4ED-78CD-66B2-E5CA-156EE9E0DF5A}"/>
              </a:ext>
            </a:extLst>
          </p:cNvPr>
          <p:cNvCxnSpPr/>
          <p:nvPr/>
        </p:nvCxnSpPr>
        <p:spPr>
          <a:xfrm flipH="1" flipV="1">
            <a:off x="3898900" y="4724400"/>
            <a:ext cx="90488" cy="141288"/>
          </a:xfrm>
          <a:prstGeom prst="straightConnector1">
            <a:avLst/>
          </a:prstGeom>
          <a:ln w="41275" cmpd="sng">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5BB31BC-B661-3943-E6D2-74F8F50DD6ED}"/>
              </a:ext>
            </a:extLst>
          </p:cNvPr>
          <p:cNvCxnSpPr/>
          <p:nvPr/>
        </p:nvCxnSpPr>
        <p:spPr>
          <a:xfrm flipV="1">
            <a:off x="3940175" y="2597150"/>
            <a:ext cx="179388" cy="152400"/>
          </a:xfrm>
          <a:prstGeom prst="straightConnector1">
            <a:avLst/>
          </a:prstGeom>
          <a:ln w="41275" cmpd="sng">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325" name="TextBox 35">
            <a:extLst>
              <a:ext uri="{FF2B5EF4-FFF2-40B4-BE49-F238E27FC236}">
                <a16:creationId xmlns:a16="http://schemas.microsoft.com/office/drawing/2014/main" id="{9E3171BE-0CD9-140F-8A19-CA7631D71360}"/>
              </a:ext>
            </a:extLst>
          </p:cNvPr>
          <p:cNvSpPr txBox="1">
            <a:spLocks noChangeArrowheads="1"/>
          </p:cNvSpPr>
          <p:nvPr/>
        </p:nvSpPr>
        <p:spPr bwMode="auto">
          <a:xfrm>
            <a:off x="4149726" y="5799139"/>
            <a:ext cx="58642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400"/>
              <a:t>Whelan, M. (2010) Detached Youth Work, in Batsleer, J., and Davies, B. (2010) </a:t>
            </a:r>
            <a:r>
              <a:rPr lang="en-GB" altLang="en-US" sz="1400" i="1"/>
              <a:t>What is Youth Work? </a:t>
            </a:r>
            <a:r>
              <a:rPr lang="en-GB" altLang="en-US" sz="1400"/>
              <a:t>Exeter, Learning Matters.</a:t>
            </a:r>
            <a:endParaRPr lang="en-GB" altLang="en-US" sz="1400" i="1"/>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C6F71-514E-47AD-5C4F-66A9C391A06F}"/>
              </a:ext>
            </a:extLst>
          </p:cNvPr>
          <p:cNvSpPr>
            <a:spLocks noGrp="1"/>
          </p:cNvSpPr>
          <p:nvPr>
            <p:ph type="title"/>
          </p:nvPr>
        </p:nvSpPr>
        <p:spPr/>
        <p:txBody>
          <a:bodyPr/>
          <a:lstStyle/>
          <a:p>
            <a:r>
              <a:rPr lang="en-GB" dirty="0"/>
              <a:t>Needs</a:t>
            </a:r>
          </a:p>
        </p:txBody>
      </p:sp>
      <p:sp>
        <p:nvSpPr>
          <p:cNvPr id="3" name="Content Placeholder 2">
            <a:extLst>
              <a:ext uri="{FF2B5EF4-FFF2-40B4-BE49-F238E27FC236}">
                <a16:creationId xmlns:a16="http://schemas.microsoft.com/office/drawing/2014/main" id="{855A3AF1-9710-DB90-2374-8156872B5B6C}"/>
              </a:ext>
            </a:extLst>
          </p:cNvPr>
          <p:cNvSpPr>
            <a:spLocks noGrp="1"/>
          </p:cNvSpPr>
          <p:nvPr>
            <p:ph idx="1"/>
          </p:nvPr>
        </p:nvSpPr>
        <p:spPr/>
        <p:txBody>
          <a:bodyPr/>
          <a:lstStyle/>
          <a:p>
            <a:r>
              <a:rPr lang="en-GB" dirty="0"/>
              <a:t>Needs: Determine the need for the activity – why are you planning this activity? </a:t>
            </a:r>
          </a:p>
          <a:p>
            <a:r>
              <a:rPr lang="en-GB" dirty="0" err="1"/>
              <a:t>E.g.Lack</a:t>
            </a:r>
            <a:r>
              <a:rPr lang="en-GB" dirty="0"/>
              <a:t> of meaningful youth participation within the project. </a:t>
            </a:r>
          </a:p>
        </p:txBody>
      </p:sp>
    </p:spTree>
    <p:extLst>
      <p:ext uri="{BB962C8B-B14F-4D97-AF65-F5344CB8AC3E}">
        <p14:creationId xmlns:p14="http://schemas.microsoft.com/office/powerpoint/2010/main" val="3720059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3C2A0-E94D-B371-A55C-47F7716841AA}"/>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03899BC8-A8E6-BFF2-E40B-D7A262A29041}"/>
              </a:ext>
            </a:extLst>
          </p:cNvPr>
          <p:cNvSpPr>
            <a:spLocks noGrp="1"/>
          </p:cNvSpPr>
          <p:nvPr>
            <p:ph idx="1"/>
          </p:nvPr>
        </p:nvSpPr>
        <p:spPr/>
        <p:txBody>
          <a:bodyPr/>
          <a:lstStyle/>
          <a:p>
            <a:r>
              <a:rPr lang="en-GB" dirty="0"/>
              <a:t>Once you have established the need for an activity you can decide what the general aim of that activity will be. An aim is a long term statement of intent. They are imprecise, often ambiguous, give a general direction without time limit and are often written from the point of view of a professional, i.e. you as the worker and what you intend to achieve with the activity.</a:t>
            </a:r>
          </a:p>
          <a:p>
            <a:r>
              <a:rPr lang="en-GB" dirty="0"/>
              <a:t>E.g. To Increase levels of participation of young people in the day to-day running of the youth project.  </a:t>
            </a:r>
          </a:p>
        </p:txBody>
      </p:sp>
    </p:spTree>
    <p:extLst>
      <p:ext uri="{BB962C8B-B14F-4D97-AF65-F5344CB8AC3E}">
        <p14:creationId xmlns:p14="http://schemas.microsoft.com/office/powerpoint/2010/main" val="117294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82AD5-5FDF-8711-B0F9-FE6EDE031FF2}"/>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257A70F2-AC01-6372-048A-1A0FA864F8AC}"/>
              </a:ext>
            </a:extLst>
          </p:cNvPr>
          <p:cNvSpPr>
            <a:spLocks noGrp="1"/>
          </p:cNvSpPr>
          <p:nvPr>
            <p:ph idx="1"/>
          </p:nvPr>
        </p:nvSpPr>
        <p:spPr/>
        <p:txBody>
          <a:bodyPr>
            <a:normAutofit fontScale="92500" lnSpcReduction="20000"/>
          </a:bodyPr>
          <a:lstStyle/>
          <a:p>
            <a:r>
              <a:rPr lang="en-GB" dirty="0"/>
              <a:t>Whilst your aim illustrates what you, as the youth worker, intend the activity to be, objectives describe what the young people will be able to do, or know, or value if the learning takes place, i.e. objectives define a desired change of behaviour - the learning outcomes. </a:t>
            </a:r>
          </a:p>
          <a:p>
            <a:pPr marL="0" indent="0">
              <a:buNone/>
            </a:pPr>
            <a:r>
              <a:rPr lang="en-GB" dirty="0"/>
              <a:t>e.g. </a:t>
            </a:r>
          </a:p>
          <a:p>
            <a:r>
              <a:rPr lang="en-GB" dirty="0"/>
              <a:t> Identify and source resources </a:t>
            </a:r>
          </a:p>
          <a:p>
            <a:r>
              <a:rPr lang="en-GB" dirty="0"/>
              <a:t> Consult with other young people on any current issues within the project  </a:t>
            </a:r>
          </a:p>
          <a:p>
            <a:r>
              <a:rPr lang="en-GB" dirty="0"/>
              <a:t>Consult with the Management Committee on any current issues within the project  </a:t>
            </a:r>
          </a:p>
          <a:p>
            <a:r>
              <a:rPr lang="en-GB" dirty="0"/>
              <a:t>Plan projects to increase levels of participation of other young people </a:t>
            </a:r>
          </a:p>
        </p:txBody>
      </p:sp>
    </p:spTree>
    <p:extLst>
      <p:ext uri="{BB962C8B-B14F-4D97-AF65-F5344CB8AC3E}">
        <p14:creationId xmlns:p14="http://schemas.microsoft.com/office/powerpoint/2010/main" val="2129908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03037-BECE-2994-7349-2FF7663786DF}"/>
              </a:ext>
            </a:extLst>
          </p:cNvPr>
          <p:cNvSpPr>
            <a:spLocks noGrp="1"/>
          </p:cNvSpPr>
          <p:nvPr>
            <p:ph type="title"/>
          </p:nvPr>
        </p:nvSpPr>
        <p:spPr/>
        <p:txBody>
          <a:bodyPr/>
          <a:lstStyle/>
          <a:p>
            <a:r>
              <a:rPr lang="en-GB" dirty="0"/>
              <a:t>Method</a:t>
            </a:r>
          </a:p>
        </p:txBody>
      </p:sp>
      <p:sp>
        <p:nvSpPr>
          <p:cNvPr id="3" name="Content Placeholder 2">
            <a:extLst>
              <a:ext uri="{FF2B5EF4-FFF2-40B4-BE49-F238E27FC236}">
                <a16:creationId xmlns:a16="http://schemas.microsoft.com/office/drawing/2014/main" id="{8A735F4C-38C6-752B-BEE1-588A75DB9050}"/>
              </a:ext>
            </a:extLst>
          </p:cNvPr>
          <p:cNvSpPr>
            <a:spLocks noGrp="1"/>
          </p:cNvSpPr>
          <p:nvPr>
            <p:ph idx="1"/>
          </p:nvPr>
        </p:nvSpPr>
        <p:spPr/>
        <p:txBody>
          <a:bodyPr/>
          <a:lstStyle/>
          <a:p>
            <a:r>
              <a:rPr lang="en-GB" dirty="0"/>
              <a:t>You need to decide which methods you are going to use in order to achieve your objectives. For example, are you going to show the young people a video or are you going to demonstrate the activity yourself, or are the young people going to learn by having a go themselves?</a:t>
            </a:r>
          </a:p>
          <a:p>
            <a:pPr marL="0" indent="0">
              <a:buNone/>
            </a:pPr>
            <a:r>
              <a:rPr lang="en-GB" dirty="0"/>
              <a:t>e.g. Agree an agenda and demonstrate to young people how they can participate in the day-to-day running of the project. Open discussions for getting their views and voices heard. </a:t>
            </a:r>
          </a:p>
        </p:txBody>
      </p:sp>
    </p:spTree>
    <p:extLst>
      <p:ext uri="{BB962C8B-B14F-4D97-AF65-F5344CB8AC3E}">
        <p14:creationId xmlns:p14="http://schemas.microsoft.com/office/powerpoint/2010/main" val="2609027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94F9-BAC7-283E-DD92-29B3E669D2D3}"/>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9A9B7976-1422-7FEC-0C05-DCD9824865B5}"/>
              </a:ext>
            </a:extLst>
          </p:cNvPr>
          <p:cNvSpPr>
            <a:spLocks noGrp="1"/>
          </p:cNvSpPr>
          <p:nvPr>
            <p:ph idx="1"/>
          </p:nvPr>
        </p:nvSpPr>
        <p:spPr/>
        <p:txBody>
          <a:bodyPr/>
          <a:lstStyle/>
          <a:p>
            <a:r>
              <a:rPr lang="en-GB" dirty="0"/>
              <a:t>Once you have chosen the methods you are going to use then you need to decide how you will deliver the activity. This implementation plan will include resources, (both human and material), timing, bookings that need to be made, </a:t>
            </a:r>
            <a:r>
              <a:rPr lang="en-GB" dirty="0" err="1"/>
              <a:t>ie</a:t>
            </a:r>
            <a:r>
              <a:rPr lang="en-GB" dirty="0"/>
              <a:t>. for a room or minibus, advertising the activity.</a:t>
            </a:r>
          </a:p>
          <a:p>
            <a:pPr marL="0" indent="0">
              <a:buNone/>
            </a:pPr>
            <a:r>
              <a:rPr lang="en-GB" dirty="0"/>
              <a:t>e.g. Flipcharts, </a:t>
            </a:r>
            <a:r>
              <a:rPr lang="en-GB" dirty="0" err="1"/>
              <a:t>Mindmaps</a:t>
            </a:r>
            <a:r>
              <a:rPr lang="en-GB" dirty="0"/>
              <a:t>, colourful pens, games and quizzes, welcoming room, safe place. Funding for bus fares, rewards, resources. Monitor the amount of young people participating. Advertise on Social Network, Information Board, word of mouth. </a:t>
            </a:r>
          </a:p>
        </p:txBody>
      </p:sp>
    </p:spTree>
    <p:extLst>
      <p:ext uri="{BB962C8B-B14F-4D97-AF65-F5344CB8AC3E}">
        <p14:creationId xmlns:p14="http://schemas.microsoft.com/office/powerpoint/2010/main" val="4216785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E6A7-4AC2-BFA5-ECA5-AE331A67B3F0}"/>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9EDC8FCF-6E90-01D9-64C4-CFF8E008400E}"/>
              </a:ext>
            </a:extLst>
          </p:cNvPr>
          <p:cNvSpPr>
            <a:spLocks noGrp="1"/>
          </p:cNvSpPr>
          <p:nvPr>
            <p:ph idx="1"/>
          </p:nvPr>
        </p:nvSpPr>
        <p:spPr/>
        <p:txBody>
          <a:bodyPr/>
          <a:lstStyle/>
          <a:p>
            <a:pPr marL="0" indent="0">
              <a:buNone/>
            </a:pPr>
            <a:r>
              <a:rPr lang="en-GB" dirty="0"/>
              <a:t>The Evaluation of the planned activity is as important as the activity itself. Critical analysis allows the activity to be improved in the future and also highlights reasons why an activity did not go as well as planned.</a:t>
            </a:r>
          </a:p>
          <a:p>
            <a:pPr marL="0" indent="0">
              <a:buNone/>
            </a:pPr>
            <a:r>
              <a:rPr lang="en-GB" dirty="0"/>
              <a:t>e.g. Notes of meetings, Evaluation sheets outlining what was good, what needs to be improved? Inform young people how you are going to feedback any issues, decisions etc, to them.</a:t>
            </a:r>
          </a:p>
        </p:txBody>
      </p:sp>
    </p:spTree>
    <p:extLst>
      <p:ext uri="{BB962C8B-B14F-4D97-AF65-F5344CB8AC3E}">
        <p14:creationId xmlns:p14="http://schemas.microsoft.com/office/powerpoint/2010/main" val="369366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95FC-A725-AB4E-3676-CFB6443EA97A}"/>
              </a:ext>
            </a:extLst>
          </p:cNvPr>
          <p:cNvSpPr>
            <a:spLocks noGrp="1"/>
          </p:cNvSpPr>
          <p:nvPr>
            <p:ph type="title"/>
          </p:nvPr>
        </p:nvSpPr>
        <p:spPr/>
        <p:txBody>
          <a:bodyPr/>
          <a:lstStyle/>
          <a:p>
            <a:r>
              <a:rPr lang="en-GB" dirty="0"/>
              <a:t>Good Planning Checklist</a:t>
            </a:r>
          </a:p>
        </p:txBody>
      </p:sp>
      <p:sp>
        <p:nvSpPr>
          <p:cNvPr id="3" name="Content Placeholder 2">
            <a:extLst>
              <a:ext uri="{FF2B5EF4-FFF2-40B4-BE49-F238E27FC236}">
                <a16:creationId xmlns:a16="http://schemas.microsoft.com/office/drawing/2014/main" id="{8F44C1F0-9DF6-F878-989A-5428C942EF41}"/>
              </a:ext>
            </a:extLst>
          </p:cNvPr>
          <p:cNvSpPr>
            <a:spLocks noGrp="1"/>
          </p:cNvSpPr>
          <p:nvPr>
            <p:ph idx="1"/>
          </p:nvPr>
        </p:nvSpPr>
        <p:spPr>
          <a:xfrm>
            <a:off x="838200" y="1803458"/>
            <a:ext cx="10515600" cy="4351338"/>
          </a:xfrm>
        </p:spPr>
        <p:txBody>
          <a:bodyPr>
            <a:normAutofit/>
          </a:bodyPr>
          <a:lstStyle/>
          <a:p>
            <a:r>
              <a:rPr lang="en-GB" dirty="0"/>
              <a:t>1. What is the NEED of members? of the group? of the leaders? Why?</a:t>
            </a:r>
          </a:p>
          <a:p>
            <a:r>
              <a:rPr lang="en-GB" dirty="0"/>
              <a:t>2. What do I AIM to do about this?  </a:t>
            </a:r>
          </a:p>
          <a:p>
            <a:r>
              <a:rPr lang="en-GB" dirty="0"/>
              <a:t>What do I want to do? </a:t>
            </a:r>
          </a:p>
          <a:p>
            <a:r>
              <a:rPr lang="en-GB" dirty="0"/>
              <a:t>Why? </a:t>
            </a:r>
          </a:p>
          <a:p>
            <a:r>
              <a:rPr lang="en-GB" dirty="0"/>
              <a:t>Where do I want to go? </a:t>
            </a:r>
          </a:p>
          <a:p>
            <a:r>
              <a:rPr lang="en-GB" dirty="0"/>
              <a:t>Why?</a:t>
            </a:r>
          </a:p>
          <a:p>
            <a:endParaRPr lang="en-GB" dirty="0"/>
          </a:p>
        </p:txBody>
      </p:sp>
    </p:spTree>
    <p:extLst>
      <p:ext uri="{BB962C8B-B14F-4D97-AF65-F5344CB8AC3E}">
        <p14:creationId xmlns:p14="http://schemas.microsoft.com/office/powerpoint/2010/main" val="1638114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444B-B913-B035-C699-F8A2F46739F6}"/>
              </a:ext>
            </a:extLst>
          </p:cNvPr>
          <p:cNvSpPr>
            <a:spLocks noGrp="1"/>
          </p:cNvSpPr>
          <p:nvPr>
            <p:ph type="title"/>
          </p:nvPr>
        </p:nvSpPr>
        <p:spPr/>
        <p:txBody>
          <a:bodyPr/>
          <a:lstStyle/>
          <a:p>
            <a:r>
              <a:rPr lang="en-GB" dirty="0"/>
              <a:t>Good Planning Checklist</a:t>
            </a:r>
          </a:p>
        </p:txBody>
      </p:sp>
      <p:sp>
        <p:nvSpPr>
          <p:cNvPr id="3" name="Content Placeholder 2">
            <a:extLst>
              <a:ext uri="{FF2B5EF4-FFF2-40B4-BE49-F238E27FC236}">
                <a16:creationId xmlns:a16="http://schemas.microsoft.com/office/drawing/2014/main" id="{2BE83018-C72F-EE1A-E2A3-7AD6E0B838C4}"/>
              </a:ext>
            </a:extLst>
          </p:cNvPr>
          <p:cNvSpPr>
            <a:spLocks noGrp="1"/>
          </p:cNvSpPr>
          <p:nvPr>
            <p:ph idx="1"/>
          </p:nvPr>
        </p:nvSpPr>
        <p:spPr/>
        <p:txBody>
          <a:bodyPr/>
          <a:lstStyle/>
          <a:p>
            <a:r>
              <a:rPr lang="en-GB" dirty="0"/>
              <a:t>3. What specific OBJECTIVES can be set? </a:t>
            </a:r>
          </a:p>
          <a:p>
            <a:r>
              <a:rPr lang="en-GB" dirty="0"/>
              <a:t> What will others be able to do as a result?  </a:t>
            </a:r>
          </a:p>
          <a:p>
            <a:r>
              <a:rPr lang="en-GB" dirty="0"/>
              <a:t>How will effectiveness be measured? </a:t>
            </a:r>
          </a:p>
          <a:p>
            <a:r>
              <a:rPr lang="en-GB" dirty="0"/>
              <a:t>What exactly will be the end result? </a:t>
            </a:r>
          </a:p>
          <a:p>
            <a:r>
              <a:rPr lang="en-GB" dirty="0"/>
              <a:t> When must the plan be completed?  </a:t>
            </a:r>
          </a:p>
          <a:p>
            <a:r>
              <a:rPr lang="en-GB" dirty="0"/>
              <a:t>What will be the criteria for success?</a:t>
            </a:r>
          </a:p>
          <a:p>
            <a:endParaRPr lang="en-GB" dirty="0"/>
          </a:p>
        </p:txBody>
      </p:sp>
    </p:spTree>
    <p:extLst>
      <p:ext uri="{BB962C8B-B14F-4D97-AF65-F5344CB8AC3E}">
        <p14:creationId xmlns:p14="http://schemas.microsoft.com/office/powerpoint/2010/main" val="2783567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D9C92-61FB-A136-E566-E2B86E9A07FF}"/>
              </a:ext>
            </a:extLst>
          </p:cNvPr>
          <p:cNvSpPr>
            <a:spLocks noGrp="1"/>
          </p:cNvSpPr>
          <p:nvPr>
            <p:ph type="title"/>
          </p:nvPr>
        </p:nvSpPr>
        <p:spPr/>
        <p:txBody>
          <a:bodyPr/>
          <a:lstStyle/>
          <a:p>
            <a:r>
              <a:rPr lang="en-GB" dirty="0"/>
              <a:t>Good Planning Checklist</a:t>
            </a:r>
          </a:p>
        </p:txBody>
      </p:sp>
      <p:sp>
        <p:nvSpPr>
          <p:cNvPr id="3" name="Content Placeholder 2">
            <a:extLst>
              <a:ext uri="{FF2B5EF4-FFF2-40B4-BE49-F238E27FC236}">
                <a16:creationId xmlns:a16="http://schemas.microsoft.com/office/drawing/2014/main" id="{47836267-5397-9423-260F-4125D1880572}"/>
              </a:ext>
            </a:extLst>
          </p:cNvPr>
          <p:cNvSpPr>
            <a:spLocks noGrp="1"/>
          </p:cNvSpPr>
          <p:nvPr>
            <p:ph idx="1"/>
          </p:nvPr>
        </p:nvSpPr>
        <p:spPr/>
        <p:txBody>
          <a:bodyPr/>
          <a:lstStyle/>
          <a:p>
            <a:pPr marL="0" indent="0">
              <a:buNone/>
            </a:pPr>
            <a:r>
              <a:rPr lang="en-GB" dirty="0"/>
              <a:t>4. What is the best METHOD to achieve the desired results? </a:t>
            </a:r>
          </a:p>
          <a:p>
            <a:r>
              <a:rPr lang="en-GB" dirty="0"/>
              <a:t> What activity should I use? </a:t>
            </a:r>
          </a:p>
          <a:p>
            <a:r>
              <a:rPr lang="en-GB" dirty="0"/>
              <a:t>How shall I group the members or Leaders: </a:t>
            </a:r>
          </a:p>
          <a:p>
            <a:r>
              <a:rPr lang="en-GB" dirty="0"/>
              <a:t>groups, pairs, individually? </a:t>
            </a:r>
          </a:p>
          <a:p>
            <a:r>
              <a:rPr lang="en-GB" dirty="0"/>
              <a:t>What resources do I need?  </a:t>
            </a:r>
          </a:p>
          <a:p>
            <a:r>
              <a:rPr lang="en-GB" dirty="0"/>
              <a:t>What is my time plan?</a:t>
            </a:r>
          </a:p>
        </p:txBody>
      </p:sp>
    </p:spTree>
    <p:extLst>
      <p:ext uri="{BB962C8B-B14F-4D97-AF65-F5344CB8AC3E}">
        <p14:creationId xmlns:p14="http://schemas.microsoft.com/office/powerpoint/2010/main" val="23717777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F976B-14D4-78EF-DF9E-2E2A3311B864}"/>
              </a:ext>
            </a:extLst>
          </p:cNvPr>
          <p:cNvSpPr>
            <a:spLocks noGrp="1"/>
          </p:cNvSpPr>
          <p:nvPr>
            <p:ph type="title"/>
          </p:nvPr>
        </p:nvSpPr>
        <p:spPr/>
        <p:txBody>
          <a:bodyPr/>
          <a:lstStyle/>
          <a:p>
            <a:r>
              <a:rPr lang="en-GB" dirty="0"/>
              <a:t>Good Planning Checklist</a:t>
            </a:r>
          </a:p>
        </p:txBody>
      </p:sp>
      <p:sp>
        <p:nvSpPr>
          <p:cNvPr id="3" name="Content Placeholder 2">
            <a:extLst>
              <a:ext uri="{FF2B5EF4-FFF2-40B4-BE49-F238E27FC236}">
                <a16:creationId xmlns:a16="http://schemas.microsoft.com/office/drawing/2014/main" id="{F856F9C6-AF50-47FC-C47F-AF09264367DB}"/>
              </a:ext>
            </a:extLst>
          </p:cNvPr>
          <p:cNvSpPr>
            <a:spLocks noGrp="1"/>
          </p:cNvSpPr>
          <p:nvPr>
            <p:ph idx="1"/>
          </p:nvPr>
        </p:nvSpPr>
        <p:spPr/>
        <p:txBody>
          <a:bodyPr>
            <a:normAutofit fontScale="85000" lnSpcReduction="20000"/>
          </a:bodyPr>
          <a:lstStyle/>
          <a:p>
            <a:pPr marL="0" indent="0">
              <a:buNone/>
            </a:pPr>
            <a:r>
              <a:rPr lang="en-GB" dirty="0"/>
              <a:t>5 How do I IMPLEMENT the plan? </a:t>
            </a:r>
          </a:p>
          <a:p>
            <a:pPr marL="0" indent="0">
              <a:buNone/>
            </a:pPr>
            <a:r>
              <a:rPr lang="en-GB" dirty="0"/>
              <a:t>Do it! </a:t>
            </a:r>
          </a:p>
          <a:p>
            <a:endParaRPr lang="en-GB" dirty="0"/>
          </a:p>
          <a:p>
            <a:pPr marL="0" indent="0">
              <a:buNone/>
            </a:pPr>
            <a:r>
              <a:rPr lang="en-GB" dirty="0"/>
              <a:t>6. How do I EVALUATE the plan? </a:t>
            </a:r>
          </a:p>
          <a:p>
            <a:r>
              <a:rPr lang="en-GB" dirty="0"/>
              <a:t>Did I meet my objectives?  </a:t>
            </a:r>
          </a:p>
          <a:p>
            <a:r>
              <a:rPr lang="en-GB" dirty="0"/>
              <a:t>What went well? </a:t>
            </a:r>
          </a:p>
          <a:p>
            <a:r>
              <a:rPr lang="en-GB" dirty="0"/>
              <a:t>What difficulties occurred? </a:t>
            </a:r>
          </a:p>
          <a:p>
            <a:r>
              <a:rPr lang="en-GB" dirty="0"/>
              <a:t>What could be learned for the future? </a:t>
            </a:r>
          </a:p>
          <a:p>
            <a:r>
              <a:rPr lang="en-GB" dirty="0"/>
              <a:t>What new needs exist?</a:t>
            </a:r>
          </a:p>
        </p:txBody>
      </p:sp>
    </p:spTree>
    <p:extLst>
      <p:ext uri="{BB962C8B-B14F-4D97-AF65-F5344CB8AC3E}">
        <p14:creationId xmlns:p14="http://schemas.microsoft.com/office/powerpoint/2010/main" val="3509565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9969-A380-F8E7-A89B-E36F01ACBD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7F135E-4603-CC34-5B21-338A106F7DB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382913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1413</Words>
  <Application>Microsoft Office PowerPoint</Application>
  <PresentationFormat>Widescreen</PresentationFormat>
  <Paragraphs>113</Paragraphs>
  <Slides>27</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27</vt:i4>
      </vt:variant>
    </vt:vector>
  </HeadingPairs>
  <TitlesOfParts>
    <vt:vector size="38"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ECYW 5009 Planning a Session</vt:lpstr>
      <vt:lpstr>Planning a session</vt:lpstr>
      <vt:lpstr>Planning a session</vt:lpstr>
      <vt:lpstr>Planning a session</vt:lpstr>
      <vt:lpstr>Planning a session</vt:lpstr>
      <vt:lpstr>Educative</vt:lpstr>
      <vt:lpstr>Expressive</vt:lpstr>
      <vt:lpstr>Participative</vt:lpstr>
      <vt:lpstr>Empowering</vt:lpstr>
      <vt:lpstr>Inclusive</vt:lpstr>
      <vt:lpstr>Planning</vt:lpstr>
      <vt:lpstr>Planning</vt:lpstr>
      <vt:lpstr>NAOMIE – the good practice framework for planning, monitoring and evaluation</vt:lpstr>
      <vt:lpstr>Four-stage reflective practice model</vt:lpstr>
      <vt:lpstr>Needs</vt:lpstr>
      <vt:lpstr>Aims</vt:lpstr>
      <vt:lpstr>Objectives</vt:lpstr>
      <vt:lpstr>Method</vt:lpstr>
      <vt:lpstr>Implementation</vt:lpstr>
      <vt:lpstr>Evaluation</vt:lpstr>
      <vt:lpstr>Good Planning Checklist</vt:lpstr>
      <vt:lpstr>Good Planning Checklist</vt:lpstr>
      <vt:lpstr>Good Planning Checklist</vt:lpstr>
      <vt:lpstr>Good Planning Checklist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2026-05-06T14:06:57Z</dcterms:modified>
</cp:coreProperties>
</file>