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Lst>
  <p:sldSz cx="30275213" cy="42803763"/>
  <p:notesSz cx="6858000" cy="9144000"/>
  <p:defaultTextStyle>
    <a:defPPr>
      <a:defRPr lang="en-US"/>
    </a:defPPr>
    <a:lvl1pPr marL="0" algn="l" defTabSz="4175882" rtl="0" eaLnBrk="1" latinLnBrk="0" hangingPunct="1">
      <a:defRPr sz="8200" kern="1200">
        <a:solidFill>
          <a:schemeClr val="tx1"/>
        </a:solidFill>
        <a:latin typeface="+mn-lt"/>
        <a:ea typeface="+mn-ea"/>
        <a:cs typeface="+mn-cs"/>
      </a:defRPr>
    </a:lvl1pPr>
    <a:lvl2pPr marL="2087941" algn="l" defTabSz="4175882" rtl="0" eaLnBrk="1" latinLnBrk="0" hangingPunct="1">
      <a:defRPr sz="8200" kern="1200">
        <a:solidFill>
          <a:schemeClr val="tx1"/>
        </a:solidFill>
        <a:latin typeface="+mn-lt"/>
        <a:ea typeface="+mn-ea"/>
        <a:cs typeface="+mn-cs"/>
      </a:defRPr>
    </a:lvl2pPr>
    <a:lvl3pPr marL="4175882" algn="l" defTabSz="4175882" rtl="0" eaLnBrk="1" latinLnBrk="0" hangingPunct="1">
      <a:defRPr sz="8200" kern="1200">
        <a:solidFill>
          <a:schemeClr val="tx1"/>
        </a:solidFill>
        <a:latin typeface="+mn-lt"/>
        <a:ea typeface="+mn-ea"/>
        <a:cs typeface="+mn-cs"/>
      </a:defRPr>
    </a:lvl3pPr>
    <a:lvl4pPr marL="6263823" algn="l" defTabSz="4175882" rtl="0" eaLnBrk="1" latinLnBrk="0" hangingPunct="1">
      <a:defRPr sz="8200" kern="1200">
        <a:solidFill>
          <a:schemeClr val="tx1"/>
        </a:solidFill>
        <a:latin typeface="+mn-lt"/>
        <a:ea typeface="+mn-ea"/>
        <a:cs typeface="+mn-cs"/>
      </a:defRPr>
    </a:lvl4pPr>
    <a:lvl5pPr marL="8351764" algn="l" defTabSz="4175882" rtl="0" eaLnBrk="1" latinLnBrk="0" hangingPunct="1">
      <a:defRPr sz="8200" kern="1200">
        <a:solidFill>
          <a:schemeClr val="tx1"/>
        </a:solidFill>
        <a:latin typeface="+mn-lt"/>
        <a:ea typeface="+mn-ea"/>
        <a:cs typeface="+mn-cs"/>
      </a:defRPr>
    </a:lvl5pPr>
    <a:lvl6pPr marL="10439705" algn="l" defTabSz="4175882" rtl="0" eaLnBrk="1" latinLnBrk="0" hangingPunct="1">
      <a:defRPr sz="8200" kern="1200">
        <a:solidFill>
          <a:schemeClr val="tx1"/>
        </a:solidFill>
        <a:latin typeface="+mn-lt"/>
        <a:ea typeface="+mn-ea"/>
        <a:cs typeface="+mn-cs"/>
      </a:defRPr>
    </a:lvl6pPr>
    <a:lvl7pPr marL="12527646" algn="l" defTabSz="4175882" rtl="0" eaLnBrk="1" latinLnBrk="0" hangingPunct="1">
      <a:defRPr sz="8200" kern="1200">
        <a:solidFill>
          <a:schemeClr val="tx1"/>
        </a:solidFill>
        <a:latin typeface="+mn-lt"/>
        <a:ea typeface="+mn-ea"/>
        <a:cs typeface="+mn-cs"/>
      </a:defRPr>
    </a:lvl7pPr>
    <a:lvl8pPr marL="14615587" algn="l" defTabSz="4175882" rtl="0" eaLnBrk="1" latinLnBrk="0" hangingPunct="1">
      <a:defRPr sz="8200" kern="1200">
        <a:solidFill>
          <a:schemeClr val="tx1"/>
        </a:solidFill>
        <a:latin typeface="+mn-lt"/>
        <a:ea typeface="+mn-ea"/>
        <a:cs typeface="+mn-cs"/>
      </a:defRPr>
    </a:lvl8pPr>
    <a:lvl9pPr marL="16703528" algn="l" defTabSz="4175882" rtl="0" eaLnBrk="1" latinLnBrk="0" hangingPunct="1">
      <a:defRPr sz="82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3482">
          <p15:clr>
            <a:srgbClr val="A4A3A4"/>
          </p15:clr>
        </p15:guide>
        <p15:guide id="2" pos="9536">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p:restoredLeft sz="7132" autoAdjust="0"/>
    <p:restoredTop sz="94660"/>
  </p:normalViewPr>
  <p:slideViewPr>
    <p:cSldViewPr>
      <p:cViewPr>
        <p:scale>
          <a:sx n="30" d="100"/>
          <a:sy n="30" d="100"/>
        </p:scale>
        <p:origin x="1134" y="-4992"/>
      </p:cViewPr>
      <p:guideLst>
        <p:guide orient="horz" pos="13482"/>
        <p:guide pos="9536"/>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70641" y="13296919"/>
            <a:ext cx="25733931" cy="9175066"/>
          </a:xfrm>
        </p:spPr>
        <p:txBody>
          <a:bodyPr/>
          <a:lstStyle/>
          <a:p>
            <a:r>
              <a:rPr lang="en-US"/>
              <a:t>Click to edit Master title style</a:t>
            </a:r>
          </a:p>
        </p:txBody>
      </p:sp>
      <p:sp>
        <p:nvSpPr>
          <p:cNvPr id="3" name="Subtitle 2"/>
          <p:cNvSpPr>
            <a:spLocks noGrp="1"/>
          </p:cNvSpPr>
          <p:nvPr>
            <p:ph type="subTitle" idx="1"/>
          </p:nvPr>
        </p:nvSpPr>
        <p:spPr>
          <a:xfrm>
            <a:off x="4541282" y="24255466"/>
            <a:ext cx="21192649" cy="10938739"/>
          </a:xfrm>
        </p:spPr>
        <p:txBody>
          <a:bodyPr/>
          <a:lstStyle>
            <a:lvl1pPr marL="0" indent="0" algn="ctr">
              <a:buNone/>
              <a:defRPr>
                <a:solidFill>
                  <a:schemeClr val="tx1">
                    <a:tint val="75000"/>
                  </a:schemeClr>
                </a:solidFill>
              </a:defRPr>
            </a:lvl1pPr>
            <a:lvl2pPr marL="2086571" indent="0" algn="ctr">
              <a:buNone/>
              <a:defRPr>
                <a:solidFill>
                  <a:schemeClr val="tx1">
                    <a:tint val="75000"/>
                  </a:schemeClr>
                </a:solidFill>
              </a:defRPr>
            </a:lvl2pPr>
            <a:lvl3pPr marL="4173151" indent="0" algn="ctr">
              <a:buNone/>
              <a:defRPr>
                <a:solidFill>
                  <a:schemeClr val="tx1">
                    <a:tint val="75000"/>
                  </a:schemeClr>
                </a:solidFill>
              </a:defRPr>
            </a:lvl3pPr>
            <a:lvl4pPr marL="6259722" indent="0" algn="ctr">
              <a:buNone/>
              <a:defRPr>
                <a:solidFill>
                  <a:schemeClr val="tx1">
                    <a:tint val="75000"/>
                  </a:schemeClr>
                </a:solidFill>
              </a:defRPr>
            </a:lvl4pPr>
            <a:lvl5pPr marL="8346293" indent="0" algn="ctr">
              <a:buNone/>
              <a:defRPr>
                <a:solidFill>
                  <a:schemeClr val="tx1">
                    <a:tint val="75000"/>
                  </a:schemeClr>
                </a:solidFill>
              </a:defRPr>
            </a:lvl5pPr>
            <a:lvl6pPr marL="10432868" indent="0" algn="ctr">
              <a:buNone/>
              <a:defRPr>
                <a:solidFill>
                  <a:schemeClr val="tx1">
                    <a:tint val="75000"/>
                  </a:schemeClr>
                </a:solidFill>
              </a:defRPr>
            </a:lvl6pPr>
            <a:lvl7pPr marL="12519444" indent="0" algn="ctr">
              <a:buNone/>
              <a:defRPr>
                <a:solidFill>
                  <a:schemeClr val="tx1">
                    <a:tint val="75000"/>
                  </a:schemeClr>
                </a:solidFill>
              </a:defRPr>
            </a:lvl7pPr>
            <a:lvl8pPr marL="14606015" indent="0" algn="ctr">
              <a:buNone/>
              <a:defRPr>
                <a:solidFill>
                  <a:schemeClr val="tx1">
                    <a:tint val="75000"/>
                  </a:schemeClr>
                </a:solidFill>
              </a:defRPr>
            </a:lvl8pPr>
            <a:lvl9pPr marL="1669259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5C553D3-DBB4-4E28-9309-B1B4DD109AEF}" type="datetimeFigureOut">
              <a:rPr lang="en-US" smtClean="0"/>
              <a:t>10/15/2022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17985D-1C9E-4E9E-92D8-0091DDEB2925}" type="slidenum">
              <a:rPr lang="en-US" smtClean="0"/>
              <a:t>‹#›</a:t>
            </a:fld>
            <a:endParaRPr lang="en-US"/>
          </a:p>
        </p:txBody>
      </p:sp>
    </p:spTree>
    <p:extLst>
      <p:ext uri="{BB962C8B-B14F-4D97-AF65-F5344CB8AC3E}">
        <p14:creationId xmlns:p14="http://schemas.microsoft.com/office/powerpoint/2010/main" val="4040048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5C553D3-DBB4-4E28-9309-B1B4DD109AEF}" type="datetimeFigureOut">
              <a:rPr lang="en-US" smtClean="0"/>
              <a:t>10/15/2022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17985D-1C9E-4E9E-92D8-0091DDEB2925}" type="slidenum">
              <a:rPr lang="en-US" smtClean="0"/>
              <a:t>‹#›</a:t>
            </a:fld>
            <a:endParaRPr lang="en-US"/>
          </a:p>
        </p:txBody>
      </p:sp>
    </p:spTree>
    <p:extLst>
      <p:ext uri="{BB962C8B-B14F-4D97-AF65-F5344CB8AC3E}">
        <p14:creationId xmlns:p14="http://schemas.microsoft.com/office/powerpoint/2010/main" val="39315179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391533" y="27505397"/>
            <a:ext cx="25733931" cy="8501303"/>
          </a:xfrm>
        </p:spPr>
        <p:txBody>
          <a:bodyPr anchor="t"/>
          <a:lstStyle>
            <a:lvl1pPr algn="l">
              <a:defRPr sz="18300" b="1" cap="all"/>
            </a:lvl1pPr>
          </a:lstStyle>
          <a:p>
            <a:r>
              <a:rPr lang="en-US"/>
              <a:t>Click to edit Master title style</a:t>
            </a:r>
          </a:p>
        </p:txBody>
      </p:sp>
      <p:sp>
        <p:nvSpPr>
          <p:cNvPr id="3" name="Text Placeholder 2"/>
          <p:cNvSpPr>
            <a:spLocks noGrp="1"/>
          </p:cNvSpPr>
          <p:nvPr>
            <p:ph type="body" idx="1"/>
          </p:nvPr>
        </p:nvSpPr>
        <p:spPr>
          <a:xfrm>
            <a:off x="2391533" y="18142064"/>
            <a:ext cx="25733931" cy="9363320"/>
          </a:xfrm>
        </p:spPr>
        <p:txBody>
          <a:bodyPr anchor="b"/>
          <a:lstStyle>
            <a:lvl1pPr marL="0" indent="0">
              <a:buNone/>
              <a:defRPr sz="9100">
                <a:solidFill>
                  <a:schemeClr val="tx1">
                    <a:tint val="75000"/>
                  </a:schemeClr>
                </a:solidFill>
              </a:defRPr>
            </a:lvl1pPr>
            <a:lvl2pPr marL="2086571" indent="0">
              <a:buNone/>
              <a:defRPr sz="8200">
                <a:solidFill>
                  <a:schemeClr val="tx1">
                    <a:tint val="75000"/>
                  </a:schemeClr>
                </a:solidFill>
              </a:defRPr>
            </a:lvl2pPr>
            <a:lvl3pPr marL="4173151" indent="0">
              <a:buNone/>
              <a:defRPr sz="7300">
                <a:solidFill>
                  <a:schemeClr val="tx1">
                    <a:tint val="75000"/>
                  </a:schemeClr>
                </a:solidFill>
              </a:defRPr>
            </a:lvl3pPr>
            <a:lvl4pPr marL="6259722" indent="0">
              <a:buNone/>
              <a:defRPr sz="6400">
                <a:solidFill>
                  <a:schemeClr val="tx1">
                    <a:tint val="75000"/>
                  </a:schemeClr>
                </a:solidFill>
              </a:defRPr>
            </a:lvl4pPr>
            <a:lvl5pPr marL="8346293" indent="0">
              <a:buNone/>
              <a:defRPr sz="6400">
                <a:solidFill>
                  <a:schemeClr val="tx1">
                    <a:tint val="75000"/>
                  </a:schemeClr>
                </a:solidFill>
              </a:defRPr>
            </a:lvl5pPr>
            <a:lvl6pPr marL="10432868" indent="0">
              <a:buNone/>
              <a:defRPr sz="6400">
                <a:solidFill>
                  <a:schemeClr val="tx1">
                    <a:tint val="75000"/>
                  </a:schemeClr>
                </a:solidFill>
              </a:defRPr>
            </a:lvl6pPr>
            <a:lvl7pPr marL="12519444" indent="0">
              <a:buNone/>
              <a:defRPr sz="6400">
                <a:solidFill>
                  <a:schemeClr val="tx1">
                    <a:tint val="75000"/>
                  </a:schemeClr>
                </a:solidFill>
              </a:defRPr>
            </a:lvl7pPr>
            <a:lvl8pPr marL="14606015" indent="0">
              <a:buNone/>
              <a:defRPr sz="6400">
                <a:solidFill>
                  <a:schemeClr val="tx1">
                    <a:tint val="75000"/>
                  </a:schemeClr>
                </a:solidFill>
              </a:defRPr>
            </a:lvl8pPr>
            <a:lvl9pPr marL="16692590" indent="0">
              <a:buNone/>
              <a:defRPr sz="6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5C553D3-DBB4-4E28-9309-B1B4DD109AEF}" type="datetimeFigureOut">
              <a:rPr lang="en-US" smtClean="0"/>
              <a:t>10/15/2022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17985D-1C9E-4E9E-92D8-0091DDEB2925}" type="slidenum">
              <a:rPr lang="en-US" smtClean="0"/>
              <a:t>‹#›</a:t>
            </a:fld>
            <a:endParaRPr lang="en-US"/>
          </a:p>
        </p:txBody>
      </p:sp>
    </p:spTree>
    <p:extLst>
      <p:ext uri="{BB962C8B-B14F-4D97-AF65-F5344CB8AC3E}">
        <p14:creationId xmlns:p14="http://schemas.microsoft.com/office/powerpoint/2010/main" val="35063927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5014332" y="62332983"/>
            <a:ext cx="44850417" cy="176317812"/>
          </a:xfrm>
        </p:spPr>
        <p:txBody>
          <a:bodyPr/>
          <a:lstStyle>
            <a:lvl1pPr>
              <a:defRPr sz="12800"/>
            </a:lvl1pPr>
            <a:lvl2pPr>
              <a:defRPr sz="11000"/>
            </a:lvl2pPr>
            <a:lvl3pPr>
              <a:defRPr sz="9100"/>
            </a:lvl3pPr>
            <a:lvl4pPr>
              <a:defRPr sz="8200"/>
            </a:lvl4pPr>
            <a:lvl5pPr>
              <a:defRPr sz="8200"/>
            </a:lvl5pPr>
            <a:lvl6pPr>
              <a:defRPr sz="8200"/>
            </a:lvl6pPr>
            <a:lvl7pPr>
              <a:defRPr sz="8200"/>
            </a:lvl7pPr>
            <a:lvl8pPr>
              <a:defRPr sz="8200"/>
            </a:lvl8pPr>
            <a:lvl9pPr>
              <a:defRPr sz="8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369345" y="62332983"/>
            <a:ext cx="44855671" cy="176317812"/>
          </a:xfrm>
        </p:spPr>
        <p:txBody>
          <a:bodyPr/>
          <a:lstStyle>
            <a:lvl1pPr>
              <a:defRPr sz="12800"/>
            </a:lvl1pPr>
            <a:lvl2pPr>
              <a:defRPr sz="11000"/>
            </a:lvl2pPr>
            <a:lvl3pPr>
              <a:defRPr sz="9100"/>
            </a:lvl3pPr>
            <a:lvl4pPr>
              <a:defRPr sz="8200"/>
            </a:lvl4pPr>
            <a:lvl5pPr>
              <a:defRPr sz="8200"/>
            </a:lvl5pPr>
            <a:lvl6pPr>
              <a:defRPr sz="8200"/>
            </a:lvl6pPr>
            <a:lvl7pPr>
              <a:defRPr sz="8200"/>
            </a:lvl7pPr>
            <a:lvl8pPr>
              <a:defRPr sz="8200"/>
            </a:lvl8pPr>
            <a:lvl9pPr>
              <a:defRPr sz="8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5C553D3-DBB4-4E28-9309-B1B4DD109AEF}" type="datetimeFigureOut">
              <a:rPr lang="en-US" smtClean="0"/>
              <a:t>10/15/2022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17985D-1C9E-4E9E-92D8-0091DDEB2925}" type="slidenum">
              <a:rPr lang="en-US" smtClean="0"/>
              <a:t>‹#›</a:t>
            </a:fld>
            <a:endParaRPr lang="en-US"/>
          </a:p>
        </p:txBody>
      </p:sp>
    </p:spTree>
    <p:extLst>
      <p:ext uri="{BB962C8B-B14F-4D97-AF65-F5344CB8AC3E}">
        <p14:creationId xmlns:p14="http://schemas.microsoft.com/office/powerpoint/2010/main" val="8427687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513761" y="1714135"/>
            <a:ext cx="27247692" cy="7133961"/>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513761" y="9581308"/>
            <a:ext cx="13376810" cy="3993033"/>
          </a:xfrm>
        </p:spPr>
        <p:txBody>
          <a:bodyPr anchor="b"/>
          <a:lstStyle>
            <a:lvl1pPr marL="0" indent="0">
              <a:buNone/>
              <a:defRPr sz="11000" b="1"/>
            </a:lvl1pPr>
            <a:lvl2pPr marL="2086571" indent="0">
              <a:buNone/>
              <a:defRPr sz="9100" b="1"/>
            </a:lvl2pPr>
            <a:lvl3pPr marL="4173151" indent="0">
              <a:buNone/>
              <a:defRPr sz="8200" b="1"/>
            </a:lvl3pPr>
            <a:lvl4pPr marL="6259722" indent="0">
              <a:buNone/>
              <a:defRPr sz="7300" b="1"/>
            </a:lvl4pPr>
            <a:lvl5pPr marL="8346293" indent="0">
              <a:buNone/>
              <a:defRPr sz="7300" b="1"/>
            </a:lvl5pPr>
            <a:lvl6pPr marL="10432868" indent="0">
              <a:buNone/>
              <a:defRPr sz="7300" b="1"/>
            </a:lvl6pPr>
            <a:lvl7pPr marL="12519444" indent="0">
              <a:buNone/>
              <a:defRPr sz="7300" b="1"/>
            </a:lvl7pPr>
            <a:lvl8pPr marL="14606015" indent="0">
              <a:buNone/>
              <a:defRPr sz="7300" b="1"/>
            </a:lvl8pPr>
            <a:lvl9pPr marL="16692590" indent="0">
              <a:buNone/>
              <a:defRPr sz="7300" b="1"/>
            </a:lvl9pPr>
          </a:lstStyle>
          <a:p>
            <a:pPr lvl="0"/>
            <a:r>
              <a:rPr lang="en-US"/>
              <a:t>Click to edit Master text styles</a:t>
            </a:r>
          </a:p>
        </p:txBody>
      </p:sp>
      <p:sp>
        <p:nvSpPr>
          <p:cNvPr id="4" name="Content Placeholder 3"/>
          <p:cNvSpPr>
            <a:spLocks noGrp="1"/>
          </p:cNvSpPr>
          <p:nvPr>
            <p:ph sz="half" idx="2"/>
          </p:nvPr>
        </p:nvSpPr>
        <p:spPr>
          <a:xfrm>
            <a:off x="1513761" y="13574342"/>
            <a:ext cx="13376810" cy="24661708"/>
          </a:xfrm>
        </p:spPr>
        <p:txBody>
          <a:bodyPr/>
          <a:lstStyle>
            <a:lvl1pPr>
              <a:defRPr sz="11000"/>
            </a:lvl1pPr>
            <a:lvl2pPr>
              <a:defRPr sz="9100"/>
            </a:lvl2pPr>
            <a:lvl3pPr>
              <a:defRPr sz="8200"/>
            </a:lvl3pPr>
            <a:lvl4pPr>
              <a:defRPr sz="7300"/>
            </a:lvl4pPr>
            <a:lvl5pPr>
              <a:defRPr sz="7300"/>
            </a:lvl5pPr>
            <a:lvl6pPr>
              <a:defRPr sz="7300"/>
            </a:lvl6pPr>
            <a:lvl7pPr>
              <a:defRPr sz="7300"/>
            </a:lvl7pPr>
            <a:lvl8pPr>
              <a:defRPr sz="7300"/>
            </a:lvl8pPr>
            <a:lvl9pPr>
              <a:defRPr sz="73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15379396" y="9581308"/>
            <a:ext cx="13382065" cy="3993033"/>
          </a:xfrm>
        </p:spPr>
        <p:txBody>
          <a:bodyPr anchor="b"/>
          <a:lstStyle>
            <a:lvl1pPr marL="0" indent="0">
              <a:buNone/>
              <a:defRPr sz="11000" b="1"/>
            </a:lvl1pPr>
            <a:lvl2pPr marL="2086571" indent="0">
              <a:buNone/>
              <a:defRPr sz="9100" b="1"/>
            </a:lvl2pPr>
            <a:lvl3pPr marL="4173151" indent="0">
              <a:buNone/>
              <a:defRPr sz="8200" b="1"/>
            </a:lvl3pPr>
            <a:lvl4pPr marL="6259722" indent="0">
              <a:buNone/>
              <a:defRPr sz="7300" b="1"/>
            </a:lvl4pPr>
            <a:lvl5pPr marL="8346293" indent="0">
              <a:buNone/>
              <a:defRPr sz="7300" b="1"/>
            </a:lvl5pPr>
            <a:lvl6pPr marL="10432868" indent="0">
              <a:buNone/>
              <a:defRPr sz="7300" b="1"/>
            </a:lvl6pPr>
            <a:lvl7pPr marL="12519444" indent="0">
              <a:buNone/>
              <a:defRPr sz="7300" b="1"/>
            </a:lvl7pPr>
            <a:lvl8pPr marL="14606015" indent="0">
              <a:buNone/>
              <a:defRPr sz="7300" b="1"/>
            </a:lvl8pPr>
            <a:lvl9pPr marL="16692590" indent="0">
              <a:buNone/>
              <a:defRPr sz="7300" b="1"/>
            </a:lvl9pPr>
          </a:lstStyle>
          <a:p>
            <a:pPr lvl="0"/>
            <a:r>
              <a:rPr lang="en-US"/>
              <a:t>Click to edit Master text styles</a:t>
            </a:r>
          </a:p>
        </p:txBody>
      </p:sp>
      <p:sp>
        <p:nvSpPr>
          <p:cNvPr id="6" name="Content Placeholder 5"/>
          <p:cNvSpPr>
            <a:spLocks noGrp="1"/>
          </p:cNvSpPr>
          <p:nvPr>
            <p:ph sz="quarter" idx="4"/>
          </p:nvPr>
        </p:nvSpPr>
        <p:spPr>
          <a:xfrm>
            <a:off x="15379396" y="13574342"/>
            <a:ext cx="13382065" cy="24661708"/>
          </a:xfrm>
        </p:spPr>
        <p:txBody>
          <a:bodyPr/>
          <a:lstStyle>
            <a:lvl1pPr>
              <a:defRPr sz="11000"/>
            </a:lvl1pPr>
            <a:lvl2pPr>
              <a:defRPr sz="9100"/>
            </a:lvl2pPr>
            <a:lvl3pPr>
              <a:defRPr sz="8200"/>
            </a:lvl3pPr>
            <a:lvl4pPr>
              <a:defRPr sz="7300"/>
            </a:lvl4pPr>
            <a:lvl5pPr>
              <a:defRPr sz="7300"/>
            </a:lvl5pPr>
            <a:lvl6pPr>
              <a:defRPr sz="7300"/>
            </a:lvl6pPr>
            <a:lvl7pPr>
              <a:defRPr sz="7300"/>
            </a:lvl7pPr>
            <a:lvl8pPr>
              <a:defRPr sz="7300"/>
            </a:lvl8pPr>
            <a:lvl9pPr>
              <a:defRPr sz="73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5C553D3-DBB4-4E28-9309-B1B4DD109AEF}" type="datetimeFigureOut">
              <a:rPr lang="en-US" smtClean="0"/>
              <a:t>10/15/2022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17985D-1C9E-4E9E-92D8-0091DDEB2925}" type="slidenum">
              <a:rPr lang="en-US" smtClean="0"/>
              <a:t>‹#›</a:t>
            </a:fld>
            <a:endParaRPr lang="en-US"/>
          </a:p>
        </p:txBody>
      </p:sp>
    </p:spTree>
    <p:extLst>
      <p:ext uri="{BB962C8B-B14F-4D97-AF65-F5344CB8AC3E}">
        <p14:creationId xmlns:p14="http://schemas.microsoft.com/office/powerpoint/2010/main" val="26248846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5C553D3-DBB4-4E28-9309-B1B4DD109AEF}" type="datetimeFigureOut">
              <a:rPr lang="en-US" smtClean="0"/>
              <a:t>10/15/2022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17985D-1C9E-4E9E-92D8-0091DDEB2925}" type="slidenum">
              <a:rPr lang="en-US" smtClean="0"/>
              <a:t>‹#›</a:t>
            </a:fld>
            <a:endParaRPr lang="en-US"/>
          </a:p>
        </p:txBody>
      </p:sp>
    </p:spTree>
    <p:extLst>
      <p:ext uri="{BB962C8B-B14F-4D97-AF65-F5344CB8AC3E}">
        <p14:creationId xmlns:p14="http://schemas.microsoft.com/office/powerpoint/2010/main" val="16498619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5C553D3-DBB4-4E28-9309-B1B4DD109AEF}" type="datetimeFigureOut">
              <a:rPr lang="en-US" smtClean="0"/>
              <a:t>10/15/2022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17985D-1C9E-4E9E-92D8-0091DDEB2925}" type="slidenum">
              <a:rPr lang="en-US" smtClean="0"/>
              <a:t>‹#›</a:t>
            </a:fld>
            <a:endParaRPr lang="en-US"/>
          </a:p>
        </p:txBody>
      </p:sp>
    </p:spTree>
    <p:extLst>
      <p:ext uri="{BB962C8B-B14F-4D97-AF65-F5344CB8AC3E}">
        <p14:creationId xmlns:p14="http://schemas.microsoft.com/office/powerpoint/2010/main" val="27448727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13769" y="1704224"/>
            <a:ext cx="9960336" cy="7252860"/>
          </a:xfrm>
        </p:spPr>
        <p:txBody>
          <a:bodyPr anchor="b"/>
          <a:lstStyle>
            <a:lvl1pPr algn="l">
              <a:defRPr sz="9100" b="1"/>
            </a:lvl1pPr>
          </a:lstStyle>
          <a:p>
            <a:r>
              <a:rPr lang="en-US"/>
              <a:t>Click to edit Master title style</a:t>
            </a:r>
          </a:p>
        </p:txBody>
      </p:sp>
      <p:sp>
        <p:nvSpPr>
          <p:cNvPr id="3" name="Content Placeholder 2"/>
          <p:cNvSpPr>
            <a:spLocks noGrp="1"/>
          </p:cNvSpPr>
          <p:nvPr>
            <p:ph idx="1"/>
          </p:nvPr>
        </p:nvSpPr>
        <p:spPr>
          <a:xfrm>
            <a:off x="11836767" y="1704233"/>
            <a:ext cx="16924685" cy="36531826"/>
          </a:xfrm>
        </p:spPr>
        <p:txBody>
          <a:bodyPr/>
          <a:lstStyle>
            <a:lvl1pPr>
              <a:defRPr sz="14600"/>
            </a:lvl1pPr>
            <a:lvl2pPr>
              <a:defRPr sz="12800"/>
            </a:lvl2pPr>
            <a:lvl3pPr>
              <a:defRPr sz="11000"/>
            </a:lvl3pPr>
            <a:lvl4pPr>
              <a:defRPr sz="9100"/>
            </a:lvl4pPr>
            <a:lvl5pPr>
              <a:defRPr sz="9100"/>
            </a:lvl5pPr>
            <a:lvl6pPr>
              <a:defRPr sz="9100"/>
            </a:lvl6pPr>
            <a:lvl7pPr>
              <a:defRPr sz="9100"/>
            </a:lvl7pPr>
            <a:lvl8pPr>
              <a:defRPr sz="9100"/>
            </a:lvl8pPr>
            <a:lvl9pPr>
              <a:defRPr sz="91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513769" y="8957093"/>
            <a:ext cx="9960336" cy="29278966"/>
          </a:xfrm>
        </p:spPr>
        <p:txBody>
          <a:bodyPr/>
          <a:lstStyle>
            <a:lvl1pPr marL="0" indent="0">
              <a:buNone/>
              <a:defRPr sz="6400"/>
            </a:lvl1pPr>
            <a:lvl2pPr marL="2086571" indent="0">
              <a:buNone/>
              <a:defRPr sz="5500"/>
            </a:lvl2pPr>
            <a:lvl3pPr marL="4173151" indent="0">
              <a:buNone/>
              <a:defRPr sz="4600"/>
            </a:lvl3pPr>
            <a:lvl4pPr marL="6259722" indent="0">
              <a:buNone/>
              <a:defRPr sz="4100"/>
            </a:lvl4pPr>
            <a:lvl5pPr marL="8346293" indent="0">
              <a:buNone/>
              <a:defRPr sz="4100"/>
            </a:lvl5pPr>
            <a:lvl6pPr marL="10432868" indent="0">
              <a:buNone/>
              <a:defRPr sz="4100"/>
            </a:lvl6pPr>
            <a:lvl7pPr marL="12519444" indent="0">
              <a:buNone/>
              <a:defRPr sz="4100"/>
            </a:lvl7pPr>
            <a:lvl8pPr marL="14606015" indent="0">
              <a:buNone/>
              <a:defRPr sz="4100"/>
            </a:lvl8pPr>
            <a:lvl9pPr marL="16692590" indent="0">
              <a:buNone/>
              <a:defRPr sz="4100"/>
            </a:lvl9pPr>
          </a:lstStyle>
          <a:p>
            <a:pPr lvl="0"/>
            <a:r>
              <a:rPr lang="en-US"/>
              <a:t>Click to edit Master text styles</a:t>
            </a:r>
          </a:p>
        </p:txBody>
      </p:sp>
      <p:sp>
        <p:nvSpPr>
          <p:cNvPr id="5" name="Date Placeholder 4"/>
          <p:cNvSpPr>
            <a:spLocks noGrp="1"/>
          </p:cNvSpPr>
          <p:nvPr>
            <p:ph type="dt" sz="half" idx="10"/>
          </p:nvPr>
        </p:nvSpPr>
        <p:spPr/>
        <p:txBody>
          <a:bodyPr/>
          <a:lstStyle/>
          <a:p>
            <a:fld id="{B5C553D3-DBB4-4E28-9309-B1B4DD109AEF}" type="datetimeFigureOut">
              <a:rPr lang="en-US" smtClean="0"/>
              <a:t>10/15/2022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17985D-1C9E-4E9E-92D8-0091DDEB2925}" type="slidenum">
              <a:rPr lang="en-US" smtClean="0"/>
              <a:t>‹#›</a:t>
            </a:fld>
            <a:endParaRPr lang="en-US"/>
          </a:p>
        </p:txBody>
      </p:sp>
    </p:spTree>
    <p:extLst>
      <p:ext uri="{BB962C8B-B14F-4D97-AF65-F5344CB8AC3E}">
        <p14:creationId xmlns:p14="http://schemas.microsoft.com/office/powerpoint/2010/main" val="2864729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34154" y="29962634"/>
            <a:ext cx="18165128" cy="3537259"/>
          </a:xfrm>
        </p:spPr>
        <p:txBody>
          <a:bodyPr anchor="b"/>
          <a:lstStyle>
            <a:lvl1pPr algn="l">
              <a:defRPr sz="9100" b="1"/>
            </a:lvl1pPr>
          </a:lstStyle>
          <a:p>
            <a:r>
              <a:rPr lang="en-US"/>
              <a:t>Click to edit Master title style</a:t>
            </a:r>
          </a:p>
        </p:txBody>
      </p:sp>
      <p:sp>
        <p:nvSpPr>
          <p:cNvPr id="3" name="Picture Placeholder 2"/>
          <p:cNvSpPr>
            <a:spLocks noGrp="1"/>
          </p:cNvSpPr>
          <p:nvPr>
            <p:ph type="pic" idx="1"/>
          </p:nvPr>
        </p:nvSpPr>
        <p:spPr>
          <a:xfrm>
            <a:off x="5934154" y="3824595"/>
            <a:ext cx="18165128" cy="25682258"/>
          </a:xfrm>
        </p:spPr>
        <p:txBody>
          <a:bodyPr/>
          <a:lstStyle>
            <a:lvl1pPr marL="0" indent="0">
              <a:buNone/>
              <a:defRPr sz="14600"/>
            </a:lvl1pPr>
            <a:lvl2pPr marL="2086571" indent="0">
              <a:buNone/>
              <a:defRPr sz="12800"/>
            </a:lvl2pPr>
            <a:lvl3pPr marL="4173151" indent="0">
              <a:buNone/>
              <a:defRPr sz="11000"/>
            </a:lvl3pPr>
            <a:lvl4pPr marL="6259722" indent="0">
              <a:buNone/>
              <a:defRPr sz="9100"/>
            </a:lvl4pPr>
            <a:lvl5pPr marL="8346293" indent="0">
              <a:buNone/>
              <a:defRPr sz="9100"/>
            </a:lvl5pPr>
            <a:lvl6pPr marL="10432868" indent="0">
              <a:buNone/>
              <a:defRPr sz="9100"/>
            </a:lvl6pPr>
            <a:lvl7pPr marL="12519444" indent="0">
              <a:buNone/>
              <a:defRPr sz="9100"/>
            </a:lvl7pPr>
            <a:lvl8pPr marL="14606015" indent="0">
              <a:buNone/>
              <a:defRPr sz="9100"/>
            </a:lvl8pPr>
            <a:lvl9pPr marL="16692590" indent="0">
              <a:buNone/>
              <a:defRPr sz="9100"/>
            </a:lvl9pPr>
          </a:lstStyle>
          <a:p>
            <a:endParaRPr lang="en-US"/>
          </a:p>
        </p:txBody>
      </p:sp>
      <p:sp>
        <p:nvSpPr>
          <p:cNvPr id="4" name="Text Placeholder 3"/>
          <p:cNvSpPr>
            <a:spLocks noGrp="1"/>
          </p:cNvSpPr>
          <p:nvPr>
            <p:ph type="body" sz="half" idx="2"/>
          </p:nvPr>
        </p:nvSpPr>
        <p:spPr>
          <a:xfrm>
            <a:off x="5934154" y="33499893"/>
            <a:ext cx="18165128" cy="5023494"/>
          </a:xfrm>
        </p:spPr>
        <p:txBody>
          <a:bodyPr/>
          <a:lstStyle>
            <a:lvl1pPr marL="0" indent="0">
              <a:buNone/>
              <a:defRPr sz="6400"/>
            </a:lvl1pPr>
            <a:lvl2pPr marL="2086571" indent="0">
              <a:buNone/>
              <a:defRPr sz="5500"/>
            </a:lvl2pPr>
            <a:lvl3pPr marL="4173151" indent="0">
              <a:buNone/>
              <a:defRPr sz="4600"/>
            </a:lvl3pPr>
            <a:lvl4pPr marL="6259722" indent="0">
              <a:buNone/>
              <a:defRPr sz="4100"/>
            </a:lvl4pPr>
            <a:lvl5pPr marL="8346293" indent="0">
              <a:buNone/>
              <a:defRPr sz="4100"/>
            </a:lvl5pPr>
            <a:lvl6pPr marL="10432868" indent="0">
              <a:buNone/>
              <a:defRPr sz="4100"/>
            </a:lvl6pPr>
            <a:lvl7pPr marL="12519444" indent="0">
              <a:buNone/>
              <a:defRPr sz="4100"/>
            </a:lvl7pPr>
            <a:lvl8pPr marL="14606015" indent="0">
              <a:buNone/>
              <a:defRPr sz="4100"/>
            </a:lvl8pPr>
            <a:lvl9pPr marL="16692590" indent="0">
              <a:buNone/>
              <a:defRPr sz="4100"/>
            </a:lvl9pPr>
          </a:lstStyle>
          <a:p>
            <a:pPr lvl="0"/>
            <a:r>
              <a:rPr lang="en-US"/>
              <a:t>Click to edit Master text styles</a:t>
            </a:r>
          </a:p>
        </p:txBody>
      </p:sp>
      <p:sp>
        <p:nvSpPr>
          <p:cNvPr id="5" name="Date Placeholder 4"/>
          <p:cNvSpPr>
            <a:spLocks noGrp="1"/>
          </p:cNvSpPr>
          <p:nvPr>
            <p:ph type="dt" sz="half" idx="10"/>
          </p:nvPr>
        </p:nvSpPr>
        <p:spPr/>
        <p:txBody>
          <a:bodyPr/>
          <a:lstStyle/>
          <a:p>
            <a:fld id="{B5C553D3-DBB4-4E28-9309-B1B4DD109AEF}" type="datetimeFigureOut">
              <a:rPr lang="en-US" smtClean="0"/>
              <a:t>10/15/2022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17985D-1C9E-4E9E-92D8-0091DDEB2925}" type="slidenum">
              <a:rPr lang="en-US" smtClean="0"/>
              <a:t>‹#›</a:t>
            </a:fld>
            <a:endParaRPr lang="en-US"/>
          </a:p>
        </p:txBody>
      </p:sp>
    </p:spTree>
    <p:extLst>
      <p:ext uri="{BB962C8B-B14F-4D97-AF65-F5344CB8AC3E}">
        <p14:creationId xmlns:p14="http://schemas.microsoft.com/office/powerpoint/2010/main" val="9027401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5C553D3-DBB4-4E28-9309-B1B4DD109AEF}" type="datetimeFigureOut">
              <a:rPr lang="en-US" smtClean="0"/>
              <a:t>10/15/2022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17985D-1C9E-4E9E-92D8-0091DDEB2925}" type="slidenum">
              <a:rPr lang="en-US" smtClean="0"/>
              <a:t>‹#›</a:t>
            </a:fld>
            <a:endParaRPr lang="en-US"/>
          </a:p>
        </p:txBody>
      </p:sp>
    </p:spTree>
    <p:extLst>
      <p:ext uri="{BB962C8B-B14F-4D97-AF65-F5344CB8AC3E}">
        <p14:creationId xmlns:p14="http://schemas.microsoft.com/office/powerpoint/2010/main" val="42544082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2676283" y="10700956"/>
            <a:ext cx="22548726" cy="22794985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5014332" y="10700956"/>
            <a:ext cx="67157362" cy="22794985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5C553D3-DBB4-4E28-9309-B1B4DD109AEF}" type="datetimeFigureOut">
              <a:rPr lang="en-US" smtClean="0"/>
              <a:t>10/15/2022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17985D-1C9E-4E9E-92D8-0091DDEB2925}" type="slidenum">
              <a:rPr lang="en-US" smtClean="0"/>
              <a:t>‹#›</a:t>
            </a:fld>
            <a:endParaRPr lang="en-US"/>
          </a:p>
        </p:txBody>
      </p:sp>
    </p:spTree>
    <p:extLst>
      <p:ext uri="{BB962C8B-B14F-4D97-AF65-F5344CB8AC3E}">
        <p14:creationId xmlns:p14="http://schemas.microsoft.com/office/powerpoint/2010/main" val="26025337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513761" y="1714135"/>
            <a:ext cx="27247692" cy="7133961"/>
          </a:xfrm>
          <a:prstGeom prst="rect">
            <a:avLst/>
          </a:prstGeom>
        </p:spPr>
        <p:txBody>
          <a:bodyPr vert="horz" lIns="417314" tIns="208657" rIns="417314" bIns="208657" rtlCol="0" anchor="ctr">
            <a:normAutofit/>
          </a:bodyPr>
          <a:lstStyle/>
          <a:p>
            <a:r>
              <a:rPr lang="en-US"/>
              <a:t>Click to edit Master title style</a:t>
            </a:r>
          </a:p>
        </p:txBody>
      </p:sp>
      <p:sp>
        <p:nvSpPr>
          <p:cNvPr id="3" name="Text Placeholder 2"/>
          <p:cNvSpPr>
            <a:spLocks noGrp="1"/>
          </p:cNvSpPr>
          <p:nvPr>
            <p:ph type="body" idx="1"/>
          </p:nvPr>
        </p:nvSpPr>
        <p:spPr>
          <a:xfrm>
            <a:off x="1513761" y="9987560"/>
            <a:ext cx="27247692" cy="28248505"/>
          </a:xfrm>
          <a:prstGeom prst="rect">
            <a:avLst/>
          </a:prstGeom>
        </p:spPr>
        <p:txBody>
          <a:bodyPr vert="horz" lIns="417314" tIns="208657" rIns="417314" bIns="208657"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513761" y="39672750"/>
            <a:ext cx="7064216" cy="2278904"/>
          </a:xfrm>
          <a:prstGeom prst="rect">
            <a:avLst/>
          </a:prstGeom>
        </p:spPr>
        <p:txBody>
          <a:bodyPr vert="horz" lIns="417314" tIns="208657" rIns="417314" bIns="208657" rtlCol="0" anchor="ctr"/>
          <a:lstStyle>
            <a:lvl1pPr algn="l">
              <a:defRPr sz="5500">
                <a:solidFill>
                  <a:schemeClr val="tx1">
                    <a:tint val="75000"/>
                  </a:schemeClr>
                </a:solidFill>
              </a:defRPr>
            </a:lvl1pPr>
          </a:lstStyle>
          <a:p>
            <a:fld id="{B5C553D3-DBB4-4E28-9309-B1B4DD109AEF}" type="datetimeFigureOut">
              <a:rPr lang="en-US" smtClean="0"/>
              <a:t>10/15/2022</a:t>
            </a:fld>
            <a:endParaRPr lang="en-US"/>
          </a:p>
        </p:txBody>
      </p:sp>
      <p:sp>
        <p:nvSpPr>
          <p:cNvPr id="5" name="Footer Placeholder 4"/>
          <p:cNvSpPr>
            <a:spLocks noGrp="1"/>
          </p:cNvSpPr>
          <p:nvPr>
            <p:ph type="ftr" sz="quarter" idx="3"/>
          </p:nvPr>
        </p:nvSpPr>
        <p:spPr>
          <a:xfrm>
            <a:off x="10344031" y="39672750"/>
            <a:ext cx="9587151" cy="2278904"/>
          </a:xfrm>
          <a:prstGeom prst="rect">
            <a:avLst/>
          </a:prstGeom>
        </p:spPr>
        <p:txBody>
          <a:bodyPr vert="horz" lIns="417314" tIns="208657" rIns="417314" bIns="208657" rtlCol="0" anchor="ctr"/>
          <a:lstStyle>
            <a:lvl1pPr algn="ctr">
              <a:defRPr sz="55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21697236" y="39672750"/>
            <a:ext cx="7064216" cy="2278904"/>
          </a:xfrm>
          <a:prstGeom prst="rect">
            <a:avLst/>
          </a:prstGeom>
        </p:spPr>
        <p:txBody>
          <a:bodyPr vert="horz" lIns="417314" tIns="208657" rIns="417314" bIns="208657" rtlCol="0" anchor="ctr"/>
          <a:lstStyle>
            <a:lvl1pPr algn="r">
              <a:defRPr sz="5500">
                <a:solidFill>
                  <a:schemeClr val="tx1">
                    <a:tint val="75000"/>
                  </a:schemeClr>
                </a:solidFill>
              </a:defRPr>
            </a:lvl1pPr>
          </a:lstStyle>
          <a:p>
            <a:fld id="{D517985D-1C9E-4E9E-92D8-0091DDEB2925}" type="slidenum">
              <a:rPr lang="en-US" smtClean="0"/>
              <a:t>‹#›</a:t>
            </a:fld>
            <a:endParaRPr lang="en-US"/>
          </a:p>
        </p:txBody>
      </p:sp>
    </p:spTree>
    <p:extLst>
      <p:ext uri="{BB962C8B-B14F-4D97-AF65-F5344CB8AC3E}">
        <p14:creationId xmlns:p14="http://schemas.microsoft.com/office/powerpoint/2010/main" val="453610731"/>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ctr" defTabSz="4173151" rtl="0" eaLnBrk="1" latinLnBrk="0" hangingPunct="1">
        <a:spcBef>
          <a:spcPct val="0"/>
        </a:spcBef>
        <a:buNone/>
        <a:defRPr sz="20100" kern="1200">
          <a:solidFill>
            <a:schemeClr val="tx1"/>
          </a:solidFill>
          <a:latin typeface="+mj-lt"/>
          <a:ea typeface="+mj-ea"/>
          <a:cs typeface="+mj-cs"/>
        </a:defRPr>
      </a:lvl1pPr>
    </p:titleStyle>
    <p:bodyStyle>
      <a:lvl1pPr marL="1564933" indent="-1564933" algn="l" defTabSz="4173151" rtl="0" eaLnBrk="1" latinLnBrk="0" hangingPunct="1">
        <a:spcBef>
          <a:spcPct val="20000"/>
        </a:spcBef>
        <a:buFont typeface="Arial" panose="020B0604020202020204" pitchFamily="34" charset="0"/>
        <a:buChar char="•"/>
        <a:defRPr sz="14600" kern="1200">
          <a:solidFill>
            <a:schemeClr val="tx1"/>
          </a:solidFill>
          <a:latin typeface="+mn-lt"/>
          <a:ea typeface="+mn-ea"/>
          <a:cs typeface="+mn-cs"/>
        </a:defRPr>
      </a:lvl1pPr>
      <a:lvl2pPr marL="3390685" indent="-1304105" algn="l" defTabSz="4173151" rtl="0" eaLnBrk="1" latinLnBrk="0" hangingPunct="1">
        <a:spcBef>
          <a:spcPct val="20000"/>
        </a:spcBef>
        <a:buFont typeface="Arial" panose="020B0604020202020204" pitchFamily="34" charset="0"/>
        <a:buChar char="–"/>
        <a:defRPr sz="12800" kern="1200">
          <a:solidFill>
            <a:schemeClr val="tx1"/>
          </a:solidFill>
          <a:latin typeface="+mn-lt"/>
          <a:ea typeface="+mn-ea"/>
          <a:cs typeface="+mn-cs"/>
        </a:defRPr>
      </a:lvl2pPr>
      <a:lvl3pPr marL="5216436" indent="-1043285" algn="l" defTabSz="4173151" rtl="0" eaLnBrk="1" latinLnBrk="0" hangingPunct="1">
        <a:spcBef>
          <a:spcPct val="20000"/>
        </a:spcBef>
        <a:buFont typeface="Arial" panose="020B0604020202020204" pitchFamily="34" charset="0"/>
        <a:buChar char="•"/>
        <a:defRPr sz="11000" kern="1200">
          <a:solidFill>
            <a:schemeClr val="tx1"/>
          </a:solidFill>
          <a:latin typeface="+mn-lt"/>
          <a:ea typeface="+mn-ea"/>
          <a:cs typeface="+mn-cs"/>
        </a:defRPr>
      </a:lvl3pPr>
      <a:lvl4pPr marL="7303007" indent="-1043285" algn="l" defTabSz="4173151" rtl="0" eaLnBrk="1" latinLnBrk="0" hangingPunct="1">
        <a:spcBef>
          <a:spcPct val="20000"/>
        </a:spcBef>
        <a:buFont typeface="Arial" panose="020B0604020202020204" pitchFamily="34" charset="0"/>
        <a:buChar char="–"/>
        <a:defRPr sz="9100" kern="1200">
          <a:solidFill>
            <a:schemeClr val="tx1"/>
          </a:solidFill>
          <a:latin typeface="+mn-lt"/>
          <a:ea typeface="+mn-ea"/>
          <a:cs typeface="+mn-cs"/>
        </a:defRPr>
      </a:lvl4pPr>
      <a:lvl5pPr marL="9389578" indent="-1043285" algn="l" defTabSz="4173151" rtl="0" eaLnBrk="1" latinLnBrk="0" hangingPunct="1">
        <a:spcBef>
          <a:spcPct val="20000"/>
        </a:spcBef>
        <a:buFont typeface="Arial" panose="020B0604020202020204" pitchFamily="34" charset="0"/>
        <a:buChar char="»"/>
        <a:defRPr sz="9100" kern="1200">
          <a:solidFill>
            <a:schemeClr val="tx1"/>
          </a:solidFill>
          <a:latin typeface="+mn-lt"/>
          <a:ea typeface="+mn-ea"/>
          <a:cs typeface="+mn-cs"/>
        </a:defRPr>
      </a:lvl5pPr>
      <a:lvl6pPr marL="11476154" indent="-1043285" algn="l" defTabSz="4173151" rtl="0" eaLnBrk="1" latinLnBrk="0" hangingPunct="1">
        <a:spcBef>
          <a:spcPct val="20000"/>
        </a:spcBef>
        <a:buFont typeface="Arial" panose="020B0604020202020204" pitchFamily="34" charset="0"/>
        <a:buChar char="•"/>
        <a:defRPr sz="9100" kern="1200">
          <a:solidFill>
            <a:schemeClr val="tx1"/>
          </a:solidFill>
          <a:latin typeface="+mn-lt"/>
          <a:ea typeface="+mn-ea"/>
          <a:cs typeface="+mn-cs"/>
        </a:defRPr>
      </a:lvl6pPr>
      <a:lvl7pPr marL="13562729" indent="-1043285" algn="l" defTabSz="4173151" rtl="0" eaLnBrk="1" latinLnBrk="0" hangingPunct="1">
        <a:spcBef>
          <a:spcPct val="20000"/>
        </a:spcBef>
        <a:buFont typeface="Arial" panose="020B0604020202020204" pitchFamily="34" charset="0"/>
        <a:buChar char="•"/>
        <a:defRPr sz="9100" kern="1200">
          <a:solidFill>
            <a:schemeClr val="tx1"/>
          </a:solidFill>
          <a:latin typeface="+mn-lt"/>
          <a:ea typeface="+mn-ea"/>
          <a:cs typeface="+mn-cs"/>
        </a:defRPr>
      </a:lvl7pPr>
      <a:lvl8pPr marL="15649305" indent="-1043285" algn="l" defTabSz="4173151" rtl="0" eaLnBrk="1" latinLnBrk="0" hangingPunct="1">
        <a:spcBef>
          <a:spcPct val="20000"/>
        </a:spcBef>
        <a:buFont typeface="Arial" panose="020B0604020202020204" pitchFamily="34" charset="0"/>
        <a:buChar char="•"/>
        <a:defRPr sz="9100" kern="1200">
          <a:solidFill>
            <a:schemeClr val="tx1"/>
          </a:solidFill>
          <a:latin typeface="+mn-lt"/>
          <a:ea typeface="+mn-ea"/>
          <a:cs typeface="+mn-cs"/>
        </a:defRPr>
      </a:lvl8pPr>
      <a:lvl9pPr marL="17735876" indent="-1043285" algn="l" defTabSz="4173151" rtl="0" eaLnBrk="1" latinLnBrk="0" hangingPunct="1">
        <a:spcBef>
          <a:spcPct val="20000"/>
        </a:spcBef>
        <a:buFont typeface="Arial" panose="020B0604020202020204" pitchFamily="34" charset="0"/>
        <a:buChar char="•"/>
        <a:defRPr sz="9100" kern="1200">
          <a:solidFill>
            <a:schemeClr val="tx1"/>
          </a:solidFill>
          <a:latin typeface="+mn-lt"/>
          <a:ea typeface="+mn-ea"/>
          <a:cs typeface="+mn-cs"/>
        </a:defRPr>
      </a:lvl9pPr>
    </p:bodyStyle>
    <p:otherStyle>
      <a:defPPr>
        <a:defRPr lang="en-US"/>
      </a:defPPr>
      <a:lvl1pPr marL="0" algn="l" defTabSz="4173151" rtl="0" eaLnBrk="1" latinLnBrk="0" hangingPunct="1">
        <a:defRPr sz="8200" kern="1200">
          <a:solidFill>
            <a:schemeClr val="tx1"/>
          </a:solidFill>
          <a:latin typeface="+mn-lt"/>
          <a:ea typeface="+mn-ea"/>
          <a:cs typeface="+mn-cs"/>
        </a:defRPr>
      </a:lvl1pPr>
      <a:lvl2pPr marL="2086571" algn="l" defTabSz="4173151" rtl="0" eaLnBrk="1" latinLnBrk="0" hangingPunct="1">
        <a:defRPr sz="8200" kern="1200">
          <a:solidFill>
            <a:schemeClr val="tx1"/>
          </a:solidFill>
          <a:latin typeface="+mn-lt"/>
          <a:ea typeface="+mn-ea"/>
          <a:cs typeface="+mn-cs"/>
        </a:defRPr>
      </a:lvl2pPr>
      <a:lvl3pPr marL="4173151" algn="l" defTabSz="4173151" rtl="0" eaLnBrk="1" latinLnBrk="0" hangingPunct="1">
        <a:defRPr sz="8200" kern="1200">
          <a:solidFill>
            <a:schemeClr val="tx1"/>
          </a:solidFill>
          <a:latin typeface="+mn-lt"/>
          <a:ea typeface="+mn-ea"/>
          <a:cs typeface="+mn-cs"/>
        </a:defRPr>
      </a:lvl3pPr>
      <a:lvl4pPr marL="6259722" algn="l" defTabSz="4173151" rtl="0" eaLnBrk="1" latinLnBrk="0" hangingPunct="1">
        <a:defRPr sz="8200" kern="1200">
          <a:solidFill>
            <a:schemeClr val="tx1"/>
          </a:solidFill>
          <a:latin typeface="+mn-lt"/>
          <a:ea typeface="+mn-ea"/>
          <a:cs typeface="+mn-cs"/>
        </a:defRPr>
      </a:lvl4pPr>
      <a:lvl5pPr marL="8346293" algn="l" defTabSz="4173151" rtl="0" eaLnBrk="1" latinLnBrk="0" hangingPunct="1">
        <a:defRPr sz="8200" kern="1200">
          <a:solidFill>
            <a:schemeClr val="tx1"/>
          </a:solidFill>
          <a:latin typeface="+mn-lt"/>
          <a:ea typeface="+mn-ea"/>
          <a:cs typeface="+mn-cs"/>
        </a:defRPr>
      </a:lvl5pPr>
      <a:lvl6pPr marL="10432868" algn="l" defTabSz="4173151" rtl="0" eaLnBrk="1" latinLnBrk="0" hangingPunct="1">
        <a:defRPr sz="8200" kern="1200">
          <a:solidFill>
            <a:schemeClr val="tx1"/>
          </a:solidFill>
          <a:latin typeface="+mn-lt"/>
          <a:ea typeface="+mn-ea"/>
          <a:cs typeface="+mn-cs"/>
        </a:defRPr>
      </a:lvl6pPr>
      <a:lvl7pPr marL="12519444" algn="l" defTabSz="4173151" rtl="0" eaLnBrk="1" latinLnBrk="0" hangingPunct="1">
        <a:defRPr sz="8200" kern="1200">
          <a:solidFill>
            <a:schemeClr val="tx1"/>
          </a:solidFill>
          <a:latin typeface="+mn-lt"/>
          <a:ea typeface="+mn-ea"/>
          <a:cs typeface="+mn-cs"/>
        </a:defRPr>
      </a:lvl7pPr>
      <a:lvl8pPr marL="14606015" algn="l" defTabSz="4173151" rtl="0" eaLnBrk="1" latinLnBrk="0" hangingPunct="1">
        <a:defRPr sz="8200" kern="1200">
          <a:solidFill>
            <a:schemeClr val="tx1"/>
          </a:solidFill>
          <a:latin typeface="+mn-lt"/>
          <a:ea typeface="+mn-ea"/>
          <a:cs typeface="+mn-cs"/>
        </a:defRPr>
      </a:lvl8pPr>
      <a:lvl9pPr marL="16692590" algn="l" defTabSz="4173151" rtl="0" eaLnBrk="1" latinLnBrk="0" hangingPunct="1">
        <a:defRPr sz="82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4.jpg"/><Relationship Id="rId13" Type="http://schemas.openxmlformats.org/officeDocument/2006/relationships/image" Target="../media/image9.jpg"/><Relationship Id="rId18" Type="http://schemas.openxmlformats.org/officeDocument/2006/relationships/hyperlink" Target="https://www.organicfacts.net/coeliac-disease-gluten-intolerance.html#:~:text=Home%20remedies%20for%20celiac%20disease,papain%20and%20other%20nutritional%20supplements" TargetMode="External"/><Relationship Id="rId26" Type="http://schemas.openxmlformats.org/officeDocument/2006/relationships/image" Target="../media/image18.jpg"/><Relationship Id="rId3" Type="http://schemas.openxmlformats.org/officeDocument/2006/relationships/hyperlink" Target="https://healthinfo.healthengine.com.au/gastrointestinal-system" TargetMode="External"/><Relationship Id="rId21" Type="http://schemas.openxmlformats.org/officeDocument/2006/relationships/image" Target="../media/image14.jpeg"/><Relationship Id="rId7" Type="http://schemas.openxmlformats.org/officeDocument/2006/relationships/image" Target="../media/image3.jpeg"/><Relationship Id="rId12" Type="http://schemas.openxmlformats.org/officeDocument/2006/relationships/image" Target="../media/image8.png"/><Relationship Id="rId17" Type="http://schemas.openxmlformats.org/officeDocument/2006/relationships/hyperlink" Target="https://www.mayoclinic.org/diseases-conditions/celiac-disease/diagnosis-treatment/drc-20352225#:~:text=A%20strict%2C%20lifelong%20gluten%2Dfree,Bulgur" TargetMode="External"/><Relationship Id="rId25" Type="http://schemas.openxmlformats.org/officeDocument/2006/relationships/image" Target="../media/image17.jpg"/><Relationship Id="rId2" Type="http://schemas.openxmlformats.org/officeDocument/2006/relationships/hyperlink" Target="https://www.thecandidadiet.com/digestive-system-guide/" TargetMode="External"/><Relationship Id="rId16" Type="http://schemas.openxmlformats.org/officeDocument/2006/relationships/image" Target="../media/image11.jpg"/><Relationship Id="rId20" Type="http://schemas.openxmlformats.org/officeDocument/2006/relationships/image" Target="../media/image13.png"/><Relationship Id="rId29" Type="http://schemas.openxmlformats.org/officeDocument/2006/relationships/image" Target="../media/image21.jpg"/><Relationship Id="rId1" Type="http://schemas.openxmlformats.org/officeDocument/2006/relationships/slideLayout" Target="../slideLayouts/slideLayout1.xml"/><Relationship Id="rId6" Type="http://schemas.openxmlformats.org/officeDocument/2006/relationships/hyperlink" Target="https://bgapc.com/how-to-know-if-you-have-celiac-disease/" TargetMode="External"/><Relationship Id="rId11" Type="http://schemas.openxmlformats.org/officeDocument/2006/relationships/image" Target="../media/image7.jpg"/><Relationship Id="rId24" Type="http://schemas.openxmlformats.org/officeDocument/2006/relationships/hyperlink" Target="https://greenspoon.co.ke/product/browns-greek-yoghurt/" TargetMode="External"/><Relationship Id="rId5" Type="http://schemas.openxmlformats.org/officeDocument/2006/relationships/image" Target="../media/image2.jpg"/><Relationship Id="rId15" Type="http://schemas.openxmlformats.org/officeDocument/2006/relationships/hyperlink" Target="https://www.allerotherapeutics.com/kopie-van-food-related-immune-disor" TargetMode="External"/><Relationship Id="rId23" Type="http://schemas.openxmlformats.org/officeDocument/2006/relationships/image" Target="../media/image16.jpg"/><Relationship Id="rId28" Type="http://schemas.openxmlformats.org/officeDocument/2006/relationships/image" Target="../media/image20.jpeg"/><Relationship Id="rId10" Type="http://schemas.openxmlformats.org/officeDocument/2006/relationships/image" Target="../media/image6.jpg"/><Relationship Id="rId19" Type="http://schemas.openxmlformats.org/officeDocument/2006/relationships/image" Target="../media/image12.jpeg"/><Relationship Id="rId4" Type="http://schemas.openxmlformats.org/officeDocument/2006/relationships/image" Target="../media/image1.jpg"/><Relationship Id="rId9" Type="http://schemas.openxmlformats.org/officeDocument/2006/relationships/image" Target="../media/image5.jpg"/><Relationship Id="rId14" Type="http://schemas.openxmlformats.org/officeDocument/2006/relationships/image" Target="../media/image10.png"/><Relationship Id="rId22" Type="http://schemas.openxmlformats.org/officeDocument/2006/relationships/image" Target="../media/image15.jpeg"/><Relationship Id="rId27" Type="http://schemas.openxmlformats.org/officeDocument/2006/relationships/image" Target="../media/image19.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 y="0"/>
            <a:ext cx="30275213" cy="2351881"/>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5400" dirty="0">
                <a:solidFill>
                  <a:schemeClr val="bg1"/>
                </a:solidFill>
              </a:rPr>
              <a:t>DIGESTIVE SYSTEM AND CELIAC DISEASE</a:t>
            </a:r>
          </a:p>
          <a:p>
            <a:pPr algn="ctr"/>
            <a:r>
              <a:rPr lang="en-US" sz="2000" dirty="0">
                <a:solidFill>
                  <a:schemeClr val="bg1"/>
                </a:solidFill>
              </a:rPr>
              <a:t>By </a:t>
            </a:r>
            <a:r>
              <a:rPr lang="en-US" sz="2000" dirty="0" err="1">
                <a:solidFill>
                  <a:schemeClr val="bg1"/>
                </a:solidFill>
              </a:rPr>
              <a:t>Olteanu</a:t>
            </a:r>
            <a:r>
              <a:rPr lang="en-US" sz="2000" dirty="0">
                <a:solidFill>
                  <a:schemeClr val="bg1"/>
                </a:solidFill>
              </a:rPr>
              <a:t> </a:t>
            </a:r>
          </a:p>
          <a:p>
            <a:pPr algn="ctr"/>
            <a:r>
              <a:rPr lang="en-US" sz="2000" dirty="0">
                <a:solidFill>
                  <a:schemeClr val="bg1"/>
                </a:solidFill>
              </a:rPr>
              <a:t>Health and Social Care</a:t>
            </a:r>
          </a:p>
          <a:p>
            <a:pPr algn="ctr"/>
            <a:r>
              <a:rPr lang="en-US" sz="2000" dirty="0">
                <a:solidFill>
                  <a:schemeClr val="bg1"/>
                </a:solidFill>
              </a:rPr>
              <a:t>Professor Rachael Rivers</a:t>
            </a:r>
          </a:p>
          <a:p>
            <a:pPr algn="ctr"/>
            <a:r>
              <a:rPr lang="en-US" sz="2000" dirty="0">
                <a:solidFill>
                  <a:schemeClr val="bg1"/>
                </a:solidFill>
              </a:rPr>
              <a:t>University of Wales Trinity Saint David</a:t>
            </a:r>
          </a:p>
          <a:p>
            <a:pPr algn="ctr"/>
            <a:r>
              <a:rPr lang="en-US" sz="2000" dirty="0">
                <a:solidFill>
                  <a:schemeClr val="bg1"/>
                </a:solidFill>
              </a:rPr>
              <a:t>October 12, 2022</a:t>
            </a:r>
          </a:p>
        </p:txBody>
      </p:sp>
      <p:sp>
        <p:nvSpPr>
          <p:cNvPr id="5" name="Rectangle 4"/>
          <p:cNvSpPr/>
          <p:nvPr/>
        </p:nvSpPr>
        <p:spPr>
          <a:xfrm>
            <a:off x="0" y="2351881"/>
            <a:ext cx="15137605" cy="40451882"/>
          </a:xfrm>
          <a:prstGeom prst="rect">
            <a:avLst/>
          </a:prstGeom>
          <a:solidFill>
            <a:schemeClr val="bg1"/>
          </a:solidFill>
          <a:ln>
            <a:noFill/>
          </a:ln>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endParaRPr lang="en-US">
              <a:solidFill>
                <a:schemeClr val="tx1"/>
              </a:solidFill>
            </a:endParaRPr>
          </a:p>
        </p:txBody>
      </p:sp>
      <p:sp>
        <p:nvSpPr>
          <p:cNvPr id="6" name="Rectangle 5"/>
          <p:cNvSpPr/>
          <p:nvPr/>
        </p:nvSpPr>
        <p:spPr>
          <a:xfrm>
            <a:off x="15133636" y="2612928"/>
            <a:ext cx="15130463" cy="4019083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7" name="Rounded Rectangle 6"/>
          <p:cNvSpPr/>
          <p:nvPr/>
        </p:nvSpPr>
        <p:spPr>
          <a:xfrm>
            <a:off x="888206" y="2360612"/>
            <a:ext cx="11795184" cy="914400"/>
          </a:xfrm>
          <a:prstGeom prst="roundRect">
            <a:avLst/>
          </a:prstGeom>
          <a:solidFill>
            <a:srgbClr val="00B0F0"/>
          </a:solidFill>
          <a:ln>
            <a:no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US" sz="4800" b="1" dirty="0">
                <a:solidFill>
                  <a:schemeClr val="bg1"/>
                </a:solidFill>
              </a:rPr>
              <a:t>Digestive System And Celiac Disease</a:t>
            </a:r>
          </a:p>
        </p:txBody>
      </p:sp>
      <p:sp>
        <p:nvSpPr>
          <p:cNvPr id="49" name="Rectangle 48"/>
          <p:cNvSpPr/>
          <p:nvPr/>
        </p:nvSpPr>
        <p:spPr>
          <a:xfrm>
            <a:off x="126205" y="3275011"/>
            <a:ext cx="9525001" cy="6167250"/>
          </a:xfrm>
          <a:prstGeom prst="rect">
            <a:avLst/>
          </a:prstGeom>
          <a:solidFill>
            <a:schemeClr val="bg1"/>
          </a:solidFill>
          <a:ln>
            <a:noFill/>
          </a:ln>
        </p:spPr>
        <p:style>
          <a:lnRef idx="2">
            <a:schemeClr val="accent6">
              <a:shade val="50000"/>
            </a:schemeClr>
          </a:lnRef>
          <a:fillRef idx="1">
            <a:schemeClr val="accent6"/>
          </a:fillRef>
          <a:effectRef idx="0">
            <a:schemeClr val="accent6"/>
          </a:effectRef>
          <a:fontRef idx="minor">
            <a:schemeClr val="lt1"/>
          </a:fontRef>
        </p:style>
        <p:txBody>
          <a:bodyPr rtlCol="0" anchor="t"/>
          <a:lstStyle/>
          <a:p>
            <a:pPr marL="571500" indent="-571500">
              <a:buSzPct val="130000"/>
              <a:buFont typeface="Wingdings" panose="05000000000000000000" pitchFamily="2" charset="2"/>
              <a:buChar char="§"/>
            </a:pPr>
            <a:r>
              <a:rPr lang="en-US" sz="2800" dirty="0">
                <a:solidFill>
                  <a:schemeClr val="tx1"/>
                </a:solidFill>
              </a:rPr>
              <a:t>The digestive system is where food and drinks are transformed into smaller molecules of nutrients before the body absorbs them into the bloodstream </a:t>
            </a:r>
            <a:r>
              <a:rPr lang="en-GB" sz="2800" dirty="0">
                <a:solidFill>
                  <a:schemeClr val="tx1"/>
                </a:solidFill>
              </a:rPr>
              <a:t>(Waugh and Grant, 2014)</a:t>
            </a:r>
            <a:r>
              <a:rPr lang="en-US" sz="2800" dirty="0">
                <a:solidFill>
                  <a:schemeClr val="tx1"/>
                </a:solidFill>
              </a:rPr>
              <a:t>.</a:t>
            </a:r>
          </a:p>
          <a:p>
            <a:pPr marL="571500" indent="-571500">
              <a:buSzPct val="130000"/>
              <a:buFont typeface="Wingdings" panose="05000000000000000000" pitchFamily="2" charset="2"/>
              <a:buChar char="§"/>
            </a:pPr>
            <a:r>
              <a:rPr lang="en-US" sz="2800" dirty="0">
                <a:solidFill>
                  <a:schemeClr val="tx1"/>
                </a:solidFill>
              </a:rPr>
              <a:t>The digestive system contains the alimentary canal, the tract where the food passes from mouth to anus while undergoing digestion processes.</a:t>
            </a:r>
          </a:p>
          <a:p>
            <a:pPr marL="571500" indent="-571500">
              <a:buSzPct val="130000"/>
              <a:buFont typeface="Wingdings" panose="05000000000000000000" pitchFamily="2" charset="2"/>
              <a:buChar char="§"/>
            </a:pPr>
            <a:r>
              <a:rPr lang="en-US" sz="2800" dirty="0">
                <a:solidFill>
                  <a:schemeClr val="tx1"/>
                </a:solidFill>
              </a:rPr>
              <a:t>It is also called gastrointestinal tract, and it contains the mouth, salivary glands, pharynx, </a:t>
            </a:r>
            <a:r>
              <a:rPr lang="en-US" sz="2800" dirty="0" err="1">
                <a:solidFill>
                  <a:schemeClr val="tx1"/>
                </a:solidFill>
              </a:rPr>
              <a:t>oesophagus</a:t>
            </a:r>
            <a:r>
              <a:rPr lang="en-US" sz="2800" dirty="0">
                <a:solidFill>
                  <a:schemeClr val="tx1"/>
                </a:solidFill>
              </a:rPr>
              <a:t>, liver, stomach, gallbladder, pancreas, small intestines, large intestines, and anus (Reynolds, 2016). </a:t>
            </a:r>
          </a:p>
          <a:p>
            <a:pPr marL="571500" indent="-571500">
              <a:buSzPct val="130000"/>
              <a:buFont typeface="Wingdings" panose="05000000000000000000" pitchFamily="2" charset="2"/>
              <a:buChar char="§"/>
            </a:pPr>
            <a:r>
              <a:rPr lang="en-US" sz="2800" dirty="0">
                <a:solidFill>
                  <a:schemeClr val="tx1"/>
                </a:solidFill>
              </a:rPr>
              <a:t>Its functions are in four stages: intake of food, mechanically and chemically breaking down the food, absorbing nutrients, and getting rid of indigestible food. </a:t>
            </a:r>
          </a:p>
        </p:txBody>
      </p:sp>
      <p:sp>
        <p:nvSpPr>
          <p:cNvPr id="50" name="Rectangle 49"/>
          <p:cNvSpPr/>
          <p:nvPr/>
        </p:nvSpPr>
        <p:spPr>
          <a:xfrm>
            <a:off x="10280272" y="8601066"/>
            <a:ext cx="4788751" cy="48162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200" dirty="0">
                <a:solidFill>
                  <a:schemeClr val="tx1"/>
                </a:solidFill>
              </a:rPr>
              <a:t>Source</a:t>
            </a:r>
            <a:r>
              <a:rPr lang="en-US" sz="1200">
                <a:solidFill>
                  <a:schemeClr val="tx1"/>
                </a:solidFill>
              </a:rPr>
              <a:t>: </a:t>
            </a:r>
            <a:r>
              <a:rPr lang="en-US" sz="1200">
                <a:solidFill>
                  <a:schemeClr val="tx1"/>
                </a:solidFill>
                <a:hlinkClick r:id="rId2"/>
              </a:rPr>
              <a:t>https://www.thecandidadiet.com/digestive-system-guide/</a:t>
            </a:r>
            <a:r>
              <a:rPr lang="en-US" sz="1200">
                <a:solidFill>
                  <a:schemeClr val="tx1"/>
                </a:solidFill>
              </a:rPr>
              <a:t>  </a:t>
            </a:r>
            <a:endParaRPr lang="en-US" sz="1200" dirty="0">
              <a:solidFill>
                <a:schemeClr val="tx1"/>
              </a:solidFill>
            </a:endParaRPr>
          </a:p>
        </p:txBody>
      </p:sp>
      <p:sp>
        <p:nvSpPr>
          <p:cNvPr id="51" name="Rounded Rectangle 50"/>
          <p:cNvSpPr/>
          <p:nvPr/>
        </p:nvSpPr>
        <p:spPr>
          <a:xfrm>
            <a:off x="382310" y="9442261"/>
            <a:ext cx="11795184" cy="914400"/>
          </a:xfrm>
          <a:prstGeom prst="roundRect">
            <a:avLst/>
          </a:prstGeom>
          <a:solidFill>
            <a:srgbClr val="00B0F0"/>
          </a:solidFill>
          <a:ln>
            <a:no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US" sz="4800" b="1" dirty="0">
                <a:solidFill>
                  <a:schemeClr val="bg1"/>
                </a:solidFill>
              </a:rPr>
              <a:t>The Function of Digestive System</a:t>
            </a:r>
          </a:p>
        </p:txBody>
      </p:sp>
      <p:sp>
        <p:nvSpPr>
          <p:cNvPr id="52" name="Rectangle 51"/>
          <p:cNvSpPr/>
          <p:nvPr/>
        </p:nvSpPr>
        <p:spPr>
          <a:xfrm>
            <a:off x="161583" y="10356661"/>
            <a:ext cx="9489623" cy="8149620"/>
          </a:xfrm>
          <a:prstGeom prst="rect">
            <a:avLst/>
          </a:prstGeom>
          <a:solidFill>
            <a:schemeClr val="bg1"/>
          </a:solidFill>
          <a:ln>
            <a:noFill/>
          </a:ln>
        </p:spPr>
        <p:style>
          <a:lnRef idx="2">
            <a:schemeClr val="accent6">
              <a:shade val="50000"/>
            </a:schemeClr>
          </a:lnRef>
          <a:fillRef idx="1">
            <a:schemeClr val="accent6"/>
          </a:fillRef>
          <a:effectRef idx="0">
            <a:schemeClr val="accent6"/>
          </a:effectRef>
          <a:fontRef idx="minor">
            <a:schemeClr val="lt1"/>
          </a:fontRef>
        </p:style>
        <p:txBody>
          <a:bodyPr rtlCol="0" anchor="t"/>
          <a:lstStyle/>
          <a:p>
            <a:pPr marL="571500" indent="-571500">
              <a:buSzPct val="130000"/>
              <a:buFont typeface="Wingdings" panose="05000000000000000000" pitchFamily="2" charset="2"/>
              <a:buChar char="§"/>
            </a:pPr>
            <a:r>
              <a:rPr lang="en-US" sz="2800" dirty="0">
                <a:solidFill>
                  <a:schemeClr val="tx1"/>
                </a:solidFill>
              </a:rPr>
              <a:t>The digestion process begins in the oral cavity (mouth), where the teeth and tongue will chew and churn the food respectively, mechanically breaking it down with a mixture of saliva (</a:t>
            </a:r>
            <a:r>
              <a:rPr lang="en-GB" sz="2800" dirty="0">
                <a:solidFill>
                  <a:schemeClr val="tx1"/>
                </a:solidFill>
              </a:rPr>
              <a:t>Waugh and Grant, 2014)</a:t>
            </a:r>
            <a:r>
              <a:rPr lang="en-US" sz="2800" dirty="0">
                <a:solidFill>
                  <a:schemeClr val="tx1"/>
                </a:solidFill>
              </a:rPr>
              <a:t>.</a:t>
            </a:r>
          </a:p>
          <a:p>
            <a:pPr marL="571500" indent="-571500">
              <a:buSzPct val="130000"/>
              <a:buFont typeface="Wingdings" panose="05000000000000000000" pitchFamily="2" charset="2"/>
              <a:buChar char="§"/>
            </a:pPr>
            <a:r>
              <a:rPr lang="en-US" sz="2800" dirty="0">
                <a:solidFill>
                  <a:schemeClr val="tx1"/>
                </a:solidFill>
              </a:rPr>
              <a:t>The food then move down in the process called Peristalsis (Lewis and </a:t>
            </a:r>
            <a:r>
              <a:rPr lang="en-US" sz="2800" dirty="0" err="1">
                <a:solidFill>
                  <a:schemeClr val="tx1"/>
                </a:solidFill>
              </a:rPr>
              <a:t>Southam</a:t>
            </a:r>
            <a:r>
              <a:rPr lang="en-US" sz="2800" dirty="0">
                <a:solidFill>
                  <a:schemeClr val="tx1"/>
                </a:solidFill>
              </a:rPr>
              <a:t>, 2000).</a:t>
            </a:r>
          </a:p>
          <a:p>
            <a:pPr marL="571500" indent="-571500">
              <a:buSzPct val="130000"/>
              <a:buFont typeface="Wingdings" panose="05000000000000000000" pitchFamily="2" charset="2"/>
              <a:buChar char="§"/>
            </a:pPr>
            <a:r>
              <a:rPr lang="en-US" sz="2800" dirty="0">
                <a:solidFill>
                  <a:schemeClr val="tx1"/>
                </a:solidFill>
              </a:rPr>
              <a:t>Stomach lining produces hydrochloric acid to lower the stomach pH and the enzyme pepsin to digest proteins (</a:t>
            </a:r>
            <a:r>
              <a:rPr lang="en-GB" sz="2800" dirty="0">
                <a:solidFill>
                  <a:schemeClr val="tx1"/>
                </a:solidFill>
              </a:rPr>
              <a:t>Waugh and Grant, 2014)</a:t>
            </a:r>
            <a:r>
              <a:rPr lang="en-US" sz="2800" dirty="0">
                <a:solidFill>
                  <a:schemeClr val="tx1"/>
                </a:solidFill>
              </a:rPr>
              <a:t>.</a:t>
            </a:r>
          </a:p>
          <a:p>
            <a:pPr marL="571500" indent="-571500">
              <a:buSzPct val="130000"/>
              <a:buFont typeface="Wingdings" panose="05000000000000000000" pitchFamily="2" charset="2"/>
              <a:buChar char="§"/>
            </a:pPr>
            <a:r>
              <a:rPr lang="en-US" sz="2800" dirty="0">
                <a:solidFill>
                  <a:schemeClr val="tx1"/>
                </a:solidFill>
              </a:rPr>
              <a:t>The pancreas produces pancreatic juice that breaks down starches, fats, and sugars, while the liver secretes bile to break down fats with the enzyme lipase (Lewis and </a:t>
            </a:r>
            <a:r>
              <a:rPr lang="en-US" sz="2800" dirty="0" err="1">
                <a:solidFill>
                  <a:schemeClr val="tx1"/>
                </a:solidFill>
              </a:rPr>
              <a:t>Southam</a:t>
            </a:r>
            <a:r>
              <a:rPr lang="en-US" sz="2800" dirty="0">
                <a:solidFill>
                  <a:schemeClr val="tx1"/>
                </a:solidFill>
              </a:rPr>
              <a:t>, 2000).</a:t>
            </a:r>
          </a:p>
          <a:p>
            <a:pPr marL="571500" indent="-571500">
              <a:buSzPct val="130000"/>
              <a:buFont typeface="Wingdings" panose="05000000000000000000" pitchFamily="2" charset="2"/>
              <a:buChar char="§"/>
            </a:pPr>
            <a:r>
              <a:rPr lang="en-US" sz="2800" dirty="0">
                <a:solidFill>
                  <a:schemeClr val="tx1"/>
                </a:solidFill>
              </a:rPr>
              <a:t>The enzymes speeds up digestion process.</a:t>
            </a:r>
          </a:p>
          <a:p>
            <a:pPr marL="571500" indent="-571500">
              <a:buSzPct val="130000"/>
              <a:buFont typeface="Wingdings" panose="05000000000000000000" pitchFamily="2" charset="2"/>
              <a:buChar char="§"/>
            </a:pPr>
            <a:r>
              <a:rPr lang="en-US" sz="2800" dirty="0">
                <a:solidFill>
                  <a:schemeClr val="tx1"/>
                </a:solidFill>
              </a:rPr>
              <a:t> Small intestines absorbs nutrients to the bloodstream.</a:t>
            </a:r>
          </a:p>
          <a:p>
            <a:pPr marL="571500" indent="-571500">
              <a:buSzPct val="130000"/>
              <a:buFont typeface="Wingdings" panose="05000000000000000000" pitchFamily="2" charset="2"/>
              <a:buChar char="§"/>
            </a:pPr>
            <a:r>
              <a:rPr lang="en-US" sz="2800" dirty="0">
                <a:solidFill>
                  <a:schemeClr val="tx1"/>
                </a:solidFill>
              </a:rPr>
              <a:t>Large intestines reabsorb excess water and store </a:t>
            </a:r>
            <a:r>
              <a:rPr lang="en-US" sz="2800" dirty="0" err="1">
                <a:solidFill>
                  <a:schemeClr val="tx1"/>
                </a:solidFill>
              </a:rPr>
              <a:t>faeces</a:t>
            </a:r>
            <a:r>
              <a:rPr lang="en-US" sz="2800" dirty="0">
                <a:solidFill>
                  <a:schemeClr val="tx1"/>
                </a:solidFill>
              </a:rPr>
              <a:t> in the rectum</a:t>
            </a:r>
          </a:p>
          <a:p>
            <a:pPr marL="571500" indent="-571500">
              <a:buSzPct val="130000"/>
              <a:buFont typeface="Wingdings" panose="05000000000000000000" pitchFamily="2" charset="2"/>
              <a:buChar char="§"/>
            </a:pPr>
            <a:r>
              <a:rPr lang="en-US" sz="2800" dirty="0">
                <a:solidFill>
                  <a:schemeClr val="tx1"/>
                </a:solidFill>
              </a:rPr>
              <a:t>Finally, indigestible food (</a:t>
            </a:r>
            <a:r>
              <a:rPr lang="en-US" sz="2800" dirty="0" err="1">
                <a:solidFill>
                  <a:schemeClr val="tx1"/>
                </a:solidFill>
              </a:rPr>
              <a:t>faeces</a:t>
            </a:r>
            <a:r>
              <a:rPr lang="en-US" sz="2800" dirty="0">
                <a:solidFill>
                  <a:schemeClr val="tx1"/>
                </a:solidFill>
              </a:rPr>
              <a:t>) leaves the body through the anus.</a:t>
            </a:r>
          </a:p>
        </p:txBody>
      </p:sp>
      <p:sp>
        <p:nvSpPr>
          <p:cNvPr id="54" name="Rectangle 53"/>
          <p:cNvSpPr/>
          <p:nvPr/>
        </p:nvSpPr>
        <p:spPr>
          <a:xfrm>
            <a:off x="9651206" y="17386239"/>
            <a:ext cx="4788751" cy="73904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400" dirty="0">
                <a:solidFill>
                  <a:schemeClr val="tx1"/>
                </a:solidFill>
              </a:rPr>
              <a:t>Source: </a:t>
            </a:r>
            <a:r>
              <a:rPr lang="en-US" sz="1400" dirty="0">
                <a:solidFill>
                  <a:schemeClr val="tx1"/>
                </a:solidFill>
                <a:hlinkClick r:id="rId3">
                  <a:extLst>
                    <a:ext uri="{A12FA001-AC4F-418D-AE19-62706E023703}">
                      <ahyp:hlinkClr xmlns:ahyp="http://schemas.microsoft.com/office/drawing/2018/hyperlinkcolor" val="tx"/>
                    </a:ext>
                  </a:extLst>
                </a:hlinkClick>
              </a:rPr>
              <a:t>https://healthinfo.healthengine.com.au/gastrointestinal-system</a:t>
            </a:r>
            <a:r>
              <a:rPr lang="en-US" sz="1400" dirty="0">
                <a:solidFill>
                  <a:schemeClr val="tx1"/>
                </a:solidFill>
              </a:rPr>
              <a:t>  </a:t>
            </a:r>
          </a:p>
        </p:txBody>
      </p:sp>
      <p:sp>
        <p:nvSpPr>
          <p:cNvPr id="55" name="Rectangle 54"/>
          <p:cNvSpPr/>
          <p:nvPr/>
        </p:nvSpPr>
        <p:spPr>
          <a:xfrm>
            <a:off x="195550" y="19115881"/>
            <a:ext cx="14713456" cy="1066800"/>
          </a:xfrm>
          <a:prstGeom prst="rect">
            <a:avLst/>
          </a:prstGeom>
          <a:solidFill>
            <a:schemeClr val="bg1"/>
          </a:solidFill>
          <a:ln>
            <a:noFill/>
          </a:ln>
        </p:spPr>
        <p:style>
          <a:lnRef idx="2">
            <a:schemeClr val="accent6">
              <a:shade val="50000"/>
            </a:schemeClr>
          </a:lnRef>
          <a:fillRef idx="1">
            <a:schemeClr val="accent6"/>
          </a:fillRef>
          <a:effectRef idx="0">
            <a:schemeClr val="accent6"/>
          </a:effectRef>
          <a:fontRef idx="minor">
            <a:schemeClr val="lt1"/>
          </a:fontRef>
        </p:style>
        <p:txBody>
          <a:bodyPr rtlCol="0" anchor="t"/>
          <a:lstStyle/>
          <a:p>
            <a:pPr marL="571500" indent="-571500">
              <a:buSzPct val="130000"/>
              <a:buFont typeface="Wingdings" panose="05000000000000000000" pitchFamily="2" charset="2"/>
              <a:buChar char="Ø"/>
            </a:pPr>
            <a:r>
              <a:rPr lang="en-US" sz="2800" dirty="0">
                <a:solidFill>
                  <a:schemeClr val="tx1"/>
                </a:solidFill>
              </a:rPr>
              <a:t>However, when there are immune system and body reactions as a result of ingested food, it may lead to gastrointestinal tract disorders.</a:t>
            </a:r>
          </a:p>
        </p:txBody>
      </p:sp>
      <p:pic>
        <p:nvPicPr>
          <p:cNvPr id="56" name="Picture 5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614126" y="12526471"/>
            <a:ext cx="5066280" cy="4836810"/>
          </a:xfrm>
          <a:prstGeom prst="rect">
            <a:avLst/>
          </a:prstGeom>
          <a:solidFill>
            <a:schemeClr val="bg1"/>
          </a:solidFill>
          <a:ln>
            <a:noFill/>
          </a:ln>
        </p:spPr>
      </p:pic>
      <p:sp>
        <p:nvSpPr>
          <p:cNvPr id="57" name="Rounded Rectangle 56"/>
          <p:cNvSpPr/>
          <p:nvPr/>
        </p:nvSpPr>
        <p:spPr>
          <a:xfrm>
            <a:off x="1269206" y="20201909"/>
            <a:ext cx="11795184" cy="914400"/>
          </a:xfrm>
          <a:prstGeom prst="roundRect">
            <a:avLst/>
          </a:prstGeom>
          <a:solidFill>
            <a:srgbClr val="00B0F0"/>
          </a:solidFill>
          <a:ln>
            <a:no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US" sz="4800" b="1" dirty="0">
                <a:solidFill>
                  <a:schemeClr val="bg1"/>
                </a:solidFill>
              </a:rPr>
              <a:t>Celiac Disease</a:t>
            </a:r>
          </a:p>
        </p:txBody>
      </p:sp>
      <p:sp>
        <p:nvSpPr>
          <p:cNvPr id="58" name="Rectangle 57"/>
          <p:cNvSpPr/>
          <p:nvPr/>
        </p:nvSpPr>
        <p:spPr>
          <a:xfrm>
            <a:off x="161583" y="21152643"/>
            <a:ext cx="9525001" cy="6954838"/>
          </a:xfrm>
          <a:prstGeom prst="rect">
            <a:avLst/>
          </a:prstGeom>
          <a:solidFill>
            <a:schemeClr val="bg1"/>
          </a:solidFill>
          <a:ln>
            <a:noFill/>
          </a:ln>
        </p:spPr>
        <p:style>
          <a:lnRef idx="2">
            <a:schemeClr val="accent6">
              <a:shade val="50000"/>
            </a:schemeClr>
          </a:lnRef>
          <a:fillRef idx="1">
            <a:schemeClr val="accent6"/>
          </a:fillRef>
          <a:effectRef idx="0">
            <a:schemeClr val="accent6"/>
          </a:effectRef>
          <a:fontRef idx="minor">
            <a:schemeClr val="lt1"/>
          </a:fontRef>
        </p:style>
        <p:txBody>
          <a:bodyPr rtlCol="0" anchor="t"/>
          <a:lstStyle/>
          <a:p>
            <a:pPr marL="571500" indent="-571500">
              <a:buSzPct val="130000"/>
              <a:buFont typeface="Wingdings" panose="05000000000000000000" pitchFamily="2" charset="2"/>
              <a:buChar char="§"/>
            </a:pPr>
            <a:r>
              <a:rPr lang="en-US" sz="2800" dirty="0">
                <a:solidFill>
                  <a:schemeClr val="tx1"/>
                </a:solidFill>
              </a:rPr>
              <a:t>Celiac disease is a disorder of the digestive system that arises from an abnormal immune system reaction to the protein gluten contained in foods such as pasta, bread, biscuits, and cereals (Kumar et al., 2017). </a:t>
            </a:r>
          </a:p>
          <a:p>
            <a:pPr marL="571500" indent="-571500">
              <a:buSzPct val="130000"/>
              <a:buFont typeface="Wingdings" panose="05000000000000000000" pitchFamily="2" charset="2"/>
              <a:buChar char="§"/>
            </a:pPr>
            <a:r>
              <a:rPr lang="en-US" sz="2800" dirty="0">
                <a:solidFill>
                  <a:schemeClr val="tx1"/>
                </a:solidFill>
              </a:rPr>
              <a:t>Celiac Disease is also called gluten-sensitive enteropathy or celiac sprue (Green and collier, 2007).</a:t>
            </a:r>
          </a:p>
          <a:p>
            <a:pPr marL="571500" indent="-571500">
              <a:buSzPct val="130000"/>
              <a:buFont typeface="Wingdings" panose="05000000000000000000" pitchFamily="2" charset="2"/>
              <a:buChar char="§"/>
            </a:pPr>
            <a:r>
              <a:rPr lang="en-US" sz="2800" dirty="0">
                <a:solidFill>
                  <a:schemeClr val="tx1"/>
                </a:solidFill>
              </a:rPr>
              <a:t>While ingesting gluten food into the digestive system, it may trigger celiac disease due to abnormal responses in the digestive system.</a:t>
            </a:r>
          </a:p>
          <a:p>
            <a:pPr marL="571500" indent="-571500">
              <a:buSzPct val="130000"/>
              <a:buFont typeface="Wingdings" panose="05000000000000000000" pitchFamily="2" charset="2"/>
              <a:buChar char="§"/>
            </a:pPr>
            <a:r>
              <a:rPr lang="en-US" sz="2800" dirty="0">
                <a:solidFill>
                  <a:schemeClr val="tx1"/>
                </a:solidFill>
              </a:rPr>
              <a:t>The immune response when gluten is eaten usually affects the small intestines, damaging the lining of the small intestines that absorb nutrients to bloodstream, hence malabsorption.</a:t>
            </a:r>
          </a:p>
          <a:p>
            <a:pPr marL="571500" indent="-571500">
              <a:buSzPct val="130000"/>
              <a:buFont typeface="Wingdings" panose="05000000000000000000" pitchFamily="2" charset="2"/>
              <a:buChar char="§"/>
            </a:pPr>
            <a:r>
              <a:rPr lang="en-US" sz="2800" dirty="0">
                <a:solidFill>
                  <a:schemeClr val="tx1"/>
                </a:solidFill>
              </a:rPr>
              <a:t>Damaged intestines lead to serious diarrhea, weight loss, fatigue, anemia, and bloating, and it may cause a serious health complications.</a:t>
            </a:r>
          </a:p>
        </p:txBody>
      </p:sp>
      <p:grpSp>
        <p:nvGrpSpPr>
          <p:cNvPr id="77" name="Group 76"/>
          <p:cNvGrpSpPr/>
          <p:nvPr/>
        </p:nvGrpSpPr>
        <p:grpSpPr>
          <a:xfrm>
            <a:off x="9651206" y="21151656"/>
            <a:ext cx="5441594" cy="4113468"/>
            <a:chOff x="9651206" y="21151656"/>
            <a:chExt cx="5441594" cy="4113468"/>
          </a:xfrm>
          <a:solidFill>
            <a:schemeClr val="bg1"/>
          </a:solidFill>
        </p:grpSpPr>
        <p:pic>
          <p:nvPicPr>
            <p:cNvPr id="59" name="Picture 58"/>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651206" y="21151656"/>
              <a:ext cx="5441594" cy="3374426"/>
            </a:xfrm>
            <a:prstGeom prst="rect">
              <a:avLst/>
            </a:prstGeom>
            <a:grpFill/>
            <a:ln>
              <a:noFill/>
            </a:ln>
          </p:spPr>
        </p:pic>
        <p:sp>
          <p:nvSpPr>
            <p:cNvPr id="60" name="Rectangle 59"/>
            <p:cNvSpPr/>
            <p:nvPr/>
          </p:nvSpPr>
          <p:spPr>
            <a:xfrm>
              <a:off x="9686584" y="24526082"/>
              <a:ext cx="4788751" cy="73904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400" dirty="0">
                  <a:solidFill>
                    <a:schemeClr val="tx1"/>
                  </a:solidFill>
                </a:rPr>
                <a:t>Source: </a:t>
              </a:r>
              <a:r>
                <a:rPr lang="en-US" sz="1400" dirty="0">
                  <a:solidFill>
                    <a:schemeClr val="tx1"/>
                  </a:solidFill>
                  <a:hlinkClick r:id="rId6">
                    <a:extLst>
                      <a:ext uri="{A12FA001-AC4F-418D-AE19-62706E023703}">
                        <ahyp:hlinkClr xmlns:ahyp="http://schemas.microsoft.com/office/drawing/2018/hyperlinkcolor" val="tx"/>
                      </a:ext>
                    </a:extLst>
                  </a:hlinkClick>
                </a:rPr>
                <a:t>https://bgapc.com/how-to-know-if-you-have-celiac-disease/</a:t>
              </a:r>
              <a:r>
                <a:rPr lang="en-US" sz="1400" dirty="0">
                  <a:solidFill>
                    <a:schemeClr val="tx1"/>
                  </a:solidFill>
                </a:rPr>
                <a:t> </a:t>
              </a:r>
            </a:p>
          </p:txBody>
        </p:sp>
      </p:grpSp>
      <p:sp>
        <p:nvSpPr>
          <p:cNvPr id="61" name="Rounded Rectangle 60"/>
          <p:cNvSpPr/>
          <p:nvPr/>
        </p:nvSpPr>
        <p:spPr>
          <a:xfrm>
            <a:off x="195550" y="28259881"/>
            <a:ext cx="14713456" cy="914400"/>
          </a:xfrm>
          <a:prstGeom prst="roundRect">
            <a:avLst/>
          </a:prstGeom>
          <a:solidFill>
            <a:srgbClr val="00B0F0"/>
          </a:solidFill>
          <a:ln>
            <a:no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US" sz="4000" b="1" dirty="0">
                <a:solidFill>
                  <a:schemeClr val="bg1"/>
                </a:solidFill>
              </a:rPr>
              <a:t>Signs and Symptoms of Celiac Disease in Children and Adults</a:t>
            </a:r>
          </a:p>
        </p:txBody>
      </p:sp>
      <p:graphicFrame>
        <p:nvGraphicFramePr>
          <p:cNvPr id="62" name="Table 61"/>
          <p:cNvGraphicFramePr>
            <a:graphicFrameLocks noGrp="1"/>
          </p:cNvGraphicFramePr>
          <p:nvPr>
            <p:extLst>
              <p:ext uri="{D42A27DB-BD31-4B8C-83A1-F6EECF244321}">
                <p14:modId xmlns:p14="http://schemas.microsoft.com/office/powerpoint/2010/main" val="2717094325"/>
              </p:ext>
            </p:extLst>
          </p:nvPr>
        </p:nvGraphicFramePr>
        <p:xfrm>
          <a:off x="474293" y="29184743"/>
          <a:ext cx="14434712" cy="13095938"/>
        </p:xfrm>
        <a:graphic>
          <a:graphicData uri="http://schemas.openxmlformats.org/drawingml/2006/table">
            <a:tbl>
              <a:tblPr firstRow="1" firstCol="1" bandRow="1">
                <a:tableStyleId>{5C22544A-7EE6-4342-B048-85BDC9FD1C3A}</a:tableStyleId>
              </a:tblPr>
              <a:tblGrid>
                <a:gridCol w="7217356">
                  <a:extLst>
                    <a:ext uri="{9D8B030D-6E8A-4147-A177-3AD203B41FA5}">
                      <a16:colId xmlns:a16="http://schemas.microsoft.com/office/drawing/2014/main" val="20000"/>
                    </a:ext>
                  </a:extLst>
                </a:gridCol>
                <a:gridCol w="7217356">
                  <a:extLst>
                    <a:ext uri="{9D8B030D-6E8A-4147-A177-3AD203B41FA5}">
                      <a16:colId xmlns:a16="http://schemas.microsoft.com/office/drawing/2014/main" val="20001"/>
                    </a:ext>
                  </a:extLst>
                </a:gridCol>
              </a:tblGrid>
              <a:tr h="868039">
                <a:tc>
                  <a:txBody>
                    <a:bodyPr/>
                    <a:lstStyle/>
                    <a:p>
                      <a:pPr marL="0" marR="0" algn="ctr">
                        <a:lnSpc>
                          <a:spcPct val="115000"/>
                        </a:lnSpc>
                        <a:spcBef>
                          <a:spcPts val="0"/>
                        </a:spcBef>
                        <a:spcAft>
                          <a:spcPts val="0"/>
                        </a:spcAft>
                      </a:pPr>
                      <a:r>
                        <a:rPr lang="en-US" sz="2800" dirty="0">
                          <a:effectLst/>
                        </a:rPr>
                        <a:t>Celiac Disease in Children </a:t>
                      </a:r>
                      <a:endParaRPr lang="en-US" sz="2800" dirty="0">
                        <a:solidFill>
                          <a:srgbClr val="000000"/>
                        </a:solidFill>
                        <a:effectLst/>
                        <a:latin typeface="Times New Roman"/>
                        <a:ea typeface="Calibri"/>
                        <a:cs typeface="Times New Roman"/>
                      </a:endParaRPr>
                    </a:p>
                  </a:txBody>
                  <a:tcPr marL="68580" marR="68580" marT="0" marB="0"/>
                </a:tc>
                <a:tc>
                  <a:txBody>
                    <a:bodyPr/>
                    <a:lstStyle/>
                    <a:p>
                      <a:pPr marL="0" marR="0" algn="ctr">
                        <a:lnSpc>
                          <a:spcPct val="115000"/>
                        </a:lnSpc>
                        <a:spcBef>
                          <a:spcPts val="0"/>
                        </a:spcBef>
                        <a:spcAft>
                          <a:spcPts val="0"/>
                        </a:spcAft>
                      </a:pPr>
                      <a:r>
                        <a:rPr lang="en-US" sz="2800" dirty="0">
                          <a:effectLst/>
                        </a:rPr>
                        <a:t>Celiac Disease in Adults</a:t>
                      </a:r>
                      <a:endParaRPr lang="en-US" sz="2800" dirty="0">
                        <a:solidFill>
                          <a:srgbClr val="000000"/>
                        </a:solidFill>
                        <a:effectLst/>
                        <a:latin typeface="Times New Roman"/>
                        <a:ea typeface="Calibri"/>
                        <a:cs typeface="Times New Roman"/>
                      </a:endParaRPr>
                    </a:p>
                  </a:txBody>
                  <a:tcPr marL="68580" marR="68580" marT="0" marB="0"/>
                </a:tc>
                <a:extLst>
                  <a:ext uri="{0D108BD9-81ED-4DB2-BD59-A6C34878D82A}">
                    <a16:rowId xmlns:a16="http://schemas.microsoft.com/office/drawing/2014/main" val="10000"/>
                  </a:ext>
                </a:extLst>
              </a:tr>
              <a:tr h="12227899">
                <a:tc>
                  <a:txBody>
                    <a:bodyPr/>
                    <a:lstStyle/>
                    <a:p>
                      <a:pPr marL="342900" marR="0" lvl="0" indent="-342900">
                        <a:lnSpc>
                          <a:spcPct val="115000"/>
                        </a:lnSpc>
                        <a:spcBef>
                          <a:spcPts val="0"/>
                        </a:spcBef>
                        <a:spcAft>
                          <a:spcPts val="0"/>
                        </a:spcAft>
                        <a:buFont typeface="Symbol"/>
                        <a:buChar char=""/>
                      </a:pPr>
                      <a:r>
                        <a:rPr lang="en-US" sz="2800" dirty="0">
                          <a:effectLst/>
                        </a:rPr>
                        <a:t>Abdominal pain and bloating </a:t>
                      </a:r>
                    </a:p>
                    <a:p>
                      <a:pPr marL="342900" marR="0" lvl="0" indent="-342900">
                        <a:lnSpc>
                          <a:spcPct val="115000"/>
                        </a:lnSpc>
                        <a:spcBef>
                          <a:spcPts val="0"/>
                        </a:spcBef>
                        <a:spcAft>
                          <a:spcPts val="0"/>
                        </a:spcAft>
                        <a:buFont typeface="Symbol"/>
                        <a:buChar char=""/>
                      </a:pPr>
                      <a:r>
                        <a:rPr lang="en-US" sz="2800" dirty="0">
                          <a:effectLst/>
                        </a:rPr>
                        <a:t>Chronic diarrhea </a:t>
                      </a:r>
                    </a:p>
                    <a:p>
                      <a:pPr marL="342900" marR="0" lvl="0" indent="-342900">
                        <a:lnSpc>
                          <a:spcPct val="115000"/>
                        </a:lnSpc>
                        <a:spcBef>
                          <a:spcPts val="0"/>
                        </a:spcBef>
                        <a:spcAft>
                          <a:spcPts val="0"/>
                        </a:spcAft>
                        <a:buFont typeface="Symbol"/>
                        <a:buChar char=""/>
                      </a:pPr>
                      <a:r>
                        <a:rPr lang="en-US" sz="2800" dirty="0">
                          <a:effectLst/>
                        </a:rPr>
                        <a:t>Constipation</a:t>
                      </a:r>
                    </a:p>
                    <a:p>
                      <a:pPr marL="342900" marR="0" lvl="0" indent="-342900">
                        <a:lnSpc>
                          <a:spcPct val="115000"/>
                        </a:lnSpc>
                        <a:spcBef>
                          <a:spcPts val="0"/>
                        </a:spcBef>
                        <a:spcAft>
                          <a:spcPts val="0"/>
                        </a:spcAft>
                        <a:buFont typeface="Symbol"/>
                        <a:buChar char=""/>
                      </a:pPr>
                      <a:r>
                        <a:rPr lang="en-US" sz="2800" dirty="0">
                          <a:effectLst/>
                        </a:rPr>
                        <a:t>Gas</a:t>
                      </a:r>
                    </a:p>
                    <a:p>
                      <a:pPr marL="0" marR="0" lvl="0" indent="0">
                        <a:lnSpc>
                          <a:spcPct val="115000"/>
                        </a:lnSpc>
                        <a:spcBef>
                          <a:spcPts val="0"/>
                        </a:spcBef>
                        <a:spcAft>
                          <a:spcPts val="0"/>
                        </a:spcAft>
                        <a:buFont typeface="Symbol"/>
                        <a:buNone/>
                      </a:pPr>
                      <a:endParaRPr lang="en-US" sz="2800" dirty="0">
                        <a:effectLst/>
                      </a:endParaRPr>
                    </a:p>
                    <a:p>
                      <a:pPr marL="0" marR="0" lvl="0" indent="0">
                        <a:lnSpc>
                          <a:spcPct val="115000"/>
                        </a:lnSpc>
                        <a:spcBef>
                          <a:spcPts val="0"/>
                        </a:spcBef>
                        <a:spcAft>
                          <a:spcPts val="0"/>
                        </a:spcAft>
                        <a:buFont typeface="Symbol"/>
                        <a:buNone/>
                      </a:pPr>
                      <a:endParaRPr lang="en-US" sz="2800" dirty="0">
                        <a:effectLst/>
                      </a:endParaRPr>
                    </a:p>
                    <a:p>
                      <a:pPr marL="0" marR="0" lvl="0" indent="0">
                        <a:lnSpc>
                          <a:spcPct val="115000"/>
                        </a:lnSpc>
                        <a:spcBef>
                          <a:spcPts val="0"/>
                        </a:spcBef>
                        <a:spcAft>
                          <a:spcPts val="0"/>
                        </a:spcAft>
                        <a:buFont typeface="Symbol"/>
                        <a:buNone/>
                      </a:pPr>
                      <a:endParaRPr lang="en-US" sz="2800" dirty="0">
                        <a:effectLst/>
                      </a:endParaRPr>
                    </a:p>
                    <a:p>
                      <a:pPr marL="342900" marR="0" lvl="0" indent="-342900">
                        <a:lnSpc>
                          <a:spcPct val="115000"/>
                        </a:lnSpc>
                        <a:spcBef>
                          <a:spcPts val="0"/>
                        </a:spcBef>
                        <a:spcAft>
                          <a:spcPts val="0"/>
                        </a:spcAft>
                        <a:buFont typeface="Symbol"/>
                        <a:buChar char=""/>
                      </a:pPr>
                      <a:r>
                        <a:rPr lang="en-US" sz="2800" dirty="0">
                          <a:effectLst/>
                        </a:rPr>
                        <a:t>Failure to thrive</a:t>
                      </a:r>
                    </a:p>
                    <a:p>
                      <a:pPr marL="342900" marR="0" lvl="0" indent="-342900">
                        <a:lnSpc>
                          <a:spcPct val="115000"/>
                        </a:lnSpc>
                        <a:spcBef>
                          <a:spcPts val="0"/>
                        </a:spcBef>
                        <a:spcAft>
                          <a:spcPts val="0"/>
                        </a:spcAft>
                        <a:buFont typeface="Symbol"/>
                        <a:buChar char=""/>
                      </a:pPr>
                      <a:r>
                        <a:rPr lang="en-US" sz="2800" dirty="0">
                          <a:effectLst/>
                        </a:rPr>
                        <a:t>Delayed puberty</a:t>
                      </a:r>
                    </a:p>
                    <a:p>
                      <a:pPr marL="342900" marR="0" lvl="0" indent="-342900" algn="l" defTabSz="4175882" rtl="0" eaLnBrk="1" fontAlgn="auto" latinLnBrk="0" hangingPunct="1">
                        <a:lnSpc>
                          <a:spcPct val="115000"/>
                        </a:lnSpc>
                        <a:spcBef>
                          <a:spcPts val="0"/>
                        </a:spcBef>
                        <a:spcAft>
                          <a:spcPts val="0"/>
                        </a:spcAft>
                        <a:buClrTx/>
                        <a:buSzTx/>
                        <a:buFont typeface="Symbol"/>
                        <a:buChar char=""/>
                        <a:tabLst/>
                        <a:defRPr/>
                      </a:pPr>
                      <a:r>
                        <a:rPr lang="en-US" sz="2800" dirty="0">
                          <a:effectLst/>
                        </a:rPr>
                        <a:t>Iron-deficiency anemia</a:t>
                      </a:r>
                    </a:p>
                    <a:p>
                      <a:pPr marL="342900" marR="0" lvl="0" indent="-342900">
                        <a:lnSpc>
                          <a:spcPct val="115000"/>
                        </a:lnSpc>
                        <a:spcBef>
                          <a:spcPts val="0"/>
                        </a:spcBef>
                        <a:spcAft>
                          <a:spcPts val="0"/>
                        </a:spcAft>
                        <a:buFont typeface="Symbol"/>
                        <a:buChar char=""/>
                      </a:pPr>
                      <a:r>
                        <a:rPr lang="en-US" sz="2800" dirty="0">
                          <a:effectLst/>
                        </a:rPr>
                        <a:t>Weight loss</a:t>
                      </a:r>
                    </a:p>
                    <a:p>
                      <a:pPr marL="342900" marR="0" lvl="0" indent="-342900">
                        <a:lnSpc>
                          <a:spcPct val="115000"/>
                        </a:lnSpc>
                        <a:spcBef>
                          <a:spcPts val="0"/>
                        </a:spcBef>
                        <a:spcAft>
                          <a:spcPts val="0"/>
                        </a:spcAft>
                        <a:buFont typeface="Symbol"/>
                        <a:buChar char=""/>
                      </a:pPr>
                      <a:r>
                        <a:rPr lang="en-US" sz="2800" dirty="0">
                          <a:effectLst/>
                        </a:rPr>
                        <a:t>Seizures and failure to </a:t>
                      </a:r>
                    </a:p>
                    <a:p>
                      <a:pPr marL="0" marR="0" lvl="0" indent="0">
                        <a:lnSpc>
                          <a:spcPct val="115000"/>
                        </a:lnSpc>
                        <a:spcBef>
                          <a:spcPts val="0"/>
                        </a:spcBef>
                        <a:spcAft>
                          <a:spcPts val="0"/>
                        </a:spcAft>
                        <a:buFont typeface="Symbol"/>
                        <a:buNone/>
                      </a:pPr>
                      <a:r>
                        <a:rPr lang="en-US" sz="2800" dirty="0">
                          <a:effectLst/>
                        </a:rPr>
                        <a:t>    coordinate the muscles</a:t>
                      </a:r>
                    </a:p>
                    <a:p>
                      <a:pPr marL="342900" marR="0" lvl="0" indent="-342900">
                        <a:lnSpc>
                          <a:spcPct val="115000"/>
                        </a:lnSpc>
                        <a:spcBef>
                          <a:spcPts val="0"/>
                        </a:spcBef>
                        <a:spcAft>
                          <a:spcPts val="0"/>
                        </a:spcAft>
                        <a:buFont typeface="Symbol"/>
                        <a:buChar char=""/>
                      </a:pPr>
                      <a:r>
                        <a:rPr lang="en-US" sz="2800" dirty="0">
                          <a:effectLst/>
                        </a:rPr>
                        <a:t>Short stature</a:t>
                      </a:r>
                      <a:endParaRPr lang="en-US" sz="2800" dirty="0">
                        <a:solidFill>
                          <a:srgbClr val="000000"/>
                        </a:solidFill>
                        <a:effectLst/>
                        <a:latin typeface="Times New Roman"/>
                        <a:ea typeface="Calibri"/>
                        <a:cs typeface="Times New Roman"/>
                      </a:endParaRPr>
                    </a:p>
                    <a:p>
                      <a:pPr marL="0" marR="0" lvl="0" indent="0" algn="l" defTabSz="4175882" rtl="0" eaLnBrk="1" fontAlgn="auto" latinLnBrk="0" hangingPunct="1">
                        <a:lnSpc>
                          <a:spcPct val="115000"/>
                        </a:lnSpc>
                        <a:spcBef>
                          <a:spcPts val="0"/>
                        </a:spcBef>
                        <a:spcAft>
                          <a:spcPts val="0"/>
                        </a:spcAft>
                        <a:buClrTx/>
                        <a:buSzTx/>
                        <a:buFont typeface="Symbol"/>
                        <a:buNone/>
                        <a:tabLst/>
                        <a:defRPr/>
                      </a:pPr>
                      <a:endParaRPr lang="en-US" sz="2800" dirty="0">
                        <a:effectLst/>
                      </a:endParaRPr>
                    </a:p>
                    <a:p>
                      <a:pPr marL="342900" marR="0" lvl="0" indent="-342900" algn="l" defTabSz="4175882" rtl="0" eaLnBrk="1" fontAlgn="auto" latinLnBrk="0" hangingPunct="1">
                        <a:lnSpc>
                          <a:spcPct val="115000"/>
                        </a:lnSpc>
                        <a:spcBef>
                          <a:spcPts val="0"/>
                        </a:spcBef>
                        <a:spcAft>
                          <a:spcPts val="0"/>
                        </a:spcAft>
                        <a:buClrTx/>
                        <a:buSzTx/>
                        <a:buFont typeface="Symbol"/>
                        <a:buChar char=""/>
                        <a:tabLst/>
                        <a:defRPr/>
                      </a:pPr>
                      <a:endParaRPr lang="en-US" sz="2800" dirty="0">
                        <a:effectLst/>
                      </a:endParaRPr>
                    </a:p>
                    <a:p>
                      <a:pPr marL="0" marR="0" lvl="0" indent="0" algn="l" defTabSz="4175882" rtl="0" eaLnBrk="1" fontAlgn="auto" latinLnBrk="0" hangingPunct="1">
                        <a:lnSpc>
                          <a:spcPct val="115000"/>
                        </a:lnSpc>
                        <a:spcBef>
                          <a:spcPts val="0"/>
                        </a:spcBef>
                        <a:spcAft>
                          <a:spcPts val="0"/>
                        </a:spcAft>
                        <a:buClrTx/>
                        <a:buSzTx/>
                        <a:buFont typeface="Symbol"/>
                        <a:buNone/>
                        <a:tabLst/>
                        <a:defRPr/>
                      </a:pPr>
                      <a:endParaRPr lang="en-US" sz="2800" dirty="0">
                        <a:effectLst/>
                      </a:endParaRPr>
                    </a:p>
                    <a:p>
                      <a:pPr marL="342900" marR="0" lvl="0" indent="-342900">
                        <a:lnSpc>
                          <a:spcPct val="115000"/>
                        </a:lnSpc>
                        <a:spcBef>
                          <a:spcPts val="0"/>
                        </a:spcBef>
                        <a:spcAft>
                          <a:spcPts val="0"/>
                        </a:spcAft>
                        <a:buFont typeface="Symbol"/>
                        <a:buChar char=""/>
                      </a:pPr>
                      <a:r>
                        <a:rPr lang="en-US" sz="2800" dirty="0">
                          <a:effectLst/>
                        </a:rPr>
                        <a:t>Irritability</a:t>
                      </a:r>
                    </a:p>
                    <a:p>
                      <a:pPr marL="342900" marR="0" lvl="0" indent="-342900" algn="l" defTabSz="4175882" rtl="0" eaLnBrk="1" fontAlgn="auto" latinLnBrk="0" hangingPunct="1">
                        <a:lnSpc>
                          <a:spcPct val="115000"/>
                        </a:lnSpc>
                        <a:spcBef>
                          <a:spcPts val="0"/>
                        </a:spcBef>
                        <a:spcAft>
                          <a:spcPts val="0"/>
                        </a:spcAft>
                        <a:buClrTx/>
                        <a:buSzTx/>
                        <a:buFont typeface="Symbol"/>
                        <a:buChar char=""/>
                        <a:tabLst/>
                        <a:defRPr/>
                      </a:pPr>
                      <a:r>
                        <a:rPr lang="en-US" sz="2800" dirty="0">
                          <a:effectLst/>
                        </a:rPr>
                        <a:t>Anxiety and depression</a:t>
                      </a:r>
                    </a:p>
                    <a:p>
                      <a:pPr marL="342900" marR="0" lvl="0" indent="-342900">
                        <a:lnSpc>
                          <a:spcPct val="115000"/>
                        </a:lnSpc>
                        <a:spcBef>
                          <a:spcPts val="0"/>
                        </a:spcBef>
                        <a:spcAft>
                          <a:spcPts val="0"/>
                        </a:spcAft>
                        <a:buFont typeface="Symbol"/>
                        <a:buChar char=""/>
                      </a:pPr>
                      <a:r>
                        <a:rPr lang="en-US" sz="2800" dirty="0">
                          <a:effectLst/>
                        </a:rPr>
                        <a:t>Headaches</a:t>
                      </a:r>
                    </a:p>
                    <a:p>
                      <a:pPr marL="342900" marR="0" lvl="0" indent="-342900" algn="l" defTabSz="4175882" rtl="0" eaLnBrk="1" fontAlgn="auto" latinLnBrk="0" hangingPunct="1">
                        <a:lnSpc>
                          <a:spcPct val="115000"/>
                        </a:lnSpc>
                        <a:spcBef>
                          <a:spcPts val="0"/>
                        </a:spcBef>
                        <a:spcAft>
                          <a:spcPts val="0"/>
                        </a:spcAft>
                        <a:buClrTx/>
                        <a:buSzTx/>
                        <a:buFont typeface="Symbol"/>
                        <a:buChar char=""/>
                        <a:tabLst/>
                        <a:defRPr/>
                      </a:pPr>
                      <a:r>
                        <a:rPr lang="en-US" sz="2800" dirty="0">
                          <a:effectLst/>
                        </a:rPr>
                        <a:t>Nausea and vomiting</a:t>
                      </a:r>
                    </a:p>
                    <a:p>
                      <a:pPr marL="0" marR="0" lvl="0" indent="0" algn="l" defTabSz="4175882" rtl="0" eaLnBrk="1" fontAlgn="auto" latinLnBrk="0" hangingPunct="1">
                        <a:lnSpc>
                          <a:spcPct val="115000"/>
                        </a:lnSpc>
                        <a:spcBef>
                          <a:spcPts val="0"/>
                        </a:spcBef>
                        <a:spcAft>
                          <a:spcPts val="0"/>
                        </a:spcAft>
                        <a:buClrTx/>
                        <a:buSzTx/>
                        <a:buFont typeface="Symbol"/>
                        <a:buNone/>
                        <a:tabLst/>
                        <a:defRPr/>
                      </a:pPr>
                      <a:endParaRPr lang="en-US" sz="2800" dirty="0">
                        <a:effectLst/>
                      </a:endParaRPr>
                    </a:p>
                  </a:txBody>
                  <a:tcPr marL="68580" marR="68580" marT="0" marB="0"/>
                </a:tc>
                <a:tc>
                  <a:txBody>
                    <a:bodyPr/>
                    <a:lstStyle/>
                    <a:p>
                      <a:pPr marL="342900" marR="0" lvl="0" indent="-342900">
                        <a:lnSpc>
                          <a:spcPct val="115000"/>
                        </a:lnSpc>
                        <a:spcBef>
                          <a:spcPts val="0"/>
                        </a:spcBef>
                        <a:spcAft>
                          <a:spcPts val="0"/>
                        </a:spcAft>
                        <a:buFont typeface="Symbol"/>
                        <a:buChar char=""/>
                      </a:pPr>
                      <a:endParaRPr lang="en-US" sz="2800" dirty="0">
                        <a:effectLst/>
                      </a:endParaRPr>
                    </a:p>
                    <a:p>
                      <a:pPr marL="342900" marR="0" lvl="0" indent="-342900">
                        <a:lnSpc>
                          <a:spcPct val="115000"/>
                        </a:lnSpc>
                        <a:spcBef>
                          <a:spcPts val="0"/>
                        </a:spcBef>
                        <a:spcAft>
                          <a:spcPts val="0"/>
                        </a:spcAft>
                        <a:buFont typeface="Symbol"/>
                        <a:buChar char=""/>
                      </a:pPr>
                      <a:r>
                        <a:rPr lang="en-US" sz="2800" dirty="0">
                          <a:effectLst/>
                        </a:rPr>
                        <a:t>Bloating and gas</a:t>
                      </a:r>
                    </a:p>
                    <a:p>
                      <a:pPr marL="342900" marR="0" lvl="0" indent="-342900">
                        <a:lnSpc>
                          <a:spcPct val="115000"/>
                        </a:lnSpc>
                        <a:spcBef>
                          <a:spcPts val="0"/>
                        </a:spcBef>
                        <a:spcAft>
                          <a:spcPts val="0"/>
                        </a:spcAft>
                        <a:buFont typeface="Symbol"/>
                        <a:buChar char=""/>
                      </a:pPr>
                      <a:r>
                        <a:rPr lang="en-US" sz="2800" dirty="0">
                          <a:effectLst/>
                        </a:rPr>
                        <a:t>Abdominal pain</a:t>
                      </a:r>
                    </a:p>
                    <a:p>
                      <a:pPr marL="342900" marR="0" lvl="0" indent="-342900">
                        <a:lnSpc>
                          <a:spcPct val="115000"/>
                        </a:lnSpc>
                        <a:spcBef>
                          <a:spcPts val="0"/>
                        </a:spcBef>
                        <a:spcAft>
                          <a:spcPts val="0"/>
                        </a:spcAft>
                        <a:buFont typeface="Symbol"/>
                        <a:buChar char=""/>
                      </a:pPr>
                      <a:r>
                        <a:rPr lang="en-US" sz="2800" dirty="0">
                          <a:effectLst/>
                        </a:rPr>
                        <a:t>Constipation</a:t>
                      </a:r>
                    </a:p>
                    <a:p>
                      <a:pPr marL="342900" marR="0" lvl="0" indent="-342900">
                        <a:lnSpc>
                          <a:spcPct val="115000"/>
                        </a:lnSpc>
                        <a:spcBef>
                          <a:spcPts val="0"/>
                        </a:spcBef>
                        <a:spcAft>
                          <a:spcPts val="0"/>
                        </a:spcAft>
                        <a:buFont typeface="Symbol"/>
                        <a:buChar char=""/>
                      </a:pPr>
                      <a:r>
                        <a:rPr lang="en-US" sz="2800" dirty="0">
                          <a:effectLst/>
                        </a:rPr>
                        <a:t>Diarrhea</a:t>
                      </a:r>
                    </a:p>
                    <a:p>
                      <a:pPr marL="0" marR="0" lvl="0" indent="0">
                        <a:lnSpc>
                          <a:spcPct val="115000"/>
                        </a:lnSpc>
                        <a:spcBef>
                          <a:spcPts val="0"/>
                        </a:spcBef>
                        <a:spcAft>
                          <a:spcPts val="0"/>
                        </a:spcAft>
                        <a:buFont typeface="Symbol"/>
                        <a:buNone/>
                      </a:pPr>
                      <a:endParaRPr lang="en-US" sz="2800" dirty="0">
                        <a:effectLst/>
                      </a:endParaRPr>
                    </a:p>
                    <a:p>
                      <a:pPr marL="342900" marR="0" lvl="0" indent="-342900">
                        <a:lnSpc>
                          <a:spcPct val="115000"/>
                        </a:lnSpc>
                        <a:spcBef>
                          <a:spcPts val="0"/>
                        </a:spcBef>
                        <a:spcAft>
                          <a:spcPts val="0"/>
                        </a:spcAft>
                        <a:buFont typeface="Symbol"/>
                        <a:buChar char=""/>
                      </a:pPr>
                      <a:endParaRPr lang="en-US" sz="2800" dirty="0">
                        <a:effectLst/>
                      </a:endParaRPr>
                    </a:p>
                    <a:p>
                      <a:pPr marL="342900" marR="0" lvl="0" indent="-342900">
                        <a:lnSpc>
                          <a:spcPct val="115000"/>
                        </a:lnSpc>
                        <a:spcBef>
                          <a:spcPts val="0"/>
                        </a:spcBef>
                        <a:spcAft>
                          <a:spcPts val="0"/>
                        </a:spcAft>
                        <a:buFont typeface="Symbol"/>
                        <a:buChar char=""/>
                      </a:pPr>
                      <a:r>
                        <a:rPr lang="en-US" sz="2800" dirty="0">
                          <a:effectLst/>
                        </a:rPr>
                        <a:t>Joint pain</a:t>
                      </a:r>
                    </a:p>
                    <a:p>
                      <a:pPr marL="342900" marR="0" lvl="0" indent="-342900">
                        <a:lnSpc>
                          <a:spcPct val="115000"/>
                        </a:lnSpc>
                        <a:spcBef>
                          <a:spcPts val="0"/>
                        </a:spcBef>
                        <a:spcAft>
                          <a:spcPts val="0"/>
                        </a:spcAft>
                        <a:buFont typeface="Symbol"/>
                        <a:buChar char=""/>
                      </a:pPr>
                      <a:r>
                        <a:rPr lang="en-US" sz="2800" dirty="0">
                          <a:effectLst/>
                        </a:rPr>
                        <a:t>Iron-deficiency anemia</a:t>
                      </a:r>
                    </a:p>
                    <a:p>
                      <a:pPr marL="342900" marR="0" lvl="0" indent="-342900" algn="l" defTabSz="4175882" rtl="0" eaLnBrk="1" fontAlgn="auto" latinLnBrk="0" hangingPunct="1">
                        <a:lnSpc>
                          <a:spcPct val="115000"/>
                        </a:lnSpc>
                        <a:spcBef>
                          <a:spcPts val="0"/>
                        </a:spcBef>
                        <a:spcAft>
                          <a:spcPts val="0"/>
                        </a:spcAft>
                        <a:buClrTx/>
                        <a:buSzTx/>
                        <a:buFont typeface="Symbol"/>
                        <a:buChar char=""/>
                        <a:tabLst/>
                        <a:defRPr/>
                      </a:pPr>
                      <a:r>
                        <a:rPr lang="en-US" sz="2800" dirty="0">
                          <a:effectLst/>
                        </a:rPr>
                        <a:t>Canker sores and </a:t>
                      </a:r>
                    </a:p>
                    <a:p>
                      <a:pPr marL="0" marR="0" lvl="0" indent="0" algn="l" defTabSz="4175882" rtl="0" eaLnBrk="1" fontAlgn="auto" latinLnBrk="0" hangingPunct="1">
                        <a:lnSpc>
                          <a:spcPct val="115000"/>
                        </a:lnSpc>
                        <a:spcBef>
                          <a:spcPts val="0"/>
                        </a:spcBef>
                        <a:spcAft>
                          <a:spcPts val="0"/>
                        </a:spcAft>
                        <a:buClrTx/>
                        <a:buSzTx/>
                        <a:buFont typeface="Symbol"/>
                        <a:buNone/>
                        <a:tabLst/>
                        <a:defRPr/>
                      </a:pPr>
                      <a:r>
                        <a:rPr lang="en-US" sz="2800" dirty="0">
                          <a:effectLst/>
                        </a:rPr>
                        <a:t>     mouth cancers</a:t>
                      </a:r>
                    </a:p>
                    <a:p>
                      <a:pPr marL="342900" marR="0" lvl="0" indent="-342900">
                        <a:lnSpc>
                          <a:spcPct val="115000"/>
                        </a:lnSpc>
                        <a:spcBef>
                          <a:spcPts val="0"/>
                        </a:spcBef>
                        <a:spcAft>
                          <a:spcPts val="0"/>
                        </a:spcAft>
                        <a:buFont typeface="Symbol"/>
                        <a:buChar char=""/>
                      </a:pPr>
                      <a:r>
                        <a:rPr lang="en-US" sz="2800" dirty="0">
                          <a:effectLst/>
                        </a:rPr>
                        <a:t>Weight loss</a:t>
                      </a:r>
                    </a:p>
                    <a:p>
                      <a:pPr marL="0" marR="0" lvl="0" indent="0">
                        <a:lnSpc>
                          <a:spcPct val="115000"/>
                        </a:lnSpc>
                        <a:spcBef>
                          <a:spcPts val="0"/>
                        </a:spcBef>
                        <a:spcAft>
                          <a:spcPts val="0"/>
                        </a:spcAft>
                        <a:buFont typeface="Symbol"/>
                        <a:buNone/>
                      </a:pPr>
                      <a:endParaRPr lang="en-US" sz="2800" dirty="0">
                        <a:effectLst/>
                      </a:endParaRPr>
                    </a:p>
                    <a:p>
                      <a:pPr marL="342900" marR="0" lvl="0" indent="-342900">
                        <a:lnSpc>
                          <a:spcPct val="115000"/>
                        </a:lnSpc>
                        <a:spcBef>
                          <a:spcPts val="0"/>
                        </a:spcBef>
                        <a:spcAft>
                          <a:spcPts val="0"/>
                        </a:spcAft>
                        <a:buFont typeface="Symbol"/>
                        <a:buChar char=""/>
                      </a:pPr>
                      <a:r>
                        <a:rPr lang="en-US" sz="2800" dirty="0">
                          <a:effectLst/>
                        </a:rPr>
                        <a:t>A spleen function reduction</a:t>
                      </a:r>
                    </a:p>
                    <a:p>
                      <a:pPr marL="342900" marR="0" lvl="0" indent="-342900">
                        <a:lnSpc>
                          <a:spcPct val="115000"/>
                        </a:lnSpc>
                        <a:spcBef>
                          <a:spcPts val="0"/>
                        </a:spcBef>
                        <a:spcAft>
                          <a:spcPts val="0"/>
                        </a:spcAft>
                        <a:buFont typeface="Symbol"/>
                        <a:buChar char=""/>
                      </a:pPr>
                      <a:r>
                        <a:rPr lang="en-US" sz="2800" dirty="0">
                          <a:effectLst/>
                        </a:rPr>
                        <a:t>Nausea and vomiting</a:t>
                      </a:r>
                    </a:p>
                    <a:p>
                      <a:pPr marL="342900" marR="0" lvl="0" indent="-342900" algn="l" defTabSz="4175882" rtl="0" eaLnBrk="1" fontAlgn="auto" latinLnBrk="0" hangingPunct="1">
                        <a:lnSpc>
                          <a:spcPct val="115000"/>
                        </a:lnSpc>
                        <a:spcBef>
                          <a:spcPts val="0"/>
                        </a:spcBef>
                        <a:spcAft>
                          <a:spcPts val="0"/>
                        </a:spcAft>
                        <a:buClrTx/>
                        <a:buSzTx/>
                        <a:buFont typeface="Symbol"/>
                        <a:buChar char=""/>
                        <a:tabLst/>
                        <a:defRPr/>
                      </a:pPr>
                      <a:r>
                        <a:rPr lang="en-US" sz="2800" dirty="0">
                          <a:effectLst/>
                        </a:rPr>
                        <a:t>Cognitive impairment</a:t>
                      </a:r>
                    </a:p>
                    <a:p>
                      <a:pPr marL="342900" marR="0" lvl="0" indent="-342900" algn="l" defTabSz="4175882" rtl="0" eaLnBrk="1" fontAlgn="auto" latinLnBrk="0" hangingPunct="1">
                        <a:lnSpc>
                          <a:spcPct val="115000"/>
                        </a:lnSpc>
                        <a:spcBef>
                          <a:spcPts val="0"/>
                        </a:spcBef>
                        <a:spcAft>
                          <a:spcPts val="0"/>
                        </a:spcAft>
                        <a:buClrTx/>
                        <a:buSzTx/>
                        <a:buFont typeface="Symbol"/>
                        <a:buChar char=""/>
                        <a:tabLst/>
                        <a:defRPr/>
                      </a:pPr>
                      <a:r>
                        <a:rPr lang="en-US" sz="2800" dirty="0">
                          <a:effectLst/>
                        </a:rPr>
                        <a:t>Depression and anxiety</a:t>
                      </a:r>
                    </a:p>
                    <a:p>
                      <a:pPr marL="342900" marR="0" lvl="0" indent="-342900" algn="l" defTabSz="4175882" rtl="0" eaLnBrk="1" fontAlgn="auto" latinLnBrk="0" hangingPunct="1">
                        <a:lnSpc>
                          <a:spcPct val="115000"/>
                        </a:lnSpc>
                        <a:spcBef>
                          <a:spcPts val="0"/>
                        </a:spcBef>
                        <a:spcAft>
                          <a:spcPts val="0"/>
                        </a:spcAft>
                        <a:buClrTx/>
                        <a:buSzTx/>
                        <a:buFont typeface="Symbol"/>
                        <a:buChar char=""/>
                        <a:tabLst/>
                        <a:defRPr/>
                      </a:pPr>
                      <a:r>
                        <a:rPr lang="en-US" sz="2800" dirty="0">
                          <a:effectLst/>
                        </a:rPr>
                        <a:t>Headaches and migraines</a:t>
                      </a:r>
                    </a:p>
                    <a:p>
                      <a:pPr marL="342900" marR="0" lvl="0" indent="-342900" algn="l" defTabSz="4175882" rtl="0" eaLnBrk="1" fontAlgn="auto" latinLnBrk="0" hangingPunct="1">
                        <a:lnSpc>
                          <a:spcPct val="115000"/>
                        </a:lnSpc>
                        <a:spcBef>
                          <a:spcPts val="0"/>
                        </a:spcBef>
                        <a:spcAft>
                          <a:spcPts val="0"/>
                        </a:spcAft>
                        <a:buClrTx/>
                        <a:buSzTx/>
                        <a:buFont typeface="Symbol"/>
                        <a:buChar char=""/>
                        <a:tabLst/>
                        <a:defRPr/>
                      </a:pPr>
                      <a:r>
                        <a:rPr lang="en-US" sz="2800" dirty="0">
                          <a:effectLst/>
                        </a:rPr>
                        <a:t>Fatigue</a:t>
                      </a:r>
                    </a:p>
                  </a:txBody>
                  <a:tcPr marL="68580" marR="68580" marT="0" marB="0"/>
                </a:tc>
                <a:extLst>
                  <a:ext uri="{0D108BD9-81ED-4DB2-BD59-A6C34878D82A}">
                    <a16:rowId xmlns:a16="http://schemas.microsoft.com/office/drawing/2014/main" val="10001"/>
                  </a:ext>
                </a:extLst>
              </a:tr>
            </a:tbl>
          </a:graphicData>
        </a:graphic>
      </p:graphicFrame>
      <p:grpSp>
        <p:nvGrpSpPr>
          <p:cNvPr id="63" name="Group 62"/>
          <p:cNvGrpSpPr/>
          <p:nvPr/>
        </p:nvGrpSpPr>
        <p:grpSpPr>
          <a:xfrm>
            <a:off x="4494990" y="29948036"/>
            <a:ext cx="2671808" cy="11237280"/>
            <a:chOff x="20034602" y="26928601"/>
            <a:chExt cx="2671808" cy="11237280"/>
          </a:xfrm>
          <a:solidFill>
            <a:schemeClr val="bg1"/>
          </a:solidFill>
        </p:grpSpPr>
        <p:pic>
          <p:nvPicPr>
            <p:cNvPr id="64" name="Picture 63"/>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20395406" y="26928601"/>
              <a:ext cx="2311004" cy="1788480"/>
            </a:xfrm>
            <a:prstGeom prst="rect">
              <a:avLst/>
            </a:prstGeom>
            <a:grpFill/>
            <a:ln>
              <a:noFill/>
            </a:ln>
          </p:spPr>
        </p:pic>
        <p:sp>
          <p:nvSpPr>
            <p:cNvPr id="65" name="Rectangle 64"/>
            <p:cNvSpPr/>
            <p:nvPr/>
          </p:nvSpPr>
          <p:spPr>
            <a:xfrm>
              <a:off x="20395406" y="28717081"/>
              <a:ext cx="2311004" cy="76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r>
                <a:rPr lang="en-US" sz="1200" dirty="0">
                  <a:solidFill>
                    <a:schemeClr val="tx1"/>
                  </a:solidFill>
                </a:rPr>
                <a:t>Source: https://www.southtees.nhs.uk/resources/abdominal-pain-in-children/</a:t>
              </a:r>
            </a:p>
          </p:txBody>
        </p:sp>
        <p:pic>
          <p:nvPicPr>
            <p:cNvPr id="66" name="Picture 65"/>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20034603" y="35575081"/>
              <a:ext cx="2671807" cy="1759282"/>
            </a:xfrm>
            <a:prstGeom prst="rect">
              <a:avLst/>
            </a:prstGeom>
            <a:grpFill/>
            <a:ln>
              <a:noFill/>
            </a:ln>
          </p:spPr>
        </p:pic>
        <p:sp>
          <p:nvSpPr>
            <p:cNvPr id="67" name="Rectangle 66"/>
            <p:cNvSpPr/>
            <p:nvPr/>
          </p:nvSpPr>
          <p:spPr>
            <a:xfrm>
              <a:off x="20034602" y="37334363"/>
              <a:ext cx="2671807" cy="83151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r>
                <a:rPr lang="en-US" sz="1100" dirty="0">
                  <a:solidFill>
                    <a:schemeClr val="tx1"/>
                  </a:solidFill>
                </a:rPr>
                <a:t>Source: https://health.clevelandclinic.org/what-causes-iron-deficiency-in-your-child-and-how-to-spot-it/</a:t>
              </a:r>
            </a:p>
          </p:txBody>
        </p:sp>
        <p:pic>
          <p:nvPicPr>
            <p:cNvPr id="68" name="Picture 67"/>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20034602" y="30545881"/>
              <a:ext cx="2664274" cy="2362200"/>
            </a:xfrm>
            <a:prstGeom prst="rect">
              <a:avLst/>
            </a:prstGeom>
            <a:grpFill/>
            <a:ln>
              <a:noFill/>
            </a:ln>
          </p:spPr>
        </p:pic>
        <p:sp>
          <p:nvSpPr>
            <p:cNvPr id="69" name="Rectangle 68"/>
            <p:cNvSpPr/>
            <p:nvPr/>
          </p:nvSpPr>
          <p:spPr>
            <a:xfrm>
              <a:off x="20034603" y="32908081"/>
              <a:ext cx="2311004" cy="9906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r>
                <a:rPr lang="en-US" sz="1200" dirty="0">
                  <a:solidFill>
                    <a:schemeClr val="tx1"/>
                  </a:solidFill>
                </a:rPr>
                <a:t>Source: https://news.unair.ac.id/2020/09/18/anemic-and-malnourished-children-vulnerable-to-covid-19/?lang=en</a:t>
              </a:r>
            </a:p>
          </p:txBody>
        </p:sp>
      </p:grpSp>
      <p:grpSp>
        <p:nvGrpSpPr>
          <p:cNvPr id="70" name="Group 69"/>
          <p:cNvGrpSpPr/>
          <p:nvPr/>
        </p:nvGrpSpPr>
        <p:grpSpPr>
          <a:xfrm>
            <a:off x="10826123" y="30247669"/>
            <a:ext cx="3854283" cy="8908812"/>
            <a:chOff x="25577006" y="30503345"/>
            <a:chExt cx="3854283" cy="8908812"/>
          </a:xfrm>
          <a:solidFill>
            <a:schemeClr val="bg1"/>
          </a:solidFill>
        </p:grpSpPr>
        <p:pic>
          <p:nvPicPr>
            <p:cNvPr id="71" name="Picture 70"/>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25805606" y="30503345"/>
              <a:ext cx="3608886" cy="2276475"/>
            </a:xfrm>
            <a:prstGeom prst="rect">
              <a:avLst/>
            </a:prstGeom>
            <a:grpFill/>
            <a:ln>
              <a:noFill/>
            </a:ln>
          </p:spPr>
        </p:pic>
        <p:sp>
          <p:nvSpPr>
            <p:cNvPr id="72" name="Rectangle 71"/>
            <p:cNvSpPr/>
            <p:nvPr/>
          </p:nvSpPr>
          <p:spPr>
            <a:xfrm>
              <a:off x="25577006" y="32745149"/>
              <a:ext cx="3837486" cy="76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r>
                <a:rPr lang="en-US" sz="1200" dirty="0">
                  <a:solidFill>
                    <a:schemeClr val="tx1"/>
                  </a:solidFill>
                </a:rPr>
                <a:t>Source: https://www.express.co.uk/life-style/health/1189390/stomach-pain-bloating-causes-symptoms-gastroparesis</a:t>
              </a:r>
            </a:p>
          </p:txBody>
        </p:sp>
        <p:pic>
          <p:nvPicPr>
            <p:cNvPr id="73" name="Picture 72"/>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27101007" y="33898681"/>
              <a:ext cx="2313486" cy="1647042"/>
            </a:xfrm>
            <a:prstGeom prst="rect">
              <a:avLst/>
            </a:prstGeom>
            <a:grpFill/>
            <a:ln>
              <a:noFill/>
            </a:ln>
          </p:spPr>
        </p:pic>
        <p:sp>
          <p:nvSpPr>
            <p:cNvPr id="74" name="Rectangle 73"/>
            <p:cNvSpPr/>
            <p:nvPr/>
          </p:nvSpPr>
          <p:spPr>
            <a:xfrm>
              <a:off x="26136521" y="35523364"/>
              <a:ext cx="3294768" cy="76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r>
                <a:rPr lang="en-US" sz="1200" dirty="0">
                  <a:solidFill>
                    <a:schemeClr val="tx1"/>
                  </a:solidFill>
                </a:rPr>
                <a:t>Source: https://www.aafp.org/pubs/afp/issues/1998/0901/p761.html</a:t>
              </a:r>
            </a:p>
          </p:txBody>
        </p:sp>
        <p:sp>
          <p:nvSpPr>
            <p:cNvPr id="75" name="Rectangle 74"/>
            <p:cNvSpPr/>
            <p:nvPr/>
          </p:nvSpPr>
          <p:spPr>
            <a:xfrm>
              <a:off x="26786751" y="38704873"/>
              <a:ext cx="2439467" cy="707284"/>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r>
                <a:rPr lang="en-US" sz="1200" dirty="0">
                  <a:solidFill>
                    <a:schemeClr val="tx1"/>
                  </a:solidFill>
                </a:rPr>
                <a:t>Source: https://www.calmclinic.com/anxiety/symptoms/vomiting</a:t>
              </a:r>
            </a:p>
          </p:txBody>
        </p:sp>
        <p:pic>
          <p:nvPicPr>
            <p:cNvPr id="76" name="Picture 75"/>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26346254" y="37094365"/>
              <a:ext cx="2978708" cy="1528572"/>
            </a:xfrm>
            <a:prstGeom prst="rect">
              <a:avLst/>
            </a:prstGeom>
            <a:grpFill/>
            <a:ln>
              <a:noFill/>
            </a:ln>
          </p:spPr>
        </p:pic>
      </p:grpSp>
      <p:sp>
        <p:nvSpPr>
          <p:cNvPr id="78" name="Rounded Rectangle 77"/>
          <p:cNvSpPr/>
          <p:nvPr/>
        </p:nvSpPr>
        <p:spPr>
          <a:xfrm>
            <a:off x="16836995" y="2316162"/>
            <a:ext cx="11795184" cy="914400"/>
          </a:xfrm>
          <a:prstGeom prst="roundRect">
            <a:avLst/>
          </a:prstGeom>
          <a:solidFill>
            <a:srgbClr val="00B0F0"/>
          </a:solidFill>
          <a:ln>
            <a:no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US" sz="4800" b="1" dirty="0">
                <a:solidFill>
                  <a:schemeClr val="bg1"/>
                </a:solidFill>
              </a:rPr>
              <a:t>The Cause and Effects of Celiac Disease</a:t>
            </a:r>
          </a:p>
        </p:txBody>
      </p:sp>
      <p:sp>
        <p:nvSpPr>
          <p:cNvPr id="79" name="Rectangle 78"/>
          <p:cNvSpPr/>
          <p:nvPr/>
        </p:nvSpPr>
        <p:spPr>
          <a:xfrm>
            <a:off x="15169356" y="3275010"/>
            <a:ext cx="7552928" cy="4563271"/>
          </a:xfrm>
          <a:prstGeom prst="rect">
            <a:avLst/>
          </a:prstGeom>
          <a:solidFill>
            <a:schemeClr val="bg1"/>
          </a:solidFill>
          <a:ln>
            <a:noFill/>
          </a:ln>
        </p:spPr>
        <p:style>
          <a:lnRef idx="2">
            <a:schemeClr val="accent6">
              <a:shade val="50000"/>
            </a:schemeClr>
          </a:lnRef>
          <a:fillRef idx="1">
            <a:schemeClr val="accent6"/>
          </a:fillRef>
          <a:effectRef idx="0">
            <a:schemeClr val="accent6"/>
          </a:effectRef>
          <a:fontRef idx="minor">
            <a:schemeClr val="lt1"/>
          </a:fontRef>
        </p:style>
        <p:txBody>
          <a:bodyPr rtlCol="0" anchor="t"/>
          <a:lstStyle/>
          <a:p>
            <a:pPr marL="571500" indent="-571500">
              <a:buSzPct val="130000"/>
              <a:buFont typeface="Wingdings" panose="05000000000000000000" pitchFamily="2" charset="2"/>
              <a:buChar char="§"/>
            </a:pPr>
            <a:r>
              <a:rPr lang="en-US" sz="2800" dirty="0">
                <a:solidFill>
                  <a:schemeClr val="tx1"/>
                </a:solidFill>
              </a:rPr>
              <a:t>According to Kumar et al. (2017), the gastrointestinal disease involves the autoimmune destruction of small bowl mucosa leading to malabsorption and changes in bowel habits triggered by gluten breakdown product gliadin.</a:t>
            </a:r>
          </a:p>
          <a:p>
            <a:pPr marL="571500" indent="-571500">
              <a:buSzPct val="130000"/>
              <a:buFont typeface="Wingdings" panose="05000000000000000000" pitchFamily="2" charset="2"/>
              <a:buChar char="§"/>
            </a:pPr>
            <a:r>
              <a:rPr lang="en-US" sz="2800" dirty="0">
                <a:solidFill>
                  <a:schemeClr val="tx1"/>
                </a:solidFill>
              </a:rPr>
              <a:t>The small bowel mucosa contains villi and microvilli, which are fingerlike projections to increase the surface area of absorption in the small intestines (Mayo Clinic, </a:t>
            </a:r>
            <a:r>
              <a:rPr lang="en-US" sz="2800" dirty="0" err="1">
                <a:solidFill>
                  <a:schemeClr val="tx1"/>
                </a:solidFill>
              </a:rPr>
              <a:t>n.d</a:t>
            </a:r>
            <a:r>
              <a:rPr lang="en-US" sz="2800" dirty="0">
                <a:solidFill>
                  <a:schemeClr val="tx1"/>
                </a:solidFill>
              </a:rPr>
              <a:t>). </a:t>
            </a:r>
          </a:p>
        </p:txBody>
      </p:sp>
      <p:pic>
        <p:nvPicPr>
          <p:cNvPr id="80" name="Picture 79"/>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2734587" y="3505583"/>
            <a:ext cx="6858000" cy="3276600"/>
          </a:xfrm>
          <a:prstGeom prst="rect">
            <a:avLst/>
          </a:prstGeom>
          <a:solidFill>
            <a:schemeClr val="bg1"/>
          </a:solidFill>
          <a:ln>
            <a:noFill/>
          </a:ln>
        </p:spPr>
      </p:pic>
      <p:sp>
        <p:nvSpPr>
          <p:cNvPr id="81" name="Rectangle 80"/>
          <p:cNvSpPr/>
          <p:nvPr/>
        </p:nvSpPr>
        <p:spPr>
          <a:xfrm>
            <a:off x="15215077" y="8181183"/>
            <a:ext cx="9554502" cy="2285998"/>
          </a:xfrm>
          <a:prstGeom prst="rect">
            <a:avLst/>
          </a:prstGeom>
          <a:solidFill>
            <a:schemeClr val="bg1"/>
          </a:solidFill>
          <a:ln>
            <a:noFill/>
          </a:ln>
        </p:spPr>
        <p:style>
          <a:lnRef idx="2">
            <a:schemeClr val="accent6">
              <a:shade val="50000"/>
            </a:schemeClr>
          </a:lnRef>
          <a:fillRef idx="1">
            <a:schemeClr val="accent6"/>
          </a:fillRef>
          <a:effectRef idx="0">
            <a:schemeClr val="accent6"/>
          </a:effectRef>
          <a:fontRef idx="minor">
            <a:schemeClr val="lt1"/>
          </a:fontRef>
        </p:style>
        <p:txBody>
          <a:bodyPr rtlCol="0" anchor="t"/>
          <a:lstStyle/>
          <a:p>
            <a:pPr marL="571500" indent="-571500">
              <a:buSzPct val="130000"/>
              <a:buFont typeface="Wingdings" panose="05000000000000000000" pitchFamily="2" charset="2"/>
              <a:buChar char="§"/>
            </a:pPr>
            <a:r>
              <a:rPr lang="en-US" sz="2800" dirty="0">
                <a:solidFill>
                  <a:schemeClr val="tx1"/>
                </a:solidFill>
              </a:rPr>
              <a:t>celiac disease leads the small intestines to lose the fingerlike projections; hence the intestines will lose the ability to absorb nutrients into the bloodstream, leading to malabsorption (Mayo Clinic, </a:t>
            </a:r>
            <a:r>
              <a:rPr lang="en-US" sz="2800" dirty="0" err="1">
                <a:solidFill>
                  <a:schemeClr val="tx1"/>
                </a:solidFill>
              </a:rPr>
              <a:t>n.d</a:t>
            </a:r>
            <a:r>
              <a:rPr lang="en-US" sz="2800" dirty="0">
                <a:solidFill>
                  <a:schemeClr val="tx1"/>
                </a:solidFill>
              </a:rPr>
              <a:t>). </a:t>
            </a:r>
          </a:p>
        </p:txBody>
      </p:sp>
      <p:pic>
        <p:nvPicPr>
          <p:cNvPr id="1026" name="Picture 2"/>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25082610" y="7710805"/>
            <a:ext cx="5181489" cy="2413475"/>
          </a:xfrm>
          <a:prstGeom prst="rect">
            <a:avLst/>
          </a:prstGeom>
          <a:solidFill>
            <a:schemeClr val="bg1"/>
          </a:solidFill>
          <a:ln>
            <a:noFill/>
          </a:ln>
          <a:effectLst/>
          <a:extLst/>
        </p:spPr>
      </p:pic>
      <p:sp>
        <p:nvSpPr>
          <p:cNvPr id="84" name="Rectangle 83"/>
          <p:cNvSpPr/>
          <p:nvPr/>
        </p:nvSpPr>
        <p:spPr>
          <a:xfrm>
            <a:off x="22734587" y="6782183"/>
            <a:ext cx="6672159" cy="66630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800" dirty="0">
                <a:solidFill>
                  <a:schemeClr val="tx1"/>
                </a:solidFill>
              </a:rPr>
              <a:t>Source: https://www.pinterest.com/pin/352969689518014248/</a:t>
            </a:r>
          </a:p>
        </p:txBody>
      </p:sp>
      <p:sp>
        <p:nvSpPr>
          <p:cNvPr id="85" name="Rectangle 84"/>
          <p:cNvSpPr/>
          <p:nvPr/>
        </p:nvSpPr>
        <p:spPr>
          <a:xfrm>
            <a:off x="24897677" y="10193942"/>
            <a:ext cx="5551353" cy="80055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800" dirty="0">
                <a:solidFill>
                  <a:schemeClr val="tx1"/>
                </a:solidFill>
              </a:rPr>
              <a:t>Source: </a:t>
            </a:r>
            <a:r>
              <a:rPr lang="en-US" sz="1800" dirty="0">
                <a:solidFill>
                  <a:schemeClr val="tx1"/>
                </a:solidFill>
                <a:hlinkClick r:id="rId15">
                  <a:extLst>
                    <a:ext uri="{A12FA001-AC4F-418D-AE19-62706E023703}">
                      <ahyp:hlinkClr xmlns:ahyp="http://schemas.microsoft.com/office/drawing/2018/hyperlinkcolor" val="tx"/>
                    </a:ext>
                  </a:extLst>
                </a:hlinkClick>
              </a:rPr>
              <a:t>https://www.allerotherapeutics.com/kopie-van-food-related-immune-disor</a:t>
            </a:r>
            <a:r>
              <a:rPr lang="en-US" sz="1800" dirty="0">
                <a:solidFill>
                  <a:schemeClr val="tx1"/>
                </a:solidFill>
              </a:rPr>
              <a:t> </a:t>
            </a:r>
          </a:p>
          <a:p>
            <a:endParaRPr lang="en-US" sz="1800" dirty="0">
              <a:solidFill>
                <a:schemeClr val="tx1"/>
              </a:solidFill>
            </a:endParaRPr>
          </a:p>
        </p:txBody>
      </p:sp>
      <p:sp>
        <p:nvSpPr>
          <p:cNvPr id="86" name="Rectangle 85"/>
          <p:cNvSpPr/>
          <p:nvPr/>
        </p:nvSpPr>
        <p:spPr>
          <a:xfrm>
            <a:off x="15215077" y="10994498"/>
            <a:ext cx="14985488" cy="4823356"/>
          </a:xfrm>
          <a:prstGeom prst="rect">
            <a:avLst/>
          </a:prstGeom>
          <a:solidFill>
            <a:schemeClr val="bg1"/>
          </a:solidFill>
          <a:ln>
            <a:noFill/>
          </a:ln>
        </p:spPr>
        <p:style>
          <a:lnRef idx="2">
            <a:schemeClr val="accent6">
              <a:shade val="50000"/>
            </a:schemeClr>
          </a:lnRef>
          <a:fillRef idx="1">
            <a:schemeClr val="accent6"/>
          </a:fillRef>
          <a:effectRef idx="0">
            <a:schemeClr val="accent6"/>
          </a:effectRef>
          <a:fontRef idx="minor">
            <a:schemeClr val="lt1"/>
          </a:fontRef>
        </p:style>
        <p:txBody>
          <a:bodyPr rtlCol="0" anchor="t"/>
          <a:lstStyle/>
          <a:p>
            <a:pPr marL="571500" indent="-571500">
              <a:buSzPct val="130000"/>
              <a:buFont typeface="Wingdings" panose="05000000000000000000" pitchFamily="2" charset="2"/>
              <a:buChar char="§"/>
            </a:pPr>
            <a:r>
              <a:rPr lang="en-US" sz="2800" dirty="0">
                <a:solidFill>
                  <a:schemeClr val="tx1"/>
                </a:solidFill>
              </a:rPr>
              <a:t>According to </a:t>
            </a:r>
            <a:r>
              <a:rPr lang="en-US" sz="2800" dirty="0" err="1">
                <a:solidFill>
                  <a:schemeClr val="tx1"/>
                </a:solidFill>
              </a:rPr>
              <a:t>Fueyo</a:t>
            </a:r>
            <a:r>
              <a:rPr lang="en-US" sz="2800" dirty="0">
                <a:solidFill>
                  <a:schemeClr val="tx1"/>
                </a:solidFill>
              </a:rPr>
              <a:t>-Diaz et al. (2019), malabsorption leads to </a:t>
            </a:r>
            <a:r>
              <a:rPr lang="en-US" sz="2800" dirty="0" err="1">
                <a:solidFill>
                  <a:schemeClr val="tx1"/>
                </a:solidFill>
              </a:rPr>
              <a:t>diarrhoea</a:t>
            </a:r>
            <a:r>
              <a:rPr lang="en-US" sz="2800" dirty="0">
                <a:solidFill>
                  <a:schemeClr val="tx1"/>
                </a:solidFill>
              </a:rPr>
              <a:t>, which is the most common symptom. </a:t>
            </a:r>
          </a:p>
          <a:p>
            <a:pPr marL="571500" indent="-571500">
              <a:buSzPct val="130000"/>
              <a:buFont typeface="Wingdings" panose="05000000000000000000" pitchFamily="2" charset="2"/>
              <a:buChar char="§"/>
            </a:pPr>
            <a:r>
              <a:rPr lang="en-US" sz="2800" dirty="0">
                <a:solidFill>
                  <a:schemeClr val="tx1"/>
                </a:solidFill>
              </a:rPr>
              <a:t>The nutrients are not absorbed; hence it is left in the gastrointestinal system leading the enzyme to digest them in the large intestines. In line with Green and </a:t>
            </a:r>
            <a:r>
              <a:rPr lang="en-US" sz="2800" dirty="0" err="1">
                <a:solidFill>
                  <a:schemeClr val="tx1"/>
                </a:solidFill>
              </a:rPr>
              <a:t>Cellier</a:t>
            </a:r>
            <a:r>
              <a:rPr lang="en-US" sz="2800" dirty="0">
                <a:solidFill>
                  <a:schemeClr val="tx1"/>
                </a:solidFill>
              </a:rPr>
              <a:t> (2007), the water in the large intestines will then form </a:t>
            </a:r>
            <a:r>
              <a:rPr lang="en-US" sz="2800" dirty="0" err="1">
                <a:solidFill>
                  <a:schemeClr val="tx1"/>
                </a:solidFill>
              </a:rPr>
              <a:t>diarrhoea</a:t>
            </a:r>
            <a:r>
              <a:rPr lang="en-US" sz="2800" dirty="0">
                <a:solidFill>
                  <a:schemeClr val="tx1"/>
                </a:solidFill>
              </a:rPr>
              <a:t>, leading to abdominal pain. </a:t>
            </a:r>
          </a:p>
          <a:p>
            <a:pPr marL="571500" indent="-571500">
              <a:buSzPct val="130000"/>
              <a:buFont typeface="Wingdings" panose="05000000000000000000" pitchFamily="2" charset="2"/>
              <a:buChar char="§"/>
            </a:pPr>
            <a:r>
              <a:rPr lang="en-US" sz="2800" dirty="0">
                <a:solidFill>
                  <a:schemeClr val="tx1"/>
                </a:solidFill>
              </a:rPr>
              <a:t>Also, it leads to flatulence, a gargling sound in the stomach, and gas due to the intestinal bacteria digesting the unabsorbed nutrients.</a:t>
            </a:r>
          </a:p>
          <a:p>
            <a:pPr marL="571500" indent="-571500">
              <a:buSzPct val="130000"/>
              <a:buFont typeface="Wingdings" panose="05000000000000000000" pitchFamily="2" charset="2"/>
              <a:buChar char="§"/>
            </a:pPr>
            <a:r>
              <a:rPr lang="en-US" sz="2800" dirty="0">
                <a:solidFill>
                  <a:schemeClr val="tx1"/>
                </a:solidFill>
              </a:rPr>
              <a:t> The result of too much gas in the gastrointestinal tract leads to distension and bloating.</a:t>
            </a:r>
          </a:p>
          <a:p>
            <a:pPr marL="571500" indent="-571500">
              <a:buSzPct val="130000"/>
              <a:buFont typeface="Wingdings" panose="05000000000000000000" pitchFamily="2" charset="2"/>
              <a:buChar char="§"/>
            </a:pPr>
            <a:r>
              <a:rPr lang="en-US" sz="2800" dirty="0">
                <a:solidFill>
                  <a:schemeClr val="tx1"/>
                </a:solidFill>
              </a:rPr>
              <a:t>Due to malabsorption, the patients experience weight loss, and the children may fail to grow.</a:t>
            </a:r>
          </a:p>
          <a:p>
            <a:pPr marL="571500" indent="-571500">
              <a:buSzPct val="130000"/>
              <a:buFont typeface="Wingdings" panose="05000000000000000000" pitchFamily="2" charset="2"/>
              <a:buChar char="§"/>
            </a:pPr>
            <a:endParaRPr lang="en-US" sz="2800" dirty="0">
              <a:solidFill>
                <a:schemeClr val="tx1"/>
              </a:solidFill>
            </a:endParaRPr>
          </a:p>
        </p:txBody>
      </p:sp>
      <p:pic>
        <p:nvPicPr>
          <p:cNvPr id="87" name="Picture 86"/>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25634807" y="15969108"/>
            <a:ext cx="4565758" cy="2899413"/>
          </a:xfrm>
          <a:prstGeom prst="rect">
            <a:avLst/>
          </a:prstGeom>
          <a:solidFill>
            <a:schemeClr val="bg1"/>
          </a:solidFill>
          <a:ln>
            <a:noFill/>
          </a:ln>
        </p:spPr>
      </p:pic>
      <p:sp>
        <p:nvSpPr>
          <p:cNvPr id="88" name="Rectangle 87"/>
          <p:cNvSpPr/>
          <p:nvPr/>
        </p:nvSpPr>
        <p:spPr>
          <a:xfrm>
            <a:off x="15215077" y="15969108"/>
            <a:ext cx="10427378" cy="4072169"/>
          </a:xfrm>
          <a:prstGeom prst="rect">
            <a:avLst/>
          </a:prstGeom>
          <a:solidFill>
            <a:schemeClr val="bg1"/>
          </a:solidFill>
          <a:ln>
            <a:noFill/>
          </a:ln>
        </p:spPr>
        <p:style>
          <a:lnRef idx="2">
            <a:schemeClr val="accent6">
              <a:shade val="50000"/>
            </a:schemeClr>
          </a:lnRef>
          <a:fillRef idx="1">
            <a:schemeClr val="accent6"/>
          </a:fillRef>
          <a:effectRef idx="0">
            <a:schemeClr val="accent6"/>
          </a:effectRef>
          <a:fontRef idx="minor">
            <a:schemeClr val="lt1"/>
          </a:fontRef>
        </p:style>
        <p:txBody>
          <a:bodyPr rtlCol="0" anchor="t"/>
          <a:lstStyle/>
          <a:p>
            <a:pPr marL="571500" indent="-571500">
              <a:buSzPct val="130000"/>
              <a:buFont typeface="Wingdings" panose="05000000000000000000" pitchFamily="2" charset="2"/>
              <a:buChar char="§"/>
            </a:pPr>
            <a:r>
              <a:rPr lang="en-US" sz="2800" dirty="0">
                <a:solidFill>
                  <a:schemeClr val="tx1"/>
                </a:solidFill>
              </a:rPr>
              <a:t>Based on </a:t>
            </a:r>
            <a:r>
              <a:rPr lang="en-US" sz="2800" dirty="0" err="1">
                <a:solidFill>
                  <a:schemeClr val="tx1"/>
                </a:solidFill>
              </a:rPr>
              <a:t>Staughton</a:t>
            </a:r>
            <a:r>
              <a:rPr lang="en-US" sz="2800" dirty="0">
                <a:solidFill>
                  <a:schemeClr val="tx1"/>
                </a:solidFill>
              </a:rPr>
              <a:t> (2020), as malabsorption is the main problem to digestive system due to celiac disease, the body experiences various deficiencies and illnesses. </a:t>
            </a:r>
          </a:p>
          <a:p>
            <a:pPr marL="571500" indent="-571500">
              <a:buSzPct val="130000"/>
              <a:buFont typeface="Wingdings" panose="05000000000000000000" pitchFamily="2" charset="2"/>
              <a:buChar char="§"/>
            </a:pPr>
            <a:r>
              <a:rPr lang="en-US" sz="2800" dirty="0">
                <a:solidFill>
                  <a:schemeClr val="tx1"/>
                </a:solidFill>
              </a:rPr>
              <a:t>The nutrients that are not absorbed by the body include vitamin B12 and iron leading to </a:t>
            </a:r>
            <a:r>
              <a:rPr lang="en-US" sz="2800" dirty="0" err="1">
                <a:solidFill>
                  <a:schemeClr val="tx1"/>
                </a:solidFill>
              </a:rPr>
              <a:t>anaemia</a:t>
            </a:r>
            <a:r>
              <a:rPr lang="en-US" sz="2800" dirty="0">
                <a:solidFill>
                  <a:schemeClr val="tx1"/>
                </a:solidFill>
              </a:rPr>
              <a:t> and neurological symptoms such as depression and fatigue. </a:t>
            </a:r>
          </a:p>
          <a:p>
            <a:pPr marL="571500" indent="-571500">
              <a:buSzPct val="130000"/>
              <a:buFont typeface="Wingdings" panose="05000000000000000000" pitchFamily="2" charset="2"/>
              <a:buChar char="§"/>
            </a:pPr>
            <a:r>
              <a:rPr lang="en-US" sz="2800" dirty="0">
                <a:solidFill>
                  <a:schemeClr val="tx1"/>
                </a:solidFill>
              </a:rPr>
              <a:t>Also, as the terminal ilium, the last part of small intestine before the large intestine for absorption of vitamin D, is affected, celiac disease causes vitamin D deficiency leading to bone health disorders.</a:t>
            </a:r>
          </a:p>
          <a:p>
            <a:pPr marL="571500" indent="-571500">
              <a:buSzPct val="130000"/>
              <a:buFont typeface="Wingdings" panose="05000000000000000000" pitchFamily="2" charset="2"/>
              <a:buChar char="§"/>
            </a:pPr>
            <a:endParaRPr lang="en-US" sz="2800" dirty="0">
              <a:solidFill>
                <a:schemeClr val="tx1"/>
              </a:solidFill>
            </a:endParaRPr>
          </a:p>
        </p:txBody>
      </p:sp>
      <p:sp>
        <p:nvSpPr>
          <p:cNvPr id="89" name="Rounded Rectangle 88"/>
          <p:cNvSpPr/>
          <p:nvPr/>
        </p:nvSpPr>
        <p:spPr>
          <a:xfrm>
            <a:off x="16461935" y="20271097"/>
            <a:ext cx="11795184" cy="1033859"/>
          </a:xfrm>
          <a:prstGeom prst="roundRect">
            <a:avLst/>
          </a:prstGeom>
          <a:solidFill>
            <a:srgbClr val="00B0F0"/>
          </a:solidFill>
          <a:ln>
            <a:no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US" sz="4800" b="1" dirty="0">
                <a:solidFill>
                  <a:schemeClr val="bg1"/>
                </a:solidFill>
              </a:rPr>
              <a:t>Improving and Managing Celiac Disease</a:t>
            </a:r>
            <a:endParaRPr lang="en-US" sz="4800" dirty="0">
              <a:solidFill>
                <a:schemeClr val="bg1"/>
              </a:solidFill>
            </a:endParaRPr>
          </a:p>
        </p:txBody>
      </p:sp>
      <p:sp>
        <p:nvSpPr>
          <p:cNvPr id="95" name="Rectangle 94"/>
          <p:cNvSpPr/>
          <p:nvPr/>
        </p:nvSpPr>
        <p:spPr>
          <a:xfrm>
            <a:off x="25672733" y="18868521"/>
            <a:ext cx="4545806" cy="928351"/>
          </a:xfrm>
          <a:prstGeom prst="rect">
            <a:avLst/>
          </a:prstGeom>
          <a:solidFill>
            <a:schemeClr val="bg1"/>
          </a:solidFill>
          <a:ln>
            <a:noFill/>
          </a:ln>
        </p:spPr>
        <p:style>
          <a:lnRef idx="2">
            <a:schemeClr val="accent3">
              <a:shade val="50000"/>
            </a:schemeClr>
          </a:lnRef>
          <a:fillRef idx="1">
            <a:schemeClr val="accent3"/>
          </a:fillRef>
          <a:effectRef idx="0">
            <a:schemeClr val="accent3"/>
          </a:effectRef>
          <a:fontRef idx="minor">
            <a:schemeClr val="lt1"/>
          </a:fontRef>
        </p:style>
        <p:txBody>
          <a:bodyPr rtlCol="0" anchor="ctr"/>
          <a:lstStyle/>
          <a:p>
            <a:r>
              <a:rPr lang="en-US" sz="1800" dirty="0">
                <a:solidFill>
                  <a:schemeClr val="tx1"/>
                </a:solidFill>
              </a:rPr>
              <a:t>Source: https://www.aboutkidshealth.ca/Article?contentid=816&amp;language=English</a:t>
            </a:r>
          </a:p>
        </p:txBody>
      </p:sp>
      <p:sp>
        <p:nvSpPr>
          <p:cNvPr id="83" name="Rectangle 82"/>
          <p:cNvSpPr/>
          <p:nvPr/>
        </p:nvSpPr>
        <p:spPr>
          <a:xfrm>
            <a:off x="15215077" y="21152642"/>
            <a:ext cx="8229600" cy="1828800"/>
          </a:xfrm>
          <a:prstGeom prst="rect">
            <a:avLst/>
          </a:prstGeom>
          <a:solidFill>
            <a:schemeClr val="bg1"/>
          </a:solidFill>
          <a:ln>
            <a:noFill/>
          </a:ln>
        </p:spPr>
        <p:style>
          <a:lnRef idx="2">
            <a:schemeClr val="accent6">
              <a:shade val="50000"/>
            </a:schemeClr>
          </a:lnRef>
          <a:fillRef idx="1">
            <a:schemeClr val="accent6"/>
          </a:fillRef>
          <a:effectRef idx="0">
            <a:schemeClr val="accent6"/>
          </a:effectRef>
          <a:fontRef idx="minor">
            <a:schemeClr val="lt1"/>
          </a:fontRef>
        </p:style>
        <p:txBody>
          <a:bodyPr rtlCol="0" anchor="ctr"/>
          <a:lstStyle/>
          <a:p>
            <a:r>
              <a:rPr lang="en-US" sz="2000" dirty="0">
                <a:solidFill>
                  <a:schemeClr val="tx1"/>
                </a:solidFill>
              </a:rPr>
              <a:t>1. </a:t>
            </a:r>
            <a:r>
              <a:rPr lang="en-US" sz="2000" b="1" i="1" dirty="0">
                <a:solidFill>
                  <a:schemeClr val="tx1"/>
                </a:solidFill>
              </a:rPr>
              <a:t>Have Gluten-free Diet</a:t>
            </a:r>
            <a:endParaRPr lang="en-US" sz="2000" dirty="0">
              <a:solidFill>
                <a:schemeClr val="tx1"/>
              </a:solidFill>
            </a:endParaRPr>
          </a:p>
          <a:p>
            <a:pPr marL="457200" indent="-457200">
              <a:buFont typeface="Wingdings" panose="05000000000000000000" pitchFamily="2" charset="2"/>
              <a:buChar char="q"/>
            </a:pPr>
            <a:r>
              <a:rPr lang="en-US" sz="2000" dirty="0">
                <a:solidFill>
                  <a:schemeClr val="tx1"/>
                </a:solidFill>
              </a:rPr>
              <a:t>Avoiding the ingestion of food like most grain products and bread from barley, wheat, spelt, and rye totally prevents celiac disease.</a:t>
            </a:r>
          </a:p>
        </p:txBody>
      </p:sp>
      <p:sp>
        <p:nvSpPr>
          <p:cNvPr id="104" name="Rectangle 103"/>
          <p:cNvSpPr/>
          <p:nvPr/>
        </p:nvSpPr>
        <p:spPr>
          <a:xfrm>
            <a:off x="15229540" y="35144482"/>
            <a:ext cx="14985488" cy="7263020"/>
          </a:xfrm>
          <a:prstGeom prst="rect">
            <a:avLst/>
          </a:prstGeom>
          <a:solidFill>
            <a:schemeClr val="bg1"/>
          </a:solidFill>
          <a:ln>
            <a:noFill/>
          </a:ln>
        </p:spPr>
        <p:style>
          <a:lnRef idx="2">
            <a:schemeClr val="accent6">
              <a:shade val="50000"/>
            </a:schemeClr>
          </a:lnRef>
          <a:fillRef idx="1">
            <a:schemeClr val="accent6"/>
          </a:fillRef>
          <a:effectRef idx="0">
            <a:schemeClr val="accent6"/>
          </a:effectRef>
          <a:fontRef idx="minor">
            <a:schemeClr val="lt1"/>
          </a:fontRef>
        </p:style>
        <p:txBody>
          <a:bodyPr rtlCol="0" anchor="t"/>
          <a:lstStyle/>
          <a:p>
            <a:pPr algn="ctr"/>
            <a:r>
              <a:rPr lang="en-US" sz="2400" b="1" dirty="0">
                <a:solidFill>
                  <a:schemeClr val="tx1"/>
                </a:solidFill>
              </a:rPr>
              <a:t>References</a:t>
            </a:r>
            <a:endParaRPr lang="en-US" sz="2400" dirty="0">
              <a:solidFill>
                <a:schemeClr val="tx1"/>
              </a:solidFill>
            </a:endParaRPr>
          </a:p>
          <a:p>
            <a:pPr marL="457200" indent="-457200">
              <a:buFont typeface="+mj-lt"/>
              <a:buAutoNum type="arabicPeriod"/>
            </a:pPr>
            <a:r>
              <a:rPr lang="en-US" sz="2200" dirty="0" err="1">
                <a:solidFill>
                  <a:schemeClr val="tx1"/>
                </a:solidFill>
              </a:rPr>
              <a:t>Fueyo</a:t>
            </a:r>
            <a:r>
              <a:rPr lang="en-US" sz="2200" dirty="0">
                <a:solidFill>
                  <a:schemeClr val="tx1"/>
                </a:solidFill>
              </a:rPr>
              <a:t>-Diaz, R. et al., (2019). Prevalence of celiac disease in primary care: the need for its own code. </a:t>
            </a:r>
            <a:r>
              <a:rPr lang="en-US" sz="2200" i="1" dirty="0">
                <a:solidFill>
                  <a:schemeClr val="tx1"/>
                </a:solidFill>
              </a:rPr>
              <a:t>BMC Health Services Research</a:t>
            </a:r>
            <a:r>
              <a:rPr lang="en-US" sz="2200" dirty="0">
                <a:solidFill>
                  <a:schemeClr val="tx1"/>
                </a:solidFill>
              </a:rPr>
              <a:t>, </a:t>
            </a:r>
            <a:r>
              <a:rPr lang="en-US" sz="2200" i="1" dirty="0">
                <a:solidFill>
                  <a:schemeClr val="tx1"/>
                </a:solidFill>
              </a:rPr>
              <a:t>19</a:t>
            </a:r>
            <a:r>
              <a:rPr lang="en-US" sz="2200" dirty="0">
                <a:solidFill>
                  <a:schemeClr val="tx1"/>
                </a:solidFill>
              </a:rPr>
              <a:t>(1), pp.1-9.</a:t>
            </a:r>
          </a:p>
          <a:p>
            <a:pPr marL="457200" indent="-457200">
              <a:buFont typeface="+mj-lt"/>
              <a:buAutoNum type="arabicPeriod"/>
            </a:pPr>
            <a:r>
              <a:rPr lang="en-US" sz="2200" dirty="0">
                <a:solidFill>
                  <a:schemeClr val="tx1"/>
                </a:solidFill>
              </a:rPr>
              <a:t>Green, P.H. and </a:t>
            </a:r>
            <a:r>
              <a:rPr lang="en-US" sz="2200" dirty="0" err="1">
                <a:solidFill>
                  <a:schemeClr val="tx1"/>
                </a:solidFill>
              </a:rPr>
              <a:t>Cellier</a:t>
            </a:r>
            <a:r>
              <a:rPr lang="en-US" sz="2200" dirty="0">
                <a:solidFill>
                  <a:schemeClr val="tx1"/>
                </a:solidFill>
              </a:rPr>
              <a:t>, C., (2007). Celiac disease. </a:t>
            </a:r>
            <a:r>
              <a:rPr lang="en-US" sz="2200" i="1" dirty="0">
                <a:solidFill>
                  <a:schemeClr val="tx1"/>
                </a:solidFill>
              </a:rPr>
              <a:t>New England journal of medicine</a:t>
            </a:r>
            <a:r>
              <a:rPr lang="en-US" sz="2200" dirty="0">
                <a:solidFill>
                  <a:schemeClr val="tx1"/>
                </a:solidFill>
              </a:rPr>
              <a:t>, </a:t>
            </a:r>
            <a:r>
              <a:rPr lang="en-US" sz="2200" i="1" dirty="0">
                <a:solidFill>
                  <a:schemeClr val="tx1"/>
                </a:solidFill>
              </a:rPr>
              <a:t>357</a:t>
            </a:r>
            <a:r>
              <a:rPr lang="en-US" sz="2200" dirty="0">
                <a:solidFill>
                  <a:schemeClr val="tx1"/>
                </a:solidFill>
              </a:rPr>
              <a:t>(17), pp.1731-1743.</a:t>
            </a:r>
          </a:p>
          <a:p>
            <a:pPr marL="457200" indent="-457200">
              <a:buFont typeface="+mj-lt"/>
              <a:buAutoNum type="arabicPeriod"/>
            </a:pPr>
            <a:r>
              <a:rPr lang="en-US" sz="2200" dirty="0">
                <a:solidFill>
                  <a:schemeClr val="tx1"/>
                </a:solidFill>
              </a:rPr>
              <a:t>Kumar, J. et al., (2017). Physiopathology and management of the gluten‐induced celiac disease. </a:t>
            </a:r>
            <a:r>
              <a:rPr lang="en-US" sz="2200" i="1" dirty="0">
                <a:solidFill>
                  <a:schemeClr val="tx1"/>
                </a:solidFill>
              </a:rPr>
              <a:t>Journal of Food Science</a:t>
            </a:r>
            <a:r>
              <a:rPr lang="en-US" sz="2200" dirty="0">
                <a:solidFill>
                  <a:schemeClr val="tx1"/>
                </a:solidFill>
              </a:rPr>
              <a:t>, </a:t>
            </a:r>
            <a:r>
              <a:rPr lang="en-US" sz="2200" i="1" dirty="0">
                <a:solidFill>
                  <a:schemeClr val="tx1"/>
                </a:solidFill>
              </a:rPr>
              <a:t>82</a:t>
            </a:r>
            <a:r>
              <a:rPr lang="en-US" sz="2200" dirty="0">
                <a:solidFill>
                  <a:schemeClr val="tx1"/>
                </a:solidFill>
              </a:rPr>
              <a:t>(2), pp.270-277.</a:t>
            </a:r>
          </a:p>
          <a:p>
            <a:pPr marL="457200" indent="-457200">
              <a:buFont typeface="+mj-lt"/>
              <a:buAutoNum type="arabicPeriod"/>
            </a:pPr>
            <a:r>
              <a:rPr lang="en-US" sz="2200" dirty="0">
                <a:solidFill>
                  <a:schemeClr val="tx1"/>
                </a:solidFill>
              </a:rPr>
              <a:t>Lewis, A.J. and Southern, L.L., (2000). Anatomy of the digestive system and nutritional physiology. In </a:t>
            </a:r>
            <a:r>
              <a:rPr lang="en-US" sz="2200" i="1" dirty="0">
                <a:solidFill>
                  <a:schemeClr val="tx1"/>
                </a:solidFill>
              </a:rPr>
              <a:t>Swine nutrition</a:t>
            </a:r>
            <a:r>
              <a:rPr lang="en-US" sz="2200" dirty="0">
                <a:solidFill>
                  <a:schemeClr val="tx1"/>
                </a:solidFill>
              </a:rPr>
              <a:t> (pp. 51-84). CRC Press.</a:t>
            </a:r>
          </a:p>
          <a:p>
            <a:pPr marL="457200" indent="-457200">
              <a:buFont typeface="+mj-lt"/>
              <a:buAutoNum type="arabicPeriod"/>
            </a:pPr>
            <a:r>
              <a:rPr lang="en-US" sz="2200" dirty="0">
                <a:solidFill>
                  <a:schemeClr val="tx1"/>
                </a:solidFill>
              </a:rPr>
              <a:t>Mayo Clinic, (</a:t>
            </a:r>
            <a:r>
              <a:rPr lang="en-US" sz="2200" dirty="0" err="1">
                <a:solidFill>
                  <a:schemeClr val="tx1"/>
                </a:solidFill>
              </a:rPr>
              <a:t>n.d</a:t>
            </a:r>
            <a:r>
              <a:rPr lang="en-US" sz="2200" dirty="0">
                <a:solidFill>
                  <a:schemeClr val="tx1"/>
                </a:solidFill>
              </a:rPr>
              <a:t>). ‘</a:t>
            </a:r>
            <a:r>
              <a:rPr lang="en-US" sz="2200" i="1" dirty="0">
                <a:solidFill>
                  <a:schemeClr val="tx1"/>
                </a:solidFill>
              </a:rPr>
              <a:t>Celiac Disease. Diagnosis and Symptoms. </a:t>
            </a:r>
            <a:r>
              <a:rPr lang="en-US" sz="2200" dirty="0">
                <a:solidFill>
                  <a:schemeClr val="tx1"/>
                </a:solidFill>
              </a:rPr>
              <a:t>Available at: </a:t>
            </a:r>
            <a:r>
              <a:rPr lang="en-US" sz="2200" u="sng" dirty="0">
                <a:solidFill>
                  <a:schemeClr val="tx1"/>
                </a:solidFill>
                <a:hlinkClick r:id="rId17">
                  <a:extLst>
                    <a:ext uri="{A12FA001-AC4F-418D-AE19-62706E023703}">
                      <ahyp:hlinkClr xmlns:ahyp="http://schemas.microsoft.com/office/drawing/2018/hyperlinkcolor" val="tx"/>
                    </a:ext>
                  </a:extLst>
                </a:hlinkClick>
              </a:rPr>
              <a:t>https://www.mayoclinic.org/diseases-conditions/celiac-disease/diagnosis-treatment/drc-20352225#:~:text=A%20strict%2C%20lifelong%20gluten%2Dfree,Bulgur</a:t>
            </a:r>
            <a:r>
              <a:rPr lang="en-US" sz="2200" dirty="0">
                <a:solidFill>
                  <a:schemeClr val="tx1"/>
                </a:solidFill>
              </a:rPr>
              <a:t> Accessed: October 12 2022) </a:t>
            </a:r>
          </a:p>
          <a:p>
            <a:pPr marL="457200" indent="-457200">
              <a:buFont typeface="+mj-lt"/>
              <a:buAutoNum type="arabicPeriod"/>
            </a:pPr>
            <a:r>
              <a:rPr lang="en-GB" sz="2200" dirty="0" err="1">
                <a:solidFill>
                  <a:schemeClr val="tx1"/>
                </a:solidFill>
              </a:rPr>
              <a:t>Peate</a:t>
            </a:r>
            <a:r>
              <a:rPr lang="en-GB" sz="2200" dirty="0">
                <a:solidFill>
                  <a:schemeClr val="tx1"/>
                </a:solidFill>
              </a:rPr>
              <a:t>. I, and Nair, M. (2011) Fundamentals of Anatomy and Physiology for Student Nurses. Chichester: Wiley Blackwell</a:t>
            </a:r>
            <a:endParaRPr lang="en-US" sz="2200" dirty="0">
              <a:solidFill>
                <a:schemeClr val="tx1"/>
              </a:solidFill>
            </a:endParaRPr>
          </a:p>
          <a:p>
            <a:pPr marL="457200" indent="-457200">
              <a:buFont typeface="+mj-lt"/>
              <a:buAutoNum type="arabicPeriod"/>
            </a:pPr>
            <a:r>
              <a:rPr lang="en-US" sz="2200" dirty="0">
                <a:solidFill>
                  <a:schemeClr val="tx1"/>
                </a:solidFill>
              </a:rPr>
              <a:t>Reynolds, J.C., (2016). </a:t>
            </a:r>
            <a:r>
              <a:rPr lang="en-US" sz="2200" i="1" dirty="0">
                <a:solidFill>
                  <a:schemeClr val="tx1"/>
                </a:solidFill>
              </a:rPr>
              <a:t>The netter collection of medical illustrations: Digestive System: Part I-The Upper Digestive Tract</a:t>
            </a:r>
            <a:r>
              <a:rPr lang="en-US" sz="2200" dirty="0">
                <a:solidFill>
                  <a:schemeClr val="tx1"/>
                </a:solidFill>
              </a:rPr>
              <a:t>. Elsevier Health Sciences.</a:t>
            </a:r>
          </a:p>
          <a:p>
            <a:pPr marL="457200" indent="-457200">
              <a:buFont typeface="+mj-lt"/>
              <a:buAutoNum type="arabicPeriod"/>
            </a:pPr>
            <a:r>
              <a:rPr lang="en-US" sz="2200" dirty="0" err="1">
                <a:solidFill>
                  <a:schemeClr val="tx1"/>
                </a:solidFill>
              </a:rPr>
              <a:t>Staughton</a:t>
            </a:r>
            <a:r>
              <a:rPr lang="en-US" sz="2200" dirty="0">
                <a:solidFill>
                  <a:schemeClr val="tx1"/>
                </a:solidFill>
              </a:rPr>
              <a:t>, J. (2020). ‘7 Effective Remedies For celiac Disease (Gluten Intolerance)’. Available at: </a:t>
            </a:r>
            <a:r>
              <a:rPr lang="en-US" sz="2200" u="sng" dirty="0">
                <a:solidFill>
                  <a:schemeClr val="tx1"/>
                </a:solidFill>
                <a:hlinkClick r:id="rId18">
                  <a:extLst>
                    <a:ext uri="{A12FA001-AC4F-418D-AE19-62706E023703}">
                      <ahyp:hlinkClr xmlns:ahyp="http://schemas.microsoft.com/office/drawing/2018/hyperlinkcolor" val="tx"/>
                    </a:ext>
                  </a:extLst>
                </a:hlinkClick>
              </a:rPr>
              <a:t>https://www.organicfacts.net/coeliac-disease-gluten-intolerance.html#:~:text=Home%20remedies%20for%20celiac%20disease,papain%20and%20other%20nutritional%20supplements</a:t>
            </a:r>
            <a:r>
              <a:rPr lang="en-US" sz="2200" dirty="0">
                <a:solidFill>
                  <a:schemeClr val="tx1"/>
                </a:solidFill>
              </a:rPr>
              <a:t>. (accessed: October 11 2022)</a:t>
            </a:r>
          </a:p>
          <a:p>
            <a:pPr marL="457200" indent="-457200">
              <a:buFont typeface="+mj-lt"/>
              <a:buAutoNum type="arabicPeriod"/>
            </a:pPr>
            <a:r>
              <a:rPr lang="en-GB" sz="2200" dirty="0">
                <a:solidFill>
                  <a:schemeClr val="tx1"/>
                </a:solidFill>
              </a:rPr>
              <a:t>Waugh, A. and Grant, A. (2014) Ross and Wilson Anatomy and Physiology in Health and Illness: (12th Edition) London: Churchill Livingstone</a:t>
            </a:r>
            <a:endParaRPr lang="en-US" sz="2200" dirty="0">
              <a:solidFill>
                <a:schemeClr val="tx1"/>
              </a:solidFill>
            </a:endParaRPr>
          </a:p>
        </p:txBody>
      </p:sp>
      <p:grpSp>
        <p:nvGrpSpPr>
          <p:cNvPr id="113" name="Group 112"/>
          <p:cNvGrpSpPr/>
          <p:nvPr/>
        </p:nvGrpSpPr>
        <p:grpSpPr>
          <a:xfrm>
            <a:off x="23554757" y="21558930"/>
            <a:ext cx="5767636" cy="1416598"/>
            <a:chOff x="16597105" y="9446464"/>
            <a:chExt cx="5934297" cy="1686227"/>
          </a:xfrm>
          <a:solidFill>
            <a:schemeClr val="bg1"/>
          </a:solidFill>
        </p:grpSpPr>
        <p:pic>
          <p:nvPicPr>
            <p:cNvPr id="114" name="Picture 113"/>
            <p:cNvPicPr>
              <a:picLocks noChangeAspect="1"/>
            </p:cNvPicPr>
            <p:nvPr/>
          </p:nvPicPr>
          <p:blipFill>
            <a:blip r:embed="rId19" cstate="print">
              <a:extLst>
                <a:ext uri="{28A0092B-C50C-407E-A947-70E740481C1C}">
                  <a14:useLocalDpi xmlns:a14="http://schemas.microsoft.com/office/drawing/2010/main" val="0"/>
                </a:ext>
              </a:extLst>
            </a:blip>
            <a:stretch>
              <a:fillRect/>
            </a:stretch>
          </p:blipFill>
          <p:spPr>
            <a:xfrm>
              <a:off x="16597105" y="9446464"/>
              <a:ext cx="2110581" cy="1676226"/>
            </a:xfrm>
            <a:prstGeom prst="rect">
              <a:avLst/>
            </a:prstGeom>
            <a:grpFill/>
            <a:ln>
              <a:noFill/>
            </a:ln>
          </p:spPr>
        </p:pic>
        <p:sp>
          <p:nvSpPr>
            <p:cNvPr id="115" name="Rectangle 114"/>
            <p:cNvSpPr/>
            <p:nvPr/>
          </p:nvSpPr>
          <p:spPr>
            <a:xfrm>
              <a:off x="18707687" y="10360863"/>
              <a:ext cx="3823715" cy="7718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r>
                <a:rPr lang="en-US" sz="1600" dirty="0">
                  <a:solidFill>
                    <a:schemeClr val="tx1"/>
                  </a:solidFill>
                </a:rPr>
                <a:t>Source: https://www.healthline.com/nutrition/gluten-free-diet</a:t>
              </a:r>
            </a:p>
          </p:txBody>
        </p:sp>
      </p:grpSp>
      <p:pic>
        <p:nvPicPr>
          <p:cNvPr id="116" name="Picture 115"/>
          <p:cNvPicPr>
            <a:picLocks noChangeAspect="1"/>
          </p:cNvPicPr>
          <p:nvPr/>
        </p:nvPicPr>
        <p:blipFill>
          <a:blip r:embed="rId20" cstate="print">
            <a:extLst>
              <a:ext uri="{28A0092B-C50C-407E-A947-70E740481C1C}">
                <a14:useLocalDpi xmlns:a14="http://schemas.microsoft.com/office/drawing/2010/main" val="0"/>
              </a:ext>
            </a:extLst>
          </a:blip>
          <a:stretch>
            <a:fillRect/>
          </a:stretch>
        </p:blipFill>
        <p:spPr>
          <a:xfrm>
            <a:off x="25583030" y="21304956"/>
            <a:ext cx="1363426" cy="685800"/>
          </a:xfrm>
          <a:prstGeom prst="rect">
            <a:avLst/>
          </a:prstGeom>
          <a:solidFill>
            <a:schemeClr val="bg1"/>
          </a:solidFill>
          <a:ln>
            <a:noFill/>
          </a:ln>
        </p:spPr>
      </p:pic>
      <p:sp>
        <p:nvSpPr>
          <p:cNvPr id="117" name="Rectangle 116"/>
          <p:cNvSpPr/>
          <p:nvPr/>
        </p:nvSpPr>
        <p:spPr>
          <a:xfrm>
            <a:off x="15215077" y="22981442"/>
            <a:ext cx="8257372" cy="1828800"/>
          </a:xfrm>
          <a:prstGeom prst="rect">
            <a:avLst/>
          </a:prstGeom>
          <a:solidFill>
            <a:schemeClr val="bg1"/>
          </a:solidFill>
          <a:ln>
            <a:noFill/>
          </a:ln>
        </p:spPr>
        <p:style>
          <a:lnRef idx="2">
            <a:schemeClr val="accent6">
              <a:shade val="50000"/>
            </a:schemeClr>
          </a:lnRef>
          <a:fillRef idx="1">
            <a:schemeClr val="accent6"/>
          </a:fillRef>
          <a:effectRef idx="0">
            <a:schemeClr val="accent6"/>
          </a:effectRef>
          <a:fontRef idx="minor">
            <a:schemeClr val="lt1"/>
          </a:fontRef>
        </p:style>
        <p:txBody>
          <a:bodyPr rtlCol="0" anchor="ctr"/>
          <a:lstStyle/>
          <a:p>
            <a:r>
              <a:rPr lang="en-US" sz="2000" dirty="0">
                <a:solidFill>
                  <a:schemeClr val="tx1"/>
                </a:solidFill>
              </a:rPr>
              <a:t>2. </a:t>
            </a:r>
            <a:r>
              <a:rPr lang="en-US" sz="2000" b="1" i="1" dirty="0">
                <a:solidFill>
                  <a:schemeClr val="tx1"/>
                </a:solidFill>
              </a:rPr>
              <a:t>Papain Supplements</a:t>
            </a:r>
          </a:p>
          <a:p>
            <a:pPr marL="457200" indent="-457200">
              <a:buFont typeface="Wingdings" panose="05000000000000000000" pitchFamily="2" charset="2"/>
              <a:buChar char="q"/>
            </a:pPr>
            <a:r>
              <a:rPr lang="en-US" sz="2000" dirty="0">
                <a:solidFill>
                  <a:schemeClr val="tx1"/>
                </a:solidFill>
              </a:rPr>
              <a:t>The papain supplements may trigger enzymes located in small intestines to identify gluten properly, reducing immune response (</a:t>
            </a:r>
            <a:r>
              <a:rPr lang="en-US" sz="2000" dirty="0" err="1">
                <a:solidFill>
                  <a:schemeClr val="tx1"/>
                </a:solidFill>
              </a:rPr>
              <a:t>Fueyo</a:t>
            </a:r>
            <a:r>
              <a:rPr lang="en-US" sz="2000" dirty="0">
                <a:solidFill>
                  <a:schemeClr val="tx1"/>
                </a:solidFill>
              </a:rPr>
              <a:t>-Diaz et al., 2019). </a:t>
            </a:r>
          </a:p>
        </p:txBody>
      </p:sp>
      <p:grpSp>
        <p:nvGrpSpPr>
          <p:cNvPr id="118" name="Group 117"/>
          <p:cNvGrpSpPr/>
          <p:nvPr/>
        </p:nvGrpSpPr>
        <p:grpSpPr>
          <a:xfrm>
            <a:off x="23422200" y="23064454"/>
            <a:ext cx="4550247" cy="1461628"/>
            <a:chOff x="15841874" y="17561245"/>
            <a:chExt cx="13009209" cy="3962401"/>
          </a:xfrm>
          <a:solidFill>
            <a:schemeClr val="bg1"/>
          </a:solidFill>
        </p:grpSpPr>
        <p:pic>
          <p:nvPicPr>
            <p:cNvPr id="119" name="Picture 118"/>
            <p:cNvPicPr>
              <a:picLocks noChangeAspect="1"/>
            </p:cNvPicPr>
            <p:nvPr/>
          </p:nvPicPr>
          <p:blipFill>
            <a:blip r:embed="rId21" cstate="print">
              <a:extLst>
                <a:ext uri="{28A0092B-C50C-407E-A947-70E740481C1C}">
                  <a14:useLocalDpi xmlns:a14="http://schemas.microsoft.com/office/drawing/2010/main" val="0"/>
                </a:ext>
              </a:extLst>
            </a:blip>
            <a:stretch>
              <a:fillRect/>
            </a:stretch>
          </p:blipFill>
          <p:spPr>
            <a:xfrm>
              <a:off x="15841874" y="17561245"/>
              <a:ext cx="4648200" cy="3962401"/>
            </a:xfrm>
            <a:prstGeom prst="rect">
              <a:avLst/>
            </a:prstGeom>
            <a:grpFill/>
            <a:ln>
              <a:noFill/>
            </a:ln>
          </p:spPr>
        </p:pic>
        <p:sp>
          <p:nvSpPr>
            <p:cNvPr id="120" name="Rectangle 119"/>
            <p:cNvSpPr/>
            <p:nvPr/>
          </p:nvSpPr>
          <p:spPr>
            <a:xfrm>
              <a:off x="19654557" y="20504736"/>
              <a:ext cx="9196526" cy="914401"/>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200" dirty="0">
                  <a:solidFill>
                    <a:schemeClr val="tx1"/>
                  </a:solidFill>
                </a:rPr>
                <a:t>Source: https://www.vitaminshoppe.com/p/nature-life-bromelain-papain-enzymes-250-capsules/oy-7298</a:t>
              </a:r>
            </a:p>
          </p:txBody>
        </p:sp>
      </p:grpSp>
      <p:sp>
        <p:nvSpPr>
          <p:cNvPr id="121" name="Rectangle 120"/>
          <p:cNvSpPr/>
          <p:nvPr/>
        </p:nvSpPr>
        <p:spPr>
          <a:xfrm>
            <a:off x="15215077" y="24810242"/>
            <a:ext cx="8257372" cy="1828800"/>
          </a:xfrm>
          <a:prstGeom prst="rect">
            <a:avLst/>
          </a:prstGeom>
          <a:solidFill>
            <a:schemeClr val="bg1"/>
          </a:solidFill>
          <a:ln>
            <a:noFill/>
          </a:ln>
        </p:spPr>
        <p:style>
          <a:lnRef idx="2">
            <a:schemeClr val="accent6">
              <a:shade val="50000"/>
            </a:schemeClr>
          </a:lnRef>
          <a:fillRef idx="1">
            <a:schemeClr val="accent6"/>
          </a:fillRef>
          <a:effectRef idx="0">
            <a:schemeClr val="accent6"/>
          </a:effectRef>
          <a:fontRef idx="minor">
            <a:schemeClr val="lt1"/>
          </a:fontRef>
        </p:style>
        <p:txBody>
          <a:bodyPr rtlCol="0" anchor="ctr"/>
          <a:lstStyle/>
          <a:p>
            <a:r>
              <a:rPr lang="en-US" sz="2000" dirty="0">
                <a:solidFill>
                  <a:schemeClr val="tx1"/>
                </a:solidFill>
              </a:rPr>
              <a:t>3. </a:t>
            </a:r>
            <a:r>
              <a:rPr lang="en-US" sz="2000" b="1" i="1" dirty="0">
                <a:solidFill>
                  <a:schemeClr val="tx1"/>
                </a:solidFill>
              </a:rPr>
              <a:t>Fish Oil</a:t>
            </a:r>
            <a:endParaRPr lang="en-US" sz="2000" dirty="0">
              <a:solidFill>
                <a:schemeClr val="tx1"/>
              </a:solidFill>
            </a:endParaRPr>
          </a:p>
          <a:p>
            <a:pPr marL="342900" indent="-342900">
              <a:buFont typeface="Wingdings" panose="05000000000000000000" pitchFamily="2" charset="2"/>
              <a:buChar char="q"/>
            </a:pPr>
            <a:r>
              <a:rPr lang="en-US" sz="2000" dirty="0">
                <a:solidFill>
                  <a:schemeClr val="tx1"/>
                </a:solidFill>
              </a:rPr>
              <a:t>Fish oil forms a coat in the intestinal lining to keep the small intestines from being inflamed (</a:t>
            </a:r>
            <a:r>
              <a:rPr lang="en-US" sz="2000" dirty="0" err="1">
                <a:solidFill>
                  <a:schemeClr val="tx1"/>
                </a:solidFill>
              </a:rPr>
              <a:t>Staughton</a:t>
            </a:r>
            <a:r>
              <a:rPr lang="en-US" sz="2000" dirty="0">
                <a:solidFill>
                  <a:schemeClr val="tx1"/>
                </a:solidFill>
              </a:rPr>
              <a:t>, 2020). </a:t>
            </a:r>
          </a:p>
        </p:txBody>
      </p:sp>
      <p:grpSp>
        <p:nvGrpSpPr>
          <p:cNvPr id="126" name="Group 125"/>
          <p:cNvGrpSpPr/>
          <p:nvPr/>
        </p:nvGrpSpPr>
        <p:grpSpPr>
          <a:xfrm>
            <a:off x="23548474" y="25105899"/>
            <a:ext cx="5083705" cy="1199796"/>
            <a:chOff x="15934372" y="28226711"/>
            <a:chExt cx="11250067" cy="3886200"/>
          </a:xfrm>
          <a:solidFill>
            <a:schemeClr val="bg1"/>
          </a:solidFill>
        </p:grpSpPr>
        <p:pic>
          <p:nvPicPr>
            <p:cNvPr id="127" name="Picture 126"/>
            <p:cNvPicPr>
              <a:picLocks noChangeAspect="1"/>
            </p:cNvPicPr>
            <p:nvPr/>
          </p:nvPicPr>
          <p:blipFill>
            <a:blip r:embed="rId22" cstate="print">
              <a:extLst>
                <a:ext uri="{28A0092B-C50C-407E-A947-70E740481C1C}">
                  <a14:useLocalDpi xmlns:a14="http://schemas.microsoft.com/office/drawing/2010/main" val="0"/>
                </a:ext>
              </a:extLst>
            </a:blip>
            <a:stretch>
              <a:fillRect/>
            </a:stretch>
          </p:blipFill>
          <p:spPr>
            <a:xfrm>
              <a:off x="15934372" y="28226711"/>
              <a:ext cx="2054336" cy="3886200"/>
            </a:xfrm>
            <a:prstGeom prst="rect">
              <a:avLst/>
            </a:prstGeom>
            <a:grpFill/>
            <a:ln>
              <a:noFill/>
            </a:ln>
          </p:spPr>
        </p:pic>
        <p:sp>
          <p:nvSpPr>
            <p:cNvPr id="128" name="Rectangle 127"/>
            <p:cNvSpPr/>
            <p:nvPr/>
          </p:nvSpPr>
          <p:spPr>
            <a:xfrm>
              <a:off x="18135272" y="30566974"/>
              <a:ext cx="9049167" cy="1545937"/>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200" dirty="0">
                  <a:solidFill>
                    <a:schemeClr val="tx1"/>
                  </a:solidFill>
                </a:rPr>
                <a:t>Source: https://www.ubuy.ke/en/product/217KQKS-nature-made-fish-oil-1000-mg-250-softgels-value-size-fish-oil-omega-3-supplement-for-heart-health  </a:t>
              </a:r>
            </a:p>
          </p:txBody>
        </p:sp>
      </p:grpSp>
      <p:sp>
        <p:nvSpPr>
          <p:cNvPr id="129" name="Rectangle 128"/>
          <p:cNvSpPr/>
          <p:nvPr/>
        </p:nvSpPr>
        <p:spPr>
          <a:xfrm>
            <a:off x="15215077" y="26480969"/>
            <a:ext cx="8257372" cy="1828800"/>
          </a:xfrm>
          <a:prstGeom prst="rect">
            <a:avLst/>
          </a:prstGeom>
          <a:solidFill>
            <a:schemeClr val="bg1"/>
          </a:solidFill>
          <a:ln>
            <a:noFill/>
          </a:ln>
        </p:spPr>
        <p:style>
          <a:lnRef idx="2">
            <a:schemeClr val="accent6">
              <a:shade val="50000"/>
            </a:schemeClr>
          </a:lnRef>
          <a:fillRef idx="1">
            <a:schemeClr val="accent6"/>
          </a:fillRef>
          <a:effectRef idx="0">
            <a:schemeClr val="accent6"/>
          </a:effectRef>
          <a:fontRef idx="minor">
            <a:schemeClr val="lt1"/>
          </a:fontRef>
        </p:style>
        <p:txBody>
          <a:bodyPr rtlCol="0" anchor="ctr"/>
          <a:lstStyle/>
          <a:p>
            <a:r>
              <a:rPr lang="en-US" sz="2000" dirty="0">
                <a:solidFill>
                  <a:schemeClr val="tx1"/>
                </a:solidFill>
              </a:rPr>
              <a:t>4. </a:t>
            </a:r>
            <a:r>
              <a:rPr lang="en-US" sz="2000" b="1" i="1" dirty="0">
                <a:solidFill>
                  <a:schemeClr val="tx1"/>
                </a:solidFill>
              </a:rPr>
              <a:t>Yoghurt</a:t>
            </a:r>
            <a:endParaRPr lang="en-US" sz="2000" dirty="0">
              <a:solidFill>
                <a:schemeClr val="tx1"/>
              </a:solidFill>
            </a:endParaRPr>
          </a:p>
          <a:p>
            <a:pPr marL="342900" indent="-342900">
              <a:buFont typeface="Wingdings" panose="05000000000000000000" pitchFamily="2" charset="2"/>
              <a:buChar char="q"/>
            </a:pPr>
            <a:r>
              <a:rPr lang="en-US" sz="2000" dirty="0">
                <a:solidFill>
                  <a:schemeClr val="tx1"/>
                </a:solidFill>
              </a:rPr>
              <a:t>Yoghurt is best for stimulating beneficial bacteria and improving the healing process of the digestive tract; thus, it is significant for celiac disease patients to increase their yoghurt intake (</a:t>
            </a:r>
            <a:r>
              <a:rPr lang="en-US" sz="2000" dirty="0" err="1">
                <a:solidFill>
                  <a:schemeClr val="tx1"/>
                </a:solidFill>
              </a:rPr>
              <a:t>Staughton</a:t>
            </a:r>
            <a:r>
              <a:rPr lang="en-US" sz="2000" dirty="0">
                <a:solidFill>
                  <a:schemeClr val="tx1"/>
                </a:solidFill>
              </a:rPr>
              <a:t>, 2020). </a:t>
            </a:r>
          </a:p>
        </p:txBody>
      </p:sp>
      <p:pic>
        <p:nvPicPr>
          <p:cNvPr id="130" name="Picture 129"/>
          <p:cNvPicPr>
            <a:picLocks noChangeAspect="1"/>
          </p:cNvPicPr>
          <p:nvPr/>
        </p:nvPicPr>
        <p:blipFill>
          <a:blip r:embed="rId23" cstate="print">
            <a:extLst>
              <a:ext uri="{28A0092B-C50C-407E-A947-70E740481C1C}">
                <a14:useLocalDpi xmlns:a14="http://schemas.microsoft.com/office/drawing/2010/main" val="0"/>
              </a:ext>
            </a:extLst>
          </a:blip>
          <a:stretch>
            <a:fillRect/>
          </a:stretch>
        </p:blipFill>
        <p:spPr>
          <a:xfrm>
            <a:off x="23472449" y="26747249"/>
            <a:ext cx="2039620" cy="1360232"/>
          </a:xfrm>
          <a:prstGeom prst="rect">
            <a:avLst/>
          </a:prstGeom>
          <a:solidFill>
            <a:schemeClr val="bg1"/>
          </a:solidFill>
          <a:ln>
            <a:noFill/>
          </a:ln>
        </p:spPr>
      </p:pic>
      <p:sp>
        <p:nvSpPr>
          <p:cNvPr id="131" name="Rectangle 130"/>
          <p:cNvSpPr/>
          <p:nvPr/>
        </p:nvSpPr>
        <p:spPr>
          <a:xfrm>
            <a:off x="25512069" y="27395368"/>
            <a:ext cx="3798736" cy="63591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200" dirty="0">
                <a:solidFill>
                  <a:schemeClr val="tx1"/>
                </a:solidFill>
              </a:rPr>
              <a:t>Source: </a:t>
            </a:r>
            <a:r>
              <a:rPr lang="en-US" sz="1200" dirty="0">
                <a:solidFill>
                  <a:schemeClr val="tx1"/>
                </a:solidFill>
                <a:hlinkClick r:id="rId24">
                  <a:extLst>
                    <a:ext uri="{A12FA001-AC4F-418D-AE19-62706E023703}">
                      <ahyp:hlinkClr xmlns:ahyp="http://schemas.microsoft.com/office/drawing/2018/hyperlinkcolor" val="tx"/>
                    </a:ext>
                  </a:extLst>
                </a:hlinkClick>
              </a:rPr>
              <a:t>https://greenspoon.co.ke/product/browns-greek-yoghurt/</a:t>
            </a:r>
            <a:r>
              <a:rPr lang="en-US" sz="1200" dirty="0">
                <a:solidFill>
                  <a:schemeClr val="tx1"/>
                </a:solidFill>
              </a:rPr>
              <a:t> </a:t>
            </a:r>
          </a:p>
        </p:txBody>
      </p:sp>
      <p:sp>
        <p:nvSpPr>
          <p:cNvPr id="132" name="Rectangle 131"/>
          <p:cNvSpPr/>
          <p:nvPr/>
        </p:nvSpPr>
        <p:spPr>
          <a:xfrm>
            <a:off x="15212508" y="28259881"/>
            <a:ext cx="8257372" cy="1828800"/>
          </a:xfrm>
          <a:prstGeom prst="rect">
            <a:avLst/>
          </a:prstGeom>
          <a:solidFill>
            <a:schemeClr val="bg1"/>
          </a:solidFill>
          <a:ln>
            <a:noFill/>
          </a:ln>
        </p:spPr>
        <p:style>
          <a:lnRef idx="2">
            <a:schemeClr val="accent6">
              <a:shade val="50000"/>
            </a:schemeClr>
          </a:lnRef>
          <a:fillRef idx="1">
            <a:schemeClr val="accent6"/>
          </a:fillRef>
          <a:effectRef idx="0">
            <a:schemeClr val="accent6"/>
          </a:effectRef>
          <a:fontRef idx="minor">
            <a:schemeClr val="lt1"/>
          </a:fontRef>
        </p:style>
        <p:txBody>
          <a:bodyPr rtlCol="0" anchor="ctr"/>
          <a:lstStyle/>
          <a:p>
            <a:r>
              <a:rPr lang="en-US" sz="2000" dirty="0">
                <a:solidFill>
                  <a:schemeClr val="tx1"/>
                </a:solidFill>
              </a:rPr>
              <a:t>5. </a:t>
            </a:r>
            <a:r>
              <a:rPr lang="en-US" sz="2000" b="1" i="1" dirty="0">
                <a:solidFill>
                  <a:schemeClr val="tx1"/>
                </a:solidFill>
              </a:rPr>
              <a:t>Minerals and Vitamins Supplements</a:t>
            </a:r>
            <a:endParaRPr lang="en-US" sz="2000" dirty="0">
              <a:solidFill>
                <a:schemeClr val="tx1"/>
              </a:solidFill>
            </a:endParaRPr>
          </a:p>
          <a:p>
            <a:pPr marL="342900" indent="-342900">
              <a:buFont typeface="Wingdings" panose="05000000000000000000" pitchFamily="2" charset="2"/>
              <a:buChar char="q"/>
            </a:pPr>
            <a:r>
              <a:rPr lang="en-US" sz="2000" dirty="0">
                <a:solidFill>
                  <a:schemeClr val="tx1"/>
                </a:solidFill>
              </a:rPr>
              <a:t>Minerals and vitamins are the best remedies if the intake of nutrients through absorption is a deficiency as a result of celiac disease is a problem (Mayo Clinic, </a:t>
            </a:r>
            <a:r>
              <a:rPr lang="en-US" sz="2000" dirty="0" err="1">
                <a:solidFill>
                  <a:schemeClr val="tx1"/>
                </a:solidFill>
              </a:rPr>
              <a:t>n.d</a:t>
            </a:r>
            <a:r>
              <a:rPr lang="en-US" sz="2000" dirty="0">
                <a:solidFill>
                  <a:schemeClr val="tx1"/>
                </a:solidFill>
              </a:rPr>
              <a:t>). </a:t>
            </a:r>
          </a:p>
        </p:txBody>
      </p:sp>
      <p:pic>
        <p:nvPicPr>
          <p:cNvPr id="133" name="Picture 132"/>
          <p:cNvPicPr>
            <a:picLocks noChangeAspect="1"/>
          </p:cNvPicPr>
          <p:nvPr/>
        </p:nvPicPr>
        <p:blipFill>
          <a:blip r:embed="rId25">
            <a:extLst>
              <a:ext uri="{28A0092B-C50C-407E-A947-70E740481C1C}">
                <a14:useLocalDpi xmlns:a14="http://schemas.microsoft.com/office/drawing/2010/main" val="0"/>
              </a:ext>
            </a:extLst>
          </a:blip>
          <a:stretch>
            <a:fillRect/>
          </a:stretch>
        </p:blipFill>
        <p:spPr>
          <a:xfrm>
            <a:off x="23548473" y="28309768"/>
            <a:ext cx="2716269" cy="1638267"/>
          </a:xfrm>
          <a:prstGeom prst="rect">
            <a:avLst/>
          </a:prstGeom>
          <a:solidFill>
            <a:schemeClr val="bg1"/>
          </a:solidFill>
          <a:ln>
            <a:noFill/>
          </a:ln>
        </p:spPr>
      </p:pic>
      <p:sp>
        <p:nvSpPr>
          <p:cNvPr id="134" name="Rectangle 133"/>
          <p:cNvSpPr/>
          <p:nvPr/>
        </p:nvSpPr>
        <p:spPr>
          <a:xfrm>
            <a:off x="26070666" y="28881235"/>
            <a:ext cx="3803562" cy="10668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600" dirty="0">
                <a:solidFill>
                  <a:schemeClr val="tx1"/>
                </a:solidFill>
              </a:rPr>
              <a:t>Source: https://www.austinmedical.com/what-are-the-essential-vitamins-and-minerals-the-body-needs-.html</a:t>
            </a:r>
          </a:p>
        </p:txBody>
      </p:sp>
      <p:sp>
        <p:nvSpPr>
          <p:cNvPr id="135" name="Rectangle 134"/>
          <p:cNvSpPr/>
          <p:nvPr/>
        </p:nvSpPr>
        <p:spPr>
          <a:xfrm>
            <a:off x="15239404" y="30039228"/>
            <a:ext cx="8257372" cy="1828800"/>
          </a:xfrm>
          <a:prstGeom prst="rect">
            <a:avLst/>
          </a:prstGeom>
          <a:solidFill>
            <a:schemeClr val="bg1"/>
          </a:solidFill>
          <a:ln>
            <a:noFill/>
          </a:ln>
        </p:spPr>
        <p:style>
          <a:lnRef idx="2">
            <a:schemeClr val="accent6">
              <a:shade val="50000"/>
            </a:schemeClr>
          </a:lnRef>
          <a:fillRef idx="1">
            <a:schemeClr val="accent6"/>
          </a:fillRef>
          <a:effectRef idx="0">
            <a:schemeClr val="accent6"/>
          </a:effectRef>
          <a:fontRef idx="minor">
            <a:schemeClr val="lt1"/>
          </a:fontRef>
        </p:style>
        <p:txBody>
          <a:bodyPr rtlCol="0" anchor="ctr"/>
          <a:lstStyle/>
          <a:p>
            <a:r>
              <a:rPr lang="en-US" sz="2000" dirty="0">
                <a:solidFill>
                  <a:schemeClr val="tx1"/>
                </a:solidFill>
              </a:rPr>
              <a:t>6. </a:t>
            </a:r>
            <a:r>
              <a:rPr lang="en-US" sz="2000" b="1" i="1" dirty="0">
                <a:solidFill>
                  <a:schemeClr val="tx1"/>
                </a:solidFill>
              </a:rPr>
              <a:t>Herbal Treatments</a:t>
            </a:r>
            <a:endParaRPr lang="en-US" sz="2000" dirty="0">
              <a:solidFill>
                <a:schemeClr val="tx1"/>
              </a:solidFill>
            </a:endParaRPr>
          </a:p>
          <a:p>
            <a:pPr marL="342900" indent="-342900">
              <a:buFont typeface="Wingdings" panose="05000000000000000000" pitchFamily="2" charset="2"/>
              <a:buChar char="q"/>
            </a:pPr>
            <a:r>
              <a:rPr lang="en-US" sz="2000" dirty="0">
                <a:solidFill>
                  <a:schemeClr val="tx1"/>
                </a:solidFill>
              </a:rPr>
              <a:t>Olive and goldenseal leaf extracts are used to treat celiac disease since they regulate and protect the immune system from autoimmune effects in the small intestines (</a:t>
            </a:r>
            <a:r>
              <a:rPr lang="en-US" sz="2000" dirty="0" err="1">
                <a:solidFill>
                  <a:schemeClr val="tx1"/>
                </a:solidFill>
              </a:rPr>
              <a:t>Staughton</a:t>
            </a:r>
            <a:r>
              <a:rPr lang="en-US" sz="2000" dirty="0">
                <a:solidFill>
                  <a:schemeClr val="tx1"/>
                </a:solidFill>
              </a:rPr>
              <a:t>, 2020). </a:t>
            </a:r>
          </a:p>
        </p:txBody>
      </p:sp>
      <p:grpSp>
        <p:nvGrpSpPr>
          <p:cNvPr id="136" name="Group 135"/>
          <p:cNvGrpSpPr/>
          <p:nvPr/>
        </p:nvGrpSpPr>
        <p:grpSpPr>
          <a:xfrm>
            <a:off x="23513595" y="30440522"/>
            <a:ext cx="6572260" cy="1261058"/>
            <a:chOff x="810979" y="13400880"/>
            <a:chExt cx="11088985" cy="2981328"/>
          </a:xfrm>
          <a:solidFill>
            <a:schemeClr val="bg1"/>
          </a:solidFill>
        </p:grpSpPr>
        <p:pic>
          <p:nvPicPr>
            <p:cNvPr id="137" name="Picture 136"/>
            <p:cNvPicPr>
              <a:picLocks noChangeAspect="1"/>
            </p:cNvPicPr>
            <p:nvPr/>
          </p:nvPicPr>
          <p:blipFill>
            <a:blip r:embed="rId26">
              <a:extLst>
                <a:ext uri="{28A0092B-C50C-407E-A947-70E740481C1C}">
                  <a14:useLocalDpi xmlns:a14="http://schemas.microsoft.com/office/drawing/2010/main" val="0"/>
                </a:ext>
              </a:extLst>
            </a:blip>
            <a:stretch>
              <a:fillRect/>
            </a:stretch>
          </p:blipFill>
          <p:spPr>
            <a:xfrm>
              <a:off x="810979" y="13400880"/>
              <a:ext cx="5584627" cy="2981325"/>
            </a:xfrm>
            <a:prstGeom prst="rect">
              <a:avLst/>
            </a:prstGeom>
            <a:grpFill/>
            <a:ln>
              <a:noFill/>
            </a:ln>
          </p:spPr>
        </p:pic>
        <p:sp>
          <p:nvSpPr>
            <p:cNvPr id="138" name="Rectangle 137"/>
            <p:cNvSpPr/>
            <p:nvPr/>
          </p:nvSpPr>
          <p:spPr>
            <a:xfrm>
              <a:off x="6362367" y="14642048"/>
              <a:ext cx="5537597" cy="174016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400" dirty="0">
                  <a:solidFill>
                    <a:schemeClr val="tx1"/>
                  </a:solidFill>
                </a:rPr>
                <a:t>Source: https://www.artennua.com/the-power-of-herbal-medicine/</a:t>
              </a:r>
            </a:p>
          </p:txBody>
        </p:sp>
      </p:grpSp>
      <p:sp>
        <p:nvSpPr>
          <p:cNvPr id="139" name="Rectangle 138"/>
          <p:cNvSpPr/>
          <p:nvPr/>
        </p:nvSpPr>
        <p:spPr>
          <a:xfrm>
            <a:off x="15232665" y="31814205"/>
            <a:ext cx="8257372" cy="1828800"/>
          </a:xfrm>
          <a:prstGeom prst="rect">
            <a:avLst/>
          </a:prstGeom>
          <a:solidFill>
            <a:schemeClr val="bg1"/>
          </a:solidFill>
          <a:ln>
            <a:noFill/>
          </a:ln>
        </p:spPr>
        <p:style>
          <a:lnRef idx="2">
            <a:schemeClr val="accent6">
              <a:shade val="50000"/>
            </a:schemeClr>
          </a:lnRef>
          <a:fillRef idx="1">
            <a:schemeClr val="accent6"/>
          </a:fillRef>
          <a:effectRef idx="0">
            <a:schemeClr val="accent6"/>
          </a:effectRef>
          <a:fontRef idx="minor">
            <a:schemeClr val="lt1"/>
          </a:fontRef>
        </p:style>
        <p:txBody>
          <a:bodyPr rtlCol="0" anchor="ctr"/>
          <a:lstStyle/>
          <a:p>
            <a:r>
              <a:rPr lang="en-US" sz="2000" dirty="0">
                <a:solidFill>
                  <a:schemeClr val="tx1"/>
                </a:solidFill>
              </a:rPr>
              <a:t>7. </a:t>
            </a:r>
            <a:r>
              <a:rPr lang="en-US" sz="2000" b="1" i="1" dirty="0">
                <a:solidFill>
                  <a:schemeClr val="tx1"/>
                </a:solidFill>
              </a:rPr>
              <a:t>Horsetail Tea</a:t>
            </a:r>
            <a:endParaRPr lang="en-US" sz="2000" dirty="0">
              <a:solidFill>
                <a:schemeClr val="tx1"/>
              </a:solidFill>
            </a:endParaRPr>
          </a:p>
          <a:p>
            <a:pPr marL="342900" indent="-342900">
              <a:buFont typeface="Wingdings" panose="05000000000000000000" pitchFamily="2" charset="2"/>
              <a:buChar char="q"/>
            </a:pPr>
            <a:r>
              <a:rPr lang="en-US" sz="2000" dirty="0">
                <a:solidFill>
                  <a:schemeClr val="tx1"/>
                </a:solidFill>
              </a:rPr>
              <a:t>It helps to reduce any inflation in the intestines and gastrointestinal tract and makes the digestive system to be less sensitive to gluten (Green and collier, 2007; </a:t>
            </a:r>
            <a:r>
              <a:rPr lang="en-US" sz="2000" dirty="0" err="1">
                <a:solidFill>
                  <a:schemeClr val="tx1"/>
                </a:solidFill>
              </a:rPr>
              <a:t>Staughton</a:t>
            </a:r>
            <a:r>
              <a:rPr lang="en-US" sz="2000" dirty="0">
                <a:solidFill>
                  <a:schemeClr val="tx1"/>
                </a:solidFill>
              </a:rPr>
              <a:t>, 2020). </a:t>
            </a:r>
          </a:p>
        </p:txBody>
      </p:sp>
      <p:grpSp>
        <p:nvGrpSpPr>
          <p:cNvPr id="140" name="Group 139"/>
          <p:cNvGrpSpPr/>
          <p:nvPr/>
        </p:nvGrpSpPr>
        <p:grpSpPr>
          <a:xfrm>
            <a:off x="23554757" y="31890868"/>
            <a:ext cx="6360697" cy="1550613"/>
            <a:chOff x="810979" y="22163881"/>
            <a:chExt cx="15565060" cy="3033216"/>
          </a:xfrm>
          <a:solidFill>
            <a:schemeClr val="bg1"/>
          </a:solidFill>
        </p:grpSpPr>
        <p:pic>
          <p:nvPicPr>
            <p:cNvPr id="141" name="Picture 140"/>
            <p:cNvPicPr>
              <a:picLocks noChangeAspect="1"/>
            </p:cNvPicPr>
            <p:nvPr/>
          </p:nvPicPr>
          <p:blipFill>
            <a:blip r:embed="rId27" cstate="print">
              <a:extLst>
                <a:ext uri="{28A0092B-C50C-407E-A947-70E740481C1C}">
                  <a14:useLocalDpi xmlns:a14="http://schemas.microsoft.com/office/drawing/2010/main" val="0"/>
                </a:ext>
              </a:extLst>
            </a:blip>
            <a:stretch>
              <a:fillRect/>
            </a:stretch>
          </p:blipFill>
          <p:spPr>
            <a:xfrm>
              <a:off x="810979" y="22163881"/>
              <a:ext cx="5921993" cy="3033216"/>
            </a:xfrm>
            <a:prstGeom prst="rect">
              <a:avLst/>
            </a:prstGeom>
            <a:grpFill/>
            <a:ln>
              <a:noFill/>
            </a:ln>
          </p:spPr>
        </p:pic>
        <p:sp>
          <p:nvSpPr>
            <p:cNvPr id="142" name="Rectangle 141"/>
            <p:cNvSpPr/>
            <p:nvPr/>
          </p:nvSpPr>
          <p:spPr>
            <a:xfrm>
              <a:off x="6732970" y="24279233"/>
              <a:ext cx="9643069" cy="91786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600" dirty="0">
                  <a:solidFill>
                    <a:schemeClr val="tx1"/>
                  </a:solidFill>
                </a:rPr>
                <a:t>Source: https://draxe.com/nutrition/horsetail/</a:t>
              </a:r>
            </a:p>
          </p:txBody>
        </p:sp>
      </p:grpSp>
      <p:sp>
        <p:nvSpPr>
          <p:cNvPr id="82" name="Rectangle 81">
            <a:extLst>
              <a:ext uri="{FF2B5EF4-FFF2-40B4-BE49-F238E27FC236}">
                <a16:creationId xmlns:a16="http://schemas.microsoft.com/office/drawing/2014/main" id="{621A5F7D-A459-4BCE-87DF-91A501F76C74}"/>
              </a:ext>
            </a:extLst>
          </p:cNvPr>
          <p:cNvSpPr/>
          <p:nvPr/>
        </p:nvSpPr>
        <p:spPr>
          <a:xfrm>
            <a:off x="15261701" y="33544917"/>
            <a:ext cx="8257372" cy="1828800"/>
          </a:xfrm>
          <a:prstGeom prst="rect">
            <a:avLst/>
          </a:prstGeom>
          <a:solidFill>
            <a:schemeClr val="bg1"/>
          </a:solidFill>
          <a:ln>
            <a:noFill/>
          </a:ln>
        </p:spPr>
        <p:style>
          <a:lnRef idx="2">
            <a:schemeClr val="accent6">
              <a:shade val="50000"/>
            </a:schemeClr>
          </a:lnRef>
          <a:fillRef idx="1">
            <a:schemeClr val="accent6"/>
          </a:fillRef>
          <a:effectRef idx="0">
            <a:schemeClr val="accent6"/>
          </a:effectRef>
          <a:fontRef idx="minor">
            <a:schemeClr val="lt1"/>
          </a:fontRef>
        </p:style>
        <p:txBody>
          <a:bodyPr rtlCol="0" anchor="ctr"/>
          <a:lstStyle/>
          <a:p>
            <a:r>
              <a:rPr lang="en-US" sz="2000" dirty="0">
                <a:solidFill>
                  <a:schemeClr val="tx1"/>
                </a:solidFill>
              </a:rPr>
              <a:t>8. </a:t>
            </a:r>
            <a:r>
              <a:rPr lang="en-US" sz="2000" b="1" i="1" dirty="0">
                <a:solidFill>
                  <a:schemeClr val="tx1"/>
                </a:solidFill>
              </a:rPr>
              <a:t>Follow-up Care</a:t>
            </a:r>
          </a:p>
          <a:p>
            <a:pPr marL="342900" indent="-342900">
              <a:buSzPct val="130000"/>
              <a:buFont typeface="Wingdings" panose="05000000000000000000" pitchFamily="2" charset="2"/>
              <a:buChar char="q"/>
            </a:pPr>
            <a:r>
              <a:rPr lang="en-US" sz="2000" dirty="0">
                <a:solidFill>
                  <a:schemeClr val="tx1"/>
                </a:solidFill>
              </a:rPr>
              <a:t>According to Mayo Clinic (</a:t>
            </a:r>
            <a:r>
              <a:rPr lang="en-US" sz="2000" dirty="0" err="1">
                <a:solidFill>
                  <a:schemeClr val="tx1"/>
                </a:solidFill>
              </a:rPr>
              <a:t>n.d</a:t>
            </a:r>
            <a:r>
              <a:rPr lang="en-US" sz="2000" dirty="0">
                <a:solidFill>
                  <a:schemeClr val="tx1"/>
                </a:solidFill>
              </a:rPr>
              <a:t>), regular medical checkups can make sure that the symptoms have improved after switching to a gluten-free diet. </a:t>
            </a:r>
          </a:p>
          <a:p>
            <a:endParaRPr lang="en-US" sz="2000" dirty="0">
              <a:solidFill>
                <a:schemeClr val="tx1"/>
              </a:solidFill>
            </a:endParaRPr>
          </a:p>
        </p:txBody>
      </p:sp>
      <p:grpSp>
        <p:nvGrpSpPr>
          <p:cNvPr id="90" name="Group 89">
            <a:extLst>
              <a:ext uri="{FF2B5EF4-FFF2-40B4-BE49-F238E27FC236}">
                <a16:creationId xmlns:a16="http://schemas.microsoft.com/office/drawing/2014/main" id="{3718A397-62C8-4158-BD2E-3564F15B8BD2}"/>
              </a:ext>
            </a:extLst>
          </p:cNvPr>
          <p:cNvGrpSpPr/>
          <p:nvPr/>
        </p:nvGrpSpPr>
        <p:grpSpPr>
          <a:xfrm>
            <a:off x="23656698" y="33707262"/>
            <a:ext cx="6527491" cy="1385696"/>
            <a:chOff x="794724" y="29555281"/>
            <a:chExt cx="14898087" cy="4049486"/>
          </a:xfrm>
          <a:solidFill>
            <a:schemeClr val="bg1"/>
          </a:solidFill>
        </p:grpSpPr>
        <p:pic>
          <p:nvPicPr>
            <p:cNvPr id="91" name="Picture 90">
              <a:extLst>
                <a:ext uri="{FF2B5EF4-FFF2-40B4-BE49-F238E27FC236}">
                  <a16:creationId xmlns:a16="http://schemas.microsoft.com/office/drawing/2014/main" id="{3B9D1982-51AF-48EC-89D7-8484A81B4079}"/>
                </a:ext>
              </a:extLst>
            </p:cNvPr>
            <p:cNvPicPr>
              <a:picLocks noChangeAspect="1"/>
            </p:cNvPicPr>
            <p:nvPr/>
          </p:nvPicPr>
          <p:blipFill>
            <a:blip r:embed="rId28" cstate="print">
              <a:extLst>
                <a:ext uri="{28A0092B-C50C-407E-A947-70E740481C1C}">
                  <a14:useLocalDpi xmlns:a14="http://schemas.microsoft.com/office/drawing/2010/main" val="0"/>
                </a:ext>
              </a:extLst>
            </a:blip>
            <a:stretch>
              <a:fillRect/>
            </a:stretch>
          </p:blipFill>
          <p:spPr>
            <a:xfrm>
              <a:off x="794724" y="29555281"/>
              <a:ext cx="6299200" cy="4049486"/>
            </a:xfrm>
            <a:prstGeom prst="rect">
              <a:avLst/>
            </a:prstGeom>
            <a:grpFill/>
            <a:ln>
              <a:noFill/>
            </a:ln>
          </p:spPr>
        </p:pic>
        <p:sp>
          <p:nvSpPr>
            <p:cNvPr id="92" name="Rectangle 91">
              <a:extLst>
                <a:ext uri="{FF2B5EF4-FFF2-40B4-BE49-F238E27FC236}">
                  <a16:creationId xmlns:a16="http://schemas.microsoft.com/office/drawing/2014/main" id="{4299F052-A543-405B-A3A9-D70F2B2B98D3}"/>
                </a:ext>
              </a:extLst>
            </p:cNvPr>
            <p:cNvSpPr/>
            <p:nvPr/>
          </p:nvSpPr>
          <p:spPr>
            <a:xfrm>
              <a:off x="7111186" y="31896137"/>
              <a:ext cx="8581625" cy="170863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1200" dirty="0">
                  <a:solidFill>
                    <a:schemeClr val="tx1"/>
                  </a:solidFill>
                </a:rPr>
                <a:t>Source: https://www.hshs.org/StMarysDecatur/Services/Womens-Health/having-a-baby/Newborn-Follow-up-Care</a:t>
              </a:r>
            </a:p>
          </p:txBody>
        </p:sp>
      </p:grpSp>
      <p:pic>
        <p:nvPicPr>
          <p:cNvPr id="9" name="Picture 8">
            <a:extLst>
              <a:ext uri="{FF2B5EF4-FFF2-40B4-BE49-F238E27FC236}">
                <a16:creationId xmlns:a16="http://schemas.microsoft.com/office/drawing/2014/main" id="{EAFEF557-982F-45BE-AEF3-B5703C098D86}"/>
              </a:ext>
            </a:extLst>
          </p:cNvPr>
          <p:cNvPicPr>
            <a:picLocks noChangeAspect="1"/>
          </p:cNvPicPr>
          <p:nvPr/>
        </p:nvPicPr>
        <p:blipFill>
          <a:blip r:embed="rId29">
            <a:extLst>
              <a:ext uri="{28A0092B-C50C-407E-A947-70E740481C1C}">
                <a14:useLocalDpi xmlns:a14="http://schemas.microsoft.com/office/drawing/2010/main" val="0"/>
              </a:ext>
            </a:extLst>
          </a:blip>
          <a:stretch>
            <a:fillRect/>
          </a:stretch>
        </p:blipFill>
        <p:spPr>
          <a:xfrm>
            <a:off x="9777411" y="3561610"/>
            <a:ext cx="5238324" cy="4957519"/>
          </a:xfrm>
          <a:prstGeom prst="rect">
            <a:avLst/>
          </a:prstGeom>
          <a:ln>
            <a:noFill/>
          </a:ln>
        </p:spPr>
      </p:pic>
    </p:spTree>
    <p:extLst>
      <p:ext uri="{BB962C8B-B14F-4D97-AF65-F5344CB8AC3E}">
        <p14:creationId xmlns:p14="http://schemas.microsoft.com/office/powerpoint/2010/main" val="215443334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258</TotalTime>
  <Words>1818</Words>
  <Application>Microsoft Office PowerPoint</Application>
  <PresentationFormat>Custom</PresentationFormat>
  <Paragraphs>129</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Calibri</vt:lpstr>
      <vt:lpstr>Symbol</vt:lpstr>
      <vt:lpstr>Times New Roman</vt:lpstr>
      <vt:lpstr>Wingdings</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HP</dc:creator>
  <cp:lastModifiedBy>Hp</cp:lastModifiedBy>
  <cp:revision>33</cp:revision>
  <dcterms:created xsi:type="dcterms:W3CDTF">2022-10-15T13:08:54Z</dcterms:created>
  <dcterms:modified xsi:type="dcterms:W3CDTF">2022-10-15T18:05:59Z</dcterms:modified>
</cp:coreProperties>
</file>