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13"/>
  </p:notesMasterIdLst>
  <p:sldIdLst>
    <p:sldId id="256" r:id="rId2"/>
    <p:sldId id="257" r:id="rId3"/>
    <p:sldId id="262" r:id="rId4"/>
    <p:sldId id="258" r:id="rId5"/>
    <p:sldId id="259" r:id="rId6"/>
    <p:sldId id="260" r:id="rId7"/>
    <p:sldId id="261" r:id="rId8"/>
    <p:sldId id="265" r:id="rId9"/>
    <p:sldId id="263" r:id="rId10"/>
    <p:sldId id="266"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09" autoAdjust="0"/>
    <p:restoredTop sz="94660"/>
  </p:normalViewPr>
  <p:slideViewPr>
    <p:cSldViewPr snapToGrid="0">
      <p:cViewPr varScale="1">
        <p:scale>
          <a:sx n="55" d="100"/>
          <a:sy n="55" d="100"/>
        </p:scale>
        <p:origin x="81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C91242-5CE0-4634-9B3C-B8C3019F9458}" type="datetimeFigureOut">
              <a:rPr lang="en-GB" smtClean="0"/>
              <a:t>24/06/2024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33E046-BCED-49AA-B7E9-398B4BF7007A}" type="slidenum">
              <a:rPr lang="en-GB" smtClean="0"/>
              <a:t>‹#›</a:t>
            </a:fld>
            <a:endParaRPr lang="en-GB"/>
          </a:p>
        </p:txBody>
      </p:sp>
    </p:spTree>
    <p:extLst>
      <p:ext uri="{BB962C8B-B14F-4D97-AF65-F5344CB8AC3E}">
        <p14:creationId xmlns:p14="http://schemas.microsoft.com/office/powerpoint/2010/main" val="2687006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n.org/en/academic-impact/sustainability"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www.investopedia.com/terms/s/sustainability.asp"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wwf.org.uk/wildflowers/why-we-need-wildflowers?utm_source=Grants&amp;utm_medium=PaidSearch-Brand&amp;pc=AWD014007&amp;gad_source=1&amp;gclid=CjwKCAjw7NmzBhBLEiwAxrHQ-Zj3RI8vf-vmAicsI4gaiKA5ye0NYm9Hyb2Ki3f756LHB05ayea2BxoCd90QAvD_BwE&amp;gclsrc=aw.d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ameliatrust.org.uk/world-bee-day-2022/?gad_source=1&amp;gclid=CjwKCAjw7NmzBhBLEiwAxrHQ-dYXXyLuFnnmOP_bPFkeFtR7hIcGehDajuS4X9-UiAMIugBjhJlh3BoC8fwQAvD_BwE"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Sustainability | United Nations</a:t>
            </a:r>
            <a:r>
              <a:rPr lang="en-GB" dirty="0"/>
              <a:t> </a:t>
            </a:r>
            <a:r>
              <a:rPr lang="en-GB" dirty="0">
                <a:hlinkClick r:id="rId4"/>
              </a:rPr>
              <a:t>What is Sustainability? How </a:t>
            </a:r>
            <a:r>
              <a:rPr lang="en-GB" dirty="0" err="1">
                <a:hlinkClick r:id="rId4"/>
              </a:rPr>
              <a:t>Sustainabilities</a:t>
            </a:r>
            <a:r>
              <a:rPr lang="en-GB" dirty="0">
                <a:hlinkClick r:id="rId4"/>
              </a:rPr>
              <a:t> Work, Benefits, and Example (investopedia.com)</a:t>
            </a:r>
            <a:r>
              <a:rPr lang="en-GB" dirty="0"/>
              <a:t> </a:t>
            </a:r>
          </a:p>
        </p:txBody>
      </p:sp>
      <p:sp>
        <p:nvSpPr>
          <p:cNvPr id="4" name="Slide Number Placeholder 3"/>
          <p:cNvSpPr>
            <a:spLocks noGrp="1"/>
          </p:cNvSpPr>
          <p:nvPr>
            <p:ph type="sldNum" sz="quarter" idx="5"/>
          </p:nvPr>
        </p:nvSpPr>
        <p:spPr/>
        <p:txBody>
          <a:bodyPr/>
          <a:lstStyle/>
          <a:p>
            <a:fld id="{BA33E046-BCED-49AA-B7E9-398B4BF7007A}" type="slidenum">
              <a:rPr lang="en-GB" smtClean="0"/>
              <a:t>3</a:t>
            </a:fld>
            <a:endParaRPr lang="en-GB"/>
          </a:p>
        </p:txBody>
      </p:sp>
    </p:spTree>
    <p:extLst>
      <p:ext uri="{BB962C8B-B14F-4D97-AF65-F5344CB8AC3E}">
        <p14:creationId xmlns:p14="http://schemas.microsoft.com/office/powerpoint/2010/main" val="33295864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Why we need wildflower habitats | WWF</a:t>
            </a:r>
            <a:endParaRPr lang="en-GB" dirty="0"/>
          </a:p>
        </p:txBody>
      </p:sp>
      <p:sp>
        <p:nvSpPr>
          <p:cNvPr id="4" name="Slide Number Placeholder 3"/>
          <p:cNvSpPr>
            <a:spLocks noGrp="1"/>
          </p:cNvSpPr>
          <p:nvPr>
            <p:ph type="sldNum" sz="quarter" idx="5"/>
          </p:nvPr>
        </p:nvSpPr>
        <p:spPr/>
        <p:txBody>
          <a:bodyPr/>
          <a:lstStyle/>
          <a:p>
            <a:fld id="{BA33E046-BCED-49AA-B7E9-398B4BF7007A}" type="slidenum">
              <a:rPr lang="en-GB" smtClean="0"/>
              <a:t>6</a:t>
            </a:fld>
            <a:endParaRPr lang="en-GB"/>
          </a:p>
        </p:txBody>
      </p:sp>
    </p:spTree>
    <p:extLst>
      <p:ext uri="{BB962C8B-B14F-4D97-AF65-F5344CB8AC3E}">
        <p14:creationId xmlns:p14="http://schemas.microsoft.com/office/powerpoint/2010/main" val="594716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World Bee Day 2022 - Amelia Trust Farm</a:t>
            </a:r>
            <a:endParaRPr lang="en-GB" dirty="0"/>
          </a:p>
        </p:txBody>
      </p:sp>
      <p:sp>
        <p:nvSpPr>
          <p:cNvPr id="4" name="Slide Number Placeholder 3"/>
          <p:cNvSpPr>
            <a:spLocks noGrp="1"/>
          </p:cNvSpPr>
          <p:nvPr>
            <p:ph type="sldNum" sz="quarter" idx="5"/>
          </p:nvPr>
        </p:nvSpPr>
        <p:spPr/>
        <p:txBody>
          <a:bodyPr/>
          <a:lstStyle/>
          <a:p>
            <a:fld id="{BA33E046-BCED-49AA-B7E9-398B4BF7007A}" type="slidenum">
              <a:rPr lang="en-GB" smtClean="0"/>
              <a:t>7</a:t>
            </a:fld>
            <a:endParaRPr lang="en-GB"/>
          </a:p>
        </p:txBody>
      </p:sp>
    </p:spTree>
    <p:extLst>
      <p:ext uri="{BB962C8B-B14F-4D97-AF65-F5344CB8AC3E}">
        <p14:creationId xmlns:p14="http://schemas.microsoft.com/office/powerpoint/2010/main" val="25526161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6/24/2024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848000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pPr/>
              <a:t>6/24/2024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dirty="0"/>
          </a:p>
        </p:txBody>
      </p:sp>
    </p:spTree>
    <p:extLst>
      <p:ext uri="{BB962C8B-B14F-4D97-AF65-F5344CB8AC3E}">
        <p14:creationId xmlns:p14="http://schemas.microsoft.com/office/powerpoint/2010/main" val="187950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t>6/24/2024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228271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1E1FAD-7351-4908-963A-08EA8E4AB7A0}" type="datetimeFigureOut">
              <a:rPr lang="en-US" smtClean="0"/>
              <a:pPr/>
              <a:t>6/24/2024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dirty="0"/>
          </a:p>
        </p:txBody>
      </p:sp>
    </p:spTree>
    <p:extLst>
      <p:ext uri="{BB962C8B-B14F-4D97-AF65-F5344CB8AC3E}">
        <p14:creationId xmlns:p14="http://schemas.microsoft.com/office/powerpoint/2010/main" val="2220744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1E1FAD-7351-4908-963A-08EA8E4AB7A0}" type="datetimeFigureOut">
              <a:rPr lang="en-US" smtClean="0"/>
              <a:pPr/>
              <a:t>6/24/2024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CF2D47E-0AF1-4C27-801F-64E3E5BF7F72}" type="slidenum">
              <a:rPr lang="en-US" smtClean="0"/>
              <a:t>‹#›</a:t>
            </a:fld>
            <a:endParaRPr lang="en-US" dirty="0"/>
          </a:p>
        </p:txBody>
      </p:sp>
    </p:spTree>
    <p:extLst>
      <p:ext uri="{BB962C8B-B14F-4D97-AF65-F5344CB8AC3E}">
        <p14:creationId xmlns:p14="http://schemas.microsoft.com/office/powerpoint/2010/main" val="3152696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1E1FAD-7351-4908-963A-08EA8E4AB7A0}" type="datetimeFigureOut">
              <a:rPr lang="en-US" smtClean="0"/>
              <a:t>6/24/2024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894581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8C1E1FAD-7351-4908-963A-08EA8E4AB7A0}" type="datetimeFigureOut">
              <a:rPr lang="en-US" smtClean="0"/>
              <a:t>6/24/2024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559765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pPr/>
              <a:t>6/24/2024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dirty="0"/>
          </a:p>
        </p:txBody>
      </p:sp>
    </p:spTree>
    <p:extLst>
      <p:ext uri="{BB962C8B-B14F-4D97-AF65-F5344CB8AC3E}">
        <p14:creationId xmlns:p14="http://schemas.microsoft.com/office/powerpoint/2010/main" val="630492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t>6/24/2024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674952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pPr/>
              <a:t>6/24/2024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dirty="0"/>
          </a:p>
        </p:txBody>
      </p:sp>
    </p:spTree>
    <p:extLst>
      <p:ext uri="{BB962C8B-B14F-4D97-AF65-F5344CB8AC3E}">
        <p14:creationId xmlns:p14="http://schemas.microsoft.com/office/powerpoint/2010/main" val="231733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pPr/>
              <a:t>6/24/2024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dirty="0"/>
          </a:p>
        </p:txBody>
      </p:sp>
    </p:spTree>
    <p:extLst>
      <p:ext uri="{BB962C8B-B14F-4D97-AF65-F5344CB8AC3E}">
        <p14:creationId xmlns:p14="http://schemas.microsoft.com/office/powerpoint/2010/main" val="2169867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pPr/>
              <a:t>6/24/2024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801697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pPr/>
              <a:t>6/24/2024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dirty="0"/>
          </a:p>
        </p:txBody>
      </p:sp>
    </p:spTree>
    <p:extLst>
      <p:ext uri="{BB962C8B-B14F-4D97-AF65-F5344CB8AC3E}">
        <p14:creationId xmlns:p14="http://schemas.microsoft.com/office/powerpoint/2010/main" val="27431976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C1E1FAD-7351-4908-963A-08EA8E4AB7A0}" type="datetimeFigureOut">
              <a:rPr lang="en-US" smtClean="0"/>
              <a:pPr/>
              <a:t>6/24/2024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CF2D47E-0AF1-4C27-801F-64E3E5BF7F72}" type="slidenum">
              <a:rPr lang="en-US" smtClean="0"/>
              <a:t>‹#›</a:t>
            </a:fld>
            <a:endParaRPr lang="en-US" dirty="0"/>
          </a:p>
        </p:txBody>
      </p:sp>
    </p:spTree>
    <p:extLst>
      <p:ext uri="{BB962C8B-B14F-4D97-AF65-F5344CB8AC3E}">
        <p14:creationId xmlns:p14="http://schemas.microsoft.com/office/powerpoint/2010/main" val="2286776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C1E1FAD-7351-4908-963A-08EA8E4AB7A0}" type="datetimeFigureOut">
              <a:rPr lang="en-US" smtClean="0"/>
              <a:pPr/>
              <a:t>6/24/2024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CF2D47E-0AF1-4C27-801F-64E3E5BF7F72}" type="slidenum">
              <a:rPr lang="en-US" smtClean="0"/>
              <a:t>‹#›</a:t>
            </a:fld>
            <a:endParaRPr lang="en-US" dirty="0"/>
          </a:p>
        </p:txBody>
      </p:sp>
    </p:spTree>
    <p:extLst>
      <p:ext uri="{BB962C8B-B14F-4D97-AF65-F5344CB8AC3E}">
        <p14:creationId xmlns:p14="http://schemas.microsoft.com/office/powerpoint/2010/main" val="1973879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pPr/>
              <a:t>6/24/2024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dirty="0"/>
          </a:p>
        </p:txBody>
      </p:sp>
    </p:spTree>
    <p:extLst>
      <p:ext uri="{BB962C8B-B14F-4D97-AF65-F5344CB8AC3E}">
        <p14:creationId xmlns:p14="http://schemas.microsoft.com/office/powerpoint/2010/main" val="36311622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pPr/>
              <a:t>6/24/2024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dirty="0"/>
          </a:p>
        </p:txBody>
      </p:sp>
    </p:spTree>
    <p:extLst>
      <p:ext uri="{BB962C8B-B14F-4D97-AF65-F5344CB8AC3E}">
        <p14:creationId xmlns:p14="http://schemas.microsoft.com/office/powerpoint/2010/main" val="1180562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C1E1FAD-7351-4908-963A-08EA8E4AB7A0}" type="datetimeFigureOut">
              <a:rPr lang="en-US" smtClean="0"/>
              <a:pPr/>
              <a:t>6/24/2024</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1CF2D47E-0AF1-4C27-801F-64E3E5BF7F72}" type="slidenum">
              <a:rPr lang="en-US" smtClean="0"/>
              <a:t>‹#›</a:t>
            </a:fld>
            <a:endParaRPr lang="en-US" dirty="0"/>
          </a:p>
        </p:txBody>
      </p:sp>
    </p:spTree>
    <p:extLst>
      <p:ext uri="{BB962C8B-B14F-4D97-AF65-F5344CB8AC3E}">
        <p14:creationId xmlns:p14="http://schemas.microsoft.com/office/powerpoint/2010/main" val="1880651858"/>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 id="214748376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6.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1.png"/><Relationship Id="rId7"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image" Target="../media/image16.tmp"/><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6.xml"/><Relationship Id="rId5" Type="http://schemas.openxmlformats.org/officeDocument/2006/relationships/image" Target="../media/image20.jpe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ful sky in fields of grass">
            <a:extLst>
              <a:ext uri="{FF2B5EF4-FFF2-40B4-BE49-F238E27FC236}">
                <a16:creationId xmlns:a16="http://schemas.microsoft.com/office/drawing/2014/main" id="{ED2FCCAE-43AF-5F22-7E82-99013FC40407}"/>
              </a:ext>
            </a:extLst>
          </p:cNvPr>
          <p:cNvPicPr>
            <a:picLocks noChangeAspect="1"/>
          </p:cNvPicPr>
          <p:nvPr/>
        </p:nvPicPr>
        <p:blipFill rotWithShape="1">
          <a:blip r:embed="rId2">
            <a:alphaModFix/>
          </a:blip>
          <a:srcRect t="45413" b="2949"/>
          <a:stretch/>
        </p:blipFill>
        <p:spPr>
          <a:xfrm>
            <a:off x="20" y="10"/>
            <a:ext cx="12191980" cy="6295700"/>
          </a:xfrm>
          <a:custGeom>
            <a:avLst/>
            <a:gdLst/>
            <a:ahLst/>
            <a:cxnLst/>
            <a:rect l="l" t="t" r="r" b="b"/>
            <a:pathLst>
              <a:path w="12192000" h="6295710">
                <a:moveTo>
                  <a:pt x="8400610" y="5819351"/>
                </a:moveTo>
                <a:lnTo>
                  <a:pt x="8403540" y="5820265"/>
                </a:lnTo>
                <a:lnTo>
                  <a:pt x="8411626" y="5827132"/>
                </a:lnTo>
                <a:cubicBezTo>
                  <a:pt x="8413499" y="5826522"/>
                  <a:pt x="8392834" y="5817624"/>
                  <a:pt x="8400610" y="5819351"/>
                </a:cubicBezTo>
                <a:close/>
                <a:moveTo>
                  <a:pt x="0" y="0"/>
                </a:moveTo>
                <a:lnTo>
                  <a:pt x="12192000" y="0"/>
                </a:lnTo>
                <a:lnTo>
                  <a:pt x="12192000" y="6277676"/>
                </a:lnTo>
                <a:cubicBezTo>
                  <a:pt x="12034412" y="6271782"/>
                  <a:pt x="11991124" y="6289696"/>
                  <a:pt x="11890686" y="6295707"/>
                </a:cubicBezTo>
                <a:cubicBezTo>
                  <a:pt x="11800345" y="6295977"/>
                  <a:pt x="11704998" y="6281775"/>
                  <a:pt x="11649954" y="6279302"/>
                </a:cubicBezTo>
                <a:cubicBezTo>
                  <a:pt x="11613048" y="6287744"/>
                  <a:pt x="11593031" y="6287880"/>
                  <a:pt x="11560424" y="6280869"/>
                </a:cubicBezTo>
                <a:cubicBezTo>
                  <a:pt x="11488916" y="6281226"/>
                  <a:pt x="11449669" y="6256211"/>
                  <a:pt x="11358455" y="6281282"/>
                </a:cubicBezTo>
                <a:cubicBezTo>
                  <a:pt x="11316233" y="6274313"/>
                  <a:pt x="11184875" y="6293495"/>
                  <a:pt x="11165209" y="6280057"/>
                </a:cubicBezTo>
                <a:cubicBezTo>
                  <a:pt x="11113345" y="6275497"/>
                  <a:pt x="11140250" y="6292442"/>
                  <a:pt x="11058755" y="6279313"/>
                </a:cubicBezTo>
                <a:cubicBezTo>
                  <a:pt x="10973519" y="6271299"/>
                  <a:pt x="10849163" y="6248615"/>
                  <a:pt x="10803046" y="6255272"/>
                </a:cubicBezTo>
                <a:cubicBezTo>
                  <a:pt x="10741852" y="6252774"/>
                  <a:pt x="10540854" y="6272572"/>
                  <a:pt x="10458762" y="6273686"/>
                </a:cubicBezTo>
                <a:cubicBezTo>
                  <a:pt x="10426976" y="6281437"/>
                  <a:pt x="10327242" y="6255864"/>
                  <a:pt x="10211200" y="6261902"/>
                </a:cubicBezTo>
                <a:cubicBezTo>
                  <a:pt x="10195912" y="6268080"/>
                  <a:pt x="10172943" y="6279821"/>
                  <a:pt x="10167995" y="6268391"/>
                </a:cubicBezTo>
                <a:cubicBezTo>
                  <a:pt x="10131971" y="6269212"/>
                  <a:pt x="10031208" y="6252285"/>
                  <a:pt x="9997044" y="6249628"/>
                </a:cubicBezTo>
                <a:cubicBezTo>
                  <a:pt x="9972443" y="6229003"/>
                  <a:pt x="9951331" y="6249778"/>
                  <a:pt x="9943887" y="6226267"/>
                </a:cubicBezTo>
                <a:lnTo>
                  <a:pt x="9918248" y="6214118"/>
                </a:lnTo>
                <a:cubicBezTo>
                  <a:pt x="9873419" y="6218063"/>
                  <a:pt x="9807158" y="6176763"/>
                  <a:pt x="9767091" y="6161658"/>
                </a:cubicBezTo>
                <a:cubicBezTo>
                  <a:pt x="9728743" y="6151630"/>
                  <a:pt x="9714210" y="6172560"/>
                  <a:pt x="9683005" y="6138719"/>
                </a:cubicBezTo>
                <a:cubicBezTo>
                  <a:pt x="9638573" y="6125077"/>
                  <a:pt x="9553332" y="6083767"/>
                  <a:pt x="9500499" y="6079809"/>
                </a:cubicBezTo>
                <a:cubicBezTo>
                  <a:pt x="9451943" y="6068515"/>
                  <a:pt x="9427947" y="6048104"/>
                  <a:pt x="9410017" y="6041622"/>
                </a:cubicBezTo>
                <a:cubicBezTo>
                  <a:pt x="9408360" y="6045128"/>
                  <a:pt x="9395782" y="6044607"/>
                  <a:pt x="9392919" y="6040916"/>
                </a:cubicBezTo>
                <a:cubicBezTo>
                  <a:pt x="9369253" y="6038726"/>
                  <a:pt x="9294395" y="6033082"/>
                  <a:pt x="9268019" y="6028477"/>
                </a:cubicBezTo>
                <a:lnTo>
                  <a:pt x="9188177" y="6001205"/>
                </a:lnTo>
                <a:cubicBezTo>
                  <a:pt x="9182118" y="6008013"/>
                  <a:pt x="9162516" y="5993184"/>
                  <a:pt x="9155969" y="5990182"/>
                </a:cubicBezTo>
                <a:cubicBezTo>
                  <a:pt x="9154734" y="5994986"/>
                  <a:pt x="9138567" y="5995239"/>
                  <a:pt x="9133985" y="5990527"/>
                </a:cubicBezTo>
                <a:cubicBezTo>
                  <a:pt x="9112169" y="5974641"/>
                  <a:pt x="9019227" y="6009209"/>
                  <a:pt x="9003462" y="5994461"/>
                </a:cubicBezTo>
                <a:lnTo>
                  <a:pt x="8968445" y="5984963"/>
                </a:lnTo>
                <a:lnTo>
                  <a:pt x="8886001" y="5970078"/>
                </a:lnTo>
                <a:cubicBezTo>
                  <a:pt x="8847384" y="5987028"/>
                  <a:pt x="8863283" y="5969283"/>
                  <a:pt x="8838610" y="5962662"/>
                </a:cubicBezTo>
                <a:cubicBezTo>
                  <a:pt x="8780942" y="5951085"/>
                  <a:pt x="8730608" y="5929728"/>
                  <a:pt x="8665605" y="5927930"/>
                </a:cubicBezTo>
                <a:cubicBezTo>
                  <a:pt x="8590906" y="5931933"/>
                  <a:pt x="8491424" y="5849455"/>
                  <a:pt x="8419755" y="5825320"/>
                </a:cubicBezTo>
                <a:lnTo>
                  <a:pt x="8403540" y="5820265"/>
                </a:lnTo>
                <a:lnTo>
                  <a:pt x="8396651" y="5814414"/>
                </a:lnTo>
                <a:cubicBezTo>
                  <a:pt x="8382109" y="5805830"/>
                  <a:pt x="8369409" y="5807138"/>
                  <a:pt x="8363469" y="5795746"/>
                </a:cubicBezTo>
                <a:cubicBezTo>
                  <a:pt x="8322316" y="5783986"/>
                  <a:pt x="8283162" y="5791911"/>
                  <a:pt x="8275497" y="5778489"/>
                </a:cubicBezTo>
                <a:cubicBezTo>
                  <a:pt x="8194123" y="5785377"/>
                  <a:pt x="8141324" y="5754168"/>
                  <a:pt x="8074238" y="5742006"/>
                </a:cubicBezTo>
                <a:cubicBezTo>
                  <a:pt x="8012043" y="5728797"/>
                  <a:pt x="7936376" y="5697944"/>
                  <a:pt x="7902328" y="5699228"/>
                </a:cubicBezTo>
                <a:cubicBezTo>
                  <a:pt x="7876994" y="5674937"/>
                  <a:pt x="7861184" y="5683981"/>
                  <a:pt x="7840612" y="5676358"/>
                </a:cubicBezTo>
                <a:cubicBezTo>
                  <a:pt x="7803208" y="5669990"/>
                  <a:pt x="7836041" y="5656982"/>
                  <a:pt x="7786819" y="5667021"/>
                </a:cubicBezTo>
                <a:cubicBezTo>
                  <a:pt x="7732613" y="5641066"/>
                  <a:pt x="7556449" y="5637096"/>
                  <a:pt x="7548172" y="5629574"/>
                </a:cubicBezTo>
                <a:cubicBezTo>
                  <a:pt x="7520370" y="5633745"/>
                  <a:pt x="7499280" y="5578024"/>
                  <a:pt x="7483437" y="5570528"/>
                </a:cubicBezTo>
                <a:cubicBezTo>
                  <a:pt x="7446517" y="5557963"/>
                  <a:pt x="7432754" y="5546985"/>
                  <a:pt x="7377870" y="5526585"/>
                </a:cubicBezTo>
                <a:cubicBezTo>
                  <a:pt x="7324166" y="5514084"/>
                  <a:pt x="7290459" y="5487251"/>
                  <a:pt x="7230737" y="5488337"/>
                </a:cubicBezTo>
                <a:cubicBezTo>
                  <a:pt x="7229794" y="5484587"/>
                  <a:pt x="7227568" y="5481259"/>
                  <a:pt x="7224458" y="5478243"/>
                </a:cubicBezTo>
                <a:lnTo>
                  <a:pt x="7183121" y="5456690"/>
                </a:lnTo>
                <a:lnTo>
                  <a:pt x="7164601" y="5445669"/>
                </a:lnTo>
                <a:cubicBezTo>
                  <a:pt x="7117444" y="5439044"/>
                  <a:pt x="6961715" y="5423162"/>
                  <a:pt x="6900177" y="5416943"/>
                </a:cubicBezTo>
                <a:cubicBezTo>
                  <a:pt x="6859708" y="5411962"/>
                  <a:pt x="6829973" y="5424009"/>
                  <a:pt x="6795372" y="5408353"/>
                </a:cubicBezTo>
                <a:cubicBezTo>
                  <a:pt x="6757466" y="5403756"/>
                  <a:pt x="6723150" y="5405975"/>
                  <a:pt x="6692251" y="5397154"/>
                </a:cubicBezTo>
                <a:cubicBezTo>
                  <a:pt x="6678032" y="5400523"/>
                  <a:pt x="6665282" y="5400960"/>
                  <a:pt x="6655235" y="5391791"/>
                </a:cubicBezTo>
                <a:cubicBezTo>
                  <a:pt x="6632342" y="5390482"/>
                  <a:pt x="6578001" y="5390210"/>
                  <a:pt x="6554894" y="5389301"/>
                </a:cubicBezTo>
                <a:lnTo>
                  <a:pt x="6516595" y="5386337"/>
                </a:lnTo>
                <a:lnTo>
                  <a:pt x="6508541" y="5385090"/>
                </a:lnTo>
                <a:cubicBezTo>
                  <a:pt x="6495493" y="5382212"/>
                  <a:pt x="6482908" y="5378966"/>
                  <a:pt x="6471012" y="5375510"/>
                </a:cubicBezTo>
                <a:cubicBezTo>
                  <a:pt x="6446928" y="5375684"/>
                  <a:pt x="6395710" y="5387873"/>
                  <a:pt x="6364035" y="5386135"/>
                </a:cubicBezTo>
                <a:lnTo>
                  <a:pt x="6243319" y="5359013"/>
                </a:lnTo>
                <a:cubicBezTo>
                  <a:pt x="6212879" y="5353773"/>
                  <a:pt x="6162673" y="5347269"/>
                  <a:pt x="6098321" y="5333635"/>
                </a:cubicBezTo>
                <a:cubicBezTo>
                  <a:pt x="6036512" y="5321493"/>
                  <a:pt x="5902526" y="5286519"/>
                  <a:pt x="5880652" y="5277210"/>
                </a:cubicBezTo>
                <a:cubicBezTo>
                  <a:pt x="5862008" y="5272118"/>
                  <a:pt x="5777344" y="5270729"/>
                  <a:pt x="5785959" y="5281428"/>
                </a:cubicBezTo>
                <a:cubicBezTo>
                  <a:pt x="5732223" y="5253885"/>
                  <a:pt x="5707481" y="5272284"/>
                  <a:pt x="5643534" y="5254565"/>
                </a:cubicBezTo>
                <a:lnTo>
                  <a:pt x="5518799" y="5239589"/>
                </a:lnTo>
                <a:lnTo>
                  <a:pt x="5505015" y="5238668"/>
                </a:lnTo>
                <a:lnTo>
                  <a:pt x="5453307" y="5242373"/>
                </a:lnTo>
                <a:cubicBezTo>
                  <a:pt x="5364785" y="5222802"/>
                  <a:pt x="5272117" y="5216494"/>
                  <a:pt x="5221533" y="5211727"/>
                </a:cubicBezTo>
                <a:lnTo>
                  <a:pt x="5149802" y="5213774"/>
                </a:lnTo>
                <a:cubicBezTo>
                  <a:pt x="5138262" y="5214029"/>
                  <a:pt x="5124907" y="5211375"/>
                  <a:pt x="5114928" y="5210874"/>
                </a:cubicBezTo>
                <a:lnTo>
                  <a:pt x="5108970" y="5210769"/>
                </a:lnTo>
                <a:lnTo>
                  <a:pt x="5067961" y="5212732"/>
                </a:lnTo>
                <a:lnTo>
                  <a:pt x="5007075" y="5219826"/>
                </a:lnTo>
                <a:cubicBezTo>
                  <a:pt x="4987003" y="5224768"/>
                  <a:pt x="4969259" y="5243691"/>
                  <a:pt x="4944087" y="5234705"/>
                </a:cubicBezTo>
                <a:cubicBezTo>
                  <a:pt x="4949882" y="5245098"/>
                  <a:pt x="4914397" y="5231960"/>
                  <a:pt x="4907662" y="5240963"/>
                </a:cubicBezTo>
                <a:cubicBezTo>
                  <a:pt x="4903760" y="5248418"/>
                  <a:pt x="4892087" y="5246169"/>
                  <a:pt x="4882386" y="5247827"/>
                </a:cubicBezTo>
                <a:cubicBezTo>
                  <a:pt x="4874062" y="5254866"/>
                  <a:pt x="4826963" y="5256092"/>
                  <a:pt x="4811440" y="5252876"/>
                </a:cubicBezTo>
                <a:cubicBezTo>
                  <a:pt x="4768806" y="5239165"/>
                  <a:pt x="4725356" y="5266199"/>
                  <a:pt x="4691075" y="5256053"/>
                </a:cubicBezTo>
                <a:cubicBezTo>
                  <a:pt x="4657791" y="5260543"/>
                  <a:pt x="4662147" y="5270118"/>
                  <a:pt x="4640313" y="5272672"/>
                </a:cubicBezTo>
                <a:cubicBezTo>
                  <a:pt x="4614551" y="5275276"/>
                  <a:pt x="4552839" y="5274110"/>
                  <a:pt x="4536504" y="5271673"/>
                </a:cubicBezTo>
                <a:lnTo>
                  <a:pt x="4513724" y="5265192"/>
                </a:lnTo>
                <a:lnTo>
                  <a:pt x="4459811" y="5259461"/>
                </a:lnTo>
                <a:lnTo>
                  <a:pt x="4379064" y="5240693"/>
                </a:lnTo>
                <a:cubicBezTo>
                  <a:pt x="4349703" y="5233397"/>
                  <a:pt x="4313198" y="5233244"/>
                  <a:pt x="4290981" y="5218803"/>
                </a:cubicBezTo>
                <a:cubicBezTo>
                  <a:pt x="4277508" y="5216103"/>
                  <a:pt x="4248116" y="5209410"/>
                  <a:pt x="4238372" y="5207320"/>
                </a:cubicBezTo>
                <a:lnTo>
                  <a:pt x="4232518" y="5206263"/>
                </a:lnTo>
                <a:lnTo>
                  <a:pt x="4191732" y="5201631"/>
                </a:lnTo>
                <a:lnTo>
                  <a:pt x="4065532" y="5203432"/>
                </a:lnTo>
                <a:cubicBezTo>
                  <a:pt x="4069305" y="5214589"/>
                  <a:pt x="4036780" y="5195978"/>
                  <a:pt x="4028460" y="5203762"/>
                </a:cubicBezTo>
                <a:cubicBezTo>
                  <a:pt x="4023224" y="5210474"/>
                  <a:pt x="4012138" y="5206393"/>
                  <a:pt x="4002267" y="5206472"/>
                </a:cubicBezTo>
                <a:cubicBezTo>
                  <a:pt x="3992749" y="5212068"/>
                  <a:pt x="3946095" y="5205737"/>
                  <a:pt x="3931396" y="5200087"/>
                </a:cubicBezTo>
                <a:cubicBezTo>
                  <a:pt x="3891932" y="5179770"/>
                  <a:pt x="3844059" y="5199420"/>
                  <a:pt x="3812162" y="5183950"/>
                </a:cubicBezTo>
                <a:cubicBezTo>
                  <a:pt x="3778518" y="5183043"/>
                  <a:pt x="3780102" y="5188477"/>
                  <a:pt x="3758105" y="5187497"/>
                </a:cubicBezTo>
                <a:cubicBezTo>
                  <a:pt x="3717288" y="5184581"/>
                  <a:pt x="3625982" y="5171765"/>
                  <a:pt x="3567259" y="5166457"/>
                </a:cubicBezTo>
                <a:cubicBezTo>
                  <a:pt x="3512865" y="5162132"/>
                  <a:pt x="3463644" y="5161944"/>
                  <a:pt x="3405770" y="5155649"/>
                </a:cubicBezTo>
                <a:cubicBezTo>
                  <a:pt x="3361027" y="5142974"/>
                  <a:pt x="3312439" y="5157431"/>
                  <a:pt x="3280097" y="5141037"/>
                </a:cubicBezTo>
                <a:cubicBezTo>
                  <a:pt x="3120979" y="5116725"/>
                  <a:pt x="3052347" y="5128130"/>
                  <a:pt x="3009910" y="5103818"/>
                </a:cubicBezTo>
                <a:cubicBezTo>
                  <a:pt x="3005875" y="5100226"/>
                  <a:pt x="3001138" y="5097296"/>
                  <a:pt x="2995934" y="5094849"/>
                </a:cubicBezTo>
                <a:lnTo>
                  <a:pt x="2942858" y="5080954"/>
                </a:lnTo>
                <a:lnTo>
                  <a:pt x="2875436" y="5065767"/>
                </a:lnTo>
                <a:lnTo>
                  <a:pt x="2874892" y="5066635"/>
                </a:lnTo>
                <a:cubicBezTo>
                  <a:pt x="2869596" y="5067361"/>
                  <a:pt x="2856789" y="5066934"/>
                  <a:pt x="2843662" y="5070125"/>
                </a:cubicBezTo>
                <a:lnTo>
                  <a:pt x="2718916" y="5071712"/>
                </a:lnTo>
                <a:lnTo>
                  <a:pt x="2713522" y="5072387"/>
                </a:lnTo>
                <a:lnTo>
                  <a:pt x="2476147" y="5064475"/>
                </a:lnTo>
                <a:cubicBezTo>
                  <a:pt x="2437134" y="5049559"/>
                  <a:pt x="2413847" y="5063272"/>
                  <a:pt x="2373568" y="5059695"/>
                </a:cubicBezTo>
                <a:cubicBezTo>
                  <a:pt x="2342080" y="5059623"/>
                  <a:pt x="2308969" y="5065971"/>
                  <a:pt x="2287219" y="5064043"/>
                </a:cubicBezTo>
                <a:cubicBezTo>
                  <a:pt x="2221974" y="5050567"/>
                  <a:pt x="2205627" y="5056653"/>
                  <a:pt x="2164831" y="5052958"/>
                </a:cubicBezTo>
                <a:cubicBezTo>
                  <a:pt x="2133996" y="5046048"/>
                  <a:pt x="2078492" y="5023548"/>
                  <a:pt x="2058061" y="5016184"/>
                </a:cubicBezTo>
                <a:lnTo>
                  <a:pt x="2042244" y="5008773"/>
                </a:lnTo>
                <a:cubicBezTo>
                  <a:pt x="2012576" y="5000130"/>
                  <a:pt x="1896351" y="4954488"/>
                  <a:pt x="1877728" y="4964561"/>
                </a:cubicBezTo>
                <a:cubicBezTo>
                  <a:pt x="1839146" y="4963602"/>
                  <a:pt x="1818769" y="4956798"/>
                  <a:pt x="1759056" y="4940624"/>
                </a:cubicBezTo>
                <a:cubicBezTo>
                  <a:pt x="1719091" y="4929016"/>
                  <a:pt x="1691494" y="4906097"/>
                  <a:pt x="1637948" y="4894908"/>
                </a:cubicBezTo>
                <a:cubicBezTo>
                  <a:pt x="1587306" y="4861386"/>
                  <a:pt x="1496241" y="4859518"/>
                  <a:pt x="1434549" y="4834662"/>
                </a:cubicBezTo>
                <a:cubicBezTo>
                  <a:pt x="1412300" y="4829402"/>
                  <a:pt x="1399661" y="4828707"/>
                  <a:pt x="1390955" y="4829316"/>
                </a:cubicBezTo>
                <a:cubicBezTo>
                  <a:pt x="1382249" y="4829924"/>
                  <a:pt x="1377477" y="4831836"/>
                  <a:pt x="1370962" y="4831790"/>
                </a:cubicBezTo>
                <a:lnTo>
                  <a:pt x="1356367" y="4834110"/>
                </a:lnTo>
                <a:cubicBezTo>
                  <a:pt x="1341168" y="4835381"/>
                  <a:pt x="1306602" y="4835726"/>
                  <a:pt x="1279765" y="4839413"/>
                </a:cubicBezTo>
                <a:cubicBezTo>
                  <a:pt x="1260110" y="4847710"/>
                  <a:pt x="1209850" y="4856961"/>
                  <a:pt x="1195347" y="4856229"/>
                </a:cubicBezTo>
                <a:cubicBezTo>
                  <a:pt x="1171903" y="4851831"/>
                  <a:pt x="1033292" y="4846401"/>
                  <a:pt x="970251" y="4847789"/>
                </a:cubicBezTo>
                <a:cubicBezTo>
                  <a:pt x="913858" y="4855529"/>
                  <a:pt x="857841" y="4851297"/>
                  <a:pt x="812914" y="4858427"/>
                </a:cubicBezTo>
                <a:cubicBezTo>
                  <a:pt x="762967" y="4886923"/>
                  <a:pt x="645932" y="4882014"/>
                  <a:pt x="597225" y="4886734"/>
                </a:cubicBezTo>
                <a:cubicBezTo>
                  <a:pt x="575890" y="4890828"/>
                  <a:pt x="534371" y="4886470"/>
                  <a:pt x="520671" y="4886753"/>
                </a:cubicBezTo>
                <a:cubicBezTo>
                  <a:pt x="455720" y="4892155"/>
                  <a:pt x="449447" y="4902446"/>
                  <a:pt x="413835" y="4910294"/>
                </a:cubicBezTo>
                <a:cubicBezTo>
                  <a:pt x="401959" y="4903501"/>
                  <a:pt x="389622" y="4906656"/>
                  <a:pt x="376513" y="4912988"/>
                </a:cubicBezTo>
                <a:cubicBezTo>
                  <a:pt x="344376" y="4910998"/>
                  <a:pt x="311403" y="4920509"/>
                  <a:pt x="273386" y="4924140"/>
                </a:cubicBezTo>
                <a:cubicBezTo>
                  <a:pt x="223574" y="4928547"/>
                  <a:pt x="116931" y="4935027"/>
                  <a:pt x="77641" y="4939430"/>
                </a:cubicBezTo>
                <a:lnTo>
                  <a:pt x="37645" y="4950554"/>
                </a:lnTo>
                <a:cubicBezTo>
                  <a:pt x="29688" y="4956215"/>
                  <a:pt x="16534" y="4954754"/>
                  <a:pt x="4572" y="4954747"/>
                </a:cubicBezTo>
                <a:lnTo>
                  <a:pt x="0" y="4955353"/>
                </a:lnTo>
                <a:close/>
              </a:path>
            </a:pathLst>
          </a:custGeom>
        </p:spPr>
      </p:pic>
      <p:sp>
        <p:nvSpPr>
          <p:cNvPr id="2" name="Title 1">
            <a:extLst>
              <a:ext uri="{FF2B5EF4-FFF2-40B4-BE49-F238E27FC236}">
                <a16:creationId xmlns:a16="http://schemas.microsoft.com/office/drawing/2014/main" id="{84BEC96E-7C4F-3A84-5757-6D9B5E8CB160}"/>
              </a:ext>
            </a:extLst>
          </p:cNvPr>
          <p:cNvSpPr>
            <a:spLocks noGrp="1"/>
          </p:cNvSpPr>
          <p:nvPr>
            <p:ph type="ctrTitle"/>
          </p:nvPr>
        </p:nvSpPr>
        <p:spPr>
          <a:xfrm>
            <a:off x="1921526" y="2171384"/>
            <a:ext cx="7521633" cy="1764256"/>
          </a:xfrm>
        </p:spPr>
        <p:txBody>
          <a:bodyPr anchor="b">
            <a:normAutofit/>
          </a:bodyPr>
          <a:lstStyle/>
          <a:p>
            <a:r>
              <a:rPr lang="en-GB" sz="4000" dirty="0"/>
              <a:t>ECEY6005 Regaining Paradise? Sustainability in the Early Years </a:t>
            </a:r>
          </a:p>
        </p:txBody>
      </p:sp>
      <p:sp>
        <p:nvSpPr>
          <p:cNvPr id="3" name="Subtitle 2">
            <a:extLst>
              <a:ext uri="{FF2B5EF4-FFF2-40B4-BE49-F238E27FC236}">
                <a16:creationId xmlns:a16="http://schemas.microsoft.com/office/drawing/2014/main" id="{CB5F4543-67CE-F1EA-E5AA-F018E1F0B94C}"/>
              </a:ext>
            </a:extLst>
          </p:cNvPr>
          <p:cNvSpPr>
            <a:spLocks noGrp="1"/>
          </p:cNvSpPr>
          <p:nvPr>
            <p:ph type="subTitle" idx="1"/>
          </p:nvPr>
        </p:nvSpPr>
        <p:spPr>
          <a:xfrm>
            <a:off x="130629" y="6143129"/>
            <a:ext cx="1265945" cy="613186"/>
          </a:xfrm>
        </p:spPr>
        <p:txBody>
          <a:bodyPr>
            <a:normAutofit fontScale="55000" lnSpcReduction="20000"/>
          </a:bodyPr>
          <a:lstStyle/>
          <a:p>
            <a:r>
              <a:rPr lang="en-GB" dirty="0">
                <a:solidFill>
                  <a:schemeClr val="tx1"/>
                </a:solidFill>
              </a:rPr>
              <a:t>Emma Needham </a:t>
            </a:r>
          </a:p>
          <a:p>
            <a:r>
              <a:rPr lang="en-GB" dirty="0">
                <a:solidFill>
                  <a:schemeClr val="tx1"/>
                </a:solidFill>
              </a:rPr>
              <a:t>2219500 </a:t>
            </a:r>
          </a:p>
        </p:txBody>
      </p:sp>
    </p:spTree>
    <p:extLst>
      <p:ext uri="{BB962C8B-B14F-4D97-AF65-F5344CB8AC3E}">
        <p14:creationId xmlns:p14="http://schemas.microsoft.com/office/powerpoint/2010/main" val="2333144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2758CE0-F916-4DCE-88D1-71430BE44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31CA2540-FD07-4286-91E4-8D0DE4E50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3D404D-5CD6-5F23-3F07-3358CB1B7369}"/>
              </a:ext>
            </a:extLst>
          </p:cNvPr>
          <p:cNvSpPr>
            <a:spLocks noGrp="1"/>
          </p:cNvSpPr>
          <p:nvPr>
            <p:ph type="title"/>
          </p:nvPr>
        </p:nvSpPr>
        <p:spPr>
          <a:xfrm>
            <a:off x="1126762" y="1227279"/>
            <a:ext cx="4328819" cy="2509213"/>
          </a:xfrm>
        </p:spPr>
        <p:txBody>
          <a:bodyPr vert="horz" lIns="91440" tIns="45720" rIns="91440" bIns="45720" rtlCol="0" anchor="b">
            <a:normAutofit/>
          </a:bodyPr>
          <a:lstStyle/>
          <a:p>
            <a:r>
              <a:rPr lang="en-US" sz="4400"/>
              <a:t>What is Sustainability? </a:t>
            </a:r>
          </a:p>
        </p:txBody>
      </p:sp>
      <p:pic>
        <p:nvPicPr>
          <p:cNvPr id="15" name="Picture 14">
            <a:extLst>
              <a:ext uri="{FF2B5EF4-FFF2-40B4-BE49-F238E27FC236}">
                <a16:creationId xmlns:a16="http://schemas.microsoft.com/office/drawing/2014/main" id="{214924F5-CDC2-4DFA-82F3-4843ADD678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55295" t="89389" r="26987" b="24"/>
          <a:stretch/>
        </p:blipFill>
        <p:spPr>
          <a:xfrm flipH="1">
            <a:off x="0" y="-1"/>
            <a:ext cx="2596444" cy="872709"/>
          </a:xfrm>
          <a:prstGeom prst="rect">
            <a:avLst/>
          </a:prstGeom>
        </p:spPr>
      </p:pic>
      <p:pic>
        <p:nvPicPr>
          <p:cNvPr id="17" name="Picture 16">
            <a:extLst>
              <a:ext uri="{FF2B5EF4-FFF2-40B4-BE49-F238E27FC236}">
                <a16:creationId xmlns:a16="http://schemas.microsoft.com/office/drawing/2014/main" id="{AED59812-6820-446C-B994-0D059C97DC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3751"/>
          <a:stretch/>
        </p:blipFill>
        <p:spPr>
          <a:xfrm>
            <a:off x="10473994" y="5564567"/>
            <a:ext cx="1341545" cy="1293433"/>
          </a:xfrm>
          <a:custGeom>
            <a:avLst/>
            <a:gdLst>
              <a:gd name="connsiteX0" fmla="*/ 0 w 1341545"/>
              <a:gd name="connsiteY0" fmla="*/ 0 h 1293433"/>
              <a:gd name="connsiteX1" fmla="*/ 1341545 w 1341545"/>
              <a:gd name="connsiteY1" fmla="*/ 0 h 1293433"/>
              <a:gd name="connsiteX2" fmla="*/ 1341545 w 1341545"/>
              <a:gd name="connsiteY2" fmla="*/ 1293433 h 1293433"/>
              <a:gd name="connsiteX3" fmla="*/ 150847 w 1341545"/>
              <a:gd name="connsiteY3" fmla="*/ 1293433 h 1293433"/>
              <a:gd name="connsiteX4" fmla="*/ 66240 w 1341545"/>
              <a:gd name="connsiteY4" fmla="*/ 1183451 h 1293433"/>
              <a:gd name="connsiteX5" fmla="*/ 0 w 1341545"/>
              <a:gd name="connsiteY5" fmla="*/ 1061841 h 1293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1545" h="1293433">
                <a:moveTo>
                  <a:pt x="0" y="0"/>
                </a:moveTo>
                <a:lnTo>
                  <a:pt x="1341545" y="0"/>
                </a:lnTo>
                <a:lnTo>
                  <a:pt x="1341545" y="1293433"/>
                </a:lnTo>
                <a:lnTo>
                  <a:pt x="150847" y="1293433"/>
                </a:lnTo>
                <a:lnTo>
                  <a:pt x="66240" y="1183451"/>
                </a:lnTo>
                <a:lnTo>
                  <a:pt x="0" y="1061841"/>
                </a:lnTo>
                <a:close/>
              </a:path>
            </a:pathLst>
          </a:custGeom>
        </p:spPr>
      </p:pic>
      <p:pic>
        <p:nvPicPr>
          <p:cNvPr id="6" name="Graphic 5" descr="Sustainability">
            <a:extLst>
              <a:ext uri="{FF2B5EF4-FFF2-40B4-BE49-F238E27FC236}">
                <a16:creationId xmlns:a16="http://schemas.microsoft.com/office/drawing/2014/main" id="{E3143B28-D7C6-F77C-90F3-B8E6DB83948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079873" y="110202"/>
            <a:ext cx="6637593" cy="6637593"/>
          </a:xfrm>
          <a:prstGeom prst="rect">
            <a:avLst/>
          </a:prstGeom>
        </p:spPr>
      </p:pic>
      <p:pic>
        <p:nvPicPr>
          <p:cNvPr id="25" name="Picture 24">
            <a:extLst>
              <a:ext uri="{FF2B5EF4-FFF2-40B4-BE49-F238E27FC236}">
                <a16:creationId xmlns:a16="http://schemas.microsoft.com/office/drawing/2014/main" id="{E844ED7C-1917-40D8-8B42-1B1C27BC5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8252"/>
          <a:stretch/>
        </p:blipFill>
        <p:spPr>
          <a:xfrm flipH="1">
            <a:off x="0" y="3142319"/>
            <a:ext cx="4605339" cy="3715682"/>
          </a:xfrm>
          <a:prstGeom prst="rect">
            <a:avLst/>
          </a:prstGeom>
        </p:spPr>
      </p:pic>
    </p:spTree>
    <p:extLst>
      <p:ext uri="{BB962C8B-B14F-4D97-AF65-F5344CB8AC3E}">
        <p14:creationId xmlns:p14="http://schemas.microsoft.com/office/powerpoint/2010/main" val="765383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3E5D85-0C74-4358-0DA8-1DFEC580ECEA}"/>
              </a:ext>
            </a:extLst>
          </p:cNvPr>
          <p:cNvSpPr txBox="1"/>
          <p:nvPr/>
        </p:nvSpPr>
        <p:spPr>
          <a:xfrm>
            <a:off x="1556657" y="1567543"/>
            <a:ext cx="9797143" cy="2862322"/>
          </a:xfrm>
          <a:prstGeom prst="rect">
            <a:avLst/>
          </a:prstGeom>
          <a:noFill/>
        </p:spPr>
        <p:txBody>
          <a:bodyPr wrap="square" rtlCol="0">
            <a:spAutoFit/>
          </a:bodyPr>
          <a:lstStyle/>
          <a:p>
            <a:pPr marL="285750" indent="-285750">
              <a:buFont typeface="Arial" panose="020B0604020202020204" pitchFamily="34" charset="0"/>
              <a:buChar char="•"/>
            </a:pPr>
            <a:r>
              <a:rPr lang="en-GB" dirty="0"/>
              <a:t>Sustainability is something that people need to learn to become to be able to save the world and to make sure we are protecting future generations. </a:t>
            </a:r>
          </a:p>
          <a:p>
            <a:pPr marL="285750" indent="-285750">
              <a:buFont typeface="Arial" panose="020B0604020202020204" pitchFamily="34" charset="0"/>
              <a:buChar char="•"/>
            </a:pPr>
            <a:r>
              <a:rPr lang="en-GB" dirty="0"/>
              <a:t>If a resource can be reproduced at the same king of timing it is taking to us it, then this is sustainable. However, if it is going to take longer for then environment to replace the resource then that is not sustainable. An example is if someone is cutting down trees to make paper or to use for building garden furniture and they are using more them faster than the environment can grow more than this is unsustainable and eventually you are going to run out of wood. </a:t>
            </a:r>
          </a:p>
          <a:p>
            <a:pPr marL="285750" indent="-285750">
              <a:buFont typeface="Arial" panose="020B0604020202020204" pitchFamily="34" charset="0"/>
              <a:buChar char="•"/>
            </a:pPr>
            <a:r>
              <a:rPr lang="en-GB" dirty="0"/>
              <a:t>Being sustainable can mean financially, socially or environmentally and it is important that everyone within the world starts becoming more environmentally sustainable because the world is in trouble and it’s time for change. </a:t>
            </a:r>
          </a:p>
        </p:txBody>
      </p:sp>
    </p:spTree>
    <p:extLst>
      <p:ext uri="{BB962C8B-B14F-4D97-AF65-F5344CB8AC3E}">
        <p14:creationId xmlns:p14="http://schemas.microsoft.com/office/powerpoint/2010/main" val="4041298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4103" name="Picture 2">
            <a:extLst>
              <a:ext uri="{FF2B5EF4-FFF2-40B4-BE49-F238E27FC236}">
                <a16:creationId xmlns:a16="http://schemas.microsoft.com/office/drawing/2014/main" id="{E1408BAF-1350-4BC5-9C72-82A08BB07B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105" name="Picture 4104">
            <a:extLst>
              <a:ext uri="{FF2B5EF4-FFF2-40B4-BE49-F238E27FC236}">
                <a16:creationId xmlns:a16="http://schemas.microsoft.com/office/drawing/2014/main" id="{44E843C5-E258-463E-B6A7-03E24286BC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4107" name="Rectangle 4106">
            <a:extLst>
              <a:ext uri="{FF2B5EF4-FFF2-40B4-BE49-F238E27FC236}">
                <a16:creationId xmlns:a16="http://schemas.microsoft.com/office/drawing/2014/main" id="{5D2CA358-2EA6-49C2-AAEF-0C79C1F76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9" name="Picture 2">
            <a:extLst>
              <a:ext uri="{FF2B5EF4-FFF2-40B4-BE49-F238E27FC236}">
                <a16:creationId xmlns:a16="http://schemas.microsoft.com/office/drawing/2014/main" id="{AAD74829-8970-4A28-B5F6-387E0E313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3"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B1F6AAE-FD3F-23D0-1206-832982B77B74}"/>
              </a:ext>
            </a:extLst>
          </p:cNvPr>
          <p:cNvSpPr txBox="1"/>
          <p:nvPr/>
        </p:nvSpPr>
        <p:spPr>
          <a:xfrm>
            <a:off x="1054065" y="2367092"/>
            <a:ext cx="5855415" cy="3847444"/>
          </a:xfrm>
          <a:prstGeom prst="rect">
            <a:avLst/>
          </a:prstGeom>
        </p:spPr>
        <p:txBody>
          <a:bodyPr vert="horz" lIns="91440" tIns="45720" rIns="91440" bIns="45720" rtlCol="0">
            <a:normAutofit/>
          </a:bodyPr>
          <a:lstStyle/>
          <a:p>
            <a:pPr indent="-228600" defTabSz="914400">
              <a:lnSpc>
                <a:spcPct val="110000"/>
              </a:lnSpc>
              <a:spcAft>
                <a:spcPts val="600"/>
              </a:spcAft>
              <a:buClr>
                <a:schemeClr val="tx1"/>
              </a:buClr>
              <a:buFont typeface="Arial" panose="020B0604020202020204" pitchFamily="34" charset="0"/>
              <a:buChar char="•"/>
            </a:pPr>
            <a:r>
              <a:rPr lang="en-US" sz="1100" cap="all"/>
              <a:t>I have chosen to talk about this area because I believe it could become more environmentally sustainable and becomes a places that families can go to, to spend the day enjoying nature and watching the wildlife in their natural habitat. </a:t>
            </a:r>
          </a:p>
          <a:p>
            <a:pPr indent="-228600" defTabSz="914400">
              <a:lnSpc>
                <a:spcPct val="110000"/>
              </a:lnSpc>
              <a:spcAft>
                <a:spcPts val="600"/>
              </a:spcAft>
              <a:buClr>
                <a:schemeClr val="tx1"/>
              </a:buClr>
              <a:buFont typeface="Arial" panose="020B0604020202020204" pitchFamily="34" charset="0"/>
              <a:buChar char="•"/>
            </a:pPr>
            <a:r>
              <a:rPr lang="en-US" sz="1100" cap="all"/>
              <a:t>At the current moment, this area is a beautiful natural green field that is the home to so many different types of wildlife with amazing amounts of potential to expand what is already has to offer. However, the owners of the land are in the process of building new houses and if they move forward with this then they are going to destroy the homes of the wildlife, destroy nature and potentially kill the lives that live there. </a:t>
            </a:r>
          </a:p>
          <a:p>
            <a:pPr indent="-228600" defTabSz="914400">
              <a:lnSpc>
                <a:spcPct val="110000"/>
              </a:lnSpc>
              <a:spcAft>
                <a:spcPts val="600"/>
              </a:spcAft>
              <a:buClr>
                <a:schemeClr val="tx1"/>
              </a:buClr>
              <a:buFont typeface="Arial" panose="020B0604020202020204" pitchFamily="34" charset="0"/>
              <a:buChar char="•"/>
            </a:pPr>
            <a:r>
              <a:rPr lang="en-US" sz="1100" cap="all"/>
              <a:t>Humans have already done so much to the world around them that has destroyed so many natural resources, destroyed the homes for many types of wildlife and being the reason why some wildlife have been killed and are endangered. It’s time that we work together to stop this from continuing. </a:t>
            </a:r>
          </a:p>
          <a:p>
            <a:pPr indent="-228600" defTabSz="914400">
              <a:lnSpc>
                <a:spcPct val="110000"/>
              </a:lnSpc>
              <a:spcAft>
                <a:spcPts val="600"/>
              </a:spcAft>
              <a:buClr>
                <a:schemeClr val="tx1"/>
              </a:buClr>
              <a:buFont typeface="Arial" panose="020B0604020202020204" pitchFamily="34" charset="0"/>
              <a:buChar char="•"/>
            </a:pPr>
            <a:r>
              <a:rPr lang="en-US" sz="1100" cap="all"/>
              <a:t>Throughout this scrapbook I am going to explain how we can protect the field and expand its potential. </a:t>
            </a:r>
          </a:p>
        </p:txBody>
      </p:sp>
      <p:pic>
        <p:nvPicPr>
          <p:cNvPr id="4098" name="Picture 2" descr="11,597 Bench Yellow Flower Garden ...">
            <a:extLst>
              <a:ext uri="{FF2B5EF4-FFF2-40B4-BE49-F238E27FC236}">
                <a16:creationId xmlns:a16="http://schemas.microsoft.com/office/drawing/2014/main" id="{8BF0D27B-35CB-96A7-24B9-BDCDEEC78D6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065432" y="3564919"/>
            <a:ext cx="4837958" cy="31266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Top 5 farms with the largest acreage in ...">
            <a:extLst>
              <a:ext uri="{FF2B5EF4-FFF2-40B4-BE49-F238E27FC236}">
                <a16:creationId xmlns:a16="http://schemas.microsoft.com/office/drawing/2014/main" id="{64F67F1F-B9E3-649B-0322-692B59E5051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065433" y="216445"/>
            <a:ext cx="4837958" cy="3219441"/>
          </a:xfrm>
          <a:prstGeom prst="rect">
            <a:avLst/>
          </a:prstGeom>
          <a:noFill/>
          <a:extLst>
            <a:ext uri="{909E8E84-426E-40DD-AFC4-6F175D3DCCD1}">
              <a14:hiddenFill xmlns:a14="http://schemas.microsoft.com/office/drawing/2010/main">
                <a:solidFill>
                  <a:srgbClr val="FFFFFF"/>
                </a:solidFill>
              </a14:hiddenFill>
            </a:ext>
          </a:extLst>
        </p:spPr>
      </p:pic>
      <p:pic>
        <p:nvPicPr>
          <p:cNvPr id="4111" name="Picture 4110">
            <a:extLst>
              <a:ext uri="{FF2B5EF4-FFF2-40B4-BE49-F238E27FC236}">
                <a16:creationId xmlns:a16="http://schemas.microsoft.com/office/drawing/2014/main" id="{D976ACB9-C2D4-45C2-924A-2CF7CFF511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2"/>
            <a:ext cx="12192000" cy="6858000"/>
          </a:xfrm>
          <a:prstGeom prst="rect">
            <a:avLst/>
          </a:prstGeom>
        </p:spPr>
      </p:pic>
      <p:sp>
        <p:nvSpPr>
          <p:cNvPr id="2" name="Title 1">
            <a:extLst>
              <a:ext uri="{FF2B5EF4-FFF2-40B4-BE49-F238E27FC236}">
                <a16:creationId xmlns:a16="http://schemas.microsoft.com/office/drawing/2014/main" id="{9BA4E648-A118-C198-7973-84B848387EA3}"/>
              </a:ext>
            </a:extLst>
          </p:cNvPr>
          <p:cNvSpPr>
            <a:spLocks noGrp="1"/>
          </p:cNvSpPr>
          <p:nvPr>
            <p:ph type="title"/>
          </p:nvPr>
        </p:nvSpPr>
        <p:spPr>
          <a:xfrm>
            <a:off x="1054064" y="618517"/>
            <a:ext cx="5855416" cy="1596177"/>
          </a:xfrm>
        </p:spPr>
        <p:txBody>
          <a:bodyPr vert="horz" lIns="91440" tIns="45720" rIns="91440" bIns="45720" rtlCol="0" anchor="ctr">
            <a:normAutofit/>
          </a:bodyPr>
          <a:lstStyle/>
          <a:p>
            <a:r>
              <a:rPr lang="en-US" dirty="0"/>
              <a:t>The chosen area. </a:t>
            </a:r>
          </a:p>
        </p:txBody>
      </p:sp>
    </p:spTree>
    <p:extLst>
      <p:ext uri="{BB962C8B-B14F-4D97-AF65-F5344CB8AC3E}">
        <p14:creationId xmlns:p14="http://schemas.microsoft.com/office/powerpoint/2010/main" val="1324580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3079"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081" name="Picture 3080">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083" name="Rectangle 3082">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ACBE2A9E-A463-E640-CEA6-506643638856}"/>
              </a:ext>
            </a:extLst>
          </p:cNvPr>
          <p:cNvSpPr txBox="1"/>
          <p:nvPr/>
        </p:nvSpPr>
        <p:spPr>
          <a:xfrm>
            <a:off x="2512474" y="-114842"/>
            <a:ext cx="5855416" cy="1596177"/>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cap="all" dirty="0">
                <a:latin typeface="+mj-lt"/>
                <a:ea typeface="+mj-ea"/>
                <a:cs typeface="+mj-cs"/>
              </a:rPr>
              <a:t>Their plans for this plot of land. </a:t>
            </a:r>
          </a:p>
        </p:txBody>
      </p:sp>
      <p:sp>
        <p:nvSpPr>
          <p:cNvPr id="9" name="TextBox 8">
            <a:extLst>
              <a:ext uri="{FF2B5EF4-FFF2-40B4-BE49-F238E27FC236}">
                <a16:creationId xmlns:a16="http://schemas.microsoft.com/office/drawing/2014/main" id="{8239FF05-9B01-50D3-9B95-B66E7FDDDE8F}"/>
              </a:ext>
            </a:extLst>
          </p:cNvPr>
          <p:cNvSpPr txBox="1"/>
          <p:nvPr/>
        </p:nvSpPr>
        <p:spPr>
          <a:xfrm>
            <a:off x="1146663" y="1279072"/>
            <a:ext cx="5855415" cy="3847444"/>
          </a:xfrm>
          <a:prstGeom prst="rect">
            <a:avLst/>
          </a:prstGeom>
        </p:spPr>
        <p:txBody>
          <a:bodyPr vert="horz" lIns="91440" tIns="45720" rIns="91440" bIns="45720" rtlCol="0">
            <a:noAutofit/>
          </a:bodyPr>
          <a:lstStyle/>
          <a:p>
            <a:pPr indent="-228600" defTabSz="914400">
              <a:lnSpc>
                <a:spcPct val="110000"/>
              </a:lnSpc>
              <a:spcAft>
                <a:spcPts val="600"/>
              </a:spcAft>
              <a:buClr>
                <a:schemeClr val="tx1"/>
              </a:buClr>
              <a:buFont typeface="Arial" panose="020B0604020202020204" pitchFamily="34" charset="0"/>
              <a:buChar char="•"/>
            </a:pPr>
            <a:r>
              <a:rPr lang="en-US" sz="1200" cap="all" dirty="0">
                <a:latin typeface="Arial" panose="020B0604020202020204" pitchFamily="34" charset="0"/>
                <a:cs typeface="Arial" panose="020B0604020202020204" pitchFamily="34" charset="0"/>
              </a:rPr>
              <a:t>If they continue to go ahead with their plans to build new houses, then this is what that field is going to look like, they are going to destroy another plot of natural land to build houses when I believe there is already enough houses out there for people and instead of building more houses, they could buy houses and do the work on them. </a:t>
            </a:r>
          </a:p>
          <a:p>
            <a:pPr indent="-228600" defTabSz="914400">
              <a:lnSpc>
                <a:spcPct val="110000"/>
              </a:lnSpc>
              <a:spcAft>
                <a:spcPts val="600"/>
              </a:spcAft>
              <a:buClr>
                <a:schemeClr val="tx1"/>
              </a:buClr>
              <a:buFont typeface="Arial" panose="020B0604020202020204" pitchFamily="34" charset="0"/>
              <a:buChar char="•"/>
            </a:pPr>
            <a:r>
              <a:rPr lang="en-US" sz="1200" cap="all" dirty="0">
                <a:latin typeface="Arial" panose="020B0604020202020204" pitchFamily="34" charset="0"/>
                <a:cs typeface="Arial" panose="020B0604020202020204" pitchFamily="34" charset="0"/>
              </a:rPr>
              <a:t>Before they start building the new houses they need to ask </a:t>
            </a:r>
          </a:p>
          <a:p>
            <a:pPr marL="285750" indent="-228600" defTabSz="914400">
              <a:lnSpc>
                <a:spcPct val="110000"/>
              </a:lnSpc>
              <a:spcAft>
                <a:spcPts val="600"/>
              </a:spcAft>
              <a:buClr>
                <a:schemeClr val="tx1"/>
              </a:buClr>
              <a:buFont typeface="Arial" panose="020B0604020202020204" pitchFamily="34" charset="0"/>
              <a:buChar char="•"/>
            </a:pPr>
            <a:r>
              <a:rPr lang="en-US" sz="1200" cap="all" dirty="0">
                <a:latin typeface="Arial" panose="020B0604020202020204" pitchFamily="34" charset="0"/>
                <a:cs typeface="Arial" panose="020B0604020202020204" pitchFamily="34" charset="0"/>
              </a:rPr>
              <a:t>do we really need new houses? </a:t>
            </a:r>
          </a:p>
          <a:p>
            <a:pPr marL="285750" indent="-228600" defTabSz="914400">
              <a:lnSpc>
                <a:spcPct val="110000"/>
              </a:lnSpc>
              <a:spcAft>
                <a:spcPts val="600"/>
              </a:spcAft>
              <a:buClr>
                <a:schemeClr val="tx1"/>
              </a:buClr>
              <a:buFont typeface="Arial" panose="020B0604020202020204" pitchFamily="34" charset="0"/>
              <a:buChar char="•"/>
            </a:pPr>
            <a:r>
              <a:rPr lang="en-US" sz="1200" cap="all" dirty="0">
                <a:latin typeface="Arial" panose="020B0604020202020204" pitchFamily="34" charset="0"/>
                <a:cs typeface="Arial" panose="020B0604020202020204" pitchFamily="34" charset="0"/>
              </a:rPr>
              <a:t>Is there somewhere better to build the houses? </a:t>
            </a:r>
          </a:p>
          <a:p>
            <a:pPr marL="285750" indent="-228600" defTabSz="914400">
              <a:lnSpc>
                <a:spcPct val="110000"/>
              </a:lnSpc>
              <a:spcAft>
                <a:spcPts val="600"/>
              </a:spcAft>
              <a:buClr>
                <a:schemeClr val="tx1"/>
              </a:buClr>
              <a:buFont typeface="Arial" panose="020B0604020202020204" pitchFamily="34" charset="0"/>
              <a:buChar char="•"/>
            </a:pPr>
            <a:r>
              <a:rPr lang="en-US" sz="1200" cap="all" dirty="0">
                <a:latin typeface="Arial" panose="020B0604020202020204" pitchFamily="34" charset="0"/>
                <a:cs typeface="Arial" panose="020B0604020202020204" pitchFamily="34" charset="0"/>
              </a:rPr>
              <a:t>Are they being sustainable? </a:t>
            </a:r>
          </a:p>
          <a:p>
            <a:pPr marL="285750" indent="-228600" defTabSz="914400">
              <a:lnSpc>
                <a:spcPct val="110000"/>
              </a:lnSpc>
              <a:spcAft>
                <a:spcPts val="600"/>
              </a:spcAft>
              <a:buClr>
                <a:schemeClr val="tx1"/>
              </a:buClr>
              <a:buFont typeface="Arial" panose="020B0604020202020204" pitchFamily="34" charset="0"/>
              <a:buChar char="•"/>
            </a:pPr>
            <a:r>
              <a:rPr lang="en-US" sz="1200" cap="all" dirty="0">
                <a:latin typeface="Arial" panose="020B0604020202020204" pitchFamily="34" charset="0"/>
                <a:cs typeface="Arial" panose="020B0604020202020204" pitchFamily="34" charset="0"/>
              </a:rPr>
              <a:t>Do they understand the impact this is going to have on the wildlife?</a:t>
            </a:r>
          </a:p>
          <a:p>
            <a:pPr marL="285750" indent="-228600" defTabSz="914400">
              <a:lnSpc>
                <a:spcPct val="110000"/>
              </a:lnSpc>
              <a:spcAft>
                <a:spcPts val="600"/>
              </a:spcAft>
              <a:buClr>
                <a:schemeClr val="tx1"/>
              </a:buClr>
              <a:buFont typeface="Arial" panose="020B0604020202020204" pitchFamily="34" charset="0"/>
              <a:buChar char="•"/>
            </a:pPr>
            <a:r>
              <a:rPr lang="en-US" sz="1200" cap="all" dirty="0">
                <a:latin typeface="Arial" panose="020B0604020202020204" pitchFamily="34" charset="0"/>
                <a:cs typeface="Arial" panose="020B0604020202020204" pitchFamily="34" charset="0"/>
              </a:rPr>
              <a:t>What can they to be able to protect the wildlife? </a:t>
            </a:r>
          </a:p>
          <a:p>
            <a:pPr indent="-228600" defTabSz="914400">
              <a:lnSpc>
                <a:spcPct val="110000"/>
              </a:lnSpc>
              <a:spcAft>
                <a:spcPts val="600"/>
              </a:spcAft>
              <a:buClr>
                <a:schemeClr val="tx1"/>
              </a:buClr>
              <a:buFont typeface="Arial" panose="020B0604020202020204" pitchFamily="34" charset="0"/>
              <a:buChar char="•"/>
            </a:pPr>
            <a:r>
              <a:rPr lang="en-US" sz="1200" cap="all" dirty="0">
                <a:latin typeface="Arial" panose="020B0604020202020204" pitchFamily="34" charset="0"/>
                <a:cs typeface="Arial" panose="020B0604020202020204" pitchFamily="34" charset="0"/>
              </a:rPr>
              <a:t>By asking a few simple questions before going ahead could result in them realizing that what they are doing is damaging to the environment and to the wildlife. </a:t>
            </a:r>
          </a:p>
          <a:p>
            <a:pPr indent="-228600" defTabSz="914400">
              <a:lnSpc>
                <a:spcPct val="110000"/>
              </a:lnSpc>
              <a:spcAft>
                <a:spcPts val="600"/>
              </a:spcAft>
              <a:buClr>
                <a:schemeClr val="tx1"/>
              </a:buClr>
              <a:buFont typeface="Arial" panose="020B0604020202020204" pitchFamily="34" charset="0"/>
              <a:buChar char="•"/>
            </a:pPr>
            <a:r>
              <a:rPr lang="en-US" sz="1200" cap="all" dirty="0">
                <a:latin typeface="Arial" panose="020B0604020202020204" pitchFamily="34" charset="0"/>
                <a:cs typeface="Arial" panose="020B0604020202020204" pitchFamily="34" charset="0"/>
              </a:rPr>
              <a:t>It only takes one person to really think about those questions and to realize the damage that they are going to cause, and they could be the person who stops this from happening. </a:t>
            </a:r>
          </a:p>
        </p:txBody>
      </p:sp>
      <p:pic>
        <p:nvPicPr>
          <p:cNvPr id="3074" name="Picture 2" descr="Builders are making thumping profits by ...">
            <a:extLst>
              <a:ext uri="{FF2B5EF4-FFF2-40B4-BE49-F238E27FC236}">
                <a16:creationId xmlns:a16="http://schemas.microsoft.com/office/drawing/2014/main" id="{553609E1-ACAD-7ABC-6948-14D9AAABB37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352052" y="2214694"/>
            <a:ext cx="4397375" cy="2581394"/>
          </a:xfrm>
          <a:prstGeom prst="rect">
            <a:avLst/>
          </a:prstGeom>
          <a:noFill/>
          <a:extLst>
            <a:ext uri="{909E8E84-426E-40DD-AFC4-6F175D3DCCD1}">
              <a14:hiddenFill xmlns:a14="http://schemas.microsoft.com/office/drawing/2010/main">
                <a:solidFill>
                  <a:srgbClr val="FFFFFF"/>
                </a:solidFill>
              </a14:hiddenFill>
            </a:ext>
          </a:extLst>
        </p:spPr>
      </p:pic>
      <p:pic>
        <p:nvPicPr>
          <p:cNvPr id="3085" name="Picture 3084">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33001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5149" name="Picture 2">
            <a:extLst>
              <a:ext uri="{FF2B5EF4-FFF2-40B4-BE49-F238E27FC236}">
                <a16:creationId xmlns:a16="http://schemas.microsoft.com/office/drawing/2014/main" id="{F3A8575D-CE97-43EB-9923-C3D54629FD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150" name="Picture 5149">
            <a:extLst>
              <a:ext uri="{FF2B5EF4-FFF2-40B4-BE49-F238E27FC236}">
                <a16:creationId xmlns:a16="http://schemas.microsoft.com/office/drawing/2014/main" id="{04B02867-8B3B-49EE-8983-5C9676D127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5151" name="Rectangle 5150">
            <a:extLst>
              <a:ext uri="{FF2B5EF4-FFF2-40B4-BE49-F238E27FC236}">
                <a16:creationId xmlns:a16="http://schemas.microsoft.com/office/drawing/2014/main" id="{A9ED424D-2E9A-4EDA-9862-83579D793D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52" name="Picture 2">
            <a:extLst>
              <a:ext uri="{FF2B5EF4-FFF2-40B4-BE49-F238E27FC236}">
                <a16:creationId xmlns:a16="http://schemas.microsoft.com/office/drawing/2014/main" id="{2B348477-2AE5-4D5C-B1A3-772392C9A8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Perennial leucanthemum / RHS Gardening">
            <a:extLst>
              <a:ext uri="{FF2B5EF4-FFF2-40B4-BE49-F238E27FC236}">
                <a16:creationId xmlns:a16="http://schemas.microsoft.com/office/drawing/2014/main" id="{331DB549-DEFD-6119-2F52-D9988537AAB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041" r="21772" b="-3"/>
          <a:stretch/>
        </p:blipFill>
        <p:spPr bwMode="auto">
          <a:xfrm>
            <a:off x="20" y="-319"/>
            <a:ext cx="3455303" cy="265175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raditional Wild Flower Meadow Mix ...">
            <a:extLst>
              <a:ext uri="{FF2B5EF4-FFF2-40B4-BE49-F238E27FC236}">
                <a16:creationId xmlns:a16="http://schemas.microsoft.com/office/drawing/2014/main" id="{5E248BDB-B799-02AB-E45A-545C0155E76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7490" r="11330" b="-1"/>
          <a:stretch/>
        </p:blipFill>
        <p:spPr bwMode="auto">
          <a:xfrm>
            <a:off x="3" y="2673582"/>
            <a:ext cx="3426779" cy="4195489"/>
          </a:xfrm>
          <a:prstGeom prst="rect">
            <a:avLst/>
          </a:prstGeom>
          <a:noFill/>
          <a:extLst>
            <a:ext uri="{909E8E84-426E-40DD-AFC4-6F175D3DCCD1}">
              <a14:hiddenFill xmlns:a14="http://schemas.microsoft.com/office/drawing/2010/main">
                <a:solidFill>
                  <a:srgbClr val="FFFFFF"/>
                </a:solidFill>
              </a14:hiddenFill>
            </a:ext>
          </a:extLst>
        </p:spPr>
      </p:pic>
      <p:cxnSp>
        <p:nvCxnSpPr>
          <p:cNvPr id="5153" name="Straight Connector 5152">
            <a:extLst>
              <a:ext uri="{FF2B5EF4-FFF2-40B4-BE49-F238E27FC236}">
                <a16:creationId xmlns:a16="http://schemas.microsoft.com/office/drawing/2014/main" id="{DA6D768D-2223-40BD-BC8D-310B4C9AB8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2662510"/>
            <a:ext cx="3429000" cy="1"/>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4" name="Picture 4" descr="Winding dirt path through an open field ...">
            <a:extLst>
              <a:ext uri="{FF2B5EF4-FFF2-40B4-BE49-F238E27FC236}">
                <a16:creationId xmlns:a16="http://schemas.microsoft.com/office/drawing/2014/main" id="{BB888BA0-5E52-5A24-6529-D194286AA55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860" r="7485" b="1"/>
          <a:stretch/>
        </p:blipFill>
        <p:spPr bwMode="auto">
          <a:xfrm>
            <a:off x="3497420" y="10"/>
            <a:ext cx="3484798" cy="4165590"/>
          </a:xfrm>
          <a:prstGeom prst="rect">
            <a:avLst/>
          </a:prstGeom>
          <a:noFill/>
          <a:extLst>
            <a:ext uri="{909E8E84-426E-40DD-AFC4-6F175D3DCCD1}">
              <a14:hiddenFill xmlns:a14="http://schemas.microsoft.com/office/drawing/2010/main">
                <a:solidFill>
                  <a:srgbClr val="FFFFFF"/>
                </a:solidFill>
              </a14:hiddenFill>
            </a:ext>
          </a:extLst>
        </p:spPr>
      </p:pic>
      <p:cxnSp>
        <p:nvCxnSpPr>
          <p:cNvPr id="5154" name="Straight Connector 5153">
            <a:extLst>
              <a:ext uri="{FF2B5EF4-FFF2-40B4-BE49-F238E27FC236}">
                <a16:creationId xmlns:a16="http://schemas.microsoft.com/office/drawing/2014/main" id="{C891E4BD-1186-4D36-9854-03EA3655BA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480088" y="4206240"/>
            <a:ext cx="3483864" cy="1"/>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5126" name="Picture 6" descr="All you need to know about sunflowers">
            <a:extLst>
              <a:ext uri="{FF2B5EF4-FFF2-40B4-BE49-F238E27FC236}">
                <a16:creationId xmlns:a16="http://schemas.microsoft.com/office/drawing/2014/main" id="{43C5CEF5-2287-13D1-568B-DE1778B346DF}"/>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7736" r="17254" b="-2"/>
          <a:stretch/>
        </p:blipFill>
        <p:spPr bwMode="auto">
          <a:xfrm>
            <a:off x="3466531" y="4246882"/>
            <a:ext cx="3497421" cy="2611118"/>
          </a:xfrm>
          <a:prstGeom prst="rect">
            <a:avLst/>
          </a:prstGeom>
          <a:noFill/>
          <a:extLst>
            <a:ext uri="{909E8E84-426E-40DD-AFC4-6F175D3DCCD1}">
              <a14:hiddenFill xmlns:a14="http://schemas.microsoft.com/office/drawing/2010/main">
                <a:solidFill>
                  <a:srgbClr val="FFFFFF"/>
                </a:solidFill>
              </a14:hiddenFill>
            </a:ext>
          </a:extLst>
        </p:spPr>
      </p:pic>
      <p:sp>
        <p:nvSpPr>
          <p:cNvPr id="5155" name="Rectangle 5154">
            <a:extLst>
              <a:ext uri="{FF2B5EF4-FFF2-40B4-BE49-F238E27FC236}">
                <a16:creationId xmlns:a16="http://schemas.microsoft.com/office/drawing/2014/main" id="{840F745F-1503-4A8F-AA4D-809801740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8089" y="0"/>
            <a:ext cx="81313" cy="6858000"/>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56" name="Rectangle 5155">
            <a:extLst>
              <a:ext uri="{FF2B5EF4-FFF2-40B4-BE49-F238E27FC236}">
                <a16:creationId xmlns:a16="http://schemas.microsoft.com/office/drawing/2014/main" id="{7667FABE-1E60-463E-AE6A-4766DD3F4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3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57" name="Picture 5156">
            <a:extLst>
              <a:ext uri="{FF2B5EF4-FFF2-40B4-BE49-F238E27FC236}">
                <a16:creationId xmlns:a16="http://schemas.microsoft.com/office/drawing/2014/main" id="{745376A8-B8BE-47E6-AD91-35BA9084B34A}"/>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294EFD5-8A93-679C-5C61-3A67D040E35A}"/>
              </a:ext>
            </a:extLst>
          </p:cNvPr>
          <p:cNvSpPr>
            <a:spLocks noGrp="1"/>
          </p:cNvSpPr>
          <p:nvPr>
            <p:ph type="title"/>
          </p:nvPr>
        </p:nvSpPr>
        <p:spPr>
          <a:xfrm>
            <a:off x="7232978" y="196097"/>
            <a:ext cx="4631073" cy="1459083"/>
          </a:xfrm>
        </p:spPr>
        <p:txBody>
          <a:bodyPr vert="horz" lIns="91440" tIns="45720" rIns="91440" bIns="45720" rtlCol="0" anchor="b">
            <a:normAutofit fontScale="90000"/>
          </a:bodyPr>
          <a:lstStyle/>
          <a:p>
            <a:r>
              <a:rPr lang="en-US" sz="3400" dirty="0"/>
              <a:t>What they could do instead based on the john Muir award.</a:t>
            </a:r>
          </a:p>
        </p:txBody>
      </p:sp>
      <p:sp>
        <p:nvSpPr>
          <p:cNvPr id="6" name="TextBox 5">
            <a:extLst>
              <a:ext uri="{FF2B5EF4-FFF2-40B4-BE49-F238E27FC236}">
                <a16:creationId xmlns:a16="http://schemas.microsoft.com/office/drawing/2014/main" id="{F9BCF814-16E9-A020-884A-8185D7022EC5}"/>
              </a:ext>
            </a:extLst>
          </p:cNvPr>
          <p:cNvSpPr txBox="1"/>
          <p:nvPr/>
        </p:nvSpPr>
        <p:spPr>
          <a:xfrm>
            <a:off x="7232978" y="1713473"/>
            <a:ext cx="4631073" cy="3970318"/>
          </a:xfrm>
          <a:prstGeom prst="rect">
            <a:avLst/>
          </a:prstGeom>
          <a:noFill/>
        </p:spPr>
        <p:txBody>
          <a:bodyPr wrap="square" rtlCol="0">
            <a:spAutoFit/>
          </a:bodyPr>
          <a:lstStyle/>
          <a:p>
            <a:r>
              <a:rPr lang="en-GB" dirty="0"/>
              <a:t>They have the perfect area to create a nature park or trail for families to visit and learn about the importance of flowers and wildlife. </a:t>
            </a:r>
          </a:p>
          <a:p>
            <a:r>
              <a:rPr lang="en-GB" dirty="0"/>
              <a:t>They could create beautiful flower beds across the field and put in benches for people to sit and relax, not only would this be sustainable to the environment it will also help people and their mental health. </a:t>
            </a:r>
          </a:p>
          <a:p>
            <a:r>
              <a:rPr lang="en-GB" dirty="0"/>
              <a:t>Nature has many benefactors not only to the world but for wildlife and people, so by expanding the fields potential they will be supporting so many things but instead they want to make more houses and destroy the world we live in. </a:t>
            </a:r>
          </a:p>
        </p:txBody>
      </p:sp>
    </p:spTree>
    <p:extLst>
      <p:ext uri="{BB962C8B-B14F-4D97-AF65-F5344CB8AC3E}">
        <p14:creationId xmlns:p14="http://schemas.microsoft.com/office/powerpoint/2010/main" val="1128162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B1981535-B5AA-4E0C-ACE5-925CC19B20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BF97D060-AA7E-4411-BA62-28BD1EBD55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4" descr="Bees Can Sense the Electric Fields of ...">
            <a:extLst>
              <a:ext uri="{FF2B5EF4-FFF2-40B4-BE49-F238E27FC236}">
                <a16:creationId xmlns:a16="http://schemas.microsoft.com/office/drawing/2014/main" id="{D910983C-DE63-6AA5-689A-DC1B2FE3EA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76872" y="3315828"/>
            <a:ext cx="4165392" cy="244521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beautiful wasp is a parasitic killer ...">
            <a:extLst>
              <a:ext uri="{FF2B5EF4-FFF2-40B4-BE49-F238E27FC236}">
                <a16:creationId xmlns:a16="http://schemas.microsoft.com/office/drawing/2014/main" id="{5386C54C-DE2E-6253-0DAE-2193F4B75A7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76872" y="770294"/>
            <a:ext cx="4165392" cy="244521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2761EE1-1F83-4BA3-C74E-111B06616812}"/>
              </a:ext>
            </a:extLst>
          </p:cNvPr>
          <p:cNvSpPr txBox="1"/>
          <p:nvPr/>
        </p:nvSpPr>
        <p:spPr>
          <a:xfrm>
            <a:off x="1060257" y="1105713"/>
            <a:ext cx="6266879" cy="5416868"/>
          </a:xfrm>
          <a:prstGeom prst="rect">
            <a:avLst/>
          </a:prstGeom>
          <a:noFill/>
        </p:spPr>
        <p:txBody>
          <a:bodyPr wrap="square" rtlCol="0">
            <a:spAutoFit/>
          </a:bodyPr>
          <a:lstStyle/>
          <a:p>
            <a:pPr defTabSz="361188">
              <a:spcAft>
                <a:spcPts val="600"/>
              </a:spcAft>
            </a:pPr>
            <a:r>
              <a:rPr lang="en-GB" sz="1200" kern="1200" dirty="0">
                <a:solidFill>
                  <a:schemeClr val="tx1"/>
                </a:solidFill>
                <a:latin typeface="Arial" panose="020B0604020202020204" pitchFamily="34" charset="0"/>
                <a:cs typeface="Arial" panose="020B0604020202020204" pitchFamily="34" charset="0"/>
              </a:rPr>
              <a:t>Wildflowers are important for protecting the bees, the bee population is in danger because of deforestation, climate changes and people. </a:t>
            </a:r>
          </a:p>
          <a:p>
            <a:pPr defTabSz="361188">
              <a:spcAft>
                <a:spcPts val="600"/>
              </a:spcAft>
            </a:pPr>
            <a:r>
              <a:rPr lang="en-GB" sz="1200" kern="1200" dirty="0">
                <a:solidFill>
                  <a:schemeClr val="tx1"/>
                </a:solidFill>
                <a:latin typeface="Arial" panose="020B0604020202020204" pitchFamily="34" charset="0"/>
                <a:cs typeface="Arial" panose="020B0604020202020204" pitchFamily="34" charset="0"/>
              </a:rPr>
              <a:t>Many people are killing bees without knowing the true importance that they have; we need to be able to protect the bees to protect us.</a:t>
            </a:r>
          </a:p>
          <a:p>
            <a:pPr defTabSz="361188">
              <a:spcAft>
                <a:spcPts val="600"/>
              </a:spcAft>
            </a:pPr>
            <a:r>
              <a:rPr lang="en-GB" sz="1200" kern="1200" dirty="0">
                <a:solidFill>
                  <a:schemeClr val="tx1"/>
                </a:solidFill>
                <a:latin typeface="Arial" panose="020B0604020202020204" pitchFamily="34" charset="0"/>
                <a:cs typeface="Arial" panose="020B0604020202020204" pitchFamily="34" charset="0"/>
              </a:rPr>
              <a:t> Stingless bees are important indicator species for the ecosystem’s overall health, which is why it is important that humans play their part in protecting them. Bees produce more than just honey they also provide products that are used in our Health Care making their existence even more important. </a:t>
            </a:r>
          </a:p>
          <a:p>
            <a:pPr defTabSz="361188">
              <a:spcAft>
                <a:spcPts val="600"/>
              </a:spcAft>
            </a:pPr>
            <a:r>
              <a:rPr lang="en-GB" sz="1200" kern="1200" dirty="0">
                <a:solidFill>
                  <a:schemeClr val="tx1"/>
                </a:solidFill>
                <a:latin typeface="Arial" panose="020B0604020202020204" pitchFamily="34" charset="0"/>
                <a:cs typeface="Arial" panose="020B0604020202020204" pitchFamily="34" charset="0"/>
              </a:rPr>
              <a:t>Bees do more than just producing honey, they also play an important role in </a:t>
            </a:r>
          </a:p>
          <a:p>
            <a:pPr defTabSz="361188">
              <a:spcAft>
                <a:spcPts val="600"/>
              </a:spcAft>
            </a:pPr>
            <a:r>
              <a:rPr lang="en-GB" sz="1200" kern="1200" dirty="0">
                <a:solidFill>
                  <a:schemeClr val="tx1"/>
                </a:solidFill>
                <a:latin typeface="Arial" panose="020B0604020202020204" pitchFamily="34" charset="0"/>
                <a:cs typeface="Arial" panose="020B0604020202020204" pitchFamily="34" charset="0"/>
              </a:rPr>
              <a:t>pollinating trees and flowers that provide habitats for wildlife. They also pollinate some of the foods that we need to survive so by protecting bees we are also protecting ourselves and the future. </a:t>
            </a:r>
          </a:p>
          <a:p>
            <a:pPr defTabSz="361188">
              <a:spcAft>
                <a:spcPts val="600"/>
              </a:spcAft>
            </a:pPr>
            <a:r>
              <a:rPr lang="en-GB" sz="1200" kern="1200" dirty="0">
                <a:solidFill>
                  <a:schemeClr val="tx1"/>
                </a:solidFill>
                <a:latin typeface="Arial" panose="020B0604020202020204" pitchFamily="34" charset="0"/>
                <a:cs typeface="Arial" panose="020B0604020202020204" pitchFamily="34" charset="0"/>
              </a:rPr>
              <a:t>There are over 250 different species of bees within the UK and they all play an important role. </a:t>
            </a:r>
          </a:p>
          <a:p>
            <a:pPr defTabSz="361188">
              <a:spcAft>
                <a:spcPts val="600"/>
              </a:spcAft>
            </a:pPr>
            <a:r>
              <a:rPr lang="en-GB" sz="1200" kern="1200" dirty="0">
                <a:solidFill>
                  <a:schemeClr val="tx1"/>
                </a:solidFill>
                <a:latin typeface="Arial" panose="020B0604020202020204" pitchFamily="34" charset="0"/>
                <a:cs typeface="Arial" panose="020B0604020202020204" pitchFamily="34" charset="0"/>
              </a:rPr>
              <a:t>Bees can show us what state the environment is in, by simply observing their development and health it is possible to gain an understanding of the changes in the environment allowing action to be taken to protect it. </a:t>
            </a:r>
          </a:p>
          <a:p>
            <a:pPr defTabSz="361188">
              <a:spcAft>
                <a:spcPts val="600"/>
              </a:spcAft>
            </a:pPr>
            <a:r>
              <a:rPr lang="en-GB" sz="1200" kern="1200" dirty="0">
                <a:solidFill>
                  <a:schemeClr val="tx1"/>
                </a:solidFill>
                <a:latin typeface="Arial" panose="020B0604020202020204" pitchFamily="34" charset="0"/>
                <a:cs typeface="Arial" panose="020B0604020202020204" pitchFamily="34" charset="0"/>
              </a:rPr>
              <a:t>It is important that people stop using pesticides because pests are food for some pollinators and by leaving everything to nature it will increase the food source for bees. Not only can we protect the bees by not using pesticides, but we can also help them if we see them in danger on the floor. By simply mixing two parts sugar to one part water and leaving it near the bee you are providing them with the pick me up they might need to be able to get the buzz back in their bodies allowing them to continue to do the amazing things they do for our environment. </a:t>
            </a:r>
          </a:p>
          <a:p>
            <a:pPr>
              <a:spcAft>
                <a:spcPts val="600"/>
              </a:spcAft>
            </a:pPr>
            <a:endParaRPr lang="en-GB" dirty="0"/>
          </a:p>
        </p:txBody>
      </p:sp>
      <p:sp>
        <p:nvSpPr>
          <p:cNvPr id="6" name="TextBox 5">
            <a:extLst>
              <a:ext uri="{FF2B5EF4-FFF2-40B4-BE49-F238E27FC236}">
                <a16:creationId xmlns:a16="http://schemas.microsoft.com/office/drawing/2014/main" id="{35515E96-2F29-3136-8399-CAEE907C2274}"/>
              </a:ext>
            </a:extLst>
          </p:cNvPr>
          <p:cNvSpPr txBox="1"/>
          <p:nvPr/>
        </p:nvSpPr>
        <p:spPr>
          <a:xfrm>
            <a:off x="2591850" y="123963"/>
            <a:ext cx="4735286" cy="646331"/>
          </a:xfrm>
          <a:prstGeom prst="rect">
            <a:avLst/>
          </a:prstGeom>
          <a:noFill/>
        </p:spPr>
        <p:txBody>
          <a:bodyPr wrap="square" rtlCol="0">
            <a:spAutoFit/>
          </a:bodyPr>
          <a:lstStyle/>
          <a:p>
            <a:r>
              <a:rPr lang="en-GB" sz="3600" dirty="0"/>
              <a:t>Wildflowers and Bees.</a:t>
            </a:r>
          </a:p>
        </p:txBody>
      </p:sp>
    </p:spTree>
    <p:extLst>
      <p:ext uri="{BB962C8B-B14F-4D97-AF65-F5344CB8AC3E}">
        <p14:creationId xmlns:p14="http://schemas.microsoft.com/office/powerpoint/2010/main" val="1374414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BE8B0-1DF4-504F-7E7F-93E938CF1E5A}"/>
              </a:ext>
            </a:extLst>
          </p:cNvPr>
          <p:cNvSpPr>
            <a:spLocks noGrp="1"/>
          </p:cNvSpPr>
          <p:nvPr>
            <p:ph type="title"/>
          </p:nvPr>
        </p:nvSpPr>
        <p:spPr>
          <a:xfrm>
            <a:off x="1199908" y="165085"/>
            <a:ext cx="9792183" cy="758870"/>
          </a:xfrm>
        </p:spPr>
        <p:txBody>
          <a:bodyPr>
            <a:normAutofit fontScale="90000"/>
          </a:bodyPr>
          <a:lstStyle/>
          <a:p>
            <a:r>
              <a:rPr lang="en-GB" dirty="0"/>
              <a:t>The steps I took to try and stop it from happening.</a:t>
            </a:r>
          </a:p>
        </p:txBody>
      </p:sp>
      <p:sp>
        <p:nvSpPr>
          <p:cNvPr id="6" name="TextBox 5">
            <a:extLst>
              <a:ext uri="{FF2B5EF4-FFF2-40B4-BE49-F238E27FC236}">
                <a16:creationId xmlns:a16="http://schemas.microsoft.com/office/drawing/2014/main" id="{C5AA3C58-58A0-24BA-F35D-4AF86C37910B}"/>
              </a:ext>
            </a:extLst>
          </p:cNvPr>
          <p:cNvSpPr txBox="1"/>
          <p:nvPr/>
        </p:nvSpPr>
        <p:spPr>
          <a:xfrm>
            <a:off x="5097652" y="1166842"/>
            <a:ext cx="7051204" cy="4524315"/>
          </a:xfrm>
          <a:prstGeom prst="rect">
            <a:avLst/>
          </a:prstGeom>
          <a:noFill/>
        </p:spPr>
        <p:txBody>
          <a:bodyPr wrap="square" rtlCol="0">
            <a:spAutoFit/>
          </a:bodyPr>
          <a:lstStyle/>
          <a:p>
            <a:r>
              <a:rPr lang="en-GB" dirty="0"/>
              <a:t>Unfortunately, I know that I am unable to stop this on my own which is why I started a petition for people to sign showing that they support me in trying to stop the houses from being built. </a:t>
            </a:r>
          </a:p>
          <a:p>
            <a:r>
              <a:rPr lang="en-GB" dirty="0"/>
              <a:t>I went around to my family, friends, the neighbourhood and to my local town centre and asked people to sign my petition. </a:t>
            </a:r>
          </a:p>
          <a:p>
            <a:r>
              <a:rPr lang="en-GB" dirty="0"/>
              <a:t>I showed them what the owners have planned for the field, and then I showed them what it could become instead. I also explained the benefits and importance of making positive changes. </a:t>
            </a:r>
          </a:p>
          <a:p>
            <a:r>
              <a:rPr lang="en-GB" dirty="0"/>
              <a:t>Although there was many people who said they did not care and that it has nothing to do with them, there was a lot of people who agreed with me and was happy to sign the petition. </a:t>
            </a:r>
          </a:p>
          <a:p>
            <a:r>
              <a:rPr lang="en-GB" dirty="0"/>
              <a:t>My next step is to take my ideas and the petition to the owners of the field and try to explain to them how damaging their plans are to the environment and show them ways that they could support the environment, become more sustainable and be a place that the community can work together to maintain and protect. </a:t>
            </a:r>
          </a:p>
        </p:txBody>
      </p:sp>
      <p:pic>
        <p:nvPicPr>
          <p:cNvPr id="8" name="Picture 7" descr="A screenshot of a computer&#10;&#10;Description automatically generated">
            <a:extLst>
              <a:ext uri="{FF2B5EF4-FFF2-40B4-BE49-F238E27FC236}">
                <a16:creationId xmlns:a16="http://schemas.microsoft.com/office/drawing/2014/main" id="{9E91FBEF-9C9B-F76D-D20A-764AF33344DE}"/>
              </a:ext>
            </a:extLst>
          </p:cNvPr>
          <p:cNvPicPr>
            <a:picLocks noChangeAspect="1"/>
          </p:cNvPicPr>
          <p:nvPr/>
        </p:nvPicPr>
        <p:blipFill rotWithShape="1">
          <a:blip r:embed="rId2">
            <a:extLst>
              <a:ext uri="{28A0092B-C50C-407E-A947-70E740481C1C}">
                <a14:useLocalDpi xmlns:a14="http://schemas.microsoft.com/office/drawing/2010/main" val="0"/>
              </a:ext>
            </a:extLst>
          </a:blip>
          <a:srcRect l="36740" t="34391" r="38481" b="37164"/>
          <a:stretch/>
        </p:blipFill>
        <p:spPr>
          <a:xfrm>
            <a:off x="256242" y="1259620"/>
            <a:ext cx="4601302" cy="2803094"/>
          </a:xfrm>
          <a:prstGeom prst="rect">
            <a:avLst/>
          </a:prstGeom>
        </p:spPr>
      </p:pic>
    </p:spTree>
    <p:extLst>
      <p:ext uri="{BB962C8B-B14F-4D97-AF65-F5344CB8AC3E}">
        <p14:creationId xmlns:p14="http://schemas.microsoft.com/office/powerpoint/2010/main" val="1561917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FAB732-97B5-B5DD-D12D-ACB844CC09F5}"/>
              </a:ext>
            </a:extLst>
          </p:cNvPr>
          <p:cNvSpPr txBox="1"/>
          <p:nvPr/>
        </p:nvSpPr>
        <p:spPr>
          <a:xfrm>
            <a:off x="-54527" y="2495109"/>
            <a:ext cx="8879324" cy="1754326"/>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FF0000"/>
                </a:solidFill>
              </a:rPr>
              <a:t>Me and my son went for a walk to collect sticks to use to build a lovely bird house like the one in the picture. </a:t>
            </a:r>
          </a:p>
          <a:p>
            <a:pPr marL="285750" indent="-285750">
              <a:buFont typeface="Arial" panose="020B0604020202020204" pitchFamily="34" charset="0"/>
              <a:buChar char="•"/>
            </a:pPr>
            <a:r>
              <a:rPr lang="en-GB" dirty="0">
                <a:solidFill>
                  <a:srgbClr val="FF0000"/>
                </a:solidFill>
              </a:rPr>
              <a:t>After we collected a wide range of different sticks, we took them home and stuck them together to create the house. </a:t>
            </a:r>
          </a:p>
          <a:p>
            <a:pPr marL="285750" indent="-285750">
              <a:buFont typeface="Arial" panose="020B0604020202020204" pitchFamily="34" charset="0"/>
              <a:buChar char="•"/>
            </a:pPr>
            <a:r>
              <a:rPr lang="en-GB" dirty="0">
                <a:solidFill>
                  <a:srgbClr val="FF0000"/>
                </a:solidFill>
              </a:rPr>
              <a:t>We made serval houses of different sizes to make sure that the birds had enough room to go inside.  </a:t>
            </a:r>
          </a:p>
        </p:txBody>
      </p:sp>
      <p:pic>
        <p:nvPicPr>
          <p:cNvPr id="1026" name="Picture 2" descr="Making Bird Houses With Unused Material At Home | Deep Jungle Home">
            <a:extLst>
              <a:ext uri="{FF2B5EF4-FFF2-40B4-BE49-F238E27FC236}">
                <a16:creationId xmlns:a16="http://schemas.microsoft.com/office/drawing/2014/main" id="{3ABC52D6-2F75-452C-E4C1-DD59CF8FFD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24797" y="2338397"/>
            <a:ext cx="3236023" cy="18344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ake a bug hotel - Mud &amp; Bloom">
            <a:extLst>
              <a:ext uri="{FF2B5EF4-FFF2-40B4-BE49-F238E27FC236}">
                <a16:creationId xmlns:a16="http://schemas.microsoft.com/office/drawing/2014/main" id="{D89B9C74-FA0B-B29F-A6FB-765C359F55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1493" y="133652"/>
            <a:ext cx="2390775" cy="19145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ake a bug hotel - Mud &amp; Bloom">
            <a:extLst>
              <a:ext uri="{FF2B5EF4-FFF2-40B4-BE49-F238E27FC236}">
                <a16:creationId xmlns:a16="http://schemas.microsoft.com/office/drawing/2014/main" id="{0A99AFD7-37D9-6FC9-AAD8-85F51F5CD7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02098" y="133652"/>
            <a:ext cx="2143125" cy="19145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20B9045-A2D4-20BE-5F96-D4E1674DA45D}"/>
              </a:ext>
            </a:extLst>
          </p:cNvPr>
          <p:cNvSpPr txBox="1"/>
          <p:nvPr/>
        </p:nvSpPr>
        <p:spPr>
          <a:xfrm>
            <a:off x="4945223" y="133651"/>
            <a:ext cx="7015284" cy="2031325"/>
          </a:xfrm>
          <a:prstGeom prst="rect">
            <a:avLst/>
          </a:prstGeom>
          <a:noFill/>
        </p:spPr>
        <p:txBody>
          <a:bodyPr wrap="square" rtlCol="0">
            <a:spAutoFit/>
          </a:bodyPr>
          <a:lstStyle/>
          <a:p>
            <a:pPr marL="285750" indent="-285750">
              <a:buFont typeface="Arial" panose="020B0604020202020204" pitchFamily="34" charset="0"/>
              <a:buChar char="•"/>
            </a:pPr>
            <a:r>
              <a:rPr lang="en-GB" dirty="0"/>
              <a:t>We also made bug hotels using resources from our garden and we recycled some old plant pots to use as the base for the bug hotel. </a:t>
            </a:r>
          </a:p>
          <a:p>
            <a:pPr marL="285750" indent="-285750">
              <a:buFont typeface="Arial" panose="020B0604020202020204" pitchFamily="34" charset="0"/>
              <a:buChar char="•"/>
            </a:pPr>
            <a:r>
              <a:rPr lang="en-GB" dirty="0"/>
              <a:t>Once we gathered all of the materials, we then placed them into each plant pot and then placed them around our garden. </a:t>
            </a:r>
          </a:p>
          <a:p>
            <a:pPr marL="285750" indent="-285750">
              <a:buFont typeface="Arial" panose="020B0604020202020204" pitchFamily="34" charset="0"/>
              <a:buChar char="•"/>
            </a:pPr>
            <a:r>
              <a:rPr lang="en-GB" dirty="0"/>
              <a:t>We then watched over a couple of days to see if any of the bugs would go inside, and my son became so happy when he saw that real life bugs was using his bug hotel. </a:t>
            </a:r>
          </a:p>
        </p:txBody>
      </p:sp>
      <p:pic>
        <p:nvPicPr>
          <p:cNvPr id="2052" name="Picture 4" descr="Bee Hotel | Plastic, Porcelain &amp; Glass - CleverPatch | CleverPatch - Art &amp;  Craft Supplies">
            <a:extLst>
              <a:ext uri="{FF2B5EF4-FFF2-40B4-BE49-F238E27FC236}">
                <a16:creationId xmlns:a16="http://schemas.microsoft.com/office/drawing/2014/main" id="{ACC0CE76-4766-7C0D-2017-C2FFD1B08F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1493" y="4462769"/>
            <a:ext cx="2261579" cy="226157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97B3D1D-9048-B1EE-8AC1-ACD80CC689B1}"/>
              </a:ext>
            </a:extLst>
          </p:cNvPr>
          <p:cNvSpPr txBox="1"/>
          <p:nvPr/>
        </p:nvSpPr>
        <p:spPr>
          <a:xfrm>
            <a:off x="2622268" y="5187655"/>
            <a:ext cx="9126036" cy="1200329"/>
          </a:xfrm>
          <a:prstGeom prst="rect">
            <a:avLst/>
          </a:prstGeom>
          <a:noFill/>
        </p:spPr>
        <p:txBody>
          <a:bodyPr wrap="square" rtlCol="0">
            <a:spAutoFit/>
          </a:bodyPr>
          <a:lstStyle/>
          <a:p>
            <a:pPr marL="285750" indent="-285750">
              <a:buFont typeface="Arial" panose="020B0604020202020204" pitchFamily="34" charset="0"/>
              <a:buChar char="•"/>
            </a:pPr>
            <a:r>
              <a:rPr lang="en-GB" dirty="0"/>
              <a:t>We have also decorated some old mugs and turned them into bee hotels. </a:t>
            </a:r>
            <a:br>
              <a:rPr lang="en-GB" dirty="0"/>
            </a:br>
            <a:r>
              <a:rPr lang="en-GB" dirty="0"/>
              <a:t>We used paper straws and placed them inside of the mugs. </a:t>
            </a:r>
          </a:p>
          <a:p>
            <a:pPr marL="285750" indent="-285750">
              <a:buFont typeface="Arial" panose="020B0604020202020204" pitchFamily="34" charset="0"/>
              <a:buChar char="•"/>
            </a:pPr>
            <a:r>
              <a:rPr lang="en-GB" dirty="0"/>
              <a:t>We painted the outside of the mugs to make them more welcoming for the bees. </a:t>
            </a:r>
          </a:p>
          <a:p>
            <a:pPr marL="285750" indent="-285750">
              <a:buFont typeface="Arial" panose="020B0604020202020204" pitchFamily="34" charset="0"/>
              <a:buChar char="•"/>
            </a:pPr>
            <a:r>
              <a:rPr lang="en-GB" dirty="0"/>
              <a:t>And then we hung them from trees around our neighbourhood. </a:t>
            </a:r>
          </a:p>
        </p:txBody>
      </p:sp>
    </p:spTree>
    <p:extLst>
      <p:ext uri="{BB962C8B-B14F-4D97-AF65-F5344CB8AC3E}">
        <p14:creationId xmlns:p14="http://schemas.microsoft.com/office/powerpoint/2010/main" val="3060014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6185" name="Picture 2">
            <a:extLst>
              <a:ext uri="{FF2B5EF4-FFF2-40B4-BE49-F238E27FC236}">
                <a16:creationId xmlns:a16="http://schemas.microsoft.com/office/drawing/2014/main" id="{F1168660-E713-4688-8E63-A114BED4A2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6187" name="Picture 6186">
            <a:extLst>
              <a:ext uri="{FF2B5EF4-FFF2-40B4-BE49-F238E27FC236}">
                <a16:creationId xmlns:a16="http://schemas.microsoft.com/office/drawing/2014/main" id="{37B99C20-B45B-4294-AA67-B1B673730D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6189" name="Rectangle 6188">
            <a:extLst>
              <a:ext uri="{FF2B5EF4-FFF2-40B4-BE49-F238E27FC236}">
                <a16:creationId xmlns:a16="http://schemas.microsoft.com/office/drawing/2014/main" id="{BE0D18DC-1215-45CC-B2A5-AF05C5769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90" name="Picture 2">
            <a:extLst>
              <a:ext uri="{FF2B5EF4-FFF2-40B4-BE49-F238E27FC236}">
                <a16:creationId xmlns:a16="http://schemas.microsoft.com/office/drawing/2014/main" id="{CD0BE370-514A-431B-AA6D-C69E5C4CF52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Bespoke Bird Watching Shed 12'x6 ...">
            <a:extLst>
              <a:ext uri="{FF2B5EF4-FFF2-40B4-BE49-F238E27FC236}">
                <a16:creationId xmlns:a16="http://schemas.microsoft.com/office/drawing/2014/main" id="{CADFF2A7-7DF5-835A-E4BE-6C7B577717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174" r="-1" b="-1"/>
          <a:stretch/>
        </p:blipFill>
        <p:spPr bwMode="auto">
          <a:xfrm>
            <a:off x="1" y="10"/>
            <a:ext cx="3700129" cy="3428987"/>
          </a:xfrm>
          <a:prstGeom prst="rect">
            <a:avLst/>
          </a:prstGeom>
          <a:noFill/>
          <a:extLst>
            <a:ext uri="{909E8E84-426E-40DD-AFC4-6F175D3DCCD1}">
              <a14:hiddenFill xmlns:a14="http://schemas.microsoft.com/office/drawing/2010/main">
                <a:solidFill>
                  <a:srgbClr val="FFFFFF"/>
                </a:solidFill>
              </a14:hiddenFill>
            </a:ext>
          </a:extLst>
        </p:spPr>
      </p:pic>
      <p:sp>
        <p:nvSpPr>
          <p:cNvPr id="6191" name="Rectangle 6190">
            <a:extLst>
              <a:ext uri="{FF2B5EF4-FFF2-40B4-BE49-F238E27FC236}">
                <a16:creationId xmlns:a16="http://schemas.microsoft.com/office/drawing/2014/main" id="{A86496BD-A67F-43CB-BD00-8A3884A449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8431" y="-3"/>
            <a:ext cx="82296" cy="3419856"/>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How-To: Pallet Wood Bench - Upcycled Ugly">
            <a:extLst>
              <a:ext uri="{FF2B5EF4-FFF2-40B4-BE49-F238E27FC236}">
                <a16:creationId xmlns:a16="http://schemas.microsoft.com/office/drawing/2014/main" id="{CED035A5-F56C-6DC3-DD6F-3988C240D23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528" r="9104" b="-2"/>
          <a:stretch/>
        </p:blipFill>
        <p:spPr bwMode="auto">
          <a:xfrm>
            <a:off x="3784345" y="10"/>
            <a:ext cx="3700129" cy="3428987"/>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Westmoreland Park Nature Based Play ...">
            <a:extLst>
              <a:ext uri="{FF2B5EF4-FFF2-40B4-BE49-F238E27FC236}">
                <a16:creationId xmlns:a16="http://schemas.microsoft.com/office/drawing/2014/main" id="{819CBC7A-A63E-8D1F-26C9-7ED50C96F83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8403"/>
          <a:stretch/>
        </p:blipFill>
        <p:spPr bwMode="auto">
          <a:xfrm>
            <a:off x="1" y="3428998"/>
            <a:ext cx="7479157" cy="3429001"/>
          </a:xfrm>
          <a:prstGeom prst="rect">
            <a:avLst/>
          </a:prstGeom>
          <a:noFill/>
          <a:extLst>
            <a:ext uri="{909E8E84-426E-40DD-AFC4-6F175D3DCCD1}">
              <a14:hiddenFill xmlns:a14="http://schemas.microsoft.com/office/drawing/2010/main">
                <a:solidFill>
                  <a:srgbClr val="FFFFFF"/>
                </a:solidFill>
              </a14:hiddenFill>
            </a:ext>
          </a:extLst>
        </p:spPr>
      </p:pic>
      <p:cxnSp>
        <p:nvCxnSpPr>
          <p:cNvPr id="6184" name="Straight Connector 6183">
            <a:extLst>
              <a:ext uri="{FF2B5EF4-FFF2-40B4-BE49-F238E27FC236}">
                <a16:creationId xmlns:a16="http://schemas.microsoft.com/office/drawing/2014/main" id="{F343BB32-6462-4A26-9015-20B82F3F35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87" y="3429000"/>
            <a:ext cx="7421138" cy="1"/>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
        <p:nvSpPr>
          <p:cNvPr id="6186" name="Rectangle 6185">
            <a:extLst>
              <a:ext uri="{FF2B5EF4-FFF2-40B4-BE49-F238E27FC236}">
                <a16:creationId xmlns:a16="http://schemas.microsoft.com/office/drawing/2014/main" id="{F6644F73-E065-4D6B-9C98-74283A13E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88" name="Picture 6187">
            <a:extLst>
              <a:ext uri="{FF2B5EF4-FFF2-40B4-BE49-F238E27FC236}">
                <a16:creationId xmlns:a16="http://schemas.microsoft.com/office/drawing/2014/main" id="{CB2B17E1-DFCD-4309-9E2A-E8B535BE913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3" y="0"/>
            <a:ext cx="12192000" cy="6858000"/>
          </a:xfrm>
          <a:prstGeom prst="rect">
            <a:avLst/>
          </a:prstGeom>
        </p:spPr>
      </p:pic>
      <p:sp>
        <p:nvSpPr>
          <p:cNvPr id="2" name="TextBox 1">
            <a:extLst>
              <a:ext uri="{FF2B5EF4-FFF2-40B4-BE49-F238E27FC236}">
                <a16:creationId xmlns:a16="http://schemas.microsoft.com/office/drawing/2014/main" id="{3CC5AA31-B181-BC0F-0AF7-272391D67549}"/>
              </a:ext>
            </a:extLst>
          </p:cNvPr>
          <p:cNvSpPr txBox="1"/>
          <p:nvPr/>
        </p:nvSpPr>
        <p:spPr>
          <a:xfrm>
            <a:off x="7643736" y="2343942"/>
            <a:ext cx="4464999" cy="3848513"/>
          </a:xfrm>
          <a:prstGeom prst="rect">
            <a:avLst/>
          </a:prstGeom>
        </p:spPr>
        <p:txBody>
          <a:bodyPr vert="horz" lIns="91440" tIns="45720" rIns="91440" bIns="45720" rtlCol="0">
            <a:normAutofit/>
          </a:bodyPr>
          <a:lstStyle/>
          <a:p>
            <a:pPr indent="-228600" defTabSz="914400">
              <a:lnSpc>
                <a:spcPct val="110000"/>
              </a:lnSpc>
              <a:spcAft>
                <a:spcPts val="600"/>
              </a:spcAft>
              <a:buClr>
                <a:schemeClr val="tx1"/>
              </a:buClr>
              <a:buFont typeface="Arial" panose="020B0604020202020204" pitchFamily="34" charset="0"/>
              <a:buChar char="•"/>
            </a:pPr>
            <a:r>
              <a:rPr lang="en-US" sz="1600" cap="all" dirty="0"/>
              <a:t>My ideas for the field is something that can be completed by the community. </a:t>
            </a:r>
          </a:p>
          <a:p>
            <a:pPr indent="-228600" defTabSz="914400">
              <a:lnSpc>
                <a:spcPct val="110000"/>
              </a:lnSpc>
              <a:spcAft>
                <a:spcPts val="600"/>
              </a:spcAft>
              <a:buClr>
                <a:schemeClr val="tx1"/>
              </a:buClr>
              <a:buFont typeface="Arial" panose="020B0604020202020204" pitchFamily="34" charset="0"/>
              <a:buChar char="•"/>
            </a:pPr>
            <a:r>
              <a:rPr lang="en-US" sz="1600" cap="all" dirty="0"/>
              <a:t>They can use natural resources like wooden pallets to create beautiful benches for visitors to use when they visit the field.</a:t>
            </a:r>
          </a:p>
          <a:p>
            <a:pPr indent="-228600" defTabSz="914400">
              <a:lnSpc>
                <a:spcPct val="110000"/>
              </a:lnSpc>
              <a:spcAft>
                <a:spcPts val="600"/>
              </a:spcAft>
              <a:buClr>
                <a:schemeClr val="tx1"/>
              </a:buClr>
              <a:buFont typeface="Arial" panose="020B0604020202020204" pitchFamily="34" charset="0"/>
              <a:buChar char="•"/>
            </a:pPr>
            <a:r>
              <a:rPr lang="en-US" sz="1600" cap="all" dirty="0"/>
              <a:t>Pallets can also be used to make bird watching shelters, and any trees that have fallen could be turned into a play area for the children to enjoy.  </a:t>
            </a:r>
          </a:p>
          <a:p>
            <a:pPr indent="-228600" defTabSz="914400">
              <a:lnSpc>
                <a:spcPct val="110000"/>
              </a:lnSpc>
              <a:spcAft>
                <a:spcPts val="600"/>
              </a:spcAft>
              <a:buClr>
                <a:schemeClr val="tx1"/>
              </a:buClr>
              <a:buFont typeface="Arial" panose="020B0604020202020204" pitchFamily="34" charset="0"/>
              <a:buChar char="•"/>
            </a:pPr>
            <a:endParaRPr lang="en-US" sz="1600" cap="all" dirty="0"/>
          </a:p>
        </p:txBody>
      </p:sp>
    </p:spTree>
    <p:extLst>
      <p:ext uri="{BB962C8B-B14F-4D97-AF65-F5344CB8AC3E}">
        <p14:creationId xmlns:p14="http://schemas.microsoft.com/office/powerpoint/2010/main" val="4100637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3920259-C10F-7A1B-D20E-75DE38129FA7}"/>
              </a:ext>
            </a:extLst>
          </p:cNvPr>
          <p:cNvSpPr txBox="1"/>
          <p:nvPr/>
        </p:nvSpPr>
        <p:spPr>
          <a:xfrm>
            <a:off x="1180618" y="1215342"/>
            <a:ext cx="10440364" cy="3416320"/>
          </a:xfrm>
          <a:prstGeom prst="rect">
            <a:avLst/>
          </a:prstGeom>
          <a:noFill/>
        </p:spPr>
        <p:txBody>
          <a:bodyPr wrap="square" rtlCol="0">
            <a:spAutoFit/>
          </a:bodyPr>
          <a:lstStyle/>
          <a:p>
            <a:r>
              <a:rPr lang="en-GB" dirty="0"/>
              <a:t>My ideas are based on the John Muir award, after reading on how he is the founder of nature parks he gave me the inspiration on how we could turn the field into something more sustainable. </a:t>
            </a:r>
          </a:p>
          <a:p>
            <a:r>
              <a:rPr lang="en-GB" dirty="0"/>
              <a:t>Using resources that are naturally produced without causing damages or dangers makes this a sustainable project, this is better for the environment. </a:t>
            </a:r>
          </a:p>
          <a:p>
            <a:r>
              <a:rPr lang="en-GB" dirty="0"/>
              <a:t>All new housing projects need to be rejected, there is enough houses that are up for sale that these companies could buy and restore rather than destroying nature and killing wildlife in the process. </a:t>
            </a:r>
          </a:p>
          <a:p>
            <a:r>
              <a:rPr lang="en-GB" dirty="0"/>
              <a:t>Everyone can do their part to protect the environment and protect wildlife that are endangered like bees by simply making eco-friendly houses and feeders and planting flowers in their gardens or around their neighbourhood so that wildlife never have to struggle to find somewhere to live. </a:t>
            </a:r>
          </a:p>
          <a:p>
            <a:r>
              <a:rPr lang="en-GB" dirty="0"/>
              <a:t>By making a simple improvement like this can be one step into protecting the world for future generations. </a:t>
            </a:r>
          </a:p>
          <a:p>
            <a:r>
              <a:rPr lang="en-GB" dirty="0"/>
              <a:t>Thank you for taking the time to look through my scrapbook, I hope you have learnt something new and that it makes you think about what you can do to become more sustainable. </a:t>
            </a:r>
          </a:p>
        </p:txBody>
      </p:sp>
    </p:spTree>
    <p:extLst>
      <p:ext uri="{BB962C8B-B14F-4D97-AF65-F5344CB8AC3E}">
        <p14:creationId xmlns:p14="http://schemas.microsoft.com/office/powerpoint/2010/main" val="71180070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17709</TotalTime>
  <Words>1746</Words>
  <Application>Microsoft Office PowerPoint</Application>
  <PresentationFormat>Widescreen</PresentationFormat>
  <Paragraphs>65</Paragraphs>
  <Slides>11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Tw Cen MT</vt:lpstr>
      <vt:lpstr>Droplet</vt:lpstr>
      <vt:lpstr>ECEY6005 Regaining Paradise? Sustainability in the Early Years </vt:lpstr>
      <vt:lpstr>What is Sustainability? </vt:lpstr>
      <vt:lpstr>PowerPoint Presentation</vt:lpstr>
      <vt:lpstr>The chosen area. </vt:lpstr>
      <vt:lpstr>PowerPoint Presentation</vt:lpstr>
      <vt:lpstr>What they could do instead based on the john Muir award.</vt:lpstr>
      <vt:lpstr>PowerPoint Presentation</vt:lpstr>
      <vt:lpstr>The steps I took to try and stop it from happening.</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Emma Needham</dc:creator>
  <cp:lastModifiedBy>Emma Needham</cp:lastModifiedBy>
  <cp:revision>2</cp:revision>
  <dcterms:created xsi:type="dcterms:W3CDTF">2024-06-22T09:35:42Z</dcterms:created>
  <dcterms:modified xsi:type="dcterms:W3CDTF">2024-07-06T09:38:54Z</dcterms:modified>
</cp:coreProperties>
</file>