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7.xml" ContentType="application/vnd.openxmlformats-officedocument.theme+xml"/>
  <Override PartName="/ppt/slideLayouts/slideLayout19.xml" ContentType="application/vnd.openxmlformats-officedocument.presentationml.slideLayout+xml"/>
  <Override PartName="/ppt/theme/theme18.xml" ContentType="application/vnd.openxmlformats-officedocument.theme+xml"/>
  <Override PartName="/ppt/slideLayouts/slideLayout20.xml" ContentType="application/vnd.openxmlformats-officedocument.presentationml.slideLayout+xml"/>
  <Override PartName="/ppt/theme/theme1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0.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Lst>
  <p:sldIdLst>
    <p:sldId id="256" r:id="rId23"/>
    <p:sldId id="259" r:id="rId24"/>
    <p:sldId id="349" r:id="rId25"/>
    <p:sldId id="356" r:id="rId26"/>
    <p:sldId id="350" r:id="rId27"/>
    <p:sldId id="740" r:id="rId28"/>
    <p:sldId id="358" r:id="rId29"/>
    <p:sldId id="739" r:id="rId30"/>
    <p:sldId id="351" r:id="rId31"/>
    <p:sldId id="352" r:id="rId32"/>
    <p:sldId id="359" r:id="rId33"/>
    <p:sldId id="736" r:id="rId34"/>
    <p:sldId id="360" r:id="rId35"/>
    <p:sldId id="738" r:id="rId36"/>
    <p:sldId id="35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5B9DA0-917D-4384-987D-311B0E558974}" v="4" dt="2024-09-18T20:49:47.3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639"/>
    <p:restoredTop sz="96327"/>
  </p:normalViewPr>
  <p:slideViewPr>
    <p:cSldViewPr snapToGrid="0" snapToObjects="1">
      <p:cViewPr varScale="1">
        <p:scale>
          <a:sx n="87" d="100"/>
          <a:sy n="87" d="100"/>
        </p:scale>
        <p:origin x="63" y="6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4.xml"/><Relationship Id="rId39" Type="http://schemas.openxmlformats.org/officeDocument/2006/relationships/viewProps" Target="viewProps.xml"/><Relationship Id="rId21" Type="http://schemas.openxmlformats.org/officeDocument/2006/relationships/slideMaster" Target="slideMasters/slideMaster19.xml"/><Relationship Id="rId34" Type="http://schemas.openxmlformats.org/officeDocument/2006/relationships/slide" Target="slides/slide12.xml"/><Relationship Id="rId42" Type="http://schemas.microsoft.com/office/2016/11/relationships/changesInfo" Target="changesInfos/changesInfo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0" Type="http://schemas.openxmlformats.org/officeDocument/2006/relationships/slideMaster" Target="slideMasters/slideMaster18.xml"/><Relationship Id="rId29" Type="http://schemas.openxmlformats.org/officeDocument/2006/relationships/slide" Target="slides/slide7.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Master" Target="slideMasters/slideMaster9.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Master" Target="slideMasters/slideMaster13.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10" Type="http://schemas.openxmlformats.org/officeDocument/2006/relationships/slideMaster" Target="slideMasters/slideMaster8.xml"/><Relationship Id="rId19" Type="http://schemas.openxmlformats.org/officeDocument/2006/relationships/slideMaster" Target="slideMasters/slideMaster17.xml"/><Relationship Id="rId31" Type="http://schemas.openxmlformats.org/officeDocument/2006/relationships/slide" Target="slides/slide9.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microsoft.com/office/2015/10/relationships/revisionInfo" Target="revisionInfo.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2C5B9DA0-917D-4384-987D-311B0E558974}"/>
    <pc:docChg chg="custSel modSld">
      <pc:chgData name="Ewa Kazimierska" userId="8edb7084-dccb-4d8f-9cfb-38098ea1d667" providerId="ADAL" clId="{2C5B9DA0-917D-4384-987D-311B0E558974}" dt="2024-09-18T20:49:49.367" v="73" actId="6549"/>
      <pc:docMkLst>
        <pc:docMk/>
      </pc:docMkLst>
      <pc:sldChg chg="modSp mod">
        <pc:chgData name="Ewa Kazimierska" userId="8edb7084-dccb-4d8f-9cfb-38098ea1d667" providerId="ADAL" clId="{2C5B9DA0-917D-4384-987D-311B0E558974}" dt="2024-09-18T20:36:30.916" v="1" actId="20577"/>
        <pc:sldMkLst>
          <pc:docMk/>
          <pc:sldMk cId="1554814647" sldId="259"/>
        </pc:sldMkLst>
        <pc:spChg chg="mod">
          <ac:chgData name="Ewa Kazimierska" userId="8edb7084-dccb-4d8f-9cfb-38098ea1d667" providerId="ADAL" clId="{2C5B9DA0-917D-4384-987D-311B0E558974}" dt="2024-09-18T20:36:30.916" v="1" actId="20577"/>
          <ac:spMkLst>
            <pc:docMk/>
            <pc:sldMk cId="1554814647" sldId="259"/>
            <ac:spMk id="2" creationId="{110C96A0-CA12-161F-4000-7709F4B8AB79}"/>
          </ac:spMkLst>
        </pc:spChg>
      </pc:sldChg>
      <pc:sldChg chg="modSp mod">
        <pc:chgData name="Ewa Kazimierska" userId="8edb7084-dccb-4d8f-9cfb-38098ea1d667" providerId="ADAL" clId="{2C5B9DA0-917D-4384-987D-311B0E558974}" dt="2024-09-18T20:44:33.773" v="5" actId="6549"/>
        <pc:sldMkLst>
          <pc:docMk/>
          <pc:sldMk cId="292211983" sldId="351"/>
        </pc:sldMkLst>
        <pc:spChg chg="mod">
          <ac:chgData name="Ewa Kazimierska" userId="8edb7084-dccb-4d8f-9cfb-38098ea1d667" providerId="ADAL" clId="{2C5B9DA0-917D-4384-987D-311B0E558974}" dt="2024-09-18T20:44:33.773" v="5" actId="6549"/>
          <ac:spMkLst>
            <pc:docMk/>
            <pc:sldMk cId="292211983" sldId="351"/>
            <ac:spMk id="3" creationId="{79BB96C4-B9FE-463C-971D-8714E309628B}"/>
          </ac:spMkLst>
        </pc:spChg>
      </pc:sldChg>
      <pc:sldChg chg="modSp mod">
        <pc:chgData name="Ewa Kazimierska" userId="8edb7084-dccb-4d8f-9cfb-38098ea1d667" providerId="ADAL" clId="{2C5B9DA0-917D-4384-987D-311B0E558974}" dt="2024-09-18T20:49:49.367" v="73" actId="6549"/>
        <pc:sldMkLst>
          <pc:docMk/>
          <pc:sldMk cId="935876124" sldId="352"/>
        </pc:sldMkLst>
        <pc:spChg chg="mod">
          <ac:chgData name="Ewa Kazimierska" userId="8edb7084-dccb-4d8f-9cfb-38098ea1d667" providerId="ADAL" clId="{2C5B9DA0-917D-4384-987D-311B0E558974}" dt="2024-09-18T20:49:49.367" v="73" actId="6549"/>
          <ac:spMkLst>
            <pc:docMk/>
            <pc:sldMk cId="935876124" sldId="352"/>
            <ac:spMk id="3" creationId="{6E9923AD-2FAB-4CC1-A50A-441CC20151D6}"/>
          </ac:spMkLst>
        </pc:spChg>
      </pc:sldChg>
      <pc:sldChg chg="modSp mod">
        <pc:chgData name="Ewa Kazimierska" userId="8edb7084-dccb-4d8f-9cfb-38098ea1d667" providerId="ADAL" clId="{2C5B9DA0-917D-4384-987D-311B0E558974}" dt="2024-09-18T20:49:13.407" v="43" actId="6549"/>
        <pc:sldMkLst>
          <pc:docMk/>
          <pc:sldMk cId="2781182551" sldId="359"/>
        </pc:sldMkLst>
        <pc:spChg chg="mod">
          <ac:chgData name="Ewa Kazimierska" userId="8edb7084-dccb-4d8f-9cfb-38098ea1d667" providerId="ADAL" clId="{2C5B9DA0-917D-4384-987D-311B0E558974}" dt="2024-09-18T20:49:13.407" v="43" actId="6549"/>
          <ac:spMkLst>
            <pc:docMk/>
            <pc:sldMk cId="2781182551" sldId="359"/>
            <ac:spMk id="3" creationId="{79BB96C4-B9FE-463C-971D-8714E309628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21153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923706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20.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10" Type="http://schemas.openxmlformats.org/officeDocument/2006/relationships/theme" Target="../theme/theme2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9/18/2024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25"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hyperlink" Target="https://www.uwtsdunion.co.uk/voice/representatives/course-reps" TargetMode="Externa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Mitigating_Circumstances_Policy_2022-23.pdf" TargetMode="External"/><Relationship Id="rId2" Type="http://schemas.openxmlformats.org/officeDocument/2006/relationships/hyperlink" Target="https://www.uwtsd.ac.uk/media/2592/download?attachment" TargetMode="Externa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hyperlink" Target="https://www.uwtsd.ac.uk/media/1602/download?attachment" TargetMode="External"/><Relationship Id="rId1" Type="http://schemas.openxmlformats.org/officeDocument/2006/relationships/slideLayout" Target="../slideLayouts/slideLayout18.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hyperlink" Target="https://www.uwtsd.ac.uk/media/uwtsd-website/content-assets/documents/academic-office/misc-forms/Engagement-Policy.pdf" TargetMode="External"/><Relationship Id="rId1" Type="http://schemas.openxmlformats.org/officeDocument/2006/relationships/slideLayout" Target="../slideLayouts/slideLayout18.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30.png"/><Relationship Id="rId1" Type="http://schemas.openxmlformats.org/officeDocument/2006/relationships/slideLayout" Target="../slideLayouts/slideLayout29.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10C96A0-CA12-161F-4000-7709F4B8AB79}"/>
              </a:ext>
            </a:extLst>
          </p:cNvPr>
          <p:cNvSpPr>
            <a:spLocks noGrp="1"/>
          </p:cNvSpPr>
          <p:nvPr>
            <p:ph idx="1"/>
          </p:nvPr>
        </p:nvSpPr>
        <p:spPr>
          <a:xfrm>
            <a:off x="326009" y="1872363"/>
            <a:ext cx="6157917" cy="3988109"/>
          </a:xfrm>
        </p:spPr>
        <p:txBody>
          <a:bodyPr wrap="square"/>
          <a:lstStyle/>
          <a:p>
            <a:pPr marL="0" indent="0">
              <a:buNone/>
            </a:pPr>
            <a:r>
              <a:rPr lang="en-GB" sz="4400" dirty="0">
                <a:solidFill>
                  <a:schemeClr val="bg1"/>
                </a:solidFill>
              </a:rPr>
              <a:t>Regulations and Policies</a:t>
            </a:r>
            <a:br>
              <a:rPr lang="en-GB" sz="4400" dirty="0">
                <a:solidFill>
                  <a:schemeClr val="bg1"/>
                </a:solidFill>
              </a:rPr>
            </a:br>
            <a:r>
              <a:rPr lang="en-GB" sz="4000" dirty="0">
                <a:solidFill>
                  <a:schemeClr val="bg1"/>
                </a:solidFill>
              </a:rPr>
              <a:t>Applied Computing</a:t>
            </a:r>
            <a:br>
              <a:rPr lang="en-GB" sz="2800" dirty="0">
                <a:solidFill>
                  <a:schemeClr val="bg1"/>
                </a:solidFill>
              </a:rPr>
            </a:br>
            <a:r>
              <a:rPr lang="en-GB" sz="2800" dirty="0">
                <a:solidFill>
                  <a:schemeClr val="bg1"/>
                </a:solidFill>
              </a:rPr>
              <a:t>2024/25</a:t>
            </a:r>
            <a:endParaRPr lang="en-US" dirty="0"/>
          </a:p>
        </p:txBody>
      </p:sp>
    </p:spTree>
    <p:extLst>
      <p:ext uri="{BB962C8B-B14F-4D97-AF65-F5344CB8AC3E}">
        <p14:creationId xmlns:p14="http://schemas.microsoft.com/office/powerpoint/2010/main" val="1554814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FA98D9-59A5-4E02-B603-5862100113DD}"/>
              </a:ext>
            </a:extLst>
          </p:cNvPr>
          <p:cNvSpPr>
            <a:spLocks noGrp="1"/>
          </p:cNvSpPr>
          <p:nvPr>
            <p:ph idx="1"/>
          </p:nvPr>
        </p:nvSpPr>
        <p:spPr>
          <a:xfrm>
            <a:off x="821060" y="1063944"/>
            <a:ext cx="8363272" cy="4387287"/>
          </a:xfrm>
        </p:spPr>
        <p:txBody>
          <a:bodyPr>
            <a:normAutofit/>
          </a:bodyPr>
          <a:lstStyle/>
          <a:p>
            <a:r>
              <a:rPr lang="en-GB" dirty="0"/>
              <a:t>Programme of Study Handbook</a:t>
            </a:r>
          </a:p>
          <a:p>
            <a:r>
              <a:rPr lang="en-GB" dirty="0"/>
              <a:t>Assessments</a:t>
            </a:r>
          </a:p>
          <a:p>
            <a:r>
              <a:rPr lang="en-GB" dirty="0"/>
              <a:t>Course Reps</a:t>
            </a:r>
          </a:p>
          <a:p>
            <a:r>
              <a:rPr lang="en-GB" dirty="0"/>
              <a:t>Module Feedback Questionnaire</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
        <p:nvSpPr>
          <p:cNvPr id="2" name="Title 1">
            <a:extLst>
              <a:ext uri="{FF2B5EF4-FFF2-40B4-BE49-F238E27FC236}">
                <a16:creationId xmlns:a16="http://schemas.microsoft.com/office/drawing/2014/main" id="{E00A7E0D-D6F0-0DC1-AA3C-D3E5946573EB}"/>
              </a:ext>
            </a:extLst>
          </p:cNvPr>
          <p:cNvSpPr>
            <a:spLocks noGrp="1"/>
          </p:cNvSpPr>
          <p:nvPr>
            <p:ph type="title"/>
          </p:nvPr>
        </p:nvSpPr>
        <p:spPr>
          <a:xfrm>
            <a:off x="615076" y="254758"/>
            <a:ext cx="8363272" cy="809185"/>
          </a:xfrm>
        </p:spPr>
        <p:txBody>
          <a:bodyPr>
            <a:normAutofit/>
          </a:bodyPr>
          <a:lstStyle/>
          <a:p>
            <a:r>
              <a:rPr lang="en-GB" sz="4400" dirty="0"/>
              <a:t>Content</a:t>
            </a:r>
          </a:p>
        </p:txBody>
      </p:sp>
    </p:spTree>
    <p:extLst>
      <p:ext uri="{BB962C8B-B14F-4D97-AF65-F5344CB8AC3E}">
        <p14:creationId xmlns:p14="http://schemas.microsoft.com/office/powerpoint/2010/main" val="603004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a:xfrm>
            <a:off x="431371" y="274637"/>
            <a:ext cx="11151029" cy="1027481"/>
          </a:xfrm>
        </p:spPr>
        <p:txBody>
          <a:bodyPr>
            <a:normAutofit/>
          </a:bodyPr>
          <a:lstStyle/>
          <a:p>
            <a:r>
              <a:rPr lang="en-GB" sz="4400" dirty="0"/>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a:xfrm>
            <a:off x="431371" y="1302119"/>
            <a:ext cx="11151029" cy="3477699"/>
          </a:xfrm>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pic>
        <p:nvPicPr>
          <p:cNvPr id="4" name="Picture 3" descr="A screenshot of a book&#10;&#10;Description automatically generated">
            <a:extLst>
              <a:ext uri="{FF2B5EF4-FFF2-40B4-BE49-F238E27FC236}">
                <a16:creationId xmlns:a16="http://schemas.microsoft.com/office/drawing/2014/main" id="{EF4074C0-6C49-F815-03AE-121CFDE49796}"/>
              </a:ext>
            </a:extLst>
          </p:cNvPr>
          <p:cNvPicPr>
            <a:picLocks noChangeAspect="1"/>
          </p:cNvPicPr>
          <p:nvPr/>
        </p:nvPicPr>
        <p:blipFill>
          <a:blip r:embed="rId2"/>
          <a:stretch>
            <a:fillRect/>
          </a:stretch>
        </p:blipFill>
        <p:spPr>
          <a:xfrm>
            <a:off x="5875281" y="1711569"/>
            <a:ext cx="6084641" cy="3962400"/>
          </a:xfrm>
          <a:prstGeom prst="rect">
            <a:avLst/>
          </a:prstGeom>
        </p:spPr>
      </p:pic>
    </p:spTree>
    <p:extLst>
      <p:ext uri="{BB962C8B-B14F-4D97-AF65-F5344CB8AC3E}">
        <p14:creationId xmlns:p14="http://schemas.microsoft.com/office/powerpoint/2010/main" val="372608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1457180"/>
          </a:xfrm>
        </p:spPr>
        <p:txBody>
          <a:bodyPr>
            <a:normAutofit/>
          </a:bodyPr>
          <a:lstStyle/>
          <a:p>
            <a:r>
              <a:rPr lang="en-GB" sz="4800" dirty="0"/>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049823"/>
            <a:ext cx="11151029" cy="4076360"/>
          </a:xfrm>
        </p:spPr>
        <p:txBody>
          <a:bodyPr>
            <a:normAutofit lnSpcReduction="10000"/>
          </a:bodyPr>
          <a:lstStyle/>
          <a:p>
            <a:r>
              <a:rPr lang="en-GB" dirty="0"/>
              <a:t>Coursework, in class test, written exams</a:t>
            </a:r>
          </a:p>
          <a:p>
            <a:r>
              <a:rPr lang="en-GB" dirty="0"/>
              <a:t>Assignment brief</a:t>
            </a:r>
          </a:p>
          <a:p>
            <a:r>
              <a:rPr lang="en-GB" dirty="0"/>
              <a:t>Electronic submission</a:t>
            </a:r>
          </a:p>
          <a:p>
            <a:r>
              <a:rPr lang="en-GB" dirty="0"/>
              <a:t>Deadline </a:t>
            </a:r>
          </a:p>
          <a:p>
            <a:r>
              <a:rPr lang="en-GB" dirty="0"/>
              <a:t>1 week late – capped at 40%</a:t>
            </a:r>
          </a:p>
          <a:p>
            <a:r>
              <a:rPr lang="en-GB" dirty="0"/>
              <a:t>More than one week – 0% (resit)</a:t>
            </a:r>
          </a:p>
          <a:p>
            <a:r>
              <a:rPr lang="en-GB" dirty="0"/>
              <a:t>Grading system</a:t>
            </a:r>
          </a:p>
          <a:p>
            <a:pPr lvl="1"/>
            <a:r>
              <a:rPr lang="en-GB" dirty="0"/>
              <a:t>Pass grade - 40% for UG and 50% for PG</a:t>
            </a:r>
          </a:p>
          <a:p>
            <a:pPr lvl="1"/>
            <a:r>
              <a:rPr lang="en-GB" dirty="0"/>
              <a:t>Condone </a:t>
            </a:r>
            <a:r>
              <a:rPr lang="en-GB"/>
              <a:t>– up to 30 credits, 30-39</a:t>
            </a:r>
            <a:r>
              <a:rPr lang="en-GB" dirty="0"/>
              <a:t>% </a:t>
            </a:r>
            <a:r>
              <a:rPr lang="en-GB"/>
              <a:t>for UG; 45-49% for PG</a:t>
            </a:r>
          </a:p>
          <a:p>
            <a:endParaRPr lang="en-GB" dirty="0"/>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1457180"/>
          </a:xfrm>
        </p:spPr>
        <p:txBody>
          <a:bodyPr>
            <a:normAutofit/>
          </a:bodyPr>
          <a:lstStyle/>
          <a:p>
            <a:r>
              <a:rPr lang="en-GB" sz="4800" dirty="0"/>
              <a:t>Assessment outcome</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229359"/>
            <a:ext cx="11151029" cy="3896823"/>
          </a:xfrm>
        </p:spPr>
        <p:txBody>
          <a:bodyPr>
            <a:normAutofit lnSpcReduction="10000"/>
          </a:bodyPr>
          <a:lstStyle/>
          <a:p>
            <a:pPr marL="0" indent="0">
              <a:buNone/>
            </a:pPr>
            <a:r>
              <a:rPr lang="en-GB" dirty="0"/>
              <a:t>Exam board – February, June and August </a:t>
            </a:r>
          </a:p>
          <a:p>
            <a:endParaRPr lang="en-GB" dirty="0"/>
          </a:p>
          <a:p>
            <a:endParaRPr lang="en-GB" dirty="0"/>
          </a:p>
          <a:p>
            <a:endParaRPr lang="en-GB" dirty="0"/>
          </a:p>
          <a:p>
            <a:endParaRPr lang="en-GB" dirty="0"/>
          </a:p>
          <a:p>
            <a:endParaRPr lang="en-GB" dirty="0"/>
          </a:p>
          <a:p>
            <a:pPr marL="0" indent="0">
              <a:buNone/>
            </a:pPr>
            <a:r>
              <a:rPr lang="en-GB" dirty="0">
                <a:solidFill>
                  <a:srgbClr val="FF0000"/>
                </a:solidFill>
              </a:rPr>
              <a:t>It is your responsibility to check the results and contact relevant staff for resit (if required) information. </a:t>
            </a:r>
          </a:p>
          <a:p>
            <a:endParaRPr lang="en-GB" dirty="0"/>
          </a:p>
          <a:p>
            <a:endParaRPr lang="en-GB" dirty="0"/>
          </a:p>
        </p:txBody>
      </p:sp>
      <p:pic>
        <p:nvPicPr>
          <p:cNvPr id="5" name="Picture 4" descr="A screenshot of a computer&#10;&#10;Description automatically generated">
            <a:extLst>
              <a:ext uri="{FF2B5EF4-FFF2-40B4-BE49-F238E27FC236}">
                <a16:creationId xmlns:a16="http://schemas.microsoft.com/office/drawing/2014/main" id="{DFAD344D-2F0B-8412-8DDD-98EA9A8AA7A4}"/>
              </a:ext>
            </a:extLst>
          </p:cNvPr>
          <p:cNvPicPr>
            <a:picLocks noChangeAspect="1"/>
          </p:cNvPicPr>
          <p:nvPr/>
        </p:nvPicPr>
        <p:blipFill>
          <a:blip r:embed="rId2"/>
          <a:stretch>
            <a:fillRect/>
          </a:stretch>
        </p:blipFill>
        <p:spPr>
          <a:xfrm>
            <a:off x="609600" y="1832519"/>
            <a:ext cx="10383520" cy="1890919"/>
          </a:xfrm>
          <a:prstGeom prst="rect">
            <a:avLst/>
          </a:prstGeom>
        </p:spPr>
      </p:pic>
    </p:spTree>
    <p:extLst>
      <p:ext uri="{BB962C8B-B14F-4D97-AF65-F5344CB8AC3E}">
        <p14:creationId xmlns:p14="http://schemas.microsoft.com/office/powerpoint/2010/main" val="1481485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a:xfrm>
            <a:off x="431371" y="274637"/>
            <a:ext cx="11151029" cy="1066129"/>
          </a:xfrm>
        </p:spPr>
        <p:txBody>
          <a:bodyPr>
            <a:normAutofit/>
          </a:bodyPr>
          <a:lstStyle/>
          <a:p>
            <a:r>
              <a:rPr lang="en-GB" sz="4400" dirty="0"/>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a:xfrm>
            <a:off x="431371" y="1340765"/>
            <a:ext cx="11151029" cy="4176467"/>
          </a:xfrm>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2"/>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a:xfrm>
            <a:off x="431371" y="274637"/>
            <a:ext cx="11151029" cy="814543"/>
          </a:xfrm>
        </p:spPr>
        <p:txBody>
          <a:bodyPr>
            <a:normAutofit/>
          </a:bodyPr>
          <a:lstStyle/>
          <a:p>
            <a:r>
              <a:rPr lang="en-US" sz="4400" dirty="0"/>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2"/>
          <a:stretch>
            <a:fillRect/>
          </a:stretch>
        </p:blipFill>
        <p:spPr>
          <a:xfrm>
            <a:off x="7670800" y="1374653"/>
            <a:ext cx="3911600" cy="332740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431371" y="1089181"/>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Available on Moodle for all modules</a:t>
            </a:r>
          </a:p>
          <a:p>
            <a:r>
              <a:rPr lang="en-GB" dirty="0"/>
              <a:t>To be completed by end of teaching period</a:t>
            </a:r>
          </a:p>
          <a:p>
            <a:r>
              <a:rPr lang="en-GB" dirty="0"/>
              <a:t>The feedback is anonymous, used to improve the module and student experience </a:t>
            </a:r>
          </a:p>
          <a:p>
            <a:endParaRPr lang="en-GB" dirty="0"/>
          </a:p>
        </p:txBody>
      </p:sp>
    </p:spTree>
    <p:extLst>
      <p:ext uri="{BB962C8B-B14F-4D97-AF65-F5344CB8AC3E}">
        <p14:creationId xmlns:p14="http://schemas.microsoft.com/office/powerpoint/2010/main" val="813296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96291"/>
            <a:ext cx="11151029" cy="4020942"/>
          </a:xfrm>
        </p:spPr>
        <p:txBody>
          <a:bodyPr/>
          <a:lstStyle/>
          <a:p>
            <a:r>
              <a:rPr lang="en-GB" dirty="0"/>
              <a:t>Academic Quality Handbook</a:t>
            </a:r>
            <a:endParaRPr lang="en-GB" dirty="0">
              <a:hlinkClick r:id="rId2"/>
            </a:endParaRPr>
          </a:p>
          <a:p>
            <a:pPr lvl="1"/>
            <a:r>
              <a:rPr lang="en-GB" dirty="0">
                <a:hlinkClick r:id="rId2"/>
              </a:rPr>
              <a:t>https://www.uwtsd.ac.uk/academic-office/academic-quality-handbook/</a:t>
            </a:r>
            <a:endParaRPr lang="en-GB" dirty="0"/>
          </a:p>
          <a:p>
            <a:pPr lvl="1"/>
            <a:endParaRPr lang="en-GB" dirty="0"/>
          </a:p>
          <a:p>
            <a:r>
              <a:rPr lang="en-GB" dirty="0"/>
              <a:t>Student Policies – Chapter 12 </a:t>
            </a:r>
          </a:p>
        </p:txBody>
      </p:sp>
    </p:spTree>
    <p:extLst>
      <p:ext uri="{BB962C8B-B14F-4D97-AF65-F5344CB8AC3E}">
        <p14:creationId xmlns:p14="http://schemas.microsoft.com/office/powerpoint/2010/main" val="292211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a:xfrm>
            <a:off x="431371" y="274637"/>
            <a:ext cx="11151029" cy="1066129"/>
          </a:xfrm>
        </p:spPr>
        <p:txBody>
          <a:bodyPr>
            <a:normAutofit/>
          </a:bodyPr>
          <a:lstStyle/>
          <a:p>
            <a:r>
              <a:rPr lang="en-GB" sz="4400" dirty="0"/>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a:xfrm>
            <a:off x="431371" y="1510145"/>
            <a:ext cx="11151029" cy="4007088"/>
          </a:xfrm>
        </p:spPr>
        <p:txBody>
          <a:bodyPr>
            <a:normAutofit/>
          </a:bodyPr>
          <a:lstStyle/>
          <a:p>
            <a:r>
              <a:rPr lang="en-GB" dirty="0"/>
              <a:t>Link</a:t>
            </a:r>
            <a:r>
              <a:rPr lang="en-GB"/>
              <a:t>: </a:t>
            </a:r>
            <a:r>
              <a:rPr lang="en-GB">
                <a:hlinkClick r:id="rId2"/>
              </a:rPr>
              <a:t>Mitigating </a:t>
            </a:r>
            <a:r>
              <a:rPr lang="en-GB" dirty="0">
                <a:hlinkClick r:id="rId2"/>
              </a:rPr>
              <a:t>Circumstances Policy</a:t>
            </a:r>
            <a:endParaRPr lang="en-GB" dirty="0"/>
          </a:p>
          <a:p>
            <a:pPr marL="0" indent="0">
              <a:buNone/>
            </a:pPr>
            <a:endParaRPr lang="en-GB" u="sng" dirty="0">
              <a:hlinkClick r:id="rId3"/>
            </a:endParaRPr>
          </a:p>
          <a:p>
            <a:r>
              <a:rPr lang="en-GB" dirty="0"/>
              <a:t>including compensatory measures, extenuating circumstances, interruption of studies, and extension to end dates</a:t>
            </a:r>
          </a:p>
          <a:p>
            <a:r>
              <a:rPr lang="en-GB" dirty="0"/>
              <a:t>Support from staff and student services</a:t>
            </a:r>
          </a:p>
          <a:p>
            <a:r>
              <a:rPr lang="en-GB" dirty="0"/>
              <a:t>Differentiated deadline and/or assessment</a:t>
            </a:r>
          </a:p>
          <a:p>
            <a:r>
              <a:rPr lang="en-GB" dirty="0"/>
              <a:t>Exam provisions</a:t>
            </a:r>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lstStyle/>
          <a:p>
            <a:r>
              <a:rPr lang="en-GB" dirty="0"/>
              <a:t>Link: </a:t>
            </a:r>
            <a:r>
              <a:rPr lang="en-GB" dirty="0">
                <a:hlinkClick r:id="rId2"/>
              </a:rPr>
              <a:t>Academic Misconduct Policy</a:t>
            </a:r>
            <a:endParaRPr lang="en-GB" dirty="0">
              <a:hlinkClick r:id="rId3"/>
            </a:endParaRPr>
          </a:p>
          <a:p>
            <a:r>
              <a:rPr lang="en-GB" dirty="0"/>
              <a:t>Plagiarism Detection Service </a:t>
            </a:r>
          </a:p>
          <a:p>
            <a:r>
              <a:rPr lang="en-GB" dirty="0"/>
              <a:t>Contract Cheating</a:t>
            </a:r>
          </a:p>
          <a:p>
            <a:pPr marL="457200" lvl="1" indent="0">
              <a:buNone/>
            </a:pPr>
            <a:endParaRPr lang="en-GB" dirty="0">
              <a:hlinkClick r:id="rId3"/>
            </a:endParaRPr>
          </a:p>
          <a:p>
            <a:endParaRPr lang="en-GB" dirty="0">
              <a:hlinkClick r:id="rId4"/>
            </a:endParaRPr>
          </a:p>
        </p:txBody>
      </p:sp>
    </p:spTree>
    <p:extLst>
      <p:ext uri="{BB962C8B-B14F-4D97-AF65-F5344CB8AC3E}">
        <p14:creationId xmlns:p14="http://schemas.microsoft.com/office/powerpoint/2010/main" val="2781182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normAutofit lnSpcReduction="10000"/>
          </a:bodyPr>
          <a:lstStyle/>
          <a:p>
            <a:r>
              <a:rPr lang="en-GB" dirty="0"/>
              <a:t>The primary aim of the </a:t>
            </a:r>
            <a:r>
              <a:rPr lang="en-GB" dirty="0">
                <a:hlinkClick r:id="rId2"/>
              </a:rPr>
              <a:t>policy</a:t>
            </a:r>
            <a:r>
              <a:rPr lang="en-GB" dirty="0"/>
              <a:t>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3"/>
            </a:endParaRPr>
          </a:p>
          <a:p>
            <a:endParaRPr lang="en-GB" dirty="0">
              <a:hlinkClick r:id="rId4"/>
            </a:endParaRPr>
          </a:p>
        </p:txBody>
      </p:sp>
    </p:spTree>
    <p:extLst>
      <p:ext uri="{BB962C8B-B14F-4D97-AF65-F5344CB8AC3E}">
        <p14:creationId xmlns:p14="http://schemas.microsoft.com/office/powerpoint/2010/main" val="324227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8"/>
            <a:ext cx="11151029" cy="889144"/>
          </a:xfrm>
        </p:spPr>
        <p:txBody>
          <a:bodyPr>
            <a:normAutofit/>
          </a:bodyPr>
          <a:lstStyle/>
          <a:p>
            <a:r>
              <a:rPr lang="en-GB" sz="4400" dirty="0"/>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13163"/>
            <a:ext cx="11151029" cy="4104069"/>
          </a:xfrm>
        </p:spPr>
        <p:txBody>
          <a:bodyPr/>
          <a:lstStyle/>
          <a:p>
            <a:r>
              <a:rPr lang="en-GB" sz="2400" dirty="0">
                <a:solidFill>
                  <a:schemeClr val="tx2"/>
                </a:solidFill>
              </a:rPr>
              <a:t>Professionalism </a:t>
            </a:r>
          </a:p>
          <a:p>
            <a:r>
              <a:rPr lang="en-GB" sz="2400" dirty="0">
                <a:solidFill>
                  <a:schemeClr val="tx2"/>
                </a:solidFill>
              </a:rPr>
              <a:t>Representing the Univeristy </a:t>
            </a:r>
          </a:p>
          <a:p>
            <a:r>
              <a:rPr lang="en-GB" sz="2400" dirty="0">
                <a:solidFill>
                  <a:schemeClr val="tx2"/>
                </a:solidFill>
              </a:rPr>
              <a:t>Respect for Others</a:t>
            </a:r>
          </a:p>
          <a:p>
            <a:r>
              <a:rPr lang="en-GB" sz="2400" dirty="0">
                <a:solidFill>
                  <a:schemeClr val="tx2"/>
                </a:solidFill>
              </a:rPr>
              <a:t>Respect for Community </a:t>
            </a:r>
          </a:p>
          <a:p>
            <a:r>
              <a:rPr lang="en-GB" sz="2400" dirty="0">
                <a:solidFill>
                  <a:schemeClr val="tx2"/>
                </a:solidFill>
              </a:rPr>
              <a:t>Caring for each other</a:t>
            </a:r>
          </a:p>
          <a:p>
            <a:r>
              <a:rPr lang="en-GB" sz="2400" dirty="0">
                <a:solidFill>
                  <a:schemeClr val="tx2"/>
                </a:solidFill>
              </a:rPr>
              <a:t>Respect for the University environment</a:t>
            </a:r>
          </a:p>
          <a:p>
            <a:r>
              <a:rPr lang="en-GB" sz="2400" dirty="0">
                <a:solidFill>
                  <a:schemeClr val="tx2"/>
                </a:solidFill>
              </a:rPr>
              <a:t>Knowledge, Skills and Behaviour (applicable to English based Apprentices)</a:t>
            </a:r>
            <a:endParaRPr lang="en-GB" sz="2400" dirty="0">
              <a:solidFill>
                <a:schemeClr val="tx2"/>
              </a:solidFil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4"/>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5"/>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5"/>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6"/>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7"/>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8"/>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9"/>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spTree>
    <p:extLst>
      <p:ext uri="{BB962C8B-B14F-4D97-AF65-F5344CB8AC3E}">
        <p14:creationId xmlns:p14="http://schemas.microsoft.com/office/powerpoint/2010/main" val="3649567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dirty="0"/>
              <a:t>If any doubts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Programme Manager, module tutor,  or ALO.</a:t>
            </a:r>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1478</Words>
  <Application>Microsoft Office PowerPoint</Application>
  <PresentationFormat>Widescreen</PresentationFormat>
  <Paragraphs>120</Paragraphs>
  <Slides>15</Slides>
  <Notes>0</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15</vt:i4>
      </vt:variant>
    </vt:vector>
  </HeadingPairs>
  <TitlesOfParts>
    <vt:vector size="40" baseType="lpstr">
      <vt:lpstr>Arial</vt:lpstr>
      <vt:lpstr>Calibri</vt:lpstr>
      <vt:lpstr>Calibri Light</vt:lpstr>
      <vt:lpstr>Courier New</vt:lpstr>
      <vt:lpstr>Symbol</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PowerPoint Presentation</vt:lpstr>
      <vt:lpstr>PowerPoint Presentation</vt:lpstr>
      <vt:lpstr>Content</vt:lpstr>
      <vt:lpstr>Programme of Study Handbook </vt:lpstr>
      <vt:lpstr>Assessments</vt:lpstr>
      <vt:lpstr>Assessment outcome</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If any doubts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Ewa Kazimierska</cp:lastModifiedBy>
  <cp:revision>33</cp:revision>
  <dcterms:created xsi:type="dcterms:W3CDTF">2021-03-09T15:35:42Z</dcterms:created>
  <dcterms:modified xsi:type="dcterms:W3CDTF">2024-09-18T20:49:50Z</dcterms:modified>
</cp:coreProperties>
</file>