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63" r:id="rId2"/>
    <p:sldId id="367" r:id="rId3"/>
    <p:sldId id="395" r:id="rId4"/>
    <p:sldId id="399" r:id="rId5"/>
    <p:sldId id="368" r:id="rId6"/>
    <p:sldId id="411" r:id="rId7"/>
    <p:sldId id="412" r:id="rId8"/>
    <p:sldId id="413" r:id="rId9"/>
    <p:sldId id="414" r:id="rId10"/>
    <p:sldId id="416" r:id="rId11"/>
    <p:sldId id="417" r:id="rId12"/>
    <p:sldId id="415" r:id="rId13"/>
    <p:sldId id="391" r:id="rId14"/>
    <p:sldId id="418" r:id="rId15"/>
    <p:sldId id="419" r:id="rId16"/>
    <p:sldId id="420" r:id="rId17"/>
    <p:sldId id="398" r:id="rId18"/>
    <p:sldId id="421" r:id="rId19"/>
    <p:sldId id="392" r:id="rId20"/>
    <p:sldId id="422" r:id="rId21"/>
    <p:sldId id="369" r:id="rId22"/>
    <p:sldId id="370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103" d="100"/>
          <a:sy n="103" d="100"/>
        </p:scale>
        <p:origin x="732" y="11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8273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69652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17008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7820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274254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635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3949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14639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976859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310802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032763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17760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63431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21989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957948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453268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02/03/2021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4293096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Research Philosophies and Approaches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2564904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Coherence In Research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929425" y="1628800"/>
            <a:ext cx="10333149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dirty="0"/>
              <a:t>Showing consistency between what you say you are doing and how you do it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Important for all research 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BUT more scope to get it wrong in qualitative research than in (positivistic) quantitative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Often a crucial issue for researchers of qualitative or mixed methods</a:t>
            </a:r>
          </a:p>
          <a:p>
            <a:pPr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Coherence Must Be Seen Between…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03412" y="1169876"/>
            <a:ext cx="10585175" cy="451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b="1" dirty="0"/>
              <a:t>Philosophical assumptions</a:t>
            </a:r>
          </a:p>
          <a:p>
            <a:pPr algn="just">
              <a:buClr>
                <a:schemeClr val="tx1"/>
              </a:buClr>
            </a:pPr>
            <a:r>
              <a:rPr lang="en-GB" sz="2400" b="1" dirty="0"/>
              <a:t>Theoretical commitments (if any a priori)</a:t>
            </a:r>
          </a:p>
          <a:p>
            <a:pPr algn="just">
              <a:buClr>
                <a:schemeClr val="tx1"/>
              </a:buClr>
            </a:pPr>
            <a:r>
              <a:rPr lang="en-GB" sz="2400" b="1" dirty="0"/>
              <a:t>Research question(s)</a:t>
            </a:r>
          </a:p>
          <a:p>
            <a:pPr algn="just">
              <a:buClr>
                <a:schemeClr val="tx1"/>
              </a:buClr>
            </a:pPr>
            <a:r>
              <a:rPr lang="en-GB" sz="2400" b="1" dirty="0"/>
              <a:t>Methodological approach</a:t>
            </a:r>
          </a:p>
          <a:p>
            <a:pPr algn="just">
              <a:buClr>
                <a:schemeClr val="tx1"/>
              </a:buClr>
            </a:pPr>
            <a:r>
              <a:rPr lang="en-GB" sz="2400" b="1" dirty="0"/>
              <a:t>Method</a:t>
            </a:r>
          </a:p>
          <a:p>
            <a:pPr lvl="1" algn="just">
              <a:buClr>
                <a:schemeClr val="tx1"/>
              </a:buClr>
            </a:pPr>
            <a:r>
              <a:rPr lang="en-GB" sz="2400" dirty="0"/>
              <a:t>Data collection</a:t>
            </a:r>
          </a:p>
          <a:p>
            <a:pPr lvl="1" algn="just">
              <a:buClr>
                <a:schemeClr val="tx1"/>
              </a:buClr>
            </a:pPr>
            <a:r>
              <a:rPr lang="en-GB" sz="2400" dirty="0"/>
              <a:t>Data analysis</a:t>
            </a:r>
          </a:p>
          <a:p>
            <a:pPr lvl="1" algn="just">
              <a:buClr>
                <a:schemeClr val="tx1"/>
              </a:buClr>
            </a:pPr>
            <a:r>
              <a:rPr lang="en-GB" sz="2400" dirty="0"/>
              <a:t>Quality/reflexivity</a:t>
            </a:r>
          </a:p>
          <a:p>
            <a:pPr algn="just">
              <a:buClr>
                <a:schemeClr val="tx1"/>
              </a:buClr>
            </a:pPr>
            <a:r>
              <a:rPr lang="en-GB" sz="2400" b="1" dirty="0"/>
              <a:t>Conclusions drawn</a:t>
            </a:r>
          </a:p>
          <a:p>
            <a:pPr lvl="1" algn="just">
              <a:buClr>
                <a:schemeClr val="tx1"/>
              </a:buClr>
            </a:pPr>
            <a:r>
              <a:rPr lang="en-GB" sz="2400" dirty="0"/>
              <a:t>Including real-world implications</a:t>
            </a:r>
          </a:p>
          <a:p>
            <a:pPr algn="just">
              <a:buClr>
                <a:schemeClr val="tx1"/>
              </a:buClr>
            </a:pPr>
            <a:endParaRPr lang="en-GB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455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0CF746-032F-4114-BB00-5D0BDEDBEA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408" y="732219"/>
            <a:ext cx="6840760" cy="4956060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Underlying Issues Of Data Collection And Analysis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7601340" y="2758514"/>
            <a:ext cx="4320480" cy="674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b="1" dirty="0"/>
              <a:t>The research ‘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onion</a:t>
            </a:r>
            <a:r>
              <a:rPr lang="en-GB" b="1" dirty="0"/>
              <a:t>’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973688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Understanding Your Research Philosophy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9CE3-1C9B-4852-92B6-C37A0538472C}"/>
              </a:ext>
            </a:extLst>
          </p:cNvPr>
          <p:cNvSpPr txBox="1">
            <a:spLocks/>
          </p:cNvSpPr>
          <p:nvPr/>
        </p:nvSpPr>
        <p:spPr bwMode="auto">
          <a:xfrm>
            <a:off x="731405" y="1412776"/>
            <a:ext cx="10729191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3600" dirty="0"/>
              <a:t>‘</a:t>
            </a: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</a:rPr>
              <a:t>Research philosophy </a:t>
            </a:r>
            <a:r>
              <a:rPr lang="en-GB" sz="3600" dirty="0"/>
              <a:t>is an over-arching term relating to the development of knowledge and the nature of that knowledge’</a:t>
            </a:r>
          </a:p>
          <a:p>
            <a:pPr algn="just"/>
            <a:r>
              <a:rPr lang="en-GB" sz="3600" dirty="0"/>
              <a:t>Thinking about research philosophy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3200" dirty="0"/>
              <a:t>Ontology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3200" dirty="0"/>
              <a:t>Epistemology</a:t>
            </a:r>
          </a:p>
          <a:p>
            <a:pPr algn="just"/>
            <a:endParaRPr lang="en-GB" sz="36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41685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Philosophical Assumptions In Qualitative Research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9CE3-1C9B-4852-92B6-C37A0538472C}"/>
              </a:ext>
            </a:extLst>
          </p:cNvPr>
          <p:cNvSpPr txBox="1">
            <a:spLocks/>
          </p:cNvSpPr>
          <p:nvPr/>
        </p:nvSpPr>
        <p:spPr bwMode="auto">
          <a:xfrm>
            <a:off x="731404" y="908720"/>
            <a:ext cx="10729191" cy="4590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b="1" dirty="0"/>
              <a:t>Ontology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What we believe about the nature of reality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/>
              <a:t>e.g. is there one or multiple realities?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Aspects of ontology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/>
              <a:t>Objectivism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/>
              <a:t>Subjectivism</a:t>
            </a:r>
            <a:endParaRPr lang="en-GB" sz="2800" dirty="0"/>
          </a:p>
          <a:p>
            <a:pPr algn="just"/>
            <a:r>
              <a:rPr lang="en-GB" b="1" dirty="0"/>
              <a:t>Epistemology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What we can know about reality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dirty="0"/>
              <a:t>e.g. can we ever have an objective understanding of something we study?</a:t>
            </a:r>
          </a:p>
          <a:p>
            <a:pPr algn="just"/>
            <a:endParaRPr lang="en-GB" sz="36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07118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Aspects Of Philosophy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9CE3-1C9B-4852-92B6-C37A0538472C}"/>
              </a:ext>
            </a:extLst>
          </p:cNvPr>
          <p:cNvSpPr txBox="1">
            <a:spLocks/>
          </p:cNvSpPr>
          <p:nvPr/>
        </p:nvSpPr>
        <p:spPr bwMode="auto">
          <a:xfrm>
            <a:off x="839416" y="1421904"/>
            <a:ext cx="10287170" cy="4014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b="1" dirty="0"/>
              <a:t>Positivism – </a:t>
            </a:r>
            <a:r>
              <a:rPr lang="en-GB" dirty="0"/>
              <a:t>the stance of the natural scientist</a:t>
            </a:r>
          </a:p>
          <a:p>
            <a:pPr algn="just"/>
            <a:endParaRPr lang="en-GB" b="1" dirty="0"/>
          </a:p>
          <a:p>
            <a:pPr algn="just"/>
            <a:r>
              <a:rPr lang="en-GB" b="1" dirty="0"/>
              <a:t>Realism – </a:t>
            </a:r>
            <a:r>
              <a:rPr lang="en-GB" dirty="0"/>
              <a:t>direct and critical realism</a:t>
            </a:r>
          </a:p>
          <a:p>
            <a:pPr algn="just"/>
            <a:endParaRPr lang="en-GB" b="1" dirty="0"/>
          </a:p>
          <a:p>
            <a:pPr algn="just"/>
            <a:r>
              <a:rPr lang="en-GB" b="1" dirty="0"/>
              <a:t>Interpretivism – </a:t>
            </a:r>
            <a:r>
              <a:rPr lang="en-GB" dirty="0"/>
              <a:t>researchers as ‘social actors’ </a:t>
            </a:r>
          </a:p>
          <a:p>
            <a:pPr algn="just"/>
            <a:endParaRPr lang="en-GB" sz="36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974642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Ontology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9CE3-1C9B-4852-92B6-C37A0538472C}"/>
              </a:ext>
            </a:extLst>
          </p:cNvPr>
          <p:cNvSpPr txBox="1">
            <a:spLocks/>
          </p:cNvSpPr>
          <p:nvPr/>
        </p:nvSpPr>
        <p:spPr bwMode="auto">
          <a:xfrm>
            <a:off x="839416" y="1421904"/>
            <a:ext cx="10287170" cy="4014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b="1" dirty="0"/>
              <a:t>Realist</a:t>
            </a:r>
          </a:p>
          <a:p>
            <a:pPr lvl="1" algn="just"/>
            <a:r>
              <a:rPr lang="en-GB" dirty="0"/>
              <a:t>There is a single reality that exists “out there”; external to us (as people and as researchers)</a:t>
            </a:r>
          </a:p>
          <a:p>
            <a:pPr algn="just"/>
            <a:endParaRPr lang="en-GB" b="1" dirty="0"/>
          </a:p>
          <a:p>
            <a:pPr algn="just"/>
            <a:r>
              <a:rPr lang="en-GB" b="1" dirty="0"/>
              <a:t>Relativist</a:t>
            </a:r>
          </a:p>
          <a:p>
            <a:pPr lvl="1" algn="just"/>
            <a:r>
              <a:rPr lang="en-GB" dirty="0"/>
              <a:t>There is no single reality that exists “out there”</a:t>
            </a:r>
          </a:p>
          <a:p>
            <a:pPr lvl="1" algn="just"/>
            <a:r>
              <a:rPr lang="en-GB" dirty="0"/>
              <a:t>We don’t just perceive reality differently – “reality” is constructed differently from different positions</a:t>
            </a:r>
          </a:p>
          <a:p>
            <a:pPr algn="just"/>
            <a:endParaRPr lang="en-GB" sz="36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78543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Epistemology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14B9CE3-1C9B-4852-92B6-C37A0538472C}"/>
              </a:ext>
            </a:extLst>
          </p:cNvPr>
          <p:cNvSpPr txBox="1">
            <a:spLocks/>
          </p:cNvSpPr>
          <p:nvPr/>
        </p:nvSpPr>
        <p:spPr bwMode="auto">
          <a:xfrm>
            <a:off x="844403" y="1052736"/>
            <a:ext cx="10503194" cy="452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Realist</a:t>
            </a:r>
          </a:p>
          <a:p>
            <a:pPr lvl="1" algn="just"/>
            <a:r>
              <a:rPr lang="en-GB" sz="2300" dirty="0"/>
              <a:t>By using the right methods we can directly study and understand reality</a:t>
            </a:r>
          </a:p>
          <a:p>
            <a:pPr algn="just"/>
            <a:r>
              <a:rPr lang="en-GB" sz="2400" b="1" dirty="0"/>
              <a:t>Constructivist</a:t>
            </a:r>
          </a:p>
          <a:p>
            <a:pPr lvl="1" algn="just"/>
            <a:r>
              <a:rPr lang="en-GB" sz="2300" dirty="0"/>
              <a:t>Our understandings are always constructed from our particular place in the world (social/cultural/historical etc)</a:t>
            </a:r>
          </a:p>
          <a:p>
            <a:pPr lvl="1" algn="just"/>
            <a:r>
              <a:rPr lang="en-GB" sz="2300" dirty="0"/>
              <a:t>Allows for some tentative claims to understand shared reality</a:t>
            </a:r>
          </a:p>
          <a:p>
            <a:pPr algn="just"/>
            <a:r>
              <a:rPr lang="en-GB" sz="2400" b="1" dirty="0"/>
              <a:t>Strong relativist</a:t>
            </a:r>
          </a:p>
          <a:p>
            <a:pPr lvl="1" algn="just"/>
            <a:r>
              <a:rPr lang="en-GB" sz="2300" dirty="0"/>
              <a:t>Our understandings are always constructed from our particular place in the world</a:t>
            </a:r>
          </a:p>
          <a:p>
            <a:pPr lvl="1" algn="just"/>
            <a:r>
              <a:rPr lang="en-GB" sz="2300" dirty="0"/>
              <a:t>Any claims we make about knowledge are themselves constructions which serve our purposes in a particular situation</a:t>
            </a:r>
          </a:p>
          <a:p>
            <a:pPr algn="just"/>
            <a:endParaRPr lang="en-GB" sz="2300" dirty="0"/>
          </a:p>
          <a:p>
            <a:pPr algn="just"/>
            <a:endParaRPr lang="en-GB" sz="2300" dirty="0"/>
          </a:p>
          <a:p>
            <a:endParaRPr lang="en-US" sz="23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300" dirty="0"/>
          </a:p>
        </p:txBody>
      </p:sp>
    </p:spTree>
    <p:extLst>
      <p:ext uri="{BB962C8B-B14F-4D97-AF65-F5344CB8AC3E}">
        <p14:creationId xmlns:p14="http://schemas.microsoft.com/office/powerpoint/2010/main" val="29228712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Philosophical Positions </a:t>
            </a:r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6B814DF0-A087-4AA5-A8D7-CD3E4AD83DA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9919237"/>
              </p:ext>
            </p:extLst>
          </p:nvPr>
        </p:nvGraphicFramePr>
        <p:xfrm>
          <a:off x="617699" y="980728"/>
          <a:ext cx="10956602" cy="4248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31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67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91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91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87008">
                <a:tc>
                  <a:txBody>
                    <a:bodyPr/>
                    <a:lstStyle/>
                    <a:p>
                      <a:r>
                        <a:rPr lang="en-US" sz="1800" dirty="0"/>
                        <a:t>Philosophical position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Ontology</a:t>
                      </a:r>
                    </a:p>
                    <a:p>
                      <a:endParaRPr lang="en-US" sz="1800" dirty="0"/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Epistemology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Examples of approaches/methods</a:t>
                      </a:r>
                    </a:p>
                    <a:p>
                      <a:endParaRPr lang="en-US" sz="1800" dirty="0"/>
                    </a:p>
                  </a:txBody>
                  <a:tcPr marL="83106" marR="83106" marT="45724" marB="4572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5792">
                <a:tc>
                  <a:txBody>
                    <a:bodyPr/>
                    <a:lstStyle/>
                    <a:p>
                      <a:r>
                        <a:rPr lang="en-US" sz="1800" dirty="0"/>
                        <a:t>Neo-positivism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Realist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Realist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Qualitative content analysis (some)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Mixed methods with strong</a:t>
                      </a:r>
                      <a:r>
                        <a:rPr lang="en-US" sz="1200" baseline="0" dirty="0"/>
                        <a:t> quantitative lead</a:t>
                      </a:r>
                      <a:r>
                        <a:rPr lang="en-US" sz="1200" dirty="0"/>
                        <a:t> </a:t>
                      </a:r>
                    </a:p>
                  </a:txBody>
                  <a:tcPr marL="83106" marR="83106" marT="45724" marB="4572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6104">
                <a:tc>
                  <a:txBody>
                    <a:bodyPr/>
                    <a:lstStyle/>
                    <a:p>
                      <a:r>
                        <a:rPr lang="en-US" sz="1800" dirty="0"/>
                        <a:t>Limited realism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Realist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Constructivist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Critical</a:t>
                      </a:r>
                      <a:r>
                        <a:rPr lang="en-US" sz="1200" baseline="0" dirty="0"/>
                        <a:t> realism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baseline="0" dirty="0"/>
                        <a:t>Realist evaluation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baseline="0" dirty="0"/>
                        <a:t>Classical Grounded Theory</a:t>
                      </a:r>
                    </a:p>
                    <a:p>
                      <a:endParaRPr lang="en-US" sz="1200" dirty="0"/>
                    </a:p>
                  </a:txBody>
                  <a:tcPr marL="83106" marR="83106" marT="45724" marB="457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2088">
                <a:tc>
                  <a:txBody>
                    <a:bodyPr/>
                    <a:lstStyle/>
                    <a:p>
                      <a:r>
                        <a:rPr lang="en-US" sz="1800" dirty="0" err="1"/>
                        <a:t>Contextualism</a:t>
                      </a:r>
                      <a:endParaRPr lang="en-US" sz="1800" dirty="0"/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Relativist </a:t>
                      </a:r>
                    </a:p>
                    <a:p>
                      <a:endParaRPr lang="en-US" sz="1800" dirty="0"/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Strong Constructivist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Phenomenology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Constructivist</a:t>
                      </a:r>
                      <a:r>
                        <a:rPr lang="en-US" sz="1200" baseline="0" dirty="0"/>
                        <a:t> Grounded Theory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baseline="0" dirty="0"/>
                        <a:t>Narrative approaches (many)</a:t>
                      </a:r>
                    </a:p>
                  </a:txBody>
                  <a:tcPr marL="83106" marR="83106" marT="45724" marB="457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r>
                        <a:rPr lang="en-US" sz="1800" dirty="0"/>
                        <a:t>Radical constructionism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Relativist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Strongly relativist</a:t>
                      </a:r>
                    </a:p>
                  </a:txBody>
                  <a:tcPr marL="83106" marR="83106" marT="45724" marB="45724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Social constructionism</a:t>
                      </a:r>
                    </a:p>
                    <a:p>
                      <a:pPr marL="171450" indent="-171450">
                        <a:buFont typeface="Arial"/>
                        <a:buChar char="•"/>
                      </a:pPr>
                      <a:r>
                        <a:rPr lang="en-US" sz="1200" dirty="0"/>
                        <a:t>Discourse</a:t>
                      </a:r>
                      <a:r>
                        <a:rPr lang="en-US" sz="1200" baseline="0" dirty="0"/>
                        <a:t> analysis (most)</a:t>
                      </a:r>
                      <a:endParaRPr lang="en-US" sz="1200" dirty="0"/>
                    </a:p>
                  </a:txBody>
                  <a:tcPr marL="83106" marR="83106" marT="45724" marB="45724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F459F62E-CDF8-4A5D-B327-645DE1624913}"/>
              </a:ext>
            </a:extLst>
          </p:cNvPr>
          <p:cNvSpPr txBox="1">
            <a:spLocks/>
          </p:cNvSpPr>
          <p:nvPr/>
        </p:nvSpPr>
        <p:spPr>
          <a:xfrm>
            <a:off x="677996" y="5315410"/>
            <a:ext cx="9036050" cy="5762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en-US" sz="1200" dirty="0">
                <a:ea typeface="ＭＳ Ｐゴシック" panose="020B0600070205080204" pitchFamily="34" charset="-128"/>
              </a:rPr>
              <a:t>Based on King, N. and Brooks, J. (2016), </a:t>
            </a:r>
            <a:r>
              <a:rPr lang="en-US" altLang="en-US" sz="1200" i="1" dirty="0">
                <a:ea typeface="ＭＳ Ｐゴシック" panose="020B0600070205080204" pitchFamily="34" charset="-128"/>
              </a:rPr>
              <a:t>Template Analysis for Business and Management Students</a:t>
            </a:r>
            <a:r>
              <a:rPr lang="en-US" altLang="en-US" sz="1200" dirty="0">
                <a:ea typeface="ＭＳ Ｐゴシック" panose="020B0600070205080204" pitchFamily="34" charset="-128"/>
              </a:rPr>
              <a:t>, London: Sage</a:t>
            </a:r>
          </a:p>
        </p:txBody>
      </p:sp>
    </p:spTree>
    <p:extLst>
      <p:ext uri="{BB962C8B-B14F-4D97-AF65-F5344CB8AC3E}">
        <p14:creationId xmlns:p14="http://schemas.microsoft.com/office/powerpoint/2010/main" val="1678747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Philosophical Assumptions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C833D9-9FE1-4918-86C1-045E74BAB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384" y="980728"/>
            <a:ext cx="7560840" cy="4722897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84F515-6238-4003-8909-7F7ADE5DD5CC}"/>
              </a:ext>
            </a:extLst>
          </p:cNvPr>
          <p:cNvSpPr txBox="1">
            <a:spLocks/>
          </p:cNvSpPr>
          <p:nvPr/>
        </p:nvSpPr>
        <p:spPr bwMode="auto">
          <a:xfrm>
            <a:off x="8165467" y="1628800"/>
            <a:ext cx="3412711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1800" b="1" dirty="0">
                <a:solidFill>
                  <a:schemeClr val="accent4">
                    <a:lumMod val="50000"/>
                  </a:schemeClr>
                </a:solidFill>
              </a:rPr>
              <a:t>Ontology</a:t>
            </a:r>
            <a:r>
              <a:rPr lang="en-GB" sz="1800" dirty="0"/>
              <a:t> refers to assumptions about the nature of reality.</a:t>
            </a:r>
          </a:p>
          <a:p>
            <a:pPr algn="just"/>
            <a:endParaRPr lang="en-US" sz="18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endParaRPr lang="en-GB" altLang="en-US" sz="1800" dirty="0"/>
          </a:p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1800" b="1" dirty="0">
                <a:solidFill>
                  <a:schemeClr val="accent5">
                    <a:lumMod val="75000"/>
                  </a:schemeClr>
                </a:solidFill>
              </a:rPr>
              <a:t>Epistemology </a:t>
            </a:r>
            <a:r>
              <a:rPr lang="en-GB" altLang="en-US" sz="1800" dirty="0"/>
              <a:t>concerns assumptions about knowledge, what constitutes acceptable, valid and legitimate knowledge, and how we can communicate knowledge to others.</a:t>
            </a:r>
          </a:p>
        </p:txBody>
      </p:sp>
    </p:spTree>
    <p:extLst>
      <p:ext uri="{BB962C8B-B14F-4D97-AF65-F5344CB8AC3E}">
        <p14:creationId xmlns:p14="http://schemas.microsoft.com/office/powerpoint/2010/main" val="478945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Is There A Best Philosophy For Business And</a:t>
            </a:r>
            <a:b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Management Research?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BC0ADE-4973-49EC-BFAC-EC46BFEDE6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212" y="1143000"/>
            <a:ext cx="5101183" cy="4145652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9553EA3-B2DF-44D5-868D-E4036638BD4A}"/>
              </a:ext>
            </a:extLst>
          </p:cNvPr>
          <p:cNvSpPr txBox="1">
            <a:spLocks/>
          </p:cNvSpPr>
          <p:nvPr/>
        </p:nvSpPr>
        <p:spPr bwMode="auto">
          <a:xfrm>
            <a:off x="623392" y="5229200"/>
            <a:ext cx="8784976" cy="576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Clr>
                <a:schemeClr val="tx1"/>
              </a:buClr>
              <a:buNone/>
            </a:pPr>
            <a:r>
              <a:rPr lang="en-GB" sz="2400" b="1" dirty="0"/>
              <a:t>Developing your research philosophy: a reflexive process</a:t>
            </a:r>
            <a:endParaRPr lang="en-GB" altLang="en-US" sz="1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02222AD-1595-414E-BBD8-002E411811D5}"/>
              </a:ext>
            </a:extLst>
          </p:cNvPr>
          <p:cNvSpPr txBox="1">
            <a:spLocks/>
          </p:cNvSpPr>
          <p:nvPr/>
        </p:nvSpPr>
        <p:spPr bwMode="auto">
          <a:xfrm>
            <a:off x="6304356" y="1484784"/>
            <a:ext cx="5220579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800" dirty="0"/>
              <a:t>Business and management scholars have spent long decades debating whether this multiplicity of research philosophies, paradigms and methodologies is desirable, and have reached no agreement.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202074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Paradigms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Definition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‘A way of examining social phenomenon from which particular understandings of these phenomena can be gained and explanations attempted’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036398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Approaches - Deduction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Five sequential stages of testing theory</a:t>
            </a:r>
          </a:p>
          <a:p>
            <a:pPr marL="0" indent="0" algn="just">
              <a:buNone/>
            </a:pP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Deducing a hypothesis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Expressing the hypothesis operationally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Testing the operational hypothesis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Examining the specific outcome of the enquiry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Modifying the theory (if necessary) 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931841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Approaches - Deduction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Deduction</a:t>
            </a:r>
          </a:p>
          <a:p>
            <a:pPr marL="0" indent="0" algn="just">
              <a:buNone/>
            </a:pP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Explaining causal relationships between variables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Establishing controls for testing hypotheses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Independence of the researcher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Concepts operationalised for quantitive measurement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Generalisation 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24112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Research Approaches - Induction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1052736"/>
            <a:ext cx="10729191" cy="468052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Building theory by</a:t>
            </a:r>
          </a:p>
          <a:p>
            <a:pPr marL="0" indent="0" algn="just">
              <a:buNone/>
            </a:pP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Understanding the way human build their world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Permitting alternative explanations of what’s going 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Being concerned with the context of events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more qualitative data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a variety of data collection methods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25832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Choosing Your Research Approach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731405" y="1268760"/>
            <a:ext cx="10729191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b="1" dirty="0"/>
              <a:t>The right choice of approach helps you to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Make a more informed decision about the research design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Think about which strategies will work for your research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Adapt your design to cater for any constraints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Deductive And Inductive Research</a:t>
            </a:r>
          </a:p>
        </p:txBody>
      </p:sp>
      <p:pic>
        <p:nvPicPr>
          <p:cNvPr id="4" name="Picture 4" descr="M04NT002">
            <a:extLst>
              <a:ext uri="{FF2B5EF4-FFF2-40B4-BE49-F238E27FC236}">
                <a16:creationId xmlns:a16="http://schemas.microsoft.com/office/drawing/2014/main" id="{E489BAEC-B025-4B43-9EB5-9DD5ACB61A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472" y="908720"/>
            <a:ext cx="9505056" cy="4672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5303912" y="4933008"/>
            <a:ext cx="662473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Major differences between these approaches</a:t>
            </a:r>
            <a:endParaRPr lang="en-GB" altLang="en-US" sz="1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0273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Summary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5" y="980728"/>
            <a:ext cx="10729191" cy="4752528"/>
          </a:xfrm>
        </p:spPr>
        <p:txBody>
          <a:bodyPr/>
          <a:lstStyle/>
          <a:p>
            <a:pPr algn="just"/>
            <a:r>
              <a:rPr lang="en-GB" sz="2600" dirty="0"/>
              <a:t>Research philosophy relates to the development of knowledge and the nature of that knowledge</a:t>
            </a:r>
          </a:p>
          <a:p>
            <a:pPr algn="just"/>
            <a:r>
              <a:rPr lang="en-GB" sz="2600" dirty="0"/>
              <a:t>Research philosophy contains important assumptions about the way in which you view the world</a:t>
            </a:r>
          </a:p>
          <a:p>
            <a:pPr algn="just"/>
            <a:r>
              <a:rPr lang="en-GB" sz="2600" dirty="0"/>
              <a:t> Major ways of thinking about research philosophy: Epistemology and Ontology</a:t>
            </a:r>
          </a:p>
          <a:p>
            <a:pPr algn="just"/>
            <a:r>
              <a:rPr lang="en-GB" sz="2600" dirty="0"/>
              <a:t>Social science paradigms can generate fresh insights into real-life issues and problems</a:t>
            </a:r>
          </a:p>
          <a:p>
            <a:pPr algn="just"/>
            <a:r>
              <a:rPr lang="en-GB" sz="2600" dirty="0"/>
              <a:t>The two main research approaches are </a:t>
            </a:r>
          </a:p>
          <a:p>
            <a:pPr lvl="1" algn="just"/>
            <a:r>
              <a:rPr lang="en-GB" sz="2200" b="1" dirty="0"/>
              <a:t>Deduction</a:t>
            </a:r>
            <a:r>
              <a:rPr lang="en-GB" sz="2200" dirty="0"/>
              <a:t> – theory and hypothesis are developed and tested</a:t>
            </a:r>
          </a:p>
          <a:p>
            <a:pPr lvl="1" algn="just"/>
            <a:r>
              <a:rPr lang="en-GB" sz="2200" b="1" dirty="0"/>
              <a:t>Induction</a:t>
            </a:r>
            <a:r>
              <a:rPr lang="en-GB" sz="2200" dirty="0"/>
              <a:t> – data are collected and a theory developed from the data analysis</a:t>
            </a:r>
          </a:p>
          <a:p>
            <a:pPr algn="just"/>
            <a:endParaRPr lang="en-GB" sz="28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800" dirty="0"/>
          </a:p>
          <a:p>
            <a:endParaRPr lang="en-US" sz="2400" dirty="0"/>
          </a:p>
          <a:p>
            <a:pPr marL="0" indent="0" eaLnBrk="1" hangingPunct="1">
              <a:buNone/>
              <a:defRPr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319059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Group Activity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55440" y="1484784"/>
            <a:ext cx="5220579" cy="4320480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Discuss within your group where you would position your own research and why, in terms of philosophical stance, using the four positions we have described.</a:t>
            </a:r>
          </a:p>
          <a:p>
            <a:pPr algn="just"/>
            <a:endParaRPr lang="en-GB" sz="28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800" dirty="0"/>
          </a:p>
          <a:p>
            <a:endParaRPr lang="en-US" sz="2400" dirty="0"/>
          </a:p>
          <a:p>
            <a:pPr marL="0" indent="0" eaLnBrk="1" hangingPunct="1">
              <a:buNone/>
              <a:defRPr/>
            </a:pPr>
            <a:endParaRPr lang="en-GB" alt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4E5FA0-F748-489F-B154-F42F2985B9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996" y="1268760"/>
            <a:ext cx="508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5" y="1628800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2692</TotalTime>
  <Words>946</Words>
  <Application>Microsoft Office PowerPoint</Application>
  <PresentationFormat>Widescreen</PresentationFormat>
  <Paragraphs>206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Aharoni</vt:lpstr>
      <vt:lpstr>Arial</vt:lpstr>
      <vt:lpstr>Candara</vt:lpstr>
      <vt:lpstr>Myriad Pro</vt:lpstr>
      <vt:lpstr>Symbol</vt:lpstr>
      <vt:lpstr>Verdana</vt:lpstr>
      <vt:lpstr>Wingdings</vt:lpstr>
      <vt:lpstr>20140311PresentationUWTSDTemplate</vt:lpstr>
      <vt:lpstr>LCBB6000 </vt:lpstr>
      <vt:lpstr>Coherence In Research</vt:lpstr>
      <vt:lpstr>Coherence Must Be Seen Between…</vt:lpstr>
      <vt:lpstr>Underlying Issues Of Data Collection And Analysis</vt:lpstr>
      <vt:lpstr>Understanding Your Research Philosophy </vt:lpstr>
      <vt:lpstr>Philosophical Assumptions In Qualitative Research </vt:lpstr>
      <vt:lpstr>Aspects Of Philosophy</vt:lpstr>
      <vt:lpstr>Ontology</vt:lpstr>
      <vt:lpstr>Epistemology</vt:lpstr>
      <vt:lpstr>Philosophical Positions </vt:lpstr>
      <vt:lpstr>Philosophical Assumptions </vt:lpstr>
      <vt:lpstr>Is There A Best Philosophy For Business And Management Research?</vt:lpstr>
      <vt:lpstr>Research Paradigms</vt:lpstr>
      <vt:lpstr>Research Approaches - Deduction </vt:lpstr>
      <vt:lpstr>Research Approaches - Deduction </vt:lpstr>
      <vt:lpstr>Research Approaches - Induction </vt:lpstr>
      <vt:lpstr>Choosing Your Research Approach</vt:lpstr>
      <vt:lpstr>Deductive And Inductive Research</vt:lpstr>
      <vt:lpstr>Summary </vt:lpstr>
      <vt:lpstr>Group Activity </vt:lpstr>
      <vt:lpstr>Any Questions?</vt:lpstr>
      <vt:lpstr>Sources: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224</cp:revision>
  <cp:lastPrinted>2018-07-09T15:27:01Z</cp:lastPrinted>
  <dcterms:created xsi:type="dcterms:W3CDTF">2002-10-07T19:43:58Z</dcterms:created>
  <dcterms:modified xsi:type="dcterms:W3CDTF">2021-03-02T08:37:12Z</dcterms:modified>
</cp:coreProperties>
</file>