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61" r:id="rId2"/>
    <p:sldId id="262" r:id="rId3"/>
    <p:sldId id="263" r:id="rId4"/>
    <p:sldId id="264" r:id="rId5"/>
    <p:sldId id="265" r:id="rId6"/>
    <p:sldId id="266" r:id="rId7"/>
    <p:sldId id="26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C528C-7268-8C96-6DC4-B2BF73B1DD4D}" v="60" dt="2026-04-26T11:07:04.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3335F3-C9B5-49FD-B85A-8EA60E36551F}" type="datetimeFigureOut">
              <a:t>4/26/2026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F5D28-6D0C-413A-94FA-BEB5BEC91B8F}" type="slidenum">
              <a:t>‹#›</a:t>
            </a:fld>
            <a:endParaRPr lang="en-US"/>
          </a:p>
        </p:txBody>
      </p:sp>
    </p:spTree>
    <p:extLst>
      <p:ext uri="{BB962C8B-B14F-4D97-AF65-F5344CB8AC3E}">
        <p14:creationId xmlns:p14="http://schemas.microsoft.com/office/powerpoint/2010/main" val="15282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Martyn's Law, officially known as the Terrorism (Protection of Premises) Act 2025, mandates that specific public spaces and events prepare for and lessen their susceptibility to acts of terrorism to improve the UK's readiness for terrorist strikes. It was implemented after the attack on Manchester Arena.</a:t>
            </a:r>
          </a:p>
          <a:p>
            <a:endParaRPr lang="en-GB">
              <a:ea typeface="Calibri"/>
              <a:cs typeface="Calibri"/>
            </a:endParaRPr>
          </a:p>
          <a:p>
            <a:r>
              <a:rPr lang="en-GB">
                <a:ea typeface="Calibri"/>
                <a:cs typeface="Calibri"/>
              </a:rPr>
              <a:t>Martyn's law follows 2 types of tiered models – these are the standard tier from 200-799 people and the enhanced tier, 800+ people or qualifying events. In regard to the </a:t>
            </a:r>
            <a:r>
              <a:rPr lang="en-GB" err="1">
                <a:ea typeface="Calibri"/>
                <a:cs typeface="Calibri"/>
              </a:rPr>
              <a:t>standar</a:t>
            </a:r>
            <a:r>
              <a:rPr lang="en-GB">
                <a:ea typeface="Calibri"/>
                <a:cs typeface="Calibri"/>
              </a:rPr>
              <a:t>d tier, </a:t>
            </a:r>
            <a:r>
              <a:rPr lang="en-GB"/>
              <a:t>It is necessary for responsible individuals to report their premises to the SIA. Additionally, they must have public safety protocols in place that address lockdown, communication during an event, evacuation, and invacuation (moving individuals to safer regions). Physical security modifications are not necessary for these measures, which are meant to be straightforward and inexpensive. </a:t>
            </a:r>
          </a:p>
          <a:p>
            <a:endParaRPr lang="en-GB"/>
          </a:p>
          <a:p>
            <a:r>
              <a:rPr lang="en-GB"/>
              <a:t>Responsible individuals must fulfil all standard tier obligations and take further measures for venues or events in the enhanced tier (those with 800 or more attendees or qualifying events). These include putting in place public safety measures, such keeping an eye on the property and its environs, to lessen susceptibility and possible harm. Additionally, if the responsibility bearer is an organization, they must designate a senior person in charge of compliance and record all procedures and measures and submit them to the SIA.</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t>2</a:t>
            </a:fld>
            <a:endParaRPr lang="en-GB"/>
          </a:p>
        </p:txBody>
      </p:sp>
    </p:spTree>
    <p:extLst>
      <p:ext uri="{BB962C8B-B14F-4D97-AF65-F5344CB8AC3E}">
        <p14:creationId xmlns:p14="http://schemas.microsoft.com/office/powerpoint/2010/main" val="853661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Carmathernshire</a:t>
            </a:r>
            <a:r>
              <a:rPr lang="en-US" dirty="0"/>
              <a:t> Bay Film festival's primary risk assessment concerns are crowd control, security, emergency preparedness, health and safety, and environmental aspects.</a:t>
            </a:r>
          </a:p>
          <a:p>
            <a:endParaRPr lang="en-US"/>
          </a:p>
          <a:p>
            <a:r>
              <a:rPr lang="en-US" dirty="0"/>
              <a:t>First of all, capacity and crowd control pose a serious risk, especially when it comes to potential crushing and overcrowding. In order to control movement and avoid congestion, the project team must set a maximum safe capacity, create efficient crowd flow mechanisms such one-way roads, and put in place real-time monitoring.</a:t>
            </a:r>
            <a:endParaRPr lang="en-GB" dirty="0"/>
          </a:p>
          <a:p>
            <a:endParaRPr lang="en-GB"/>
          </a:p>
          <a:p>
            <a:r>
              <a:rPr lang="en-US" dirty="0"/>
              <a:t>Second, threats to security and terrorism must be taken into account, including dangers like suspicious packages or car assaults. To lessen vulnerability, mitigation strategies should include screening procedures, bag inspections, and physical or controlled access obstacles.</a:t>
            </a:r>
            <a:endParaRPr lang="en-US" dirty="0">
              <a:ea typeface="Calibri"/>
              <a:cs typeface="Calibri"/>
            </a:endParaRPr>
          </a:p>
          <a:p>
            <a:endParaRPr lang="en-US">
              <a:ea typeface="Calibri"/>
              <a:cs typeface="Calibri"/>
            </a:endParaRPr>
          </a:p>
          <a:p>
            <a:r>
              <a:rPr lang="en-US" dirty="0"/>
              <a:t>Planning for an emergency evacuation is also essential. Rapid evacuation may be necessary due to risks like fire, structural damage, or extreme weather. Clear departure routes, frequent evacuation exercises, and dependable communication systems are crucial controls because inadequate signs and untrained personnel can exacerbate these circumstances.</a:t>
            </a:r>
            <a:endParaRPr lang="en-US" dirty="0">
              <a:ea typeface="Calibri"/>
              <a:cs typeface="Calibri"/>
            </a:endParaRPr>
          </a:p>
          <a:p>
            <a:endParaRPr lang="en-US"/>
          </a:p>
          <a:p>
            <a:r>
              <a:rPr lang="en-US" dirty="0"/>
              <a:t>Slips, trips, and falls, problems with food safety, and accidents involving alcohol or drugs are examples of health and safety hazards that impact both the general public and employees. First aid stations, on-site medical personnel, and stringent vendor compliance inspections can all help manage this.</a:t>
            </a:r>
            <a:endParaRPr lang="en-US" dirty="0">
              <a:ea typeface="Calibri"/>
              <a:cs typeface="Calibri"/>
            </a:endParaRPr>
          </a:p>
          <a:p>
            <a:endParaRPr lang="en-US">
              <a:ea typeface="Calibri"/>
              <a:cs typeface="Calibri"/>
            </a:endParaRPr>
          </a:p>
          <a:p>
            <a:r>
              <a:rPr lang="en-US" dirty="0"/>
              <a:t>Lastly, it's important to prepare for weather and environmental factors including heat, wind, and heavy rain. In order to react swiftly to changing circumstances, the team should put emergency plans into action, provide refuge locations, and use real-time weather monitoring.</a:t>
            </a:r>
            <a:endParaRPr lang="en-US" dirty="0">
              <a:ea typeface="Calibri"/>
              <a:cs typeface="Calibri"/>
            </a:endParaRPr>
          </a:p>
          <a:p>
            <a:endParaRPr lang="en-US"/>
          </a:p>
          <a:p>
            <a:r>
              <a:rPr lang="en-US" dirty="0"/>
              <a:t>All things considered, these dangers </a:t>
            </a:r>
            <a:r>
              <a:rPr lang="en-US" dirty="0" err="1"/>
              <a:t>emphasise</a:t>
            </a:r>
            <a:r>
              <a:rPr lang="en-US" dirty="0"/>
              <a:t> how crucial careful operational planning and proactive management are to a successful and safe event.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t>3</a:t>
            </a:fld>
            <a:endParaRPr lang="en-GB"/>
          </a:p>
        </p:txBody>
      </p:sp>
    </p:spTree>
    <p:extLst>
      <p:ext uri="{BB962C8B-B14F-4D97-AF65-F5344CB8AC3E}">
        <p14:creationId xmlns:p14="http://schemas.microsoft.com/office/powerpoint/2010/main" val="78832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addition to safeguarding the festival's reputation and operational profitability, adherence to Martyn's Law is crucial for the safety and security of all participants, employees, and stakeholders.</a:t>
            </a:r>
          </a:p>
          <a:p>
            <a:endParaRPr lang="en-US">
              <a:ea typeface="Calibri"/>
              <a:cs typeface="Calibri"/>
            </a:endParaRPr>
          </a:p>
          <a:p>
            <a:r>
              <a:rPr lang="en-US" dirty="0"/>
              <a:t>The festival must conduct a formal terrorism risk assessment to identify potential hazards and vulnerabilities in order to comply with Martyn's Law. Based on this, security measures that are suitable and proportionate to the degree of risk should be put in place. To guarantee that they are equipped to react appropriately, staff members must get comprehensive training, including acknowledged guidelines like "Run, Hide, Tell." The event should also create, record, and test emergency and incident response plans on a regular basis. It is also crucial to work closely with local authorities and counterterrorism police.</a:t>
            </a:r>
            <a:endParaRPr lang="en-US" dirty="0">
              <a:ea typeface="Calibri"/>
              <a:cs typeface="Calibri"/>
            </a:endParaRPr>
          </a:p>
          <a:p>
            <a:endParaRPr lang="en-US"/>
          </a:p>
          <a:p>
            <a:r>
              <a:rPr lang="en-US"/>
              <a:t>Overall, lowering risk, enhancing readiness, and guaranteeing a secure festival setting depend on proactive planning and adherence to Martyn's Law. </a:t>
            </a:r>
          </a:p>
          <a:p>
            <a:endParaRPr lang="en-US" dirty="0">
              <a:ea typeface="Calibri"/>
              <a:cs typeface="Calibri"/>
            </a:endParaRPr>
          </a:p>
          <a:p>
            <a:r>
              <a:rPr lang="en-US">
                <a:ea typeface="Calibri"/>
                <a:cs typeface="Calibri"/>
              </a:rPr>
              <a:t>Thank you, we have time for some questions before we hand over to Demi.</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t>5</a:t>
            </a:fld>
            <a:endParaRPr lang="en-GB"/>
          </a:p>
        </p:txBody>
      </p:sp>
    </p:spTree>
    <p:extLst>
      <p:ext uri="{BB962C8B-B14F-4D97-AF65-F5344CB8AC3E}">
        <p14:creationId xmlns:p14="http://schemas.microsoft.com/office/powerpoint/2010/main" val="3098751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hse.gov.uk/event-safety/crowd-management-assess.htm" TargetMode="External"/><Relationship Id="rId2" Type="http://schemas.openxmlformats.org/officeDocument/2006/relationships/hyperlink" Target="http://www.harrogateconventioncentre.co.uk/blog/martyns-law-essential-resources-for-venues-and-event-organisers" TargetMode="External"/><Relationship Id="rId1" Type="http://schemas.openxmlformats.org/officeDocument/2006/relationships/slideLayout" Target="../slideLayouts/slideLayout2.xml"/><Relationship Id="rId6" Type="http://schemas.openxmlformats.org/officeDocument/2006/relationships/hyperlink" Target="http://www.protectuk.police.uk/martyns-law/martyns-law-overview-and-what-you-need-know" TargetMode="External"/><Relationship Id="rId5" Type="http://schemas.openxmlformats.org/officeDocument/2006/relationships/hyperlink" Target="http://Www.protectuk.police.uk" TargetMode="External"/><Relationship Id="rId4" Type="http://schemas.openxmlformats.org/officeDocument/2006/relationships/hyperlink" Target="http://www.peregrine-rm.com/event-risk-management-uk-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B1F7-9493-A411-7969-8D2739E72B17}"/>
              </a:ext>
            </a:extLst>
          </p:cNvPr>
          <p:cNvSpPr>
            <a:spLocks noGrp="1"/>
          </p:cNvSpPr>
          <p:nvPr>
            <p:ph type="title"/>
          </p:nvPr>
        </p:nvSpPr>
        <p:spPr>
          <a:xfrm>
            <a:off x="249137" y="385284"/>
            <a:ext cx="5289803" cy="785633"/>
          </a:xfrm>
        </p:spPr>
        <p:txBody>
          <a:bodyPr anchor="b">
            <a:normAutofit/>
          </a:bodyPr>
          <a:lstStyle/>
          <a:p>
            <a:r>
              <a:rPr lang="en-GB" sz="4000"/>
              <a:t>4 - Arwen</a:t>
            </a:r>
          </a:p>
        </p:txBody>
      </p:sp>
      <p:sp>
        <p:nvSpPr>
          <p:cNvPr id="3" name="Content Placeholder 2">
            <a:extLst>
              <a:ext uri="{FF2B5EF4-FFF2-40B4-BE49-F238E27FC236}">
                <a16:creationId xmlns:a16="http://schemas.microsoft.com/office/drawing/2014/main" id="{69E6E273-D419-7467-1BC8-25B30D868ECD}"/>
              </a:ext>
            </a:extLst>
          </p:cNvPr>
          <p:cNvSpPr>
            <a:spLocks noGrp="1"/>
          </p:cNvSpPr>
          <p:nvPr>
            <p:ph idx="1"/>
          </p:nvPr>
        </p:nvSpPr>
        <p:spPr>
          <a:xfrm>
            <a:off x="515837" y="1481914"/>
            <a:ext cx="6970783" cy="2707351"/>
          </a:xfrm>
        </p:spPr>
        <p:txBody>
          <a:bodyPr vert="horz" lIns="91440" tIns="45720" rIns="91440" bIns="45720" rtlCol="0" anchor="t">
            <a:normAutofit/>
          </a:bodyPr>
          <a:lstStyle/>
          <a:p>
            <a:pPr marL="0" indent="0">
              <a:buNone/>
            </a:pPr>
            <a:r>
              <a:rPr lang="en-GB" sz="2000"/>
              <a:t>What is Martyn's Law?</a:t>
            </a:r>
          </a:p>
          <a:p>
            <a:pPr>
              <a:buFont typeface="Calibri" panose="020B0604020202020204" pitchFamily="34" charset="0"/>
              <a:buChar char="-"/>
            </a:pPr>
            <a:r>
              <a:rPr lang="en-GB" sz="2000"/>
              <a:t>Terrorism (protection of Premises) Act 2025</a:t>
            </a:r>
          </a:p>
          <a:p>
            <a:pPr>
              <a:buFont typeface="Calibri" panose="020B0604020202020204" pitchFamily="34" charset="0"/>
              <a:buChar char="-"/>
            </a:pPr>
            <a:r>
              <a:rPr lang="en-GB" sz="2000"/>
              <a:t>Aim to improve the UK for terrorist attacks through public premises and events to plan for/reduce acts of terrorism</a:t>
            </a:r>
          </a:p>
          <a:p>
            <a:pPr>
              <a:buFont typeface="Calibri" panose="020B0604020202020204" pitchFamily="34" charset="0"/>
              <a:buChar char="-"/>
            </a:pPr>
            <a:r>
              <a:rPr lang="en-GB" sz="2000"/>
              <a:t>Implemented after the Manchester Arena attack</a:t>
            </a:r>
          </a:p>
        </p:txBody>
      </p:sp>
      <p:pic>
        <p:nvPicPr>
          <p:cNvPr id="4" name="Picture 3" descr="A group of icons on a black background&#10;&#10;AI-generated content may be incorrect.">
            <a:extLst>
              <a:ext uri="{FF2B5EF4-FFF2-40B4-BE49-F238E27FC236}">
                <a16:creationId xmlns:a16="http://schemas.microsoft.com/office/drawing/2014/main" id="{C00A062A-6457-F727-608A-F928B11DACDC}"/>
              </a:ext>
            </a:extLst>
          </p:cNvPr>
          <p:cNvPicPr>
            <a:picLocks noChangeAspect="1"/>
          </p:cNvPicPr>
          <p:nvPr/>
        </p:nvPicPr>
        <p:blipFill>
          <a:blip r:embed="rId3"/>
          <a:srcRect l="36057" t="49837" r="36601" b="27778"/>
          <a:stretch>
            <a:fillRect/>
          </a:stretch>
        </p:blipFill>
        <p:spPr>
          <a:xfrm>
            <a:off x="7215750" y="2917886"/>
            <a:ext cx="4543407" cy="2550004"/>
          </a:xfrm>
          <a:prstGeom prst="rect">
            <a:avLst/>
          </a:prstGeom>
        </p:spPr>
      </p:pic>
      <p:graphicFrame>
        <p:nvGraphicFramePr>
          <p:cNvPr id="5" name="Table 4">
            <a:extLst>
              <a:ext uri="{FF2B5EF4-FFF2-40B4-BE49-F238E27FC236}">
                <a16:creationId xmlns:a16="http://schemas.microsoft.com/office/drawing/2014/main" id="{7CCF8F08-415E-9B5D-F79A-2DCF3DA5F2F2}"/>
              </a:ext>
            </a:extLst>
          </p:cNvPr>
          <p:cNvGraphicFramePr>
            <a:graphicFrameLocks noGrp="1"/>
          </p:cNvGraphicFramePr>
          <p:nvPr/>
        </p:nvGraphicFramePr>
        <p:xfrm>
          <a:off x="513080" y="3821176"/>
          <a:ext cx="6168348" cy="1859915"/>
        </p:xfrm>
        <a:graphic>
          <a:graphicData uri="http://schemas.openxmlformats.org/drawingml/2006/table">
            <a:tbl>
              <a:tblPr firstRow="1" bandRow="1">
                <a:tableStyleId>{5C22544A-7EE6-4342-B048-85BDC9FD1C3A}</a:tableStyleId>
              </a:tblPr>
              <a:tblGrid>
                <a:gridCol w="3084174">
                  <a:extLst>
                    <a:ext uri="{9D8B030D-6E8A-4147-A177-3AD203B41FA5}">
                      <a16:colId xmlns:a16="http://schemas.microsoft.com/office/drawing/2014/main" val="2525233631"/>
                    </a:ext>
                  </a:extLst>
                </a:gridCol>
                <a:gridCol w="3084174">
                  <a:extLst>
                    <a:ext uri="{9D8B030D-6E8A-4147-A177-3AD203B41FA5}">
                      <a16:colId xmlns:a16="http://schemas.microsoft.com/office/drawing/2014/main" val="2948345119"/>
                    </a:ext>
                  </a:extLst>
                </a:gridCol>
              </a:tblGrid>
              <a:tr h="396875">
                <a:tc>
                  <a:txBody>
                    <a:bodyPr/>
                    <a:lstStyle/>
                    <a:p>
                      <a:r>
                        <a:rPr lang="en-GB"/>
                        <a:t>Standard Tier (200-799)</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a:t>Enhanced Tier (800+)</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841900707"/>
                  </a:ext>
                </a:extLst>
              </a:tr>
              <a:tr h="1420718">
                <a:tc>
                  <a:txBody>
                    <a:bodyPr/>
                    <a:lstStyle/>
                    <a:p>
                      <a:pPr marL="285750" indent="-285750">
                        <a:buFont typeface="Calibri"/>
                        <a:buChar char="-"/>
                      </a:pPr>
                      <a:r>
                        <a:rPr lang="en-GB"/>
                        <a:t>Notify SIA</a:t>
                      </a:r>
                    </a:p>
                    <a:p>
                      <a:pPr marL="285750" lvl="0" indent="-285750">
                        <a:buFont typeface="Calibri"/>
                        <a:buChar char="-"/>
                      </a:pPr>
                      <a:r>
                        <a:rPr lang="en-GB"/>
                        <a:t>PPP</a:t>
                      </a:r>
                    </a:p>
                    <a:p>
                      <a:pPr marL="285750" lvl="0" indent="-285750">
                        <a:buFont typeface="Calibri"/>
                        <a:buChar char="-"/>
                      </a:pPr>
                      <a:r>
                        <a:rPr lang="en-GB"/>
                        <a:t>Simple, low-cost procedural measures</a:t>
                      </a:r>
                    </a:p>
                    <a:p>
                      <a:pPr lvl="0">
                        <a:buNone/>
                      </a:pP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a:t>PP measures</a:t>
                      </a:r>
                    </a:p>
                    <a:p>
                      <a:pPr marL="285750" lvl="0" indent="-285750">
                        <a:buFont typeface="Calibri"/>
                        <a:buChar char="-"/>
                      </a:pPr>
                      <a:r>
                        <a:rPr lang="en-GB"/>
                        <a:t>Documentation</a:t>
                      </a:r>
                    </a:p>
                    <a:p>
                      <a:pPr marL="285750" lvl="0" indent="-285750">
                        <a:buFont typeface="Calibri"/>
                        <a:buChar char="-"/>
                      </a:pPr>
                      <a:r>
                        <a:rPr lang="en-GB"/>
                        <a:t>Senior individual for compliance </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749789894"/>
                  </a:ext>
                </a:extLst>
              </a:tr>
            </a:tbl>
          </a:graphicData>
        </a:graphic>
      </p:graphicFrame>
      <p:sp>
        <p:nvSpPr>
          <p:cNvPr id="6" name="TextBox 5">
            <a:extLst>
              <a:ext uri="{FF2B5EF4-FFF2-40B4-BE49-F238E27FC236}">
                <a16:creationId xmlns:a16="http://schemas.microsoft.com/office/drawing/2014/main" id="{788DAA63-C8BF-0322-390F-B1E51420CC4B}"/>
              </a:ext>
            </a:extLst>
          </p:cNvPr>
          <p:cNvSpPr txBox="1"/>
          <p:nvPr/>
        </p:nvSpPr>
        <p:spPr>
          <a:xfrm>
            <a:off x="8484028" y="6108782"/>
            <a:ext cx="370636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(Home Office, 2025) (</a:t>
            </a:r>
            <a:r>
              <a:rPr lang="en-GB" sz="1200" dirty="0" err="1">
                <a:latin typeface="Times New Roman"/>
                <a:cs typeface="Times New Roman"/>
              </a:rPr>
              <a:t>ProtectUK</a:t>
            </a:r>
            <a:r>
              <a:rPr lang="en-GB" sz="1200" dirty="0">
                <a:latin typeface="Times New Roman"/>
                <a:cs typeface="Times New Roman"/>
              </a:rPr>
              <a:t>, 2023) (James, 2025)</a:t>
            </a:r>
            <a:endParaRPr lang="en-US" dirty="0"/>
          </a:p>
        </p:txBody>
      </p:sp>
      <p:pic>
        <p:nvPicPr>
          <p:cNvPr id="7" name="Picture 6" descr="A screenshot of a video game&#10;&#10;AI-generated content may be incorrect.">
            <a:extLst>
              <a:ext uri="{FF2B5EF4-FFF2-40B4-BE49-F238E27FC236}">
                <a16:creationId xmlns:a16="http://schemas.microsoft.com/office/drawing/2014/main" id="{9268843A-D550-E5A3-0000-BE141EACD29C}"/>
              </a:ext>
            </a:extLst>
          </p:cNvPr>
          <p:cNvPicPr>
            <a:picLocks noChangeAspect="1"/>
          </p:cNvPicPr>
          <p:nvPr/>
        </p:nvPicPr>
        <p:blipFill>
          <a:blip r:embed="rId4"/>
          <a:stretch>
            <a:fillRect/>
          </a:stretch>
        </p:blipFill>
        <p:spPr>
          <a:xfrm>
            <a:off x="7684698" y="633053"/>
            <a:ext cx="3579963" cy="2170083"/>
          </a:xfrm>
          <a:prstGeom prst="rect">
            <a:avLst/>
          </a:prstGeom>
        </p:spPr>
      </p:pic>
      <p:sp>
        <p:nvSpPr>
          <p:cNvPr id="10" name="TextBox 9">
            <a:extLst>
              <a:ext uri="{FF2B5EF4-FFF2-40B4-BE49-F238E27FC236}">
                <a16:creationId xmlns:a16="http://schemas.microsoft.com/office/drawing/2014/main" id="{36F04B9C-AA21-BC6D-D1DF-B2533EB82753}"/>
              </a:ext>
            </a:extLst>
          </p:cNvPr>
          <p:cNvSpPr txBox="1"/>
          <p:nvPr/>
        </p:nvSpPr>
        <p:spPr>
          <a:xfrm>
            <a:off x="9926595" y="2533135"/>
            <a:ext cx="1596081"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ctr"/>
            <a:r>
              <a:rPr lang="en-GB" sz="1100" dirty="0"/>
              <a:t>(</a:t>
            </a:r>
            <a:r>
              <a:rPr lang="en-GB" sz="1100" dirty="0" err="1"/>
              <a:t>Akennedy</a:t>
            </a:r>
            <a:r>
              <a:rPr lang="en-GB" sz="1100" dirty="0"/>
              <a:t>, 2026)</a:t>
            </a:r>
          </a:p>
        </p:txBody>
      </p:sp>
    </p:spTree>
    <p:extLst>
      <p:ext uri="{BB962C8B-B14F-4D97-AF65-F5344CB8AC3E}">
        <p14:creationId xmlns:p14="http://schemas.microsoft.com/office/powerpoint/2010/main" val="3729922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8086-D874-950C-4A7E-D6C70FA391AA}"/>
              </a:ext>
            </a:extLst>
          </p:cNvPr>
          <p:cNvSpPr>
            <a:spLocks noGrp="1"/>
          </p:cNvSpPr>
          <p:nvPr>
            <p:ph type="title"/>
          </p:nvPr>
        </p:nvSpPr>
        <p:spPr/>
        <p:txBody>
          <a:bodyPr/>
          <a:lstStyle/>
          <a:p>
            <a:r>
              <a:rPr lang="en-US"/>
              <a:t>Script notes</a:t>
            </a:r>
          </a:p>
        </p:txBody>
      </p:sp>
      <p:sp>
        <p:nvSpPr>
          <p:cNvPr id="3" name="Content Placeholder 2">
            <a:extLst>
              <a:ext uri="{FF2B5EF4-FFF2-40B4-BE49-F238E27FC236}">
                <a16:creationId xmlns:a16="http://schemas.microsoft.com/office/drawing/2014/main" id="{DB109783-5781-080A-A8D8-8B6B49E46684}"/>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GB" sz="1200">
                <a:latin typeface="Calibri"/>
                <a:ea typeface="Calibri"/>
                <a:cs typeface="Calibri"/>
              </a:rPr>
              <a:t>Thank you Zara, now we will be moving on to the importance of Martyn's law within the festival sector. Specifically, on the Carmarthenshire Bay Film Festival.</a:t>
            </a:r>
            <a:endParaRPr lang="en-GB" sz="1200" dirty="0">
              <a:solidFill>
                <a:srgbClr val="444444"/>
              </a:solidFill>
              <a:latin typeface="Calibri"/>
              <a:ea typeface="Calibri"/>
              <a:cs typeface="Calibri"/>
            </a:endParaRPr>
          </a:p>
          <a:p>
            <a:pPr marL="0" indent="0">
              <a:lnSpc>
                <a:spcPct val="100000"/>
              </a:lnSpc>
              <a:spcBef>
                <a:spcPts val="0"/>
              </a:spcBef>
              <a:buNone/>
            </a:pPr>
            <a:endParaRPr lang="en-GB" sz="1200" dirty="0">
              <a:solidFill>
                <a:srgbClr val="444444"/>
              </a:solidFill>
              <a:latin typeface="Calibri"/>
              <a:ea typeface="Calibri"/>
              <a:cs typeface="Calibri"/>
            </a:endParaRPr>
          </a:p>
          <a:p>
            <a:pPr marL="0" indent="0">
              <a:lnSpc>
                <a:spcPct val="100000"/>
              </a:lnSpc>
              <a:spcBef>
                <a:spcPts val="0"/>
              </a:spcBef>
              <a:buNone/>
            </a:pPr>
            <a:r>
              <a:rPr lang="en-GB" sz="1200">
                <a:latin typeface="Calibri"/>
                <a:ea typeface="Calibri"/>
                <a:cs typeface="Calibri"/>
              </a:rPr>
              <a:t>Martyn's Law, officially known as the Terrorism (Protection of Premises) Act 2025, "mandates that specific public spaces and events prepare for and lessen their susceptibility to acts of terrorism to improve the UK's readiness for terrorist strikes". It was implemented after the attack on Manchester Arena.</a:t>
            </a:r>
            <a:endParaRPr lang="en-US" sz="1200">
              <a:solidFill>
                <a:srgbClr val="444444"/>
              </a:solidFill>
              <a:latin typeface="Calibri"/>
              <a:ea typeface="Calibri"/>
              <a:cs typeface="Calibri"/>
            </a:endParaRPr>
          </a:p>
          <a:p>
            <a:pPr marL="0" indent="0">
              <a:lnSpc>
                <a:spcPct val="100000"/>
              </a:lnSpc>
              <a:spcBef>
                <a:spcPts val="0"/>
              </a:spcBef>
              <a:buNone/>
            </a:pPr>
            <a:endParaRPr lang="en-GB" sz="1200" dirty="0">
              <a:solidFill>
                <a:srgbClr val="444444"/>
              </a:solidFill>
              <a:latin typeface="Calibri"/>
              <a:ea typeface="Calibri"/>
              <a:cs typeface="Calibri"/>
            </a:endParaRPr>
          </a:p>
          <a:p>
            <a:pPr marL="0" indent="0">
              <a:lnSpc>
                <a:spcPct val="100000"/>
              </a:lnSpc>
              <a:spcBef>
                <a:spcPts val="0"/>
              </a:spcBef>
              <a:buNone/>
            </a:pPr>
            <a:r>
              <a:rPr lang="en-GB" sz="1200" dirty="0">
                <a:latin typeface="Calibri"/>
                <a:ea typeface="Calibri"/>
                <a:cs typeface="Calibri"/>
              </a:rPr>
              <a:t>Martyn's law follows 2 types of tiered models – these are the standard tier from 200-799 people and the enhanced tier, 800+ people or qualifying events. Regarding the standard tier, It is necessary for responsible individuals to report their premises to the SIA. Additionally, they must have public safety protocols in place that address lockdown, communication during an event, evacuation, and invacuation (moving individuals to safer regions). Physical security modifications are not necessary for these measures, which are meant to be straightforward and inexpensive. </a:t>
            </a:r>
            <a:endParaRPr lang="en-US" sz="1200" dirty="0">
              <a:solidFill>
                <a:srgbClr val="444444"/>
              </a:solidFill>
              <a:latin typeface="Calibri"/>
              <a:ea typeface="Calibri"/>
              <a:cs typeface="Calibri"/>
            </a:endParaRPr>
          </a:p>
          <a:p>
            <a:pPr marL="0" indent="0">
              <a:lnSpc>
                <a:spcPct val="100000"/>
              </a:lnSpc>
              <a:spcBef>
                <a:spcPts val="0"/>
              </a:spcBef>
              <a:buNone/>
            </a:pPr>
            <a:endParaRPr lang="en-GB" sz="1200" dirty="0">
              <a:solidFill>
                <a:srgbClr val="444444"/>
              </a:solidFill>
              <a:latin typeface="Calibri"/>
              <a:ea typeface="Calibri"/>
              <a:cs typeface="Calibri"/>
            </a:endParaRPr>
          </a:p>
          <a:p>
            <a:pPr marL="0" indent="0">
              <a:lnSpc>
                <a:spcPct val="100000"/>
              </a:lnSpc>
              <a:spcBef>
                <a:spcPts val="0"/>
              </a:spcBef>
              <a:buNone/>
            </a:pPr>
            <a:r>
              <a:rPr lang="en-GB" sz="1200" dirty="0">
                <a:latin typeface="Calibri"/>
                <a:ea typeface="Calibri"/>
                <a:cs typeface="Calibri"/>
              </a:rPr>
              <a:t>Responsible individuals must fulfil all standard tier obligations and take further measures for venues or events in the enhanced tier (those with 800 or more attendees or qualifying events). These include putting in place public safety measures, such keeping an eye on the property and its environs, to lessen susceptibility and possible harm. Additionally, if the responsibility bearer is an organization, they must designate a senior person in charge of compliance and record all procedures and measures and submit them to the SIA.</a:t>
            </a:r>
            <a:endParaRPr lang="en-US" dirty="0"/>
          </a:p>
        </p:txBody>
      </p:sp>
    </p:spTree>
    <p:extLst>
      <p:ext uri="{BB962C8B-B14F-4D97-AF65-F5344CB8AC3E}">
        <p14:creationId xmlns:p14="http://schemas.microsoft.com/office/powerpoint/2010/main" val="1014421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DBE9A-9771-9791-E14D-1027AC8080E2}"/>
              </a:ext>
            </a:extLst>
          </p:cNvPr>
          <p:cNvSpPr>
            <a:spLocks noGrp="1"/>
          </p:cNvSpPr>
          <p:nvPr>
            <p:ph type="title"/>
          </p:nvPr>
        </p:nvSpPr>
        <p:spPr>
          <a:xfrm>
            <a:off x="219938" y="244589"/>
            <a:ext cx="5217035" cy="767699"/>
          </a:xfrm>
        </p:spPr>
        <p:txBody>
          <a:bodyPr anchor="b">
            <a:normAutofit/>
          </a:bodyPr>
          <a:lstStyle/>
          <a:p>
            <a:r>
              <a:rPr lang="en-GB" sz="4000"/>
              <a:t>Risk Assessment Issues</a:t>
            </a:r>
          </a:p>
        </p:txBody>
      </p:sp>
      <p:pic>
        <p:nvPicPr>
          <p:cNvPr id="5" name="Picture 4" descr="A group of icons on a black background&#10;&#10;AI-generated content may be incorrect.">
            <a:extLst>
              <a:ext uri="{FF2B5EF4-FFF2-40B4-BE49-F238E27FC236}">
                <a16:creationId xmlns:a16="http://schemas.microsoft.com/office/drawing/2014/main" id="{4EE2BC5B-18A3-A91C-AD5A-F7388A86A3A7}"/>
              </a:ext>
            </a:extLst>
          </p:cNvPr>
          <p:cNvPicPr>
            <a:picLocks noChangeAspect="1"/>
          </p:cNvPicPr>
          <p:nvPr/>
        </p:nvPicPr>
        <p:blipFill>
          <a:blip r:embed="rId3"/>
          <a:srcRect l="36057" t="49837" r="36601" b="27778"/>
          <a:stretch>
            <a:fillRect/>
          </a:stretch>
        </p:blipFill>
        <p:spPr>
          <a:xfrm>
            <a:off x="8571901" y="4879874"/>
            <a:ext cx="3615240" cy="1977306"/>
          </a:xfrm>
          <a:prstGeom prst="rect">
            <a:avLst/>
          </a:prstGeom>
        </p:spPr>
      </p:pic>
      <p:graphicFrame>
        <p:nvGraphicFramePr>
          <p:cNvPr id="6" name="Table 5">
            <a:extLst>
              <a:ext uri="{FF2B5EF4-FFF2-40B4-BE49-F238E27FC236}">
                <a16:creationId xmlns:a16="http://schemas.microsoft.com/office/drawing/2014/main" id="{5028B191-4424-7A71-BA70-2EE9822A85E9}"/>
              </a:ext>
            </a:extLst>
          </p:cNvPr>
          <p:cNvGraphicFramePr>
            <a:graphicFrameLocks noGrp="1"/>
          </p:cNvGraphicFramePr>
          <p:nvPr/>
        </p:nvGraphicFramePr>
        <p:xfrm>
          <a:off x="298621" y="1359243"/>
          <a:ext cx="11593465" cy="3017520"/>
        </p:xfrm>
        <a:graphic>
          <a:graphicData uri="http://schemas.openxmlformats.org/drawingml/2006/table">
            <a:tbl>
              <a:tblPr firstRow="1" bandRow="1">
                <a:tableStyleId>{5C22544A-7EE6-4342-B048-85BDC9FD1C3A}</a:tableStyleId>
              </a:tblPr>
              <a:tblGrid>
                <a:gridCol w="2318693">
                  <a:extLst>
                    <a:ext uri="{9D8B030D-6E8A-4147-A177-3AD203B41FA5}">
                      <a16:colId xmlns:a16="http://schemas.microsoft.com/office/drawing/2014/main" val="393913774"/>
                    </a:ext>
                  </a:extLst>
                </a:gridCol>
                <a:gridCol w="2318693">
                  <a:extLst>
                    <a:ext uri="{9D8B030D-6E8A-4147-A177-3AD203B41FA5}">
                      <a16:colId xmlns:a16="http://schemas.microsoft.com/office/drawing/2014/main" val="446886079"/>
                    </a:ext>
                  </a:extLst>
                </a:gridCol>
                <a:gridCol w="2318693">
                  <a:extLst>
                    <a:ext uri="{9D8B030D-6E8A-4147-A177-3AD203B41FA5}">
                      <a16:colId xmlns:a16="http://schemas.microsoft.com/office/drawing/2014/main" val="2994966772"/>
                    </a:ext>
                  </a:extLst>
                </a:gridCol>
                <a:gridCol w="2318693">
                  <a:extLst>
                    <a:ext uri="{9D8B030D-6E8A-4147-A177-3AD203B41FA5}">
                      <a16:colId xmlns:a16="http://schemas.microsoft.com/office/drawing/2014/main" val="593069475"/>
                    </a:ext>
                  </a:extLst>
                </a:gridCol>
                <a:gridCol w="2318693">
                  <a:extLst>
                    <a:ext uri="{9D8B030D-6E8A-4147-A177-3AD203B41FA5}">
                      <a16:colId xmlns:a16="http://schemas.microsoft.com/office/drawing/2014/main" val="2756561259"/>
                    </a:ext>
                  </a:extLst>
                </a:gridCol>
              </a:tblGrid>
              <a:tr h="411891">
                <a:tc>
                  <a:txBody>
                    <a:bodyPr/>
                    <a:lstStyle/>
                    <a:p>
                      <a:r>
                        <a:rPr lang="en-GB"/>
                        <a:t> </a:t>
                      </a:r>
                      <a:r>
                        <a:rPr lang="en-GB" sz="1400"/>
                        <a:t>Crowd management &amp; capacity risk</a:t>
                      </a:r>
                      <a:endParaRPr lang="en-GB"/>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Terrorism &amp; security threats</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Emergency evacuation planning</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Health &amp; Safety (public/staff)</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Weather 7 Environmental considerations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884892973"/>
                  </a:ext>
                </a:extLst>
              </a:tr>
              <a:tr h="1711925">
                <a:tc>
                  <a:txBody>
                    <a:bodyPr/>
                    <a:lstStyle/>
                    <a:p>
                      <a:pPr marL="285750" indent="-285750">
                        <a:buFont typeface="Calibri"/>
                        <a:buChar char="-"/>
                      </a:pPr>
                      <a:r>
                        <a:rPr lang="en-GB" sz="1400"/>
                        <a:t>Overcrowding</a:t>
                      </a:r>
                    </a:p>
                    <a:p>
                      <a:pPr marL="285750" lvl="0" indent="-285750">
                        <a:buFont typeface="Calibri"/>
                        <a:buChar char="-"/>
                      </a:pPr>
                      <a:r>
                        <a:rPr lang="en-GB" sz="1400"/>
                        <a:t>Crushing risks</a:t>
                      </a:r>
                    </a:p>
                    <a:p>
                      <a:pPr marL="0" lvl="0" indent="0">
                        <a:buNone/>
                      </a:pPr>
                      <a:r>
                        <a:rPr lang="en-GB" sz="1400"/>
                        <a:t>Operational considerations</a:t>
                      </a:r>
                    </a:p>
                    <a:p>
                      <a:pPr marL="285750" lvl="0" indent="-285750">
                        <a:buFont typeface="Calibri"/>
                        <a:buChar char="-"/>
                      </a:pPr>
                      <a:r>
                        <a:rPr lang="en-GB" sz="1400"/>
                        <a:t>Maximum safe capacity</a:t>
                      </a:r>
                    </a:p>
                    <a:p>
                      <a:pPr marL="285750" lvl="0" indent="-285750">
                        <a:buFont typeface="Calibri"/>
                        <a:buChar char="-"/>
                      </a:pPr>
                      <a:r>
                        <a:rPr lang="en-GB" sz="1400"/>
                        <a:t>Flow design (one-way)</a:t>
                      </a:r>
                    </a:p>
                    <a:p>
                      <a:pPr marL="285750" lvl="0" indent="-285750">
                        <a:buFont typeface="Calibri"/>
                        <a:buChar char="-"/>
                      </a:pPr>
                      <a:r>
                        <a:rPr lang="en-GB" sz="1400"/>
                        <a:t>Real-time monitoring</a:t>
                      </a:r>
                    </a:p>
                    <a:p>
                      <a:pPr marL="0" lvl="0" indent="0">
                        <a:buNone/>
                      </a:pPr>
                      <a:endParaRPr lang="en-GB" sz="140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Vehicle attacks</a:t>
                      </a:r>
                    </a:p>
                    <a:p>
                      <a:pPr marL="285750" lvl="0" indent="-285750">
                        <a:buFont typeface="Calibri"/>
                        <a:buChar char="-"/>
                      </a:pPr>
                      <a:r>
                        <a:rPr lang="en-GB" sz="1400"/>
                        <a:t>Suspicious packages</a:t>
                      </a:r>
                    </a:p>
                    <a:p>
                      <a:pPr marL="0" lvl="0" indent="0">
                        <a:buNone/>
                      </a:pPr>
                      <a:r>
                        <a:rPr lang="en-GB" sz="1400"/>
                        <a:t>Mitigation</a:t>
                      </a:r>
                    </a:p>
                    <a:p>
                      <a:pPr marL="285750" lvl="0" indent="-285750">
                        <a:buFont typeface="Calibri"/>
                        <a:buChar char="-"/>
                      </a:pPr>
                      <a:r>
                        <a:rPr lang="en-GB" sz="1400"/>
                        <a:t>Bag checks</a:t>
                      </a:r>
                    </a:p>
                    <a:p>
                      <a:pPr marL="285750" lvl="0" indent="-285750">
                        <a:buFont typeface="Calibri"/>
                        <a:buChar char="-"/>
                      </a:pPr>
                      <a:r>
                        <a:rPr lang="en-GB" sz="1400"/>
                        <a:t>Screening</a:t>
                      </a:r>
                    </a:p>
                    <a:p>
                      <a:pPr marL="285750" lvl="0" indent="-285750">
                        <a:buFont typeface="Calibri"/>
                        <a:buChar char="-"/>
                      </a:pPr>
                      <a:r>
                        <a:rPr lang="en-GB" sz="1400"/>
                        <a:t>barriers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Fire or structural failure</a:t>
                      </a:r>
                    </a:p>
                    <a:p>
                      <a:pPr marL="285750" lvl="0" indent="-285750">
                        <a:buFont typeface="Calibri"/>
                        <a:buChar char="-"/>
                      </a:pPr>
                      <a:r>
                        <a:rPr lang="en-GB" sz="1400"/>
                        <a:t>Weather triggered evacuation</a:t>
                      </a:r>
                    </a:p>
                    <a:p>
                      <a:pPr marL="0" lvl="0" indent="0">
                        <a:buNone/>
                      </a:pPr>
                      <a:r>
                        <a:rPr lang="en-GB" sz="1400"/>
                        <a:t>Risks</a:t>
                      </a:r>
                    </a:p>
                    <a:p>
                      <a:pPr marL="285750" lvl="0" indent="-285750">
                        <a:buFont typeface="Calibri"/>
                        <a:buChar char="-"/>
                      </a:pPr>
                      <a:r>
                        <a:rPr lang="en-GB" sz="1400"/>
                        <a:t>Poor signage </a:t>
                      </a:r>
                    </a:p>
                    <a:p>
                      <a:pPr marL="285750" lvl="0" indent="-285750">
                        <a:buFont typeface="Calibri"/>
                        <a:buChar char="-"/>
                      </a:pPr>
                      <a:r>
                        <a:rPr lang="en-GB" sz="1400"/>
                        <a:t>Lack of trained staff</a:t>
                      </a:r>
                    </a:p>
                    <a:p>
                      <a:pPr marL="0" lvl="0" indent="0">
                        <a:buNone/>
                      </a:pPr>
                      <a:r>
                        <a:rPr lang="en-GB" sz="1400"/>
                        <a:t>Controls</a:t>
                      </a:r>
                    </a:p>
                    <a:p>
                      <a:pPr marL="285750" lvl="0" indent="-285750">
                        <a:buFont typeface="Calibri"/>
                        <a:buChar char="-"/>
                      </a:pPr>
                      <a:r>
                        <a:rPr lang="en-GB" sz="1400"/>
                        <a:t>Evacuation drills</a:t>
                      </a:r>
                    </a:p>
                    <a:p>
                      <a:pPr marL="285750" lvl="0" indent="-285750">
                        <a:buFont typeface="Calibri"/>
                        <a:buChar char="-"/>
                      </a:pPr>
                      <a:r>
                        <a:rPr lang="en-GB" sz="1400"/>
                        <a:t>Clear exits marked</a:t>
                      </a:r>
                    </a:p>
                    <a:p>
                      <a:pPr marL="285750" lvl="0" indent="-285750">
                        <a:buFont typeface="Calibri"/>
                        <a:buChar char="-"/>
                      </a:pPr>
                      <a:r>
                        <a:rPr lang="en-GB" sz="1400"/>
                        <a:t>Communication systems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Slip, trips and falls</a:t>
                      </a:r>
                    </a:p>
                    <a:p>
                      <a:pPr marL="285750" lvl="0" indent="-285750">
                        <a:buFont typeface="Calibri"/>
                        <a:buChar char="-"/>
                      </a:pPr>
                      <a:r>
                        <a:rPr lang="en-GB" sz="1400"/>
                        <a:t>Food safety</a:t>
                      </a:r>
                    </a:p>
                    <a:p>
                      <a:pPr marL="285750" lvl="0" indent="-285750">
                        <a:buFont typeface="Calibri"/>
                        <a:buChar char="-"/>
                      </a:pPr>
                      <a:r>
                        <a:rPr lang="en-GB" sz="1400"/>
                        <a:t>Alcohol/drug-related incidents</a:t>
                      </a:r>
                    </a:p>
                    <a:p>
                      <a:pPr marL="0" lvl="0" indent="0">
                        <a:buNone/>
                      </a:pPr>
                      <a:r>
                        <a:rPr lang="en-GB" sz="1400"/>
                        <a:t>Controls</a:t>
                      </a:r>
                    </a:p>
                    <a:p>
                      <a:pPr marL="285750" lvl="0" indent="-285750">
                        <a:buFont typeface="Calibri"/>
                        <a:buChar char="-"/>
                      </a:pPr>
                      <a:r>
                        <a:rPr lang="en-GB" sz="1400"/>
                        <a:t>First aid points</a:t>
                      </a:r>
                    </a:p>
                    <a:p>
                      <a:pPr marL="285750" lvl="0" indent="-285750">
                        <a:buFont typeface="Calibri"/>
                        <a:buChar char="-"/>
                      </a:pPr>
                      <a:r>
                        <a:rPr lang="en-GB" sz="1400"/>
                        <a:t>Medical teams onsite</a:t>
                      </a:r>
                    </a:p>
                    <a:p>
                      <a:pPr marL="285750" lvl="0" indent="-285750">
                        <a:buFont typeface="Calibri"/>
                        <a:buChar char="-"/>
                      </a:pPr>
                      <a:r>
                        <a:rPr lang="en-GB" sz="1400"/>
                        <a:t>Vendor compliance checks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Heavy rain</a:t>
                      </a:r>
                    </a:p>
                    <a:p>
                      <a:pPr marL="285750" lvl="0" indent="-285750">
                        <a:buFont typeface="Calibri"/>
                        <a:buChar char="-"/>
                      </a:pPr>
                      <a:r>
                        <a:rPr lang="en-GB" sz="1400"/>
                        <a:t>Wind</a:t>
                      </a:r>
                    </a:p>
                    <a:p>
                      <a:pPr marL="285750" lvl="0" indent="-285750">
                        <a:buFont typeface="Calibri"/>
                        <a:buChar char="-"/>
                      </a:pPr>
                      <a:r>
                        <a:rPr lang="en-GB" sz="1400"/>
                        <a:t>Heat</a:t>
                      </a:r>
                    </a:p>
                    <a:p>
                      <a:pPr marL="0" lvl="0" indent="0">
                        <a:buNone/>
                      </a:pPr>
                      <a:r>
                        <a:rPr lang="en-GB" sz="1400"/>
                        <a:t>Mitigation</a:t>
                      </a:r>
                    </a:p>
                    <a:p>
                      <a:pPr marL="285750" lvl="0" indent="-285750">
                        <a:buFont typeface="Calibri"/>
                        <a:buChar char="-"/>
                      </a:pPr>
                      <a:r>
                        <a:rPr lang="en-GB" sz="1400"/>
                        <a:t>Contingency plans</a:t>
                      </a:r>
                    </a:p>
                    <a:p>
                      <a:pPr marL="285750" lvl="0" indent="-285750">
                        <a:buFont typeface="Calibri"/>
                        <a:buChar char="-"/>
                      </a:pPr>
                      <a:r>
                        <a:rPr lang="en-GB" sz="1400"/>
                        <a:t>Shelter areas</a:t>
                      </a:r>
                    </a:p>
                    <a:p>
                      <a:pPr marL="285750" lvl="0" indent="-285750">
                        <a:buFont typeface="Calibri"/>
                        <a:buChar char="-"/>
                      </a:pPr>
                      <a:r>
                        <a:rPr lang="en-GB" sz="1400"/>
                        <a:t>Real-time weather monitoring</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60907778"/>
                  </a:ext>
                </a:extLst>
              </a:tr>
            </a:tbl>
          </a:graphicData>
        </a:graphic>
      </p:graphicFrame>
      <p:sp>
        <p:nvSpPr>
          <p:cNvPr id="8" name="TextBox 7">
            <a:extLst>
              <a:ext uri="{FF2B5EF4-FFF2-40B4-BE49-F238E27FC236}">
                <a16:creationId xmlns:a16="http://schemas.microsoft.com/office/drawing/2014/main" id="{39BC81EF-FB30-CD38-A5ED-D98E68D33BDE}"/>
              </a:ext>
            </a:extLst>
          </p:cNvPr>
          <p:cNvSpPr txBox="1"/>
          <p:nvPr/>
        </p:nvSpPr>
        <p:spPr>
          <a:xfrm>
            <a:off x="5442137" y="6126417"/>
            <a:ext cx="35972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(HSE, 2025) (Harrogate Convention Centre, 2025)</a:t>
            </a:r>
            <a:endParaRPr lang="en-US"/>
          </a:p>
        </p:txBody>
      </p:sp>
    </p:spTree>
    <p:extLst>
      <p:ext uri="{BB962C8B-B14F-4D97-AF65-F5344CB8AC3E}">
        <p14:creationId xmlns:p14="http://schemas.microsoft.com/office/powerpoint/2010/main" val="2081165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89EC-2FCF-C9A3-B7EA-69CD581DB5E8}"/>
              </a:ext>
            </a:extLst>
          </p:cNvPr>
          <p:cNvSpPr>
            <a:spLocks noGrp="1"/>
          </p:cNvSpPr>
          <p:nvPr>
            <p:ph type="title"/>
          </p:nvPr>
        </p:nvSpPr>
        <p:spPr/>
        <p:txBody>
          <a:bodyPr/>
          <a:lstStyle/>
          <a:p>
            <a:r>
              <a:rPr lang="en-US"/>
              <a:t>Script notes</a:t>
            </a:r>
          </a:p>
        </p:txBody>
      </p:sp>
      <p:sp>
        <p:nvSpPr>
          <p:cNvPr id="3" name="Content Placeholder 2">
            <a:extLst>
              <a:ext uri="{FF2B5EF4-FFF2-40B4-BE49-F238E27FC236}">
                <a16:creationId xmlns:a16="http://schemas.microsoft.com/office/drawing/2014/main" id="{D676587B-8C02-4126-BDDD-DC94102D7D47}"/>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US" sz="1200">
                <a:latin typeface="Calibri"/>
                <a:ea typeface="Calibri"/>
                <a:cs typeface="Calibri"/>
              </a:rPr>
              <a:t>The Carmarthenshire Bay Film festival's primary risk assessment concerns are crowd control, security, emergency preparedness, health and safety, and environmental aspects.</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a:latin typeface="Calibri"/>
                <a:ea typeface="Calibri"/>
                <a:cs typeface="Calibri"/>
              </a:rPr>
              <a:t>First, capacity and crowd control pose a serious risk, especially when it comes to potential crushing and overcrowding. To control movement and avoid </a:t>
            </a:r>
            <a:r>
              <a:rPr lang="en-US" sz="1200" dirty="0">
                <a:latin typeface="Calibri"/>
                <a:ea typeface="Calibri"/>
                <a:cs typeface="Calibri"/>
              </a:rPr>
              <a:t>congestion, the project team must set a maximum safe capacity, create efficient crowd flow mechanisms such one-way roads, and put in place real-time monitoring.</a:t>
            </a:r>
            <a:endParaRPr lang="en-GB" sz="1200" dirty="0">
              <a:solidFill>
                <a:srgbClr val="444444"/>
              </a:solidFill>
              <a:latin typeface="Calibri"/>
              <a:ea typeface="Calibri"/>
              <a:cs typeface="Calibri"/>
            </a:endParaRPr>
          </a:p>
          <a:p>
            <a:pPr marL="0" indent="0">
              <a:lnSpc>
                <a:spcPct val="100000"/>
              </a:lnSpc>
              <a:spcBef>
                <a:spcPts val="0"/>
              </a:spcBef>
              <a:buNone/>
            </a:pPr>
            <a:endParaRPr lang="en-GB"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Second, threats to security and terrorism must be </a:t>
            </a:r>
            <a:r>
              <a:rPr lang="en-US" sz="1200">
                <a:latin typeface="Calibri"/>
                <a:ea typeface="Calibri"/>
                <a:cs typeface="Calibri"/>
              </a:rPr>
              <a:t>considered, including dangers like suspicious packages or car assaults. To lessen vulnerability, mitigation </a:t>
            </a:r>
            <a:r>
              <a:rPr lang="en-US" sz="1200" dirty="0">
                <a:latin typeface="Calibri"/>
                <a:ea typeface="Calibri"/>
                <a:cs typeface="Calibri"/>
              </a:rPr>
              <a:t>strategies should include screening procedures, bag inspections, and physical or controlled access obstacles.</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Planning for an emergency evacuation is also essential. Rapid evacuation may be necessary due to risks like fire, structural damage, or extreme weather. Clear </a:t>
            </a:r>
            <a:r>
              <a:rPr lang="en-US" sz="1200">
                <a:latin typeface="Calibri"/>
                <a:ea typeface="Calibri"/>
                <a:cs typeface="Calibri"/>
              </a:rPr>
              <a:t>departure routes, frequent evacuation exercises, and dependable communication systems are crucial controls because inadequate signs and untrained personnel can worsen these circumstances.</a:t>
            </a:r>
            <a:endParaRPr lang="en-US" sz="120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Slips, trips, and falls, problems with food safety, and accidents involving alcohol or drugs are examples of health and safety hazards that impact both the </a:t>
            </a:r>
            <a:r>
              <a:rPr lang="en-US" sz="1200">
                <a:latin typeface="Calibri"/>
                <a:ea typeface="Calibri"/>
                <a:cs typeface="Calibri"/>
              </a:rPr>
              <a:t>public</a:t>
            </a:r>
            <a:r>
              <a:rPr lang="en-US" sz="1200" dirty="0">
                <a:latin typeface="Calibri"/>
                <a:ea typeface="Calibri"/>
                <a:cs typeface="Calibri"/>
              </a:rPr>
              <a:t> and employees. First aid stations, on-site medical personnel, and stringent vendor compliance inspections can all help manage this.</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Lastly, it is important to prepare for weather and environmental factors including heat, wind, and heavy rain. In order to react swiftly to changing circumstances, the team should put emergency plans into action, provide refuge locations, and use real-time weather monitoring.</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Given the circumstances, these dangers </a:t>
            </a:r>
            <a:r>
              <a:rPr lang="en-US" sz="1200">
                <a:latin typeface="Calibri"/>
                <a:ea typeface="Calibri"/>
                <a:cs typeface="Calibri"/>
              </a:rPr>
              <a:t>emphasize</a:t>
            </a:r>
            <a:r>
              <a:rPr lang="en-US" sz="1200" dirty="0">
                <a:latin typeface="Calibri"/>
                <a:ea typeface="Calibri"/>
                <a:cs typeface="Calibri"/>
              </a:rPr>
              <a:t> how crucial careful operational planning and proactive management are to a successful and safe event.</a:t>
            </a:r>
            <a:endParaRPr lang="en-US" sz="1200" dirty="0">
              <a:solidFill>
                <a:srgbClr val="444444"/>
              </a:solidFill>
              <a:latin typeface="Calibri"/>
              <a:ea typeface="Calibri"/>
              <a:cs typeface="Calibri"/>
            </a:endParaRPr>
          </a:p>
          <a:p>
            <a:pPr marL="0" indent="0">
              <a:buNone/>
            </a:pPr>
            <a:endParaRPr lang="en-US" dirty="0"/>
          </a:p>
        </p:txBody>
      </p:sp>
    </p:spTree>
    <p:extLst>
      <p:ext uri="{BB962C8B-B14F-4D97-AF65-F5344CB8AC3E}">
        <p14:creationId xmlns:p14="http://schemas.microsoft.com/office/powerpoint/2010/main" val="4062400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8E603-517B-1E20-C72B-E44EB8188AB2}"/>
              </a:ext>
            </a:extLst>
          </p:cNvPr>
          <p:cNvSpPr>
            <a:spLocks noGrp="1"/>
          </p:cNvSpPr>
          <p:nvPr>
            <p:ph type="title"/>
          </p:nvPr>
        </p:nvSpPr>
        <p:spPr>
          <a:xfrm>
            <a:off x="405289" y="265183"/>
            <a:ext cx="6102602" cy="829483"/>
          </a:xfrm>
        </p:spPr>
        <p:txBody>
          <a:bodyPr anchor="b">
            <a:normAutofit/>
          </a:bodyPr>
          <a:lstStyle/>
          <a:p>
            <a:r>
              <a:rPr lang="en-GB" sz="4000"/>
              <a:t>Application to Martyn's Law</a:t>
            </a:r>
          </a:p>
        </p:txBody>
      </p:sp>
      <p:sp>
        <p:nvSpPr>
          <p:cNvPr id="3" name="Content Placeholder 2">
            <a:extLst>
              <a:ext uri="{FF2B5EF4-FFF2-40B4-BE49-F238E27FC236}">
                <a16:creationId xmlns:a16="http://schemas.microsoft.com/office/drawing/2014/main" id="{EC9FCE07-AE0F-3EBA-4B3C-A5980EA8886A}"/>
              </a:ext>
            </a:extLst>
          </p:cNvPr>
          <p:cNvSpPr>
            <a:spLocks noGrp="1"/>
          </p:cNvSpPr>
          <p:nvPr>
            <p:ph idx="1"/>
          </p:nvPr>
        </p:nvSpPr>
        <p:spPr>
          <a:xfrm>
            <a:off x="405289" y="1409273"/>
            <a:ext cx="6373252" cy="4523404"/>
          </a:xfrm>
        </p:spPr>
        <p:txBody>
          <a:bodyPr vert="horz" lIns="91440" tIns="45720" rIns="91440" bIns="45720" rtlCol="0" anchor="t">
            <a:noAutofit/>
          </a:bodyPr>
          <a:lstStyle/>
          <a:p>
            <a:pPr>
              <a:buFont typeface="Calibri" panose="020B0604020202020204" pitchFamily="34" charset="0"/>
              <a:buChar char="-"/>
            </a:pPr>
            <a:r>
              <a:rPr lang="en-GB" sz="1400" b="1">
                <a:ea typeface="+mn-lt"/>
                <a:cs typeface="+mn-lt"/>
              </a:rPr>
              <a:t>In addition to safeguarding the festival's reputation and operational profitability, adherence to Martyn's Law is crucial for the safety and security of all participants, employees, and stakeholders.</a:t>
            </a:r>
          </a:p>
          <a:p>
            <a:pPr marL="0" indent="0">
              <a:buNone/>
            </a:pPr>
            <a:endParaRPr lang="en-GB" sz="1400"/>
          </a:p>
          <a:p>
            <a:pPr marL="0" indent="0">
              <a:buNone/>
            </a:pPr>
            <a:r>
              <a:rPr lang="en-GB" sz="1400" b="1">
                <a:ea typeface="+mn-lt"/>
                <a:cs typeface="+mn-lt"/>
              </a:rPr>
              <a:t>To</a:t>
            </a:r>
            <a:r>
              <a:rPr lang="en-GB" sz="1400" b="1" dirty="0">
                <a:ea typeface="+mn-lt"/>
                <a:cs typeface="+mn-lt"/>
              </a:rPr>
              <a:t> comply, the festival needs to:</a:t>
            </a:r>
          </a:p>
          <a:p>
            <a:pPr marL="285750" indent="-285750">
              <a:buFont typeface="Calibri" panose="020B0604020202020204" pitchFamily="34" charset="0"/>
              <a:buChar char="-"/>
            </a:pPr>
            <a:r>
              <a:rPr lang="en-GB" sz="1400" dirty="0">
                <a:ea typeface="+mn-lt"/>
                <a:cs typeface="+mn-lt"/>
              </a:rPr>
              <a:t>To find </a:t>
            </a:r>
            <a:r>
              <a:rPr lang="en-GB" sz="1400">
                <a:ea typeface="+mn-lt"/>
                <a:cs typeface="+mn-lt"/>
              </a:rPr>
              <a:t>risks</a:t>
            </a:r>
            <a:r>
              <a:rPr lang="en-GB" sz="1400" dirty="0">
                <a:ea typeface="+mn-lt"/>
                <a:cs typeface="+mn-lt"/>
              </a:rPr>
              <a:t> and weaknesses, do a formal terrorism risk assessment.</a:t>
            </a:r>
          </a:p>
          <a:p>
            <a:pPr marL="285750" indent="-285750">
              <a:buFont typeface="Calibri" panose="020B0604020202020204" pitchFamily="34" charset="0"/>
              <a:buChar char="-"/>
            </a:pPr>
            <a:r>
              <a:rPr lang="en-GB" sz="1400" dirty="0">
                <a:ea typeface="+mn-lt"/>
                <a:cs typeface="+mn-lt"/>
              </a:rPr>
              <a:t>Put in place </a:t>
            </a:r>
            <a:r>
              <a:rPr lang="en-GB" sz="1400">
                <a:ea typeface="+mn-lt"/>
                <a:cs typeface="+mn-lt"/>
              </a:rPr>
              <a:t>proper, risk-based security measures that correspond with </a:t>
            </a:r>
            <a:r>
              <a:rPr lang="en-GB" sz="1400" dirty="0">
                <a:ea typeface="+mn-lt"/>
                <a:cs typeface="+mn-lt"/>
              </a:rPr>
              <a:t>the determined level of risk.</a:t>
            </a:r>
          </a:p>
          <a:p>
            <a:pPr marL="285750" indent="-285750">
              <a:buFont typeface="Calibri" panose="020B0604020202020204" pitchFamily="34" charset="0"/>
              <a:buChar char="-"/>
            </a:pPr>
            <a:r>
              <a:rPr lang="en-GB" sz="1400">
                <a:ea typeface="+mn-lt"/>
                <a:cs typeface="+mn-lt"/>
              </a:rPr>
              <a:t>Provide thorough staff training that includes accepted practices like "Run, Hide, Tell."</a:t>
            </a:r>
          </a:p>
          <a:p>
            <a:pPr marL="285750" indent="-285750">
              <a:buFont typeface="Calibri" panose="020B0604020202020204" pitchFamily="34" charset="0"/>
              <a:buChar char="-"/>
            </a:pPr>
            <a:r>
              <a:rPr lang="en-GB" sz="1400">
                <a:ea typeface="+mn-lt"/>
                <a:cs typeface="+mn-lt"/>
              </a:rPr>
              <a:t>Create, record, and test emergency and incident response plans on a regular basis.</a:t>
            </a:r>
          </a:p>
          <a:p>
            <a:pPr marL="285750" indent="-285750">
              <a:buFont typeface="Calibri" panose="020B0604020202020204" pitchFamily="34" charset="0"/>
              <a:buChar char="-"/>
            </a:pPr>
            <a:r>
              <a:rPr lang="en-GB" sz="1400">
                <a:ea typeface="+mn-lt"/>
                <a:cs typeface="+mn-lt"/>
              </a:rPr>
              <a:t>Collaborate well with counterterrorism police and local authorities.</a:t>
            </a:r>
          </a:p>
          <a:p>
            <a:pPr>
              <a:buNone/>
            </a:pPr>
            <a:r>
              <a:rPr lang="en-GB" sz="1400" b="1" dirty="0">
                <a:ea typeface="+mn-lt"/>
                <a:cs typeface="+mn-lt"/>
              </a:rPr>
              <a:t>Important </a:t>
            </a:r>
            <a:r>
              <a:rPr lang="en-GB" sz="1400" b="1">
                <a:ea typeface="+mn-lt"/>
                <a:cs typeface="+mn-lt"/>
              </a:rPr>
              <a:t>takeaway</a:t>
            </a:r>
            <a:r>
              <a:rPr lang="en-GB" sz="1400" b="1" dirty="0">
                <a:ea typeface="+mn-lt"/>
                <a:cs typeface="+mn-lt"/>
              </a:rPr>
              <a:t>:</a:t>
            </a:r>
            <a:endParaRPr lang="en-GB" b="1" dirty="0"/>
          </a:p>
          <a:p>
            <a:pPr marL="285750" indent="-285750">
              <a:buFont typeface="Calibri" panose="020B0604020202020204" pitchFamily="34" charset="0"/>
              <a:buChar char="-"/>
            </a:pPr>
            <a:r>
              <a:rPr lang="en-GB" sz="1400">
                <a:ea typeface="+mn-lt"/>
                <a:cs typeface="+mn-lt"/>
              </a:rPr>
              <a:t>To</a:t>
            </a:r>
            <a:r>
              <a:rPr lang="en-GB" sz="1400" dirty="0">
                <a:ea typeface="+mn-lt"/>
                <a:cs typeface="+mn-lt"/>
              </a:rPr>
              <a:t> lower risk, improve readiness, and guarantee a safe festival environment, proactive planning and adherence to Martyn's Law are essential.</a:t>
            </a:r>
            <a:endParaRPr lang="en-GB" dirty="0"/>
          </a:p>
        </p:txBody>
      </p:sp>
      <p:pic>
        <p:nvPicPr>
          <p:cNvPr id="7" name="Graphic 6" descr="Dance">
            <a:extLst>
              <a:ext uri="{FF2B5EF4-FFF2-40B4-BE49-F238E27FC236}">
                <a16:creationId xmlns:a16="http://schemas.microsoft.com/office/drawing/2014/main" id="{A3A99644-50A0-631D-0ADC-DA72F79599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84954" y="549528"/>
            <a:ext cx="2760565" cy="2760565"/>
          </a:xfrm>
          <a:prstGeom prst="rect">
            <a:avLst/>
          </a:prstGeom>
        </p:spPr>
      </p:pic>
      <p:pic>
        <p:nvPicPr>
          <p:cNvPr id="5" name="Picture 4" descr="A group of icons on a black background&#10;&#10;AI-generated content may be incorrect.">
            <a:extLst>
              <a:ext uri="{FF2B5EF4-FFF2-40B4-BE49-F238E27FC236}">
                <a16:creationId xmlns:a16="http://schemas.microsoft.com/office/drawing/2014/main" id="{E4010C41-1EC9-EDF0-731D-582BABE68DA8}"/>
              </a:ext>
            </a:extLst>
          </p:cNvPr>
          <p:cNvPicPr>
            <a:picLocks noChangeAspect="1"/>
          </p:cNvPicPr>
          <p:nvPr/>
        </p:nvPicPr>
        <p:blipFill>
          <a:blip r:embed="rId4"/>
          <a:srcRect l="36057" t="49837" r="36601" b="27778"/>
          <a:stretch>
            <a:fillRect/>
          </a:stretch>
        </p:blipFill>
        <p:spPr>
          <a:xfrm>
            <a:off x="7552469" y="3747171"/>
            <a:ext cx="3615240" cy="1977306"/>
          </a:xfrm>
          <a:prstGeom prst="rect">
            <a:avLst/>
          </a:prstGeom>
        </p:spPr>
      </p:pic>
      <p:sp>
        <p:nvSpPr>
          <p:cNvPr id="6" name="TextBox 5">
            <a:extLst>
              <a:ext uri="{FF2B5EF4-FFF2-40B4-BE49-F238E27FC236}">
                <a16:creationId xmlns:a16="http://schemas.microsoft.com/office/drawing/2014/main" id="{62C2E828-DDD4-F7BB-6DE3-9ECE0273D2C7}"/>
              </a:ext>
            </a:extLst>
          </p:cNvPr>
          <p:cNvSpPr txBox="1"/>
          <p:nvPr/>
        </p:nvSpPr>
        <p:spPr>
          <a:xfrm>
            <a:off x="11068083" y="6089606"/>
            <a:ext cx="18531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(RMP, 2023)</a:t>
            </a:r>
          </a:p>
        </p:txBody>
      </p:sp>
    </p:spTree>
    <p:extLst>
      <p:ext uri="{BB962C8B-B14F-4D97-AF65-F5344CB8AC3E}">
        <p14:creationId xmlns:p14="http://schemas.microsoft.com/office/powerpoint/2010/main" val="330215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2B0CE-87C6-81A2-54BC-A7DF5F2D13C9}"/>
              </a:ext>
            </a:extLst>
          </p:cNvPr>
          <p:cNvSpPr>
            <a:spLocks noGrp="1"/>
          </p:cNvSpPr>
          <p:nvPr>
            <p:ph type="title"/>
          </p:nvPr>
        </p:nvSpPr>
        <p:spPr/>
        <p:txBody>
          <a:bodyPr/>
          <a:lstStyle/>
          <a:p>
            <a:r>
              <a:rPr lang="en-US"/>
              <a:t>Script notes</a:t>
            </a:r>
            <a:endParaRPr lang="en-US" dirty="0"/>
          </a:p>
        </p:txBody>
      </p:sp>
      <p:sp>
        <p:nvSpPr>
          <p:cNvPr id="3" name="Content Placeholder 2">
            <a:extLst>
              <a:ext uri="{FF2B5EF4-FFF2-40B4-BE49-F238E27FC236}">
                <a16:creationId xmlns:a16="http://schemas.microsoft.com/office/drawing/2014/main" id="{301329A2-B8FB-0E47-4B97-815AA292999C}"/>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US" sz="1200">
                <a:latin typeface="Calibri"/>
                <a:ea typeface="Calibri"/>
                <a:cs typeface="Calibri"/>
              </a:rPr>
              <a:t>In addition to safeguarding the festival's reputation and operational profitability, adherence to Martyn's Law is crucial for the safety and security of all participants, employees, and stakeholders.</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The festival must conduct a formal terrorism risk assessment to identify potential hazards and vulnerabilities in order to comply with Martyn's Law. Based on this, security measures that are suitable and proportionate to the degree of risk should be put in place. To guarantee that they are equipped to react appropriately, staff members must get comprehensive training, including acknowledged guidelines like "Run, Hide, Tell." The event should also create, record, and test emergency and incident response plans on a regular basis. It is also crucial to work closely with local authorities and counterterrorism police.</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a:latin typeface="Calibri"/>
                <a:ea typeface="Calibri"/>
                <a:cs typeface="Calibri"/>
              </a:rPr>
              <a:t>Overall, lowering risk, enhancing readiness, and guaranteeing a secure festival setting depend on proactive planning and adherence to Martyn's Law. </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a:latin typeface="Calibri"/>
                <a:ea typeface="Calibri"/>
                <a:cs typeface="Calibri"/>
              </a:rPr>
              <a:t>Thank you, we have time for some questions before we hand over to Demi.</a:t>
            </a:r>
            <a:endParaRPr lang="en-US"/>
          </a:p>
        </p:txBody>
      </p:sp>
    </p:spTree>
    <p:extLst>
      <p:ext uri="{BB962C8B-B14F-4D97-AF65-F5344CB8AC3E}">
        <p14:creationId xmlns:p14="http://schemas.microsoft.com/office/powerpoint/2010/main" val="184194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D97B8-2C96-B2AD-7B74-83F55AD9D189}"/>
              </a:ext>
            </a:extLst>
          </p:cNvPr>
          <p:cNvSpPr>
            <a:spLocks noGrp="1"/>
          </p:cNvSpPr>
          <p:nvPr>
            <p:ph type="title"/>
          </p:nvPr>
        </p:nvSpPr>
        <p:spPr/>
        <p:txBody>
          <a:bodyPr/>
          <a:lstStyle/>
          <a:p>
            <a:r>
              <a:rPr lang="en-GB"/>
              <a:t>Arwen - References</a:t>
            </a:r>
          </a:p>
        </p:txBody>
      </p:sp>
      <p:sp>
        <p:nvSpPr>
          <p:cNvPr id="3" name="Content Placeholder 2">
            <a:extLst>
              <a:ext uri="{FF2B5EF4-FFF2-40B4-BE49-F238E27FC236}">
                <a16:creationId xmlns:a16="http://schemas.microsoft.com/office/drawing/2014/main" id="{AD86C6E8-9F87-FCB9-6779-0280AE1C4571}"/>
              </a:ext>
            </a:extLst>
          </p:cNvPr>
          <p:cNvSpPr>
            <a:spLocks noGrp="1"/>
          </p:cNvSpPr>
          <p:nvPr>
            <p:ph idx="1"/>
          </p:nvPr>
        </p:nvSpPr>
        <p:spPr/>
        <p:txBody>
          <a:bodyPr vert="horz" lIns="91440" tIns="45720" rIns="91440" bIns="45720" rtlCol="0" anchor="t">
            <a:normAutofit/>
          </a:bodyPr>
          <a:lstStyle/>
          <a:p>
            <a:r>
              <a:rPr lang="en-GB" sz="1200" dirty="0" err="1">
                <a:latin typeface="Times New Roman"/>
                <a:cs typeface="Times New Roman"/>
              </a:rPr>
              <a:t>Akennedy</a:t>
            </a:r>
            <a:r>
              <a:rPr lang="en-GB" sz="1200" dirty="0">
                <a:latin typeface="Times New Roman"/>
                <a:cs typeface="Times New Roman"/>
              </a:rPr>
              <a:t>, (2026). “</a:t>
            </a:r>
            <a:r>
              <a:rPr lang="en-GB" sz="1200" dirty="0" err="1">
                <a:latin typeface="Times New Roman"/>
                <a:cs typeface="Times New Roman"/>
              </a:rPr>
              <a:t>Martyns</a:t>
            </a:r>
            <a:r>
              <a:rPr lang="en-GB" sz="1200" dirty="0">
                <a:latin typeface="Times New Roman"/>
                <a:cs typeface="Times New Roman"/>
              </a:rPr>
              <a:t> Law Crowd Safety.” </a:t>
            </a:r>
            <a:r>
              <a:rPr lang="en-GB" sz="1200" i="1" dirty="0">
                <a:latin typeface="Times New Roman"/>
                <a:cs typeface="Times New Roman"/>
              </a:rPr>
              <a:t>Remark Vision</a:t>
            </a:r>
            <a:r>
              <a:rPr lang="en-GB" sz="1200" dirty="0">
                <a:latin typeface="Times New Roman"/>
                <a:cs typeface="Times New Roman"/>
              </a:rPr>
              <a:t>, 13 Nov. 2024, remarkvision.com/</a:t>
            </a:r>
            <a:r>
              <a:rPr lang="en-GB" sz="1200" dirty="0" err="1">
                <a:latin typeface="Times New Roman"/>
                <a:cs typeface="Times New Roman"/>
              </a:rPr>
              <a:t>martyns</a:t>
            </a:r>
            <a:r>
              <a:rPr lang="en-GB" sz="1200" dirty="0">
                <a:latin typeface="Times New Roman"/>
                <a:cs typeface="Times New Roman"/>
              </a:rPr>
              <a:t>-law-crowd-safety-ai/. Accessed 23 Apr. 2026.</a:t>
            </a:r>
          </a:p>
          <a:p>
            <a:r>
              <a:rPr lang="en-GB" sz="1200">
                <a:latin typeface="Times New Roman"/>
                <a:cs typeface="Times New Roman"/>
              </a:rPr>
              <a:t>Harrogate Convention Centre, (2025). “Harrogate Convention Centre Blog: MARTYN’S LAW: Essential Resources for Venues and Event Organisers - Harrogate Convention Centre.” </a:t>
            </a:r>
            <a:r>
              <a:rPr lang="en-GB" sz="1200" i="1">
                <a:latin typeface="Times New Roman"/>
                <a:cs typeface="Times New Roman"/>
              </a:rPr>
              <a:t>Harrogateconventioncentre.co.uk</a:t>
            </a:r>
            <a:r>
              <a:rPr lang="en-GB" sz="1200">
                <a:latin typeface="Times New Roman"/>
                <a:cs typeface="Times New Roman"/>
              </a:rPr>
              <a:t>, 20 May 2025, </a:t>
            </a:r>
            <a:r>
              <a:rPr lang="en-GB" sz="1200" dirty="0">
                <a:latin typeface="Times New Roman"/>
                <a:cs typeface="Times New Roman"/>
                <a:hlinkClick r:id="rId2"/>
              </a:rPr>
              <a:t>www.harrogateconventioncentre.co.uk/blog/martyns-law-essential-resources-for-venues-and-event-organisers</a:t>
            </a:r>
            <a:r>
              <a:rPr lang="en-GB" sz="1200" dirty="0">
                <a:latin typeface="Times New Roman"/>
                <a:cs typeface="Times New Roman"/>
              </a:rPr>
              <a:t>.</a:t>
            </a:r>
            <a:endParaRPr lang="en-GB" dirty="0"/>
          </a:p>
          <a:p>
            <a:r>
              <a:rPr lang="en-GB" sz="1200" dirty="0">
                <a:latin typeface="Times New Roman"/>
                <a:cs typeface="Times New Roman"/>
              </a:rPr>
              <a:t>Home Office, (2025). “Martyn’s Law Factsheet – Home Office in the Media.” </a:t>
            </a:r>
            <a:r>
              <a:rPr lang="en-GB" sz="1200" i="1" dirty="0">
                <a:latin typeface="Times New Roman"/>
                <a:cs typeface="Times New Roman"/>
              </a:rPr>
              <a:t>Blog.gov.uk</a:t>
            </a:r>
            <a:r>
              <a:rPr lang="en-GB" sz="1200" dirty="0">
                <a:latin typeface="Times New Roman"/>
                <a:cs typeface="Times New Roman"/>
              </a:rPr>
              <a:t>, 3 Apr. 2025, homeofficemedia.blog.gov.uk/2025/04/03/</a:t>
            </a:r>
            <a:r>
              <a:rPr lang="en-GB" sz="1200" dirty="0" err="1">
                <a:latin typeface="Times New Roman"/>
                <a:cs typeface="Times New Roman"/>
              </a:rPr>
              <a:t>martyns</a:t>
            </a:r>
            <a:r>
              <a:rPr lang="en-GB" sz="1200" dirty="0">
                <a:latin typeface="Times New Roman"/>
                <a:cs typeface="Times New Roman"/>
              </a:rPr>
              <a:t>-law-factsheet/.</a:t>
            </a:r>
            <a:endParaRPr lang="en-GB" dirty="0"/>
          </a:p>
          <a:p>
            <a:r>
              <a:rPr lang="en-GB" sz="1200">
                <a:latin typeface="Times New Roman"/>
                <a:cs typeface="Times New Roman"/>
              </a:rPr>
              <a:t>HSE, (2025). “Event Safety - Crowd-Management - Assess Crowd Safety Risks and Identify Hazards.” </a:t>
            </a:r>
            <a:r>
              <a:rPr lang="en-GB" sz="1200" i="1">
                <a:latin typeface="Times New Roman"/>
                <a:cs typeface="Times New Roman"/>
              </a:rPr>
              <a:t>Hse.gov.uk</a:t>
            </a:r>
            <a:r>
              <a:rPr lang="en-GB" sz="1200">
                <a:latin typeface="Times New Roman"/>
                <a:cs typeface="Times New Roman"/>
              </a:rPr>
              <a:t>, 2025, </a:t>
            </a:r>
            <a:r>
              <a:rPr lang="en-GB" sz="1200" dirty="0">
                <a:latin typeface="Times New Roman"/>
                <a:cs typeface="Times New Roman"/>
                <a:hlinkClick r:id="rId3"/>
              </a:rPr>
              <a:t>www.hse.gov.uk/event-safety/crowd-management-assess.htm</a:t>
            </a:r>
            <a:r>
              <a:rPr lang="en-GB" sz="1200">
                <a:latin typeface="Times New Roman"/>
                <a:cs typeface="Times New Roman"/>
              </a:rPr>
              <a:t>.</a:t>
            </a:r>
            <a:endParaRPr lang="en-GB" dirty="0"/>
          </a:p>
          <a:p>
            <a:r>
              <a:rPr lang="en-GB" sz="1200">
                <a:latin typeface="Times New Roman"/>
                <a:cs typeface="Times New Roman"/>
              </a:rPr>
              <a:t>Lawrence, James, (2025). “Event Risk Management in the UK | Security &amp; Martyn’s Law Guide.” </a:t>
            </a:r>
            <a:r>
              <a:rPr lang="en-GB" sz="1200" i="1">
                <a:latin typeface="Times New Roman"/>
                <a:cs typeface="Times New Roman"/>
              </a:rPr>
              <a:t>Peregrine-Rm.com</a:t>
            </a:r>
            <a:r>
              <a:rPr lang="en-GB" sz="1200">
                <a:latin typeface="Times New Roman"/>
                <a:cs typeface="Times New Roman"/>
              </a:rPr>
              <a:t>, 17 Nov. 2025, </a:t>
            </a:r>
            <a:r>
              <a:rPr lang="en-GB" sz="1200" dirty="0">
                <a:latin typeface="Times New Roman"/>
                <a:cs typeface="Times New Roman"/>
                <a:hlinkClick r:id="rId4"/>
              </a:rPr>
              <a:t>www.peregrine-rm.com/event-risk-management-uk-guide</a:t>
            </a:r>
            <a:r>
              <a:rPr lang="en-GB" sz="1200" dirty="0">
                <a:latin typeface="Times New Roman"/>
                <a:cs typeface="Times New Roman"/>
              </a:rPr>
              <a:t>.</a:t>
            </a:r>
          </a:p>
          <a:p>
            <a:r>
              <a:rPr lang="en-GB" sz="1200" dirty="0" err="1">
                <a:latin typeface="Times New Roman"/>
                <a:cs typeface="Times New Roman"/>
              </a:rPr>
              <a:t>ProtectUK</a:t>
            </a:r>
            <a:r>
              <a:rPr lang="en-GB" sz="1200" dirty="0">
                <a:latin typeface="Times New Roman"/>
                <a:cs typeface="Times New Roman"/>
              </a:rPr>
              <a:t>, (2023). “Martyn’s Law Overview and What You Need to Know | </a:t>
            </a:r>
            <a:r>
              <a:rPr lang="en-GB" sz="1200" dirty="0" err="1">
                <a:latin typeface="Times New Roman"/>
                <a:cs typeface="Times New Roman"/>
              </a:rPr>
              <a:t>ProtectUK</a:t>
            </a:r>
            <a:r>
              <a:rPr lang="en-GB" sz="1200" dirty="0">
                <a:latin typeface="Times New Roman"/>
                <a:cs typeface="Times New Roman"/>
              </a:rPr>
              <a:t>.” </a:t>
            </a:r>
            <a:r>
              <a:rPr lang="en-GB" sz="1200" i="1" dirty="0">
                <a:latin typeface="Times New Roman"/>
                <a:cs typeface="Times New Roman"/>
                <a:hlinkClick r:id="rId5"/>
              </a:rPr>
              <a:t>Www.protectuk.police.uk</a:t>
            </a:r>
            <a:r>
              <a:rPr lang="en-GB" sz="1200" dirty="0">
                <a:latin typeface="Times New Roman"/>
                <a:cs typeface="Times New Roman"/>
              </a:rPr>
              <a:t>, 8 Nov. 2023, </a:t>
            </a:r>
            <a:r>
              <a:rPr lang="en-GB" sz="1200" dirty="0">
                <a:latin typeface="Times New Roman"/>
                <a:cs typeface="Times New Roman"/>
                <a:hlinkClick r:id="rId6"/>
              </a:rPr>
              <a:t>www.protectuk.police.uk/martyns-law/martyns-law-overview-and-what-you-need-know</a:t>
            </a:r>
            <a:r>
              <a:rPr lang="en-GB" sz="1200" dirty="0">
                <a:latin typeface="Times New Roman"/>
                <a:cs typeface="Times New Roman"/>
              </a:rPr>
              <a:t>.</a:t>
            </a:r>
            <a:endParaRPr lang="en-GB" dirty="0"/>
          </a:p>
          <a:p>
            <a:r>
              <a:rPr lang="en-GB" sz="1200">
                <a:latin typeface="Times New Roman"/>
                <a:cs typeface="Times New Roman"/>
              </a:rPr>
              <a:t>RMP, (2023). </a:t>
            </a:r>
            <a:r>
              <a:rPr lang="en-GB" sz="1200" i="1">
                <a:latin typeface="Times New Roman"/>
                <a:cs typeface="Times New Roman"/>
              </a:rPr>
              <a:t>Risk Management Partners</a:t>
            </a:r>
            <a:r>
              <a:rPr lang="en-GB" sz="1200">
                <a:latin typeface="Times New Roman"/>
                <a:cs typeface="Times New Roman"/>
              </a:rPr>
              <a:t>. 2023.</a:t>
            </a:r>
            <a:endParaRPr lang="en-GB"/>
          </a:p>
          <a:p>
            <a:endParaRPr lang="en-GB"/>
          </a:p>
        </p:txBody>
      </p:sp>
    </p:spTree>
    <p:extLst>
      <p:ext uri="{BB962C8B-B14F-4D97-AF65-F5344CB8AC3E}">
        <p14:creationId xmlns:p14="http://schemas.microsoft.com/office/powerpoint/2010/main" val="766692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3</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4 - Arwen</vt:lpstr>
      <vt:lpstr>Script notes</vt:lpstr>
      <vt:lpstr>Risk Assessment Issues</vt:lpstr>
      <vt:lpstr>Script notes</vt:lpstr>
      <vt:lpstr>Application to Martyn's Law</vt:lpstr>
      <vt:lpstr>Script notes</vt:lpstr>
      <vt:lpstr>Arwen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cp:revision>
  <dcterms:created xsi:type="dcterms:W3CDTF">2026-04-26T10:58:08Z</dcterms:created>
  <dcterms:modified xsi:type="dcterms:W3CDTF">2026-04-26T11:07:37Z</dcterms:modified>
</cp:coreProperties>
</file>