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35" r:id="rId2"/>
    <p:sldId id="292" r:id="rId3"/>
    <p:sldId id="260" r:id="rId4"/>
    <p:sldId id="26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7" r:id="rId29"/>
    <p:sldId id="318" r:id="rId30"/>
    <p:sldId id="320" r:id="rId31"/>
    <p:sldId id="319" r:id="rId32"/>
    <p:sldId id="322" r:id="rId33"/>
    <p:sldId id="323" r:id="rId34"/>
    <p:sldId id="324" r:id="rId35"/>
    <p:sldId id="325" r:id="rId36"/>
    <p:sldId id="326" r:id="rId37"/>
    <p:sldId id="327" r:id="rId38"/>
    <p:sldId id="328" r:id="rId39"/>
    <p:sldId id="329" r:id="rId40"/>
    <p:sldId id="330" r:id="rId41"/>
    <p:sldId id="331" r:id="rId42"/>
    <p:sldId id="332" r:id="rId43"/>
    <p:sldId id="333" r:id="rId44"/>
    <p:sldId id="334" r:id="rId4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3122" autoAdjust="0"/>
  </p:normalViewPr>
  <p:slideViewPr>
    <p:cSldViewPr>
      <p:cViewPr varScale="1">
        <p:scale>
          <a:sx n="102" d="100"/>
          <a:sy n="102" d="100"/>
        </p:scale>
        <p:origin x="-2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image" Target="../media/image29.wmf"/><Relationship Id="rId4" Type="http://schemas.openxmlformats.org/officeDocument/2006/relationships/image" Target="../media/image33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image" Target="../media/image34.wmf"/><Relationship Id="rId5" Type="http://schemas.openxmlformats.org/officeDocument/2006/relationships/image" Target="../media/image30.wmf"/><Relationship Id="rId4" Type="http://schemas.openxmlformats.org/officeDocument/2006/relationships/image" Target="../media/image37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image" Target="../media/image39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image" Target="../media/image41.png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image" Target="../media/image46.wmf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53.wmf"/><Relationship Id="rId1" Type="http://schemas.openxmlformats.org/officeDocument/2006/relationships/image" Target="../media/image52.wmf"/></Relationships>
</file>

<file path=ppt/drawings/_rels/vmlDrawing21.v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3" Type="http://schemas.openxmlformats.org/officeDocument/2006/relationships/image" Target="../media/image56.wmf"/><Relationship Id="rId7" Type="http://schemas.openxmlformats.org/officeDocument/2006/relationships/image" Target="../media/image58.wmf"/><Relationship Id="rId2" Type="http://schemas.openxmlformats.org/officeDocument/2006/relationships/image" Target="../media/image55.wmf"/><Relationship Id="rId1" Type="http://schemas.openxmlformats.org/officeDocument/2006/relationships/image" Target="../media/image41.png"/><Relationship Id="rId6" Type="http://schemas.openxmlformats.org/officeDocument/2006/relationships/image" Target="../media/image44.wmf"/><Relationship Id="rId5" Type="http://schemas.openxmlformats.org/officeDocument/2006/relationships/image" Target="../media/image57.wmf"/><Relationship Id="rId4" Type="http://schemas.openxmlformats.org/officeDocument/2006/relationships/image" Target="../media/image42.wmf"/><Relationship Id="rId9" Type="http://schemas.openxmlformats.org/officeDocument/2006/relationships/image" Target="../media/image60.wmf"/></Relationships>
</file>

<file path=ppt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4.wmf"/><Relationship Id="rId2" Type="http://schemas.openxmlformats.org/officeDocument/2006/relationships/image" Target="../media/image63.wmf"/><Relationship Id="rId1" Type="http://schemas.openxmlformats.org/officeDocument/2006/relationships/image" Target="../media/image62.wmf"/><Relationship Id="rId6" Type="http://schemas.openxmlformats.org/officeDocument/2006/relationships/image" Target="../media/image67.wmf"/><Relationship Id="rId5" Type="http://schemas.openxmlformats.org/officeDocument/2006/relationships/image" Target="../media/image66.wmf"/><Relationship Id="rId4" Type="http://schemas.openxmlformats.org/officeDocument/2006/relationships/image" Target="../media/image65.wmf"/></Relationships>
</file>

<file path=ppt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69.wmf"/><Relationship Id="rId1" Type="http://schemas.openxmlformats.org/officeDocument/2006/relationships/image" Target="../media/image68.wmf"/><Relationship Id="rId6" Type="http://schemas.openxmlformats.org/officeDocument/2006/relationships/image" Target="../media/image73.wmf"/><Relationship Id="rId5" Type="http://schemas.openxmlformats.org/officeDocument/2006/relationships/image" Target="../media/image72.wmf"/><Relationship Id="rId4" Type="http://schemas.openxmlformats.org/officeDocument/2006/relationships/image" Target="../media/image71.wmf"/></Relationships>
</file>

<file path=ppt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mf"/><Relationship Id="rId2" Type="http://schemas.openxmlformats.org/officeDocument/2006/relationships/image" Target="../media/image75.wmf"/><Relationship Id="rId1" Type="http://schemas.openxmlformats.org/officeDocument/2006/relationships/image" Target="../media/image74.wmf"/><Relationship Id="rId4" Type="http://schemas.openxmlformats.org/officeDocument/2006/relationships/image" Target="../media/image77.w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0.wmf"/><Relationship Id="rId2" Type="http://schemas.openxmlformats.org/officeDocument/2006/relationships/image" Target="../media/image79.wmf"/><Relationship Id="rId1" Type="http://schemas.openxmlformats.org/officeDocument/2006/relationships/image" Target="../media/image78.wmf"/></Relationships>
</file>

<file path=ppt/drawings/_rels/vmlDrawing26.vml.rels><?xml version="1.0" encoding="UTF-8" standalone="yes"?>
<Relationships xmlns="http://schemas.openxmlformats.org/package/2006/relationships"><Relationship Id="rId3" Type="http://schemas.openxmlformats.org/officeDocument/2006/relationships/image" Target="../media/image83.wmf"/><Relationship Id="rId2" Type="http://schemas.openxmlformats.org/officeDocument/2006/relationships/image" Target="../media/image82.wmf"/><Relationship Id="rId1" Type="http://schemas.openxmlformats.org/officeDocument/2006/relationships/image" Target="../media/image81.wmf"/><Relationship Id="rId4" Type="http://schemas.openxmlformats.org/officeDocument/2006/relationships/image" Target="../media/image84.w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87.wmf"/><Relationship Id="rId2" Type="http://schemas.openxmlformats.org/officeDocument/2006/relationships/image" Target="../media/image86.wmf"/><Relationship Id="rId1" Type="http://schemas.openxmlformats.org/officeDocument/2006/relationships/image" Target="../media/image85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90.wmf"/><Relationship Id="rId2" Type="http://schemas.openxmlformats.org/officeDocument/2006/relationships/image" Target="../media/image89.wmf"/><Relationship Id="rId1" Type="http://schemas.openxmlformats.org/officeDocument/2006/relationships/image" Target="../media/image88.wmf"/><Relationship Id="rId6" Type="http://schemas.openxmlformats.org/officeDocument/2006/relationships/image" Target="../media/image93.wmf"/><Relationship Id="rId5" Type="http://schemas.openxmlformats.org/officeDocument/2006/relationships/image" Target="../media/image92.wmf"/><Relationship Id="rId4" Type="http://schemas.openxmlformats.org/officeDocument/2006/relationships/image" Target="../media/image91.wmf"/></Relationships>
</file>

<file path=ppt/drawings/_rels/vmlDrawing29.vml.rels><?xml version="1.0" encoding="UTF-8" standalone="yes"?>
<Relationships xmlns="http://schemas.openxmlformats.org/package/2006/relationships"><Relationship Id="rId3" Type="http://schemas.openxmlformats.org/officeDocument/2006/relationships/image" Target="../media/image96.wmf"/><Relationship Id="rId2" Type="http://schemas.openxmlformats.org/officeDocument/2006/relationships/image" Target="../media/image95.wmf"/><Relationship Id="rId1" Type="http://schemas.openxmlformats.org/officeDocument/2006/relationships/image" Target="../media/image94.wmf"/><Relationship Id="rId6" Type="http://schemas.openxmlformats.org/officeDocument/2006/relationships/image" Target="../media/image99.wmf"/><Relationship Id="rId5" Type="http://schemas.openxmlformats.org/officeDocument/2006/relationships/image" Target="../media/image98.wmf"/><Relationship Id="rId4" Type="http://schemas.openxmlformats.org/officeDocument/2006/relationships/image" Target="../media/image97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43508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4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43508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4" y="214348"/>
            <a:ext cx="1008112" cy="334332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oleObject" Target="../embeddings/oleObject12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12" Type="http://schemas.openxmlformats.org/officeDocument/2006/relationships/image" Target="../media/image1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2.wmf"/><Relationship Id="rId11" Type="http://schemas.openxmlformats.org/officeDocument/2006/relationships/oleObject" Target="../embeddings/oleObject11.bin"/><Relationship Id="rId5" Type="http://schemas.openxmlformats.org/officeDocument/2006/relationships/oleObject" Target="../embeddings/oleObject8.bin"/><Relationship Id="rId15" Type="http://schemas.openxmlformats.org/officeDocument/2006/relationships/image" Target="../media/image10.png"/><Relationship Id="rId10" Type="http://schemas.openxmlformats.org/officeDocument/2006/relationships/image" Target="../media/image14.wmf"/><Relationship Id="rId4" Type="http://schemas.openxmlformats.org/officeDocument/2006/relationships/image" Target="../media/image11.wmf"/><Relationship Id="rId9" Type="http://schemas.openxmlformats.org/officeDocument/2006/relationships/oleObject" Target="../embeddings/oleObject10.bin"/><Relationship Id="rId14" Type="http://schemas.openxmlformats.org/officeDocument/2006/relationships/image" Target="../media/image16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9.wmf"/><Relationship Id="rId5" Type="http://schemas.openxmlformats.org/officeDocument/2006/relationships/oleObject" Target="../embeddings/oleObject14.bin"/><Relationship Id="rId4" Type="http://schemas.openxmlformats.org/officeDocument/2006/relationships/image" Target="../media/image7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17.png"/><Relationship Id="rId4" Type="http://schemas.openxmlformats.org/officeDocument/2006/relationships/image" Target="../media/image20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21.wmf"/><Relationship Id="rId4" Type="http://schemas.openxmlformats.org/officeDocument/2006/relationships/oleObject" Target="../embeddings/oleObject16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23.wmf"/><Relationship Id="rId5" Type="http://schemas.openxmlformats.org/officeDocument/2006/relationships/oleObject" Target="../embeddings/oleObject18.bin"/><Relationship Id="rId4" Type="http://schemas.openxmlformats.org/officeDocument/2006/relationships/image" Target="../media/image22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24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2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21.bin"/><Relationship Id="rId5" Type="http://schemas.openxmlformats.org/officeDocument/2006/relationships/image" Target="../media/image25.wmf"/><Relationship Id="rId4" Type="http://schemas.openxmlformats.org/officeDocument/2006/relationships/oleObject" Target="../embeddings/oleObject20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29.wmf"/><Relationship Id="rId5" Type="http://schemas.openxmlformats.org/officeDocument/2006/relationships/oleObject" Target="../embeddings/oleObject23.bin"/><Relationship Id="rId4" Type="http://schemas.openxmlformats.org/officeDocument/2006/relationships/image" Target="../media/image28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31.wmf"/><Relationship Id="rId5" Type="http://schemas.openxmlformats.org/officeDocument/2006/relationships/oleObject" Target="../embeddings/oleObject26.bin"/><Relationship Id="rId10" Type="http://schemas.openxmlformats.org/officeDocument/2006/relationships/image" Target="../media/image33.wmf"/><Relationship Id="rId4" Type="http://schemas.openxmlformats.org/officeDocument/2006/relationships/image" Target="../media/image29.wmf"/><Relationship Id="rId9" Type="http://schemas.openxmlformats.org/officeDocument/2006/relationships/oleObject" Target="../embeddings/oleObject28.bin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oleObject" Target="../embeddings/oleObject29.bin"/><Relationship Id="rId7" Type="http://schemas.openxmlformats.org/officeDocument/2006/relationships/oleObject" Target="../embeddings/oleObject31.bin"/><Relationship Id="rId12" Type="http://schemas.openxmlformats.org/officeDocument/2006/relationships/image" Target="../media/image3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35.wmf"/><Relationship Id="rId11" Type="http://schemas.openxmlformats.org/officeDocument/2006/relationships/oleObject" Target="../embeddings/oleObject33.bin"/><Relationship Id="rId5" Type="http://schemas.openxmlformats.org/officeDocument/2006/relationships/oleObject" Target="../embeddings/oleObject30.bin"/><Relationship Id="rId10" Type="http://schemas.openxmlformats.org/officeDocument/2006/relationships/image" Target="../media/image37.wmf"/><Relationship Id="rId4" Type="http://schemas.openxmlformats.org/officeDocument/2006/relationships/image" Target="../media/image34.wmf"/><Relationship Id="rId9" Type="http://schemas.openxmlformats.org/officeDocument/2006/relationships/oleObject" Target="../embeddings/oleObject32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38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40.wmf"/><Relationship Id="rId5" Type="http://schemas.openxmlformats.org/officeDocument/2006/relationships/oleObject" Target="../embeddings/oleObject36.bin"/><Relationship Id="rId4" Type="http://schemas.openxmlformats.org/officeDocument/2006/relationships/image" Target="../media/image39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9.bin"/><Relationship Id="rId13" Type="http://schemas.openxmlformats.org/officeDocument/2006/relationships/image" Target="../media/image45.wmf"/><Relationship Id="rId3" Type="http://schemas.openxmlformats.org/officeDocument/2006/relationships/image" Target="../media/image27.png"/><Relationship Id="rId7" Type="http://schemas.openxmlformats.org/officeDocument/2006/relationships/image" Target="../media/image42.wmf"/><Relationship Id="rId12" Type="http://schemas.openxmlformats.org/officeDocument/2006/relationships/oleObject" Target="../embeddings/oleObject4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38.bin"/><Relationship Id="rId11" Type="http://schemas.openxmlformats.org/officeDocument/2006/relationships/image" Target="../media/image44.wmf"/><Relationship Id="rId5" Type="http://schemas.openxmlformats.org/officeDocument/2006/relationships/image" Target="../media/image41.png"/><Relationship Id="rId10" Type="http://schemas.openxmlformats.org/officeDocument/2006/relationships/oleObject" Target="../embeddings/oleObject40.bin"/><Relationship Id="rId4" Type="http://schemas.openxmlformats.org/officeDocument/2006/relationships/oleObject" Target="../embeddings/oleObject37.bin"/><Relationship Id="rId9" Type="http://schemas.openxmlformats.org/officeDocument/2006/relationships/image" Target="../media/image43.w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13" Type="http://schemas.openxmlformats.org/officeDocument/2006/relationships/oleObject" Target="../embeddings/oleObject47.bin"/><Relationship Id="rId3" Type="http://schemas.openxmlformats.org/officeDocument/2006/relationships/oleObject" Target="../embeddings/oleObject42.bin"/><Relationship Id="rId7" Type="http://schemas.openxmlformats.org/officeDocument/2006/relationships/oleObject" Target="../embeddings/oleObject44.bin"/><Relationship Id="rId12" Type="http://schemas.openxmlformats.org/officeDocument/2006/relationships/image" Target="../media/image5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47.wmf"/><Relationship Id="rId11" Type="http://schemas.openxmlformats.org/officeDocument/2006/relationships/oleObject" Target="../embeddings/oleObject46.bin"/><Relationship Id="rId5" Type="http://schemas.openxmlformats.org/officeDocument/2006/relationships/oleObject" Target="../embeddings/oleObject43.bin"/><Relationship Id="rId10" Type="http://schemas.openxmlformats.org/officeDocument/2006/relationships/image" Target="../media/image49.wmf"/><Relationship Id="rId4" Type="http://schemas.openxmlformats.org/officeDocument/2006/relationships/image" Target="../media/image46.wmf"/><Relationship Id="rId9" Type="http://schemas.openxmlformats.org/officeDocument/2006/relationships/oleObject" Target="../embeddings/oleObject45.bin"/><Relationship Id="rId14" Type="http://schemas.openxmlformats.org/officeDocument/2006/relationships/image" Target="../media/image5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8.bin"/><Relationship Id="rId7" Type="http://schemas.openxmlformats.org/officeDocument/2006/relationships/image" Target="../media/image5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53.wmf"/><Relationship Id="rId5" Type="http://schemas.openxmlformats.org/officeDocument/2006/relationships/oleObject" Target="../embeddings/oleObject49.bin"/><Relationship Id="rId4" Type="http://schemas.openxmlformats.org/officeDocument/2006/relationships/image" Target="../media/image52.wm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wmf"/><Relationship Id="rId13" Type="http://schemas.openxmlformats.org/officeDocument/2006/relationships/oleObject" Target="../embeddings/oleObject54.bin"/><Relationship Id="rId18" Type="http://schemas.openxmlformats.org/officeDocument/2006/relationships/image" Target="../media/image58.wmf"/><Relationship Id="rId3" Type="http://schemas.openxmlformats.org/officeDocument/2006/relationships/image" Target="../media/image27.png"/><Relationship Id="rId21" Type="http://schemas.openxmlformats.org/officeDocument/2006/relationships/oleObject" Target="../embeddings/oleObject58.bin"/><Relationship Id="rId7" Type="http://schemas.openxmlformats.org/officeDocument/2006/relationships/oleObject" Target="../embeddings/oleObject51.bin"/><Relationship Id="rId12" Type="http://schemas.openxmlformats.org/officeDocument/2006/relationships/image" Target="../media/image42.wmf"/><Relationship Id="rId17" Type="http://schemas.openxmlformats.org/officeDocument/2006/relationships/oleObject" Target="../embeddings/oleObject5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4.wmf"/><Relationship Id="rId20" Type="http://schemas.openxmlformats.org/officeDocument/2006/relationships/image" Target="../media/image59.wmf"/><Relationship Id="rId1" Type="http://schemas.openxmlformats.org/officeDocument/2006/relationships/vmlDrawing" Target="../drawings/vmlDrawing21.vml"/><Relationship Id="rId6" Type="http://schemas.openxmlformats.org/officeDocument/2006/relationships/image" Target="../media/image61.png"/><Relationship Id="rId11" Type="http://schemas.openxmlformats.org/officeDocument/2006/relationships/oleObject" Target="../embeddings/oleObject53.bin"/><Relationship Id="rId24" Type="http://schemas.openxmlformats.org/officeDocument/2006/relationships/oleObject" Target="../embeddings/oleObject60.bin"/><Relationship Id="rId5" Type="http://schemas.openxmlformats.org/officeDocument/2006/relationships/image" Target="../media/image41.png"/><Relationship Id="rId15" Type="http://schemas.openxmlformats.org/officeDocument/2006/relationships/oleObject" Target="../embeddings/oleObject55.bin"/><Relationship Id="rId23" Type="http://schemas.openxmlformats.org/officeDocument/2006/relationships/oleObject" Target="../embeddings/oleObject59.bin"/><Relationship Id="rId10" Type="http://schemas.openxmlformats.org/officeDocument/2006/relationships/image" Target="../media/image56.wmf"/><Relationship Id="rId19" Type="http://schemas.openxmlformats.org/officeDocument/2006/relationships/oleObject" Target="../embeddings/oleObject57.bin"/><Relationship Id="rId4" Type="http://schemas.openxmlformats.org/officeDocument/2006/relationships/oleObject" Target="../embeddings/oleObject50.bin"/><Relationship Id="rId9" Type="http://schemas.openxmlformats.org/officeDocument/2006/relationships/oleObject" Target="../embeddings/oleObject52.bin"/><Relationship Id="rId14" Type="http://schemas.openxmlformats.org/officeDocument/2006/relationships/image" Target="../media/image57.wmf"/><Relationship Id="rId22" Type="http://schemas.openxmlformats.org/officeDocument/2006/relationships/image" Target="../media/image60.w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13" Type="http://schemas.openxmlformats.org/officeDocument/2006/relationships/oleObject" Target="../embeddings/oleObject66.bin"/><Relationship Id="rId3" Type="http://schemas.openxmlformats.org/officeDocument/2006/relationships/oleObject" Target="../embeddings/oleObject61.bin"/><Relationship Id="rId7" Type="http://schemas.openxmlformats.org/officeDocument/2006/relationships/oleObject" Target="../embeddings/oleObject63.bin"/><Relationship Id="rId12" Type="http://schemas.openxmlformats.org/officeDocument/2006/relationships/image" Target="../media/image6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image" Target="../media/image63.wmf"/><Relationship Id="rId11" Type="http://schemas.openxmlformats.org/officeDocument/2006/relationships/oleObject" Target="../embeddings/oleObject65.bin"/><Relationship Id="rId5" Type="http://schemas.openxmlformats.org/officeDocument/2006/relationships/oleObject" Target="../embeddings/oleObject62.bin"/><Relationship Id="rId10" Type="http://schemas.openxmlformats.org/officeDocument/2006/relationships/image" Target="../media/image65.wmf"/><Relationship Id="rId4" Type="http://schemas.openxmlformats.org/officeDocument/2006/relationships/image" Target="../media/image62.wmf"/><Relationship Id="rId9" Type="http://schemas.openxmlformats.org/officeDocument/2006/relationships/oleObject" Target="../embeddings/oleObject64.bin"/><Relationship Id="rId14" Type="http://schemas.openxmlformats.org/officeDocument/2006/relationships/image" Target="../media/image67.w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13" Type="http://schemas.openxmlformats.org/officeDocument/2006/relationships/oleObject" Target="../embeddings/oleObject72.bin"/><Relationship Id="rId3" Type="http://schemas.openxmlformats.org/officeDocument/2006/relationships/oleObject" Target="../embeddings/oleObject67.bin"/><Relationship Id="rId7" Type="http://schemas.openxmlformats.org/officeDocument/2006/relationships/oleObject" Target="../embeddings/oleObject69.bin"/><Relationship Id="rId12" Type="http://schemas.openxmlformats.org/officeDocument/2006/relationships/image" Target="../media/image7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69.wmf"/><Relationship Id="rId11" Type="http://schemas.openxmlformats.org/officeDocument/2006/relationships/oleObject" Target="../embeddings/oleObject71.bin"/><Relationship Id="rId5" Type="http://schemas.openxmlformats.org/officeDocument/2006/relationships/oleObject" Target="../embeddings/oleObject68.bin"/><Relationship Id="rId10" Type="http://schemas.openxmlformats.org/officeDocument/2006/relationships/image" Target="../media/image71.wmf"/><Relationship Id="rId4" Type="http://schemas.openxmlformats.org/officeDocument/2006/relationships/image" Target="../media/image68.wmf"/><Relationship Id="rId9" Type="http://schemas.openxmlformats.org/officeDocument/2006/relationships/oleObject" Target="../embeddings/oleObject70.bin"/><Relationship Id="rId14" Type="http://schemas.openxmlformats.org/officeDocument/2006/relationships/image" Target="../media/image73.w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wmf"/><Relationship Id="rId3" Type="http://schemas.openxmlformats.org/officeDocument/2006/relationships/oleObject" Target="../embeddings/oleObject73.bin"/><Relationship Id="rId7" Type="http://schemas.openxmlformats.org/officeDocument/2006/relationships/oleObject" Target="../embeddings/oleObject7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image" Target="../media/image75.wmf"/><Relationship Id="rId5" Type="http://schemas.openxmlformats.org/officeDocument/2006/relationships/oleObject" Target="../embeddings/oleObject74.bin"/><Relationship Id="rId10" Type="http://schemas.openxmlformats.org/officeDocument/2006/relationships/image" Target="../media/image77.wmf"/><Relationship Id="rId4" Type="http://schemas.openxmlformats.org/officeDocument/2006/relationships/image" Target="../media/image74.wmf"/><Relationship Id="rId9" Type="http://schemas.openxmlformats.org/officeDocument/2006/relationships/oleObject" Target="../embeddings/oleObject76.bin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wmf"/><Relationship Id="rId3" Type="http://schemas.openxmlformats.org/officeDocument/2006/relationships/oleObject" Target="../embeddings/oleObject77.bin"/><Relationship Id="rId7" Type="http://schemas.openxmlformats.org/officeDocument/2006/relationships/oleObject" Target="../embeddings/oleObject7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79.wmf"/><Relationship Id="rId5" Type="http://schemas.openxmlformats.org/officeDocument/2006/relationships/oleObject" Target="../embeddings/oleObject78.bin"/><Relationship Id="rId4" Type="http://schemas.openxmlformats.org/officeDocument/2006/relationships/image" Target="../media/image78.w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wmf"/><Relationship Id="rId3" Type="http://schemas.openxmlformats.org/officeDocument/2006/relationships/oleObject" Target="../embeddings/oleObject80.bin"/><Relationship Id="rId7" Type="http://schemas.openxmlformats.org/officeDocument/2006/relationships/oleObject" Target="../embeddings/oleObject8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6" Type="http://schemas.openxmlformats.org/officeDocument/2006/relationships/image" Target="../media/image82.wmf"/><Relationship Id="rId5" Type="http://schemas.openxmlformats.org/officeDocument/2006/relationships/oleObject" Target="../embeddings/oleObject81.bin"/><Relationship Id="rId10" Type="http://schemas.openxmlformats.org/officeDocument/2006/relationships/image" Target="../media/image84.wmf"/><Relationship Id="rId4" Type="http://schemas.openxmlformats.org/officeDocument/2006/relationships/image" Target="../media/image81.wmf"/><Relationship Id="rId9" Type="http://schemas.openxmlformats.org/officeDocument/2006/relationships/oleObject" Target="../embeddings/oleObject83.bin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wmf"/><Relationship Id="rId3" Type="http://schemas.openxmlformats.org/officeDocument/2006/relationships/oleObject" Target="../embeddings/oleObject84.bin"/><Relationship Id="rId7" Type="http://schemas.openxmlformats.org/officeDocument/2006/relationships/oleObject" Target="../embeddings/oleObject8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image" Target="../media/image86.wmf"/><Relationship Id="rId5" Type="http://schemas.openxmlformats.org/officeDocument/2006/relationships/oleObject" Target="../embeddings/oleObject85.bin"/><Relationship Id="rId4" Type="http://schemas.openxmlformats.org/officeDocument/2006/relationships/image" Target="../media/image85.wm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wmf"/><Relationship Id="rId13" Type="http://schemas.openxmlformats.org/officeDocument/2006/relationships/oleObject" Target="../embeddings/oleObject92.bin"/><Relationship Id="rId3" Type="http://schemas.openxmlformats.org/officeDocument/2006/relationships/oleObject" Target="../embeddings/oleObject87.bin"/><Relationship Id="rId7" Type="http://schemas.openxmlformats.org/officeDocument/2006/relationships/oleObject" Target="../embeddings/oleObject89.bin"/><Relationship Id="rId12" Type="http://schemas.openxmlformats.org/officeDocument/2006/relationships/image" Target="../media/image9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89.wmf"/><Relationship Id="rId11" Type="http://schemas.openxmlformats.org/officeDocument/2006/relationships/oleObject" Target="../embeddings/oleObject91.bin"/><Relationship Id="rId5" Type="http://schemas.openxmlformats.org/officeDocument/2006/relationships/oleObject" Target="../embeddings/oleObject88.bin"/><Relationship Id="rId10" Type="http://schemas.openxmlformats.org/officeDocument/2006/relationships/image" Target="../media/image91.wmf"/><Relationship Id="rId4" Type="http://schemas.openxmlformats.org/officeDocument/2006/relationships/image" Target="../media/image88.wmf"/><Relationship Id="rId9" Type="http://schemas.openxmlformats.org/officeDocument/2006/relationships/oleObject" Target="../embeddings/oleObject90.bin"/><Relationship Id="rId14" Type="http://schemas.openxmlformats.org/officeDocument/2006/relationships/image" Target="../media/image93.wm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wmf"/><Relationship Id="rId13" Type="http://schemas.openxmlformats.org/officeDocument/2006/relationships/oleObject" Target="../embeddings/oleObject98.bin"/><Relationship Id="rId3" Type="http://schemas.openxmlformats.org/officeDocument/2006/relationships/oleObject" Target="../embeddings/oleObject93.bin"/><Relationship Id="rId7" Type="http://schemas.openxmlformats.org/officeDocument/2006/relationships/oleObject" Target="../embeddings/oleObject95.bin"/><Relationship Id="rId12" Type="http://schemas.openxmlformats.org/officeDocument/2006/relationships/image" Target="../media/image9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6" Type="http://schemas.openxmlformats.org/officeDocument/2006/relationships/image" Target="../media/image95.wmf"/><Relationship Id="rId11" Type="http://schemas.openxmlformats.org/officeDocument/2006/relationships/oleObject" Target="../embeddings/oleObject97.bin"/><Relationship Id="rId5" Type="http://schemas.openxmlformats.org/officeDocument/2006/relationships/oleObject" Target="../embeddings/oleObject94.bin"/><Relationship Id="rId10" Type="http://schemas.openxmlformats.org/officeDocument/2006/relationships/image" Target="../media/image97.wmf"/><Relationship Id="rId4" Type="http://schemas.openxmlformats.org/officeDocument/2006/relationships/image" Target="../media/image94.wmf"/><Relationship Id="rId9" Type="http://schemas.openxmlformats.org/officeDocument/2006/relationships/oleObject" Target="../embeddings/oleObject96.bin"/><Relationship Id="rId14" Type="http://schemas.openxmlformats.org/officeDocument/2006/relationships/image" Target="../media/image9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657252" y="62068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sz="4400" kern="0" dirty="0" smtClean="0">
                <a:solidFill>
                  <a:srgbClr val="0070C0"/>
                </a:solidFill>
              </a:rPr>
              <a:t>Mechanical Principles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28794" y="5414224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0070C0"/>
                </a:solidFill>
              </a:rPr>
              <a:t>Level : BSc 2 / HND 2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Lecturer :Tim Tudor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Email : timothy.tudor@sm.uwtsd.ac.uk</a:t>
            </a:r>
          </a:p>
        </p:txBody>
      </p:sp>
      <p:sp>
        <p:nvSpPr>
          <p:cNvPr id="5" name="Rectangle 4"/>
          <p:cNvSpPr/>
          <p:nvPr/>
        </p:nvSpPr>
        <p:spPr>
          <a:xfrm>
            <a:off x="1010792" y="4633972"/>
            <a:ext cx="700493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Outcome 1 – Analysis of Loaded Beams</a:t>
            </a:r>
            <a:endParaRPr lang="en-US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15714" name="Picture 2" descr="https://encrypted-tbn3.gstatic.com/images?q=tbn:ANd9GcTY-WXQ7o4Z_B7PdIMPYA5BDkLDSiraIB7SKnkSnPtuk0TIlLHmX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620" y="2636912"/>
            <a:ext cx="4283663" cy="150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753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95536" y="2924944"/>
            <a:ext cx="79208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Topics we will cover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1 						(3-4 Weeks)</a:t>
            </a:r>
          </a:p>
          <a:p>
            <a:pPr lvl="3"/>
            <a:r>
              <a:rPr lang="en-GB" sz="1400" b="1" i="1" dirty="0" smtClean="0"/>
              <a:t>Elastic constants and their relationships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Two and three-dimensional loading</a:t>
            </a:r>
          </a:p>
          <a:p>
            <a:pPr lvl="3"/>
            <a:r>
              <a:rPr lang="en-GB" sz="1400" b="1" i="1" dirty="0" smtClean="0"/>
              <a:t>Volumetric strain</a:t>
            </a:r>
          </a:p>
          <a:p>
            <a:pPr lvl="3"/>
            <a:r>
              <a:rPr lang="en-GB" sz="1400" b="1" i="1" dirty="0" smtClean="0"/>
              <a:t>Other Elastic constants</a:t>
            </a:r>
            <a:endParaRPr lang="en-GB" sz="1400" dirty="0" smtClean="0"/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2 						(8-9 Weeks)</a:t>
            </a:r>
          </a:p>
          <a:p>
            <a:pPr lvl="3"/>
            <a:r>
              <a:rPr lang="en-GB" sz="1400" b="1" i="1" dirty="0" smtClean="0"/>
              <a:t>Loaded beams</a:t>
            </a:r>
          </a:p>
          <a:p>
            <a:pPr lvl="3"/>
            <a:r>
              <a:rPr lang="en-GB" sz="1400" b="1" i="1" dirty="0" smtClean="0"/>
              <a:t>Pressure in thin walled vessels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Pressure in thick walled vessels</a:t>
            </a:r>
            <a:endParaRPr lang="en-GB" sz="1400" dirty="0" smtClean="0"/>
          </a:p>
          <a:p>
            <a:pPr lvl="3"/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3 						(9-10 Weeks)</a:t>
            </a:r>
          </a:p>
          <a:p>
            <a:pPr lvl="3"/>
            <a:r>
              <a:rPr lang="en-GB" sz="1400" b="1" i="1" dirty="0" smtClean="0"/>
              <a:t>Friction Clutches</a:t>
            </a:r>
          </a:p>
          <a:p>
            <a:pPr lvl="3"/>
            <a:r>
              <a:rPr lang="en-GB" sz="1400" b="1" i="1" dirty="0" smtClean="0"/>
              <a:t>Gear Trains</a:t>
            </a:r>
          </a:p>
          <a:p>
            <a:pPr lvl="3"/>
            <a:r>
              <a:rPr lang="en-GB" sz="1400" b="1" i="1" dirty="0" smtClean="0"/>
              <a:t>Pulleys / Belts</a:t>
            </a:r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4 						(4-5 Weeks)</a:t>
            </a:r>
          </a:p>
          <a:p>
            <a:pPr lvl="3"/>
            <a:r>
              <a:rPr lang="en-GB" sz="1400" b="1" i="1" dirty="0" smtClean="0"/>
              <a:t>Flywheels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Balancing</a:t>
            </a:r>
            <a:endParaRPr lang="en-GB" sz="1400" dirty="0" smtClean="0"/>
          </a:p>
          <a:p>
            <a:pPr>
              <a:buNone/>
            </a:pPr>
            <a:endParaRPr lang="en-US" sz="1400" b="1" dirty="0" smtClean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Outcome 2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357298"/>
            <a:ext cx="8496944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Loaded beams and cylinders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800" b="1" i="1" dirty="0" smtClean="0"/>
              <a:t>Loaded beams</a:t>
            </a:r>
            <a:r>
              <a:rPr lang="en-GB" sz="1800" b="1" dirty="0" smtClean="0"/>
              <a:t>: </a:t>
            </a:r>
            <a:r>
              <a:rPr lang="en-GB" sz="1800" dirty="0" smtClean="0"/>
              <a:t>Slope and deflection for loaded beams</a:t>
            </a:r>
          </a:p>
          <a:p>
            <a:pPr lvl="1"/>
            <a:r>
              <a:rPr lang="en-GB" sz="1800" dirty="0" smtClean="0"/>
              <a:t>Cantilever beams with concentrated load at the free end or UDL over length</a:t>
            </a:r>
          </a:p>
          <a:p>
            <a:pPr lvl="1"/>
            <a:r>
              <a:rPr lang="en-GB" sz="1800" dirty="0" smtClean="0"/>
              <a:t>Simply supported beams carrying a central concentrated load or UDL over length</a:t>
            </a:r>
          </a:p>
          <a:p>
            <a:endParaRPr lang="en-GB" sz="1800" dirty="0" smtClean="0"/>
          </a:p>
          <a:p>
            <a:r>
              <a:rPr lang="en-GB" sz="1800" b="1" i="1" dirty="0" smtClean="0"/>
              <a:t>Stresses in thin-walled pressure vessels</a:t>
            </a:r>
            <a:r>
              <a:rPr lang="en-GB" sz="1800" b="1" dirty="0" smtClean="0"/>
              <a:t>: </a:t>
            </a:r>
            <a:r>
              <a:rPr lang="en-GB" sz="1800" dirty="0" smtClean="0"/>
              <a:t>circumferential hoop stress and longitudinal stress in cylindrical and spherical pressure vessels subjected to internal and external pressure</a:t>
            </a:r>
          </a:p>
          <a:p>
            <a:endParaRPr lang="en-GB" sz="1800" dirty="0" smtClean="0"/>
          </a:p>
          <a:p>
            <a:r>
              <a:rPr lang="en-GB" sz="1800" dirty="0" smtClean="0"/>
              <a:t> </a:t>
            </a:r>
            <a:r>
              <a:rPr lang="en-GB" sz="1800" b="1" i="1" dirty="0" smtClean="0"/>
              <a:t>Stresses in thick-walled cylinders</a:t>
            </a:r>
            <a:r>
              <a:rPr lang="en-GB" sz="1800" b="1" dirty="0" smtClean="0"/>
              <a:t>: </a:t>
            </a:r>
            <a:r>
              <a:rPr lang="en-GB" sz="1800" dirty="0" smtClean="0"/>
              <a:t>circumferential hoop stress, longitudinal stress and radial stress in thick-walled cylinders subjected to pressure ;Lame’s theory; use of boundary conditions and distribution of stress in the cylinder walls</a:t>
            </a:r>
          </a:p>
          <a:p>
            <a:pPr>
              <a:buNone/>
            </a:pPr>
            <a:endParaRPr lang="en-GB" sz="1800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Types of beams (Revision)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b="1" dirty="0" smtClean="0"/>
              <a:t>A beam is a structure, which is loaded transversely (sideways).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The loads may be point loads or uniformly distributed loads (</a:t>
            </a:r>
            <a:r>
              <a:rPr lang="en-GB" b="1" dirty="0" err="1" smtClean="0"/>
              <a:t>udl</a:t>
            </a:r>
            <a:r>
              <a:rPr lang="en-GB" b="1" dirty="0" smtClean="0"/>
              <a:t>).</a:t>
            </a:r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289" name="Object 1"/>
          <p:cNvGraphicFramePr>
            <a:graphicFrameLocks noChangeAspect="1"/>
          </p:cNvGraphicFramePr>
          <p:nvPr/>
        </p:nvGraphicFramePr>
        <p:xfrm>
          <a:off x="1259632" y="4077072"/>
          <a:ext cx="6256605" cy="13681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1" name="Bitmap Image" r:id="rId3" imgW="3876190" imgH="847395" progId="PBrush">
                  <p:embed/>
                </p:oleObj>
              </mc:Choice>
              <mc:Fallback>
                <p:oleObj name="Bitmap Image" r:id="rId3" imgW="3876190" imgH="847395" progId="PBrush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4077072"/>
                        <a:ext cx="6256605" cy="13681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Types of beams (Revision)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dirty="0" smtClean="0"/>
              <a:t>The beam may be simply supported or built in.</a:t>
            </a: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6803" name="Object 3"/>
          <p:cNvGraphicFramePr>
            <a:graphicFrameLocks noChangeAspect="1"/>
          </p:cNvGraphicFramePr>
          <p:nvPr/>
        </p:nvGraphicFramePr>
        <p:xfrm>
          <a:off x="1403648" y="3068960"/>
          <a:ext cx="5755468" cy="2664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05" name="Bitmap Image" r:id="rId3" imgW="3723810" imgH="1723810" progId="PBrush">
                  <p:embed/>
                </p:oleObj>
              </mc:Choice>
              <mc:Fallback>
                <p:oleObj name="Bitmap Image" r:id="rId3" imgW="3723810" imgH="1723810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3068960"/>
                        <a:ext cx="5755468" cy="26642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Types of beams (Revision)</a:t>
            </a: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dirty="0" smtClean="0"/>
              <a:t>Transverse loading causes bending and bending is a very severe form of stressing a structure. </a:t>
            </a:r>
          </a:p>
          <a:p>
            <a:endParaRPr lang="en-GB" sz="2400" dirty="0" smtClean="0"/>
          </a:p>
          <a:p>
            <a:r>
              <a:rPr lang="en-GB" sz="2400" dirty="0" smtClean="0"/>
              <a:t>The bent beam goes into tension (stretched) on one side and compression on the other.</a:t>
            </a: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7827" name="Object 3"/>
          <p:cNvGraphicFramePr>
            <a:graphicFrameLocks noChangeAspect="1"/>
          </p:cNvGraphicFramePr>
          <p:nvPr/>
        </p:nvGraphicFramePr>
        <p:xfrm>
          <a:off x="1907704" y="4365104"/>
          <a:ext cx="6190116" cy="20882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29" name="Bitmap Image" r:id="rId3" imgW="3161905" imgH="1066385" progId="PBrush">
                  <p:embed/>
                </p:oleObj>
              </mc:Choice>
              <mc:Fallback>
                <p:oleObj name="Bitmap Image" r:id="rId3" imgW="3161905" imgH="1066385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4365104"/>
                        <a:ext cx="6190116" cy="20882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Bending Equation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complete formula which describes all aspects of bending is</a:t>
            </a:r>
          </a:p>
          <a:p>
            <a:endParaRPr lang="en-GB" sz="2400" b="1" i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sz="2400" b="1" i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i="1" dirty="0" smtClean="0"/>
              <a:t>	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M = bending moment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 I  = second moment of area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</a:t>
            </a:r>
            <a:r>
              <a:rPr lang="el-GR" i="1" dirty="0" smtClean="0">
                <a:ea typeface="+mn-ea"/>
              </a:rPr>
              <a:t>σ</a:t>
            </a:r>
            <a:r>
              <a:rPr lang="en-GB" i="1" dirty="0" smtClean="0">
                <a:ea typeface="+mn-ea"/>
              </a:rPr>
              <a:t>  = bending stress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y  = distance from neutral axis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E  = young’s modulus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R  = Radius of curvature</a:t>
            </a:r>
          </a:p>
          <a:p>
            <a:pPr lvl="1">
              <a:buNone/>
            </a:pPr>
            <a:r>
              <a:rPr lang="en-GB" b="1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8851" name="Object 3"/>
          <p:cNvGraphicFramePr>
            <a:graphicFrameLocks noChangeAspect="1"/>
          </p:cNvGraphicFramePr>
          <p:nvPr/>
        </p:nvGraphicFramePr>
        <p:xfrm>
          <a:off x="3347864" y="2996952"/>
          <a:ext cx="2414780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53" name="Equation" r:id="rId3" imgW="977476" imgH="406224" progId="Equation.3">
                  <p:embed/>
                </p:oleObj>
              </mc:Choice>
              <mc:Fallback>
                <p:oleObj name="Equation" r:id="rId3" imgW="977476" imgH="406224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2996952"/>
                        <a:ext cx="2414780" cy="1008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Bending Equation</a:t>
            </a: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usually use the first equality</a:t>
            </a:r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r>
              <a:rPr lang="en-GB" dirty="0" smtClean="0"/>
              <a:t>Which we can rewrite as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8851" name="Object 3"/>
          <p:cNvGraphicFramePr>
            <a:graphicFrameLocks noChangeAspect="1"/>
          </p:cNvGraphicFramePr>
          <p:nvPr/>
        </p:nvGraphicFramePr>
        <p:xfrm>
          <a:off x="3995936" y="2749227"/>
          <a:ext cx="1222375" cy="1039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78" name="Equation" r:id="rId3" imgW="495000" imgH="419040" progId="Equation.3">
                  <p:embed/>
                </p:oleObj>
              </mc:Choice>
              <mc:Fallback>
                <p:oleObj name="Equation" r:id="rId3" imgW="49500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2749227"/>
                        <a:ext cx="1222375" cy="1039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9875" name="Object 3"/>
          <p:cNvGraphicFramePr>
            <a:graphicFrameLocks noChangeAspect="1"/>
          </p:cNvGraphicFramePr>
          <p:nvPr/>
        </p:nvGraphicFramePr>
        <p:xfrm>
          <a:off x="3851920" y="4293096"/>
          <a:ext cx="1347787" cy="976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79" name="Equation" r:id="rId5" imgW="545760" imgH="393480" progId="Equation.3">
                  <p:embed/>
                </p:oleObj>
              </mc:Choice>
              <mc:Fallback>
                <p:oleObj name="Equation" r:id="rId5" imgW="5457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920" y="4293096"/>
                        <a:ext cx="1347787" cy="976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Second moments of area I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Equations for standard section second moments of area I</a:t>
            </a:r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80900" name="Picture 4"/>
          <p:cNvPicPr>
            <a:picLocks noChangeAspect="1" noChangeArrowheads="1"/>
          </p:cNvPicPr>
          <p:nvPr/>
        </p:nvPicPr>
        <p:blipFill>
          <a:blip r:embed="rId2" cstate="print"/>
          <a:srcRect t="6155" b="4924"/>
          <a:stretch>
            <a:fillRect/>
          </a:stretch>
        </p:blipFill>
        <p:spPr bwMode="auto">
          <a:xfrm>
            <a:off x="948241" y="2708920"/>
            <a:ext cx="7008135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0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dirty="0" smtClean="0"/>
              <a:t>A beam has a rectangular cross section 80 mm wide and 120 mm deep. </a:t>
            </a:r>
          </a:p>
          <a:p>
            <a:endParaRPr lang="en-GB" sz="2400" dirty="0" smtClean="0"/>
          </a:p>
          <a:p>
            <a:r>
              <a:rPr lang="en-GB" sz="2400" dirty="0" smtClean="0"/>
              <a:t>It is subjected to a bending moment of 15 </a:t>
            </a:r>
            <a:r>
              <a:rPr lang="en-GB" sz="2400" dirty="0" err="1" smtClean="0"/>
              <a:t>kNm</a:t>
            </a:r>
            <a:r>
              <a:rPr lang="en-GB" sz="2400" dirty="0" smtClean="0"/>
              <a:t> at a certain point along its length. </a:t>
            </a:r>
          </a:p>
          <a:p>
            <a:endParaRPr lang="en-GB" sz="2400" dirty="0" smtClean="0"/>
          </a:p>
          <a:p>
            <a:r>
              <a:rPr lang="en-GB" sz="2400" dirty="0" smtClean="0"/>
              <a:t>It is made from metal with a modulus of elasticity of 180 </a:t>
            </a:r>
            <a:r>
              <a:rPr lang="en-GB" sz="2400" dirty="0" err="1" smtClean="0"/>
              <a:t>GPa</a:t>
            </a:r>
            <a:r>
              <a:rPr lang="en-GB" sz="2400" dirty="0" smtClean="0"/>
              <a:t>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maximum stress on the section.</a:t>
            </a: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0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dirty="0" smtClean="0"/>
              <a:t>	B = 80 mm, D = 100 mm.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 It follows that the value of y that gives the maximum stress is 50 mm. 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Remember all quantities must be changed to metres in the final calculation.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0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dirty="0" smtClean="0"/>
              <a:t>	B = 80 x 10</a:t>
            </a:r>
            <a:r>
              <a:rPr lang="en-GB" baseline="30000" dirty="0" smtClean="0"/>
              <a:t>-3</a:t>
            </a:r>
            <a:r>
              <a:rPr lang="en-GB" dirty="0" smtClean="0"/>
              <a:t> m, D = 100 x10</a:t>
            </a:r>
            <a:r>
              <a:rPr lang="en-GB" baseline="30000" dirty="0" smtClean="0"/>
              <a:t>-3</a:t>
            </a:r>
            <a:r>
              <a:rPr lang="en-GB" dirty="0" smtClean="0"/>
              <a:t> m, y = 50x 10</a:t>
            </a:r>
            <a:r>
              <a:rPr lang="en-GB" baseline="30000" dirty="0" smtClean="0"/>
              <a:t>-3 </a:t>
            </a:r>
            <a:r>
              <a:rPr lang="en-GB" dirty="0" smtClean="0"/>
              <a:t>m</a:t>
            </a:r>
          </a:p>
          <a:p>
            <a:pPr>
              <a:buNone/>
            </a:pPr>
            <a:r>
              <a:rPr lang="en-GB" dirty="0" smtClean="0"/>
              <a:t>	M = 15 x 10</a:t>
            </a:r>
            <a:r>
              <a:rPr lang="en-GB" baseline="30000" dirty="0" smtClean="0"/>
              <a:t>-3</a:t>
            </a:r>
            <a:r>
              <a:rPr lang="en-GB" dirty="0" smtClean="0"/>
              <a:t> Nm</a:t>
            </a:r>
            <a:endParaRPr lang="en-GB" baseline="30000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39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3969" name="Object 1"/>
          <p:cNvGraphicFramePr>
            <a:graphicFrameLocks noChangeAspect="1"/>
          </p:cNvGraphicFramePr>
          <p:nvPr/>
        </p:nvGraphicFramePr>
        <p:xfrm>
          <a:off x="971600" y="3212976"/>
          <a:ext cx="1095590" cy="8403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3" name="Equation" r:id="rId3" imgW="545760" imgH="419040" progId="Equation.3">
                  <p:embed/>
                </p:oleObj>
              </mc:Choice>
              <mc:Fallback>
                <p:oleObj name="Equation" r:id="rId3" imgW="545760" imgH="41904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3212976"/>
                        <a:ext cx="1095590" cy="84035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1" name="Object 3"/>
          <p:cNvGraphicFramePr>
            <a:graphicFrameLocks noChangeAspect="1"/>
          </p:cNvGraphicFramePr>
          <p:nvPr/>
        </p:nvGraphicFramePr>
        <p:xfrm>
          <a:off x="4644008" y="4293096"/>
          <a:ext cx="2359821" cy="4450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4" name="Equation" r:id="rId5" imgW="1079280" imgH="203040" progId="Equation.3">
                  <p:embed/>
                </p:oleObj>
              </mc:Choice>
              <mc:Fallback>
                <p:oleObj name="Equation" r:id="rId5" imgW="10792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4293096"/>
                        <a:ext cx="2359821" cy="4450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2" name="Object 4"/>
          <p:cNvGraphicFramePr>
            <a:graphicFrameLocks noChangeAspect="1"/>
          </p:cNvGraphicFramePr>
          <p:nvPr/>
        </p:nvGraphicFramePr>
        <p:xfrm>
          <a:off x="971600" y="4149080"/>
          <a:ext cx="3640273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5" name="Equation" r:id="rId7" imgW="1765080" imgH="419040" progId="Equation.3">
                  <p:embed/>
                </p:oleObj>
              </mc:Choice>
              <mc:Fallback>
                <p:oleObj name="Equation" r:id="rId7" imgW="176508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149080"/>
                        <a:ext cx="3640273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3973" name="Object 5"/>
          <p:cNvGraphicFramePr>
            <a:graphicFrameLocks noChangeAspect="1"/>
          </p:cNvGraphicFramePr>
          <p:nvPr/>
        </p:nvGraphicFramePr>
        <p:xfrm>
          <a:off x="899592" y="5157192"/>
          <a:ext cx="1116012" cy="806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6" name="Equation" r:id="rId9" imgW="545760" imgH="393480" progId="Equation.3">
                  <p:embed/>
                </p:oleObj>
              </mc:Choice>
              <mc:Fallback>
                <p:oleObj name="Equation" r:id="rId9" imgW="5457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5157192"/>
                        <a:ext cx="1116012" cy="8064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5" name="Object 7"/>
          <p:cNvGraphicFramePr>
            <a:graphicFrameLocks noChangeAspect="1"/>
          </p:cNvGraphicFramePr>
          <p:nvPr/>
        </p:nvGraphicFramePr>
        <p:xfrm>
          <a:off x="2051422" y="5084763"/>
          <a:ext cx="3168650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7" name="Equation" r:id="rId11" imgW="1549080" imgH="419040" progId="Equation.3">
                  <p:embed/>
                </p:oleObj>
              </mc:Choice>
              <mc:Fallback>
                <p:oleObj name="Equation" r:id="rId11" imgW="154908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422" y="5084763"/>
                        <a:ext cx="3168650" cy="857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6" name="Object 8"/>
          <p:cNvGraphicFramePr>
            <a:graphicFrameLocks noChangeAspect="1"/>
          </p:cNvGraphicFramePr>
          <p:nvPr/>
        </p:nvGraphicFramePr>
        <p:xfrm>
          <a:off x="5372372" y="5229200"/>
          <a:ext cx="2439988" cy="415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8" name="Equation" r:id="rId13" imgW="1193760" imgH="203040" progId="Equation.3">
                  <p:embed/>
                </p:oleObj>
              </mc:Choice>
              <mc:Fallback>
                <p:oleObj name="Equation" r:id="rId13" imgW="11937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72372" y="5229200"/>
                        <a:ext cx="2439988" cy="415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15" cstate="print"/>
          <a:srcRect t="6155" r="63704" b="46547"/>
          <a:stretch>
            <a:fillRect/>
          </a:stretch>
        </p:blipFill>
        <p:spPr bwMode="auto">
          <a:xfrm>
            <a:off x="6588224" y="2204864"/>
            <a:ext cx="2088232" cy="1477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When a beam bends it takes up various shapes such as that illustrated in figure 1.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The shape may be superimposed on an x – y graph with the origin at the left end of the beam (before it is loaded).</a:t>
            </a:r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852936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At any distance x metres from the left end, the beam will have 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A deflection y </a:t>
            </a:r>
          </a:p>
          <a:p>
            <a:pPr lvl="1"/>
            <a:r>
              <a:rPr lang="en-GB" dirty="0" smtClean="0"/>
              <a:t>A gradient or slope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710603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have already examined the equation relating bending moment and radius of curvature in a beam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	</a:t>
            </a:r>
          </a:p>
          <a:p>
            <a:pPr>
              <a:buNone/>
            </a:pPr>
            <a:r>
              <a:rPr lang="en-GB" dirty="0" smtClean="0"/>
              <a:t>		</a:t>
            </a:r>
          </a:p>
          <a:p>
            <a:pPr>
              <a:buNone/>
            </a:pPr>
            <a:r>
              <a:rPr lang="en-GB" dirty="0" smtClean="0"/>
              <a:t>		M is the bending moment.</a:t>
            </a:r>
          </a:p>
          <a:p>
            <a:pPr>
              <a:buNone/>
            </a:pPr>
            <a:r>
              <a:rPr lang="en-GB" dirty="0" smtClean="0"/>
              <a:t>		I is the second moment of area.</a:t>
            </a:r>
          </a:p>
          <a:p>
            <a:pPr>
              <a:buNone/>
            </a:pPr>
            <a:r>
              <a:rPr lang="en-GB" dirty="0" smtClean="0"/>
              <a:t>		E is the modulus of elasticity </a:t>
            </a:r>
          </a:p>
          <a:p>
            <a:pPr>
              <a:buNone/>
            </a:pPr>
            <a:r>
              <a:rPr lang="en-GB" dirty="0" smtClean="0"/>
              <a:t>		R is the radius of curvature.</a:t>
            </a:r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6018" name="Object 2"/>
          <p:cNvGraphicFramePr>
            <a:graphicFrameLocks noChangeAspect="1"/>
          </p:cNvGraphicFramePr>
          <p:nvPr/>
        </p:nvGraphicFramePr>
        <p:xfrm>
          <a:off x="971601" y="3547830"/>
          <a:ext cx="1440159" cy="601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24" name="Equation" r:id="rId3" imgW="977476" imgH="406224" progId="Equation.3">
                  <p:embed/>
                </p:oleObj>
              </mc:Choice>
              <mc:Fallback>
                <p:oleObj name="Equation" r:id="rId3" imgW="977476" imgH="406224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1" y="3547830"/>
                        <a:ext cx="1440159" cy="601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6021" name="Object 5"/>
          <p:cNvGraphicFramePr>
            <a:graphicFrameLocks noChangeAspect="1"/>
          </p:cNvGraphicFramePr>
          <p:nvPr/>
        </p:nvGraphicFramePr>
        <p:xfrm>
          <a:off x="3563888" y="3284984"/>
          <a:ext cx="1254125" cy="976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25" name="Equation" r:id="rId5" imgW="507960" imgH="393480" progId="Equation.3">
                  <p:embed/>
                </p:oleObj>
              </mc:Choice>
              <mc:Fallback>
                <p:oleObj name="Equation" r:id="rId5" imgW="5079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3284984"/>
                        <a:ext cx="1254125" cy="976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Striped Right Arrow 14"/>
          <p:cNvSpPr/>
          <p:nvPr/>
        </p:nvSpPr>
        <p:spPr>
          <a:xfrm>
            <a:off x="2483768" y="3573016"/>
            <a:ext cx="864096" cy="50405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If we rearrange the formula we have</a:t>
            </a:r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092" name="Object 4"/>
          <p:cNvGraphicFramePr>
            <a:graphicFrameLocks noChangeAspect="1"/>
          </p:cNvGraphicFramePr>
          <p:nvPr/>
        </p:nvGraphicFramePr>
        <p:xfrm>
          <a:off x="3851920" y="2780928"/>
          <a:ext cx="1224136" cy="912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094" name="Equation" r:id="rId3" imgW="520474" imgH="393529" progId="Equation.3">
                  <p:embed/>
                </p:oleObj>
              </mc:Choice>
              <mc:Fallback>
                <p:oleObj name="Equation" r:id="rId3" imgW="520474" imgH="393529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920" y="2780928"/>
                        <a:ext cx="1224136" cy="912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710603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Mathematically we can show</a:t>
            </a:r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710603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115" name="Object 3"/>
          <p:cNvGraphicFramePr>
            <a:graphicFrameLocks noChangeAspect="1"/>
          </p:cNvGraphicFramePr>
          <p:nvPr/>
        </p:nvGraphicFramePr>
        <p:xfrm>
          <a:off x="3721100" y="2822575"/>
          <a:ext cx="1268413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17" name="Equation" r:id="rId4" imgW="583920" imgH="419040" progId="Equation.3">
                  <p:embed/>
                </p:oleObj>
              </mc:Choice>
              <mc:Fallback>
                <p:oleObj name="Equation" r:id="rId4" imgW="58392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21100" y="2822575"/>
                        <a:ext cx="1268413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Combining the previous 2 equations gives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Or rearranged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product EI is called the </a:t>
            </a:r>
            <a:r>
              <a:rPr lang="en-GB" b="1" dirty="0" smtClean="0"/>
              <a:t>flexural stiffness </a:t>
            </a:r>
            <a:r>
              <a:rPr lang="en-GB" dirty="0" smtClean="0"/>
              <a:t>of a beam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39" name="Object 3"/>
          <p:cNvGraphicFramePr>
            <a:graphicFrameLocks noChangeAspect="1"/>
          </p:cNvGraphicFramePr>
          <p:nvPr/>
        </p:nvGraphicFramePr>
        <p:xfrm>
          <a:off x="3635375" y="2892425"/>
          <a:ext cx="1296988" cy="877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44" name="Equation" r:id="rId3" imgW="622080" imgH="419040" progId="Equation.3">
                  <p:embed/>
                </p:oleObj>
              </mc:Choice>
              <mc:Fallback>
                <p:oleObj name="Equation" r:id="rId3" imgW="62208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375" y="2892425"/>
                        <a:ext cx="1296988" cy="877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41" name="Object 5"/>
          <p:cNvGraphicFramePr>
            <a:graphicFrameLocks noChangeAspect="1"/>
          </p:cNvGraphicFramePr>
          <p:nvPr/>
        </p:nvGraphicFramePr>
        <p:xfrm>
          <a:off x="2627313" y="4625975"/>
          <a:ext cx="3578225" cy="98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45" name="Equation" r:id="rId5" imgW="1511280" imgH="419040" progId="Equation.3">
                  <p:embed/>
                </p:oleObj>
              </mc:Choice>
              <mc:Fallback>
                <p:oleObj name="Equation" r:id="rId5" imgW="151128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313" y="4625975"/>
                        <a:ext cx="3578225" cy="989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To solve the slope (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) or the deflection (y) at any point on the beam, an equation for M in terms of position x must be substituted into equation (1A).</a:t>
            </a:r>
          </a:p>
          <a:p>
            <a:endParaRPr lang="en-GB" dirty="0" smtClean="0"/>
          </a:p>
          <a:p>
            <a:r>
              <a:rPr lang="en-GB" dirty="0" smtClean="0"/>
              <a:t>The equation is the integrated once to find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And again to </a:t>
            </a:r>
            <a:r>
              <a:rPr lang="en-GB" dirty="0" err="1" smtClean="0"/>
              <a:t>yeild</a:t>
            </a:r>
            <a:r>
              <a:rPr lang="en-GB" dirty="0" smtClean="0"/>
              <a:t> the deflection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41" name="Object 5"/>
          <p:cNvGraphicFramePr>
            <a:graphicFrameLocks noChangeAspect="1"/>
          </p:cNvGraphicFramePr>
          <p:nvPr/>
        </p:nvGraphicFramePr>
        <p:xfrm>
          <a:off x="2555875" y="5129213"/>
          <a:ext cx="3578225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65" name="Equation" r:id="rId3" imgW="1511280" imgH="419040" progId="Equation.3">
                  <p:embed/>
                </p:oleObj>
              </mc:Choice>
              <mc:Fallback>
                <p:oleObj name="Equation" r:id="rId3" imgW="151128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875" y="5129213"/>
                        <a:ext cx="3578225" cy="990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Cantilever with point load at one end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bending moment M at any position x is simply -</a:t>
            </a:r>
            <a:r>
              <a:rPr lang="en-GB" dirty="0" err="1" smtClean="0"/>
              <a:t>Fx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9318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564904"/>
            <a:ext cx="434973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3189" name="Object 5"/>
          <p:cNvGraphicFramePr>
            <a:graphicFrameLocks noChangeAspect="1"/>
          </p:cNvGraphicFramePr>
          <p:nvPr/>
        </p:nvGraphicFramePr>
        <p:xfrm>
          <a:off x="5076056" y="5589240"/>
          <a:ext cx="1944216" cy="903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194" name="Equation" r:id="rId4" imgW="901440" imgH="419040" progId="Equation.3">
                  <p:embed/>
                </p:oleObj>
              </mc:Choice>
              <mc:Fallback>
                <p:oleObj name="Equation" r:id="rId4" imgW="90144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5589240"/>
                        <a:ext cx="1944216" cy="903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3191" name="Object 7"/>
          <p:cNvGraphicFramePr>
            <a:graphicFrameLocks noChangeAspect="1"/>
          </p:cNvGraphicFramePr>
          <p:nvPr/>
        </p:nvGraphicFramePr>
        <p:xfrm>
          <a:off x="1763713" y="5614988"/>
          <a:ext cx="1655762" cy="925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195" name="Equation" r:id="rId6" imgW="749160" imgH="419040" progId="Equation.3">
                  <p:embed/>
                </p:oleObj>
              </mc:Choice>
              <mc:Fallback>
                <p:oleObj name="Equation" r:id="rId6" imgW="74916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713" y="5614988"/>
                        <a:ext cx="1655762" cy="9255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Striped Right Arrow 19"/>
          <p:cNvSpPr/>
          <p:nvPr/>
        </p:nvSpPr>
        <p:spPr>
          <a:xfrm>
            <a:off x="3707904" y="5805264"/>
            <a:ext cx="1224136" cy="57606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integrate WRT x once for slope and again for deflection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and B are </a:t>
            </a:r>
            <a:r>
              <a:rPr lang="en-GB" b="1" dirty="0" smtClean="0"/>
              <a:t>constants of integration </a:t>
            </a:r>
            <a:r>
              <a:rPr lang="en-GB" dirty="0" smtClean="0"/>
              <a:t>and must be found from the </a:t>
            </a:r>
            <a:r>
              <a:rPr lang="en-GB" b="1" dirty="0" smtClean="0"/>
              <a:t>boundary conditions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212" name="Object 4"/>
          <p:cNvGraphicFramePr>
            <a:graphicFrameLocks noChangeAspect="1"/>
          </p:cNvGraphicFramePr>
          <p:nvPr/>
        </p:nvGraphicFramePr>
        <p:xfrm>
          <a:off x="2195736" y="2636912"/>
          <a:ext cx="1728192" cy="8041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20" name="Equation" r:id="rId3" imgW="901440" imgH="419040" progId="Equation.3">
                  <p:embed/>
                </p:oleObj>
              </mc:Choice>
              <mc:Fallback>
                <p:oleObj name="Equation" r:id="rId3" imgW="90144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2636912"/>
                        <a:ext cx="1728192" cy="80411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214" name="Object 6"/>
          <p:cNvGraphicFramePr>
            <a:graphicFrameLocks noChangeAspect="1"/>
          </p:cNvGraphicFramePr>
          <p:nvPr/>
        </p:nvGraphicFramePr>
        <p:xfrm>
          <a:off x="2267744" y="3645024"/>
          <a:ext cx="452191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21" name="Equation" r:id="rId5" imgW="2197080" imgH="419040" progId="Equation.3">
                  <p:embed/>
                </p:oleObj>
              </mc:Choice>
              <mc:Fallback>
                <p:oleObj name="Equation" r:id="rId5" imgW="219708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3645024"/>
                        <a:ext cx="452191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216" name="Object 8"/>
          <p:cNvGraphicFramePr>
            <a:graphicFrameLocks noChangeAspect="1"/>
          </p:cNvGraphicFramePr>
          <p:nvPr/>
        </p:nvGraphicFramePr>
        <p:xfrm>
          <a:off x="2555776" y="4653136"/>
          <a:ext cx="4680520" cy="8840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22" name="Equation" r:id="rId7" imgW="2222280" imgH="419040" progId="Equation.3">
                  <p:embed/>
                </p:oleObj>
              </mc:Choice>
              <mc:Fallback>
                <p:oleObj name="Equation" r:id="rId7" imgW="222228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4653136"/>
                        <a:ext cx="4680520" cy="8840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boundary conditions are</a:t>
            </a:r>
          </a:p>
          <a:p>
            <a:endParaRPr lang="en-GB" dirty="0" smtClean="0"/>
          </a:p>
          <a:p>
            <a:pPr lvl="4"/>
            <a:r>
              <a:rPr lang="en-GB" dirty="0" smtClean="0"/>
              <a:t>at x = L,  y = 0   (no deflection)</a:t>
            </a:r>
          </a:p>
          <a:p>
            <a:pPr lvl="4"/>
            <a:endParaRPr lang="en-GB" dirty="0" smtClean="0"/>
          </a:p>
          <a:p>
            <a:pPr lvl="4"/>
            <a:r>
              <a:rPr lang="en-GB" dirty="0" smtClean="0"/>
              <a:t>at x = L, 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= 0 (gradient horizontal)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149080"/>
            <a:ext cx="434973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Substitute  x = L and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= 0 in equation 2A.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6258" name="Object 2"/>
          <p:cNvGraphicFramePr>
            <a:graphicFrameLocks noChangeAspect="1"/>
          </p:cNvGraphicFramePr>
          <p:nvPr/>
        </p:nvGraphicFramePr>
        <p:xfrm>
          <a:off x="2339752" y="2780928"/>
          <a:ext cx="452120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7" name="Equation" r:id="rId3" imgW="2197080" imgH="419040" progId="Equation.3">
                  <p:embed/>
                </p:oleObj>
              </mc:Choice>
              <mc:Fallback>
                <p:oleObj name="Equation" r:id="rId3" imgW="219708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2780928"/>
                        <a:ext cx="4521200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6259" name="Object 3"/>
          <p:cNvGraphicFramePr>
            <a:graphicFrameLocks noChangeAspect="1"/>
          </p:cNvGraphicFramePr>
          <p:nvPr/>
        </p:nvGraphicFramePr>
        <p:xfrm>
          <a:off x="2483768" y="3717032"/>
          <a:ext cx="2448272" cy="9079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8" name="Equation" r:id="rId5" imgW="1130040" imgH="419040" progId="Equation.3">
                  <p:embed/>
                </p:oleObj>
              </mc:Choice>
              <mc:Fallback>
                <p:oleObj name="Equation" r:id="rId5" imgW="113004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3717032"/>
                        <a:ext cx="2448272" cy="90790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6261" name="Object 5"/>
          <p:cNvGraphicFramePr>
            <a:graphicFrameLocks noChangeAspect="1"/>
          </p:cNvGraphicFramePr>
          <p:nvPr/>
        </p:nvGraphicFramePr>
        <p:xfrm>
          <a:off x="2051720" y="5733256"/>
          <a:ext cx="2088232" cy="8953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9" name="Equation" r:id="rId7" imgW="977760" imgH="419040" progId="Equation.3">
                  <p:embed/>
                </p:oleObj>
              </mc:Choice>
              <mc:Fallback>
                <p:oleObj name="Equation" r:id="rId7" imgW="97776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5733256"/>
                        <a:ext cx="2088232" cy="8953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6262" name="Object 6"/>
          <p:cNvGraphicFramePr>
            <a:graphicFrameLocks noChangeAspect="1"/>
          </p:cNvGraphicFramePr>
          <p:nvPr/>
        </p:nvGraphicFramePr>
        <p:xfrm>
          <a:off x="3033390" y="4681190"/>
          <a:ext cx="1898650" cy="908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70" name="Equation" r:id="rId9" imgW="876240" imgH="419040" progId="Equation.3">
                  <p:embed/>
                </p:oleObj>
              </mc:Choice>
              <mc:Fallback>
                <p:oleObj name="Equation" r:id="rId9" imgW="87624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33390" y="4681190"/>
                        <a:ext cx="1898650" cy="908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7286" name="Object 6"/>
          <p:cNvGraphicFramePr>
            <a:graphicFrameLocks noChangeAspect="1"/>
          </p:cNvGraphicFramePr>
          <p:nvPr/>
        </p:nvGraphicFramePr>
        <p:xfrm>
          <a:off x="755576" y="1916832"/>
          <a:ext cx="7295177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301" name="Equation" r:id="rId3" imgW="3860640" imgH="419040" progId="Equation.3">
                  <p:embed/>
                </p:oleObj>
              </mc:Choice>
              <mc:Fallback>
                <p:oleObj name="Equation" r:id="rId3" imgW="386064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1916832"/>
                        <a:ext cx="7295177" cy="792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292" name="Object 12"/>
          <p:cNvGraphicFramePr>
            <a:graphicFrameLocks noChangeAspect="1"/>
          </p:cNvGraphicFramePr>
          <p:nvPr/>
        </p:nvGraphicFramePr>
        <p:xfrm>
          <a:off x="1835696" y="3717032"/>
          <a:ext cx="2808312" cy="7720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302" name="Equation" r:id="rId5" imgW="1523880" imgH="419040" progId="Equation.3">
                  <p:embed/>
                </p:oleObj>
              </mc:Choice>
              <mc:Fallback>
                <p:oleObj name="Equation" r:id="rId5" imgW="152388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3717032"/>
                        <a:ext cx="2808312" cy="77209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293" name="Object 13"/>
          <p:cNvGraphicFramePr>
            <a:graphicFrameLocks noChangeAspect="1"/>
          </p:cNvGraphicFramePr>
          <p:nvPr/>
        </p:nvGraphicFramePr>
        <p:xfrm>
          <a:off x="2339752" y="4629577"/>
          <a:ext cx="2207071" cy="7436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303" name="Equation" r:id="rId7" imgW="1244520" imgH="419040" progId="Equation.3">
                  <p:embed/>
                </p:oleObj>
              </mc:Choice>
              <mc:Fallback>
                <p:oleObj name="Equation" r:id="rId7" imgW="124452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4629577"/>
                        <a:ext cx="2207071" cy="74363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294" name="Object 14"/>
          <p:cNvGraphicFramePr>
            <a:graphicFrameLocks noChangeAspect="1"/>
          </p:cNvGraphicFramePr>
          <p:nvPr/>
        </p:nvGraphicFramePr>
        <p:xfrm>
          <a:off x="1619672" y="5578110"/>
          <a:ext cx="1727647" cy="7312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304" name="Equation" r:id="rId9" imgW="990360" imgH="419040" progId="Equation.3">
                  <p:embed/>
                </p:oleObj>
              </mc:Choice>
              <mc:Fallback>
                <p:oleObj name="Equation" r:id="rId9" imgW="99036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5578110"/>
                        <a:ext cx="1727647" cy="73121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295" name="Object 15"/>
          <p:cNvGraphicFramePr>
            <a:graphicFrameLocks noChangeAspect="1"/>
          </p:cNvGraphicFramePr>
          <p:nvPr/>
        </p:nvGraphicFramePr>
        <p:xfrm>
          <a:off x="2051720" y="2780928"/>
          <a:ext cx="4104456" cy="7755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305" name="Equation" r:id="rId11" imgW="2222280" imgH="419040" progId="Equation.3">
                  <p:embed/>
                </p:oleObj>
              </mc:Choice>
              <mc:Fallback>
                <p:oleObj name="Equation" r:id="rId11" imgW="2222280" imgH="4190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2780928"/>
                        <a:ext cx="4104456" cy="77550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dirty="0" smtClean="0"/>
              <a:t>	If we substitute A and B into equations 2A and 2B we yield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8314" name="Object 10"/>
          <p:cNvGraphicFramePr>
            <a:graphicFrameLocks noChangeAspect="1"/>
          </p:cNvGraphicFramePr>
          <p:nvPr/>
        </p:nvGraphicFramePr>
        <p:xfrm>
          <a:off x="2051720" y="3356992"/>
          <a:ext cx="5103690" cy="16561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16" name="Equation" r:id="rId3" imgW="2577960" imgH="838080" progId="Equation.3">
                  <p:embed/>
                </p:oleObj>
              </mc:Choice>
              <mc:Fallback>
                <p:oleObj name="Equation" r:id="rId3" imgW="2577960" imgH="8380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356992"/>
                        <a:ext cx="5103690" cy="165618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main point of interest is the slope and deflection at the free end where x=0. Substitute x=0 into equations.</a:t>
            </a:r>
          </a:p>
          <a:p>
            <a:endParaRPr lang="en-GB" dirty="0" smtClean="0"/>
          </a:p>
          <a:p>
            <a:r>
              <a:rPr lang="en-GB" dirty="0" smtClean="0"/>
              <a:t>Slope at free end 		 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Deflection at free end 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9332" name="Object 4"/>
          <p:cNvGraphicFramePr>
            <a:graphicFrameLocks noChangeAspect="1"/>
          </p:cNvGraphicFramePr>
          <p:nvPr/>
        </p:nvGraphicFramePr>
        <p:xfrm>
          <a:off x="3707904" y="4221088"/>
          <a:ext cx="3638041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37" name="Equation" r:id="rId3" imgW="1625600" imgH="419100" progId="Equation.3">
                  <p:embed/>
                </p:oleObj>
              </mc:Choice>
              <mc:Fallback>
                <p:oleObj name="Equation" r:id="rId3" imgW="1625600" imgH="4191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4221088"/>
                        <a:ext cx="3638041" cy="9361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9334" name="Object 6"/>
          <p:cNvGraphicFramePr>
            <a:graphicFrameLocks noChangeAspect="1"/>
          </p:cNvGraphicFramePr>
          <p:nvPr/>
        </p:nvGraphicFramePr>
        <p:xfrm>
          <a:off x="3707904" y="5589240"/>
          <a:ext cx="3638041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38" name="Equation" r:id="rId5" imgW="1625600" imgH="419100" progId="Equation.3">
                  <p:embed/>
                </p:oleObj>
              </mc:Choice>
              <mc:Fallback>
                <p:oleObj name="Equation" r:id="rId5" imgW="1625600" imgH="4191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5589240"/>
                        <a:ext cx="3638041" cy="9361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1772816"/>
            <a:ext cx="303163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64396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Standard Cases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  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 Slope	           Max Deflection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2060848"/>
            <a:ext cx="3690683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57" name="Object 5"/>
          <p:cNvGraphicFramePr>
            <a:graphicFrameLocks noChangeAspect="1"/>
          </p:cNvGraphicFramePr>
          <p:nvPr/>
        </p:nvGraphicFramePr>
        <p:xfrm>
          <a:off x="467544" y="4581128"/>
          <a:ext cx="3626746" cy="18882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72" name="Bitmap Image" r:id="rId4" imgW="3000000" imgH="1561905" progId="PBrush">
                  <p:embed/>
                </p:oleObj>
              </mc:Choice>
              <mc:Fallback>
                <p:oleObj name="Bitmap Image" r:id="rId4" imgW="3000000" imgH="1561905" progId="PBrush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581128"/>
                        <a:ext cx="3626746" cy="188820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63" name="Object 11"/>
          <p:cNvGraphicFramePr>
            <a:graphicFrameLocks noChangeAspect="1"/>
          </p:cNvGraphicFramePr>
          <p:nvPr/>
        </p:nvGraphicFramePr>
        <p:xfrm>
          <a:off x="4868863" y="2565400"/>
          <a:ext cx="766762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73" name="Equation" r:id="rId6" imgW="342720" imgH="419040" progId="Equation.3">
                  <p:embed/>
                </p:oleObj>
              </mc:Choice>
              <mc:Fallback>
                <p:oleObj name="Equation" r:id="rId6" imgW="342720" imgH="419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8863" y="2565400"/>
                        <a:ext cx="766762" cy="936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4" name="Object 12"/>
          <p:cNvGraphicFramePr>
            <a:graphicFrameLocks noChangeAspect="1"/>
          </p:cNvGraphicFramePr>
          <p:nvPr/>
        </p:nvGraphicFramePr>
        <p:xfrm>
          <a:off x="7218363" y="2565400"/>
          <a:ext cx="741362" cy="935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74" name="Equation" r:id="rId8" imgW="330120" imgH="419040" progId="Equation.3">
                  <p:embed/>
                </p:oleObj>
              </mc:Choice>
              <mc:Fallback>
                <p:oleObj name="Equation" r:id="rId8" imgW="33012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18363" y="2565400"/>
                        <a:ext cx="741362" cy="935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5" name="Object 13"/>
          <p:cNvGraphicFramePr>
            <a:graphicFrameLocks noChangeAspect="1"/>
          </p:cNvGraphicFramePr>
          <p:nvPr/>
        </p:nvGraphicFramePr>
        <p:xfrm>
          <a:off x="4854575" y="5084763"/>
          <a:ext cx="795338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75" name="Equation" r:id="rId10" imgW="355320" imgH="419040" progId="Equation.3">
                  <p:embed/>
                </p:oleObj>
              </mc:Choice>
              <mc:Fallback>
                <p:oleObj name="Equation" r:id="rId10" imgW="35532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4575" y="5084763"/>
                        <a:ext cx="795338" cy="936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6" name="Object 14"/>
          <p:cNvGraphicFramePr>
            <a:graphicFrameLocks noChangeAspect="1"/>
          </p:cNvGraphicFramePr>
          <p:nvPr/>
        </p:nvGraphicFramePr>
        <p:xfrm>
          <a:off x="7135813" y="5084763"/>
          <a:ext cx="825500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76" name="Equation" r:id="rId12" imgW="368280" imgH="419040" progId="Equation.3">
                  <p:embed/>
                </p:oleObj>
              </mc:Choice>
              <mc:Fallback>
                <p:oleObj name="Equation" r:id="rId12" imgW="36828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35813" y="5084763"/>
                        <a:ext cx="825500" cy="935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64396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Standard Cases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  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 Slope	           Max Deflection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63" name="Object 11"/>
          <p:cNvGraphicFramePr>
            <a:graphicFrameLocks noChangeAspect="1"/>
          </p:cNvGraphicFramePr>
          <p:nvPr/>
        </p:nvGraphicFramePr>
        <p:xfrm>
          <a:off x="4811713" y="2565400"/>
          <a:ext cx="881062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17" name="Equation" r:id="rId3" imgW="393480" imgH="419040" progId="Equation.3">
                  <p:embed/>
                </p:oleObj>
              </mc:Choice>
              <mc:Fallback>
                <p:oleObj name="Equation" r:id="rId3" imgW="39348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11713" y="2565400"/>
                        <a:ext cx="881062" cy="936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4" name="Object 12"/>
          <p:cNvGraphicFramePr>
            <a:graphicFrameLocks noChangeAspect="1"/>
          </p:cNvGraphicFramePr>
          <p:nvPr/>
        </p:nvGraphicFramePr>
        <p:xfrm>
          <a:off x="7134225" y="2565400"/>
          <a:ext cx="911225" cy="935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18" name="Equation" r:id="rId5" imgW="406080" imgH="419040" progId="Equation.3">
                  <p:embed/>
                </p:oleObj>
              </mc:Choice>
              <mc:Fallback>
                <p:oleObj name="Equation" r:id="rId5" imgW="40608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34225" y="2565400"/>
                        <a:ext cx="911225" cy="935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5" name="Object 13"/>
          <p:cNvGraphicFramePr>
            <a:graphicFrameLocks noChangeAspect="1"/>
          </p:cNvGraphicFramePr>
          <p:nvPr/>
        </p:nvGraphicFramePr>
        <p:xfrm>
          <a:off x="4799013" y="5084763"/>
          <a:ext cx="908050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19" name="Equation" r:id="rId7" imgW="406080" imgH="419040" progId="Equation.3">
                  <p:embed/>
                </p:oleObj>
              </mc:Choice>
              <mc:Fallback>
                <p:oleObj name="Equation" r:id="rId7" imgW="40608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9013" y="5084763"/>
                        <a:ext cx="908050" cy="936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6" name="Object 14"/>
          <p:cNvGraphicFramePr>
            <a:graphicFrameLocks noChangeAspect="1"/>
          </p:cNvGraphicFramePr>
          <p:nvPr/>
        </p:nvGraphicFramePr>
        <p:xfrm>
          <a:off x="7008813" y="5084763"/>
          <a:ext cx="1081087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0" name="Equation" r:id="rId9" imgW="482400" imgH="419040" progId="Equation.3">
                  <p:embed/>
                </p:oleObj>
              </mc:Choice>
              <mc:Fallback>
                <p:oleObj name="Equation" r:id="rId9" imgW="48240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08813" y="5084763"/>
                        <a:ext cx="1081087" cy="935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408" name="Object 8"/>
          <p:cNvGraphicFramePr>
            <a:graphicFrameLocks noChangeAspect="1"/>
          </p:cNvGraphicFramePr>
          <p:nvPr/>
        </p:nvGraphicFramePr>
        <p:xfrm>
          <a:off x="539552" y="4653136"/>
          <a:ext cx="3604699" cy="18722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1" name="Bitmap Image" r:id="rId11" imgW="2457143" imgH="1275853" progId="PBrush">
                  <p:embed/>
                </p:oleObj>
              </mc:Choice>
              <mc:Fallback>
                <p:oleObj name="Bitmap Image" r:id="rId11" imgW="2457143" imgH="1275853" progId="PBrush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653136"/>
                        <a:ext cx="3604699" cy="18722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410" name="Object 10"/>
          <p:cNvGraphicFramePr>
            <a:graphicFrameLocks noChangeAspect="1"/>
          </p:cNvGraphicFramePr>
          <p:nvPr/>
        </p:nvGraphicFramePr>
        <p:xfrm>
          <a:off x="467544" y="1988840"/>
          <a:ext cx="3604698" cy="18722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2" name="Bitmap Image" r:id="rId13" imgW="2457143" imgH="1275853" progId="PBrush">
                  <p:embed/>
                </p:oleObj>
              </mc:Choice>
              <mc:Fallback>
                <p:oleObj name="Bitmap Image" r:id="rId13" imgW="2457143" imgH="1275853" progId="PBrush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988840"/>
                        <a:ext cx="3604698" cy="18722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64396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Standard Cases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  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 Slope	    		       Max Deflection</a:t>
            </a:r>
          </a:p>
          <a:p>
            <a:pPr>
              <a:buNone/>
            </a:pPr>
            <a:r>
              <a:rPr lang="en-GB" sz="2400" b="1" dirty="0" smtClean="0"/>
              <a:t>	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63" name="Object 11"/>
          <p:cNvGraphicFramePr>
            <a:graphicFrameLocks noChangeAspect="1"/>
          </p:cNvGraphicFramePr>
          <p:nvPr/>
        </p:nvGraphicFramePr>
        <p:xfrm>
          <a:off x="683568" y="5013176"/>
          <a:ext cx="3068638" cy="879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31" name="Equation" r:id="rId3" imgW="1371600" imgH="393480" progId="Equation.3">
                  <p:embed/>
                </p:oleObj>
              </mc:Choice>
              <mc:Fallback>
                <p:oleObj name="Equation" r:id="rId3" imgW="137160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013176"/>
                        <a:ext cx="3068638" cy="879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4" name="Object 12"/>
          <p:cNvGraphicFramePr>
            <a:graphicFrameLocks noChangeAspect="1"/>
          </p:cNvGraphicFramePr>
          <p:nvPr/>
        </p:nvGraphicFramePr>
        <p:xfrm>
          <a:off x="5994400" y="4941888"/>
          <a:ext cx="996950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32" name="Equation" r:id="rId5" imgW="444240" imgH="419040" progId="Equation.3">
                  <p:embed/>
                </p:oleObj>
              </mc:Choice>
              <mc:Fallback>
                <p:oleObj name="Equation" r:id="rId5" imgW="44424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94400" y="4941888"/>
                        <a:ext cx="996950" cy="935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4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48752" y="2204864"/>
            <a:ext cx="4183488" cy="2063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03240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Theory of superposition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</a:t>
            </a:r>
          </a:p>
          <a:p>
            <a:pPr>
              <a:buNone/>
            </a:pPr>
            <a:r>
              <a:rPr lang="en-GB" sz="2400" dirty="0" smtClean="0"/>
              <a:t>	This theory states that </a:t>
            </a:r>
            <a:r>
              <a:rPr lang="en-GB" sz="2400" b="1" dirty="0" smtClean="0"/>
              <a:t>the slope and deflection of a beam at any point is the sum of the slopes and deflections which would be produced by each load acting on its own.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For beams with combinations of loads which are ‘like’ standard cases we only need to use the standard formulae.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03240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Theory of superposition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We just add the slopes and deflections together from each case!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636912"/>
            <a:ext cx="237258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2" name="Object 5"/>
          <p:cNvGraphicFramePr>
            <a:graphicFrameLocks noChangeAspect="1"/>
          </p:cNvGraphicFramePr>
          <p:nvPr/>
        </p:nvGraphicFramePr>
        <p:xfrm>
          <a:off x="6300192" y="2708920"/>
          <a:ext cx="2232248" cy="11621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76" name="Bitmap Image" r:id="rId4" imgW="3000000" imgH="1561905" progId="PBrush">
                  <p:embed/>
                </p:oleObj>
              </mc:Choice>
              <mc:Fallback>
                <p:oleObj name="Bitmap Image" r:id="rId4" imgW="3000000" imgH="1561905" progId="PBrush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192" y="2708920"/>
                        <a:ext cx="2232248" cy="116218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44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708920"/>
            <a:ext cx="256368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4455" name="Object 7"/>
          <p:cNvGraphicFramePr>
            <a:graphicFrameLocks noChangeAspect="1"/>
          </p:cNvGraphicFramePr>
          <p:nvPr/>
        </p:nvGraphicFramePr>
        <p:xfrm>
          <a:off x="2987824" y="3212976"/>
          <a:ext cx="284163" cy="227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77" name="Equation" r:id="rId7" imgW="126720" imgH="101520" progId="Equation.3">
                  <p:embed/>
                </p:oleObj>
              </mc:Choice>
              <mc:Fallback>
                <p:oleObj name="Equation" r:id="rId7" imgW="126720" imgH="10152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3212976"/>
                        <a:ext cx="284163" cy="227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56" name="Object 8"/>
          <p:cNvGraphicFramePr>
            <a:graphicFrameLocks noChangeAspect="1"/>
          </p:cNvGraphicFramePr>
          <p:nvPr/>
        </p:nvGraphicFramePr>
        <p:xfrm>
          <a:off x="5926138" y="3140968"/>
          <a:ext cx="312737" cy="312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78" name="Equation" r:id="rId9" imgW="139680" imgH="139680" progId="Equation.3">
                  <p:embed/>
                </p:oleObj>
              </mc:Choice>
              <mc:Fallback>
                <p:oleObj name="Equation" r:id="rId9" imgW="139680" imgH="1396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26138" y="3140968"/>
                        <a:ext cx="312737" cy="3127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57" name="Object 9"/>
          <p:cNvGraphicFramePr>
            <a:graphicFrameLocks noChangeAspect="1"/>
          </p:cNvGraphicFramePr>
          <p:nvPr/>
        </p:nvGraphicFramePr>
        <p:xfrm>
          <a:off x="4283968" y="4077072"/>
          <a:ext cx="766762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79" name="Equation" r:id="rId11" imgW="342720" imgH="419040" progId="Equation.3">
                  <p:embed/>
                </p:oleObj>
              </mc:Choice>
              <mc:Fallback>
                <p:oleObj name="Equation" r:id="rId11" imgW="34272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3968" y="4077072"/>
                        <a:ext cx="766762" cy="936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58" name="Object 10"/>
          <p:cNvGraphicFramePr>
            <a:graphicFrameLocks noChangeAspect="1"/>
          </p:cNvGraphicFramePr>
          <p:nvPr/>
        </p:nvGraphicFramePr>
        <p:xfrm>
          <a:off x="4194175" y="5373688"/>
          <a:ext cx="741363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80" name="Equation" r:id="rId13" imgW="330120" imgH="419040" progId="Equation.3">
                  <p:embed/>
                </p:oleObj>
              </mc:Choice>
              <mc:Fallback>
                <p:oleObj name="Equation" r:id="rId13" imgW="330120" imgH="419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4175" y="5373688"/>
                        <a:ext cx="741363" cy="935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59" name="Object 11"/>
          <p:cNvGraphicFramePr>
            <a:graphicFrameLocks noChangeAspect="1"/>
          </p:cNvGraphicFramePr>
          <p:nvPr/>
        </p:nvGraphicFramePr>
        <p:xfrm>
          <a:off x="7164288" y="4005064"/>
          <a:ext cx="795338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81" name="Equation" r:id="rId15" imgW="355320" imgH="419040" progId="Equation.3">
                  <p:embed/>
                </p:oleObj>
              </mc:Choice>
              <mc:Fallback>
                <p:oleObj name="Equation" r:id="rId15" imgW="355320" imgH="419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4288" y="4005064"/>
                        <a:ext cx="795338" cy="936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60" name="Object 12"/>
          <p:cNvGraphicFramePr>
            <a:graphicFrameLocks noChangeAspect="1"/>
          </p:cNvGraphicFramePr>
          <p:nvPr/>
        </p:nvGraphicFramePr>
        <p:xfrm>
          <a:off x="7062788" y="5300663"/>
          <a:ext cx="825500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82" name="Equation" r:id="rId17" imgW="368280" imgH="419040" progId="Equation.3">
                  <p:embed/>
                </p:oleObj>
              </mc:Choice>
              <mc:Fallback>
                <p:oleObj name="Equation" r:id="rId17" imgW="36828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62788" y="5300663"/>
                        <a:ext cx="825500" cy="935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61" name="Object 13"/>
          <p:cNvGraphicFramePr>
            <a:graphicFrameLocks noChangeAspect="1"/>
          </p:cNvGraphicFramePr>
          <p:nvPr/>
        </p:nvGraphicFramePr>
        <p:xfrm>
          <a:off x="878855" y="4365104"/>
          <a:ext cx="2613025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83" name="Equation" r:id="rId19" imgW="1168200" imgH="203040" progId="Equation.3">
                  <p:embed/>
                </p:oleObj>
              </mc:Choice>
              <mc:Fallback>
                <p:oleObj name="Equation" r:id="rId19" imgW="1168200" imgH="203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8855" y="4365104"/>
                        <a:ext cx="2613025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62" name="Object 14"/>
          <p:cNvGraphicFramePr>
            <a:graphicFrameLocks noChangeAspect="1"/>
          </p:cNvGraphicFramePr>
          <p:nvPr/>
        </p:nvGraphicFramePr>
        <p:xfrm>
          <a:off x="323528" y="5661248"/>
          <a:ext cx="3295650" cy="398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84" name="Equation" r:id="rId21" imgW="1473120" imgH="177480" progId="Equation.3">
                  <p:embed/>
                </p:oleObj>
              </mc:Choice>
              <mc:Fallback>
                <p:oleObj name="Equation" r:id="rId21" imgW="1473120" imgH="177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5661248"/>
                        <a:ext cx="3295650" cy="3984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63" name="Object 15"/>
          <p:cNvGraphicFramePr>
            <a:graphicFrameLocks noChangeAspect="1"/>
          </p:cNvGraphicFramePr>
          <p:nvPr/>
        </p:nvGraphicFramePr>
        <p:xfrm>
          <a:off x="5940152" y="4365104"/>
          <a:ext cx="312737" cy="312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85" name="Equation" r:id="rId23" imgW="139680" imgH="139680" progId="Equation.3">
                  <p:embed/>
                </p:oleObj>
              </mc:Choice>
              <mc:Fallback>
                <p:oleObj name="Equation" r:id="rId23" imgW="139680" imgH="1396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4365104"/>
                        <a:ext cx="312737" cy="3127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64" name="Object 16"/>
          <p:cNvGraphicFramePr>
            <a:graphicFrameLocks noChangeAspect="1"/>
          </p:cNvGraphicFramePr>
          <p:nvPr/>
        </p:nvGraphicFramePr>
        <p:xfrm>
          <a:off x="5940152" y="5661248"/>
          <a:ext cx="312737" cy="312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86" name="Equation" r:id="rId24" imgW="139680" imgH="139680" progId="Equation.3">
                  <p:embed/>
                </p:oleObj>
              </mc:Choice>
              <mc:Fallback>
                <p:oleObj name="Equation" r:id="rId24" imgW="139680" imgH="1396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5661248"/>
                        <a:ext cx="312737" cy="3127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1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 </a:t>
            </a:r>
            <a:r>
              <a:rPr lang="en-GB" sz="3200" dirty="0" smtClean="0"/>
              <a:t>A cantilever beam is 4 m long and has a point load of 5 </a:t>
            </a:r>
            <a:r>
              <a:rPr lang="en-GB" sz="3200" dirty="0" err="1" smtClean="0"/>
              <a:t>kN</a:t>
            </a:r>
            <a:r>
              <a:rPr lang="en-GB" sz="3200" dirty="0" smtClean="0"/>
              <a:t> at the free end. The flexural stiffness is 53.3 MNm</a:t>
            </a:r>
            <a:r>
              <a:rPr lang="en-GB" sz="3200" baseline="30000" dirty="0" smtClean="0"/>
              <a:t>2</a:t>
            </a:r>
            <a:r>
              <a:rPr lang="en-GB" sz="3200" dirty="0" smtClean="0"/>
              <a:t>. </a:t>
            </a:r>
          </a:p>
          <a:p>
            <a:endParaRPr lang="en-GB" sz="3200" dirty="0" smtClean="0"/>
          </a:p>
          <a:p>
            <a:r>
              <a:rPr lang="en-GB" sz="3200" dirty="0" smtClean="0"/>
              <a:t>Calculate the slope and deflection at the free end.</a:t>
            </a:r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1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L = 4m</a:t>
            </a:r>
          </a:p>
          <a:p>
            <a:r>
              <a:rPr lang="en-GB" dirty="0" smtClean="0"/>
              <a:t>F = 5 x 10</a:t>
            </a:r>
            <a:r>
              <a:rPr lang="en-GB" baseline="30000" dirty="0" smtClean="0"/>
              <a:t>3</a:t>
            </a:r>
            <a:r>
              <a:rPr lang="en-GB" dirty="0" smtClean="0"/>
              <a:t>N</a:t>
            </a:r>
          </a:p>
          <a:p>
            <a:r>
              <a:rPr lang="en-GB" dirty="0" smtClean="0"/>
              <a:t>EI = 53.3 x 10</a:t>
            </a:r>
            <a:r>
              <a:rPr lang="en-GB" baseline="30000" dirty="0" smtClean="0"/>
              <a:t>6</a:t>
            </a:r>
          </a:p>
          <a:p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. Slope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ii. Deflection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000" b="1" dirty="0" smtClean="0"/>
              <a:t>	</a:t>
            </a:r>
          </a:p>
          <a:p>
            <a:pPr>
              <a:buNone/>
            </a:pPr>
            <a:r>
              <a:rPr lang="en-GB" sz="2000" b="1" dirty="0" smtClean="0"/>
              <a:t>Deflection is 2 mm downwards.</a:t>
            </a:r>
            <a:endParaRPr lang="en-GB" sz="2000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3" name="Object 1"/>
          <p:cNvGraphicFramePr>
            <a:graphicFrameLocks noChangeAspect="1"/>
          </p:cNvGraphicFramePr>
          <p:nvPr/>
        </p:nvGraphicFramePr>
        <p:xfrm>
          <a:off x="2411760" y="3357488"/>
          <a:ext cx="1311275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34" name="Equation" r:id="rId3" imgW="634680" imgH="419040" progId="Equation.3">
                  <p:embed/>
                </p:oleObj>
              </mc:Choice>
              <mc:Fallback>
                <p:oleObj name="Equation" r:id="rId3" imgW="63468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3357488"/>
                        <a:ext cx="1311275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7" name="Object 5"/>
          <p:cNvGraphicFramePr>
            <a:graphicFrameLocks noChangeAspect="1"/>
          </p:cNvGraphicFramePr>
          <p:nvPr/>
        </p:nvGraphicFramePr>
        <p:xfrm>
          <a:off x="3779912" y="3356992"/>
          <a:ext cx="1992312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35" name="Equation" r:id="rId5" imgW="965160" imgH="419040" progId="Equation.3">
                  <p:embed/>
                </p:oleObj>
              </mc:Choice>
              <mc:Fallback>
                <p:oleObj name="Equation" r:id="rId5" imgW="96516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912" y="3356992"/>
                        <a:ext cx="1992312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8" name="Object 6"/>
          <p:cNvGraphicFramePr>
            <a:graphicFrameLocks noChangeAspect="1"/>
          </p:cNvGraphicFramePr>
          <p:nvPr/>
        </p:nvGraphicFramePr>
        <p:xfrm>
          <a:off x="5796136" y="3573016"/>
          <a:ext cx="2909888" cy="46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36" name="Equation" r:id="rId7" imgW="1409400" imgH="228600" progId="Equation.3">
                  <p:embed/>
                </p:oleObj>
              </mc:Choice>
              <mc:Fallback>
                <p:oleObj name="Equation" r:id="rId7" imgW="140940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3573016"/>
                        <a:ext cx="2909888" cy="469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9" name="Object 7"/>
          <p:cNvGraphicFramePr>
            <a:graphicFrameLocks noChangeAspect="1"/>
          </p:cNvGraphicFramePr>
          <p:nvPr/>
        </p:nvGraphicFramePr>
        <p:xfrm>
          <a:off x="3090863" y="4797425"/>
          <a:ext cx="1165225" cy="85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37" name="Equation" r:id="rId9" imgW="571320" imgH="419040" progId="Equation.3">
                  <p:embed/>
                </p:oleObj>
              </mc:Choice>
              <mc:Fallback>
                <p:oleObj name="Equation" r:id="rId9" imgW="57132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90863" y="4797425"/>
                        <a:ext cx="1165225" cy="854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0" name="Object 8"/>
          <p:cNvGraphicFramePr>
            <a:graphicFrameLocks noChangeAspect="1"/>
          </p:cNvGraphicFramePr>
          <p:nvPr/>
        </p:nvGraphicFramePr>
        <p:xfrm>
          <a:off x="4421188" y="4797425"/>
          <a:ext cx="2044700" cy="85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38" name="Equation" r:id="rId11" imgW="1002960" imgH="419040" progId="Equation.3">
                  <p:embed/>
                </p:oleObj>
              </mc:Choice>
              <mc:Fallback>
                <p:oleObj name="Equation" r:id="rId11" imgW="100296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1188" y="4797425"/>
                        <a:ext cx="2044700" cy="854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1" name="Object 9"/>
          <p:cNvGraphicFramePr>
            <a:graphicFrameLocks noChangeAspect="1"/>
          </p:cNvGraphicFramePr>
          <p:nvPr/>
        </p:nvGraphicFramePr>
        <p:xfrm>
          <a:off x="6660232" y="5085184"/>
          <a:ext cx="1476375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39" name="Equation" r:id="rId13" imgW="723600" imgH="177480" progId="Equation.3">
                  <p:embed/>
                </p:oleObj>
              </mc:Choice>
              <mc:Fallback>
                <p:oleObj name="Equation" r:id="rId13" imgW="72360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0232" y="5085184"/>
                        <a:ext cx="1476375" cy="361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2</a:t>
            </a:r>
          </a:p>
          <a:p>
            <a:pPr>
              <a:buNone/>
            </a:pPr>
            <a:endParaRPr lang="en-GB" sz="3200" dirty="0" smtClean="0"/>
          </a:p>
          <a:p>
            <a:r>
              <a:rPr lang="en-GB" sz="3200" dirty="0" smtClean="0"/>
              <a:t> A cantilever beam is 4 m long and has a </a:t>
            </a:r>
            <a:r>
              <a:rPr lang="en-GB" sz="3200" dirty="0" err="1" smtClean="0"/>
              <a:t>u.d.l</a:t>
            </a:r>
            <a:r>
              <a:rPr lang="en-GB" sz="3200" dirty="0" smtClean="0"/>
              <a:t>. of 300 N/m. The flexural stiffness is 60 MNm</a:t>
            </a:r>
            <a:r>
              <a:rPr lang="en-GB" sz="3200" baseline="30000" dirty="0" smtClean="0"/>
              <a:t>2</a:t>
            </a:r>
            <a:r>
              <a:rPr lang="en-GB" sz="3200" dirty="0" smtClean="0"/>
              <a:t>.</a:t>
            </a:r>
          </a:p>
          <a:p>
            <a:endParaRPr lang="en-GB" sz="3200" dirty="0" smtClean="0"/>
          </a:p>
          <a:p>
            <a:r>
              <a:rPr lang="en-GB" sz="3200" dirty="0" smtClean="0"/>
              <a:t> Calculate the slope and deflection at the free end.</a:t>
            </a:r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2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L = 4m</a:t>
            </a:r>
          </a:p>
          <a:p>
            <a:r>
              <a:rPr lang="en-GB" dirty="0" smtClean="0"/>
              <a:t>UDL = w = 300 N/m</a:t>
            </a:r>
          </a:p>
          <a:p>
            <a:r>
              <a:rPr lang="en-GB" dirty="0" smtClean="0"/>
              <a:t>EI = 60 x 10</a:t>
            </a:r>
            <a:r>
              <a:rPr lang="en-GB" baseline="30000" dirty="0" smtClean="0"/>
              <a:t>6</a:t>
            </a:r>
          </a:p>
          <a:p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. Slope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ii. Deflection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000" b="1" dirty="0" smtClean="0"/>
              <a:t>	</a:t>
            </a:r>
          </a:p>
          <a:p>
            <a:pPr>
              <a:buNone/>
            </a:pPr>
            <a:r>
              <a:rPr lang="en-GB" sz="2000" b="1" dirty="0" smtClean="0"/>
              <a:t>	Deflection is 0.16 mm downwards.</a:t>
            </a:r>
            <a:endParaRPr lang="en-GB" sz="2000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0968" name="Object 8"/>
          <p:cNvGraphicFramePr>
            <a:graphicFrameLocks noChangeAspect="1"/>
          </p:cNvGraphicFramePr>
          <p:nvPr/>
        </p:nvGraphicFramePr>
        <p:xfrm>
          <a:off x="2267744" y="3356992"/>
          <a:ext cx="1247775" cy="792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58" name="Equation" r:id="rId3" imgW="660240" imgH="419040" progId="Equation.3">
                  <p:embed/>
                </p:oleObj>
              </mc:Choice>
              <mc:Fallback>
                <p:oleObj name="Equation" r:id="rId3" imgW="66024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3356992"/>
                        <a:ext cx="1247775" cy="7921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70" name="Object 10"/>
          <p:cNvGraphicFramePr>
            <a:graphicFrameLocks noChangeAspect="1"/>
          </p:cNvGraphicFramePr>
          <p:nvPr/>
        </p:nvGraphicFramePr>
        <p:xfrm>
          <a:off x="3635896" y="3356992"/>
          <a:ext cx="1774825" cy="792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59" name="Equation" r:id="rId5" imgW="939600" imgH="419040" progId="Equation.3">
                  <p:embed/>
                </p:oleObj>
              </mc:Choice>
              <mc:Fallback>
                <p:oleObj name="Equation" r:id="rId5" imgW="93960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3356992"/>
                        <a:ext cx="1774825" cy="7921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71" name="Object 11"/>
          <p:cNvGraphicFramePr>
            <a:graphicFrameLocks noChangeAspect="1"/>
          </p:cNvGraphicFramePr>
          <p:nvPr/>
        </p:nvGraphicFramePr>
        <p:xfrm>
          <a:off x="5436096" y="3573264"/>
          <a:ext cx="2732087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0" name="Equation" r:id="rId7" imgW="1447560" imgH="228600" progId="Equation.3">
                  <p:embed/>
                </p:oleObj>
              </mc:Choice>
              <mc:Fallback>
                <p:oleObj name="Equation" r:id="rId7" imgW="14475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3573264"/>
                        <a:ext cx="2732087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0972" name="Object 12"/>
          <p:cNvGraphicFramePr>
            <a:graphicFrameLocks noChangeAspect="1"/>
          </p:cNvGraphicFramePr>
          <p:nvPr/>
        </p:nvGraphicFramePr>
        <p:xfrm>
          <a:off x="2889250" y="4797425"/>
          <a:ext cx="1233488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1" name="Equation" r:id="rId9" imgW="596880" imgH="419040" progId="Equation.3">
                  <p:embed/>
                </p:oleObj>
              </mc:Choice>
              <mc:Fallback>
                <p:oleObj name="Equation" r:id="rId9" imgW="59688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89250" y="4797425"/>
                        <a:ext cx="1233488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74" name="Object 14"/>
          <p:cNvGraphicFramePr>
            <a:graphicFrameLocks noChangeAspect="1"/>
          </p:cNvGraphicFramePr>
          <p:nvPr/>
        </p:nvGraphicFramePr>
        <p:xfrm>
          <a:off x="4316413" y="4797425"/>
          <a:ext cx="1939925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2" name="Equation" r:id="rId11" imgW="939600" imgH="419040" progId="Equation.3">
                  <p:embed/>
                </p:oleObj>
              </mc:Choice>
              <mc:Fallback>
                <p:oleObj name="Equation" r:id="rId11" imgW="93960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6413" y="4797425"/>
                        <a:ext cx="1939925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75" name="Object 15"/>
          <p:cNvGraphicFramePr>
            <a:graphicFrameLocks noChangeAspect="1"/>
          </p:cNvGraphicFramePr>
          <p:nvPr/>
        </p:nvGraphicFramePr>
        <p:xfrm>
          <a:off x="6444208" y="5078512"/>
          <a:ext cx="1835150" cy="366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3" name="Equation" r:id="rId13" imgW="888840" imgH="177480" progId="Equation.3">
                  <p:embed/>
                </p:oleObj>
              </mc:Choice>
              <mc:Fallback>
                <p:oleObj name="Equation" r:id="rId13" imgW="88884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5078512"/>
                        <a:ext cx="1835150" cy="366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3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 </a:t>
            </a:r>
            <a:r>
              <a:rPr lang="en-GB" sz="3200" dirty="0" smtClean="0"/>
              <a:t>A simply supported beam is 8 m long with a load of 500 </a:t>
            </a:r>
            <a:r>
              <a:rPr lang="en-GB" sz="3200" dirty="0" err="1" smtClean="0"/>
              <a:t>kN</a:t>
            </a:r>
            <a:r>
              <a:rPr lang="en-GB" sz="3200" dirty="0" smtClean="0"/>
              <a:t> at the middle. The deflection at the middle is 2 mm downwards. Calculate the gradient at the ends.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3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y = 2mm = 2 x 10</a:t>
            </a:r>
            <a:r>
              <a:rPr lang="en-GB" sz="2400" baseline="30000" dirty="0" smtClean="0"/>
              <a:t>-3</a:t>
            </a:r>
            <a:r>
              <a:rPr lang="en-GB" sz="2400" dirty="0" smtClean="0"/>
              <a:t> m</a:t>
            </a:r>
          </a:p>
          <a:p>
            <a:pPr>
              <a:buNone/>
            </a:pPr>
            <a:r>
              <a:rPr lang="en-GB" sz="2400" dirty="0" smtClean="0"/>
              <a:t>F = 500 x 10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 N</a:t>
            </a:r>
            <a:endParaRPr lang="en-GB" sz="2400" baseline="30000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/>
              <a:t>First calculate flexural stiffness! EI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2769" name="Object 1"/>
          <p:cNvGraphicFramePr>
            <a:graphicFrameLocks noChangeAspect="1"/>
          </p:cNvGraphicFramePr>
          <p:nvPr/>
        </p:nvGraphicFramePr>
        <p:xfrm>
          <a:off x="1858963" y="3789363"/>
          <a:ext cx="5408612" cy="792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78" name="Equation" r:id="rId3" imgW="2857320" imgH="419040" progId="Equation.3">
                  <p:embed/>
                </p:oleObj>
              </mc:Choice>
              <mc:Fallback>
                <p:oleObj name="Equation" r:id="rId3" imgW="285732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8963" y="3789363"/>
                        <a:ext cx="5408612" cy="7921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2771" name="Object 3"/>
          <p:cNvGraphicFramePr>
            <a:graphicFrameLocks noChangeAspect="1"/>
          </p:cNvGraphicFramePr>
          <p:nvPr/>
        </p:nvGraphicFramePr>
        <p:xfrm>
          <a:off x="1331640" y="4725144"/>
          <a:ext cx="1948686" cy="684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79" name="Equation" r:id="rId5" imgW="1193760" imgH="419040" progId="Equation.3">
                  <p:embed/>
                </p:oleObj>
              </mc:Choice>
              <mc:Fallback>
                <p:oleObj name="Equation" r:id="rId5" imgW="119376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4725144"/>
                        <a:ext cx="1948686" cy="684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2773" name="Object 5"/>
          <p:cNvGraphicFramePr>
            <a:graphicFrameLocks noChangeAspect="1"/>
          </p:cNvGraphicFramePr>
          <p:nvPr/>
        </p:nvGraphicFramePr>
        <p:xfrm>
          <a:off x="3419872" y="5661248"/>
          <a:ext cx="3794944" cy="335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80" name="Equation" r:id="rId7" imgW="2298600" imgH="203040" progId="Equation.3">
                  <p:embed/>
                </p:oleObj>
              </mc:Choice>
              <mc:Fallback>
                <p:oleObj name="Equation" r:id="rId7" imgW="2298600" imgH="203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5661248"/>
                        <a:ext cx="3794944" cy="3352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775" name="Object 7"/>
          <p:cNvGraphicFramePr>
            <a:graphicFrameLocks noChangeAspect="1"/>
          </p:cNvGraphicFramePr>
          <p:nvPr/>
        </p:nvGraphicFramePr>
        <p:xfrm>
          <a:off x="1763688" y="5517232"/>
          <a:ext cx="1617662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81" name="Equation" r:id="rId9" imgW="990360" imgH="419040" progId="Equation.3">
                  <p:embed/>
                </p:oleObj>
              </mc:Choice>
              <mc:Fallback>
                <p:oleObj name="Equation" r:id="rId9" imgW="99036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688" y="5517232"/>
                        <a:ext cx="1617662" cy="684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3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y = 2mm = 2 x 10</a:t>
            </a:r>
            <a:r>
              <a:rPr lang="en-GB" sz="2400" baseline="30000" dirty="0" smtClean="0"/>
              <a:t>-3</a:t>
            </a:r>
            <a:r>
              <a:rPr lang="en-GB" sz="2400" dirty="0" smtClean="0"/>
              <a:t> 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F = 50 x 10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 N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EI = 2.667 x 10</a:t>
            </a:r>
            <a:r>
              <a:rPr lang="en-GB" sz="2400" baseline="30000" dirty="0" smtClean="0"/>
              <a:t>9</a:t>
            </a:r>
            <a:r>
              <a:rPr lang="en-GB" sz="2400" dirty="0" smtClean="0"/>
              <a:t> 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7894" name="Object 6"/>
          <p:cNvGraphicFramePr>
            <a:graphicFrameLocks noChangeAspect="1"/>
          </p:cNvGraphicFramePr>
          <p:nvPr/>
        </p:nvGraphicFramePr>
        <p:xfrm>
          <a:off x="1907704" y="3501008"/>
          <a:ext cx="1298791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600" name="Equation" r:id="rId3" imgW="685800" imgH="419040" progId="Equation.3">
                  <p:embed/>
                </p:oleObj>
              </mc:Choice>
              <mc:Fallback>
                <p:oleObj name="Equation" r:id="rId3" imgW="68580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3501008"/>
                        <a:ext cx="1298791" cy="792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7896" name="Object 8"/>
          <p:cNvGraphicFramePr>
            <a:graphicFrameLocks noChangeAspect="1"/>
          </p:cNvGraphicFramePr>
          <p:nvPr/>
        </p:nvGraphicFramePr>
        <p:xfrm>
          <a:off x="1904429" y="4509120"/>
          <a:ext cx="2595563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601" name="Equation" r:id="rId5" imgW="1371600" imgH="419040" progId="Equation.3">
                  <p:embed/>
                </p:oleObj>
              </mc:Choice>
              <mc:Fallback>
                <p:oleObj name="Equation" r:id="rId5" imgW="137160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4429" y="4509120"/>
                        <a:ext cx="2595563" cy="792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8" name="Object 10"/>
          <p:cNvGraphicFramePr>
            <a:graphicFrameLocks noChangeAspect="1"/>
          </p:cNvGraphicFramePr>
          <p:nvPr/>
        </p:nvGraphicFramePr>
        <p:xfrm>
          <a:off x="4499992" y="4653136"/>
          <a:ext cx="2668587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602" name="Equation" r:id="rId7" imgW="1409400" imgH="228600" progId="Equation.3">
                  <p:embed/>
                </p:oleObj>
              </mc:Choice>
              <mc:Fallback>
                <p:oleObj name="Equation" r:id="rId7" imgW="140940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9992" y="4653136"/>
                        <a:ext cx="2668587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4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3200" dirty="0" smtClean="0"/>
              <a:t> A simply supported beam is 8 m long with a </a:t>
            </a:r>
            <a:r>
              <a:rPr lang="en-GB" sz="3200" dirty="0" err="1" smtClean="0"/>
              <a:t>u.d.l</a:t>
            </a:r>
            <a:r>
              <a:rPr lang="en-GB" sz="3200" dirty="0" smtClean="0"/>
              <a:t>. of 5000 N/m. Calculate the  flexural stiffness which limits the deflection to 2 mm at the middle. Calculate the gradient at the ends.</a:t>
            </a:r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4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UDL = 5000 N/m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Deflection, y = 2 x 10</a:t>
            </a:r>
            <a:r>
              <a:rPr lang="en-GB" sz="2400" baseline="30000" dirty="0" smtClean="0"/>
              <a:t>-3</a:t>
            </a:r>
          </a:p>
          <a:p>
            <a:pPr>
              <a:buNone/>
            </a:pPr>
            <a:r>
              <a:rPr lang="en-GB" sz="2400" i="1" dirty="0" smtClean="0"/>
              <a:t>First calculate flexural stiffness! EI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5062" name="Object 6"/>
          <p:cNvGraphicFramePr>
            <a:graphicFrameLocks noChangeAspect="1"/>
          </p:cNvGraphicFramePr>
          <p:nvPr/>
        </p:nvGraphicFramePr>
        <p:xfrm>
          <a:off x="2195736" y="4509120"/>
          <a:ext cx="2735263" cy="69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6" name="Equation" r:id="rId3" imgW="1650960" imgH="419040" progId="Equation.3">
                  <p:embed/>
                </p:oleObj>
              </mc:Choice>
              <mc:Fallback>
                <p:oleObj name="Equation" r:id="rId3" imgW="165096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4509120"/>
                        <a:ext cx="2735263" cy="695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064" name="Object 8"/>
          <p:cNvGraphicFramePr>
            <a:graphicFrameLocks noChangeAspect="1"/>
          </p:cNvGraphicFramePr>
          <p:nvPr/>
        </p:nvGraphicFramePr>
        <p:xfrm>
          <a:off x="2871788" y="3573463"/>
          <a:ext cx="1168400" cy="72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7" name="Equation" r:id="rId5" imgW="672840" imgH="419040" progId="Equation.3">
                  <p:embed/>
                </p:oleObj>
              </mc:Choice>
              <mc:Fallback>
                <p:oleObj name="Equation" r:id="rId5" imgW="67284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71788" y="3573463"/>
                        <a:ext cx="1168400" cy="727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065" name="Object 9"/>
          <p:cNvGraphicFramePr>
            <a:graphicFrameLocks noChangeAspect="1"/>
          </p:cNvGraphicFramePr>
          <p:nvPr/>
        </p:nvGraphicFramePr>
        <p:xfrm>
          <a:off x="2627784" y="5373216"/>
          <a:ext cx="1978025" cy="69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8" name="Equation" r:id="rId7" imgW="1193760" imgH="419040" progId="Equation.3">
                  <p:embed/>
                </p:oleObj>
              </mc:Choice>
              <mc:Fallback>
                <p:oleObj name="Equation" r:id="rId7" imgW="119376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5373216"/>
                        <a:ext cx="1978025" cy="695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067" name="Object 11"/>
          <p:cNvGraphicFramePr>
            <a:graphicFrameLocks noChangeAspect="1"/>
          </p:cNvGraphicFramePr>
          <p:nvPr/>
        </p:nvGraphicFramePr>
        <p:xfrm>
          <a:off x="4644008" y="5589240"/>
          <a:ext cx="3471862" cy="338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9" name="Equation" r:id="rId9" imgW="2095200" imgH="203040" progId="Equation.3">
                  <p:embed/>
                </p:oleObj>
              </mc:Choice>
              <mc:Fallback>
                <p:oleObj name="Equation" r:id="rId9" imgW="209520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5589240"/>
                        <a:ext cx="3471862" cy="338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4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UDL = 5000 N/m</a:t>
            </a:r>
          </a:p>
          <a:p>
            <a:pPr>
              <a:buNone/>
            </a:pPr>
            <a:r>
              <a:rPr lang="en-GB" sz="2400" dirty="0" smtClean="0"/>
              <a:t>Deflection, y = 2 x 10</a:t>
            </a:r>
            <a:r>
              <a:rPr lang="en-GB" sz="2400" baseline="30000" dirty="0" smtClean="0"/>
              <a:t>-3</a:t>
            </a:r>
          </a:p>
          <a:p>
            <a:pPr>
              <a:buNone/>
            </a:pPr>
            <a:r>
              <a:rPr lang="en-GB" sz="2400" dirty="0" smtClean="0"/>
              <a:t>EI = 133.3 x 10</a:t>
            </a:r>
            <a:r>
              <a:rPr lang="en-GB" sz="2400" baseline="30000" dirty="0" smtClean="0"/>
              <a:t>6</a:t>
            </a:r>
          </a:p>
          <a:p>
            <a:pPr>
              <a:buNone/>
            </a:pPr>
            <a:endParaRPr lang="en-GB" sz="2400" baseline="30000" dirty="0" smtClean="0"/>
          </a:p>
          <a:p>
            <a:pPr>
              <a:buNone/>
            </a:pPr>
            <a:r>
              <a:rPr lang="en-GB" sz="2400" i="1" dirty="0" smtClean="0"/>
              <a:t>Calculate slope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8134" name="Object 6"/>
          <p:cNvGraphicFramePr>
            <a:graphicFrameLocks noChangeAspect="1"/>
          </p:cNvGraphicFramePr>
          <p:nvPr/>
        </p:nvGraphicFramePr>
        <p:xfrm>
          <a:off x="2483768" y="4365104"/>
          <a:ext cx="26162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48" name="Equation" r:id="rId3" imgW="1155600" imgH="419040" progId="Equation.3">
                  <p:embed/>
                </p:oleObj>
              </mc:Choice>
              <mc:Fallback>
                <p:oleObj name="Equation" r:id="rId3" imgW="115560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4365104"/>
                        <a:ext cx="2616200" cy="949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8136" name="Object 8"/>
          <p:cNvGraphicFramePr>
            <a:graphicFrameLocks noChangeAspect="1"/>
          </p:cNvGraphicFramePr>
          <p:nvPr/>
        </p:nvGraphicFramePr>
        <p:xfrm>
          <a:off x="755576" y="4365104"/>
          <a:ext cx="1709768" cy="10075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49" name="Equation" r:id="rId5" imgW="711000" imgH="419040" progId="Equation.3">
                  <p:embed/>
                </p:oleObj>
              </mc:Choice>
              <mc:Fallback>
                <p:oleObj name="Equation" r:id="rId5" imgW="71100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4365104"/>
                        <a:ext cx="1709768" cy="100754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38" name="Object 10"/>
          <p:cNvGraphicFramePr>
            <a:graphicFrameLocks noChangeAspect="1"/>
          </p:cNvGraphicFramePr>
          <p:nvPr/>
        </p:nvGraphicFramePr>
        <p:xfrm>
          <a:off x="5076056" y="4581128"/>
          <a:ext cx="3162300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50" name="Equation" r:id="rId7" imgW="1396800" imgH="228600" progId="Equation.3">
                  <p:embed/>
                </p:oleObj>
              </mc:Choice>
              <mc:Fallback>
                <p:oleObj name="Equation" r:id="rId7" imgW="139680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4581128"/>
                        <a:ext cx="3162300" cy="51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5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3200" dirty="0" smtClean="0"/>
              <a:t>A cantilever beam is 4m long with a flexural stiffness of 20 MNm2. It has a point load of 1 </a:t>
            </a:r>
            <a:r>
              <a:rPr lang="en-GB" sz="3200" dirty="0" err="1" smtClean="0"/>
              <a:t>kN</a:t>
            </a:r>
            <a:r>
              <a:rPr lang="en-GB" sz="3200" dirty="0" smtClean="0"/>
              <a:t> at the free end and a </a:t>
            </a:r>
            <a:r>
              <a:rPr lang="en-GB" sz="3200" dirty="0" err="1" smtClean="0"/>
              <a:t>u.d.l</a:t>
            </a:r>
            <a:r>
              <a:rPr lang="en-GB" sz="3200" dirty="0" smtClean="0"/>
              <a:t>. of 300 N/m along its entire length. Calculate the slope and deflection at the free end.</a:t>
            </a:r>
          </a:p>
          <a:p>
            <a:pPr>
              <a:buNone/>
            </a:pP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5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4 m</a:t>
            </a:r>
          </a:p>
          <a:p>
            <a:pPr>
              <a:buNone/>
            </a:pPr>
            <a:r>
              <a:rPr lang="en-GB" sz="2400" dirty="0" smtClean="0"/>
              <a:t>F = 1 x 10</a:t>
            </a:r>
            <a:r>
              <a:rPr lang="en-GB" sz="2400" baseline="30000" dirty="0" smtClean="0"/>
              <a:t>3</a:t>
            </a:r>
          </a:p>
          <a:p>
            <a:pPr>
              <a:buNone/>
            </a:pPr>
            <a:r>
              <a:rPr lang="en-GB" sz="2400" dirty="0" smtClean="0"/>
              <a:t>UDL = 300 N/m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EI = 20 x 10</a:t>
            </a:r>
            <a:r>
              <a:rPr lang="en-GB" sz="2400" baseline="30000" dirty="0" smtClean="0"/>
              <a:t>6</a:t>
            </a:r>
          </a:p>
          <a:p>
            <a:pPr>
              <a:buNone/>
            </a:pPr>
            <a:endParaRPr lang="en-GB" sz="2400" baseline="30000" dirty="0" smtClean="0"/>
          </a:p>
          <a:p>
            <a:pPr>
              <a:buNone/>
            </a:pPr>
            <a:r>
              <a:rPr lang="en-GB" sz="2000" dirty="0" smtClean="0"/>
              <a:t>	For the point load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For the </a:t>
            </a:r>
            <a:r>
              <a:rPr lang="en-GB" sz="2000" dirty="0" err="1" smtClean="0"/>
              <a:t>u.d.l</a:t>
            </a:r>
            <a:r>
              <a:rPr lang="en-GB" sz="2000" dirty="0" smtClean="0"/>
              <a:t>.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The total deflection is hence 	</a:t>
            </a:r>
            <a:r>
              <a:rPr lang="en-GB" sz="2000" b="1" dirty="0" smtClean="0"/>
              <a:t>y= - 1.54 mm (-1.06 + -0.48mm)</a:t>
            </a:r>
            <a:endParaRPr lang="en-GB" sz="2400" baseline="30000" dirty="0" smtClean="0"/>
          </a:p>
          <a:p>
            <a:pPr>
              <a:buNone/>
            </a:pP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9158" name="Object 6"/>
          <p:cNvGraphicFramePr>
            <a:graphicFrameLocks noChangeAspect="1"/>
          </p:cNvGraphicFramePr>
          <p:nvPr/>
        </p:nvGraphicFramePr>
        <p:xfrm>
          <a:off x="3487738" y="4160838"/>
          <a:ext cx="898525" cy="708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78" name="Equation" r:id="rId3" imgW="533160" imgH="419040" progId="Equation.3">
                  <p:embed/>
                </p:oleObj>
              </mc:Choice>
              <mc:Fallback>
                <p:oleObj name="Equation" r:id="rId3" imgW="53316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87738" y="4160838"/>
                        <a:ext cx="898525" cy="708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61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9160" name="Object 8"/>
          <p:cNvGraphicFramePr>
            <a:graphicFrameLocks noChangeAspect="1"/>
          </p:cNvGraphicFramePr>
          <p:nvPr/>
        </p:nvGraphicFramePr>
        <p:xfrm>
          <a:off x="3502025" y="5048250"/>
          <a:ext cx="993775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79" name="Equation" r:id="rId5" imgW="609480" imgH="419040" progId="Equation.3">
                  <p:embed/>
                </p:oleObj>
              </mc:Choice>
              <mc:Fallback>
                <p:oleObj name="Equation" r:id="rId5" imgW="60948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2025" y="5048250"/>
                        <a:ext cx="993775" cy="684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62" name="Object 10"/>
          <p:cNvGraphicFramePr>
            <a:graphicFrameLocks noChangeAspect="1"/>
          </p:cNvGraphicFramePr>
          <p:nvPr/>
        </p:nvGraphicFramePr>
        <p:xfrm>
          <a:off x="4638675" y="4160838"/>
          <a:ext cx="1522413" cy="708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80" name="Equation" r:id="rId7" imgW="901440" imgH="419040" progId="Equation.3">
                  <p:embed/>
                </p:oleObj>
              </mc:Choice>
              <mc:Fallback>
                <p:oleObj name="Equation" r:id="rId7" imgW="90144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8675" y="4160838"/>
                        <a:ext cx="1522413" cy="708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63" name="Object 11"/>
          <p:cNvGraphicFramePr>
            <a:graphicFrameLocks noChangeAspect="1"/>
          </p:cNvGraphicFramePr>
          <p:nvPr/>
        </p:nvGraphicFramePr>
        <p:xfrm>
          <a:off x="6210746" y="4305151"/>
          <a:ext cx="2825750" cy="300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81" name="Equation" r:id="rId9" imgW="1676160" imgH="177480" progId="Equation.3">
                  <p:embed/>
                </p:oleObj>
              </mc:Choice>
              <mc:Fallback>
                <p:oleObj name="Equation" r:id="rId9" imgW="167616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0746" y="4305151"/>
                        <a:ext cx="2825750" cy="300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64" name="Object 12"/>
          <p:cNvGraphicFramePr>
            <a:graphicFrameLocks noChangeAspect="1"/>
          </p:cNvGraphicFramePr>
          <p:nvPr/>
        </p:nvGraphicFramePr>
        <p:xfrm>
          <a:off x="4725988" y="5048250"/>
          <a:ext cx="1468437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82" name="Equation" r:id="rId11" imgW="901440" imgH="419040" progId="Equation.3">
                  <p:embed/>
                </p:oleObj>
              </mc:Choice>
              <mc:Fallback>
                <p:oleObj name="Equation" r:id="rId11" imgW="90144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5988" y="5048250"/>
                        <a:ext cx="1468437" cy="684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65" name="Object 13"/>
          <p:cNvGraphicFramePr>
            <a:graphicFrameLocks noChangeAspect="1"/>
          </p:cNvGraphicFramePr>
          <p:nvPr/>
        </p:nvGraphicFramePr>
        <p:xfrm>
          <a:off x="6283771" y="5262587"/>
          <a:ext cx="2752725" cy="290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83" name="Equation" r:id="rId13" imgW="1688760" imgH="177480" progId="Equation.3">
                  <p:embed/>
                </p:oleObj>
              </mc:Choice>
              <mc:Fallback>
                <p:oleObj name="Equation" r:id="rId13" imgW="168876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83771" y="5262587"/>
                        <a:ext cx="2752725" cy="2905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5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4 m</a:t>
            </a:r>
          </a:p>
          <a:p>
            <a:pPr>
              <a:buNone/>
            </a:pPr>
            <a:r>
              <a:rPr lang="en-GB" sz="2400" dirty="0" smtClean="0"/>
              <a:t>F = 1 x 10</a:t>
            </a:r>
            <a:r>
              <a:rPr lang="en-GB" sz="2400" baseline="30000" dirty="0" smtClean="0"/>
              <a:t>3</a:t>
            </a:r>
          </a:p>
          <a:p>
            <a:pPr>
              <a:buNone/>
            </a:pPr>
            <a:r>
              <a:rPr lang="en-GB" sz="2400" dirty="0" smtClean="0"/>
              <a:t>UDL = 300 N/m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EI = 20 x 10</a:t>
            </a:r>
            <a:r>
              <a:rPr lang="en-GB" sz="2400" baseline="30000" dirty="0" smtClean="0"/>
              <a:t>6</a:t>
            </a:r>
          </a:p>
          <a:p>
            <a:pPr>
              <a:buNone/>
            </a:pPr>
            <a:endParaRPr lang="en-GB" sz="2400" baseline="30000" dirty="0" smtClean="0"/>
          </a:p>
          <a:p>
            <a:pPr>
              <a:buNone/>
            </a:pPr>
            <a:r>
              <a:rPr lang="en-GB" sz="2000" dirty="0" smtClean="0"/>
              <a:t>	For the point load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For the </a:t>
            </a:r>
            <a:r>
              <a:rPr lang="en-GB" sz="2000" dirty="0" err="1" smtClean="0"/>
              <a:t>u.d.l</a:t>
            </a:r>
            <a:r>
              <a:rPr lang="en-GB" sz="2000" dirty="0" smtClean="0"/>
              <a:t>.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The total slope is hence 	</a:t>
            </a:r>
            <a:r>
              <a:rPr lang="en-GB" sz="2000" b="1" dirty="0" err="1" smtClean="0"/>
              <a:t>dy</a:t>
            </a:r>
            <a:r>
              <a:rPr lang="en-GB" sz="2000" b="1" dirty="0" smtClean="0"/>
              <a:t>/</a:t>
            </a:r>
            <a:r>
              <a:rPr lang="en-GB" sz="2000" b="1" dirty="0" err="1" smtClean="0"/>
              <a:t>dx</a:t>
            </a:r>
            <a:r>
              <a:rPr lang="en-GB" sz="2000" b="1" dirty="0" smtClean="0"/>
              <a:t> =560 x 10</a:t>
            </a:r>
            <a:r>
              <a:rPr lang="en-GB" sz="2000" b="1" baseline="30000" dirty="0" smtClean="0"/>
              <a:t>-6</a:t>
            </a:r>
            <a:r>
              <a:rPr lang="en-GB" sz="2000" b="1" dirty="0" smtClean="0"/>
              <a:t>.</a:t>
            </a:r>
            <a:endParaRPr lang="en-GB" sz="2400" baseline="30000" dirty="0" smtClean="0"/>
          </a:p>
          <a:p>
            <a:pPr>
              <a:buNone/>
            </a:pP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161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042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0424" name="Object 8"/>
          <p:cNvGraphicFramePr>
            <a:graphicFrameLocks noChangeAspect="1"/>
          </p:cNvGraphicFramePr>
          <p:nvPr/>
        </p:nvGraphicFramePr>
        <p:xfrm>
          <a:off x="3419872" y="3789040"/>
          <a:ext cx="1200150" cy="792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02" name="Equation" r:id="rId3" imgW="634680" imgH="419040" progId="Equation.3">
                  <p:embed/>
                </p:oleObj>
              </mc:Choice>
              <mc:Fallback>
                <p:oleObj name="Equation" r:id="rId3" imgW="63468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3789040"/>
                        <a:ext cx="1200150" cy="7921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2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0426" name="Object 10"/>
          <p:cNvGraphicFramePr>
            <a:graphicFrameLocks noChangeAspect="1"/>
          </p:cNvGraphicFramePr>
          <p:nvPr/>
        </p:nvGraphicFramePr>
        <p:xfrm>
          <a:off x="3419872" y="4797152"/>
          <a:ext cx="1249362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03" name="Equation" r:id="rId5" imgW="660240" imgH="419040" progId="Equation.3">
                  <p:embed/>
                </p:oleObj>
              </mc:Choice>
              <mc:Fallback>
                <p:oleObj name="Equation" r:id="rId5" imgW="66024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4797152"/>
                        <a:ext cx="1249362" cy="792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428" name="Object 12"/>
          <p:cNvGraphicFramePr>
            <a:graphicFrameLocks noChangeAspect="1"/>
          </p:cNvGraphicFramePr>
          <p:nvPr/>
        </p:nvGraphicFramePr>
        <p:xfrm>
          <a:off x="4644008" y="3789040"/>
          <a:ext cx="1704975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04" name="Equation" r:id="rId7" imgW="901440" imgH="419040" progId="Equation.3">
                  <p:embed/>
                </p:oleObj>
              </mc:Choice>
              <mc:Fallback>
                <p:oleObj name="Equation" r:id="rId7" imgW="90144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3789040"/>
                        <a:ext cx="1704975" cy="792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429" name="Object 13"/>
          <p:cNvGraphicFramePr>
            <a:graphicFrameLocks noChangeAspect="1"/>
          </p:cNvGraphicFramePr>
          <p:nvPr/>
        </p:nvGraphicFramePr>
        <p:xfrm>
          <a:off x="6396310" y="4005064"/>
          <a:ext cx="1416050" cy="384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05" name="Equation" r:id="rId9" imgW="749160" imgH="203040" progId="Equation.3">
                  <p:embed/>
                </p:oleObj>
              </mc:Choice>
              <mc:Fallback>
                <p:oleObj name="Equation" r:id="rId9" imgW="74916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96310" y="4005064"/>
                        <a:ext cx="1416050" cy="384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430" name="Object 14"/>
          <p:cNvGraphicFramePr>
            <a:graphicFrameLocks noChangeAspect="1"/>
          </p:cNvGraphicFramePr>
          <p:nvPr/>
        </p:nvGraphicFramePr>
        <p:xfrm>
          <a:off x="4716016" y="4797152"/>
          <a:ext cx="1704975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06" name="Equation" r:id="rId11" imgW="901440" imgH="419040" progId="Equation.3">
                  <p:embed/>
                </p:oleObj>
              </mc:Choice>
              <mc:Fallback>
                <p:oleObj name="Equation" r:id="rId11" imgW="90144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4797152"/>
                        <a:ext cx="1704975" cy="792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431" name="Object 15"/>
          <p:cNvGraphicFramePr>
            <a:graphicFrameLocks noChangeAspect="1"/>
          </p:cNvGraphicFramePr>
          <p:nvPr/>
        </p:nvGraphicFramePr>
        <p:xfrm>
          <a:off x="6444208" y="5013176"/>
          <a:ext cx="1392238" cy="384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07" name="Equation" r:id="rId13" imgW="736560" imgH="203040" progId="Equation.3">
                  <p:embed/>
                </p:oleObj>
              </mc:Choice>
              <mc:Fallback>
                <p:oleObj name="Equation" r:id="rId13" imgW="7365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5013176"/>
                        <a:ext cx="1392238" cy="384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747</TotalTime>
  <Words>1326</Words>
  <Application>Microsoft Office PowerPoint</Application>
  <PresentationFormat>On-screen Show (4:3)</PresentationFormat>
  <Paragraphs>763</Paragraphs>
  <Slides>44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47" baseType="lpstr">
      <vt:lpstr>SMU POWERPOINT TEMPLATE</vt:lpstr>
      <vt:lpstr>Bitmap Image</vt:lpstr>
      <vt:lpstr>Equation</vt:lpstr>
      <vt:lpstr>PowerPoint Presentation</vt:lpstr>
      <vt:lpstr>Topics we will cover</vt:lpstr>
      <vt:lpstr>Outcome 2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Tudor, Timothy</cp:lastModifiedBy>
  <cp:revision>76</cp:revision>
  <dcterms:created xsi:type="dcterms:W3CDTF">2010-09-22T08:44:59Z</dcterms:created>
  <dcterms:modified xsi:type="dcterms:W3CDTF">2016-09-06T10:53:14Z</dcterms:modified>
</cp:coreProperties>
</file>