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slides/slide76.xml" ContentType="application/vnd.openxmlformats-officedocument.presentationml.slide+xml"/>
  <Override PartName="/ppt/slides/slide94.xml" ContentType="application/vnd.openxmlformats-officedocument.presentationml.slide+xml"/>
  <Override PartName="/ppt/slides/slide113.xml" ContentType="application/vnd.openxmlformats-officedocument.presentationml.slide+xml"/>
  <Override PartName="/ppt/slides/slide142.xml" ContentType="application/vnd.openxmlformats-officedocument.presentationml.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s/slide83.xml" ContentType="application/vnd.openxmlformats-officedocument.presentationml.slide+xml"/>
  <Override PartName="/ppt/slides/slide102.xml" ContentType="application/vnd.openxmlformats-officedocument.presentationml.slide+xml"/>
  <Override PartName="/ppt/slides/slide120.xml" ContentType="application/vnd.openxmlformats-officedocument.presentationml.slide+xml"/>
  <Override PartName="/ppt/slides/slide131.xml" ContentType="application/vnd.openxmlformats-officedocument.presentationml.slide+xml"/>
  <Override PartName="/ppt/slideLayouts/slideLayout6.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slides/slide72.xml" ContentType="application/vnd.openxmlformats-officedocument.presentationml.slide+xml"/>
  <Override PartName="/ppt/slides/slide90.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slideLayouts/slideLayout13.xml" ContentType="application/vnd.openxmlformats-officedocument.presentationml.slideLayout+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s/slide129.xml" ContentType="application/vnd.openxmlformats-officedocument.presentationml.slide+xml"/>
  <Override PartName="/ppt/slides/slide147.xml" ContentType="application/vnd.openxmlformats-officedocument.presentationml.slide+xml"/>
  <Override PartName="/ppt/slides/slide158.xml" ContentType="application/vnd.openxmlformats-officedocument.presentationml.slide+xml"/>
  <Override PartName="/ppt/slides/slide99.xml" ContentType="application/vnd.openxmlformats-officedocument.presentationml.slide+xml"/>
  <Override PartName="/ppt/slides/slide118.xml" ContentType="application/vnd.openxmlformats-officedocument.presentationml.slide+xml"/>
  <Override PartName="/ppt/slides/slide136.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slides/slide77.xml" ContentType="application/vnd.openxmlformats-officedocument.presentationml.slide+xml"/>
  <Override PartName="/ppt/slides/slide88.xml" ContentType="application/vnd.openxmlformats-officedocument.presentationml.slide+xml"/>
  <Override PartName="/ppt/slides/slide107.xml" ContentType="application/vnd.openxmlformats-officedocument.presentationml.slide+xml"/>
  <Override PartName="/ppt/slides/slide125.xml" ContentType="application/vnd.openxmlformats-officedocument.presentationml.slide+xml"/>
  <Override PartName="/ppt/slides/slide143.xml" ContentType="application/vnd.openxmlformats-officedocument.presentationml.slide+xml"/>
  <Override PartName="/ppt/slides/slide154.xml" ContentType="application/vnd.openxmlformats-officedocument.presentationml.slide+xml"/>
  <Override PartName="/ppt/viewProps.xml" ContentType="application/vnd.openxmlformats-officedocument.presentationml.viewProps+xml"/>
  <Override PartName="/ppt/slides/slide5.xml" ContentType="application/vnd.openxmlformats-officedocument.presentationml.slide+xml"/>
  <Override PartName="/ppt/slides/slide19.xml" ContentType="application/vnd.openxmlformats-officedocument.presentationml.slide+xml"/>
  <Override PartName="/ppt/slides/slide48.xml" ContentType="application/vnd.openxmlformats-officedocument.presentationml.slide+xml"/>
  <Override PartName="/ppt/slides/slide66.xml" ContentType="application/vnd.openxmlformats-officedocument.presentationml.slide+xml"/>
  <Override PartName="/ppt/slides/slide95.xml" ContentType="application/vnd.openxmlformats-officedocument.presentationml.slide+xml"/>
  <Override PartName="/ppt/slides/slide103.xml" ContentType="application/vnd.openxmlformats-officedocument.presentationml.slide+xml"/>
  <Override PartName="/ppt/slides/slide114.xml" ContentType="application/vnd.openxmlformats-officedocument.presentationml.slide+xml"/>
  <Override PartName="/ppt/slides/slide132.xml" ContentType="application/vnd.openxmlformats-officedocument.presentationml.slide+xml"/>
  <Override PartName="/ppt/slides/slide150.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26.xml" ContentType="application/vnd.openxmlformats-officedocument.presentationml.slide+xml"/>
  <Override PartName="/ppt/slides/slide37.xml" ContentType="application/vnd.openxmlformats-officedocument.presentationml.slide+xml"/>
  <Override PartName="/ppt/slides/slide55.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slides/slide121.xml" ContentType="application/vnd.openxmlformats-officedocument.presentationml.slide+xml"/>
  <Override PartName="/ppt/presProps.xml" ContentType="application/vnd.openxmlformats-officedocument.presentationml.presProps+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33.xml" ContentType="application/vnd.openxmlformats-officedocument.presentationml.slide+xml"/>
  <Override PartName="/ppt/slides/slide44.xml" ContentType="application/vnd.openxmlformats-officedocument.presentationml.slide+xml"/>
  <Override PartName="/ppt/slides/slide62.xml" ContentType="application/vnd.openxmlformats-officedocument.presentationml.slide+xml"/>
  <Override PartName="/ppt/slides/slide80.xml" ContentType="application/vnd.openxmlformats-officedocument.presentationml.slide+xml"/>
  <Override PartName="/ppt/slides/slide91.xml" ContentType="application/vnd.openxmlformats-officedocument.presentationml.slide+xml"/>
  <Override PartName="/ppt/slides/slide110.xml" ContentType="application/vnd.openxmlformats-officedocument.presentationml.slide+xml"/>
  <Override PartName="/ppt/slideLayouts/slideLayout3.xml" ContentType="application/vnd.openxmlformats-officedocument.presentationml.slideLayout+xml"/>
  <Default Extension="emf" ContentType="image/x-emf"/>
  <Override PartName="/ppt/presentation.xml" ContentType="application/vnd.openxmlformats-officedocument.presentationml.presentation.main+xml"/>
  <Override PartName="/ppt/slides/slide22.xml" ContentType="application/vnd.openxmlformats-officedocument.presentationml.slide+xml"/>
  <Override PartName="/ppt/slides/slide51.xml" ContentType="application/vnd.openxmlformats-officedocument.presentationml.slide+xml"/>
  <Override PartName="/docProps/app.xml" ContentType="application/vnd.openxmlformats-officedocument.extended-properties+xml"/>
  <Override PartName="/ppt/slides/slide11.xml" ContentType="application/vnd.openxmlformats-officedocument.presentationml.slide+xml"/>
  <Override PartName="/ppt/slides/slide40.xml" ContentType="application/vnd.openxmlformats-officedocument.presentationml.slide+xml"/>
  <Override PartName="/ppt/slides/slide159.xml" ContentType="application/vnd.openxmlformats-officedocument.presentationml.slide+xml"/>
  <Default Extension="wdp" ContentType="image/vnd.ms-photo"/>
  <Override PartName="/ppt/slides/slide119.xml" ContentType="application/vnd.openxmlformats-officedocument.presentationml.slide+xml"/>
  <Override PartName="/ppt/slides/slide148.xml" ContentType="application/vnd.openxmlformats-officedocument.presentationml.slide+xml"/>
  <Override PartName="/ppt/slideLayouts/slideLayout10.xml" ContentType="application/vnd.openxmlformats-officedocument.presentationml.slideLayout+xml"/>
  <Default Extension="gif" ContentType="image/gif"/>
  <Override PartName="/ppt/slides/slide89.xml" ContentType="application/vnd.openxmlformats-officedocument.presentationml.slide+xml"/>
  <Override PartName="/ppt/slides/slide108.xml" ContentType="application/vnd.openxmlformats-officedocument.presentationml.slide+xml"/>
  <Override PartName="/ppt/slides/slide126.xml" ContentType="application/vnd.openxmlformats-officedocument.presentationml.slide+xml"/>
  <Override PartName="/ppt/slides/slide137.xml" ContentType="application/vnd.openxmlformats-officedocument.presentationml.slide+xml"/>
  <Override PartName="/ppt/slides/slide155.xml" ContentType="application/vnd.openxmlformats-officedocument.presentationml.slide+xml"/>
  <Override PartName="/ppt/slides/slide49.xml" ContentType="application/vnd.openxmlformats-officedocument.presentationml.slide+xml"/>
  <Override PartName="/ppt/slides/slide78.xml" ContentType="application/vnd.openxmlformats-officedocument.presentationml.slide+xml"/>
  <Override PartName="/ppt/slides/slide96.xml" ContentType="application/vnd.openxmlformats-officedocument.presentationml.slide+xml"/>
  <Override PartName="/ppt/slides/slide115.xml" ContentType="application/vnd.openxmlformats-officedocument.presentationml.slide+xml"/>
  <Override PartName="/ppt/slides/slide144.xml" ContentType="application/vnd.openxmlformats-officedocument.presentationml.slide+xml"/>
  <Override PartName="/ppt/handoutMasters/handoutMaster1.xml" ContentType="application/vnd.openxmlformats-officedocument.presentationml.handoutMaster+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s/slide85.xml" ContentType="application/vnd.openxmlformats-officedocument.presentationml.slide+xml"/>
  <Override PartName="/ppt/slides/slide104.xml" ContentType="application/vnd.openxmlformats-officedocument.presentationml.slide+xml"/>
  <Override PartName="/ppt/slides/slide122.xml" ContentType="application/vnd.openxmlformats-officedocument.presentationml.slide+xml"/>
  <Override PartName="/ppt/slides/slide133.xml" ContentType="application/vnd.openxmlformats-officedocument.presentationml.slide+xml"/>
  <Override PartName="/ppt/slides/slide151.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s/slide92.xml" ContentType="application/vnd.openxmlformats-officedocument.presentationml.slide+xml"/>
  <Override PartName="/ppt/slides/slide111.xml" ContentType="application/vnd.openxmlformats-officedocument.presentationml.slide+xml"/>
  <Override PartName="/ppt/slides/slide140.xml" ContentType="application/vnd.openxmlformats-officedocument.presentationml.slide+xml"/>
  <Override PartName="/ppt/slideLayouts/slideLayout4.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81.xml" ContentType="application/vnd.openxmlformats-officedocument.presentationml.slide+xml"/>
  <Override PartName="/ppt/slides/slide100.xml" ContentType="application/vnd.openxmlformats-officedocument.presentationml.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slides/slide70.xml" ContentType="application/vnd.openxmlformats-officedocument.presentationml.slide+xml"/>
  <Override PartName="/ppt/slides/slide12.xml" ContentType="application/vnd.openxmlformats-officedocument.presentationml.slide+xml"/>
  <Override PartName="/ppt/slides/slide30.xml" ContentType="application/vnd.openxmlformats-officedocument.presentationml.slide+xml"/>
  <Override PartName="/ppt/slides/slide149.xml" ContentType="application/vnd.openxmlformats-officedocument.presentationml.slide+xml"/>
  <Override PartName="/ppt/slideLayouts/slideLayout11.xml" ContentType="application/vnd.openxmlformats-officedocument.presentationml.slideLayout+xml"/>
  <Override PartName="/ppt/slides/slide138.xml" ContentType="application/vnd.openxmlformats-officedocument.presentationml.slide+xml"/>
  <Override PartName="/ppt/slides/slide79.xml" ContentType="application/vnd.openxmlformats-officedocument.presentationml.slide+xml"/>
  <Override PartName="/ppt/slides/slide109.xml" ContentType="application/vnd.openxmlformats-officedocument.presentationml.slide+xml"/>
  <Override PartName="/ppt/slides/slide127.xml" ContentType="application/vnd.openxmlformats-officedocument.presentationml.slide+xml"/>
  <Override PartName="/ppt/slides/slide145.xml" ContentType="application/vnd.openxmlformats-officedocument.presentationml.slide+xml"/>
  <Override PartName="/ppt/slides/slide156.xml" ContentType="application/vnd.openxmlformats-officedocument.presentationml.slide+xml"/>
  <Override PartName="/ppt/slides/slide7.xml" ContentType="application/vnd.openxmlformats-officedocument.presentationml.slide+xml"/>
  <Override PartName="/ppt/slides/slide68.xml" ContentType="application/vnd.openxmlformats-officedocument.presentationml.slide+xml"/>
  <Override PartName="/ppt/slides/slide97.xml" ContentType="application/vnd.openxmlformats-officedocument.presentationml.slide+xml"/>
  <Override PartName="/ppt/slides/slide116.xml" ContentType="application/vnd.openxmlformats-officedocument.presentationml.slide+xml"/>
  <Override PartName="/ppt/slides/slide134.xml" ContentType="application/vnd.openxmlformats-officedocument.presentationml.slide+xml"/>
  <Override PartName="/ppt/slideLayouts/slideLayout9.xml" ContentType="application/vnd.openxmlformats-officedocument.presentationml.slideLayout+xml"/>
  <Override PartName="/ppt/slides/slide28.xml" ContentType="application/vnd.openxmlformats-officedocument.presentationml.slide+xml"/>
  <Override PartName="/ppt/slides/slide39.xml" ContentType="application/vnd.openxmlformats-officedocument.presentationml.slide+xml"/>
  <Override PartName="/ppt/slides/slide57.xml" ContentType="application/vnd.openxmlformats-officedocument.presentationml.slide+xml"/>
  <Override PartName="/ppt/slides/slide75.xml" ContentType="application/vnd.openxmlformats-officedocument.presentationml.slide+xml"/>
  <Override PartName="/ppt/slides/slide86.xml" ContentType="application/vnd.openxmlformats-officedocument.presentationml.slide+xml"/>
  <Override PartName="/ppt/slides/slide105.xml" ContentType="application/vnd.openxmlformats-officedocument.presentationml.slide+xml"/>
  <Override PartName="/ppt/slides/slide123.xml" ContentType="application/vnd.openxmlformats-officedocument.presentationml.slide+xml"/>
  <Override PartName="/ppt/slides/slide141.xml" ContentType="application/vnd.openxmlformats-officedocument.presentationml.slide+xml"/>
  <Override PartName="/ppt/slides/slide152.xml" ContentType="application/vnd.openxmlformats-officedocument.presentationml.slide+xml"/>
  <Override PartName="/ppt/slides/slide3.xml" ContentType="application/vnd.openxmlformats-officedocument.presentationml.slide+xml"/>
  <Override PartName="/ppt/slides/slide17.xml" ContentType="application/vnd.openxmlformats-officedocument.presentationml.slide+xml"/>
  <Override PartName="/ppt/slides/slide46.xml" ContentType="application/vnd.openxmlformats-officedocument.presentationml.slide+xml"/>
  <Override PartName="/ppt/slides/slide64.xml" ContentType="application/vnd.openxmlformats-officedocument.presentationml.slide+xml"/>
  <Override PartName="/ppt/slides/slide93.xml" ContentType="application/vnd.openxmlformats-officedocument.presentationml.slide+xml"/>
  <Override PartName="/ppt/slides/slide101.xml" ContentType="application/vnd.openxmlformats-officedocument.presentationml.slide+xml"/>
  <Override PartName="/ppt/slides/slide112.xml" ContentType="application/vnd.openxmlformats-officedocument.presentationml.slide+xml"/>
  <Override PartName="/ppt/slides/slide130.xml" ContentType="application/vnd.openxmlformats-officedocument.presentationml.slide+xml"/>
  <Override PartName="/ppt/slideLayouts/slideLayout5.xml" ContentType="application/vnd.openxmlformats-officedocument.presentationml.slideLayout+xml"/>
  <Override PartName="/ppt/slides/slide24.xml" ContentType="application/vnd.openxmlformats-officedocument.presentationml.slide+xml"/>
  <Override PartName="/ppt/slides/slide35.xml" ContentType="application/vnd.openxmlformats-officedocument.presentationml.slide+xml"/>
  <Override PartName="/ppt/slides/slide53.xml" ContentType="application/vnd.openxmlformats-officedocument.presentationml.slide+xml"/>
  <Override PartName="/ppt/slides/slide71.xml" ContentType="application/vnd.openxmlformats-officedocument.presentationml.slide+xml"/>
  <Override PartName="/ppt/slides/slide82.xml" ContentType="application/vnd.openxmlformats-officedocument.presentationml.slide+xml"/>
  <Default Extension="jpeg" ContentType="image/jpeg"/>
  <Override PartName="/ppt/slides/slide13.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slides/slide20.xml" ContentType="application/vnd.openxmlformats-officedocument.presentationml.slide+xml"/>
  <Override PartName="/ppt/slideLayouts/slideLayout12.xml" ContentType="application/vnd.openxmlformats-officedocument.presentationml.slideLayout+xml"/>
  <Override PartName="/ppt/slides/slide139.xml" ContentType="application/vnd.openxmlformats-officedocument.presentationml.slide+xml"/>
  <Override PartName="/ppt/slides/slide157.xml" ContentType="application/vnd.openxmlformats-officedocument.presentationml.slide+xml"/>
  <Default Extension="tiff" ContentType="image/tiff"/>
  <Override PartName="/ppt/slides/slide98.xml" ContentType="application/vnd.openxmlformats-officedocument.presentationml.slide+xml"/>
  <Override PartName="/ppt/slides/slide117.xml" ContentType="application/vnd.openxmlformats-officedocument.presentationml.slide+xml"/>
  <Override PartName="/ppt/slides/slide128.xml" ContentType="application/vnd.openxmlformats-officedocument.presentationml.slide+xml"/>
  <Override PartName="/ppt/slides/slide146.xml" ContentType="application/vnd.openxmlformats-officedocument.presentationml.slide+xml"/>
  <Override PartName="/ppt/slides/slide8.xml" ContentType="application/vnd.openxmlformats-officedocument.presentationml.slide+xml"/>
  <Override PartName="/ppt/slides/slide69.xml" ContentType="application/vnd.openxmlformats-officedocument.presentationml.slide+xml"/>
  <Override PartName="/ppt/slides/slide87.xml" ContentType="application/vnd.openxmlformats-officedocument.presentationml.slide+xml"/>
  <Override PartName="/ppt/slides/slide106.xml" ContentType="application/vnd.openxmlformats-officedocument.presentationml.slide+xml"/>
  <Override PartName="/ppt/slides/slide124.xml" ContentType="application/vnd.openxmlformats-officedocument.presentationml.slide+xml"/>
  <Override PartName="/ppt/slides/slide135.xml" ContentType="application/vnd.openxmlformats-officedocument.presentationml.slide+xml"/>
  <Override PartName="/ppt/slides/slide153.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61"/>
  </p:handoutMasterIdLst>
  <p:sldIdLst>
    <p:sldId id="368" r:id="rId2"/>
    <p:sldId id="397" r:id="rId3"/>
    <p:sldId id="258" r:id="rId4"/>
    <p:sldId id="279" r:id="rId5"/>
    <p:sldId id="433" r:id="rId6"/>
    <p:sldId id="378" r:id="rId7"/>
    <p:sldId id="322" r:id="rId8"/>
    <p:sldId id="330" r:id="rId9"/>
    <p:sldId id="328" r:id="rId10"/>
    <p:sldId id="283" r:id="rId11"/>
    <p:sldId id="329" r:id="rId12"/>
    <p:sldId id="331" r:id="rId13"/>
    <p:sldId id="474" r:id="rId14"/>
    <p:sldId id="479" r:id="rId15"/>
    <p:sldId id="480" r:id="rId16"/>
    <p:sldId id="367" r:id="rId17"/>
    <p:sldId id="421" r:id="rId18"/>
    <p:sldId id="430" r:id="rId19"/>
    <p:sldId id="423" r:id="rId20"/>
    <p:sldId id="427" r:id="rId21"/>
    <p:sldId id="431" r:id="rId22"/>
    <p:sldId id="389" r:id="rId23"/>
    <p:sldId id="391" r:id="rId24"/>
    <p:sldId id="392" r:id="rId25"/>
    <p:sldId id="393" r:id="rId26"/>
    <p:sldId id="481" r:id="rId27"/>
    <p:sldId id="482" r:id="rId28"/>
    <p:sldId id="259" r:id="rId29"/>
    <p:sldId id="326" r:id="rId30"/>
    <p:sldId id="327" r:id="rId31"/>
    <p:sldId id="334" r:id="rId32"/>
    <p:sldId id="335" r:id="rId33"/>
    <p:sldId id="417" r:id="rId34"/>
    <p:sldId id="418" r:id="rId35"/>
    <p:sldId id="415" r:id="rId36"/>
    <p:sldId id="488" r:id="rId37"/>
    <p:sldId id="416" r:id="rId38"/>
    <p:sldId id="409" r:id="rId39"/>
    <p:sldId id="410" r:id="rId40"/>
    <p:sldId id="411" r:id="rId41"/>
    <p:sldId id="413" r:id="rId42"/>
    <p:sldId id="377" r:id="rId43"/>
    <p:sldId id="333" r:id="rId44"/>
    <p:sldId id="336" r:id="rId45"/>
    <p:sldId id="337" r:id="rId46"/>
    <p:sldId id="338" r:id="rId47"/>
    <p:sldId id="387" r:id="rId48"/>
    <p:sldId id="366" r:id="rId49"/>
    <p:sldId id="261" r:id="rId50"/>
    <p:sldId id="372" r:id="rId51"/>
    <p:sldId id="263" r:id="rId52"/>
    <p:sldId id="312" r:id="rId53"/>
    <p:sldId id="313" r:id="rId54"/>
    <p:sldId id="314" r:id="rId55"/>
    <p:sldId id="315" r:id="rId56"/>
    <p:sldId id="316" r:id="rId57"/>
    <p:sldId id="317" r:id="rId58"/>
    <p:sldId id="318" r:id="rId59"/>
    <p:sldId id="311" r:id="rId60"/>
    <p:sldId id="264" r:id="rId61"/>
    <p:sldId id="340" r:id="rId62"/>
    <p:sldId id="483" r:id="rId63"/>
    <p:sldId id="373" r:id="rId64"/>
    <p:sldId id="265" r:id="rId65"/>
    <p:sldId id="477" r:id="rId66"/>
    <p:sldId id="475" r:id="rId67"/>
    <p:sldId id="476" r:id="rId68"/>
    <p:sldId id="266" r:id="rId69"/>
    <p:sldId id="370" r:id="rId70"/>
    <p:sldId id="432" r:id="rId71"/>
    <p:sldId id="273" r:id="rId72"/>
    <p:sldId id="274" r:id="rId73"/>
    <p:sldId id="275" r:id="rId74"/>
    <p:sldId id="276" r:id="rId75"/>
    <p:sldId id="277" r:id="rId76"/>
    <p:sldId id="278" r:id="rId77"/>
    <p:sldId id="284" r:id="rId78"/>
    <p:sldId id="319" r:id="rId79"/>
    <p:sldId id="320" r:id="rId80"/>
    <p:sldId id="321" r:id="rId81"/>
    <p:sldId id="285" r:id="rId82"/>
    <p:sldId id="371" r:id="rId83"/>
    <p:sldId id="286" r:id="rId84"/>
    <p:sldId id="288" r:id="rId85"/>
    <p:sldId id="289" r:id="rId86"/>
    <p:sldId id="281" r:id="rId87"/>
    <p:sldId id="282" r:id="rId88"/>
    <p:sldId id="408" r:id="rId89"/>
    <p:sldId id="365" r:id="rId90"/>
    <p:sldId id="342" r:id="rId91"/>
    <p:sldId id="343" r:id="rId92"/>
    <p:sldId id="353" r:id="rId93"/>
    <p:sldId id="344" r:id="rId94"/>
    <p:sldId id="346" r:id="rId95"/>
    <p:sldId id="357" r:id="rId96"/>
    <p:sldId id="347" r:id="rId97"/>
    <p:sldId id="354" r:id="rId98"/>
    <p:sldId id="349" r:id="rId99"/>
    <p:sldId id="350" r:id="rId100"/>
    <p:sldId id="356" r:id="rId101"/>
    <p:sldId id="360" r:id="rId102"/>
    <p:sldId id="358" r:id="rId103"/>
    <p:sldId id="293" r:id="rId104"/>
    <p:sldId id="361" r:id="rId105"/>
    <p:sldId id="363" r:id="rId106"/>
    <p:sldId id="301" r:id="rId107"/>
    <p:sldId id="302" r:id="rId108"/>
    <p:sldId id="304" r:id="rId109"/>
    <p:sldId id="307" r:id="rId110"/>
    <p:sldId id="466" r:id="rId111"/>
    <p:sldId id="434" r:id="rId112"/>
    <p:sldId id="364" r:id="rId113"/>
    <p:sldId id="442" r:id="rId114"/>
    <p:sldId id="440" r:id="rId115"/>
    <p:sldId id="441" r:id="rId116"/>
    <p:sldId id="444" r:id="rId117"/>
    <p:sldId id="443" r:id="rId118"/>
    <p:sldId id="435" r:id="rId119"/>
    <p:sldId id="437" r:id="rId120"/>
    <p:sldId id="439" r:id="rId121"/>
    <p:sldId id="467" r:id="rId122"/>
    <p:sldId id="468" r:id="rId123"/>
    <p:sldId id="469" r:id="rId124"/>
    <p:sldId id="473" r:id="rId125"/>
    <p:sldId id="471" r:id="rId126"/>
    <p:sldId id="470" r:id="rId127"/>
    <p:sldId id="484" r:id="rId128"/>
    <p:sldId id="485" r:id="rId129"/>
    <p:sldId id="487" r:id="rId130"/>
    <p:sldId id="407" r:id="rId131"/>
    <p:sldId id="384" r:id="rId132"/>
    <p:sldId id="383" r:id="rId133"/>
    <p:sldId id="406" r:id="rId134"/>
    <p:sldId id="401" r:id="rId135"/>
    <p:sldId id="404" r:id="rId136"/>
    <p:sldId id="386" r:id="rId137"/>
    <p:sldId id="445" r:id="rId138"/>
    <p:sldId id="446" r:id="rId139"/>
    <p:sldId id="447" r:id="rId140"/>
    <p:sldId id="448" r:id="rId141"/>
    <p:sldId id="449" r:id="rId142"/>
    <p:sldId id="450" r:id="rId143"/>
    <p:sldId id="457" r:id="rId144"/>
    <p:sldId id="464" r:id="rId145"/>
    <p:sldId id="465" r:id="rId146"/>
    <p:sldId id="459" r:id="rId147"/>
    <p:sldId id="460" r:id="rId148"/>
    <p:sldId id="461" r:id="rId149"/>
    <p:sldId id="462" r:id="rId150"/>
    <p:sldId id="463" r:id="rId151"/>
    <p:sldId id="451" r:id="rId152"/>
    <p:sldId id="452" r:id="rId153"/>
    <p:sldId id="453" r:id="rId154"/>
    <p:sldId id="454" r:id="rId155"/>
    <p:sldId id="455" r:id="rId156"/>
    <p:sldId id="456" r:id="rId157"/>
    <p:sldId id="388" r:id="rId158"/>
    <p:sldId id="405" r:id="rId159"/>
    <p:sldId id="420" r:id="rId160"/>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110"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54" Type="http://schemas.openxmlformats.org/officeDocument/2006/relationships/slide" Target="slides/slide153.xml"/><Relationship Id="rId159" Type="http://schemas.openxmlformats.org/officeDocument/2006/relationships/slide" Target="slides/slide158.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60" Type="http://schemas.openxmlformats.org/officeDocument/2006/relationships/slide" Target="slides/slide159.xml"/><Relationship Id="rId165" Type="http://schemas.openxmlformats.org/officeDocument/2006/relationships/tableStyles" Target="tableStyle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slide" Target="slides/slide142.xml"/><Relationship Id="rId148" Type="http://schemas.openxmlformats.org/officeDocument/2006/relationships/slide" Target="slides/slide147.xml"/><Relationship Id="rId151" Type="http://schemas.openxmlformats.org/officeDocument/2006/relationships/slide" Target="slides/slide150.xml"/><Relationship Id="rId156" Type="http://schemas.openxmlformats.org/officeDocument/2006/relationships/slide" Target="slides/slide155.xml"/><Relationship Id="rId16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presProps" Target="presProp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viewProps" Target="viewProp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GB"/>
          </a:p>
        </p:txBody>
      </p:sp>
      <p:sp>
        <p:nvSpPr>
          <p:cNvPr id="3" name="Date Placeholder 2"/>
          <p:cNvSpPr>
            <a:spLocks noGrp="1"/>
          </p:cNvSpPr>
          <p:nvPr>
            <p:ph type="dt" sz="quarter" idx="1"/>
          </p:nvPr>
        </p:nvSpPr>
        <p:spPr>
          <a:xfrm>
            <a:off x="4021294" y="0"/>
            <a:ext cx="3076363" cy="511731"/>
          </a:xfrm>
          <a:prstGeom prst="rect">
            <a:avLst/>
          </a:prstGeom>
        </p:spPr>
        <p:txBody>
          <a:bodyPr vert="horz" lIns="99048" tIns="49524" rIns="99048" bIns="49524" rtlCol="0"/>
          <a:lstStyle>
            <a:lvl1pPr algn="r">
              <a:defRPr sz="1300"/>
            </a:lvl1pPr>
          </a:lstStyle>
          <a:p>
            <a:fld id="{33CD3153-627F-44CF-AD10-8B0DA4D17AB3}" type="datetimeFigureOut">
              <a:rPr lang="en-US" smtClean="0"/>
              <a:pPr/>
              <a:t>3/2/2016</a:t>
            </a:fld>
            <a:endParaRPr lang="en-GB"/>
          </a:p>
        </p:txBody>
      </p:sp>
      <p:sp>
        <p:nvSpPr>
          <p:cNvPr id="4" name="Footer Placeholder 3"/>
          <p:cNvSpPr>
            <a:spLocks noGrp="1"/>
          </p:cNvSpPr>
          <p:nvPr>
            <p:ph type="ftr" sz="quarter" idx="2"/>
          </p:nvPr>
        </p:nvSpPr>
        <p:spPr>
          <a:xfrm>
            <a:off x="0" y="9721106"/>
            <a:ext cx="3076363" cy="511731"/>
          </a:xfrm>
          <a:prstGeom prst="rect">
            <a:avLst/>
          </a:prstGeom>
        </p:spPr>
        <p:txBody>
          <a:bodyPr vert="horz" lIns="99048" tIns="49524" rIns="99048" bIns="49524" rtlCol="0" anchor="b"/>
          <a:lstStyle>
            <a:lvl1pPr algn="l">
              <a:defRPr sz="1300"/>
            </a:lvl1pPr>
          </a:lstStyle>
          <a:p>
            <a:endParaRPr lang="en-GB"/>
          </a:p>
        </p:txBody>
      </p:sp>
      <p:sp>
        <p:nvSpPr>
          <p:cNvPr id="5" name="Slide Number Placeholder 4"/>
          <p:cNvSpPr>
            <a:spLocks noGrp="1"/>
          </p:cNvSpPr>
          <p:nvPr>
            <p:ph type="sldNum" sz="quarter" idx="3"/>
          </p:nvPr>
        </p:nvSpPr>
        <p:spPr>
          <a:xfrm>
            <a:off x="4021294" y="9721106"/>
            <a:ext cx="3076363" cy="511731"/>
          </a:xfrm>
          <a:prstGeom prst="rect">
            <a:avLst/>
          </a:prstGeom>
        </p:spPr>
        <p:txBody>
          <a:bodyPr vert="horz" lIns="99048" tIns="49524" rIns="99048" bIns="49524" rtlCol="0" anchor="b"/>
          <a:lstStyle>
            <a:lvl1pPr algn="r">
              <a:defRPr sz="1300"/>
            </a:lvl1pPr>
          </a:lstStyle>
          <a:p>
            <a:fld id="{0F0842A3-4533-4CE9-AD44-DEACCE1241FE}"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C717556-CAB2-4440-A250-5D9F4E20B5DF}" type="datetimeFigureOut">
              <a:rPr lang="en-US" smtClean="0"/>
              <a:pPr/>
              <a:t>3/2/2016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A0F10B-DC12-4A1E-A9D8-5D854B34635F}"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717556-CAB2-4440-A250-5D9F4E20B5DF}" type="datetimeFigureOut">
              <a:rPr lang="en-US" smtClean="0"/>
              <a:pPr/>
              <a:t>3/2/2016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A0F10B-DC12-4A1E-A9D8-5D854B34635F}"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C717556-CAB2-4440-A250-5D9F4E20B5DF}" type="datetimeFigureOut">
              <a:rPr lang="en-US" smtClean="0"/>
              <a:pPr/>
              <a:t>3/2/2016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A0F10B-DC12-4A1E-A9D8-5D854B34635F}"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C717556-CAB2-4440-A250-5D9F4E20B5DF}" type="datetimeFigureOut">
              <a:rPr lang="en-US" smtClean="0"/>
              <a:pPr/>
              <a:t>3/2/2016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A0F10B-DC12-4A1E-A9D8-5D854B34635F}"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C717556-CAB2-4440-A250-5D9F4E20B5DF}" type="datetimeFigureOut">
              <a:rPr lang="en-US" smtClean="0"/>
              <a:pPr/>
              <a:t>3/2/2016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A0F10B-DC12-4A1E-A9D8-5D854B34635F}"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C717556-CAB2-4440-A250-5D9F4E20B5DF}" type="datetimeFigureOut">
              <a:rPr lang="en-US" smtClean="0"/>
              <a:pPr/>
              <a:t>3/2/2016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A0F10B-DC12-4A1E-A9D8-5D854B34635F}"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17556-CAB2-4440-A250-5D9F4E20B5DF}" type="datetimeFigureOut">
              <a:rPr lang="en-US" smtClean="0"/>
              <a:pPr/>
              <a:t>3/2/2016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1A0F10B-DC12-4A1E-A9D8-5D854B34635F}"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C717556-CAB2-4440-A250-5D9F4E20B5DF}" type="datetimeFigureOut">
              <a:rPr lang="en-US" smtClean="0"/>
              <a:pPr/>
              <a:t>3/2/2016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A0F10B-DC12-4A1E-A9D8-5D854B34635F}"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C717556-CAB2-4440-A250-5D9F4E20B5DF}" type="datetimeFigureOut">
              <a:rPr lang="en-US" smtClean="0"/>
              <a:pPr/>
              <a:t>3/2/2016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A0F10B-DC12-4A1E-A9D8-5D854B34635F}"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717556-CAB2-4440-A250-5D9F4E20B5DF}" type="datetimeFigureOut">
              <a:rPr lang="en-US" smtClean="0"/>
              <a:pPr/>
              <a:t>3/2/2016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A0F10B-DC12-4A1E-A9D8-5D854B34635F}"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717556-CAB2-4440-A250-5D9F4E20B5DF}" type="datetimeFigureOut">
              <a:rPr lang="en-US" smtClean="0"/>
              <a:pPr/>
              <a:t>3/2/2016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A0F10B-DC12-4A1E-A9D8-5D854B34635F}"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ED60B366-5EBF-425E-8E18-EFBC7FF7F49A}" type="slidenum">
              <a:rPr lang="en-US"/>
              <a:pPr>
                <a:defRPr/>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20" name="Shape 20"/>
          <p:cNvSpPr>
            <a:spLocks noGrp="1"/>
          </p:cNvSpPr>
          <p:nvPr>
            <p:ph type="title"/>
          </p:nvPr>
        </p:nvSpPr>
        <p:spPr>
          <a:prstGeom prst="rect">
            <a:avLst/>
          </a:prstGeom>
        </p:spPr>
        <p:txBody>
          <a:bodyPr/>
          <a:lstStyle/>
          <a:p>
            <a:r>
              <a:t>Title Text</a:t>
            </a:r>
          </a:p>
        </p:txBody>
      </p:sp>
      <p:sp>
        <p:nvSpPr>
          <p:cNvPr id="21" name="Shape 21"/>
          <p:cNvSpPr>
            <a:spLocks noGrp="1"/>
          </p:cNvSpPr>
          <p:nvPr>
            <p:ph type="body" idx="1"/>
          </p:nvPr>
        </p:nvSpPr>
        <p:spPr>
          <a:xfrm>
            <a:off x="891540" y="1943100"/>
            <a:ext cx="7360920" cy="4023360"/>
          </a:xfrm>
          <a:prstGeom prst="rect">
            <a:avLst/>
          </a:prstGeom>
        </p:spPr>
        <p:txBody>
          <a:bodyPr/>
          <a:lstStyle>
            <a:lvl1pPr>
              <a:spcBef>
                <a:spcPts val="1620"/>
              </a:spcBef>
            </a:lvl1pPr>
            <a:lvl2pPr>
              <a:spcBef>
                <a:spcPts val="1620"/>
              </a:spcBef>
            </a:lvl2pPr>
            <a:lvl3pPr>
              <a:spcBef>
                <a:spcPts val="1620"/>
              </a:spcBef>
            </a:lvl3pPr>
            <a:lvl4pPr>
              <a:spcBef>
                <a:spcPts val="1620"/>
              </a:spcBef>
            </a:lvl4pPr>
            <a:lvl5pPr>
              <a:spcBef>
                <a:spcPts val="1620"/>
              </a:spcBef>
            </a:lvl5pPr>
          </a:lstStyle>
          <a:p>
            <a:r>
              <a:t>Body Level One</a:t>
            </a:r>
          </a:p>
          <a:p>
            <a:pPr lvl="1"/>
            <a:r>
              <a:t>Body Level Two</a:t>
            </a:r>
          </a:p>
          <a:p>
            <a:pPr lvl="2"/>
            <a:r>
              <a:t>Body Level Three</a:t>
            </a:r>
          </a:p>
          <a:p>
            <a:pPr lvl="3"/>
            <a:r>
              <a:t>Body Level Four</a:t>
            </a:r>
          </a:p>
          <a:p>
            <a:pPr lvl="4"/>
            <a:r>
              <a:t>Body Level Five</a:t>
            </a:r>
          </a:p>
        </p:txBody>
      </p:sp>
      <p:sp>
        <p:nvSpPr>
          <p:cNvPr id="22" name="Shape 22"/>
          <p:cNvSpPr>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17556-CAB2-4440-A250-5D9F4E20B5DF}" type="datetimeFigureOut">
              <a:rPr lang="en-US" smtClean="0"/>
              <a:pPr/>
              <a:t>3/2/2016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A0F10B-DC12-4A1E-A9D8-5D854B34635F}"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www.cliveruggles.net/" TargetMode="Externa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4.xml"/><Relationship Id="rId4" Type="http://schemas.openxmlformats.org/officeDocument/2006/relationships/image" Target="../media/image18.jpeg"/></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2.gif"/><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1.gif"/><Relationship Id="rId2" Type="http://schemas.openxmlformats.org/officeDocument/2006/relationships/image" Target="../media/image40.gif"/><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2.xml"/><Relationship Id="rId6" Type="http://schemas.openxmlformats.org/officeDocument/2006/relationships/image" Target="../media/image53.jpeg"/><Relationship Id="rId5" Type="http://schemas.openxmlformats.org/officeDocument/2006/relationships/image" Target="../media/image52.jpeg"/><Relationship Id="rId4" Type="http://schemas.openxmlformats.org/officeDocument/2006/relationships/image" Target="../media/image51.jpeg"/></Relationships>
</file>

<file path=ppt/slides/_rels/slide45.xml.rels><?xml version="1.0" encoding="UTF-8" standalone="yes"?>
<Relationships xmlns="http://schemas.openxmlformats.org/package/2006/relationships"><Relationship Id="rId3" Type="http://schemas.openxmlformats.org/officeDocument/2006/relationships/image" Target="../media/image55.jpeg"/><Relationship Id="rId7" Type="http://schemas.openxmlformats.org/officeDocument/2006/relationships/image" Target="../media/image59.jpeg"/><Relationship Id="rId2" Type="http://schemas.openxmlformats.org/officeDocument/2006/relationships/image" Target="../media/image54.png"/><Relationship Id="rId1" Type="http://schemas.openxmlformats.org/officeDocument/2006/relationships/slideLayout" Target="../slideLayouts/slideLayout2.xml"/><Relationship Id="rId6" Type="http://schemas.openxmlformats.org/officeDocument/2006/relationships/image" Target="../media/image58.jpeg"/><Relationship Id="rId5" Type="http://schemas.openxmlformats.org/officeDocument/2006/relationships/image" Target="../media/image57.jpeg"/><Relationship Id="rId4" Type="http://schemas.openxmlformats.org/officeDocument/2006/relationships/image" Target="../media/image56.jpeg"/></Relationships>
</file>

<file path=ppt/slides/_rels/slide46.xml.rels><?xml version="1.0" encoding="UTF-8" standalone="yes"?>
<Relationships xmlns="http://schemas.openxmlformats.org/package/2006/relationships"><Relationship Id="rId3" Type="http://schemas.openxmlformats.org/officeDocument/2006/relationships/image" Target="../media/image61.jpeg"/><Relationship Id="rId7" Type="http://schemas.openxmlformats.org/officeDocument/2006/relationships/image" Target="../media/image65.jpeg"/><Relationship Id="rId2" Type="http://schemas.openxmlformats.org/officeDocument/2006/relationships/image" Target="../media/image60.png"/><Relationship Id="rId1" Type="http://schemas.openxmlformats.org/officeDocument/2006/relationships/slideLayout" Target="../slideLayouts/slideLayout2.xml"/><Relationship Id="rId6" Type="http://schemas.openxmlformats.org/officeDocument/2006/relationships/image" Target="../media/image64.jpeg"/><Relationship Id="rId5" Type="http://schemas.openxmlformats.org/officeDocument/2006/relationships/image" Target="../media/image63.jpeg"/><Relationship Id="rId4" Type="http://schemas.openxmlformats.org/officeDocument/2006/relationships/image" Target="../media/image62.jpeg"/></Relationships>
</file>

<file path=ppt/slides/_rels/slide47.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43.jpeg"/><Relationship Id="rId1" Type="http://schemas.openxmlformats.org/officeDocument/2006/relationships/slideLayout" Target="../slideLayouts/slideLayout2.xml"/><Relationship Id="rId5" Type="http://schemas.openxmlformats.org/officeDocument/2006/relationships/image" Target="../media/image68.jpeg"/><Relationship Id="rId4" Type="http://schemas.openxmlformats.org/officeDocument/2006/relationships/image" Target="../media/image67.jpeg"/></Relationships>
</file>

<file path=ppt/slides/_rels/slide48.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3.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jpeg"/><Relationship Id="rId1" Type="http://schemas.openxmlformats.org/officeDocument/2006/relationships/slideLayout" Target="../slideLayouts/slideLayout4.xml"/><Relationship Id="rId4" Type="http://schemas.openxmlformats.org/officeDocument/2006/relationships/image" Target="../media/image83.jpeg"/></Relationships>
</file>

<file path=ppt/slides/_rels/slide64.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jpeg"/><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2" Type="http://schemas.openxmlformats.org/officeDocument/2006/relationships/image" Target="../media/image86.jpeg"/><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image" Target="../media/image88.png"/><Relationship Id="rId1" Type="http://schemas.openxmlformats.org/officeDocument/2006/relationships/slideLayout" Target="../slideLayouts/slideLayout1.xml"/><Relationship Id="rId4" Type="http://schemas.openxmlformats.org/officeDocument/2006/relationships/image" Target="../media/image90.png"/></Relationships>
</file>

<file path=ppt/slides/_rels/slide68.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12.xml"/></Relationships>
</file>

<file path=ppt/slides/_rels/slide69.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jpeg"/><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3" Type="http://schemas.openxmlformats.org/officeDocument/2006/relationships/image" Target="../media/image95.gif"/><Relationship Id="rId2" Type="http://schemas.openxmlformats.org/officeDocument/2006/relationships/image" Target="../media/image94.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96.jpeg"/><Relationship Id="rId1" Type="http://schemas.openxmlformats.org/officeDocument/2006/relationships/slideLayout" Target="../slideLayouts/slideLayout12.xml"/></Relationships>
</file>

<file path=ppt/slides/_rels/slide72.xml.rels><?xml version="1.0" encoding="UTF-8" standalone="yes"?>
<Relationships xmlns="http://schemas.openxmlformats.org/package/2006/relationships"><Relationship Id="rId2" Type="http://schemas.openxmlformats.org/officeDocument/2006/relationships/image" Target="../media/image97.jpeg"/><Relationship Id="rId1" Type="http://schemas.openxmlformats.org/officeDocument/2006/relationships/slideLayout" Target="../slideLayouts/slideLayout12.xml"/></Relationships>
</file>

<file path=ppt/slides/_rels/slide73.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Layout" Target="../slideLayouts/slideLayout12.xml"/></Relationships>
</file>

<file path=ppt/slides/_rels/slide74.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1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99.jpe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jpeg"/><Relationship Id="rId1" Type="http://schemas.openxmlformats.org/officeDocument/2006/relationships/slideLayout" Target="../slideLayouts/slideLayout4.xml"/></Relationships>
</file>

<file path=ppt/slides/_rels/slide79.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image" Target="../media/image102.jpeg"/><Relationship Id="rId1" Type="http://schemas.openxmlformats.org/officeDocument/2006/relationships/slideLayout" Target="../slideLayouts/slideLayout4.xml"/></Relationships>
</file>

<file path=ppt/slides/_rels/slide80.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12.xml"/></Relationships>
</file>

<file path=ppt/slides/_rels/slide81.xml.rels><?xml version="1.0" encoding="UTF-8" standalone="yes"?>
<Relationships xmlns="http://schemas.openxmlformats.org/package/2006/relationships"><Relationship Id="rId2" Type="http://schemas.openxmlformats.org/officeDocument/2006/relationships/image" Target="../media/image105.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image" Target="../media/image106.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8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08.jpeg"/><Relationship Id="rId1" Type="http://schemas.openxmlformats.org/officeDocument/2006/relationships/slideLayout" Target="../slideLayouts/slideLayout12.xml"/></Relationships>
</file>

<file path=ppt/slides/_rels/slide8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image" Target="../media/image109.jpeg"/><Relationship Id="rId1" Type="http://schemas.openxmlformats.org/officeDocument/2006/relationships/slideLayout" Target="../slideLayouts/slideLayout2.xml"/><Relationship Id="rId6" Type="http://schemas.openxmlformats.org/officeDocument/2006/relationships/image" Target="../media/image113.emf"/><Relationship Id="rId5" Type="http://schemas.openxmlformats.org/officeDocument/2006/relationships/image" Target="../media/image112.jpeg"/><Relationship Id="rId4" Type="http://schemas.openxmlformats.org/officeDocument/2006/relationships/image" Target="../media/image111.jpeg"/></Relationships>
</file>

<file path=ppt/slides/_rels/slide87.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image" Target="../media/image114.jpeg"/><Relationship Id="rId1" Type="http://schemas.openxmlformats.org/officeDocument/2006/relationships/slideLayout" Target="../slideLayouts/slideLayout2.xml"/><Relationship Id="rId4" Type="http://schemas.openxmlformats.org/officeDocument/2006/relationships/image" Target="../media/image116.jpeg"/></Relationships>
</file>

<file path=ppt/slides/_rels/slide88.xml.rels><?xml version="1.0" encoding="UTF-8" standalone="yes"?>
<Relationships xmlns="http://schemas.openxmlformats.org/package/2006/relationships"><Relationship Id="rId2" Type="http://schemas.openxmlformats.org/officeDocument/2006/relationships/image" Target="../media/image117.jpeg"/><Relationship Id="rId1" Type="http://schemas.openxmlformats.org/officeDocument/2006/relationships/slideLayout" Target="../slideLayouts/slideLayout4.xml"/></Relationships>
</file>

<file path=ppt/slides/_rels/slide89.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xml"/></Relationships>
</file>

<file path=ppt/slides/_rels/slide90.xml.rels><?xml version="1.0" encoding="UTF-8" standalone="yes"?>
<Relationships xmlns="http://schemas.openxmlformats.org/package/2006/relationships"><Relationship Id="rId2" Type="http://schemas.openxmlformats.org/officeDocument/2006/relationships/image" Target="../media/image118.jpe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119.jpe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120.jpeg"/><Relationship Id="rId1" Type="http://schemas.openxmlformats.org/officeDocument/2006/relationships/slideLayout" Target="../slideLayouts/slideLayout12.xml"/></Relationships>
</file>

<file path=ppt/slides/_rels/slide95.xml.rels><?xml version="1.0" encoding="UTF-8" standalone="yes"?>
<Relationships xmlns="http://schemas.openxmlformats.org/package/2006/relationships"><Relationship Id="rId2" Type="http://schemas.openxmlformats.org/officeDocument/2006/relationships/image" Target="../media/image121.jpeg"/><Relationship Id="rId1" Type="http://schemas.openxmlformats.org/officeDocument/2006/relationships/slideLayout" Target="../slideLayouts/slideLayout12.xml"/></Relationships>
</file>

<file path=ppt/slides/_rels/slide96.xml.rels><?xml version="1.0" encoding="UTF-8" standalone="yes"?>
<Relationships xmlns="http://schemas.openxmlformats.org/package/2006/relationships"><Relationship Id="rId2" Type="http://schemas.openxmlformats.org/officeDocument/2006/relationships/image" Target="../media/image122.jpeg"/><Relationship Id="rId1" Type="http://schemas.openxmlformats.org/officeDocument/2006/relationships/slideLayout" Target="../slideLayouts/slideLayout12.xml"/></Relationships>
</file>

<file path=ppt/slides/_rels/slide97.xml.rels><?xml version="1.0" encoding="UTF-8" standalone="yes"?>
<Relationships xmlns="http://schemas.openxmlformats.org/package/2006/relationships"><Relationship Id="rId3" Type="http://schemas.openxmlformats.org/officeDocument/2006/relationships/image" Target="../media/image122.jpeg"/><Relationship Id="rId2" Type="http://schemas.openxmlformats.org/officeDocument/2006/relationships/image" Target="../media/image120.jpeg"/><Relationship Id="rId1" Type="http://schemas.openxmlformats.org/officeDocument/2006/relationships/slideLayout" Target="../slideLayouts/slideLayout12.xml"/><Relationship Id="rId4" Type="http://schemas.openxmlformats.org/officeDocument/2006/relationships/image" Target="../media/image123.jpeg"/></Relationships>
</file>

<file path=ppt/slides/_rels/slide98.xml.rels><?xml version="1.0" encoding="UTF-8" standalone="yes"?>
<Relationships xmlns="http://schemas.openxmlformats.org/package/2006/relationships"><Relationship Id="rId2" Type="http://schemas.openxmlformats.org/officeDocument/2006/relationships/image" Target="../media/image124.jpeg"/><Relationship Id="rId1" Type="http://schemas.openxmlformats.org/officeDocument/2006/relationships/slideLayout" Target="../slideLayouts/slideLayout12.xml"/></Relationships>
</file>

<file path=ppt/slides/_rels/slide99.xml.rels><?xml version="1.0" encoding="UTF-8" standalone="yes"?>
<Relationships xmlns="http://schemas.openxmlformats.org/package/2006/relationships"><Relationship Id="rId2" Type="http://schemas.openxmlformats.org/officeDocument/2006/relationships/image" Target="../media/image125.jpe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01.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xml"/></Relationships>
</file>

<file path=ppt/slides/_rels/slide10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27.jpeg"/><Relationship Id="rId1" Type="http://schemas.openxmlformats.org/officeDocument/2006/relationships/slideLayout" Target="../slideLayouts/slideLayout12.xml"/></Relationships>
</file>

<file path=ppt/slides/_rels/slide10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28.jpeg"/><Relationship Id="rId1" Type="http://schemas.openxmlformats.org/officeDocument/2006/relationships/slideLayout" Target="../slideLayouts/slideLayout12.xml"/></Relationships>
</file>

<file path=ppt/slides/_rels/slide10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29.jpeg"/><Relationship Id="rId1" Type="http://schemas.openxmlformats.org/officeDocument/2006/relationships/slideLayout" Target="../slideLayouts/slideLayout1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image" Target="../media/image130.jpe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image" Target="../media/image133.jpeg"/><Relationship Id="rId2" Type="http://schemas.openxmlformats.org/officeDocument/2006/relationships/image" Target="../media/image132.jpe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image" Target="../media/image133.jpe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image" Target="../media/image133.jpeg"/><Relationship Id="rId2" Type="http://schemas.openxmlformats.org/officeDocument/2006/relationships/image" Target="../media/image132.jpe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image" Target="../media/image135.pn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13.xml.rels><?xml version="1.0" encoding="UTF-8" standalone="yes"?>
<Relationships xmlns="http://schemas.openxmlformats.org/package/2006/relationships"><Relationship Id="rId2" Type="http://schemas.openxmlformats.org/officeDocument/2006/relationships/image" Target="../media/image136.jpeg"/><Relationship Id="rId1" Type="http://schemas.openxmlformats.org/officeDocument/2006/relationships/slideLayout" Target="../slideLayouts/slideLayout4.xml"/></Relationships>
</file>

<file path=ppt/slides/_rels/slide1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7.jpeg"/><Relationship Id="rId1" Type="http://schemas.openxmlformats.org/officeDocument/2006/relationships/slideLayout" Target="../slideLayouts/slideLayout1.xml"/></Relationships>
</file>

<file path=ppt/slides/_rels/slide115.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image" Target="../media/image138.jpe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16.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image" Target="../media/image140.jpe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42.jpe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18.xml.rels><?xml version="1.0" encoding="UTF-8" standalone="yes"?>
<Relationships xmlns="http://schemas.openxmlformats.org/package/2006/relationships"><Relationship Id="rId2" Type="http://schemas.openxmlformats.org/officeDocument/2006/relationships/image" Target="../media/image143.jpeg"/><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144.jpeg"/><Relationship Id="rId1" Type="http://schemas.openxmlformats.org/officeDocument/2006/relationships/slideLayout" Target="../slideLayouts/slideLayout7.xml"/></Relationships>
</file>

<file path=ppt/slides/_rels/slide120.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144.jpeg"/><Relationship Id="rId1" Type="http://schemas.openxmlformats.org/officeDocument/2006/relationships/slideLayout" Target="../slideLayouts/slideLayout7.xml"/></Relationships>
</file>

<file path=ppt/slides/_rels/slide121.xml.rels><?xml version="1.0" encoding="UTF-8" standalone="yes"?>
<Relationships xmlns="http://schemas.openxmlformats.org/package/2006/relationships"><Relationship Id="rId2" Type="http://schemas.openxmlformats.org/officeDocument/2006/relationships/image" Target="../media/image146.jpe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image" Target="../media/image147.jpe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image" Target="../media/image148.jpeg"/><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3" Type="http://schemas.openxmlformats.org/officeDocument/2006/relationships/image" Target="../media/image150.jpeg"/><Relationship Id="rId2" Type="http://schemas.openxmlformats.org/officeDocument/2006/relationships/image" Target="../media/image149.jpeg"/><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image" Target="../media/image151.jpeg"/><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image" Target="../media/image152.jpeg"/><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image" Target="../media/image135.png"/><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2" Type="http://schemas.openxmlformats.org/officeDocument/2006/relationships/image" Target="../media/image153.jpeg"/><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2" Type="http://schemas.openxmlformats.org/officeDocument/2006/relationships/image" Target="../media/image154.png"/><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2" Type="http://schemas.openxmlformats.org/officeDocument/2006/relationships/image" Target="../media/image155.png"/><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2" Type="http://schemas.openxmlformats.org/officeDocument/2006/relationships/image" Target="../media/image156.png"/><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image" Target="../media/image157.png"/><Relationship Id="rId1" Type="http://schemas.openxmlformats.org/officeDocument/2006/relationships/slideLayout" Target="../slideLayouts/slideLayout2.xml"/><Relationship Id="rId4" Type="http://schemas.openxmlformats.org/officeDocument/2006/relationships/image" Target="../media/image159.jpeg"/></Relationships>
</file>

<file path=ppt/slides/_rels/slide137.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image" Target="../media/image160.tiff"/><Relationship Id="rId1" Type="http://schemas.openxmlformats.org/officeDocument/2006/relationships/slideLayout" Target="../slideLayouts/slideLayout7.xml"/><Relationship Id="rId6" Type="http://schemas.openxmlformats.org/officeDocument/2006/relationships/image" Target="../media/image164.png"/><Relationship Id="rId5" Type="http://schemas.openxmlformats.org/officeDocument/2006/relationships/image" Target="../media/image163.jpeg"/><Relationship Id="rId4" Type="http://schemas.openxmlformats.org/officeDocument/2006/relationships/image" Target="../media/image162.png"/></Relationships>
</file>

<file path=ppt/slides/_rels/slide138.xml.rels><?xml version="1.0" encoding="UTF-8" standalone="yes"?>
<Relationships xmlns="http://schemas.openxmlformats.org/package/2006/relationships"><Relationship Id="rId3" Type="http://schemas.openxmlformats.org/officeDocument/2006/relationships/image" Target="../media/image166.jpeg"/><Relationship Id="rId2" Type="http://schemas.openxmlformats.org/officeDocument/2006/relationships/image" Target="../media/image165.jpeg"/><Relationship Id="rId1" Type="http://schemas.openxmlformats.org/officeDocument/2006/relationships/slideLayout" Target="../slideLayouts/slideLayout7.xml"/></Relationships>
</file>

<file path=ppt/slides/_rels/slide139.xml.rels><?xml version="1.0" encoding="UTF-8" standalone="yes"?>
<Relationships xmlns="http://schemas.openxmlformats.org/package/2006/relationships"><Relationship Id="rId2" Type="http://schemas.openxmlformats.org/officeDocument/2006/relationships/image" Target="../media/image144.jpeg"/><Relationship Id="rId1" Type="http://schemas.openxmlformats.org/officeDocument/2006/relationships/slideLayout" Target="../slideLayouts/slideLayout7.xml"/></Relationships>
</file>

<file path=ppt/slides/_rels/slide140.xml.rels><?xml version="1.0" encoding="UTF-8" standalone="yes"?>
<Relationships xmlns="http://schemas.openxmlformats.org/package/2006/relationships"><Relationship Id="rId3" Type="http://schemas.openxmlformats.org/officeDocument/2006/relationships/image" Target="../media/image161.png"/><Relationship Id="rId7" Type="http://schemas.openxmlformats.org/officeDocument/2006/relationships/image" Target="../media/image2.png"/><Relationship Id="rId2" Type="http://schemas.openxmlformats.org/officeDocument/2006/relationships/image" Target="../media/image160.tiff"/><Relationship Id="rId1" Type="http://schemas.openxmlformats.org/officeDocument/2006/relationships/slideLayout" Target="../slideLayouts/slideLayout7.xml"/><Relationship Id="rId6" Type="http://schemas.openxmlformats.org/officeDocument/2006/relationships/image" Target="../media/image164.png"/><Relationship Id="rId5" Type="http://schemas.openxmlformats.org/officeDocument/2006/relationships/image" Target="../media/image163.jpeg"/><Relationship Id="rId4" Type="http://schemas.openxmlformats.org/officeDocument/2006/relationships/image" Target="../media/image162.png"/></Relationships>
</file>

<file path=ppt/slides/_rels/slide141.xml.rels><?xml version="1.0" encoding="UTF-8" standalone="yes"?>
<Relationships xmlns="http://schemas.openxmlformats.org/package/2006/relationships"><Relationship Id="rId3" Type="http://schemas.openxmlformats.org/officeDocument/2006/relationships/image" Target="../media/image166.jpeg"/><Relationship Id="rId2" Type="http://schemas.openxmlformats.org/officeDocument/2006/relationships/image" Target="../media/image165.jpeg"/><Relationship Id="rId1" Type="http://schemas.openxmlformats.org/officeDocument/2006/relationships/slideLayout" Target="../slideLayouts/slideLayout7.xml"/></Relationships>
</file>

<file path=ppt/slides/_rels/slide1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4.jpeg"/><Relationship Id="rId1" Type="http://schemas.openxmlformats.org/officeDocument/2006/relationships/slideLayout" Target="../slideLayouts/slideLayout7.xml"/></Relationships>
</file>

<file path=ppt/slides/_rels/slide143.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167.jpeg"/><Relationship Id="rId1" Type="http://schemas.openxmlformats.org/officeDocument/2006/relationships/slideLayout" Target="../slideLayouts/slideLayout7.xml"/></Relationships>
</file>

<file path=ppt/slides/_rels/slide144.xml.rels><?xml version="1.0" encoding="UTF-8" standalone="yes"?>
<Relationships xmlns="http://schemas.openxmlformats.org/package/2006/relationships"><Relationship Id="rId8" Type="http://schemas.openxmlformats.org/officeDocument/2006/relationships/image" Target="../media/image173.jpeg"/><Relationship Id="rId3" Type="http://schemas.openxmlformats.org/officeDocument/2006/relationships/image" Target="../media/image143.jpeg"/><Relationship Id="rId7" Type="http://schemas.openxmlformats.org/officeDocument/2006/relationships/image" Target="../media/image172.jpeg"/><Relationship Id="rId2" Type="http://schemas.openxmlformats.org/officeDocument/2006/relationships/image" Target="../media/image168.jpeg"/><Relationship Id="rId1" Type="http://schemas.openxmlformats.org/officeDocument/2006/relationships/slideLayout" Target="../slideLayouts/slideLayout7.xml"/><Relationship Id="rId6" Type="http://schemas.openxmlformats.org/officeDocument/2006/relationships/image" Target="../media/image171.jpeg"/><Relationship Id="rId5" Type="http://schemas.openxmlformats.org/officeDocument/2006/relationships/image" Target="../media/image170.jpeg"/><Relationship Id="rId4" Type="http://schemas.openxmlformats.org/officeDocument/2006/relationships/image" Target="../media/image169.jpeg"/></Relationships>
</file>

<file path=ppt/slides/_rels/slide145.xml.rels><?xml version="1.0" encoding="UTF-8" standalone="yes"?>
<Relationships xmlns="http://schemas.openxmlformats.org/package/2006/relationships"><Relationship Id="rId2" Type="http://schemas.openxmlformats.org/officeDocument/2006/relationships/image" Target="../media/image174.jpeg"/><Relationship Id="rId1" Type="http://schemas.openxmlformats.org/officeDocument/2006/relationships/slideLayout" Target="../slideLayouts/slideLayout7.xml"/></Relationships>
</file>

<file path=ppt/slides/_rels/slide146.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image" Target="../media/image163.jpeg"/><Relationship Id="rId1" Type="http://schemas.openxmlformats.org/officeDocument/2006/relationships/slideLayout" Target="../slideLayouts/slideLayout7.xml"/></Relationships>
</file>

<file path=ppt/slides/_rels/slide147.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image" Target="../media/image163.jpeg"/><Relationship Id="rId1" Type="http://schemas.openxmlformats.org/officeDocument/2006/relationships/slideLayout" Target="../slideLayouts/slideLayout7.xml"/><Relationship Id="rId4" Type="http://schemas.openxmlformats.org/officeDocument/2006/relationships/image" Target="../media/image145.png"/></Relationships>
</file>

<file path=ppt/slides/_rels/slide148.xml.rels><?xml version="1.0" encoding="UTF-8" standalone="yes"?>
<Relationships xmlns="http://schemas.openxmlformats.org/package/2006/relationships"><Relationship Id="rId2" Type="http://schemas.openxmlformats.org/officeDocument/2006/relationships/image" Target="../media/image163.jpeg"/><Relationship Id="rId1" Type="http://schemas.openxmlformats.org/officeDocument/2006/relationships/slideLayout" Target="../slideLayouts/slideLayout7.xml"/></Relationships>
</file>

<file path=ppt/slides/_rels/slide149.xml.rels><?xml version="1.0" encoding="UTF-8" standalone="yes"?>
<Relationships xmlns="http://schemas.openxmlformats.org/package/2006/relationships"><Relationship Id="rId3" Type="http://schemas.openxmlformats.org/officeDocument/2006/relationships/image" Target="../media/image163.jpeg"/><Relationship Id="rId2" Type="http://schemas.openxmlformats.org/officeDocument/2006/relationships/image" Target="../media/image177.tiff"/><Relationship Id="rId1" Type="http://schemas.openxmlformats.org/officeDocument/2006/relationships/slideLayout" Target="../slideLayouts/slideLayout7.xml"/></Relationships>
</file>

<file path=ppt/slides/_rels/slide150.xml.rels><?xml version="1.0" encoding="UTF-8" standalone="yes"?>
<Relationships xmlns="http://schemas.openxmlformats.org/package/2006/relationships"><Relationship Id="rId2" Type="http://schemas.openxmlformats.org/officeDocument/2006/relationships/image" Target="../media/image163.jpeg"/><Relationship Id="rId1" Type="http://schemas.openxmlformats.org/officeDocument/2006/relationships/slideLayout" Target="../slideLayouts/slideLayout7.xml"/></Relationships>
</file>

<file path=ppt/slides/_rels/slide15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3.jpeg"/><Relationship Id="rId1" Type="http://schemas.openxmlformats.org/officeDocument/2006/relationships/slideLayout" Target="../slideLayouts/slideLayout7.xml"/></Relationships>
</file>

<file path=ppt/slides/_rels/slide152.xml.rels><?xml version="1.0" encoding="UTF-8" standalone="yes"?>
<Relationships xmlns="http://schemas.openxmlformats.org/package/2006/relationships"><Relationship Id="rId3" Type="http://schemas.openxmlformats.org/officeDocument/2006/relationships/image" Target="../media/image175.png"/><Relationship Id="rId2" Type="http://schemas.openxmlformats.org/officeDocument/2006/relationships/image" Target="../media/image163.jpe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53.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image" Target="../media/image163.jpeg"/><Relationship Id="rId1" Type="http://schemas.openxmlformats.org/officeDocument/2006/relationships/slideLayout" Target="../slideLayouts/slideLayout7.xml"/><Relationship Id="rId5" Type="http://schemas.openxmlformats.org/officeDocument/2006/relationships/image" Target="../media/image2.png"/><Relationship Id="rId4" Type="http://schemas.openxmlformats.org/officeDocument/2006/relationships/image" Target="../media/image145.png"/></Relationships>
</file>

<file path=ppt/slides/_rels/slide154.xml.rels><?xml version="1.0" encoding="UTF-8" standalone="yes"?>
<Relationships xmlns="http://schemas.openxmlformats.org/package/2006/relationships"><Relationship Id="rId2" Type="http://schemas.openxmlformats.org/officeDocument/2006/relationships/image" Target="../media/image163.jpeg"/><Relationship Id="rId1" Type="http://schemas.openxmlformats.org/officeDocument/2006/relationships/slideLayout" Target="../slideLayouts/slideLayout7.xml"/></Relationships>
</file>

<file path=ppt/slides/_rels/slide155.xml.rels><?xml version="1.0" encoding="UTF-8" standalone="yes"?>
<Relationships xmlns="http://schemas.openxmlformats.org/package/2006/relationships"><Relationship Id="rId3" Type="http://schemas.openxmlformats.org/officeDocument/2006/relationships/image" Target="../media/image163.jpeg"/><Relationship Id="rId2" Type="http://schemas.openxmlformats.org/officeDocument/2006/relationships/image" Target="../media/image177.tiff"/><Relationship Id="rId1" Type="http://schemas.openxmlformats.org/officeDocument/2006/relationships/slideLayout" Target="../slideLayouts/slideLayout7.xml"/></Relationships>
</file>

<file path=ppt/slides/_rels/slide156.xml.rels><?xml version="1.0" encoding="UTF-8" standalone="yes"?>
<Relationships xmlns="http://schemas.openxmlformats.org/package/2006/relationships"><Relationship Id="rId2" Type="http://schemas.openxmlformats.org/officeDocument/2006/relationships/image" Target="../media/image163.jpeg"/><Relationship Id="rId1" Type="http://schemas.openxmlformats.org/officeDocument/2006/relationships/slideLayout" Target="../slideLayouts/slideLayout7.xml"/></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image" Target="../media/image178.png"/><Relationship Id="rId1" Type="http://schemas.openxmlformats.org/officeDocument/2006/relationships/slideLayout" Target="../slideLayouts/slideLayout2.xml"/><Relationship Id="rId5" Type="http://schemas.openxmlformats.org/officeDocument/2006/relationships/image" Target="../media/image181.jpeg"/><Relationship Id="rId4" Type="http://schemas.openxmlformats.org/officeDocument/2006/relationships/image" Target="../media/image180.png"/></Relationships>
</file>

<file path=ppt/slides/_rels/slide159.xml.rels><?xml version="1.0" encoding="UTF-8" standalone="yes"?>
<Relationships xmlns="http://schemas.openxmlformats.org/package/2006/relationships"><Relationship Id="rId2" Type="http://schemas.openxmlformats.org/officeDocument/2006/relationships/hyperlink" Target="http://www.stellarium.org/"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smtClean="0"/>
              <a:t>Land, Sea and Sky </a:t>
            </a:r>
            <a:r>
              <a:rPr lang="en-GB" dirty="0" err="1" smtClean="0"/>
              <a:t>Scapes</a:t>
            </a:r>
            <a:r>
              <a:rPr lang="en-GB" dirty="0" smtClean="0"/>
              <a:t/>
            </a:r>
            <a:br>
              <a:rPr lang="en-GB" dirty="0" smtClean="0"/>
            </a:br>
            <a:r>
              <a:rPr lang="en-GB" dirty="0" err="1" smtClean="0"/>
              <a:t>Skyscapes</a:t>
            </a:r>
            <a:r>
              <a:rPr lang="en-GB" dirty="0" smtClean="0"/>
              <a:t/>
            </a:r>
            <a:br>
              <a:rPr lang="en-GB" dirty="0" smtClean="0"/>
            </a:br>
            <a:endParaRPr lang="en-GB" dirty="0"/>
          </a:p>
        </p:txBody>
      </p:sp>
      <p:sp>
        <p:nvSpPr>
          <p:cNvPr id="5" name="Subtitle 4"/>
          <p:cNvSpPr>
            <a:spLocks noGrp="1"/>
          </p:cNvSpPr>
          <p:nvPr>
            <p:ph type="subTitle" idx="1"/>
          </p:nvPr>
        </p:nvSpPr>
        <p:spPr/>
        <p:txBody>
          <a:bodyPr/>
          <a:lstStyle/>
          <a:p>
            <a:r>
              <a:rPr lang="en-GB" dirty="0" smtClean="0"/>
              <a:t>Dr Nicholas Campion</a:t>
            </a:r>
          </a:p>
          <a:p>
            <a:r>
              <a:rPr lang="en-GB" dirty="0" smtClean="0"/>
              <a:t>Dr Bernadette Brady, Dr Fabio Silva</a:t>
            </a:r>
            <a:endParaRPr lang="en-GB" dirty="0"/>
          </a:p>
        </p:txBody>
      </p:sp>
      <p:pic>
        <p:nvPicPr>
          <p:cNvPr id="6" name="Picture 5" descr="Miro 1940 Personages in the Night Guided by the Phosphorescent Tracks of Snails.jpg"/>
          <p:cNvPicPr>
            <a:picLocks noChangeAspect="1"/>
          </p:cNvPicPr>
          <p:nvPr/>
        </p:nvPicPr>
        <p:blipFill>
          <a:blip r:embed="rId2" cstate="print"/>
          <a:stretch>
            <a:fillRect/>
          </a:stretch>
        </p:blipFill>
        <p:spPr>
          <a:xfrm>
            <a:off x="3851920" y="0"/>
            <a:ext cx="1432180" cy="1187734"/>
          </a:xfrm>
          <a:prstGeom prst="rect">
            <a:avLst/>
          </a:prstGeom>
        </p:spPr>
      </p:pic>
      <p:pic>
        <p:nvPicPr>
          <p:cNvPr id="7" name="Picture 6"/>
          <p:cNvPicPr>
            <a:picLocks noChangeAspect="1"/>
          </p:cNvPicPr>
          <p:nvPr/>
        </p:nvPicPr>
        <p:blipFill>
          <a:blip r:embed="rId3" cstate="print"/>
          <a:stretch>
            <a:fillRect/>
          </a:stretch>
        </p:blipFill>
        <p:spPr>
          <a:xfrm>
            <a:off x="0" y="5558541"/>
            <a:ext cx="1475656" cy="129945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8194" name="Picture 2"/>
          <p:cNvPicPr>
            <a:picLocks noGrp="1" noChangeAspect="1" noChangeArrowheads="1"/>
          </p:cNvPicPr>
          <p:nvPr>
            <p:ph idx="1"/>
          </p:nvPr>
        </p:nvPicPr>
        <p:blipFill>
          <a:blip r:embed="rId2" cstate="print"/>
          <a:srcRect l="4861" t="17382" r="46528" b="4299"/>
          <a:stretch>
            <a:fillRect/>
          </a:stretch>
        </p:blipFill>
        <p:spPr bwMode="auto">
          <a:xfrm>
            <a:off x="214282" y="1500174"/>
            <a:ext cx="8828751" cy="4572032"/>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lecture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1. </a:t>
            </a:r>
            <a:r>
              <a:rPr lang="en-GB" dirty="0" err="1" smtClean="0"/>
              <a:t>Skyscapes</a:t>
            </a:r>
            <a:r>
              <a:rPr lang="en-GB" dirty="0" smtClean="0"/>
              <a:t> – the concept and the experience</a:t>
            </a:r>
          </a:p>
          <a:p>
            <a:r>
              <a:rPr lang="en-GB" dirty="0" smtClean="0"/>
              <a:t>2. The Visual Sky: How would the monks of Strata Florida have seen the sky. </a:t>
            </a:r>
          </a:p>
          <a:p>
            <a:r>
              <a:rPr lang="en-GB" dirty="0" smtClean="0"/>
              <a:t>3. The Medieval Sky: How would the monks of Strata Florida have imagined the sky.</a:t>
            </a:r>
          </a:p>
          <a:p>
            <a:endParaRPr lang="en-GB" dirty="0" smtClean="0"/>
          </a:p>
          <a:p>
            <a:r>
              <a:rPr lang="en-GB" dirty="0" smtClean="0"/>
              <a:t>The notion of ‘</a:t>
            </a:r>
            <a:r>
              <a:rPr lang="en-GB" dirty="0" err="1" smtClean="0"/>
              <a:t>skyscapes</a:t>
            </a:r>
            <a:r>
              <a:rPr lang="en-GB" dirty="0" smtClean="0"/>
              <a:t>’ as a third component of a triple study including ‘landscapes’ and ‘</a:t>
            </a:r>
            <a:r>
              <a:rPr lang="en-GB" dirty="0" err="1" smtClean="0"/>
              <a:t>seacapes</a:t>
            </a:r>
            <a:r>
              <a:rPr lang="en-GB" dirty="0" smtClean="0"/>
              <a:t>’ is one we are pioneering in the School of AHA, here at </a:t>
            </a:r>
            <a:r>
              <a:rPr lang="en-GB" dirty="0" err="1" smtClean="0"/>
              <a:t>Lampeter</a:t>
            </a:r>
            <a:r>
              <a:rPr lang="en-GB" dirty="0" smtClean="0"/>
              <a:t>.</a:t>
            </a:r>
            <a:endParaRPr lang="en-GB" dirty="0"/>
          </a:p>
        </p:txBody>
      </p:sp>
      <p:pic>
        <p:nvPicPr>
          <p:cNvPr id="4" name="Picture 3" descr="fighting-temeraire-tugged-to-her-last-berth-to-be-broken-up.jpg"/>
          <p:cNvPicPr>
            <a:picLocks noChangeAspect="1"/>
          </p:cNvPicPr>
          <p:nvPr/>
        </p:nvPicPr>
        <p:blipFill>
          <a:blip r:embed="rId2" cstate="print"/>
          <a:stretch>
            <a:fillRect/>
          </a:stretch>
        </p:blipFill>
        <p:spPr>
          <a:xfrm>
            <a:off x="7217796" y="0"/>
            <a:ext cx="1926203" cy="142873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a:t>
            </a:r>
            <a:r>
              <a:rPr lang="en-GB" b="1" dirty="0" err="1" smtClean="0"/>
              <a:t>sky·scape</a:t>
            </a:r>
            <a:r>
              <a:rPr lang="en-GB" dirty="0" smtClean="0"/>
              <a:t>	</a:t>
            </a:r>
          </a:p>
          <a:p>
            <a:r>
              <a:rPr lang="en-GB" dirty="0" smtClean="0"/>
              <a:t> 1 : a part of the sky with outlined terrestrial objects that can be comprehended in a single view […]</a:t>
            </a:r>
          </a:p>
          <a:p>
            <a:r>
              <a:rPr lang="en-GB" dirty="0" smtClean="0"/>
              <a:t> 2 : a picture that includes an extensive view of the sky”</a:t>
            </a:r>
          </a:p>
          <a:p>
            <a:r>
              <a:rPr lang="en-GB" dirty="0" smtClean="0"/>
              <a:t> The Merriam-Webster dictionary</a:t>
            </a:r>
          </a:p>
          <a:p>
            <a:r>
              <a:rPr lang="en-GB" dirty="0" smtClean="0"/>
              <a:t>3 (Quentin Drew): a view of the earth from the sky.</a:t>
            </a:r>
          </a:p>
          <a:p>
            <a:r>
              <a:rPr lang="en-GB" dirty="0" smtClean="0"/>
              <a:t>And not just sight, but </a:t>
            </a:r>
            <a:r>
              <a:rPr lang="en-GB" i="1" dirty="0" smtClean="0"/>
              <a:t>experience</a:t>
            </a:r>
            <a:endParaRPr lang="en-GB" i="1" dirty="0"/>
          </a:p>
        </p:txBody>
      </p:sp>
      <p:pic>
        <p:nvPicPr>
          <p:cNvPr id="4" name="Picture 3" descr="Miro 1940 Personages in the Night Guided by the Phosphorescent Tracks of Snails.jpg"/>
          <p:cNvPicPr>
            <a:picLocks noChangeAspect="1"/>
          </p:cNvPicPr>
          <p:nvPr/>
        </p:nvPicPr>
        <p:blipFill>
          <a:blip r:embed="rId2" cstate="print"/>
          <a:stretch>
            <a:fillRect/>
          </a:stretch>
        </p:blipFill>
        <p:spPr>
          <a:xfrm>
            <a:off x="7421218" y="0"/>
            <a:ext cx="1722782" cy="142873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4930" y="186694"/>
            <a:ext cx="8524373" cy="707886"/>
          </a:xfrm>
          <a:prstGeom prst="rect">
            <a:avLst/>
          </a:prstGeom>
          <a:noFill/>
        </p:spPr>
        <p:txBody>
          <a:bodyPr wrap="square" rtlCol="0">
            <a:spAutoFit/>
          </a:bodyPr>
          <a:lstStyle/>
          <a:p>
            <a:pPr algn="ctr"/>
            <a:r>
              <a:rPr lang="en-GB" sz="4000" dirty="0" smtClean="0">
                <a:solidFill>
                  <a:schemeClr val="accent5">
                    <a:lumMod val="50000"/>
                  </a:schemeClr>
                </a:solidFill>
              </a:rPr>
              <a:t>What is a </a:t>
            </a:r>
            <a:r>
              <a:rPr lang="en-GB" sz="4000" dirty="0" err="1" smtClean="0">
                <a:solidFill>
                  <a:schemeClr val="accent5">
                    <a:lumMod val="50000"/>
                  </a:schemeClr>
                </a:solidFill>
              </a:rPr>
              <a:t>Skyscape</a:t>
            </a:r>
            <a:r>
              <a:rPr lang="en-GB" sz="4000" dirty="0" smtClean="0">
                <a:solidFill>
                  <a:schemeClr val="accent5">
                    <a:lumMod val="50000"/>
                  </a:schemeClr>
                </a:solidFill>
              </a:rPr>
              <a:t>?</a:t>
            </a:r>
          </a:p>
        </p:txBody>
      </p:sp>
      <p:sp>
        <p:nvSpPr>
          <p:cNvPr id="8" name="Rectangle 7"/>
          <p:cNvSpPr/>
          <p:nvPr/>
        </p:nvSpPr>
        <p:spPr>
          <a:xfrm>
            <a:off x="845406" y="1940423"/>
            <a:ext cx="7641369" cy="2369880"/>
          </a:xfrm>
          <a:prstGeom prst="rect">
            <a:avLst/>
          </a:prstGeom>
        </p:spPr>
        <p:txBody>
          <a:bodyPr wrap="square">
            <a:spAutoFit/>
          </a:bodyPr>
          <a:lstStyle/>
          <a:p>
            <a:pPr>
              <a:lnSpc>
                <a:spcPct val="115000"/>
              </a:lnSpc>
              <a:spcAft>
                <a:spcPts val="1200"/>
              </a:spcAft>
            </a:pPr>
            <a:r>
              <a:rPr lang="en-US" sz="2000" dirty="0" smtClean="0">
                <a:latin typeface="Calibri" panose="020F0502020204030204" pitchFamily="34" charset="0"/>
                <a:ea typeface="Times New Roman" panose="02020603050405020304" pitchFamily="18" charset="0"/>
                <a:cs typeface="Arial" panose="020B0604020202020204" pitchFamily="34" charset="0"/>
              </a:rPr>
              <a:t>Belden </a:t>
            </a:r>
            <a:r>
              <a:rPr lang="en-US" sz="2000" dirty="0">
                <a:latin typeface="Calibri" panose="020F0502020204030204" pitchFamily="34" charset="0"/>
                <a:ea typeface="Times New Roman" panose="02020603050405020304" pitchFamily="18" charset="0"/>
                <a:cs typeface="Arial" panose="020B0604020202020204" pitchFamily="34" charset="0"/>
              </a:rPr>
              <a:t>Lane </a:t>
            </a:r>
            <a:r>
              <a:rPr lang="en-US" sz="2000" dirty="0">
                <a:solidFill>
                  <a:srgbClr val="222222"/>
                </a:solidFill>
                <a:latin typeface="Calibri" panose="020F0502020204030204" pitchFamily="34" charset="0"/>
                <a:ea typeface="Times New Roman" panose="02020603050405020304" pitchFamily="18" charset="0"/>
                <a:cs typeface="Arial" panose="020B0604020202020204" pitchFamily="34" charset="0"/>
              </a:rPr>
              <a:t>spoke of understand human activity in a landscape by telling  its story</a:t>
            </a:r>
            <a:r>
              <a:rPr lang="en-US" sz="2000" dirty="0">
                <a:latin typeface="Calibri" panose="020F0502020204030204" pitchFamily="34" charset="0"/>
                <a:ea typeface="Times New Roman" panose="02020603050405020304" pitchFamily="18" charset="0"/>
                <a:cs typeface="Arial" panose="020B0604020202020204" pitchFamily="34" charset="0"/>
              </a:rPr>
              <a:t>, </a:t>
            </a:r>
            <a:r>
              <a:rPr lang="en-US" sz="2000" b="1" dirty="0">
                <a:latin typeface="Calibri" panose="020F0502020204030204" pitchFamily="34" charset="0"/>
                <a:ea typeface="Times New Roman" panose="02020603050405020304" pitchFamily="18" charset="0"/>
                <a:cs typeface="Arial" panose="020B0604020202020204" pitchFamily="34" charset="0"/>
              </a:rPr>
              <a:t>‘ to weave a narrative that embraces the energies of land and sky in suggesting common meanings only discovered together</a:t>
            </a:r>
            <a:r>
              <a:rPr lang="en-US" sz="2000" b="1" dirty="0" smtClean="0">
                <a:latin typeface="Calibri" panose="020F0502020204030204" pitchFamily="34" charset="0"/>
                <a:ea typeface="Times New Roman" panose="02020603050405020304" pitchFamily="18" charset="0"/>
                <a:cs typeface="Arial" panose="020B0604020202020204" pitchFamily="34" charset="0"/>
              </a:rPr>
              <a:t>.’</a:t>
            </a:r>
            <a:r>
              <a:rPr lang="en-US" sz="2000" b="1" baseline="30000" dirty="0" smtClean="0">
                <a:latin typeface="Calibri" panose="020F0502020204030204" pitchFamily="34" charset="0"/>
                <a:ea typeface="Times New Roman" panose="02020603050405020304" pitchFamily="18" charset="0"/>
                <a:cs typeface="Arial" panose="020B0604020202020204" pitchFamily="34" charset="0"/>
              </a:rPr>
              <a:t>[1]</a:t>
            </a:r>
            <a:r>
              <a:rPr lang="en-US" sz="2000" b="1" dirty="0" smtClean="0">
                <a:latin typeface="Calibri" panose="020F0502020204030204" pitchFamily="34" charset="0"/>
                <a:ea typeface="Times New Roman" panose="02020603050405020304" pitchFamily="18" charset="0"/>
                <a:cs typeface="Arial" panose="020B0604020202020204" pitchFamily="34" charset="0"/>
              </a:rPr>
              <a:t>   </a:t>
            </a:r>
            <a:endParaRPr lang="en-US" sz="2000" b="1" dirty="0">
              <a:latin typeface="Calibri" panose="020F0502020204030204" pitchFamily="34" charset="0"/>
              <a:ea typeface="Times New Roman" panose="02020603050405020304" pitchFamily="18" charset="0"/>
              <a:cs typeface="Arial" panose="020B0604020202020204" pitchFamily="34" charset="0"/>
            </a:endParaRPr>
          </a:p>
          <a:p>
            <a:pPr algn="ctr">
              <a:lnSpc>
                <a:spcPct val="115000"/>
              </a:lnSpc>
              <a:spcAft>
                <a:spcPts val="1200"/>
              </a:spcAft>
            </a:pPr>
            <a:r>
              <a:rPr lang="en-GB" sz="20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 It is this narrative which blend land, sky and culture, human activity, which we define as a skyscape. </a:t>
            </a:r>
            <a:endParaRPr lang="en-GB" sz="2000" dirty="0">
              <a:latin typeface="Calibri" panose="020F0502020204030204" pitchFamily="34" charset="0"/>
              <a:ea typeface="Calibri" panose="020F0502020204030204" pitchFamily="34" charset="0"/>
              <a:cs typeface="Times New Roman" panose="02020603050405020304" pitchFamily="18" charset="0"/>
            </a:endParaRPr>
          </a:p>
        </p:txBody>
      </p:sp>
      <p:sp>
        <p:nvSpPr>
          <p:cNvPr id="9" name="Rectangle 8"/>
          <p:cNvSpPr/>
          <p:nvPr/>
        </p:nvSpPr>
        <p:spPr>
          <a:xfrm>
            <a:off x="354931" y="5920086"/>
            <a:ext cx="7915275" cy="646331"/>
          </a:xfrm>
          <a:prstGeom prst="rect">
            <a:avLst/>
          </a:prstGeom>
        </p:spPr>
        <p:txBody>
          <a:bodyPr wrap="square">
            <a:spAutoFit/>
          </a:bodyPr>
          <a:lstStyle/>
          <a:p>
            <a:pPr marL="342900" indent="-342900">
              <a:buAutoNum type="arabicPeriod"/>
            </a:pPr>
            <a:r>
              <a:rPr lang="en-US" dirty="0" smtClean="0"/>
              <a:t> </a:t>
            </a:r>
            <a:r>
              <a:rPr lang="en-US" dirty="0"/>
              <a:t>Lane, Belden C. </a:t>
            </a:r>
            <a:r>
              <a:rPr lang="en-US" i="1" dirty="0"/>
              <a:t>Landscapes of the sacred: geography and narrative in American spirituality</a:t>
            </a:r>
            <a:r>
              <a:rPr lang="en-US" dirty="0"/>
              <a:t>. Baltimore, MD: Johns Hopkins University Press, 2001.p.58</a:t>
            </a:r>
            <a:endParaRPr lang="en-GB" dirty="0"/>
          </a:p>
        </p:txBody>
      </p:sp>
      <p:pic>
        <p:nvPicPr>
          <p:cNvPr id="11" name="Picture 10"/>
          <p:cNvPicPr>
            <a:picLocks noChangeAspect="1"/>
          </p:cNvPicPr>
          <p:nvPr/>
        </p:nvPicPr>
        <p:blipFill>
          <a:blip r:embed="rId2" cstate="print"/>
          <a:stretch>
            <a:fillRect/>
          </a:stretch>
        </p:blipFill>
        <p:spPr>
          <a:xfrm>
            <a:off x="-3669" y="0"/>
            <a:ext cx="1514106" cy="1777757"/>
          </a:xfrm>
          <a:prstGeom prst="rect">
            <a:avLst/>
          </a:prstGeom>
        </p:spPr>
      </p:pic>
      <p:pic>
        <p:nvPicPr>
          <p:cNvPr id="12" name="Picture 11"/>
          <p:cNvPicPr>
            <a:picLocks noChangeAspect="1"/>
          </p:cNvPicPr>
          <p:nvPr/>
        </p:nvPicPr>
        <p:blipFill>
          <a:blip r:embed="rId2" cstate="print"/>
          <a:stretch>
            <a:fillRect/>
          </a:stretch>
        </p:blipFill>
        <p:spPr>
          <a:xfrm>
            <a:off x="7629894" y="0"/>
            <a:ext cx="1514106" cy="1777757"/>
          </a:xfrm>
          <a:prstGeom prst="rect">
            <a:avLst/>
          </a:prstGeom>
        </p:spPr>
      </p:pic>
    </p:spTree>
    <p:extLst>
      <p:ext uri="{BB962C8B-B14F-4D97-AF65-F5344CB8AC3E}">
        <p14:creationId xmlns:p14="http://schemas.microsoft.com/office/powerpoint/2010/main" xmlns="" val="630933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do we see when we see the sky?</a:t>
            </a:r>
            <a:endParaRPr lang="en-GB" dirty="0"/>
          </a:p>
        </p:txBody>
      </p:sp>
      <p:pic>
        <p:nvPicPr>
          <p:cNvPr id="4" name="Content Placeholder 3" descr="rainbow-in-the-clouds-15621 (1).jpg"/>
          <p:cNvPicPr>
            <a:picLocks noGrp="1" noChangeAspect="1"/>
          </p:cNvPicPr>
          <p:nvPr>
            <p:ph idx="1"/>
          </p:nvPr>
        </p:nvPicPr>
        <p:blipFill>
          <a:blip r:embed="rId2" cstate="print"/>
          <a:stretch>
            <a:fillRect/>
          </a:stretch>
        </p:blipFill>
        <p:spPr>
          <a:xfrm>
            <a:off x="548922" y="1600200"/>
            <a:ext cx="8046156" cy="4525963"/>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few important words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Sky</a:t>
            </a:r>
          </a:p>
          <a:p>
            <a:r>
              <a:rPr lang="en-GB" dirty="0" smtClean="0"/>
              <a:t>Astronomy</a:t>
            </a:r>
          </a:p>
          <a:p>
            <a:r>
              <a:rPr lang="en-GB" dirty="0" smtClean="0"/>
              <a:t>Astrology</a:t>
            </a:r>
          </a:p>
          <a:p>
            <a:r>
              <a:rPr lang="en-GB" dirty="0" err="1" smtClean="0"/>
              <a:t>Archaeoastronomy</a:t>
            </a:r>
            <a:endParaRPr lang="en-GB" dirty="0" smtClean="0"/>
          </a:p>
          <a:p>
            <a:r>
              <a:rPr lang="en-GB" dirty="0" smtClean="0"/>
              <a:t>Cultural Astronomy</a:t>
            </a:r>
          </a:p>
          <a:p>
            <a:r>
              <a:rPr lang="en-GB" dirty="0" err="1" smtClean="0"/>
              <a:t>Ethnoastronomy</a:t>
            </a:r>
            <a:endParaRPr lang="en-GB" dirty="0" smtClean="0"/>
          </a:p>
          <a:p>
            <a:endParaRPr lang="en-GB" dirty="0" smtClean="0"/>
          </a:p>
          <a:p>
            <a:r>
              <a:rPr lang="en-GB" dirty="0" smtClean="0"/>
              <a:t>We should remember that all words are labels with shifting and contested meanings, as they move from one time period to another and one culture to another.</a:t>
            </a:r>
          </a:p>
        </p:txBody>
      </p:sp>
      <p:pic>
        <p:nvPicPr>
          <p:cNvPr id="4" name="Picture 3" descr="Miro 1940 Personages in the Night Guided by the Phosphorescent Tracks of Snails.jpg"/>
          <p:cNvPicPr>
            <a:picLocks noChangeAspect="1"/>
          </p:cNvPicPr>
          <p:nvPr/>
        </p:nvPicPr>
        <p:blipFill>
          <a:blip r:embed="rId2" cstate="print"/>
          <a:stretch>
            <a:fillRect/>
          </a:stretch>
        </p:blipFill>
        <p:spPr>
          <a:xfrm>
            <a:off x="7421218" y="0"/>
            <a:ext cx="1722782" cy="142873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Defining astronomy</a:t>
            </a:r>
            <a:endParaRPr lang="en-GB" dirty="0"/>
          </a:p>
        </p:txBody>
      </p:sp>
      <p:sp>
        <p:nvSpPr>
          <p:cNvPr id="3" name="Content Placeholder 2"/>
          <p:cNvSpPr>
            <a:spLocks noGrp="1"/>
          </p:cNvSpPr>
          <p:nvPr>
            <p:ph idx="1"/>
          </p:nvPr>
        </p:nvSpPr>
        <p:spPr/>
        <p:txBody>
          <a:bodyPr>
            <a:normAutofit lnSpcReduction="10000"/>
          </a:bodyPr>
          <a:lstStyle/>
          <a:p>
            <a:r>
              <a:rPr lang="en-GB" dirty="0" smtClean="0"/>
              <a:t>‘A modern definition of astronomy is as close as any standard dictionary. </a:t>
            </a:r>
            <a:r>
              <a:rPr lang="en-GB" i="1" dirty="0" smtClean="0"/>
              <a:t>The Random House Dictionary of the English Language</a:t>
            </a:r>
            <a:r>
              <a:rPr lang="en-GB" dirty="0" smtClean="0"/>
              <a:t>, for example, omits those references to unchanging, eternal and divine but informs us that astronomy is </a:t>
            </a:r>
            <a:r>
              <a:rPr lang="en-GB" b="1" dirty="0" smtClean="0"/>
              <a:t>“the science that deals with the material universe beyond the earth’s atmosphere.”’.</a:t>
            </a:r>
          </a:p>
          <a:p>
            <a:r>
              <a:rPr lang="en-GB" sz="1400" dirty="0" smtClean="0"/>
              <a:t>Krupp, E.C., ‘Astronomy’, in </a:t>
            </a:r>
            <a:r>
              <a:rPr lang="en-GB" sz="1400" i="1" dirty="0" smtClean="0"/>
              <a:t>History of Astronomy: An Encyclopaedia</a:t>
            </a:r>
            <a:r>
              <a:rPr lang="en-GB" sz="1400" dirty="0" smtClean="0"/>
              <a:t>, ed. John Lankford, New York and London, Garland Publishing, 1997, pp. 66-72 (p. 67).</a:t>
            </a:r>
          </a:p>
          <a:p>
            <a:r>
              <a:rPr lang="en-GB" sz="1400" dirty="0" smtClean="0"/>
              <a:t> </a:t>
            </a:r>
          </a:p>
          <a:p>
            <a:endParaRPr lang="en-GB" dirty="0"/>
          </a:p>
        </p:txBody>
      </p:sp>
      <p:pic>
        <p:nvPicPr>
          <p:cNvPr id="4" name="Picture 3" descr="Ed Krupp_EC_GO_Director_1.JPG"/>
          <p:cNvPicPr>
            <a:picLocks noChangeAspect="1"/>
          </p:cNvPicPr>
          <p:nvPr/>
        </p:nvPicPr>
        <p:blipFill>
          <a:blip r:embed="rId2" cstate="print"/>
          <a:stretch>
            <a:fillRect/>
          </a:stretch>
        </p:blipFill>
        <p:spPr>
          <a:xfrm>
            <a:off x="8001024" y="0"/>
            <a:ext cx="1142976" cy="171446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GB" dirty="0" smtClean="0"/>
              <a:t>Defining Astrology</a:t>
            </a:r>
            <a:endParaRPr lang="en-US" dirty="0" smtClean="0"/>
          </a:p>
        </p:txBody>
      </p:sp>
      <p:sp>
        <p:nvSpPr>
          <p:cNvPr id="17411" name="Text Placeholder 2"/>
          <p:cNvSpPr>
            <a:spLocks noGrp="1"/>
          </p:cNvSpPr>
          <p:nvPr>
            <p:ph type="body" sz="half" idx="1"/>
          </p:nvPr>
        </p:nvSpPr>
        <p:spPr/>
        <p:txBody>
          <a:bodyPr/>
          <a:lstStyle/>
          <a:p>
            <a:pPr eaLnBrk="1" hangingPunct="1"/>
            <a:r>
              <a:rPr lang="en-GB" dirty="0" smtClean="0"/>
              <a:t>‘Astrology is the practice of </a:t>
            </a:r>
            <a:r>
              <a:rPr lang="en-GB" b="1" dirty="0" smtClean="0"/>
              <a:t>relating the heavenly bodies to lives and events on earth, </a:t>
            </a:r>
            <a:r>
              <a:rPr lang="en-GB" dirty="0" smtClean="0"/>
              <a:t>and the tradition that has thus been generated’. </a:t>
            </a:r>
            <a:endParaRPr lang="en-US" dirty="0" smtClean="0"/>
          </a:p>
          <a:p>
            <a:pPr eaLnBrk="1" hangingPunct="1"/>
            <a:endParaRPr lang="en-US" dirty="0" smtClean="0"/>
          </a:p>
        </p:txBody>
      </p:sp>
      <p:sp>
        <p:nvSpPr>
          <p:cNvPr id="17412" name="Content Placeholder 3"/>
          <p:cNvSpPr>
            <a:spLocks noGrp="1"/>
          </p:cNvSpPr>
          <p:nvPr>
            <p:ph sz="half" idx="2"/>
          </p:nvPr>
        </p:nvSpPr>
        <p:spPr/>
        <p:txBody>
          <a:bodyPr/>
          <a:lstStyle/>
          <a:p>
            <a:pPr eaLnBrk="1" hangingPunct="1"/>
            <a:r>
              <a:rPr lang="en-GB" sz="2400" smtClean="0"/>
              <a:t>Patrick Curry, Patrick, ‘Astrology’, in Boyd, Kelly (ed.) </a:t>
            </a:r>
            <a:r>
              <a:rPr lang="en-GB" sz="2400" i="1" smtClean="0"/>
              <a:t>The Encyclopaedia of Historians and Historical Writing</a:t>
            </a:r>
            <a:r>
              <a:rPr lang="en-GB" sz="2400" smtClean="0"/>
              <a:t>, 2 Vols. London: Fitzroy Dearborn 1999, Vol. 1, pp 55-7 (p. 55)</a:t>
            </a:r>
            <a:endParaRPr lang="en-US" sz="2400" smtClean="0"/>
          </a:p>
          <a:p>
            <a:pPr eaLnBrk="1" hangingPunct="1"/>
            <a:endParaRPr lang="en-US" sz="4000" smtClean="0"/>
          </a:p>
        </p:txBody>
      </p:sp>
      <p:pic>
        <p:nvPicPr>
          <p:cNvPr id="17413" name="Picture 4" descr="patrick.jpeg"/>
          <p:cNvPicPr>
            <a:picLocks noChangeAspect="1"/>
          </p:cNvPicPr>
          <p:nvPr/>
        </p:nvPicPr>
        <p:blipFill>
          <a:blip r:embed="rId2" cstate="print"/>
          <a:srcRect/>
          <a:stretch>
            <a:fillRect/>
          </a:stretch>
        </p:blipFill>
        <p:spPr bwMode="auto">
          <a:xfrm>
            <a:off x="7286625" y="5000625"/>
            <a:ext cx="1500188" cy="1636713"/>
          </a:xfrm>
          <a:prstGeom prst="rect">
            <a:avLst/>
          </a:prstGeom>
          <a:noFill/>
          <a:ln w="9525">
            <a:noFill/>
            <a:miter lim="800000"/>
            <a:headEnd/>
            <a:tailEnd/>
          </a:ln>
        </p:spPr>
      </p:pic>
      <p:pic>
        <p:nvPicPr>
          <p:cNvPr id="17414" name="Picture 2"/>
          <p:cNvPicPr>
            <a:picLocks noChangeAspect="1" noChangeArrowheads="1"/>
          </p:cNvPicPr>
          <p:nvPr/>
        </p:nvPicPr>
        <p:blipFill>
          <a:blip r:embed="rId3" cstate="print"/>
          <a:srcRect/>
          <a:stretch>
            <a:fillRect/>
          </a:stretch>
        </p:blipFill>
        <p:spPr bwMode="auto">
          <a:xfrm>
            <a:off x="0" y="0"/>
            <a:ext cx="1284288" cy="528638"/>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endParaRPr lang="en-US" smtClean="0"/>
          </a:p>
        </p:txBody>
      </p:sp>
      <p:sp>
        <p:nvSpPr>
          <p:cNvPr id="15363" name="Content Placeholder 2"/>
          <p:cNvSpPr>
            <a:spLocks noGrp="1"/>
          </p:cNvSpPr>
          <p:nvPr>
            <p:ph idx="1"/>
          </p:nvPr>
        </p:nvSpPr>
        <p:spPr/>
        <p:txBody>
          <a:bodyPr/>
          <a:lstStyle/>
          <a:p>
            <a:r>
              <a:rPr lang="en-GB" sz="1800" dirty="0" smtClean="0"/>
              <a:t>‘The most fundamental connection between objects and events in the sky and those on earth that we might term </a:t>
            </a:r>
            <a:r>
              <a:rPr lang="en-GB" sz="1800" i="1" dirty="0" smtClean="0"/>
              <a:t>astrological </a:t>
            </a:r>
            <a:r>
              <a:rPr lang="en-GB" sz="1800" dirty="0" smtClean="0"/>
              <a:t>relates to the here and now. </a:t>
            </a:r>
            <a:r>
              <a:rPr lang="en-GB" sz="1800" b="1" dirty="0" smtClean="0"/>
              <a:t>Belief in the direct interconnectedness of things is evident among modern indigenous communities and surely extended far back into prehistory.</a:t>
            </a:r>
            <a:r>
              <a:rPr lang="en-GB" sz="1800" dirty="0" smtClean="0"/>
              <a:t> Modern examples include the </a:t>
            </a:r>
            <a:r>
              <a:rPr lang="en-GB" sz="1800" b="1" dirty="0" err="1" smtClean="0"/>
              <a:t>Barasana</a:t>
            </a:r>
            <a:r>
              <a:rPr lang="en-GB" sz="1800" b="1" dirty="0" smtClean="0"/>
              <a:t> of the Colombian Amazon, who understand that the celestial caterpillar causes the proliferation of earthly caterpillars</a:t>
            </a:r>
            <a:r>
              <a:rPr lang="en-GB" sz="1800" dirty="0" smtClean="0"/>
              <a:t>; the </a:t>
            </a:r>
            <a:r>
              <a:rPr lang="en-GB" sz="1800" b="1" dirty="0" err="1" smtClean="0"/>
              <a:t>Mursi</a:t>
            </a:r>
            <a:r>
              <a:rPr lang="en-GB" sz="1800" b="1" dirty="0" smtClean="0"/>
              <a:t> of Ethiopia, for who, the flooding of the river they call </a:t>
            </a:r>
            <a:r>
              <a:rPr lang="en-GB" sz="1800" b="1" i="1" dirty="0" err="1" smtClean="0"/>
              <a:t>waar</a:t>
            </a:r>
            <a:r>
              <a:rPr lang="en-GB" sz="1800" b="1" dirty="0" smtClean="0"/>
              <a:t> can be determined, without going down to the banks, by the behaviour of the star of the same name; </a:t>
            </a:r>
            <a:r>
              <a:rPr lang="en-GB" sz="1800" dirty="0" smtClean="0"/>
              <a:t>and those </a:t>
            </a:r>
            <a:r>
              <a:rPr lang="en-GB" sz="1800" b="1" dirty="0" smtClean="0"/>
              <a:t>modern Hawaiians who still carry on the ancient practice of planting taro and other crops according to the day of the month in the traditional calendar (i.e., the phase of the moon).’</a:t>
            </a:r>
            <a:endParaRPr lang="en-US" sz="1800" b="1" dirty="0" smtClean="0"/>
          </a:p>
          <a:p>
            <a:r>
              <a:rPr lang="en-US" sz="1800" dirty="0" smtClean="0"/>
              <a:t>Ruggles, Clive, </a:t>
            </a:r>
            <a:r>
              <a:rPr lang="en-US" sz="1800" i="1" dirty="0" smtClean="0"/>
              <a:t>Ancient Astronomy: An </a:t>
            </a:r>
            <a:r>
              <a:rPr lang="en-US" sz="1800" i="1" dirty="0" err="1" smtClean="0"/>
              <a:t>Encylopaedia</a:t>
            </a:r>
            <a:r>
              <a:rPr lang="en-US" sz="1800" i="1" dirty="0" smtClean="0"/>
              <a:t> of Cosmologies and Myth</a:t>
            </a:r>
            <a:r>
              <a:rPr lang="en-US" sz="1800" dirty="0" smtClean="0"/>
              <a:t>, Santa Barbara: ABC CLIO, 2005, p. 27</a:t>
            </a:r>
          </a:p>
          <a:p>
            <a:r>
              <a:rPr lang="en-GB" dirty="0" smtClean="0"/>
              <a:t> </a:t>
            </a:r>
            <a:endParaRPr lang="en-US" dirty="0" smtClean="0"/>
          </a:p>
          <a:p>
            <a:endParaRPr lang="en-US" dirty="0" smtClean="0"/>
          </a:p>
        </p:txBody>
      </p:sp>
      <p:pic>
        <p:nvPicPr>
          <p:cNvPr id="15364" name="Picture 2"/>
          <p:cNvPicPr>
            <a:picLocks noChangeAspect="1" noChangeArrowheads="1"/>
          </p:cNvPicPr>
          <p:nvPr/>
        </p:nvPicPr>
        <p:blipFill>
          <a:blip r:embed="rId2" cstate="print"/>
          <a:srcRect/>
          <a:stretch>
            <a:fillRect/>
          </a:stretch>
        </p:blipFill>
        <p:spPr bwMode="auto">
          <a:xfrm>
            <a:off x="6500813" y="5845175"/>
            <a:ext cx="2000250" cy="823913"/>
          </a:xfrm>
          <a:prstGeom prst="rect">
            <a:avLst/>
          </a:prstGeom>
          <a:noFill/>
          <a:ln w="9525">
            <a:noFill/>
            <a:miter lim="800000"/>
            <a:headEnd/>
            <a:tailEnd/>
          </a:ln>
        </p:spPr>
      </p:pic>
      <p:pic>
        <p:nvPicPr>
          <p:cNvPr id="15365" name="Picture 4" descr="Ruggles.jpeg"/>
          <p:cNvPicPr>
            <a:picLocks noChangeAspect="1"/>
          </p:cNvPicPr>
          <p:nvPr/>
        </p:nvPicPr>
        <p:blipFill>
          <a:blip r:embed="rId3" cstate="print"/>
          <a:srcRect/>
          <a:stretch>
            <a:fillRect/>
          </a:stretch>
        </p:blipFill>
        <p:spPr bwMode="auto">
          <a:xfrm>
            <a:off x="7786688" y="71438"/>
            <a:ext cx="1204912" cy="1560512"/>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US" dirty="0" err="1" smtClean="0"/>
              <a:t>Archaeoastronomy</a:t>
            </a:r>
            <a:endParaRPr lang="en-US" dirty="0" smtClean="0"/>
          </a:p>
        </p:txBody>
      </p:sp>
      <p:sp>
        <p:nvSpPr>
          <p:cNvPr id="9219" name="Content Placeholder 2"/>
          <p:cNvSpPr>
            <a:spLocks noGrp="1"/>
          </p:cNvSpPr>
          <p:nvPr>
            <p:ph idx="1"/>
          </p:nvPr>
        </p:nvSpPr>
        <p:spPr/>
        <p:txBody>
          <a:bodyPr/>
          <a:lstStyle/>
          <a:p>
            <a:pPr eaLnBrk="1" hangingPunct="1"/>
            <a:r>
              <a:rPr lang="en-US" sz="2400" i="1" dirty="0" err="1" smtClean="0"/>
              <a:t>Archaeoastronomy</a:t>
            </a:r>
            <a:r>
              <a:rPr lang="en-US" sz="2400" i="1" dirty="0" smtClean="0"/>
              <a:t> is the study of beliefs and practices relating to the sky in the past, especially in prehistory, and the uses to which people's knowledge of the skies was put.</a:t>
            </a:r>
            <a:endParaRPr lang="en-US" sz="2400" dirty="0" smtClean="0"/>
          </a:p>
          <a:p>
            <a:pPr eaLnBrk="1" hangingPunct="1"/>
            <a:r>
              <a:rPr lang="en-US" sz="2400" dirty="0" smtClean="0"/>
              <a:t>Clive Ruggles, </a:t>
            </a:r>
            <a:r>
              <a:rPr lang="en-US" sz="2400" u="sng" dirty="0" smtClean="0">
                <a:hlinkClick r:id="rId2"/>
              </a:rPr>
              <a:t>http://www.cliveruggles.net/</a:t>
            </a:r>
            <a:r>
              <a:rPr lang="en-US" sz="2400" dirty="0" smtClean="0"/>
              <a:t>, accessed 8 December 2009.</a:t>
            </a:r>
          </a:p>
          <a:p>
            <a:pPr eaLnBrk="1" hangingPunct="1"/>
            <a:r>
              <a:rPr lang="en-US" dirty="0" smtClean="0"/>
              <a:t> </a:t>
            </a:r>
          </a:p>
          <a:p>
            <a:pPr eaLnBrk="1" hangingPunct="1"/>
            <a:endParaRPr lang="en-US" dirty="0" smtClean="0"/>
          </a:p>
        </p:txBody>
      </p:sp>
      <p:pic>
        <p:nvPicPr>
          <p:cNvPr id="9220" name="Picture 3" descr="Ruggles.jpeg"/>
          <p:cNvPicPr>
            <a:picLocks noChangeAspect="1"/>
          </p:cNvPicPr>
          <p:nvPr/>
        </p:nvPicPr>
        <p:blipFill>
          <a:blip r:embed="rId3" cstate="print"/>
          <a:srcRect/>
          <a:stretch>
            <a:fillRect/>
          </a:stretch>
        </p:blipFill>
        <p:spPr bwMode="auto">
          <a:xfrm>
            <a:off x="7153275" y="4281488"/>
            <a:ext cx="1990725" cy="2576512"/>
          </a:xfrm>
          <a:prstGeom prst="rect">
            <a:avLst/>
          </a:prstGeom>
          <a:noFill/>
          <a:ln w="9525">
            <a:noFill/>
            <a:miter lim="800000"/>
            <a:headEnd/>
            <a:tailEnd/>
          </a:ln>
        </p:spPr>
      </p:pic>
      <p:pic>
        <p:nvPicPr>
          <p:cNvPr id="5" name="Picture 2"/>
          <p:cNvPicPr>
            <a:picLocks noChangeAspect="1" noChangeArrowheads="1"/>
          </p:cNvPicPr>
          <p:nvPr/>
        </p:nvPicPr>
        <p:blipFill>
          <a:blip r:embed="rId4" cstate="print"/>
          <a:srcRect l="16150" t="34584" r="57616" b="28049"/>
          <a:stretch>
            <a:fillRect/>
          </a:stretch>
        </p:blipFill>
        <p:spPr bwMode="auto">
          <a:xfrm>
            <a:off x="571472" y="4000504"/>
            <a:ext cx="4714908" cy="2158633"/>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Cultural astronomy</a:t>
            </a:r>
            <a:endParaRPr lang="en-GB" dirty="0"/>
          </a:p>
        </p:txBody>
      </p:sp>
      <p:sp>
        <p:nvSpPr>
          <p:cNvPr id="3" name="Content Placeholder 2"/>
          <p:cNvSpPr>
            <a:spLocks noGrp="1"/>
          </p:cNvSpPr>
          <p:nvPr>
            <p:ph idx="1"/>
          </p:nvPr>
        </p:nvSpPr>
        <p:spPr/>
        <p:txBody>
          <a:bodyPr>
            <a:normAutofit fontScale="92500" lnSpcReduction="20000"/>
          </a:bodyPr>
          <a:lstStyle/>
          <a:p>
            <a:pPr hangingPunct="0"/>
            <a:r>
              <a:rPr lang="en-US" i="1" dirty="0" smtClean="0"/>
              <a:t>‘What astronomy is not an astronomy in a culture?’</a:t>
            </a:r>
            <a:endParaRPr lang="en-GB" dirty="0" smtClean="0"/>
          </a:p>
          <a:p>
            <a:pPr hangingPunct="0"/>
            <a:r>
              <a:rPr lang="en-US" sz="1600" dirty="0" smtClean="0"/>
              <a:t>Michael </a:t>
            </a:r>
            <a:r>
              <a:rPr lang="en-US" sz="1600" dirty="0" err="1" smtClean="0"/>
              <a:t>Hoskin</a:t>
            </a:r>
            <a:r>
              <a:rPr lang="en-US" sz="1600" dirty="0" smtClean="0"/>
              <a:t>, review of </a:t>
            </a:r>
            <a:r>
              <a:rPr lang="en-US" sz="1600" i="1" dirty="0" smtClean="0"/>
              <a:t>Astronomies and Cultures</a:t>
            </a:r>
            <a:r>
              <a:rPr lang="en-US" sz="1600" dirty="0" smtClean="0"/>
              <a:t>, ed. Clive L. N. Ruggles and Nicholas J. Saunders (University of Colorado Press, </a:t>
            </a:r>
            <a:r>
              <a:rPr lang="en-US" sz="1600" dirty="0" err="1" smtClean="0"/>
              <a:t>Niwot</a:t>
            </a:r>
            <a:r>
              <a:rPr lang="en-US" sz="1600" dirty="0" smtClean="0"/>
              <a:t>, Col., 1993), in </a:t>
            </a:r>
            <a:r>
              <a:rPr lang="en-US" sz="1600" i="1" dirty="0" err="1" smtClean="0"/>
              <a:t>Archaeoastronomy</a:t>
            </a:r>
            <a:r>
              <a:rPr lang="en-US" sz="1600" i="1" dirty="0" smtClean="0"/>
              <a:t>:</a:t>
            </a:r>
            <a:r>
              <a:rPr lang="en-US" sz="1600" dirty="0" smtClean="0"/>
              <a:t> </a:t>
            </a:r>
            <a:r>
              <a:rPr lang="en-US" sz="1600" i="1" dirty="0" smtClean="0"/>
              <a:t>supplement to the Journal for the History of Astronomy</a:t>
            </a:r>
            <a:r>
              <a:rPr lang="en-US" sz="1600" dirty="0" smtClean="0"/>
              <a:t>, 1996 vol. 27, number 21, p 885-7.</a:t>
            </a:r>
            <a:endParaRPr lang="en-GB" sz="1600" dirty="0" smtClean="0"/>
          </a:p>
          <a:p>
            <a:pPr hangingPunct="0"/>
            <a:endParaRPr lang="en-GB" dirty="0" smtClean="0"/>
          </a:p>
          <a:p>
            <a:pPr hangingPunct="0"/>
            <a:r>
              <a:rPr lang="en-US" i="1" dirty="0" smtClean="0"/>
              <a:t>‘Cultural astronomy: the use of astronomical knowledge, beliefs or theories to inspire, inform or influence social forms and ideologies, or any aspect of human </a:t>
            </a:r>
            <a:r>
              <a:rPr lang="en-US" i="1" dirty="0" err="1" smtClean="0"/>
              <a:t>behaviour</a:t>
            </a:r>
            <a:r>
              <a:rPr lang="en-US" i="1" dirty="0" smtClean="0"/>
              <a:t>. Cultural astronomy also includes the modern disciplines of </a:t>
            </a:r>
            <a:r>
              <a:rPr lang="en-US" i="1" dirty="0" err="1" smtClean="0"/>
              <a:t>ethnoastronomy</a:t>
            </a:r>
            <a:r>
              <a:rPr lang="en-US" i="1" dirty="0" smtClean="0"/>
              <a:t> and </a:t>
            </a:r>
            <a:r>
              <a:rPr lang="en-US" i="1" dirty="0" err="1" smtClean="0"/>
              <a:t>archaeoastronomy</a:t>
            </a:r>
            <a:r>
              <a:rPr lang="en-US" i="1" dirty="0" smtClean="0"/>
              <a:t>.’</a:t>
            </a:r>
            <a:r>
              <a:rPr lang="en-US" dirty="0" smtClean="0"/>
              <a:t> </a:t>
            </a:r>
            <a:endParaRPr lang="en-GB" dirty="0" smtClean="0"/>
          </a:p>
          <a:p>
            <a:r>
              <a:rPr lang="en-GB" sz="1700" dirty="0" smtClean="0"/>
              <a:t>Campion, Nicholas, ‘Editorial’, in </a:t>
            </a:r>
            <a:r>
              <a:rPr lang="en-GB" sz="1700" i="1" dirty="0" smtClean="0"/>
              <a:t>Culture and Cosmos</a:t>
            </a:r>
            <a:r>
              <a:rPr lang="en-GB" sz="1700" dirty="0" smtClean="0"/>
              <a:t>, Spring/Summer 1997, Vol. 1, no 1, p. 2.</a:t>
            </a:r>
          </a:p>
          <a:p>
            <a:endParaRPr lang="en-GB" dirty="0"/>
          </a:p>
        </p:txBody>
      </p:sp>
      <p:pic>
        <p:nvPicPr>
          <p:cNvPr id="4" name="Picture 3" descr="Michael hoskin2 (1).jpg"/>
          <p:cNvPicPr>
            <a:picLocks noChangeAspect="1"/>
          </p:cNvPicPr>
          <p:nvPr/>
        </p:nvPicPr>
        <p:blipFill>
          <a:blip r:embed="rId2" cstate="print"/>
          <a:stretch>
            <a:fillRect/>
          </a:stretch>
        </p:blipFill>
        <p:spPr>
          <a:xfrm>
            <a:off x="7500958" y="714356"/>
            <a:ext cx="1466851" cy="1493233"/>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Timothy </a:t>
            </a:r>
            <a:r>
              <a:rPr lang="en-GB" dirty="0" err="1" smtClean="0"/>
              <a:t>Darvill</a:t>
            </a:r>
            <a:r>
              <a:rPr lang="en-GB" dirty="0" smtClean="0"/>
              <a:t> foreword </a:t>
            </a:r>
            <a:r>
              <a:rPr lang="en-GB" i="1" dirty="0" err="1" smtClean="0"/>
              <a:t>Skyscapes</a:t>
            </a:r>
            <a:r>
              <a:rPr lang="en-GB" dirty="0" smtClean="0"/>
              <a:t>.</a:t>
            </a:r>
            <a:br>
              <a:rPr lang="en-GB" dirty="0" smtClean="0"/>
            </a:br>
            <a:r>
              <a:rPr lang="en-GB" dirty="0" smtClean="0"/>
              <a:t>p. 140</a:t>
            </a:r>
            <a:endParaRPr lang="en-GB" dirty="0"/>
          </a:p>
        </p:txBody>
      </p:sp>
      <p:sp>
        <p:nvSpPr>
          <p:cNvPr id="3" name="Content Placeholder 2"/>
          <p:cNvSpPr>
            <a:spLocks noGrp="1"/>
          </p:cNvSpPr>
          <p:nvPr>
            <p:ph idx="1"/>
          </p:nvPr>
        </p:nvSpPr>
        <p:spPr/>
        <p:txBody>
          <a:bodyPr>
            <a:normAutofit/>
          </a:bodyPr>
          <a:lstStyle/>
          <a:p>
            <a:r>
              <a:rPr lang="en-GB" sz="1800" i="1" dirty="0" smtClean="0"/>
              <a:t>As the papers in this book clearly show, the heavens comprise much more than the sun, moon, and stars in the night sky. People did much more than dance beneath a diamond sky. Time and again the contributors show how </a:t>
            </a:r>
            <a:r>
              <a:rPr lang="en-GB" sz="1800" i="1" dirty="0" err="1" smtClean="0"/>
              <a:t>skyscapes</a:t>
            </a:r>
            <a:r>
              <a:rPr lang="en-GB" sz="1800" i="1" dirty="0" smtClean="0"/>
              <a:t> are as much a part of the lived-in, experienced, and socially constructed world as the landscapes below our feet, the seascapes lapping our shores, and the </a:t>
            </a:r>
            <a:r>
              <a:rPr lang="en-GB" sz="1800" i="1" dirty="0" err="1" smtClean="0"/>
              <a:t>taskscapes</a:t>
            </a:r>
            <a:r>
              <a:rPr lang="en-GB" sz="1800" i="1" dirty="0" smtClean="0"/>
              <a:t> that structure the rhythm of everyday life. </a:t>
            </a:r>
            <a:r>
              <a:rPr lang="en-GB" sz="1800" b="1" i="1" dirty="0" smtClean="0"/>
              <a:t>Their work shows how important it is to look up from archaeological features in the ground to contemplate the sky above and to consider how such a changing infinity was viewed and understood by ancient communities. What is visible in the sky by day or night relates closely to the construction and use of material culture in its widest sense.</a:t>
            </a:r>
            <a:endParaRPr lang="en-GB" sz="1800" b="1" i="1" dirty="0"/>
          </a:p>
        </p:txBody>
      </p:sp>
      <p:pic>
        <p:nvPicPr>
          <p:cNvPr id="4" name="Picture 3" descr="Skyscapes.jpg"/>
          <p:cNvPicPr>
            <a:picLocks noChangeAspect="1"/>
          </p:cNvPicPr>
          <p:nvPr/>
        </p:nvPicPr>
        <p:blipFill>
          <a:blip r:embed="rId2" cstate="print"/>
          <a:stretch>
            <a:fillRect/>
          </a:stretch>
        </p:blipFill>
        <p:spPr>
          <a:xfrm>
            <a:off x="7380312" y="4293096"/>
            <a:ext cx="1619250" cy="2400300"/>
          </a:xfrm>
          <a:prstGeom prst="rect">
            <a:avLst/>
          </a:prstGeom>
        </p:spPr>
      </p:pic>
      <p:pic>
        <p:nvPicPr>
          <p:cNvPr id="5" name="Picture 4" descr="Timothy Darvill.jpg"/>
          <p:cNvPicPr>
            <a:picLocks noChangeAspect="1"/>
          </p:cNvPicPr>
          <p:nvPr/>
        </p:nvPicPr>
        <p:blipFill>
          <a:blip r:embed="rId3" cstate="print"/>
          <a:stretch>
            <a:fillRect/>
          </a:stretch>
        </p:blipFill>
        <p:spPr>
          <a:xfrm>
            <a:off x="3635896" y="5013176"/>
            <a:ext cx="2384415" cy="1726714"/>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Experientially: sun rise</a:t>
            </a:r>
            <a:endParaRPr lang="en-GB" dirty="0"/>
          </a:p>
        </p:txBody>
      </p:sp>
      <p:pic>
        <p:nvPicPr>
          <p:cNvPr id="4" name="Content Placeholder 3" descr="Sun rise.jpg"/>
          <p:cNvPicPr>
            <a:picLocks noGrp="1" noChangeAspect="1"/>
          </p:cNvPicPr>
          <p:nvPr>
            <p:ph sz="half" idx="1"/>
          </p:nvPr>
        </p:nvPicPr>
        <p:blipFill>
          <a:blip r:embed="rId2" cstate="print"/>
          <a:stretch>
            <a:fillRect/>
          </a:stretch>
        </p:blipFill>
        <p:spPr>
          <a:xfrm>
            <a:off x="0" y="1285860"/>
            <a:ext cx="3443957" cy="2146410"/>
          </a:xfrm>
        </p:spPr>
      </p:pic>
      <p:sp>
        <p:nvSpPr>
          <p:cNvPr id="5" name="Content Placeholder 4"/>
          <p:cNvSpPr>
            <a:spLocks noGrp="1"/>
          </p:cNvSpPr>
          <p:nvPr>
            <p:ph sz="half" idx="2"/>
          </p:nvPr>
        </p:nvSpPr>
        <p:spPr/>
        <p:txBody>
          <a:bodyPr>
            <a:normAutofit fontScale="77500" lnSpcReduction="20000"/>
          </a:bodyPr>
          <a:lstStyle/>
          <a:p>
            <a:r>
              <a:rPr lang="en-GB" dirty="0" smtClean="0"/>
              <a:t>We tend to emphasise sunrise as something we see – it may be beautiful, perhaps part of a  beautiful view.</a:t>
            </a:r>
          </a:p>
          <a:p>
            <a:r>
              <a:rPr lang="en-GB" dirty="0" smtClean="0"/>
              <a:t>But do we feel an emotional sensation? Joy? Relief? Contentment?</a:t>
            </a:r>
          </a:p>
          <a:p>
            <a:r>
              <a:rPr lang="en-GB" dirty="0" smtClean="0"/>
              <a:t>And is that emotional sensation accompanied by a physical experience: a quickening of the heart?</a:t>
            </a:r>
          </a:p>
          <a:p>
            <a:r>
              <a:rPr lang="en-GB" dirty="0" smtClean="0"/>
              <a:t>But we may also have a physical experience which precedes the emotional – our skin becomes hotter.</a:t>
            </a:r>
          </a:p>
          <a:p>
            <a:endParaRPr lang="en-GB" dirty="0"/>
          </a:p>
        </p:txBody>
      </p:sp>
      <p:pic>
        <p:nvPicPr>
          <p:cNvPr id="6" name="Picture 5" descr="sunrise 3.jpg"/>
          <p:cNvPicPr>
            <a:picLocks noChangeAspect="1"/>
          </p:cNvPicPr>
          <p:nvPr/>
        </p:nvPicPr>
        <p:blipFill>
          <a:blip r:embed="rId3" cstate="print"/>
          <a:stretch>
            <a:fillRect/>
          </a:stretch>
        </p:blipFill>
        <p:spPr>
          <a:xfrm>
            <a:off x="214282" y="3500438"/>
            <a:ext cx="3667958" cy="2286016"/>
          </a:xfrm>
          <a:prstGeom prst="rect">
            <a:avLst/>
          </a:prstGeom>
        </p:spPr>
      </p:pic>
      <p:pic>
        <p:nvPicPr>
          <p:cNvPr id="7" name="Picture 6" descr="sunrise 2.jpg"/>
          <p:cNvPicPr>
            <a:picLocks noChangeAspect="1"/>
          </p:cNvPicPr>
          <p:nvPr/>
        </p:nvPicPr>
        <p:blipFill>
          <a:blip r:embed="rId4" cstate="print"/>
          <a:stretch>
            <a:fillRect/>
          </a:stretch>
        </p:blipFill>
        <p:spPr>
          <a:xfrm>
            <a:off x="357158" y="5477788"/>
            <a:ext cx="2214578" cy="1380212"/>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28596" y="214290"/>
            <a:ext cx="8229600" cy="1143000"/>
          </a:xfrm>
        </p:spPr>
        <p:txBody>
          <a:bodyPr>
            <a:normAutofit fontScale="90000"/>
          </a:bodyPr>
          <a:lstStyle/>
          <a:p>
            <a:r>
              <a:rPr lang="en-GB" sz="2000" dirty="0" smtClean="0"/>
              <a:t>And the world becomes lighter : we can see. We cannot see the landscape without the </a:t>
            </a:r>
            <a:r>
              <a:rPr lang="en-GB" sz="2000" dirty="0" err="1" smtClean="0"/>
              <a:t>skyscape</a:t>
            </a:r>
            <a:r>
              <a:rPr lang="en-GB" sz="2000" dirty="0" smtClean="0"/>
              <a:t>. In practice, the landscape as a visual experience does not exist without the sky. It is extremely difficult to work agriculturally at night.</a:t>
            </a:r>
            <a:endParaRPr lang="en-GB" sz="2000" dirty="0"/>
          </a:p>
        </p:txBody>
      </p:sp>
      <p:pic>
        <p:nvPicPr>
          <p:cNvPr id="7" name="Content Placeholder 6" descr="day somerset fields.jpg"/>
          <p:cNvPicPr>
            <a:picLocks noGrp="1" noChangeAspect="1"/>
          </p:cNvPicPr>
          <p:nvPr>
            <p:ph idx="1"/>
          </p:nvPr>
        </p:nvPicPr>
        <p:blipFill>
          <a:blip r:embed="rId2" cstate="print"/>
          <a:stretch>
            <a:fillRect/>
          </a:stretch>
        </p:blipFill>
        <p:spPr>
          <a:xfrm>
            <a:off x="1417179" y="3714752"/>
            <a:ext cx="7726821" cy="2876561"/>
          </a:xfrm>
        </p:spPr>
      </p:pic>
      <p:pic>
        <p:nvPicPr>
          <p:cNvPr id="8" name="Picture 7" descr="night.jpg"/>
          <p:cNvPicPr>
            <a:picLocks noChangeAspect="1"/>
          </p:cNvPicPr>
          <p:nvPr/>
        </p:nvPicPr>
        <p:blipFill>
          <a:blip r:embed="rId3" cstate="print"/>
          <a:stretch>
            <a:fillRect/>
          </a:stretch>
        </p:blipFill>
        <p:spPr>
          <a:xfrm>
            <a:off x="428596" y="1590226"/>
            <a:ext cx="3643338" cy="2270672"/>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Land, Sea and Sky </a:t>
            </a:r>
            <a:r>
              <a:rPr lang="en-GB" dirty="0" err="1" smtClean="0"/>
              <a:t>Scapes</a:t>
            </a:r>
            <a:r>
              <a:rPr lang="en-GB" dirty="0" smtClean="0"/>
              <a:t/>
            </a:r>
            <a:br>
              <a:rPr lang="en-GB" dirty="0" smtClean="0"/>
            </a:br>
            <a:r>
              <a:rPr lang="en-GB" dirty="0" smtClean="0"/>
              <a:t>Part 1</a:t>
            </a:r>
            <a:endParaRPr lang="en-GB" dirty="0"/>
          </a:p>
        </p:txBody>
      </p:sp>
      <p:sp>
        <p:nvSpPr>
          <p:cNvPr id="5" name="Subtitle 4"/>
          <p:cNvSpPr>
            <a:spLocks noGrp="1"/>
          </p:cNvSpPr>
          <p:nvPr>
            <p:ph type="subTitle" idx="1"/>
          </p:nvPr>
        </p:nvSpPr>
        <p:spPr/>
        <p:txBody>
          <a:bodyPr/>
          <a:lstStyle/>
          <a:p>
            <a:r>
              <a:rPr lang="en-GB" dirty="0" smtClean="0"/>
              <a:t>Experiencing the sky</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 name="Shape 181"/>
          <p:cNvSpPr/>
          <p:nvPr/>
        </p:nvSpPr>
        <p:spPr>
          <a:xfrm>
            <a:off x="735658" y="697473"/>
            <a:ext cx="8067578" cy="2288123"/>
          </a:xfrm>
          <a:prstGeom prst="rect">
            <a:avLst/>
          </a:prstGeom>
          <a:ln w="12700">
            <a:miter lim="400000"/>
          </a:ln>
          <a:extLst>
            <a:ext uri="{C572A759-6A51-4108-AA02-DFA0A04FC94B}">
              <ma14:wrappingTextBoxFlag xmlns="" xmlns:ma14="http://schemas.microsoft.com/office/mac/drawingml/2011/main" val="1"/>
            </a:ext>
          </a:extLst>
        </p:spPr>
        <p:txBody>
          <a:bodyPr lIns="35717" tIns="35717" rIns="35717" bIns="35717" anchor="ctr">
            <a:spAutoFit/>
          </a:bodyPr>
          <a:lstStyle/>
          <a:p>
            <a:pPr algn="just">
              <a:defRPr sz="2500"/>
            </a:pPr>
            <a:r>
              <a:t>The land is ‘a natural phenomenon that is turned into a cultural landscape through human agency.’</a:t>
            </a:r>
          </a:p>
          <a:p>
            <a:pPr algn="just">
              <a:defRPr sz="2500"/>
            </a:pPr>
            <a:endParaRPr/>
          </a:p>
          <a:p>
            <a:pPr algn="r">
              <a:defRPr sz="2300"/>
            </a:pPr>
            <a:r>
              <a:t>— Vicky Cummings (2001) </a:t>
            </a:r>
            <a:r>
              <a:rPr i="1"/>
              <a:t>Landscapes in Transition? Exploring the origins of monumentality in south-west Wales and south-west Scotland</a:t>
            </a:r>
            <a:r>
              <a:t>. PhD Dissertation. Cardiff: University of Wales, p.82</a:t>
            </a:r>
          </a:p>
        </p:txBody>
      </p:sp>
      <p:sp>
        <p:nvSpPr>
          <p:cNvPr id="182" name="Shape 182"/>
          <p:cNvSpPr/>
          <p:nvPr/>
        </p:nvSpPr>
        <p:spPr>
          <a:xfrm>
            <a:off x="2107828" y="4265836"/>
            <a:ext cx="4928345" cy="1226294"/>
          </a:xfrm>
          <a:prstGeom prst="rect">
            <a:avLst/>
          </a:prstGeom>
          <a:ln w="12700">
            <a:miter lim="400000"/>
          </a:ln>
          <a:extLst>
            <a:ext uri="{C572A759-6A51-4108-AA02-DFA0A04FC94B}">
              <ma14:wrappingTextBoxFlag xmlns="" xmlns:ma14="http://schemas.microsoft.com/office/mac/drawingml/2011/main" val="1"/>
            </a:ext>
          </a:extLst>
        </p:spPr>
        <p:txBody>
          <a:bodyPr lIns="35717" tIns="35717" rIns="35717" bIns="35717" anchor="ctr">
            <a:spAutoFit/>
          </a:bodyPr>
          <a:lstStyle/>
          <a:p>
            <a:pPr algn="just">
              <a:defRPr sz="2500"/>
            </a:pPr>
            <a:r>
              <a:t>The sky is a natural phenomenon that is turned into a cultural </a:t>
            </a:r>
            <a:r>
              <a:rPr b="1">
                <a:latin typeface="Helvetica"/>
                <a:ea typeface="Helvetica"/>
                <a:cs typeface="Helvetica"/>
                <a:sym typeface="Helvetica"/>
              </a:rPr>
              <a:t>skyscape</a:t>
            </a:r>
            <a:r>
              <a:t> through human agency.</a:t>
            </a:r>
          </a:p>
        </p:txBody>
      </p:sp>
      <p:sp>
        <p:nvSpPr>
          <p:cNvPr id="183" name="Shape 183"/>
          <p:cNvSpPr/>
          <p:nvPr/>
        </p:nvSpPr>
        <p:spPr>
          <a:xfrm rot="5400000">
            <a:off x="3946817" y="3321919"/>
            <a:ext cx="1250366" cy="674967"/>
          </a:xfrm>
          <a:prstGeom prst="rightArrow">
            <a:avLst>
              <a:gd name="adj1" fmla="val 32000"/>
              <a:gd name="adj2" fmla="val 84671"/>
            </a:avLst>
          </a:prstGeom>
          <a:solidFill>
            <a:schemeClr val="accent2"/>
          </a:solidFill>
          <a:ln w="12700">
            <a:miter lim="400000"/>
          </a:ln>
        </p:spPr>
        <p:txBody>
          <a:bodyPr lIns="35717" tIns="35717" rIns="35717" bIns="35717" anchor="ctr"/>
          <a:lstStyle/>
          <a:p>
            <a:pPr>
              <a:defRPr sz="2400">
                <a:solidFill>
                  <a:srgbClr val="FFFFFF"/>
                </a:solidFill>
              </a:defRPr>
            </a:pPr>
            <a:endParaRPr/>
          </a:p>
        </p:txBody>
      </p:sp>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p:cNvPicPr>
            <a:picLocks noGrp="1" noChangeAspect="1" noChangeArrowheads="1"/>
          </p:cNvPicPr>
          <p:nvPr>
            <p:ph idx="1"/>
          </p:nvPr>
        </p:nvPicPr>
        <p:blipFill>
          <a:blip r:embed="rId2" cstate="print"/>
          <a:srcRect l="13541" t="20083" r="54036" b="4299"/>
          <a:stretch>
            <a:fillRect/>
          </a:stretch>
        </p:blipFill>
        <p:spPr bwMode="auto">
          <a:xfrm>
            <a:off x="500034" y="785794"/>
            <a:ext cx="7287450" cy="5463127"/>
          </a:xfrm>
          <a:prstGeom prst="rect">
            <a:avLst/>
          </a:prstGeom>
          <a:noFill/>
          <a:ln w="9525">
            <a:noFill/>
            <a:miter lim="800000"/>
            <a:headEnd/>
            <a:tailEnd/>
          </a:ln>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Shape 199"/>
          <p:cNvSpPr/>
          <p:nvPr/>
        </p:nvSpPr>
        <p:spPr>
          <a:xfrm>
            <a:off x="444630" y="884556"/>
            <a:ext cx="8254740" cy="5088890"/>
          </a:xfrm>
          <a:prstGeom prst="rect">
            <a:avLst/>
          </a:prstGeom>
          <a:ln w="12700">
            <a:miter lim="400000"/>
          </a:ln>
          <a:extLst>
            <a:ext uri="{C572A759-6A51-4108-AA02-DFA0A04FC94B}">
              <ma14:wrappingTextBoxFlag xmlns="" xmlns:ma14="http://schemas.microsoft.com/office/mac/drawingml/2011/main" val="1"/>
            </a:ext>
          </a:extLst>
        </p:spPr>
        <p:txBody>
          <a:bodyPr lIns="35717" tIns="35717" rIns="35717" bIns="35717" anchor="ctr">
            <a:spAutoFit/>
          </a:bodyPr>
          <a:lstStyle/>
          <a:p>
            <a:pPr algn="just">
              <a:defRPr sz="2800"/>
            </a:pPr>
            <a:r>
              <a:t>Landscape, seascape, waterscape, taskscape, cityscape  … skyscape</a:t>
            </a:r>
          </a:p>
          <a:p>
            <a:pPr algn="just">
              <a:defRPr sz="2800"/>
            </a:pPr>
            <a:endParaRPr/>
          </a:p>
          <a:p>
            <a:pPr algn="just">
              <a:defRPr sz="2800"/>
            </a:pPr>
            <a:endParaRPr/>
          </a:p>
          <a:p>
            <a:pPr algn="just">
              <a:defRPr sz="2800"/>
            </a:pPr>
            <a:endParaRPr/>
          </a:p>
          <a:p>
            <a:pPr algn="just">
              <a:defRPr sz="2800"/>
            </a:pPr>
            <a:r>
              <a:t>Each of these terms refers to an </a:t>
            </a:r>
            <a:r>
              <a:rPr>
                <a:solidFill>
                  <a:schemeClr val="accent5"/>
                </a:solidFill>
              </a:rPr>
              <a:t>ensemble of interlocked components</a:t>
            </a:r>
            <a:r>
              <a:t>, each </a:t>
            </a:r>
            <a:r>
              <a:rPr>
                <a:solidFill>
                  <a:schemeClr val="accent5"/>
                </a:solidFill>
              </a:rPr>
              <a:t>taking its meaning from its position within the ensemble</a:t>
            </a:r>
            <a:r>
              <a:t>, which can be </a:t>
            </a:r>
            <a:r>
              <a:rPr>
                <a:solidFill>
                  <a:schemeClr val="accent5"/>
                </a:solidFill>
              </a:rPr>
              <a:t>comprehended in a single view</a:t>
            </a:r>
            <a:r>
              <a:t>.</a:t>
            </a:r>
          </a:p>
          <a:p>
            <a:pPr algn="just">
              <a:defRPr sz="2800"/>
            </a:pPr>
            <a:endParaRPr/>
          </a:p>
          <a:p>
            <a:pPr algn="r">
              <a:defRPr sz="2300"/>
            </a:pPr>
            <a:r>
              <a:t>— Tim Ingold (1993) ‘The Temporality of the Landscape’ </a:t>
            </a:r>
            <a:r>
              <a:rPr i="1"/>
              <a:t>World Archaeology </a:t>
            </a:r>
            <a:r>
              <a:t>25(2), p.158</a:t>
            </a:r>
          </a:p>
        </p:txBody>
      </p:sp>
    </p:spTree>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 name="Shape 240"/>
          <p:cNvSpPr/>
          <p:nvPr/>
        </p:nvSpPr>
        <p:spPr>
          <a:xfrm>
            <a:off x="3910832" y="488037"/>
            <a:ext cx="4886210" cy="1133961"/>
          </a:xfrm>
          <a:prstGeom prst="rect">
            <a:avLst/>
          </a:prstGeom>
          <a:ln w="12700">
            <a:miter lim="400000"/>
          </a:ln>
          <a:extLst>
            <a:ext uri="{C572A759-6A51-4108-AA02-DFA0A04FC94B}">
              <ma14:wrappingTextBoxFlag xmlns="" xmlns:ma14="http://schemas.microsoft.com/office/mac/drawingml/2011/main" val="1"/>
            </a:ext>
          </a:extLst>
        </p:spPr>
        <p:txBody>
          <a:bodyPr lIns="35717" tIns="35717" rIns="35717" bIns="35717" anchor="ctr">
            <a:spAutoFit/>
          </a:bodyPr>
          <a:lstStyle>
            <a:lvl1pPr algn="just">
              <a:defRPr sz="2300"/>
            </a:lvl1pPr>
          </a:lstStyle>
          <a:p>
            <a:r>
              <a:t>The sky is half of the cosmos of any culture, yet it is rarely mentioned in archaeology.</a:t>
            </a:r>
          </a:p>
        </p:txBody>
      </p:sp>
      <p:sp>
        <p:nvSpPr>
          <p:cNvPr id="241" name="Shape 241"/>
          <p:cNvSpPr/>
          <p:nvPr/>
        </p:nvSpPr>
        <p:spPr>
          <a:xfrm>
            <a:off x="1396390" y="1888233"/>
            <a:ext cx="1493996" cy="426075"/>
          </a:xfrm>
          <a:prstGeom prst="rect">
            <a:avLst/>
          </a:prstGeom>
          <a:ln w="12700">
            <a:miter lim="400000"/>
          </a:ln>
          <a:extLst>
            <a:ext uri="{C572A759-6A51-4108-AA02-DFA0A04FC94B}">
              <ma14:wrappingTextBoxFlag xmlns="" xmlns:ma14="http://schemas.microsoft.com/office/mac/drawingml/2011/main" val="1"/>
            </a:ext>
          </a:extLst>
        </p:spPr>
        <p:txBody>
          <a:bodyPr wrap="none" lIns="35717" tIns="35717" rIns="35717" bIns="35717" anchor="ctr">
            <a:spAutoFit/>
          </a:bodyPr>
          <a:lstStyle>
            <a:lvl1pPr>
              <a:defRPr sz="2300" b="1">
                <a:latin typeface="Helvetica"/>
                <a:ea typeface="Helvetica"/>
                <a:cs typeface="Helvetica"/>
                <a:sym typeface="Helvetica"/>
              </a:defRPr>
            </a:lvl1pPr>
          </a:lstStyle>
          <a:p>
            <a:r>
              <a:t>taskscape</a:t>
            </a:r>
          </a:p>
        </p:txBody>
      </p:sp>
      <p:sp>
        <p:nvSpPr>
          <p:cNvPr id="242" name="Shape 242"/>
          <p:cNvSpPr/>
          <p:nvPr/>
        </p:nvSpPr>
        <p:spPr>
          <a:xfrm>
            <a:off x="432662" y="600516"/>
            <a:ext cx="3001244" cy="3001508"/>
          </a:xfrm>
          <a:custGeom>
            <a:avLst/>
            <a:gdLst/>
            <a:ahLst/>
            <a:cxnLst>
              <a:cxn ang="0">
                <a:pos x="wd2" y="hd2"/>
              </a:cxn>
              <a:cxn ang="5400000">
                <a:pos x="wd2" y="hd2"/>
              </a:cxn>
              <a:cxn ang="10800000">
                <a:pos x="wd2" y="hd2"/>
              </a:cxn>
              <a:cxn ang="16200000">
                <a:pos x="wd2" y="hd2"/>
              </a:cxn>
            </a:cxnLst>
            <a:rect l="0" t="0" r="r" b="b"/>
            <a:pathLst>
              <a:path w="19679" h="20595" extrusionOk="0">
                <a:moveTo>
                  <a:pt x="9840" y="0"/>
                </a:moveTo>
                <a:cubicBezTo>
                  <a:pt x="7322" y="0"/>
                  <a:pt x="4803" y="1007"/>
                  <a:pt x="2882" y="3018"/>
                </a:cubicBezTo>
                <a:cubicBezTo>
                  <a:pt x="-961" y="7039"/>
                  <a:pt x="-961" y="13558"/>
                  <a:pt x="2882" y="17579"/>
                </a:cubicBezTo>
                <a:cubicBezTo>
                  <a:pt x="6724" y="21600"/>
                  <a:pt x="12954" y="21600"/>
                  <a:pt x="16796" y="17579"/>
                </a:cubicBezTo>
                <a:cubicBezTo>
                  <a:pt x="20639" y="13558"/>
                  <a:pt x="20639" y="7039"/>
                  <a:pt x="16796" y="3018"/>
                </a:cubicBezTo>
                <a:cubicBezTo>
                  <a:pt x="14875" y="1007"/>
                  <a:pt x="12358" y="0"/>
                  <a:pt x="9840" y="0"/>
                </a:cubicBezTo>
                <a:close/>
                <a:moveTo>
                  <a:pt x="9840" y="3041"/>
                </a:moveTo>
                <a:cubicBezTo>
                  <a:pt x="11614" y="3041"/>
                  <a:pt x="13388" y="3749"/>
                  <a:pt x="14742" y="5166"/>
                </a:cubicBezTo>
                <a:cubicBezTo>
                  <a:pt x="17450" y="8000"/>
                  <a:pt x="17450" y="12595"/>
                  <a:pt x="14742" y="15429"/>
                </a:cubicBezTo>
                <a:cubicBezTo>
                  <a:pt x="12034" y="18262"/>
                  <a:pt x="7644" y="18262"/>
                  <a:pt x="4936" y="15429"/>
                </a:cubicBezTo>
                <a:cubicBezTo>
                  <a:pt x="2228" y="12595"/>
                  <a:pt x="2228" y="8000"/>
                  <a:pt x="4936" y="5166"/>
                </a:cubicBezTo>
                <a:cubicBezTo>
                  <a:pt x="6290" y="3749"/>
                  <a:pt x="8065" y="3041"/>
                  <a:pt x="9840" y="3041"/>
                </a:cubicBezTo>
                <a:close/>
              </a:path>
            </a:pathLst>
          </a:custGeom>
          <a:blipFill>
            <a:blip r:embed="rId2" cstate="print"/>
          </a:blipFill>
          <a:ln w="12700">
            <a:miter lim="400000"/>
          </a:ln>
          <a:effectLst>
            <a:outerShdw blurRad="38100" dist="25400" dir="5400000" rotWithShape="0">
              <a:srgbClr val="000000">
                <a:alpha val="50000"/>
              </a:srgbClr>
            </a:outerShdw>
          </a:effectLst>
        </p:spPr>
        <p:txBody>
          <a:bodyPr lIns="35717" tIns="35717" rIns="35717" bIns="35717" anchor="ctr"/>
          <a:lstStyle/>
          <a:p>
            <a:pPr>
              <a:defRPr sz="2400">
                <a:solidFill>
                  <a:srgbClr val="FFFFFF"/>
                </a:solidFill>
              </a:defRPr>
            </a:pPr>
            <a:endParaRPr/>
          </a:p>
        </p:txBody>
      </p:sp>
      <p:sp>
        <p:nvSpPr>
          <p:cNvPr id="243" name="Shape 243"/>
          <p:cNvSpPr/>
          <p:nvPr/>
        </p:nvSpPr>
        <p:spPr>
          <a:xfrm>
            <a:off x="1430587" y="627739"/>
            <a:ext cx="1396212" cy="426075"/>
          </a:xfrm>
          <a:prstGeom prst="rect">
            <a:avLst/>
          </a:prstGeom>
          <a:ln w="12700">
            <a:miter lim="400000"/>
          </a:ln>
          <a:extLst>
            <a:ext uri="{C572A759-6A51-4108-AA02-DFA0A04FC94B}">
              <ma14:wrappingTextBoxFlag xmlns="" xmlns:ma14="http://schemas.microsoft.com/office/mac/drawingml/2011/main" val="1"/>
            </a:ext>
          </a:extLst>
        </p:spPr>
        <p:txBody>
          <a:bodyPr wrap="none" lIns="35717" tIns="35717" rIns="35717" bIns="35717" anchor="ctr">
            <a:spAutoFit/>
          </a:bodyPr>
          <a:lstStyle>
            <a:lvl1pPr>
              <a:defRPr sz="2300" b="1">
                <a:solidFill>
                  <a:srgbClr val="FFFFFF"/>
                </a:solidFill>
                <a:latin typeface="Helvetica"/>
                <a:ea typeface="Helvetica"/>
                <a:cs typeface="Helvetica"/>
                <a:sym typeface="Helvetica"/>
              </a:defRPr>
            </a:lvl1pPr>
          </a:lstStyle>
          <a:p>
            <a:r>
              <a:t>skyscape</a:t>
            </a:r>
          </a:p>
        </p:txBody>
      </p:sp>
      <p:sp>
        <p:nvSpPr>
          <p:cNvPr id="244" name="Shape 244"/>
          <p:cNvSpPr/>
          <p:nvPr/>
        </p:nvSpPr>
        <p:spPr>
          <a:xfrm flipH="1">
            <a:off x="1906763" y="2261427"/>
            <a:ext cx="1523628" cy="1337846"/>
          </a:xfrm>
          <a:custGeom>
            <a:avLst/>
            <a:gdLst/>
            <a:ahLst/>
            <a:cxnLst>
              <a:cxn ang="0">
                <a:pos x="wd2" y="hd2"/>
              </a:cxn>
              <a:cxn ang="5400000">
                <a:pos x="wd2" y="hd2"/>
              </a:cxn>
              <a:cxn ang="10800000">
                <a:pos x="wd2" y="hd2"/>
              </a:cxn>
              <a:cxn ang="16200000">
                <a:pos x="wd2" y="hd2"/>
              </a:cxn>
            </a:cxnLst>
            <a:rect l="0" t="0" r="r" b="b"/>
            <a:pathLst>
              <a:path w="21600" h="21471" extrusionOk="0">
                <a:moveTo>
                  <a:pt x="0" y="0"/>
                </a:moveTo>
                <a:cubicBezTo>
                  <a:pt x="501" y="5273"/>
                  <a:pt x="2529" y="10396"/>
                  <a:pt x="6100" y="14438"/>
                </a:cubicBezTo>
                <a:cubicBezTo>
                  <a:pt x="10370" y="19272"/>
                  <a:pt x="16005" y="21600"/>
                  <a:pt x="21600" y="21465"/>
                </a:cubicBezTo>
                <a:lnTo>
                  <a:pt x="21600" y="14358"/>
                </a:lnTo>
                <a:cubicBezTo>
                  <a:pt x="17612" y="14495"/>
                  <a:pt x="13587" y="12855"/>
                  <a:pt x="10543" y="9409"/>
                </a:cubicBezTo>
                <a:cubicBezTo>
                  <a:pt x="8200" y="6757"/>
                  <a:pt x="6810" y="3443"/>
                  <a:pt x="6342" y="0"/>
                </a:cubicBezTo>
                <a:lnTo>
                  <a:pt x="0" y="0"/>
                </a:lnTo>
                <a:close/>
              </a:path>
            </a:pathLst>
          </a:custGeom>
          <a:solidFill>
            <a:schemeClr val="accent1">
              <a:satOff val="-3355"/>
              <a:lumOff val="26614"/>
            </a:schemeClr>
          </a:solidFill>
          <a:ln w="12700">
            <a:miter lim="400000"/>
          </a:ln>
        </p:spPr>
        <p:txBody>
          <a:bodyPr lIns="35717" tIns="35717" rIns="35717" bIns="35717" anchor="ctr"/>
          <a:lstStyle/>
          <a:p>
            <a:pPr>
              <a:defRPr sz="2400">
                <a:solidFill>
                  <a:srgbClr val="FFFFFF"/>
                </a:solidFill>
              </a:defRPr>
            </a:pPr>
            <a:endParaRPr/>
          </a:p>
        </p:txBody>
      </p:sp>
      <p:sp>
        <p:nvSpPr>
          <p:cNvPr id="245" name="Shape 245"/>
          <p:cNvSpPr/>
          <p:nvPr/>
        </p:nvSpPr>
        <p:spPr>
          <a:xfrm>
            <a:off x="436175" y="2261427"/>
            <a:ext cx="1523628" cy="1337846"/>
          </a:xfrm>
          <a:custGeom>
            <a:avLst/>
            <a:gdLst/>
            <a:ahLst/>
            <a:cxnLst>
              <a:cxn ang="0">
                <a:pos x="wd2" y="hd2"/>
              </a:cxn>
              <a:cxn ang="5400000">
                <a:pos x="wd2" y="hd2"/>
              </a:cxn>
              <a:cxn ang="10800000">
                <a:pos x="wd2" y="hd2"/>
              </a:cxn>
              <a:cxn ang="16200000">
                <a:pos x="wd2" y="hd2"/>
              </a:cxn>
            </a:cxnLst>
            <a:rect l="0" t="0" r="r" b="b"/>
            <a:pathLst>
              <a:path w="21600" h="21471" extrusionOk="0">
                <a:moveTo>
                  <a:pt x="0" y="0"/>
                </a:moveTo>
                <a:cubicBezTo>
                  <a:pt x="501" y="5273"/>
                  <a:pt x="2529" y="10396"/>
                  <a:pt x="6100" y="14438"/>
                </a:cubicBezTo>
                <a:cubicBezTo>
                  <a:pt x="10370" y="19272"/>
                  <a:pt x="16005" y="21600"/>
                  <a:pt x="21600" y="21465"/>
                </a:cubicBezTo>
                <a:lnTo>
                  <a:pt x="21600" y="14358"/>
                </a:lnTo>
                <a:cubicBezTo>
                  <a:pt x="17612" y="14495"/>
                  <a:pt x="13587" y="12855"/>
                  <a:pt x="10543" y="9409"/>
                </a:cubicBezTo>
                <a:cubicBezTo>
                  <a:pt x="8200" y="6757"/>
                  <a:pt x="6810" y="3443"/>
                  <a:pt x="6342" y="0"/>
                </a:cubicBezTo>
                <a:lnTo>
                  <a:pt x="0" y="0"/>
                </a:lnTo>
                <a:close/>
              </a:path>
            </a:pathLst>
          </a:custGeom>
          <a:solidFill>
            <a:schemeClr val="accent3">
              <a:hueOff val="-546624"/>
              <a:satOff val="7767"/>
              <a:lumOff val="-14512"/>
            </a:schemeClr>
          </a:solidFill>
          <a:ln w="12700">
            <a:miter lim="400000"/>
          </a:ln>
        </p:spPr>
        <p:txBody>
          <a:bodyPr lIns="35717" tIns="35717" rIns="35717" bIns="35717" anchor="ctr"/>
          <a:lstStyle/>
          <a:p>
            <a:pPr>
              <a:defRPr sz="2400">
                <a:solidFill>
                  <a:srgbClr val="FFFFFF"/>
                </a:solidFill>
              </a:defRPr>
            </a:pPr>
            <a:endParaRPr/>
          </a:p>
        </p:txBody>
      </p:sp>
      <p:sp>
        <p:nvSpPr>
          <p:cNvPr id="246" name="Shape 246"/>
          <p:cNvSpPr/>
          <p:nvPr/>
        </p:nvSpPr>
        <p:spPr>
          <a:xfrm rot="2460000">
            <a:off x="396623" y="2755201"/>
            <a:ext cx="1273551" cy="426075"/>
          </a:xfrm>
          <a:prstGeom prst="rect">
            <a:avLst/>
          </a:prstGeom>
          <a:ln w="12700">
            <a:miter lim="400000"/>
          </a:ln>
          <a:extLst>
            <a:ext uri="{C572A759-6A51-4108-AA02-DFA0A04FC94B}">
              <ma14:wrappingTextBoxFlag xmlns="" xmlns:ma14="http://schemas.microsoft.com/office/mac/drawingml/2011/main" val="1"/>
            </a:ext>
          </a:extLst>
        </p:spPr>
        <p:txBody>
          <a:bodyPr wrap="none" lIns="35717" tIns="35717" rIns="35717" bIns="35717" anchor="ctr">
            <a:spAutoFit/>
          </a:bodyPr>
          <a:lstStyle>
            <a:lvl1pPr>
              <a:defRPr sz="2300">
                <a:solidFill>
                  <a:srgbClr val="FFFFFF"/>
                </a:solidFill>
              </a:defRPr>
            </a:lvl1pPr>
          </a:lstStyle>
          <a:p>
            <a:r>
              <a:t>landscape</a:t>
            </a:r>
          </a:p>
        </p:txBody>
      </p:sp>
      <p:sp>
        <p:nvSpPr>
          <p:cNvPr id="247" name="Shape 247"/>
          <p:cNvSpPr/>
          <p:nvPr/>
        </p:nvSpPr>
        <p:spPr>
          <a:xfrm rot="19140000">
            <a:off x="2073419" y="2710552"/>
            <a:ext cx="1441994" cy="426075"/>
          </a:xfrm>
          <a:prstGeom prst="rect">
            <a:avLst/>
          </a:prstGeom>
          <a:ln w="12700">
            <a:miter lim="400000"/>
          </a:ln>
          <a:extLst>
            <a:ext uri="{C572A759-6A51-4108-AA02-DFA0A04FC94B}">
              <ma14:wrappingTextBoxFlag xmlns="" xmlns:ma14="http://schemas.microsoft.com/office/mac/drawingml/2011/main" val="1"/>
            </a:ext>
          </a:extLst>
        </p:spPr>
        <p:txBody>
          <a:bodyPr wrap="none" lIns="35717" tIns="35717" rIns="35717" bIns="35717" anchor="ctr">
            <a:spAutoFit/>
          </a:bodyPr>
          <a:lstStyle>
            <a:lvl1pPr>
              <a:defRPr sz="2300">
                <a:solidFill>
                  <a:srgbClr val="FFFFFF"/>
                </a:solidFill>
              </a:defRPr>
            </a:lvl1pPr>
          </a:lstStyle>
          <a:p>
            <a:r>
              <a:t>waterscape</a:t>
            </a:r>
          </a:p>
        </p:txBody>
      </p:sp>
      <p:pic>
        <p:nvPicPr>
          <p:cNvPr id="248" name="pasted-image.png"/>
          <p:cNvPicPr>
            <a:picLocks noChangeAspect="1"/>
          </p:cNvPicPr>
          <p:nvPr/>
        </p:nvPicPr>
        <p:blipFill>
          <a:blip r:embed="rId3" cstate="print">
            <a:extLst/>
          </a:blip>
          <a:stretch>
            <a:fillRect/>
          </a:stretch>
        </p:blipFill>
        <p:spPr>
          <a:xfrm rot="10800000">
            <a:off x="999616" y="1190442"/>
            <a:ext cx="1920914" cy="1821657"/>
          </a:xfrm>
          <a:prstGeom prst="rect">
            <a:avLst/>
          </a:prstGeom>
          <a:ln w="12700">
            <a:miter lim="400000"/>
          </a:ln>
        </p:spPr>
      </p:pic>
      <p:sp>
        <p:nvSpPr>
          <p:cNvPr id="249" name="Shape 249"/>
          <p:cNvSpPr/>
          <p:nvPr/>
        </p:nvSpPr>
        <p:spPr>
          <a:xfrm>
            <a:off x="1080427" y="3692754"/>
            <a:ext cx="1101259" cy="349131"/>
          </a:xfrm>
          <a:prstGeom prst="rect">
            <a:avLst/>
          </a:prstGeom>
          <a:ln w="12700">
            <a:miter lim="400000"/>
          </a:ln>
          <a:extLst>
            <a:ext uri="{C572A759-6A51-4108-AA02-DFA0A04FC94B}">
              <ma14:wrappingTextBoxFlag xmlns="" xmlns:ma14="http://schemas.microsoft.com/office/mac/drawingml/2011/main" val="1"/>
            </a:ext>
          </a:extLst>
        </p:spPr>
        <p:txBody>
          <a:bodyPr wrap="none" lIns="35717" tIns="35717" rIns="35717" bIns="35717" anchor="ctr">
            <a:spAutoFit/>
          </a:bodyPr>
          <a:lstStyle/>
          <a:p>
            <a:r>
              <a:t>Cosmology</a:t>
            </a:r>
          </a:p>
        </p:txBody>
      </p:sp>
      <p:sp>
        <p:nvSpPr>
          <p:cNvPr id="250" name="Shape 250"/>
          <p:cNvSpPr/>
          <p:nvPr/>
        </p:nvSpPr>
        <p:spPr>
          <a:xfrm>
            <a:off x="302689" y="503121"/>
            <a:ext cx="3261188" cy="3619336"/>
          </a:xfrm>
          <a:prstGeom prst="rect">
            <a:avLst/>
          </a:prstGeom>
          <a:ln w="25400">
            <a:solidFill>
              <a:srgbClr val="000000"/>
            </a:solidFill>
            <a:miter lim="400000"/>
          </a:ln>
        </p:spPr>
        <p:txBody>
          <a:bodyPr lIns="35717" tIns="35717" rIns="35717" bIns="35717" anchor="ctr"/>
          <a:lstStyle/>
          <a:p>
            <a:pPr>
              <a:defRPr sz="2400">
                <a:solidFill>
                  <a:srgbClr val="FFFFFF"/>
                </a:solidFill>
              </a:defRPr>
            </a:pPr>
            <a:endParaRPr/>
          </a:p>
        </p:txBody>
      </p:sp>
    </p:spTree>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p:cNvPicPr>
          <p:nvPr>
            <p:ph idx="1"/>
          </p:nvPr>
        </p:nvPicPr>
        <p:blipFill>
          <a:blip r:embed="rId2" cstate="print"/>
          <a:srcRect l="20244" t="18651" r="49646" b="26112"/>
          <a:stretch>
            <a:fillRect/>
          </a:stretch>
        </p:blipFill>
        <p:spPr bwMode="auto">
          <a:xfrm>
            <a:off x="734245" y="1600200"/>
            <a:ext cx="7675509" cy="4525963"/>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p:cNvPicPr>
            <a:picLocks noGrp="1" noChangeAspect="1" noChangeArrowheads="1"/>
          </p:cNvPicPr>
          <p:nvPr>
            <p:ph idx="1"/>
          </p:nvPr>
        </p:nvPicPr>
        <p:blipFill>
          <a:blip r:embed="rId2" cstate="print"/>
          <a:srcRect l="11805" t="22784" r="54340" b="17802"/>
          <a:stretch>
            <a:fillRect/>
          </a:stretch>
        </p:blipFill>
        <p:spPr bwMode="auto">
          <a:xfrm>
            <a:off x="357158" y="1357298"/>
            <a:ext cx="8611528" cy="4857784"/>
          </a:xfrm>
          <a:prstGeom prst="rect">
            <a:avLst/>
          </a:prstGeom>
          <a:noFill/>
          <a:ln w="9525">
            <a:noFill/>
            <a:miter lim="800000"/>
            <a:headEnd/>
            <a:tailEnd/>
          </a:ln>
          <a:effec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p:cNvPicPr>
            <a:picLocks noGrp="1" noChangeAspect="1" noChangeArrowheads="1"/>
          </p:cNvPicPr>
          <p:nvPr>
            <p:ph idx="1"/>
          </p:nvPr>
        </p:nvPicPr>
        <p:blipFill>
          <a:blip r:embed="rId2" cstate="print"/>
          <a:srcRect l="11805" t="36287" r="54340" b="20503"/>
          <a:stretch>
            <a:fillRect/>
          </a:stretch>
        </p:blipFill>
        <p:spPr bwMode="auto">
          <a:xfrm>
            <a:off x="142844" y="1928802"/>
            <a:ext cx="8706506" cy="3571900"/>
          </a:xfrm>
          <a:prstGeom prst="rect">
            <a:avLst/>
          </a:prstGeom>
          <a:noFill/>
          <a:ln w="9525">
            <a:noFill/>
            <a:miter lim="800000"/>
            <a:headEnd/>
            <a:tailEnd/>
          </a:ln>
          <a:effec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p:cNvPicPr>
            <a:picLocks noGrp="1" noChangeAspect="1" noChangeArrowheads="1"/>
          </p:cNvPicPr>
          <p:nvPr>
            <p:ph idx="1"/>
          </p:nvPr>
        </p:nvPicPr>
        <p:blipFill>
          <a:blip r:embed="rId2" cstate="print"/>
          <a:srcRect l="11585" t="14682" r="53472" b="4299"/>
          <a:stretch>
            <a:fillRect/>
          </a:stretch>
        </p:blipFill>
        <p:spPr bwMode="auto">
          <a:xfrm>
            <a:off x="428596" y="357166"/>
            <a:ext cx="8339261" cy="6215106"/>
          </a:xfrm>
          <a:prstGeom prst="rect">
            <a:avLst/>
          </a:prstGeom>
          <a:noFill/>
          <a:ln w="9525">
            <a:noFill/>
            <a:miter lim="800000"/>
            <a:headEnd/>
            <a:tailEnd/>
          </a:ln>
          <a:effec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122" name="Picture 2"/>
          <p:cNvPicPr>
            <a:picLocks noGrp="1" noChangeAspect="1" noChangeArrowheads="1"/>
          </p:cNvPicPr>
          <p:nvPr>
            <p:ph idx="1"/>
          </p:nvPr>
        </p:nvPicPr>
        <p:blipFill>
          <a:blip r:embed="rId2" cstate="print"/>
          <a:srcRect l="15278" t="20083" r="54340" b="12401"/>
          <a:stretch>
            <a:fillRect/>
          </a:stretch>
        </p:blipFill>
        <p:spPr bwMode="auto">
          <a:xfrm>
            <a:off x="214284" y="418400"/>
            <a:ext cx="8501120" cy="6072230"/>
          </a:xfrm>
          <a:prstGeom prst="rect">
            <a:avLst/>
          </a:prstGeom>
          <a:noFill/>
          <a:ln w="9525">
            <a:noFill/>
            <a:miter lim="800000"/>
            <a:headEnd/>
            <a:tailEnd/>
          </a:ln>
          <a:effec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Key terms</a:t>
            </a:r>
            <a:endParaRPr lang="en-GB" dirty="0"/>
          </a:p>
        </p:txBody>
      </p:sp>
      <p:sp>
        <p:nvSpPr>
          <p:cNvPr id="6" name="Content Placeholder 5"/>
          <p:cNvSpPr>
            <a:spLocks noGrp="1"/>
          </p:cNvSpPr>
          <p:nvPr>
            <p:ph idx="1"/>
          </p:nvPr>
        </p:nvSpPr>
        <p:spPr/>
        <p:txBody>
          <a:bodyPr>
            <a:normAutofit fontScale="77500" lnSpcReduction="20000"/>
          </a:bodyPr>
          <a:lstStyle/>
          <a:p>
            <a:r>
              <a:rPr lang="en-GB" dirty="0" smtClean="0"/>
              <a:t>Solstice – literally the sun stands still.</a:t>
            </a:r>
          </a:p>
          <a:p>
            <a:r>
              <a:rPr lang="en-GB" dirty="0" smtClean="0"/>
              <a:t>Equinox – equal nights.</a:t>
            </a:r>
          </a:p>
          <a:p>
            <a:r>
              <a:rPr lang="en-GB" dirty="0" smtClean="0"/>
              <a:t>This gives us the following calendar (the days below can vary and the pattern is reversed in the southern hemisphere)</a:t>
            </a:r>
          </a:p>
          <a:p>
            <a:r>
              <a:rPr lang="en-GB" dirty="0" smtClean="0"/>
              <a:t>Winter solstice: 21 December: shortest day and longest night</a:t>
            </a:r>
          </a:p>
          <a:p>
            <a:r>
              <a:rPr lang="en-GB" dirty="0" smtClean="0"/>
              <a:t>Spring  equinox: 21 March: days and nights of equal length</a:t>
            </a:r>
          </a:p>
          <a:p>
            <a:r>
              <a:rPr lang="en-GB" dirty="0" smtClean="0"/>
              <a:t>Summer solstice: 21 June: longest day and shortest night</a:t>
            </a:r>
          </a:p>
          <a:p>
            <a:r>
              <a:rPr lang="en-GB" dirty="0" smtClean="0"/>
              <a:t>Autumn equinox: 21 September: days and nights of equal length</a:t>
            </a:r>
          </a:p>
          <a:p>
            <a:endParaRPr lang="en-GB" dirty="0"/>
          </a:p>
        </p:txBody>
      </p:sp>
      <p:pic>
        <p:nvPicPr>
          <p:cNvPr id="7" name="Picture 2"/>
          <p:cNvPicPr>
            <a:picLocks noChangeAspect="1" noChangeArrowheads="1"/>
          </p:cNvPicPr>
          <p:nvPr/>
        </p:nvPicPr>
        <p:blipFill>
          <a:blip r:embed="rId2" cstate="print"/>
          <a:srcRect l="11043" t="10750" r="53076" b="4299"/>
          <a:stretch>
            <a:fillRect/>
          </a:stretch>
        </p:blipFill>
        <p:spPr bwMode="auto">
          <a:xfrm>
            <a:off x="7386654" y="5520648"/>
            <a:ext cx="1757346" cy="1337352"/>
          </a:xfrm>
          <a:prstGeom prst="rect">
            <a:avLst/>
          </a:prstGeom>
          <a:noFill/>
          <a:ln w="9525">
            <a:noFill/>
            <a:miter lim="800000"/>
            <a:headEnd/>
            <a:tailEnd/>
          </a:ln>
          <a:effec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Terms</a:t>
            </a:r>
            <a:endParaRPr lang="en-GB" dirty="0"/>
          </a:p>
        </p:txBody>
      </p:sp>
      <p:sp>
        <p:nvSpPr>
          <p:cNvPr id="3" name="Content Placeholder 2"/>
          <p:cNvSpPr>
            <a:spLocks noGrp="1"/>
          </p:cNvSpPr>
          <p:nvPr>
            <p:ph idx="1"/>
          </p:nvPr>
        </p:nvSpPr>
        <p:spPr/>
        <p:txBody>
          <a:bodyPr/>
          <a:lstStyle/>
          <a:p>
            <a:r>
              <a:rPr lang="en-GB" dirty="0" smtClean="0"/>
              <a:t>Azimuth: Measurement in degrees along the horizon.</a:t>
            </a:r>
          </a:p>
          <a:p>
            <a:r>
              <a:rPr lang="en-GB" dirty="0" smtClean="0"/>
              <a:t>Declination: Measurement in degrees above the horizon. </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Earth and the sky: </a:t>
            </a:r>
            <a:br>
              <a:rPr lang="en-GB" dirty="0" smtClean="0"/>
            </a:br>
            <a:r>
              <a:rPr lang="en-GB" dirty="0" smtClean="0"/>
              <a:t>an astronomical model</a:t>
            </a:r>
            <a:endParaRPr lang="en-GB" dirty="0"/>
          </a:p>
        </p:txBody>
      </p:sp>
      <p:pic>
        <p:nvPicPr>
          <p:cNvPr id="4" name="Content Placeholder 3" descr="Celestial sphere.jpg"/>
          <p:cNvPicPr>
            <a:picLocks noGrp="1" noChangeAspect="1"/>
          </p:cNvPicPr>
          <p:nvPr>
            <p:ph idx="1"/>
          </p:nvPr>
        </p:nvPicPr>
        <p:blipFill>
          <a:blip r:embed="rId2" cstate="print"/>
          <a:stretch>
            <a:fillRect/>
          </a:stretch>
        </p:blipFill>
        <p:spPr>
          <a:xfrm>
            <a:off x="2829918" y="1600200"/>
            <a:ext cx="3484164" cy="4525963"/>
          </a:xfr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normAutofit/>
          </a:bodyPr>
          <a:lstStyle/>
          <a:p>
            <a:r>
              <a:rPr lang="en-GB" dirty="0" smtClean="0"/>
              <a:t>Irregularity in the sky</a:t>
            </a:r>
            <a:br>
              <a:rPr lang="en-GB" dirty="0" smtClean="0"/>
            </a:br>
            <a:r>
              <a:rPr lang="en-GB" sz="1400" dirty="0" smtClean="0"/>
              <a:t>The blue line represents the equator, the read line the sun’s apparent path around the earth</a:t>
            </a:r>
            <a:endParaRPr lang="en-GB" dirty="0"/>
          </a:p>
        </p:txBody>
      </p:sp>
      <p:pic>
        <p:nvPicPr>
          <p:cNvPr id="2050" name="Picture 2"/>
          <p:cNvPicPr>
            <a:picLocks noGrp="1" noChangeAspect="1" noChangeArrowheads="1"/>
          </p:cNvPicPr>
          <p:nvPr>
            <p:ph sz="half" idx="1"/>
          </p:nvPr>
        </p:nvPicPr>
        <p:blipFill>
          <a:blip r:embed="rId2" cstate="print"/>
          <a:srcRect l="14534" t="14444" r="59285" b="5801"/>
          <a:stretch>
            <a:fillRect/>
          </a:stretch>
        </p:blipFill>
        <p:spPr bwMode="auto">
          <a:xfrm>
            <a:off x="351078" y="2000240"/>
            <a:ext cx="4149484" cy="4063036"/>
          </a:xfrm>
          <a:prstGeom prst="rect">
            <a:avLst/>
          </a:prstGeom>
          <a:noFill/>
          <a:ln w="9525">
            <a:noFill/>
            <a:miter lim="800000"/>
            <a:headEnd/>
            <a:tailEnd/>
          </a:ln>
          <a:effectLst/>
        </p:spPr>
      </p:pic>
      <p:sp>
        <p:nvSpPr>
          <p:cNvPr id="10" name="Content Placeholder 9"/>
          <p:cNvSpPr>
            <a:spLocks noGrp="1"/>
          </p:cNvSpPr>
          <p:nvPr>
            <p:ph sz="half" idx="2"/>
          </p:nvPr>
        </p:nvSpPr>
        <p:spPr/>
        <p:txBody>
          <a:bodyPr>
            <a:normAutofit fontScale="77500" lnSpcReduction="20000"/>
          </a:bodyPr>
          <a:lstStyle/>
          <a:p>
            <a:r>
              <a:rPr lang="en-GB" dirty="0" smtClean="0"/>
              <a:t>You do not need to understand celestial mechanics. It is enough to know that </a:t>
            </a:r>
            <a:r>
              <a:rPr lang="en-GB" dirty="0" err="1" smtClean="0"/>
              <a:t>astronomicaI</a:t>
            </a:r>
            <a:r>
              <a:rPr lang="en-GB" dirty="0" smtClean="0"/>
              <a:t>  cycles are complex.</a:t>
            </a:r>
          </a:p>
          <a:p>
            <a:r>
              <a:rPr lang="en-GB" dirty="0" smtClean="0"/>
              <a:t>The earth rotates on what we describe as it’s north-south axis.</a:t>
            </a:r>
          </a:p>
          <a:p>
            <a:r>
              <a:rPr lang="en-GB" dirty="0" smtClean="0"/>
              <a:t>However, it is titled in relation to the sun by 23 ½ degrees.</a:t>
            </a:r>
          </a:p>
          <a:p>
            <a:r>
              <a:rPr lang="en-GB" dirty="0" smtClean="0"/>
              <a:t>This leads to complexities in measuring astronomical motions and creating calendars, but also gives us.......</a:t>
            </a:r>
          </a:p>
          <a:p>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GB" dirty="0" smtClean="0"/>
              <a:t>.....the seasons</a:t>
            </a:r>
            <a:endParaRPr lang="en-GB" dirty="0"/>
          </a:p>
        </p:txBody>
      </p:sp>
      <p:pic>
        <p:nvPicPr>
          <p:cNvPr id="5" name="Content Placeholder 4" descr="seasons1.gif"/>
          <p:cNvPicPr>
            <a:picLocks noGrp="1" noChangeAspect="1"/>
          </p:cNvPicPr>
          <p:nvPr>
            <p:ph sz="half" idx="1"/>
          </p:nvPr>
        </p:nvPicPr>
        <p:blipFill>
          <a:blip r:embed="rId2" cstate="print"/>
          <a:stretch>
            <a:fillRect/>
          </a:stretch>
        </p:blipFill>
        <p:spPr>
          <a:xfrm>
            <a:off x="457200" y="2349233"/>
            <a:ext cx="4038600" cy="3027897"/>
          </a:xfrm>
        </p:spPr>
      </p:pic>
      <p:sp>
        <p:nvSpPr>
          <p:cNvPr id="7" name="Content Placeholder 6"/>
          <p:cNvSpPr>
            <a:spLocks noGrp="1"/>
          </p:cNvSpPr>
          <p:nvPr>
            <p:ph sz="half" idx="2"/>
          </p:nvPr>
        </p:nvSpPr>
        <p:spPr/>
        <p:txBody>
          <a:bodyPr>
            <a:normAutofit fontScale="92500"/>
          </a:bodyPr>
          <a:lstStyle/>
          <a:p>
            <a:r>
              <a:rPr lang="en-GB" dirty="0" smtClean="0"/>
              <a:t>Astronomically the earth then moves around the sun creating variations in light and heat which then create, or contribute to, weather and climate patterns. We label the whole process a ‘year’ and create subdivisions we call in English ‘seasons’.</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400" dirty="0" smtClean="0"/>
              <a:t>The annual movement of the sun on the horizon (thanks to Bernadette Brady). On the left sunrise at the summer solstice (21 June). In the middle sunrise at the spring and autumn equinoxes (21 March, 23 September). On the right sun rise at the winder solstice (21 December)</a:t>
            </a:r>
            <a:endParaRPr lang="en-GB" sz="2400" dirty="0"/>
          </a:p>
        </p:txBody>
      </p:sp>
      <p:pic>
        <p:nvPicPr>
          <p:cNvPr id="1026" name="Picture 2"/>
          <p:cNvPicPr>
            <a:picLocks noGrp="1" noChangeAspect="1" noChangeArrowheads="1"/>
          </p:cNvPicPr>
          <p:nvPr>
            <p:ph idx="1"/>
          </p:nvPr>
        </p:nvPicPr>
        <p:blipFill>
          <a:blip r:embed="rId2" cstate="print"/>
          <a:srcRect l="11043" t="10750" r="53076" b="4299"/>
          <a:stretch>
            <a:fillRect/>
          </a:stretch>
        </p:blipFill>
        <p:spPr bwMode="auto">
          <a:xfrm>
            <a:off x="1187624" y="1700808"/>
            <a:ext cx="6381352" cy="4856311"/>
          </a:xfrm>
          <a:prstGeom prst="rect">
            <a:avLst/>
          </a:prstGeom>
          <a:noFill/>
          <a:ln w="9525">
            <a:noFill/>
            <a:miter lim="800000"/>
            <a:headEnd/>
            <a:tailEnd/>
          </a:ln>
          <a:effec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Experientially</a:t>
            </a:r>
            <a:endParaRPr lang="en-GB" dirty="0"/>
          </a:p>
        </p:txBody>
      </p:sp>
      <p:sp>
        <p:nvSpPr>
          <p:cNvPr id="6" name="Content Placeholder 5"/>
          <p:cNvSpPr>
            <a:spLocks noGrp="1"/>
          </p:cNvSpPr>
          <p:nvPr>
            <p:ph sz="half" idx="2"/>
          </p:nvPr>
        </p:nvSpPr>
        <p:spPr/>
        <p:txBody>
          <a:bodyPr>
            <a:normAutofit fontScale="85000" lnSpcReduction="20000"/>
          </a:bodyPr>
          <a:lstStyle/>
          <a:p>
            <a:r>
              <a:rPr lang="en-GB" sz="1600" dirty="0" smtClean="0"/>
              <a:t>Left: summer solstice. In northern hemisphere, days at their longest, nights shortest; the warmest part of the year approaches; time for celebration, but also insecurity in the knowledge that cold and dark are bound to approach.</a:t>
            </a:r>
          </a:p>
          <a:p>
            <a:endParaRPr lang="en-GB" sz="1600" dirty="0" smtClean="0"/>
          </a:p>
          <a:p>
            <a:r>
              <a:rPr lang="en-GB" sz="1600" dirty="0" smtClean="0"/>
              <a:t>Middle: the equinoxes. Light and dark are balanced. The day and night are of equal lengths.  Emotionally, religiously, a moment of harmony? In farming cultures, in the spring, planting; in the autumn harvest.</a:t>
            </a:r>
          </a:p>
          <a:p>
            <a:endParaRPr lang="en-GB" sz="1600" dirty="0" smtClean="0"/>
          </a:p>
          <a:p>
            <a:r>
              <a:rPr lang="en-GB" sz="1600" dirty="0" smtClean="0"/>
              <a:t>Right: winter solstice. Dark is at its height. The coldest part of the year approaches.  Food is scarce, apart from what has been stored, and will get more scarce over the coming months. Emotionally, a moment of deep fear and insecurity? Religiously, the winter solstice becomes a time for celebration because soon light will increase, warmth will return, the days will begin to get longer, growth returns and spring and summer are in the way.</a:t>
            </a:r>
          </a:p>
          <a:p>
            <a:endParaRPr lang="en-GB" sz="1600" dirty="0" smtClean="0"/>
          </a:p>
          <a:p>
            <a:endParaRPr lang="en-GB" sz="1600" dirty="0"/>
          </a:p>
        </p:txBody>
      </p:sp>
      <p:pic>
        <p:nvPicPr>
          <p:cNvPr id="7" name="Picture 2"/>
          <p:cNvPicPr>
            <a:picLocks noGrp="1" noChangeAspect="1" noChangeArrowheads="1"/>
          </p:cNvPicPr>
          <p:nvPr>
            <p:ph sz="half" idx="1"/>
          </p:nvPr>
        </p:nvPicPr>
        <p:blipFill>
          <a:blip r:embed="rId2" cstate="print"/>
          <a:srcRect l="11043" t="10750" r="53076" b="4299"/>
          <a:stretch>
            <a:fillRect/>
          </a:stretch>
        </p:blipFill>
        <p:spPr bwMode="auto">
          <a:xfrm>
            <a:off x="457200" y="2326481"/>
            <a:ext cx="4038600" cy="3073401"/>
          </a:xfrm>
          <a:prstGeom prst="rect">
            <a:avLst/>
          </a:prstGeom>
          <a:noFill/>
          <a:ln w="9525">
            <a:noFill/>
            <a:miter lim="800000"/>
            <a:headEnd/>
            <a:tailEnd/>
          </a:ln>
          <a:effec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143000" y="0"/>
            <a:ext cx="6858000" cy="5500688"/>
          </a:xfrm>
          <a:prstGeom prst="rect">
            <a:avLst/>
          </a:prstGeom>
          <a:gradFill>
            <a:gsLst>
              <a:gs pos="0">
                <a:srgbClr val="000000"/>
              </a:gs>
              <a:gs pos="39999">
                <a:srgbClr val="0A128C"/>
              </a:gs>
              <a:gs pos="70000">
                <a:srgbClr val="181CC7"/>
              </a:gs>
              <a:gs pos="88000">
                <a:srgbClr val="7005D4"/>
              </a:gs>
              <a:gs pos="100000">
                <a:srgbClr val="8C3D91"/>
              </a:gs>
            </a:gsLst>
            <a:lin ang="5400000" scaled="0"/>
          </a:gra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4" name="Rectangle 3"/>
          <p:cNvSpPr/>
          <p:nvPr/>
        </p:nvSpPr>
        <p:spPr>
          <a:xfrm>
            <a:off x="1143000" y="3571875"/>
            <a:ext cx="6858000" cy="3286125"/>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pic>
        <p:nvPicPr>
          <p:cNvPr id="12292" name="Picture 2" descr="Sun Rise"/>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143000" y="1214439"/>
            <a:ext cx="6858000" cy="30003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6" name="Straight Connector 5"/>
          <p:cNvCxnSpPr/>
          <p:nvPr/>
        </p:nvCxnSpPr>
        <p:spPr>
          <a:xfrm flipV="1">
            <a:off x="1143000" y="3643313"/>
            <a:ext cx="6858000" cy="142875"/>
          </a:xfrm>
          <a:prstGeom prst="line">
            <a:avLst/>
          </a:prstGeom>
          <a:ln w="63500">
            <a:solidFill>
              <a:srgbClr val="FFFF00"/>
            </a:solidFill>
          </a:ln>
        </p:spPr>
        <p:style>
          <a:lnRef idx="1">
            <a:schemeClr val="accent1"/>
          </a:lnRef>
          <a:fillRef idx="0">
            <a:schemeClr val="accent1"/>
          </a:fillRef>
          <a:effectRef idx="0">
            <a:schemeClr val="accent1"/>
          </a:effectRef>
          <a:fontRef idx="minor">
            <a:schemeClr val="tx1"/>
          </a:fontRef>
        </p:style>
      </p:cxnSp>
      <p:pic>
        <p:nvPicPr>
          <p:cNvPr id="12294" name="Picture 7" descr="Figure copy.gif"/>
          <p:cNvPicPr>
            <a:picLocks noChangeAspect="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3929063" y="4714876"/>
            <a:ext cx="1464469" cy="1952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2295" name="TextBox 8"/>
          <p:cNvSpPr txBox="1">
            <a:spLocks noChangeArrowheads="1"/>
          </p:cNvSpPr>
          <p:nvPr/>
        </p:nvSpPr>
        <p:spPr bwMode="auto">
          <a:xfrm>
            <a:off x="5375673" y="4857750"/>
            <a:ext cx="2625328" cy="230832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a:solidFill>
                  <a:schemeClr val="bg1"/>
                </a:solidFill>
              </a:rPr>
              <a:t>The azimuth of the orb of the rising sun will depend on the date as well as the line of the horizon.</a:t>
            </a:r>
          </a:p>
        </p:txBody>
      </p:sp>
      <p:sp>
        <p:nvSpPr>
          <p:cNvPr id="12296" name="TextBox 10"/>
          <p:cNvSpPr txBox="1">
            <a:spLocks noChangeArrowheads="1"/>
          </p:cNvSpPr>
          <p:nvPr/>
        </p:nvSpPr>
        <p:spPr bwMode="auto">
          <a:xfrm>
            <a:off x="1143000" y="0"/>
            <a:ext cx="2035969"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a:solidFill>
                  <a:schemeClr val="bg1"/>
                </a:solidFill>
              </a:rPr>
              <a:t>Northern Hemisphere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0" y="259080"/>
            <a:ext cx="9144000" cy="6339840"/>
          </a:xfrm>
          <a:prstGeom prst="rect">
            <a:avLst/>
          </a:prstGeom>
        </p:spPr>
      </p:pic>
    </p:spTree>
    <p:extLst>
      <p:ext uri="{BB962C8B-B14F-4D97-AF65-F5344CB8AC3E}">
        <p14:creationId xmlns="" xmlns:p14="http://schemas.microsoft.com/office/powerpoint/2010/main" val="24008613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stretch>
            <a:fillRect/>
          </a:stretch>
        </p:blipFill>
        <p:spPr>
          <a:xfrm>
            <a:off x="20593" y="0"/>
            <a:ext cx="9179719" cy="6715125"/>
          </a:xfrm>
          <a:prstGeom prst="rect">
            <a:avLst/>
          </a:prstGeom>
        </p:spPr>
      </p:pic>
      <p:sp>
        <p:nvSpPr>
          <p:cNvPr id="3" name="TextBox 2"/>
          <p:cNvSpPr txBox="1"/>
          <p:nvPr/>
        </p:nvSpPr>
        <p:spPr>
          <a:xfrm>
            <a:off x="521550" y="6093296"/>
            <a:ext cx="3970639" cy="369332"/>
          </a:xfrm>
          <a:prstGeom prst="rect">
            <a:avLst/>
          </a:prstGeom>
          <a:noFill/>
        </p:spPr>
        <p:txBody>
          <a:bodyPr wrap="none" rtlCol="0">
            <a:spAutoFit/>
          </a:bodyPr>
          <a:lstStyle/>
          <a:p>
            <a:r>
              <a:rPr lang="en-GB" dirty="0" smtClean="0">
                <a:solidFill>
                  <a:schemeClr val="bg1"/>
                </a:solidFill>
              </a:rPr>
              <a:t>11 Feb 2016, 4 pm GMT </a:t>
            </a:r>
            <a:r>
              <a:rPr lang="en-GB" smtClean="0">
                <a:solidFill>
                  <a:schemeClr val="bg1"/>
                </a:solidFill>
              </a:rPr>
              <a:t>Glastonbury Tor</a:t>
            </a:r>
            <a:endParaRPr lang="en-GB" dirty="0">
              <a:solidFill>
                <a:schemeClr val="bg1"/>
              </a:solidFill>
            </a:endParaRPr>
          </a:p>
        </p:txBody>
      </p:sp>
    </p:spTree>
    <p:extLst>
      <p:ext uri="{BB962C8B-B14F-4D97-AF65-F5344CB8AC3E}">
        <p14:creationId xmlns="" xmlns:p14="http://schemas.microsoft.com/office/powerpoint/2010/main" val="33998080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Astronomical measurement can be very simple</a:t>
            </a:r>
            <a:endParaRPr lang="en-GB" dirty="0"/>
          </a:p>
        </p:txBody>
      </p:sp>
      <p:pic>
        <p:nvPicPr>
          <p:cNvPr id="10242" name="Picture 2"/>
          <p:cNvPicPr>
            <a:picLocks noGrp="1" noChangeAspect="1" noChangeArrowheads="1"/>
          </p:cNvPicPr>
          <p:nvPr>
            <p:ph idx="1"/>
          </p:nvPr>
        </p:nvPicPr>
        <p:blipFill>
          <a:blip r:embed="rId2" cstate="print"/>
          <a:srcRect l="12673" t="33586" r="55208" b="7000"/>
          <a:stretch>
            <a:fillRect/>
          </a:stretch>
        </p:blipFill>
        <p:spPr bwMode="auto">
          <a:xfrm>
            <a:off x="214281" y="3000372"/>
            <a:ext cx="4925975" cy="2928958"/>
          </a:xfrm>
          <a:prstGeom prst="rect">
            <a:avLst/>
          </a:prstGeom>
          <a:noFill/>
          <a:ln w="9525">
            <a:noFill/>
            <a:miter lim="800000"/>
            <a:headEnd/>
            <a:tailEnd/>
          </a:ln>
          <a:effectLst/>
        </p:spPr>
      </p:pic>
      <p:pic>
        <p:nvPicPr>
          <p:cNvPr id="5" name="Picture 2"/>
          <p:cNvPicPr>
            <a:picLocks noChangeAspect="1" noChangeArrowheads="1"/>
          </p:cNvPicPr>
          <p:nvPr/>
        </p:nvPicPr>
        <p:blipFill>
          <a:blip r:embed="rId3" cstate="print"/>
          <a:srcRect l="11805" t="17382" r="54340"/>
          <a:stretch>
            <a:fillRect/>
          </a:stretch>
        </p:blipFill>
        <p:spPr bwMode="auto">
          <a:xfrm>
            <a:off x="5572131" y="3286124"/>
            <a:ext cx="3241445" cy="2542614"/>
          </a:xfrm>
          <a:prstGeom prst="rect">
            <a:avLst/>
          </a:prstGeom>
          <a:noFill/>
          <a:ln w="9525">
            <a:noFill/>
            <a:miter lim="800000"/>
            <a:headEnd/>
            <a:tailEnd/>
          </a:ln>
          <a:effec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188640"/>
            <a:ext cx="4372478" cy="4031873"/>
          </a:xfrm>
          <a:prstGeom prst="rect">
            <a:avLst/>
          </a:prstGeom>
          <a:noFill/>
        </p:spPr>
        <p:txBody>
          <a:bodyPr wrap="square" rtlCol="0">
            <a:spAutoFit/>
          </a:bodyPr>
          <a:lstStyle/>
          <a:p>
            <a:pPr algn="ctr"/>
            <a:r>
              <a:rPr lang="en-GB" sz="3200" dirty="0" smtClean="0">
                <a:latin typeface="+mj-lt"/>
              </a:rPr>
              <a:t>Calendars in the Landscape </a:t>
            </a:r>
          </a:p>
          <a:p>
            <a:pPr algn="ctr"/>
            <a:endParaRPr lang="en-GB" sz="3200" dirty="0">
              <a:latin typeface="+mj-lt"/>
            </a:endParaRPr>
          </a:p>
          <a:p>
            <a:pPr algn="ctr"/>
            <a:r>
              <a:rPr lang="en-GB" sz="3200" dirty="0" smtClean="0">
                <a:latin typeface="+mj-lt"/>
              </a:rPr>
              <a:t>Sun</a:t>
            </a:r>
          </a:p>
          <a:p>
            <a:pPr algn="ctr"/>
            <a:r>
              <a:rPr lang="en-GB" sz="3200" dirty="0" smtClean="0">
                <a:latin typeface="+mj-lt"/>
              </a:rPr>
              <a:t>Moon</a:t>
            </a:r>
          </a:p>
          <a:p>
            <a:pPr algn="ctr"/>
            <a:r>
              <a:rPr lang="en-GB" sz="3200" dirty="0" smtClean="0">
                <a:latin typeface="+mj-lt"/>
              </a:rPr>
              <a:t>Lunar-Solar</a:t>
            </a:r>
          </a:p>
          <a:p>
            <a:pPr algn="ctr"/>
            <a:r>
              <a:rPr lang="en-GB" sz="3200" dirty="0" smtClean="0">
                <a:latin typeface="+mj-lt"/>
              </a:rPr>
              <a:t>Lunar- Stellar</a:t>
            </a:r>
          </a:p>
          <a:p>
            <a:pPr algn="ctr"/>
            <a:r>
              <a:rPr lang="en-GB" sz="3200" dirty="0" smtClean="0">
                <a:latin typeface="+mj-lt"/>
              </a:rPr>
              <a:t>Lunar-Solar-Stellar</a:t>
            </a:r>
            <a:endParaRPr lang="en-GB" sz="3200" dirty="0">
              <a:latin typeface="+mj-lt"/>
            </a:endParaRPr>
          </a:p>
        </p:txBody>
      </p:sp>
      <p:pic>
        <p:nvPicPr>
          <p:cNvPr id="1026" name="Picture 2" descr="http://technovate.org/web/knsw22t.gif"/>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5328084" y="2780928"/>
            <a:ext cx="3571875" cy="3905251"/>
          </a:xfrm>
          <a:prstGeom prst="rect">
            <a:avLst/>
          </a:prstGeom>
          <a:noFill/>
          <a:extLst>
            <a:ext uri="{909E8E84-426E-40DD-AFC4-6F175D3DCCD1}">
              <a14:hiddenFill xmlns="" xmlns:a14="http://schemas.microsoft.com/office/drawing/2010/main">
                <a:solidFill>
                  <a:srgbClr val="FFFFFF"/>
                </a:solidFill>
              </a14:hiddenFill>
            </a:ext>
          </a:extLst>
        </p:spPr>
      </p:pic>
      <p:pic>
        <p:nvPicPr>
          <p:cNvPr id="1028" name="Picture 4" descr="http://www.athenapub.com/galcal2x.gif"/>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0" y="4714876"/>
            <a:ext cx="2571750" cy="2143125"/>
          </a:xfrm>
          <a:prstGeom prst="rect">
            <a:avLst/>
          </a:prstGeom>
          <a:noFill/>
          <a:extLst>
            <a:ext uri="{909E8E84-426E-40DD-AFC4-6F175D3DCCD1}">
              <a14:hiddenFill xmlns="" xmlns:a14="http://schemas.microsoft.com/office/drawing/2010/main">
                <a:solidFill>
                  <a:srgbClr val="FFFFFF"/>
                </a:solidFill>
              </a14:hiddenFill>
            </a:ext>
          </a:extLst>
        </p:spPr>
      </p:pic>
      <p:sp>
        <p:nvSpPr>
          <p:cNvPr id="3" name="TextBox 2"/>
          <p:cNvSpPr txBox="1"/>
          <p:nvPr/>
        </p:nvSpPr>
        <p:spPr>
          <a:xfrm>
            <a:off x="89502" y="4221088"/>
            <a:ext cx="3353226" cy="369332"/>
          </a:xfrm>
          <a:prstGeom prst="rect">
            <a:avLst/>
          </a:prstGeom>
          <a:noFill/>
        </p:spPr>
        <p:txBody>
          <a:bodyPr wrap="none" rtlCol="0">
            <a:spAutoFit/>
          </a:bodyPr>
          <a:lstStyle/>
          <a:p>
            <a:r>
              <a:rPr lang="en-GB" dirty="0" smtClean="0"/>
              <a:t>Coligny Calendar 1</a:t>
            </a:r>
            <a:r>
              <a:rPr lang="en-GB" baseline="30000" dirty="0" smtClean="0"/>
              <a:t>st</a:t>
            </a:r>
            <a:r>
              <a:rPr lang="en-GB" dirty="0" smtClean="0"/>
              <a:t> Century BCE?</a:t>
            </a:r>
            <a:endParaRPr lang="en-GB" dirty="0"/>
          </a:p>
        </p:txBody>
      </p:sp>
      <p:sp>
        <p:nvSpPr>
          <p:cNvPr id="4" name="TextBox 3"/>
          <p:cNvSpPr txBox="1"/>
          <p:nvPr/>
        </p:nvSpPr>
        <p:spPr>
          <a:xfrm>
            <a:off x="5544361" y="2276872"/>
            <a:ext cx="3803670" cy="369332"/>
          </a:xfrm>
          <a:prstGeom prst="rect">
            <a:avLst/>
          </a:prstGeom>
          <a:noFill/>
        </p:spPr>
        <p:txBody>
          <a:bodyPr wrap="none" rtlCol="0">
            <a:spAutoFit/>
          </a:bodyPr>
          <a:lstStyle/>
          <a:p>
            <a:r>
              <a:rPr lang="en-GB" dirty="0" smtClean="0"/>
              <a:t>Newgrange – a possible lunar calendar</a:t>
            </a:r>
            <a:endParaRPr lang="en-GB" dirty="0"/>
          </a:p>
        </p:txBody>
      </p:sp>
    </p:spTree>
    <p:extLst>
      <p:ext uri="{BB962C8B-B14F-4D97-AF65-F5344CB8AC3E}">
        <p14:creationId xmlns="" xmlns:p14="http://schemas.microsoft.com/office/powerpoint/2010/main" val="16373264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22560" y="109012"/>
            <a:ext cx="6302324" cy="1200329"/>
          </a:xfrm>
          <a:prstGeom prst="rect">
            <a:avLst/>
          </a:prstGeom>
          <a:noFill/>
        </p:spPr>
        <p:txBody>
          <a:bodyPr wrap="square" rtlCol="0">
            <a:spAutoFit/>
          </a:bodyPr>
          <a:lstStyle/>
          <a:p>
            <a:r>
              <a:rPr lang="en-GB" sz="3600" dirty="0" smtClean="0"/>
              <a:t>What stars are visible for a given location </a:t>
            </a:r>
            <a:endParaRPr lang="en-GB" sz="3600" dirty="0"/>
          </a:p>
        </p:txBody>
      </p:sp>
      <p:sp>
        <p:nvSpPr>
          <p:cNvPr id="9" name="TextBox 8"/>
          <p:cNvSpPr txBox="1"/>
          <p:nvPr/>
        </p:nvSpPr>
        <p:spPr>
          <a:xfrm>
            <a:off x="3951026" y="1287605"/>
            <a:ext cx="5036024" cy="4893647"/>
          </a:xfrm>
          <a:prstGeom prst="rect">
            <a:avLst/>
          </a:prstGeom>
          <a:noFill/>
          <a:ln w="38100">
            <a:solidFill>
              <a:srgbClr val="0070C0"/>
            </a:solidFill>
          </a:ln>
        </p:spPr>
        <p:txBody>
          <a:bodyPr wrap="square" rtlCol="0">
            <a:spAutoFit/>
          </a:bodyPr>
          <a:lstStyle/>
          <a:p>
            <a:r>
              <a:rPr lang="en-GB" sz="2400" dirty="0" smtClean="0"/>
              <a:t>To gain a rough guide to the star’s visibility  subtract the observer’s latitude from 90 degrees. The resulting answer will be the declination of the star that will either never rise or never set. </a:t>
            </a:r>
          </a:p>
          <a:p>
            <a:endParaRPr lang="en-GB" sz="2400" dirty="0" smtClean="0"/>
          </a:p>
          <a:p>
            <a:r>
              <a:rPr lang="en-GB" sz="2400" dirty="0" smtClean="0"/>
              <a:t>E.G. </a:t>
            </a:r>
            <a:r>
              <a:rPr lang="en-GB" sz="2400" b="1" dirty="0" smtClean="0"/>
              <a:t>At a latitude of 52 North (</a:t>
            </a:r>
            <a:r>
              <a:rPr lang="en-GB" sz="2400" b="1" dirty="0" err="1" smtClean="0"/>
              <a:t>Lampeter</a:t>
            </a:r>
            <a:r>
              <a:rPr lang="en-GB" sz="2400" b="1" dirty="0" smtClean="0"/>
              <a:t>).  90-52 = 38.  </a:t>
            </a:r>
            <a:r>
              <a:rPr lang="en-GB" sz="2400" dirty="0" smtClean="0"/>
              <a:t/>
            </a:r>
            <a:br>
              <a:rPr lang="en-GB" sz="2400" dirty="0" smtClean="0"/>
            </a:br>
            <a:r>
              <a:rPr lang="en-GB" sz="2400" dirty="0" smtClean="0"/>
              <a:t>Thus stars with a declination of greater then 38 North will </a:t>
            </a:r>
            <a:r>
              <a:rPr lang="en-GB" sz="2400" u="sng" dirty="0" smtClean="0"/>
              <a:t>never set </a:t>
            </a:r>
            <a:r>
              <a:rPr lang="en-GB" sz="2400" dirty="0" smtClean="0"/>
              <a:t>while stars with a declination of less than 38 South </a:t>
            </a:r>
            <a:r>
              <a:rPr lang="en-GB" sz="2400" u="sng" dirty="0" smtClean="0"/>
              <a:t>will never rise. </a:t>
            </a:r>
            <a:endParaRPr lang="en-GB" sz="2400" u="sng" dirty="0"/>
          </a:p>
        </p:txBody>
      </p:sp>
      <p:grpSp>
        <p:nvGrpSpPr>
          <p:cNvPr id="3" name="Group 11"/>
          <p:cNvGrpSpPr/>
          <p:nvPr/>
        </p:nvGrpSpPr>
        <p:grpSpPr>
          <a:xfrm>
            <a:off x="214568" y="1287605"/>
            <a:ext cx="3593157" cy="3437539"/>
            <a:chOff x="149614" y="584425"/>
            <a:chExt cx="6686550" cy="6454775"/>
          </a:xfrm>
        </p:grpSpPr>
        <p:pic>
          <p:nvPicPr>
            <p:cNvPr id="11" name="Picture 1" descr="CelestrialSphereEarth_ Person.jpg"/>
            <p:cNvPicPr>
              <a:picLocks noChangeAspect="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49614" y="584425"/>
              <a:ext cx="6686550" cy="6454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 name="Oval 9"/>
            <p:cNvSpPr/>
            <p:nvPr/>
          </p:nvSpPr>
          <p:spPr>
            <a:xfrm>
              <a:off x="426109" y="775718"/>
              <a:ext cx="6072187" cy="6072188"/>
            </a:xfrm>
            <a:prstGeom prst="ellipse">
              <a:avLst/>
            </a:pr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grpSp>
    </p:spTree>
    <p:extLst>
      <p:ext uri="{BB962C8B-B14F-4D97-AF65-F5344CB8AC3E}">
        <p14:creationId xmlns="" xmlns:p14="http://schemas.microsoft.com/office/powerpoint/2010/main" val="31351949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descr="north 4.jpg"/>
          <p:cNvPicPr>
            <a:picLocks noChangeAspect="1"/>
          </p:cNvPicPr>
          <p:nvPr/>
        </p:nvPicPr>
        <p:blipFill>
          <a:blip r:embed="rId2" cstate="print"/>
          <a:stretch>
            <a:fillRect/>
          </a:stretch>
        </p:blipFill>
        <p:spPr>
          <a:xfrm>
            <a:off x="1763688" y="980728"/>
            <a:ext cx="5802438" cy="5477797"/>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TextBox 2"/>
          <p:cNvSpPr txBox="1">
            <a:spLocks noChangeArrowheads="1"/>
          </p:cNvSpPr>
          <p:nvPr/>
        </p:nvSpPr>
        <p:spPr bwMode="auto">
          <a:xfrm>
            <a:off x="4842273" y="525464"/>
            <a:ext cx="3042095" cy="1077218"/>
          </a:xfrm>
          <a:prstGeom prst="rect">
            <a:avLst/>
          </a:prstGeom>
          <a:solidFill>
            <a:schemeClr val="accent4"/>
          </a:solidFill>
          <a:ln>
            <a:noFill/>
          </a:ln>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r>
              <a:rPr lang="en-GB" altLang="en-US" sz="3200" b="1" dirty="0" smtClean="0">
                <a:solidFill>
                  <a:schemeClr val="bg1"/>
                </a:solidFill>
                <a:latin typeface="Calibri" panose="020F0502020204030204" pitchFamily="34" charset="0"/>
              </a:rPr>
              <a:t>The Fixed Address System</a:t>
            </a:r>
          </a:p>
        </p:txBody>
      </p:sp>
      <p:sp>
        <p:nvSpPr>
          <p:cNvPr id="6" name="TextBox 4"/>
          <p:cNvSpPr txBox="1">
            <a:spLocks noChangeArrowheads="1"/>
          </p:cNvSpPr>
          <p:nvPr/>
        </p:nvSpPr>
        <p:spPr bwMode="auto">
          <a:xfrm>
            <a:off x="4757738" y="1676400"/>
            <a:ext cx="4102894" cy="8318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dirty="0"/>
              <a:t>Sky objects have a Right Ascension and Declination</a:t>
            </a:r>
          </a:p>
        </p:txBody>
      </p:sp>
      <p:sp>
        <p:nvSpPr>
          <p:cNvPr id="4100" name="TextBox 5"/>
          <p:cNvSpPr txBox="1">
            <a:spLocks noChangeArrowheads="1"/>
          </p:cNvSpPr>
          <p:nvPr/>
        </p:nvSpPr>
        <p:spPr bwMode="auto">
          <a:xfrm>
            <a:off x="5551885" y="3862388"/>
            <a:ext cx="2980555" cy="12003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dirty="0"/>
              <a:t>The Fixed Address of the star Sirius the star:</a:t>
            </a:r>
          </a:p>
          <a:p>
            <a:pPr eaLnBrk="1" hangingPunct="1">
              <a:spcBef>
                <a:spcPct val="0"/>
              </a:spcBef>
              <a:buFontTx/>
              <a:buNone/>
            </a:pPr>
            <a:r>
              <a:rPr lang="en-GB" altLang="en-US" sz="1800" dirty="0" smtClean="0"/>
              <a:t>Right Ascension:</a:t>
            </a:r>
            <a:r>
              <a:rPr lang="en-GB" altLang="en-US" sz="1800" dirty="0"/>
              <a:t>	06:45:38</a:t>
            </a:r>
          </a:p>
          <a:p>
            <a:pPr eaLnBrk="1" hangingPunct="1">
              <a:spcBef>
                <a:spcPct val="0"/>
              </a:spcBef>
              <a:buFontTx/>
              <a:buNone/>
            </a:pPr>
            <a:r>
              <a:rPr lang="en-GB" altLang="en-US" sz="1800" dirty="0" smtClean="0"/>
              <a:t>Declination:</a:t>
            </a:r>
            <a:r>
              <a:rPr lang="en-GB" altLang="en-US" sz="1800" dirty="0"/>
              <a:t>	-16°44'</a:t>
            </a:r>
          </a:p>
        </p:txBody>
      </p:sp>
      <p:sp>
        <p:nvSpPr>
          <p:cNvPr id="4" name="TextBox 3"/>
          <p:cNvSpPr txBox="1"/>
          <p:nvPr/>
        </p:nvSpPr>
        <p:spPr>
          <a:xfrm>
            <a:off x="5132785" y="2706688"/>
            <a:ext cx="4289251" cy="830997"/>
          </a:xfrm>
          <a:prstGeom prst="rect">
            <a:avLst/>
          </a:prstGeom>
          <a:noFill/>
        </p:spPr>
        <p:txBody>
          <a:bodyPr wrap="none">
            <a:spAutoFit/>
          </a:bodyPr>
          <a:lstStyle/>
          <a:p>
            <a:pPr eaLnBrk="1" hangingPunct="1">
              <a:defRPr/>
            </a:pPr>
            <a:r>
              <a:rPr lang="en-GB" sz="2400" b="1" dirty="0">
                <a:latin typeface="+mn-lt"/>
                <a:cs typeface="Arial" charset="0"/>
              </a:rPr>
              <a:t>Declination is </a:t>
            </a:r>
            <a:r>
              <a:rPr lang="en-GB" sz="2400" b="1" i="1" dirty="0">
                <a:latin typeface="+mn-lt"/>
                <a:cs typeface="Arial" charset="0"/>
              </a:rPr>
              <a:t>like</a:t>
            </a:r>
            <a:r>
              <a:rPr lang="en-GB" sz="2400" b="1" dirty="0">
                <a:latin typeface="+mn-lt"/>
                <a:cs typeface="Arial" charset="0"/>
              </a:rPr>
              <a:t> latitude and </a:t>
            </a:r>
          </a:p>
          <a:p>
            <a:pPr eaLnBrk="1" hangingPunct="1">
              <a:defRPr/>
            </a:pPr>
            <a:r>
              <a:rPr lang="en-GB" sz="2400" b="1" dirty="0">
                <a:latin typeface="+mn-lt"/>
                <a:cs typeface="Arial" charset="0"/>
              </a:rPr>
              <a:t>RA is </a:t>
            </a:r>
            <a:r>
              <a:rPr lang="en-GB" sz="2400" b="1" i="1" dirty="0">
                <a:latin typeface="+mn-lt"/>
                <a:cs typeface="Arial" charset="0"/>
              </a:rPr>
              <a:t>like</a:t>
            </a:r>
            <a:r>
              <a:rPr lang="en-GB" sz="2400" b="1" dirty="0">
                <a:latin typeface="+mn-lt"/>
                <a:cs typeface="Arial" charset="0"/>
              </a:rPr>
              <a:t> longitude (time based)</a:t>
            </a:r>
          </a:p>
        </p:txBody>
      </p:sp>
      <p:sp>
        <p:nvSpPr>
          <p:cNvPr id="5" name="TextBox 4"/>
          <p:cNvSpPr txBox="1"/>
          <p:nvPr/>
        </p:nvSpPr>
        <p:spPr>
          <a:xfrm>
            <a:off x="0" y="119064"/>
            <a:ext cx="4463654" cy="523220"/>
          </a:xfrm>
          <a:prstGeom prst="rect">
            <a:avLst/>
          </a:prstGeom>
          <a:noFill/>
        </p:spPr>
        <p:txBody>
          <a:bodyPr>
            <a:spAutoFit/>
          </a:bodyPr>
          <a:lstStyle/>
          <a:p>
            <a:pPr algn="ctr" eaLnBrk="1" hangingPunct="1">
              <a:defRPr/>
            </a:pPr>
            <a:r>
              <a:rPr lang="en-GB" sz="2800" b="1" dirty="0">
                <a:solidFill>
                  <a:schemeClr val="tx2"/>
                </a:solidFill>
                <a:latin typeface="+mn-lt"/>
                <a:cs typeface="Arial" charset="0"/>
              </a:rPr>
              <a:t>Basic </a:t>
            </a:r>
            <a:r>
              <a:rPr lang="en-GB" sz="2800" b="1" dirty="0" smtClean="0">
                <a:solidFill>
                  <a:schemeClr val="tx2"/>
                </a:solidFill>
                <a:latin typeface="+mn-lt"/>
                <a:cs typeface="Arial" charset="0"/>
              </a:rPr>
              <a:t>numbers</a:t>
            </a:r>
            <a:endParaRPr lang="en-GB" sz="2800" b="1" dirty="0">
              <a:solidFill>
                <a:schemeClr val="tx2"/>
              </a:solidFill>
              <a:latin typeface="+mn-lt"/>
              <a:cs typeface="Arial" charset="0"/>
            </a:endParaRPr>
          </a:p>
        </p:txBody>
      </p:sp>
      <p:pic>
        <p:nvPicPr>
          <p:cNvPr id="4105" name="Picture 11" descr="http://abyss.uoregon.edu/~js/images/celestial_sphere.gif"/>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84547" y="2708920"/>
            <a:ext cx="4352925" cy="398556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2" descr="celestrial-sphere"/>
          <p:cNvPicPr>
            <a:picLocks noGrp="1" noChangeAspect="1" noChangeArrowheads="1"/>
          </p:cNvPicPr>
          <p:nvPr>
            <p:ph idx="1"/>
          </p:nvPr>
        </p:nvPicPr>
        <p:blipFill>
          <a:blip r:embed="rId2" cstate="print">
            <a:extLst>
              <a:ext uri="{28A0092B-C50C-407E-A947-70E740481C1C}">
                <a14:useLocalDpi xmlns="" xmlns:a14="http://schemas.microsoft.com/office/drawing/2010/main" val="0"/>
              </a:ext>
            </a:extLst>
          </a:blip>
          <a:srcRect/>
          <a:stretch>
            <a:fillRect/>
          </a:stretch>
        </p:blipFill>
        <p:spPr bwMode="auto">
          <a:xfrm>
            <a:off x="2123728" y="1124744"/>
            <a:ext cx="5024411" cy="53409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Moon</a:t>
            </a:r>
            <a:endParaRPr lang="en-GB" dirty="0"/>
          </a:p>
        </p:txBody>
      </p:sp>
      <p:sp>
        <p:nvSpPr>
          <p:cNvPr id="5" name="Content Placeholder 4"/>
          <p:cNvSpPr>
            <a:spLocks noGrp="1"/>
          </p:cNvSpPr>
          <p:nvPr>
            <p:ph sz="half" idx="1"/>
          </p:nvPr>
        </p:nvSpPr>
        <p:spPr/>
        <p:txBody>
          <a:bodyPr>
            <a:normAutofit fontScale="85000" lnSpcReduction="10000"/>
          </a:bodyPr>
          <a:lstStyle/>
          <a:p>
            <a:r>
              <a:rPr lang="en-GB" sz="2000" dirty="0" smtClean="0"/>
              <a:t>The moon has a number of cycles.</a:t>
            </a:r>
          </a:p>
          <a:p>
            <a:r>
              <a:rPr lang="en-GB" sz="2000" dirty="0" smtClean="0"/>
              <a:t>The shortest is the ‘</a:t>
            </a:r>
            <a:r>
              <a:rPr lang="en-GB" sz="2000" dirty="0" err="1" smtClean="0"/>
              <a:t>synodic</a:t>
            </a:r>
            <a:r>
              <a:rPr lang="en-GB" sz="2000" dirty="0" smtClean="0"/>
              <a:t>’ cycle from new moon to full moon: average 29.53 days.</a:t>
            </a:r>
          </a:p>
          <a:p>
            <a:r>
              <a:rPr lang="en-GB" sz="2000" dirty="0" smtClean="0"/>
              <a:t>Synod means ‘meeting’ (as in Church of England synod). </a:t>
            </a:r>
          </a:p>
          <a:p>
            <a:r>
              <a:rPr lang="en-GB" sz="2000" dirty="0" smtClean="0"/>
              <a:t>At the new moon, the moon passes the sun, as seen from the earth, and so cannot be seen. For around two nights it disappears.</a:t>
            </a:r>
          </a:p>
          <a:p>
            <a:r>
              <a:rPr lang="en-GB" sz="2000" dirty="0" smtClean="0"/>
              <a:t>At the full moon, the moon is on the opposite side of the sky. It is very bright and the same size as the sun.</a:t>
            </a:r>
          </a:p>
          <a:p>
            <a:r>
              <a:rPr lang="en-GB" sz="2000" dirty="0" smtClean="0"/>
              <a:t>In pre-modern societies both moments are of immense religious significance, and became the basis of religious calendars.</a:t>
            </a:r>
          </a:p>
          <a:p>
            <a:endParaRPr lang="en-GB" sz="2000" dirty="0" smtClean="0"/>
          </a:p>
          <a:p>
            <a:endParaRPr lang="en-GB" sz="2000" dirty="0"/>
          </a:p>
        </p:txBody>
      </p:sp>
      <p:pic>
        <p:nvPicPr>
          <p:cNvPr id="7" name="Content Placeholder 3" descr="Moon phases.jpg"/>
          <p:cNvPicPr>
            <a:picLocks noGrp="1" noChangeAspect="1"/>
          </p:cNvPicPr>
          <p:nvPr>
            <p:ph sz="half" idx="2"/>
          </p:nvPr>
        </p:nvPicPr>
        <p:blipFill>
          <a:blip r:embed="rId2" cstate="print"/>
          <a:stretch>
            <a:fillRect/>
          </a:stretch>
        </p:blipFill>
        <p:spPr>
          <a:xfrm>
            <a:off x="5429256" y="1357298"/>
            <a:ext cx="2466975" cy="1847850"/>
          </a:xfrm>
        </p:spPr>
      </p:pic>
      <p:pic>
        <p:nvPicPr>
          <p:cNvPr id="8" name="Content Placeholder 5" descr="Moon_phases_en.jpg"/>
          <p:cNvPicPr>
            <a:picLocks noChangeAspect="1"/>
          </p:cNvPicPr>
          <p:nvPr/>
        </p:nvPicPr>
        <p:blipFill>
          <a:blip r:embed="rId3" cstate="print"/>
          <a:stretch>
            <a:fillRect/>
          </a:stretch>
        </p:blipFill>
        <p:spPr>
          <a:xfrm>
            <a:off x="4714876" y="4286256"/>
            <a:ext cx="4357686" cy="1743074"/>
          </a:xfrm>
          <a:prstGeom prst="rect">
            <a:avLst/>
          </a:prstGeo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2400" dirty="0" smtClean="0"/>
              <a:t>Except when there is high, bright full moon in a clear sky, we can hunt, travel (in open land) and hold public meetings. The full moon then becomes an important cultural marker</a:t>
            </a:r>
            <a:endParaRPr lang="en-GB" sz="2400" dirty="0"/>
          </a:p>
        </p:txBody>
      </p:sp>
      <p:pic>
        <p:nvPicPr>
          <p:cNvPr id="6" name="Content Placeholder 5" descr="Full august-moon12.jpg"/>
          <p:cNvPicPr>
            <a:picLocks noGrp="1" noChangeAspect="1"/>
          </p:cNvPicPr>
          <p:nvPr>
            <p:ph sz="half" idx="1"/>
          </p:nvPr>
        </p:nvPicPr>
        <p:blipFill>
          <a:blip r:embed="rId2" cstate="print"/>
          <a:stretch>
            <a:fillRect/>
          </a:stretch>
        </p:blipFill>
        <p:spPr>
          <a:xfrm>
            <a:off x="428596" y="1928802"/>
            <a:ext cx="4156953" cy="4156953"/>
          </a:xfrm>
        </p:spPr>
      </p:pic>
      <p:sp>
        <p:nvSpPr>
          <p:cNvPr id="5" name="Content Placeholder 4"/>
          <p:cNvSpPr>
            <a:spLocks noGrp="1"/>
          </p:cNvSpPr>
          <p:nvPr>
            <p:ph sz="half" idx="2"/>
          </p:nvPr>
        </p:nvSpPr>
        <p:spPr/>
        <p:txBody>
          <a:bodyPr>
            <a:normAutofit fontScale="62500" lnSpcReduction="20000"/>
          </a:bodyPr>
          <a:lstStyle/>
          <a:p>
            <a:r>
              <a:rPr lang="en-GB" dirty="0" smtClean="0"/>
              <a:t>‘The August full moon has many names, in Colonial America it’s the Dog Day’s Moon, in China its the Harvest Moon, Native American Indian’s (Cherokee) called it the Fruit Moon (Choctaw) called it Women’s Moon and (Dakota Sioux) said its was the ‘Moon When All Things Ripen‘. The English Celtic name is the Dispute Moon, whereas Medieval England named it the Corn Moon, but Neo Pagan named it the best for me the Lightening Moon’.</a:t>
            </a:r>
          </a:p>
          <a:p>
            <a:r>
              <a:rPr lang="en-GB" dirty="0" smtClean="0"/>
              <a:t>‘The August Full Moon, </a:t>
            </a:r>
            <a:r>
              <a:rPr lang="en-GB" dirty="0" err="1" smtClean="0"/>
              <a:t>Millners</a:t>
            </a:r>
            <a:r>
              <a:rPr lang="en-GB" dirty="0" smtClean="0"/>
              <a:t> Blog, 3 August 2012.</a:t>
            </a:r>
          </a:p>
          <a:p>
            <a:r>
              <a:rPr lang="en-GB" dirty="0" smtClean="0"/>
              <a:t>http://milnersblog.com/2012/08/03/the-august-full-moon/</a:t>
            </a:r>
          </a:p>
          <a:p>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sz="2400" dirty="0" smtClean="0"/>
              <a:t>The Full Moon becomes a metaphor for madness, for existence in a </a:t>
            </a:r>
            <a:r>
              <a:rPr lang="en-GB" sz="2400" dirty="0" err="1" smtClean="0"/>
              <a:t>liminal</a:t>
            </a:r>
            <a:r>
              <a:rPr lang="en-GB" sz="2400" dirty="0" smtClean="0"/>
              <a:t> state, like vampires, the ‘</a:t>
            </a:r>
            <a:r>
              <a:rPr lang="en-GB" sz="2400" dirty="0" err="1" smtClean="0"/>
              <a:t>undead</a:t>
            </a:r>
            <a:r>
              <a:rPr lang="en-GB" sz="2400" dirty="0" smtClean="0"/>
              <a:t>’, existing in an imagined boundary zone between life and death</a:t>
            </a:r>
            <a:endParaRPr lang="en-GB" sz="2400" dirty="0"/>
          </a:p>
        </p:txBody>
      </p:sp>
      <p:pic>
        <p:nvPicPr>
          <p:cNvPr id="7" name="Content Placeholder 6" descr="full wolf-moon.jpg"/>
          <p:cNvPicPr>
            <a:picLocks noGrp="1" noChangeAspect="1"/>
          </p:cNvPicPr>
          <p:nvPr>
            <p:ph idx="1"/>
          </p:nvPr>
        </p:nvPicPr>
        <p:blipFill>
          <a:blip r:embed="rId2" cstate="print"/>
          <a:stretch>
            <a:fillRect/>
          </a:stretch>
        </p:blipFill>
        <p:spPr>
          <a:xfrm>
            <a:off x="142844" y="2143116"/>
            <a:ext cx="3152010" cy="4525963"/>
          </a:xfrm>
        </p:spPr>
      </p:pic>
      <p:pic>
        <p:nvPicPr>
          <p:cNvPr id="8" name="Picture 7" descr="vampire buffy moon 2.jpg"/>
          <p:cNvPicPr>
            <a:picLocks noChangeAspect="1"/>
          </p:cNvPicPr>
          <p:nvPr/>
        </p:nvPicPr>
        <p:blipFill>
          <a:blip r:embed="rId3" cstate="print"/>
          <a:stretch>
            <a:fillRect/>
          </a:stretch>
        </p:blipFill>
        <p:spPr>
          <a:xfrm>
            <a:off x="2357422" y="4143380"/>
            <a:ext cx="2357454" cy="2357454"/>
          </a:xfrm>
          <a:prstGeom prst="rect">
            <a:avLst/>
          </a:prstGeom>
        </p:spPr>
      </p:pic>
      <p:pic>
        <p:nvPicPr>
          <p:cNvPr id="9" name="Picture 8" descr="vampire buffy moon.jpg"/>
          <p:cNvPicPr>
            <a:picLocks noChangeAspect="1"/>
          </p:cNvPicPr>
          <p:nvPr/>
        </p:nvPicPr>
        <p:blipFill>
          <a:blip r:embed="rId4" cstate="print"/>
          <a:stretch>
            <a:fillRect/>
          </a:stretch>
        </p:blipFill>
        <p:spPr>
          <a:xfrm>
            <a:off x="3428992" y="1857364"/>
            <a:ext cx="1924050" cy="2381250"/>
          </a:xfrm>
          <a:prstGeom prst="rect">
            <a:avLst/>
          </a:prstGeom>
        </p:spPr>
      </p:pic>
      <p:pic>
        <p:nvPicPr>
          <p:cNvPr id="10" name="Picture 9" descr="vampire moon 2.jpg"/>
          <p:cNvPicPr>
            <a:picLocks noChangeAspect="1"/>
          </p:cNvPicPr>
          <p:nvPr/>
        </p:nvPicPr>
        <p:blipFill>
          <a:blip r:embed="rId5" cstate="print"/>
          <a:stretch>
            <a:fillRect/>
          </a:stretch>
        </p:blipFill>
        <p:spPr>
          <a:xfrm>
            <a:off x="6858016" y="2071678"/>
            <a:ext cx="1685925" cy="2714625"/>
          </a:xfrm>
          <a:prstGeom prst="rect">
            <a:avLst/>
          </a:prstGeom>
        </p:spPr>
      </p:pic>
      <p:pic>
        <p:nvPicPr>
          <p:cNvPr id="11" name="Picture 10" descr="vampire moon.jpg"/>
          <p:cNvPicPr>
            <a:picLocks noChangeAspect="1"/>
          </p:cNvPicPr>
          <p:nvPr/>
        </p:nvPicPr>
        <p:blipFill>
          <a:blip r:embed="rId6" cstate="print"/>
          <a:stretch>
            <a:fillRect/>
          </a:stretch>
        </p:blipFill>
        <p:spPr>
          <a:xfrm>
            <a:off x="4929190" y="4071942"/>
            <a:ext cx="1857375" cy="2466975"/>
          </a:xfrm>
          <a:prstGeom prst="rect">
            <a:avLst/>
          </a:prstGeo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new moon becomes a vital calendar marker: the Islamic calendar</a:t>
            </a:r>
            <a:endParaRPr lang="en-GB" dirty="0"/>
          </a:p>
        </p:txBody>
      </p:sp>
      <p:pic>
        <p:nvPicPr>
          <p:cNvPr id="3074" name="Picture 2"/>
          <p:cNvPicPr>
            <a:picLocks noGrp="1" noChangeAspect="1" noChangeArrowheads="1"/>
          </p:cNvPicPr>
          <p:nvPr>
            <p:ph idx="1"/>
          </p:nvPr>
        </p:nvPicPr>
        <p:blipFill>
          <a:blip r:embed="rId2" cstate="print"/>
          <a:srcRect l="13541" t="11981" r="64757" b="7000"/>
          <a:stretch>
            <a:fillRect/>
          </a:stretch>
        </p:blipFill>
        <p:spPr bwMode="auto">
          <a:xfrm>
            <a:off x="5619757" y="2571744"/>
            <a:ext cx="3381399" cy="4057678"/>
          </a:xfrm>
          <a:prstGeom prst="rect">
            <a:avLst/>
          </a:prstGeom>
          <a:noFill/>
          <a:ln w="9525">
            <a:noFill/>
            <a:miter lim="800000"/>
            <a:headEnd/>
            <a:tailEnd/>
          </a:ln>
          <a:effectLst/>
        </p:spPr>
      </p:pic>
      <p:pic>
        <p:nvPicPr>
          <p:cNvPr id="5" name="Picture 4" descr="Islanic new moon.jpg"/>
          <p:cNvPicPr>
            <a:picLocks noChangeAspect="1"/>
          </p:cNvPicPr>
          <p:nvPr/>
        </p:nvPicPr>
        <p:blipFill>
          <a:blip r:embed="rId3" cstate="print"/>
          <a:stretch>
            <a:fillRect/>
          </a:stretch>
        </p:blipFill>
        <p:spPr>
          <a:xfrm>
            <a:off x="3071802" y="3286124"/>
            <a:ext cx="2447925" cy="1866900"/>
          </a:xfrm>
          <a:prstGeom prst="rect">
            <a:avLst/>
          </a:prstGeom>
        </p:spPr>
      </p:pic>
      <p:pic>
        <p:nvPicPr>
          <p:cNvPr id="6" name="Picture 5" descr="Islamic calendar.jpg"/>
          <p:cNvPicPr>
            <a:picLocks noChangeAspect="1"/>
          </p:cNvPicPr>
          <p:nvPr/>
        </p:nvPicPr>
        <p:blipFill>
          <a:blip r:embed="rId4" cstate="print"/>
          <a:stretch>
            <a:fillRect/>
          </a:stretch>
        </p:blipFill>
        <p:spPr>
          <a:xfrm>
            <a:off x="2571736" y="5214950"/>
            <a:ext cx="2933700" cy="1552575"/>
          </a:xfrm>
          <a:prstGeom prst="rect">
            <a:avLst/>
          </a:prstGeom>
        </p:spPr>
      </p:pic>
      <p:pic>
        <p:nvPicPr>
          <p:cNvPr id="7" name="Picture 6" descr="Moon new cescent 2.jpg"/>
          <p:cNvPicPr>
            <a:picLocks noChangeAspect="1"/>
          </p:cNvPicPr>
          <p:nvPr/>
        </p:nvPicPr>
        <p:blipFill>
          <a:blip r:embed="rId5" cstate="print"/>
          <a:stretch>
            <a:fillRect/>
          </a:stretch>
        </p:blipFill>
        <p:spPr>
          <a:xfrm>
            <a:off x="0" y="4786322"/>
            <a:ext cx="2524125" cy="1809750"/>
          </a:xfrm>
          <a:prstGeom prst="rect">
            <a:avLst/>
          </a:prstGeom>
        </p:spPr>
      </p:pic>
      <p:pic>
        <p:nvPicPr>
          <p:cNvPr id="8" name="Picture 7" descr="Moon new crescent.jpeg"/>
          <p:cNvPicPr>
            <a:picLocks noChangeAspect="1"/>
          </p:cNvPicPr>
          <p:nvPr/>
        </p:nvPicPr>
        <p:blipFill>
          <a:blip r:embed="rId6" cstate="print"/>
          <a:stretch>
            <a:fillRect/>
          </a:stretch>
        </p:blipFill>
        <p:spPr>
          <a:xfrm>
            <a:off x="214282" y="3000372"/>
            <a:ext cx="2619375" cy="1743075"/>
          </a:xfrm>
          <a:prstGeom prst="rect">
            <a:avLst/>
          </a:prstGeom>
        </p:spPr>
      </p:pic>
      <p:pic>
        <p:nvPicPr>
          <p:cNvPr id="9" name="Picture 8" descr="new moon.jpg"/>
          <p:cNvPicPr>
            <a:picLocks noChangeAspect="1"/>
          </p:cNvPicPr>
          <p:nvPr/>
        </p:nvPicPr>
        <p:blipFill>
          <a:blip r:embed="rId7" cstate="print"/>
          <a:stretch>
            <a:fillRect/>
          </a:stretch>
        </p:blipFill>
        <p:spPr>
          <a:xfrm>
            <a:off x="1714480" y="1785926"/>
            <a:ext cx="2619375" cy="1743075"/>
          </a:xfrm>
          <a:prstGeom prst="rect">
            <a:avLst/>
          </a:prstGeom>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The Jewish calendar and the new moon</a:t>
            </a:r>
            <a:endParaRPr lang="en-GB" sz="3600" dirty="0"/>
          </a:p>
        </p:txBody>
      </p:sp>
      <p:pic>
        <p:nvPicPr>
          <p:cNvPr id="4098" name="Picture 2"/>
          <p:cNvPicPr>
            <a:picLocks noGrp="1" noChangeAspect="1" noChangeArrowheads="1"/>
          </p:cNvPicPr>
          <p:nvPr>
            <p:ph idx="1"/>
          </p:nvPr>
        </p:nvPicPr>
        <p:blipFill>
          <a:blip r:embed="rId2" cstate="print"/>
          <a:srcRect l="11805" t="9281" r="54340" b="7000"/>
          <a:stretch>
            <a:fillRect/>
          </a:stretch>
        </p:blipFill>
        <p:spPr bwMode="auto">
          <a:xfrm>
            <a:off x="4643438" y="2714620"/>
            <a:ext cx="4673428" cy="3714776"/>
          </a:xfrm>
          <a:prstGeom prst="rect">
            <a:avLst/>
          </a:prstGeom>
          <a:noFill/>
          <a:ln w="9525">
            <a:noFill/>
            <a:miter lim="800000"/>
            <a:headEnd/>
            <a:tailEnd/>
          </a:ln>
          <a:effectLst/>
        </p:spPr>
      </p:pic>
      <p:pic>
        <p:nvPicPr>
          <p:cNvPr id="5" name="Picture 4" descr="new moon jewish.jpg"/>
          <p:cNvPicPr>
            <a:picLocks noChangeAspect="1"/>
          </p:cNvPicPr>
          <p:nvPr/>
        </p:nvPicPr>
        <p:blipFill>
          <a:blip r:embed="rId3" cstate="print"/>
          <a:stretch>
            <a:fillRect/>
          </a:stretch>
        </p:blipFill>
        <p:spPr>
          <a:xfrm>
            <a:off x="2357422" y="5857892"/>
            <a:ext cx="2457450" cy="676275"/>
          </a:xfrm>
          <a:prstGeom prst="rect">
            <a:avLst/>
          </a:prstGeom>
        </p:spPr>
      </p:pic>
      <p:pic>
        <p:nvPicPr>
          <p:cNvPr id="6" name="Picture 5" descr="jewish moon 3.jpg"/>
          <p:cNvPicPr>
            <a:picLocks noChangeAspect="1"/>
          </p:cNvPicPr>
          <p:nvPr/>
        </p:nvPicPr>
        <p:blipFill>
          <a:blip r:embed="rId4" cstate="print"/>
          <a:stretch>
            <a:fillRect/>
          </a:stretch>
        </p:blipFill>
        <p:spPr>
          <a:xfrm>
            <a:off x="0" y="4214818"/>
            <a:ext cx="1914525" cy="2390775"/>
          </a:xfrm>
          <a:prstGeom prst="rect">
            <a:avLst/>
          </a:prstGeom>
        </p:spPr>
      </p:pic>
      <p:pic>
        <p:nvPicPr>
          <p:cNvPr id="7" name="Picture 6" descr="jewish moon 4.jpg"/>
          <p:cNvPicPr>
            <a:picLocks noChangeAspect="1"/>
          </p:cNvPicPr>
          <p:nvPr/>
        </p:nvPicPr>
        <p:blipFill>
          <a:blip r:embed="rId5" cstate="print"/>
          <a:stretch>
            <a:fillRect/>
          </a:stretch>
        </p:blipFill>
        <p:spPr>
          <a:xfrm>
            <a:off x="1643042" y="3571876"/>
            <a:ext cx="2667000" cy="1714500"/>
          </a:xfrm>
          <a:prstGeom prst="rect">
            <a:avLst/>
          </a:prstGeom>
        </p:spPr>
      </p:pic>
      <p:pic>
        <p:nvPicPr>
          <p:cNvPr id="8" name="Picture 7" descr="jewish moon.jpg"/>
          <p:cNvPicPr>
            <a:picLocks noChangeAspect="1"/>
          </p:cNvPicPr>
          <p:nvPr/>
        </p:nvPicPr>
        <p:blipFill>
          <a:blip r:embed="rId6" cstate="print"/>
          <a:stretch>
            <a:fillRect/>
          </a:stretch>
        </p:blipFill>
        <p:spPr>
          <a:xfrm>
            <a:off x="3643306" y="1571612"/>
            <a:ext cx="4343400" cy="1047750"/>
          </a:xfrm>
          <a:prstGeom prst="rect">
            <a:avLst/>
          </a:prstGeom>
        </p:spPr>
      </p:pic>
      <p:pic>
        <p:nvPicPr>
          <p:cNvPr id="9" name="Picture 8" descr="jewish calendar.jpg"/>
          <p:cNvPicPr>
            <a:picLocks noChangeAspect="1"/>
          </p:cNvPicPr>
          <p:nvPr/>
        </p:nvPicPr>
        <p:blipFill>
          <a:blip r:embed="rId7" cstate="print"/>
          <a:stretch>
            <a:fillRect/>
          </a:stretch>
        </p:blipFill>
        <p:spPr>
          <a:xfrm>
            <a:off x="428596" y="1928802"/>
            <a:ext cx="2667000" cy="1714500"/>
          </a:xfrm>
          <a:prstGeom prst="rect">
            <a:avLst/>
          </a:prstGeom>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Looking north</a:t>
            </a:r>
            <a:endParaRPr lang="en-GB" dirty="0"/>
          </a:p>
        </p:txBody>
      </p:sp>
      <p:pic>
        <p:nvPicPr>
          <p:cNvPr id="4" name="Content Placeholder 3" descr="north 4.jpg"/>
          <p:cNvPicPr>
            <a:picLocks noGrp="1" noChangeAspect="1"/>
          </p:cNvPicPr>
          <p:nvPr>
            <p:ph idx="1"/>
          </p:nvPr>
        </p:nvPicPr>
        <p:blipFill>
          <a:blip r:embed="rId2" cstate="print"/>
          <a:stretch>
            <a:fillRect/>
          </a:stretch>
        </p:blipFill>
        <p:spPr>
          <a:xfrm>
            <a:off x="785786" y="1397290"/>
            <a:ext cx="2286016" cy="2331736"/>
          </a:xfrm>
        </p:spPr>
      </p:pic>
      <p:pic>
        <p:nvPicPr>
          <p:cNvPr id="5" name="Picture 4" descr="North (3).jpg"/>
          <p:cNvPicPr>
            <a:picLocks noChangeAspect="1"/>
          </p:cNvPicPr>
          <p:nvPr/>
        </p:nvPicPr>
        <p:blipFill>
          <a:blip r:embed="rId3" cstate="print"/>
          <a:stretch>
            <a:fillRect/>
          </a:stretch>
        </p:blipFill>
        <p:spPr>
          <a:xfrm>
            <a:off x="142844" y="4214818"/>
            <a:ext cx="2834079" cy="1885951"/>
          </a:xfrm>
          <a:prstGeom prst="rect">
            <a:avLst/>
          </a:prstGeom>
        </p:spPr>
      </p:pic>
      <p:pic>
        <p:nvPicPr>
          <p:cNvPr id="6" name="Picture 5" descr="North 2(3).jpg"/>
          <p:cNvPicPr>
            <a:picLocks noChangeAspect="1"/>
          </p:cNvPicPr>
          <p:nvPr/>
        </p:nvPicPr>
        <p:blipFill>
          <a:blip r:embed="rId4" cstate="print"/>
          <a:stretch>
            <a:fillRect/>
          </a:stretch>
        </p:blipFill>
        <p:spPr>
          <a:xfrm>
            <a:off x="3143240" y="4071942"/>
            <a:ext cx="3000396" cy="1996627"/>
          </a:xfrm>
          <a:prstGeom prst="rect">
            <a:avLst/>
          </a:prstGeom>
        </p:spPr>
      </p:pic>
      <p:pic>
        <p:nvPicPr>
          <p:cNvPr id="7" name="Picture 6" descr="North.jpg"/>
          <p:cNvPicPr>
            <a:picLocks noChangeAspect="1"/>
          </p:cNvPicPr>
          <p:nvPr/>
        </p:nvPicPr>
        <p:blipFill>
          <a:blip r:embed="rId5" cstate="print"/>
          <a:stretch>
            <a:fillRect/>
          </a:stretch>
        </p:blipFill>
        <p:spPr>
          <a:xfrm>
            <a:off x="6357950" y="3985990"/>
            <a:ext cx="2676527" cy="2143354"/>
          </a:xfrm>
          <a:prstGeom prst="rect">
            <a:avLst/>
          </a:prstGeom>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Land, Sea and Sky </a:t>
            </a:r>
            <a:r>
              <a:rPr lang="en-GB" dirty="0" err="1" smtClean="0"/>
              <a:t>Scapes</a:t>
            </a:r>
            <a:r>
              <a:rPr lang="en-GB" dirty="0" smtClean="0"/>
              <a:t/>
            </a:r>
            <a:br>
              <a:rPr lang="en-GB" dirty="0" smtClean="0"/>
            </a:br>
            <a:r>
              <a:rPr lang="en-GB" dirty="0" smtClean="0"/>
              <a:t>Part 2</a:t>
            </a:r>
            <a:endParaRPr lang="en-GB" dirty="0"/>
          </a:p>
        </p:txBody>
      </p:sp>
      <p:sp>
        <p:nvSpPr>
          <p:cNvPr id="5" name="Subtitle 4"/>
          <p:cNvSpPr>
            <a:spLocks noGrp="1"/>
          </p:cNvSpPr>
          <p:nvPr>
            <p:ph type="subTitle" idx="1"/>
          </p:nvPr>
        </p:nvSpPr>
        <p:spPr/>
        <p:txBody>
          <a:bodyPr/>
          <a:lstStyle/>
          <a:p>
            <a:r>
              <a:rPr lang="en-GB" dirty="0" smtClean="0"/>
              <a:t>Depicting the sky</a:t>
            </a:r>
            <a:endParaRPr lang="en-GB" dirty="0"/>
          </a:p>
        </p:txBody>
      </p:sp>
      <p:pic>
        <p:nvPicPr>
          <p:cNvPr id="6" name="Picture 5" descr="Strata_Florida,_ground_plan.png"/>
          <p:cNvPicPr>
            <a:picLocks noChangeAspect="1"/>
          </p:cNvPicPr>
          <p:nvPr/>
        </p:nvPicPr>
        <p:blipFill>
          <a:blip r:embed="rId2" cstate="print"/>
          <a:stretch>
            <a:fillRect/>
          </a:stretch>
        </p:blipFill>
        <p:spPr>
          <a:xfrm>
            <a:off x="7558544" y="0"/>
            <a:ext cx="1585455" cy="2428868"/>
          </a:xfrm>
          <a:prstGeom prst="rect">
            <a:avLst/>
          </a:prstGeom>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mtClean="0"/>
              <a:t>Alexander Marshak</a:t>
            </a:r>
            <a:endParaRPr lang="en-US" smtClean="0"/>
          </a:p>
        </p:txBody>
      </p:sp>
      <p:sp>
        <p:nvSpPr>
          <p:cNvPr id="24579" name="Rectangle 3"/>
          <p:cNvSpPr>
            <a:spLocks noGrp="1" noChangeArrowheads="1"/>
          </p:cNvSpPr>
          <p:nvPr>
            <p:ph type="body" sz="half" idx="1"/>
          </p:nvPr>
        </p:nvSpPr>
        <p:spPr/>
        <p:txBody>
          <a:bodyPr/>
          <a:lstStyle/>
          <a:p>
            <a:pPr eaLnBrk="1" hangingPunct="1"/>
            <a:r>
              <a:rPr lang="en-GB" sz="2800" smtClean="0"/>
              <a:t>Archaeologist, Harvard</a:t>
            </a:r>
          </a:p>
          <a:p>
            <a:pPr eaLnBrk="1" hangingPunct="1"/>
            <a:endParaRPr lang="en-GB" sz="2800" smtClean="0"/>
          </a:p>
          <a:p>
            <a:pPr eaLnBrk="1" hangingPunct="1"/>
            <a:r>
              <a:rPr lang="en-GB" sz="2800" smtClean="0"/>
              <a:t>Began work in 1970 evaluating notched bones and stones</a:t>
            </a:r>
            <a:endParaRPr lang="en-US" sz="2800" smtClean="0"/>
          </a:p>
        </p:txBody>
      </p:sp>
      <p:pic>
        <p:nvPicPr>
          <p:cNvPr id="24580" name="Picture 4" descr="Marshak Roots of Civ"/>
          <p:cNvPicPr>
            <a:picLocks noGrp="1" noChangeAspect="1" noChangeArrowheads="1"/>
          </p:cNvPicPr>
          <p:nvPr>
            <p:ph sz="half" idx="2"/>
          </p:nvPr>
        </p:nvPicPr>
        <p:blipFill>
          <a:blip r:embed="rId2" cstate="print"/>
          <a:srcRect/>
          <a:stretch>
            <a:fillRect/>
          </a:stretch>
        </p:blipFill>
        <p:spPr>
          <a:xfrm>
            <a:off x="4954588" y="1600200"/>
            <a:ext cx="3425825" cy="4525963"/>
          </a:xfrm>
          <a:noFill/>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smtClean="0"/>
              <a:t>Lunar Counters: </a:t>
            </a:r>
            <a:r>
              <a:rPr lang="en-GB" sz="2800" dirty="0" err="1" smtClean="0"/>
              <a:t>Abri</a:t>
            </a:r>
            <a:r>
              <a:rPr lang="en-GB" sz="2800" dirty="0" smtClean="0"/>
              <a:t> Blanchard Bone (Dordogne, France) </a:t>
            </a:r>
            <a:r>
              <a:rPr lang="en-GB" sz="2800" dirty="0" err="1" smtClean="0"/>
              <a:t>Aurignacian</a:t>
            </a:r>
            <a:r>
              <a:rPr lang="en-GB" sz="2800" dirty="0" smtClean="0"/>
              <a:t> (c. 32,000-26,000 BCE). </a:t>
            </a:r>
            <a:br>
              <a:rPr lang="en-GB" sz="2800" dirty="0" smtClean="0"/>
            </a:br>
            <a:r>
              <a:rPr lang="en-GB" sz="2800" dirty="0" smtClean="0"/>
              <a:t>(</a:t>
            </a:r>
            <a:r>
              <a:rPr lang="en-GB" sz="2800" dirty="0" err="1" smtClean="0"/>
              <a:t>Marshak</a:t>
            </a:r>
            <a:r>
              <a:rPr lang="en-GB" sz="2800" dirty="0" smtClean="0"/>
              <a:t> pp. 45-8)</a:t>
            </a:r>
            <a:endParaRPr lang="en-GB" sz="2800" dirty="0"/>
          </a:p>
        </p:txBody>
      </p:sp>
      <p:sp>
        <p:nvSpPr>
          <p:cNvPr id="3" name="Content Placeholder 2"/>
          <p:cNvSpPr>
            <a:spLocks noGrp="1"/>
          </p:cNvSpPr>
          <p:nvPr>
            <p:ph sz="half" idx="1"/>
          </p:nvPr>
        </p:nvSpPr>
        <p:spPr/>
        <p:txBody>
          <a:bodyPr>
            <a:normAutofit lnSpcReduction="10000"/>
          </a:bodyPr>
          <a:lstStyle/>
          <a:p>
            <a:r>
              <a:rPr lang="en-GB" dirty="0" smtClean="0"/>
              <a:t>Is the notation on the bone a lunar calendar?</a:t>
            </a:r>
          </a:p>
          <a:p>
            <a:endParaRPr lang="en-GB" dirty="0" smtClean="0"/>
          </a:p>
          <a:p>
            <a:r>
              <a:rPr lang="en-GB" dirty="0" smtClean="0"/>
              <a:t>The marks </a:t>
            </a:r>
            <a:r>
              <a:rPr lang="en-GB" dirty="0" err="1" smtClean="0"/>
              <a:t>Marshak</a:t>
            </a:r>
            <a:r>
              <a:rPr lang="en-GB" dirty="0" smtClean="0"/>
              <a:t> has transcribed as dark would represent the moon’s invisibility around the new moon, when it is too close to the sun to be seen.</a:t>
            </a:r>
          </a:p>
          <a:p>
            <a:endParaRPr lang="en-GB" dirty="0"/>
          </a:p>
        </p:txBody>
      </p:sp>
      <p:pic>
        <p:nvPicPr>
          <p:cNvPr id="5" name="Picture 3" descr="Lunar calendar Marshak 1"/>
          <p:cNvPicPr>
            <a:picLocks noGrp="1" noChangeAspect="1" noChangeArrowheads="1"/>
          </p:cNvPicPr>
          <p:nvPr>
            <p:ph sz="half" idx="2"/>
          </p:nvPr>
        </p:nvPicPr>
        <p:blipFill>
          <a:blip r:embed="rId2" cstate="print"/>
          <a:stretch>
            <a:fillRect/>
          </a:stretch>
        </p:blipFill>
        <p:spPr>
          <a:xfrm>
            <a:off x="4786314" y="1714488"/>
            <a:ext cx="3810000" cy="2489200"/>
          </a:xfrm>
          <a:noFill/>
        </p:spPr>
      </p:pic>
      <p:pic>
        <p:nvPicPr>
          <p:cNvPr id="7" name="Picture 4" descr="Lunar calendar Marshak 2"/>
          <p:cNvPicPr>
            <a:picLocks noChangeAspect="1" noChangeArrowheads="1"/>
          </p:cNvPicPr>
          <p:nvPr/>
        </p:nvPicPr>
        <p:blipFill>
          <a:blip r:embed="rId3" cstate="print"/>
          <a:stretch>
            <a:fillRect/>
          </a:stretch>
        </p:blipFill>
        <p:spPr>
          <a:xfrm>
            <a:off x="4786314" y="4286256"/>
            <a:ext cx="3810000" cy="1866900"/>
          </a:xfrm>
          <a:prstGeom prst="rect">
            <a:avLst/>
          </a:prstGeom>
          <a:noFill/>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fontScale="90000"/>
          </a:bodyPr>
          <a:lstStyle/>
          <a:p>
            <a:pPr eaLnBrk="1" hangingPunct="1"/>
            <a:r>
              <a:rPr lang="en-GB" dirty="0" smtClean="0"/>
              <a:t>Cave at Lascaux c. 17,000 BP: Taurus the Bull?</a:t>
            </a:r>
            <a:endParaRPr lang="en-US" dirty="0" smtClean="0"/>
          </a:p>
        </p:txBody>
      </p:sp>
      <p:pic>
        <p:nvPicPr>
          <p:cNvPr id="27651" name="Picture 3" descr="LascauxBull"/>
          <p:cNvPicPr>
            <a:picLocks noGrp="1" noChangeAspect="1" noChangeArrowheads="1"/>
          </p:cNvPicPr>
          <p:nvPr>
            <p:ph idx="1"/>
          </p:nvPr>
        </p:nvPicPr>
        <p:blipFill>
          <a:blip r:embed="rId2" cstate="print"/>
          <a:srcRect r="2343"/>
          <a:stretch>
            <a:fillRect/>
          </a:stretch>
        </p:blipFill>
        <p:spPr>
          <a:xfrm>
            <a:off x="1285852" y="1928802"/>
            <a:ext cx="6929454" cy="4275920"/>
          </a:xfrm>
          <a:noFill/>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5"/>
          <p:cNvSpPr>
            <a:spLocks noGrp="1" noChangeArrowheads="1"/>
          </p:cNvSpPr>
          <p:nvPr>
            <p:ph type="title"/>
          </p:nvPr>
        </p:nvSpPr>
        <p:spPr/>
        <p:txBody>
          <a:bodyPr/>
          <a:lstStyle/>
          <a:p>
            <a:pPr eaLnBrk="1" hangingPunct="1"/>
            <a:r>
              <a:rPr lang="en-GB" smtClean="0"/>
              <a:t>The Pleaides: NASA</a:t>
            </a:r>
            <a:endParaRPr lang="en-US" smtClean="0"/>
          </a:p>
        </p:txBody>
      </p:sp>
      <p:pic>
        <p:nvPicPr>
          <p:cNvPr id="21507" name="Picture 4" descr="Pleiades NASA"/>
          <p:cNvPicPr>
            <a:picLocks noGrp="1" noChangeAspect="1" noChangeArrowheads="1"/>
          </p:cNvPicPr>
          <p:nvPr>
            <p:ph idx="1"/>
          </p:nvPr>
        </p:nvPicPr>
        <p:blipFill>
          <a:blip r:embed="rId2" cstate="print"/>
          <a:srcRect/>
          <a:stretch>
            <a:fillRect/>
          </a:stretch>
        </p:blipFill>
        <p:spPr>
          <a:xfrm>
            <a:off x="1258888" y="1384300"/>
            <a:ext cx="7058025" cy="5278438"/>
          </a:xfrm>
          <a:noFill/>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eaLnBrk="1" hangingPunct="1"/>
            <a:endParaRPr lang="en-US" smtClean="0"/>
          </a:p>
        </p:txBody>
      </p:sp>
      <p:pic>
        <p:nvPicPr>
          <p:cNvPr id="22531" name="Content Placeholder 3" descr="Taurus.jpg"/>
          <p:cNvPicPr>
            <a:picLocks noGrp="1" noChangeAspect="1"/>
          </p:cNvPicPr>
          <p:nvPr>
            <p:ph idx="1"/>
          </p:nvPr>
        </p:nvPicPr>
        <p:blipFill>
          <a:blip r:embed="rId2" cstate="print"/>
          <a:srcRect/>
          <a:stretch>
            <a:fillRect/>
          </a:stretch>
        </p:blipFill>
        <p:spPr>
          <a:xfrm>
            <a:off x="1785938" y="504825"/>
            <a:ext cx="6143625" cy="6145213"/>
          </a:xfrm>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5"/>
          <p:cNvSpPr>
            <a:spLocks noGrp="1" noChangeArrowheads="1"/>
          </p:cNvSpPr>
          <p:nvPr>
            <p:ph type="title"/>
          </p:nvPr>
        </p:nvSpPr>
        <p:spPr/>
        <p:txBody>
          <a:bodyPr/>
          <a:lstStyle/>
          <a:p>
            <a:pPr eaLnBrk="1" hangingPunct="1"/>
            <a:r>
              <a:rPr lang="en-GB" smtClean="0"/>
              <a:t>Taurus: Flamsteed</a:t>
            </a:r>
            <a:endParaRPr lang="en-US" smtClean="0"/>
          </a:p>
        </p:txBody>
      </p:sp>
      <p:pic>
        <p:nvPicPr>
          <p:cNvPr id="23555" name="Picture 8" descr="Pleiades Flamsteed"/>
          <p:cNvPicPr>
            <a:picLocks noGrp="1" noChangeAspect="1" noChangeArrowheads="1"/>
          </p:cNvPicPr>
          <p:nvPr>
            <p:ph idx="1"/>
          </p:nvPr>
        </p:nvPicPr>
        <p:blipFill>
          <a:blip r:embed="rId2" cstate="print"/>
          <a:srcRect/>
          <a:stretch>
            <a:fillRect/>
          </a:stretch>
        </p:blipFill>
        <p:spPr>
          <a:xfrm>
            <a:off x="900113" y="1416050"/>
            <a:ext cx="7704137" cy="5135563"/>
          </a:xfrm>
          <a:noFill/>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mtClean="0"/>
              <a:t>Lascaux Taurus</a:t>
            </a:r>
            <a:endParaRPr lang="en-US" smtClean="0"/>
          </a:p>
        </p:txBody>
      </p:sp>
      <p:pic>
        <p:nvPicPr>
          <p:cNvPr id="24579" name="Picture 3" descr="LascauxBull"/>
          <p:cNvPicPr>
            <a:picLocks noGrp="1" noChangeAspect="1" noChangeArrowheads="1"/>
          </p:cNvPicPr>
          <p:nvPr>
            <p:ph idx="1"/>
          </p:nvPr>
        </p:nvPicPr>
        <p:blipFill>
          <a:blip r:embed="rId2" cstate="print"/>
          <a:srcRect/>
          <a:stretch>
            <a:fillRect/>
          </a:stretch>
        </p:blipFill>
        <p:spPr>
          <a:xfrm>
            <a:off x="0" y="2982913"/>
            <a:ext cx="6429375" cy="3875087"/>
          </a:xfrm>
          <a:noFill/>
        </p:spPr>
      </p:pic>
      <p:pic>
        <p:nvPicPr>
          <p:cNvPr id="24580" name="Content Placeholder 3" descr="Taurus.jpg"/>
          <p:cNvPicPr>
            <a:picLocks noChangeAspect="1"/>
          </p:cNvPicPr>
          <p:nvPr/>
        </p:nvPicPr>
        <p:blipFill>
          <a:blip r:embed="rId3" cstate="print"/>
          <a:srcRect/>
          <a:stretch>
            <a:fillRect/>
          </a:stretch>
        </p:blipFill>
        <p:spPr bwMode="auto">
          <a:xfrm>
            <a:off x="5708650" y="1357313"/>
            <a:ext cx="3435350" cy="3435350"/>
          </a:xfrm>
          <a:prstGeom prst="rect">
            <a:avLst/>
          </a:prstGeom>
          <a:noFill/>
          <a:ln w="9525">
            <a:noFill/>
            <a:miter lim="800000"/>
            <a:headEnd/>
            <a:tailEnd/>
          </a:ln>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endParaRPr lang="en-US" smtClean="0"/>
          </a:p>
        </p:txBody>
      </p:sp>
      <p:sp>
        <p:nvSpPr>
          <p:cNvPr id="25603" name="Rectangle 3"/>
          <p:cNvSpPr>
            <a:spLocks noGrp="1" noChangeArrowheads="1"/>
          </p:cNvSpPr>
          <p:nvPr>
            <p:ph type="body" idx="1"/>
          </p:nvPr>
        </p:nvSpPr>
        <p:spPr/>
        <p:txBody>
          <a:bodyPr/>
          <a:lstStyle/>
          <a:p>
            <a:pPr eaLnBrk="1" hangingPunct="1"/>
            <a:r>
              <a:rPr lang="en-GB" smtClean="0"/>
              <a:t>In 15000 BC the Pleiades would have been setting when the sun rose in the spring and rising at dawn in the autumn. The sun's proximity to them therefore heralded both the lush times of summer and the harsh ones of winter.</a:t>
            </a:r>
            <a:r>
              <a:rPr lang="en-US" smtClean="0"/>
              <a:t> </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title"/>
          </p:nvPr>
        </p:nvSpPr>
        <p:spPr/>
        <p:txBody>
          <a:bodyPr/>
          <a:lstStyle/>
          <a:p>
            <a:pPr eaLnBrk="1" hangingPunct="1"/>
            <a:r>
              <a:rPr lang="en-GB" smtClean="0"/>
              <a:t>Pleiades in Australia</a:t>
            </a:r>
            <a:endParaRPr lang="en-US" smtClean="0"/>
          </a:p>
        </p:txBody>
      </p:sp>
      <p:sp>
        <p:nvSpPr>
          <p:cNvPr id="28675" name="Rectangle 8"/>
          <p:cNvSpPr>
            <a:spLocks noGrp="1" noChangeArrowheads="1"/>
          </p:cNvSpPr>
          <p:nvPr>
            <p:ph type="body" sz="half" idx="1"/>
          </p:nvPr>
        </p:nvSpPr>
        <p:spPr/>
        <p:txBody>
          <a:bodyPr/>
          <a:lstStyle/>
          <a:p>
            <a:pPr eaLnBrk="1" hangingPunct="1">
              <a:lnSpc>
                <a:spcPct val="90000"/>
              </a:lnSpc>
            </a:pPr>
            <a:r>
              <a:rPr lang="en-GB" sz="2000" smtClean="0"/>
              <a:t>Australian bark painting, Arnhem Land, showing 13 Pleiades (above) with Orion’s Belt and Sword. The Belt stars are the women’s husbands, 3 fishermen in a canoe. The fishermen broke the sun’s law and caught kingfish they were forbidden to eat. Their punishment was to be sucked into the sky. He stars in the Sword are their camp fire and contraband fish.</a:t>
            </a:r>
          </a:p>
          <a:p>
            <a:pPr eaLnBrk="1" hangingPunct="1">
              <a:lnSpc>
                <a:spcPct val="90000"/>
              </a:lnSpc>
            </a:pPr>
            <a:r>
              <a:rPr lang="en-GB" sz="2000" smtClean="0"/>
              <a:t>(Krupp, Beyond the Blue Horizon, p. 247)</a:t>
            </a:r>
            <a:endParaRPr lang="en-US" sz="2000" smtClean="0"/>
          </a:p>
        </p:txBody>
      </p:sp>
      <p:pic>
        <p:nvPicPr>
          <p:cNvPr id="28676" name="Picture 4" descr="Pleiades Krupp p 247"/>
          <p:cNvPicPr>
            <a:picLocks noGrp="1" noChangeAspect="1" noChangeArrowheads="1"/>
          </p:cNvPicPr>
          <p:nvPr>
            <p:ph sz="half" idx="2"/>
          </p:nvPr>
        </p:nvPicPr>
        <p:blipFill>
          <a:blip r:embed="rId2" cstate="print"/>
          <a:srcRect/>
          <a:stretch>
            <a:fillRect/>
          </a:stretch>
        </p:blipFill>
        <p:spPr>
          <a:xfrm>
            <a:off x="5761038" y="1600200"/>
            <a:ext cx="1812925" cy="4525963"/>
          </a:xfrm>
          <a:noFill/>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smtClean="0"/>
              <a:t>The Pleiades in Australia</a:t>
            </a:r>
            <a:endParaRPr lang="en-US" smtClean="0"/>
          </a:p>
        </p:txBody>
      </p:sp>
      <p:sp>
        <p:nvSpPr>
          <p:cNvPr id="29699" name="Rectangle 3"/>
          <p:cNvSpPr>
            <a:spLocks noGrp="1" noChangeArrowheads="1"/>
          </p:cNvSpPr>
          <p:nvPr>
            <p:ph type="body" idx="1"/>
          </p:nvPr>
        </p:nvSpPr>
        <p:spPr/>
        <p:txBody>
          <a:bodyPr/>
          <a:lstStyle/>
          <a:p>
            <a:pPr eaLnBrk="1" hangingPunct="1">
              <a:lnSpc>
                <a:spcPct val="90000"/>
              </a:lnSpc>
            </a:pPr>
            <a:r>
              <a:rPr lang="en-GB" sz="2400" smtClean="0"/>
              <a:t>There the sky contains seasonal messages, but also stories with social messages. One story which is performed in some areas for a girl’s first menstruation, concerns the pursuit and rape of one of the seven sisters (the Pleiades) by Njiru (Orion), and may contain warnings about such abuse (Njiru’s penis is bitten off by a dog, although it then comes to life and continues the chase) or expressions of sexual fear or fantasy.</a:t>
            </a:r>
            <a:r>
              <a:rPr lang="en-GB" sz="2400" smtClean="0">
                <a:hlinkClick r:id="" action="ppaction://noaction"/>
              </a:rPr>
              <a:t>[1]</a:t>
            </a:r>
            <a:r>
              <a:rPr lang="en-GB" sz="2400" smtClean="0"/>
              <a:t> But there is variety in a central theme: in some areas the three stars of Orion’s belt are fishermen and the Pleiades are their happily married wives.</a:t>
            </a:r>
            <a:endParaRPr lang="en-US" sz="2400" smtClean="0"/>
          </a:p>
          <a:p>
            <a:pPr eaLnBrk="1" hangingPunct="1">
              <a:lnSpc>
                <a:spcPct val="90000"/>
              </a:lnSpc>
            </a:pPr>
            <a:r>
              <a:rPr lang="en-US" sz="2400" smtClean="0"/>
              <a:t/>
            </a:r>
            <a:br>
              <a:rPr lang="en-US" sz="2400" smtClean="0"/>
            </a:br>
            <a:endParaRPr lang="en-US" sz="2400" smtClean="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smtClean="0"/>
              <a:t>Venus of Laussel</a:t>
            </a:r>
            <a:endParaRPr lang="en-US" smtClean="0"/>
          </a:p>
        </p:txBody>
      </p:sp>
      <p:sp>
        <p:nvSpPr>
          <p:cNvPr id="11267" name="Rectangle 3"/>
          <p:cNvSpPr>
            <a:spLocks noGrp="1" noChangeArrowheads="1"/>
          </p:cNvSpPr>
          <p:nvPr>
            <p:ph type="body" sz="half" idx="1"/>
          </p:nvPr>
        </p:nvSpPr>
        <p:spPr/>
        <p:txBody>
          <a:bodyPr/>
          <a:lstStyle/>
          <a:p>
            <a:pPr eaLnBrk="1" hangingPunct="1">
              <a:lnSpc>
                <a:spcPct val="80000"/>
              </a:lnSpc>
            </a:pPr>
            <a:r>
              <a:rPr lang="en-US" sz="1400" smtClean="0"/>
              <a:t>This most famous of the many  female 'goddess' figurines which survive from the palaeolithic, discovered in the Dordogne in France</a:t>
            </a:r>
          </a:p>
          <a:p>
            <a:pPr eaLnBrk="1" hangingPunct="1">
              <a:lnSpc>
                <a:spcPct val="80000"/>
              </a:lnSpc>
            </a:pPr>
            <a:r>
              <a:rPr lang="en-US" sz="1400" smtClean="0"/>
              <a:t>Upper Perigordian period, perhaps around 20,000 BCE. </a:t>
            </a:r>
          </a:p>
          <a:p>
            <a:pPr eaLnBrk="1" hangingPunct="1">
              <a:lnSpc>
                <a:spcPct val="80000"/>
              </a:lnSpc>
            </a:pPr>
            <a:r>
              <a:rPr lang="en-US" sz="1400" smtClean="0"/>
              <a:t>About 43 cm (17 inches) high. </a:t>
            </a:r>
          </a:p>
          <a:p>
            <a:pPr eaLnBrk="1" hangingPunct="1">
              <a:lnSpc>
                <a:spcPct val="80000"/>
              </a:lnSpc>
            </a:pPr>
            <a:r>
              <a:rPr lang="en-US" sz="1400" smtClean="0"/>
              <a:t>Standing with one hand covering her belly: pregnancy? Fertility?</a:t>
            </a:r>
          </a:p>
          <a:p>
            <a:pPr eaLnBrk="1" hangingPunct="1">
              <a:lnSpc>
                <a:spcPct val="80000"/>
              </a:lnSpc>
            </a:pPr>
            <a:r>
              <a:rPr lang="en-US" sz="1400" smtClean="0"/>
              <a:t>Crescent shaped object incised with thirteen clear notches. </a:t>
            </a:r>
          </a:p>
          <a:p>
            <a:pPr eaLnBrk="1" hangingPunct="1">
              <a:lnSpc>
                <a:spcPct val="80000"/>
              </a:lnSpc>
            </a:pPr>
            <a:r>
              <a:rPr lang="en-US" sz="1400" smtClean="0"/>
              <a:t>Red ochre may be indicative of menstruation but might also point plausibly to solar imagery and it has been suggested that the figure's head is either the sun of full moon. </a:t>
            </a:r>
          </a:p>
          <a:p>
            <a:pPr eaLnBrk="1" hangingPunct="1">
              <a:lnSpc>
                <a:spcPct val="80000"/>
              </a:lnSpc>
            </a:pPr>
            <a:r>
              <a:rPr lang="en-US" sz="1400" smtClean="0"/>
              <a:t>Sky goddess who ruled over, or represented, both the sun and the moon. </a:t>
            </a:r>
          </a:p>
          <a:p>
            <a:pPr eaLnBrk="1" hangingPunct="1">
              <a:lnSpc>
                <a:spcPct val="80000"/>
              </a:lnSpc>
            </a:pPr>
            <a:r>
              <a:rPr lang="en-US" sz="1400" smtClean="0"/>
              <a:t>Great mother who presided over heaven and earth?</a:t>
            </a:r>
          </a:p>
        </p:txBody>
      </p:sp>
      <p:pic>
        <p:nvPicPr>
          <p:cNvPr id="11268" name="Picture 4" descr="Venus of Laussel"/>
          <p:cNvPicPr>
            <a:picLocks noGrp="1" noChangeAspect="1" noChangeArrowheads="1"/>
          </p:cNvPicPr>
          <p:nvPr>
            <p:ph sz="half" idx="2"/>
          </p:nvPr>
        </p:nvPicPr>
        <p:blipFill>
          <a:blip r:embed="rId2" cstate="print"/>
          <a:srcRect/>
          <a:stretch>
            <a:fillRect/>
          </a:stretch>
        </p:blipFill>
        <p:spPr>
          <a:xfrm>
            <a:off x="5219700" y="1268413"/>
            <a:ext cx="3036888" cy="5157787"/>
          </a:xfrm>
          <a:noFill/>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smtClean="0"/>
              <a:t>Megalithic Culture</a:t>
            </a:r>
            <a:endParaRPr lang="en-US" smtClean="0"/>
          </a:p>
        </p:txBody>
      </p:sp>
      <p:sp>
        <p:nvSpPr>
          <p:cNvPr id="28675" name="Rectangle 3"/>
          <p:cNvSpPr>
            <a:spLocks noGrp="1" noChangeArrowheads="1"/>
          </p:cNvSpPr>
          <p:nvPr>
            <p:ph type="body" sz="half" idx="1"/>
          </p:nvPr>
        </p:nvSpPr>
        <p:spPr/>
        <p:txBody>
          <a:bodyPr/>
          <a:lstStyle/>
          <a:p>
            <a:pPr eaLnBrk="1" hangingPunct="1"/>
            <a:r>
              <a:rPr lang="en-GB" sz="2800" dirty="0" smtClean="0"/>
              <a:t>(from the Greek great, </a:t>
            </a:r>
            <a:r>
              <a:rPr lang="en-GB" sz="2800" i="1" dirty="0" smtClean="0"/>
              <a:t>mega</a:t>
            </a:r>
            <a:r>
              <a:rPr lang="en-GB" sz="2800" dirty="0" smtClean="0"/>
              <a:t>, stone, </a:t>
            </a:r>
            <a:r>
              <a:rPr lang="en-GB" sz="2800" i="1" dirty="0" err="1" smtClean="0"/>
              <a:t>lith</a:t>
            </a:r>
            <a:r>
              <a:rPr lang="en-GB" sz="2800" dirty="0" smtClean="0"/>
              <a:t>) </a:t>
            </a:r>
          </a:p>
          <a:p>
            <a:pPr eaLnBrk="1" hangingPunct="1"/>
            <a:r>
              <a:rPr lang="en-GB" sz="2800" dirty="0" smtClean="0"/>
              <a:t>Neolithic. </a:t>
            </a:r>
          </a:p>
          <a:p>
            <a:pPr eaLnBrk="1" hangingPunct="1"/>
            <a:r>
              <a:rPr lang="en-GB" sz="2800" dirty="0" smtClean="0"/>
              <a:t>In British Isles from 3</a:t>
            </a:r>
            <a:r>
              <a:rPr lang="en-GB" sz="2800" baseline="30000" dirty="0" smtClean="0"/>
              <a:t>rd</a:t>
            </a:r>
            <a:r>
              <a:rPr lang="en-GB" sz="2800" dirty="0" smtClean="0"/>
              <a:t> millennium to Bronze Age, c 1500 BCE</a:t>
            </a:r>
          </a:p>
          <a:p>
            <a:pPr eaLnBrk="1" hangingPunct="1"/>
            <a:endParaRPr lang="en-US" sz="2800" dirty="0" smtClean="0"/>
          </a:p>
        </p:txBody>
      </p:sp>
      <p:pic>
        <p:nvPicPr>
          <p:cNvPr id="28676" name="Picture 5" descr="Callanish"/>
          <p:cNvPicPr>
            <a:picLocks noGrp="1" noChangeAspect="1" noChangeArrowheads="1"/>
          </p:cNvPicPr>
          <p:nvPr>
            <p:ph sz="half" idx="2"/>
          </p:nvPr>
        </p:nvPicPr>
        <p:blipFill>
          <a:blip r:embed="rId2" cstate="print"/>
          <a:srcRect/>
          <a:stretch>
            <a:fillRect/>
          </a:stretch>
        </p:blipFill>
        <p:spPr>
          <a:xfrm>
            <a:off x="4824413" y="2349500"/>
            <a:ext cx="4319587" cy="2833688"/>
          </a:xfrm>
          <a:noFill/>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Stonehenge. Main period of use and construction c 3200 – 1500 BCE </a:t>
            </a:r>
            <a:endParaRPr lang="en-GB" dirty="0"/>
          </a:p>
        </p:txBody>
      </p:sp>
      <p:pic>
        <p:nvPicPr>
          <p:cNvPr id="4" name="Content Placeholder 3" descr="Stonehenge winter solstice  diagram.jpg"/>
          <p:cNvPicPr>
            <a:picLocks noGrp="1" noChangeAspect="1"/>
          </p:cNvPicPr>
          <p:nvPr>
            <p:ph idx="1"/>
          </p:nvPr>
        </p:nvPicPr>
        <p:blipFill>
          <a:blip r:embed="rId2" cstate="print"/>
          <a:stretch>
            <a:fillRect/>
          </a:stretch>
        </p:blipFill>
        <p:spPr>
          <a:xfrm>
            <a:off x="2230662" y="1775762"/>
            <a:ext cx="4484478" cy="4367881"/>
          </a:xfrm>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smtClean="0"/>
              <a:t>Stonehenge and culture</a:t>
            </a:r>
            <a:endParaRPr lang="en-US" smtClean="0"/>
          </a:p>
        </p:txBody>
      </p:sp>
      <p:sp>
        <p:nvSpPr>
          <p:cNvPr id="35843" name="Rectangle 3"/>
          <p:cNvSpPr>
            <a:spLocks noGrp="1" noChangeArrowheads="1"/>
          </p:cNvSpPr>
          <p:nvPr>
            <p:ph type="body" idx="1"/>
          </p:nvPr>
        </p:nvSpPr>
        <p:spPr/>
        <p:txBody>
          <a:bodyPr/>
          <a:lstStyle/>
          <a:p>
            <a:pPr eaLnBrk="1" hangingPunct="1">
              <a:lnSpc>
                <a:spcPct val="90000"/>
              </a:lnSpc>
            </a:pPr>
            <a:r>
              <a:rPr lang="en-GB" smtClean="0"/>
              <a:t>By the late 1960s we have two Stonehenges</a:t>
            </a:r>
          </a:p>
          <a:p>
            <a:pPr eaLnBrk="1" hangingPunct="1">
              <a:lnSpc>
                <a:spcPct val="90000"/>
              </a:lnSpc>
            </a:pPr>
            <a:r>
              <a:rPr lang="en-GB" smtClean="0"/>
              <a:t>1. The alternative Westminster Abbey</a:t>
            </a:r>
          </a:p>
          <a:p>
            <a:pPr eaLnBrk="1" hangingPunct="1">
              <a:lnSpc>
                <a:spcPct val="90000"/>
              </a:lnSpc>
            </a:pPr>
            <a:r>
              <a:rPr lang="en-GB" smtClean="0"/>
              <a:t>(1a conservative Druids, 1b radical pagans, 1c New Age, 1d extraterrestrial theorists etc)</a:t>
            </a:r>
          </a:p>
          <a:p>
            <a:pPr eaLnBrk="1" hangingPunct="1">
              <a:lnSpc>
                <a:spcPct val="90000"/>
              </a:lnSpc>
            </a:pPr>
            <a:r>
              <a:rPr lang="en-GB" smtClean="0"/>
              <a:t>2. An ancient scientific observatory</a:t>
            </a:r>
          </a:p>
          <a:p>
            <a:pPr eaLnBrk="1" hangingPunct="1">
              <a:lnSpc>
                <a:spcPct val="90000"/>
              </a:lnSpc>
            </a:pPr>
            <a:r>
              <a:rPr lang="en-GB" smtClean="0"/>
              <a:t>And that’s before we consider it as a tourist site, an archaeological site etc.</a:t>
            </a:r>
          </a:p>
          <a:p>
            <a:pPr eaLnBrk="1" hangingPunct="1">
              <a:lnSpc>
                <a:spcPct val="90000"/>
              </a:lnSpc>
            </a:pPr>
            <a:endParaRPr lang="en-US" smtClean="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New Grange c 3200 BCE</a:t>
            </a:r>
            <a:br>
              <a:rPr lang="en-GB" dirty="0" smtClean="0"/>
            </a:br>
            <a:r>
              <a:rPr lang="en-GB" dirty="0" smtClean="0"/>
              <a:t>winter solstice sunrise (shortest day of the year </a:t>
            </a:r>
            <a:endParaRPr lang="en-GB" dirty="0"/>
          </a:p>
        </p:txBody>
      </p:sp>
      <p:sp>
        <p:nvSpPr>
          <p:cNvPr id="4" name="Content Placeholder 3"/>
          <p:cNvSpPr>
            <a:spLocks noGrp="1"/>
          </p:cNvSpPr>
          <p:nvPr>
            <p:ph sz="half" idx="1"/>
          </p:nvPr>
        </p:nvSpPr>
        <p:spPr/>
        <p:txBody>
          <a:bodyPr>
            <a:normAutofit lnSpcReduction="10000"/>
          </a:bodyPr>
          <a:lstStyle/>
          <a:p>
            <a:pPr>
              <a:buNone/>
            </a:pPr>
            <a:r>
              <a:rPr lang="en-GB" sz="1800" dirty="0" smtClean="0"/>
              <a:t>winter solstice sunrise shines through the light box above the main passage, to illuminate the central chamber.</a:t>
            </a:r>
          </a:p>
          <a:p>
            <a:pPr>
              <a:buNone/>
            </a:pPr>
            <a:r>
              <a:rPr lang="en-GB" sz="1800" dirty="0" smtClean="0"/>
              <a:t>winter solstice is the shortest day of the year, when light is least and darkness at is maximum. </a:t>
            </a:r>
          </a:p>
          <a:p>
            <a:pPr>
              <a:buNone/>
            </a:pPr>
            <a:r>
              <a:rPr lang="en-GB" sz="1800" dirty="0" smtClean="0"/>
              <a:t>Sun rise therefore represents the beginning of the move back to light (which also means heat, planet growth, fertility and survival: if there was a perpetual winter we would all die). It therefore represents life. It brings life.</a:t>
            </a:r>
          </a:p>
          <a:p>
            <a:pPr>
              <a:buNone/>
            </a:pPr>
            <a:r>
              <a:rPr lang="en-GB" sz="1800" dirty="0" smtClean="0"/>
              <a:t>Problem: do we have any sense of what this technology meant to the builders?</a:t>
            </a:r>
          </a:p>
          <a:p>
            <a:pPr>
              <a:buNone/>
            </a:pPr>
            <a:endParaRPr lang="en-GB" sz="1800" dirty="0"/>
          </a:p>
        </p:txBody>
      </p:sp>
      <p:pic>
        <p:nvPicPr>
          <p:cNvPr id="6" name="Content Placeholder 5" descr="New Grange winter-solstice.jpeg"/>
          <p:cNvPicPr>
            <a:picLocks noGrp="1" noChangeAspect="1"/>
          </p:cNvPicPr>
          <p:nvPr>
            <p:ph sz="half" idx="2"/>
          </p:nvPr>
        </p:nvPicPr>
        <p:blipFill>
          <a:blip r:embed="rId2" cstate="print"/>
          <a:stretch>
            <a:fillRect/>
          </a:stretch>
        </p:blipFill>
        <p:spPr>
          <a:xfrm>
            <a:off x="6643702" y="3286124"/>
            <a:ext cx="2356409" cy="3453612"/>
          </a:xfrm>
          <a:prstGeom prst="rect">
            <a:avLst/>
          </a:prstGeom>
        </p:spPr>
      </p:pic>
      <p:pic>
        <p:nvPicPr>
          <p:cNvPr id="7" name="Picture 6" descr="New Grange,jpg.jpg"/>
          <p:cNvPicPr>
            <a:picLocks noChangeAspect="1"/>
          </p:cNvPicPr>
          <p:nvPr/>
        </p:nvPicPr>
        <p:blipFill>
          <a:blip r:embed="rId3" cstate="print"/>
          <a:stretch>
            <a:fillRect/>
          </a:stretch>
        </p:blipFill>
        <p:spPr>
          <a:xfrm>
            <a:off x="6072198" y="1785926"/>
            <a:ext cx="3152775" cy="1447800"/>
          </a:xfrm>
          <a:prstGeom prst="rect">
            <a:avLst/>
          </a:prstGeom>
        </p:spPr>
      </p:pic>
      <p:pic>
        <p:nvPicPr>
          <p:cNvPr id="8" name="Content Placeholder 3" descr="New Grange 2,jpg.jpg"/>
          <p:cNvPicPr>
            <a:picLocks noChangeAspect="1"/>
          </p:cNvPicPr>
          <p:nvPr/>
        </p:nvPicPr>
        <p:blipFill>
          <a:blip r:embed="rId4" cstate="print"/>
          <a:stretch>
            <a:fillRect/>
          </a:stretch>
        </p:blipFill>
        <p:spPr>
          <a:xfrm>
            <a:off x="4429124" y="5200650"/>
            <a:ext cx="2762250" cy="1657350"/>
          </a:xfrm>
          <a:prstGeom prst="rect">
            <a:avLst/>
          </a:prstGeom>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fontScale="90000"/>
          </a:bodyPr>
          <a:lstStyle/>
          <a:p>
            <a:pPr eaLnBrk="1" hangingPunct="1"/>
            <a:r>
              <a:rPr lang="en-GB" sz="4000" dirty="0" smtClean="0"/>
              <a:t>Megalithic Culture </a:t>
            </a:r>
            <a:br>
              <a:rPr lang="en-GB" sz="4000" dirty="0" smtClean="0"/>
            </a:br>
            <a:r>
              <a:rPr lang="en-GB" sz="2500" dirty="0" err="1" smtClean="0"/>
              <a:t>Goszek</a:t>
            </a:r>
            <a:r>
              <a:rPr lang="en-GB" sz="2500" dirty="0" smtClean="0"/>
              <a:t>, Saxony c 4900 BCE</a:t>
            </a:r>
            <a:br>
              <a:rPr lang="en-GB" sz="2500" dirty="0" smtClean="0"/>
            </a:br>
            <a:r>
              <a:rPr lang="en-GB" sz="2000" dirty="0" smtClean="0"/>
              <a:t>left: winter sun rise (on the right, east) and set (on the left, west)</a:t>
            </a:r>
            <a:br>
              <a:rPr lang="en-GB" sz="2000" dirty="0" smtClean="0"/>
            </a:br>
            <a:r>
              <a:rPr lang="en-GB" sz="2000" dirty="0" smtClean="0"/>
              <a:t>right: wooden palisades with walkway</a:t>
            </a:r>
            <a:endParaRPr lang="en-US" sz="2000" dirty="0" smtClean="0"/>
          </a:p>
        </p:txBody>
      </p:sp>
      <p:pic>
        <p:nvPicPr>
          <p:cNvPr id="29699" name="Picture 4" descr="Goseck-2"/>
          <p:cNvPicPr>
            <a:picLocks noGrp="1" noChangeAspect="1" noChangeArrowheads="1"/>
          </p:cNvPicPr>
          <p:nvPr>
            <p:ph sz="half" idx="1"/>
          </p:nvPr>
        </p:nvPicPr>
        <p:blipFill>
          <a:blip r:embed="rId2" cstate="print"/>
          <a:srcRect/>
          <a:stretch>
            <a:fillRect/>
          </a:stretch>
        </p:blipFill>
        <p:spPr>
          <a:xfrm>
            <a:off x="571472" y="2500306"/>
            <a:ext cx="4354866" cy="3425828"/>
          </a:xfrm>
          <a:noFill/>
        </p:spPr>
      </p:pic>
      <p:pic>
        <p:nvPicPr>
          <p:cNvPr id="29700" name="Picture 6" descr="Goseck- wood ring walk"/>
          <p:cNvPicPr>
            <a:picLocks noGrp="1" noChangeAspect="1" noChangeArrowheads="1"/>
          </p:cNvPicPr>
          <p:nvPr>
            <p:ph sz="half" idx="2"/>
          </p:nvPr>
        </p:nvPicPr>
        <p:blipFill>
          <a:blip r:embed="rId3" cstate="print"/>
          <a:srcRect/>
          <a:stretch>
            <a:fillRect/>
          </a:stretch>
        </p:blipFill>
        <p:spPr>
          <a:xfrm>
            <a:off x="4859338" y="2708275"/>
            <a:ext cx="3810000" cy="2857500"/>
          </a:xfrm>
          <a:noFill/>
        </p:spPr>
      </p:pic>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 name="Shape 410"/>
          <p:cNvSpPr/>
          <p:nvPr/>
        </p:nvSpPr>
        <p:spPr>
          <a:xfrm>
            <a:off x="1994535" y="341540"/>
            <a:ext cx="5154930" cy="701731"/>
          </a:xfrm>
          <a:prstGeom prst="rect">
            <a:avLst/>
          </a:prstGeom>
          <a:ln w="12700">
            <a:miter lim="400000"/>
          </a:ln>
          <a:extLst>
            <a:ext uri="{C572A759-6A51-4108-AA02-DFA0A04FC94B}">
              <ma14:wrappingTextBoxFlag xmlns:ma14="http://schemas.microsoft.com/office/mac/drawingml/2011/main" xmlns="" val="1"/>
            </a:ext>
          </a:extLst>
        </p:spPr>
        <p:txBody>
          <a:bodyPr lIns="0" tIns="0" rIns="0" bIns="0">
            <a:spAutoFit/>
          </a:bodyPr>
          <a:lstStyle>
            <a:lvl1pPr algn="ctr" defTabSz="914400">
              <a:lnSpc>
                <a:spcPct val="95000"/>
              </a:lnSpc>
              <a:buClr>
                <a:srgbClr val="000000"/>
              </a:buClr>
              <a:buFont typeface="Arial"/>
              <a:defRPr sz="2400">
                <a:uFill>
                  <a:solidFill>
                    <a:srgbClr val="000000"/>
                  </a:solidFill>
                </a:uFill>
                <a:latin typeface="Arial"/>
                <a:ea typeface="Arial"/>
                <a:cs typeface="Arial"/>
                <a:sym typeface="Arial"/>
              </a:defRPr>
            </a:lvl1pPr>
          </a:lstStyle>
          <a:p>
            <a:r>
              <a:rPr lang="en-GB" dirty="0" smtClean="0"/>
              <a:t>Dr Fabio Silva – measuring Portuguese dolmens</a:t>
            </a:r>
            <a:endParaRPr dirty="0"/>
          </a:p>
        </p:txBody>
      </p:sp>
      <p:pic>
        <p:nvPicPr>
          <p:cNvPr id="411" name="DSC00053.jpg"/>
          <p:cNvPicPr>
            <a:picLocks noChangeAspect="1"/>
          </p:cNvPicPr>
          <p:nvPr/>
        </p:nvPicPr>
        <p:blipFill>
          <a:blip r:embed="rId2" cstate="screen">
            <a:extLst>
              <a:ext uri="{28A0092B-C50C-407E-A947-70E740481C1C}">
                <a14:useLocalDpi xmlns:a14="http://schemas.microsoft.com/office/drawing/2010/main" xmlns=""/>
              </a:ext>
            </a:extLst>
          </a:blip>
          <a:stretch>
            <a:fillRect/>
          </a:stretch>
        </p:blipFill>
        <p:spPr>
          <a:xfrm>
            <a:off x="1259632" y="1772816"/>
            <a:ext cx="7128792" cy="4757815"/>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xmlns="" Requires="p14">
      <p:transition spd="slow">
        <p14:flip dir="l"/>
      </p:transition>
    </mc:Choice>
    <mc:Fallback>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 name="Shape 460"/>
          <p:cNvSpPr/>
          <p:nvPr/>
        </p:nvSpPr>
        <p:spPr>
          <a:xfrm>
            <a:off x="1776525" y="2202450"/>
            <a:ext cx="5590951" cy="2431143"/>
          </a:xfrm>
          <a:prstGeom prst="rect">
            <a:avLst/>
          </a:prstGeom>
          <a:solidFill>
            <a:srgbClr val="FFFFFF"/>
          </a:solidFill>
          <a:ln w="12700">
            <a:miter lim="400000"/>
          </a:ln>
        </p:spPr>
        <p:txBody>
          <a:bodyPr lIns="45720" tIns="45720" rIns="45720" bIns="45720" anchor="ctr"/>
          <a:lstStyle/>
          <a:p>
            <a:pPr algn="ctr" defTabSz="720090">
              <a:defRPr sz="2200">
                <a:solidFill>
                  <a:srgbClr val="FFFFFF"/>
                </a:solidFill>
                <a:effectLst>
                  <a:outerShdw blurRad="25400" dist="23998" dir="2700000" rotWithShape="0">
                    <a:srgbClr val="000000">
                      <a:alpha val="31034"/>
                    </a:srgbClr>
                  </a:outerShdw>
                </a:effectLst>
                <a:latin typeface="+mj-lt"/>
                <a:ea typeface="+mj-ea"/>
                <a:cs typeface="+mj-cs"/>
                <a:sym typeface="Gill Sans"/>
              </a:defRPr>
            </a:pPr>
            <a:endParaRPr dirty="0"/>
          </a:p>
        </p:txBody>
      </p:sp>
      <p:pic>
        <p:nvPicPr>
          <p:cNvPr id="461" name="AAP_Fig2-small.png"/>
          <p:cNvPicPr>
            <a:picLocks noChangeAspect="1"/>
          </p:cNvPicPr>
          <p:nvPr/>
        </p:nvPicPr>
        <p:blipFill>
          <a:blip r:embed="rId2" cstate="print">
            <a:extLst/>
          </a:blip>
          <a:stretch>
            <a:fillRect/>
          </a:stretch>
        </p:blipFill>
        <p:spPr>
          <a:xfrm>
            <a:off x="1847508" y="2611085"/>
            <a:ext cx="4505301" cy="1807815"/>
          </a:xfrm>
          <a:prstGeom prst="rect">
            <a:avLst/>
          </a:prstGeom>
          <a:ln w="12700">
            <a:miter lim="400000"/>
          </a:ln>
        </p:spPr>
      </p:pic>
      <p:sp>
        <p:nvSpPr>
          <p:cNvPr id="462" name="Shape 462"/>
          <p:cNvSpPr/>
          <p:nvPr/>
        </p:nvSpPr>
        <p:spPr>
          <a:xfrm flipH="1" flipV="1">
            <a:off x="2056445" y="3350745"/>
            <a:ext cx="927208" cy="356454"/>
          </a:xfrm>
          <a:prstGeom prst="line">
            <a:avLst/>
          </a:prstGeom>
          <a:ln w="25400">
            <a:solidFill>
              <a:srgbClr val="FF2600"/>
            </a:solidFill>
            <a:miter lim="400000"/>
            <a:headEnd type="stealth"/>
          </a:ln>
        </p:spPr>
        <p:txBody>
          <a:bodyPr lIns="45720" tIns="45720" rIns="45720" bIns="45720" anchor="ctr"/>
          <a:lstStyle/>
          <a:p>
            <a:endParaRPr/>
          </a:p>
        </p:txBody>
      </p:sp>
      <p:sp>
        <p:nvSpPr>
          <p:cNvPr id="463" name="Shape 463"/>
          <p:cNvSpPr/>
          <p:nvPr/>
        </p:nvSpPr>
        <p:spPr>
          <a:xfrm>
            <a:off x="6433789" y="2966579"/>
            <a:ext cx="771972" cy="684898"/>
          </a:xfrm>
          <a:prstGeom prst="rect">
            <a:avLst/>
          </a:prstGeom>
          <a:ln w="12700">
            <a:miter lim="400000"/>
          </a:ln>
          <a:extLst>
            <a:ext uri="{C572A759-6A51-4108-AA02-DFA0A04FC94B}">
              <ma14:wrappingTextBoxFlag xmlns:ma14="http://schemas.microsoft.com/office/mac/drawingml/2011/main" xmlns="" val="1"/>
            </a:ext>
          </a:extLst>
        </p:spPr>
        <p:txBody>
          <a:bodyPr lIns="45720" tIns="45720" rIns="45720" bIns="45720" anchor="ctr"/>
          <a:lstStyle>
            <a:lvl1pPr algn="ctr" defTabSz="584200">
              <a:defRPr sz="3600">
                <a:latin typeface="Helvetica Light"/>
                <a:ea typeface="Helvetica Light"/>
                <a:cs typeface="Helvetica Light"/>
                <a:sym typeface="Helvetica Light"/>
              </a:defRPr>
            </a:lvl1pPr>
          </a:lstStyle>
          <a:p>
            <a:r>
              <a:t>???</a:t>
            </a:r>
          </a:p>
        </p:txBody>
      </p:sp>
      <p:sp>
        <p:nvSpPr>
          <p:cNvPr id="464" name="Shape 464"/>
          <p:cNvSpPr/>
          <p:nvPr/>
        </p:nvSpPr>
        <p:spPr>
          <a:xfrm>
            <a:off x="849796" y="1230098"/>
            <a:ext cx="7444409" cy="626131"/>
          </a:xfrm>
          <a:prstGeom prst="rect">
            <a:avLst/>
          </a:prstGeom>
          <a:ln w="12700">
            <a:miter lim="400000"/>
          </a:ln>
          <a:extLst>
            <a:ext uri="{C572A759-6A51-4108-AA02-DFA0A04FC94B}">
              <ma14:wrappingTextBoxFlag xmlns:ma14="http://schemas.microsoft.com/office/mac/drawingml/2011/main" xmlns="" val="1"/>
            </a:ext>
          </a:extLst>
        </p:spPr>
        <p:txBody>
          <a:bodyPr lIns="35718" tIns="35718" rIns="35718" bIns="35718" anchor="ctr">
            <a:spAutoFit/>
          </a:bodyPr>
          <a:lstStyle>
            <a:lvl1pPr defTabSz="456406">
              <a:defRPr sz="1800">
                <a:latin typeface="Helvetica Light"/>
                <a:ea typeface="Helvetica Light"/>
                <a:cs typeface="Helvetica Light"/>
                <a:sym typeface="Helvetica Light"/>
              </a:defRPr>
            </a:lvl1pPr>
          </a:lstStyle>
          <a:p>
            <a:r>
              <a:t>Previous methodologies focused on the measurement of a single orientation.</a:t>
            </a:r>
          </a:p>
        </p:txBody>
      </p:sp>
      <p:sp>
        <p:nvSpPr>
          <p:cNvPr id="465" name="Shape 465"/>
          <p:cNvSpPr/>
          <p:nvPr/>
        </p:nvSpPr>
        <p:spPr>
          <a:xfrm>
            <a:off x="3660949" y="5110299"/>
            <a:ext cx="2022348" cy="430887"/>
          </a:xfrm>
          <a:prstGeom prst="rect">
            <a:avLst/>
          </a:prstGeom>
          <a:ln w="12700">
            <a:miter lim="400000"/>
          </a:ln>
          <a:extLst>
            <a:ext uri="{C572A759-6A51-4108-AA02-DFA0A04FC94B}">
              <ma14:wrappingTextBoxFlag xmlns:ma14="http://schemas.microsoft.com/office/mac/drawingml/2011/main" xmlns="" val="1"/>
            </a:ext>
          </a:extLst>
        </p:spPr>
        <p:txBody>
          <a:bodyPr wrap="none" lIns="45720" tIns="45720" rIns="45720" bIns="45720" anchor="ctr">
            <a:spAutoFit/>
          </a:bodyPr>
          <a:lstStyle>
            <a:lvl1pPr defTabSz="456406">
              <a:defRPr sz="2200">
                <a:latin typeface="Helvetica Light"/>
                <a:ea typeface="Helvetica Light"/>
                <a:cs typeface="Helvetica Light"/>
                <a:sym typeface="Helvetica Light"/>
              </a:defRPr>
            </a:lvl1pPr>
          </a:lstStyle>
          <a:p>
            <a:r>
              <a:t>But which one?</a:t>
            </a:r>
          </a:p>
        </p:txBody>
      </p:sp>
      <p:sp>
        <p:nvSpPr>
          <p:cNvPr id="466" name="Shape 466"/>
          <p:cNvSpPr/>
          <p:nvPr/>
        </p:nvSpPr>
        <p:spPr>
          <a:xfrm>
            <a:off x="1994535" y="341540"/>
            <a:ext cx="5154930" cy="350865"/>
          </a:xfrm>
          <a:prstGeom prst="rect">
            <a:avLst/>
          </a:prstGeom>
          <a:ln w="12700">
            <a:miter lim="400000"/>
          </a:ln>
          <a:extLst>
            <a:ext uri="{C572A759-6A51-4108-AA02-DFA0A04FC94B}">
              <ma14:wrappingTextBoxFlag xmlns:ma14="http://schemas.microsoft.com/office/mac/drawingml/2011/main" xmlns="" val="1"/>
            </a:ext>
          </a:extLst>
        </p:spPr>
        <p:txBody>
          <a:bodyPr lIns="0" tIns="0" rIns="0" bIns="0">
            <a:spAutoFit/>
          </a:bodyPr>
          <a:lstStyle>
            <a:lvl1pPr algn="ctr" defTabSz="914400">
              <a:lnSpc>
                <a:spcPct val="95000"/>
              </a:lnSpc>
              <a:buClr>
                <a:srgbClr val="000000"/>
              </a:buClr>
              <a:buFont typeface="Arial"/>
              <a:defRPr sz="2400">
                <a:uFill>
                  <a:solidFill>
                    <a:srgbClr val="000000"/>
                  </a:solidFill>
                </a:uFill>
                <a:latin typeface="Arial"/>
                <a:ea typeface="Arial"/>
                <a:cs typeface="Arial"/>
                <a:sym typeface="Arial"/>
              </a:defRPr>
            </a:lvl1pPr>
          </a:lstStyle>
          <a:p>
            <a:r>
              <a:t>Methodology I</a:t>
            </a:r>
          </a:p>
        </p:txBody>
      </p:sp>
    </p:spTree>
  </p:cSld>
  <p:clrMapOvr>
    <a:masterClrMapping/>
  </p:clrMapOvr>
  <mc:AlternateContent xmlns:mc="http://schemas.openxmlformats.org/markup-compatibility/2006">
    <mc:Choice xmlns:p14="http://schemas.microsoft.com/office/powerpoint/2010/main" xmlns="" Requires="p14">
      <p:transition spd="slow" p14:dur="1500">
        <p14:doors dir="vert"/>
      </p:transition>
    </mc:Choice>
    <mc:Fallback>
      <p:transition spd="slow">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8" name="Shape 468"/>
          <p:cNvSpPr/>
          <p:nvPr/>
        </p:nvSpPr>
        <p:spPr>
          <a:xfrm>
            <a:off x="9867" y="2014752"/>
            <a:ext cx="4996366" cy="2431143"/>
          </a:xfrm>
          <a:prstGeom prst="rect">
            <a:avLst/>
          </a:prstGeom>
          <a:solidFill>
            <a:srgbClr val="FFFFFF"/>
          </a:solidFill>
          <a:ln w="12700">
            <a:miter lim="400000"/>
          </a:ln>
        </p:spPr>
        <p:txBody>
          <a:bodyPr lIns="45720" tIns="45720" rIns="45720" bIns="45720" anchor="ctr"/>
          <a:lstStyle/>
          <a:p>
            <a:pPr algn="ctr" defTabSz="720090">
              <a:defRPr sz="2200">
                <a:solidFill>
                  <a:srgbClr val="FFFFFF"/>
                </a:solidFill>
                <a:effectLst>
                  <a:outerShdw blurRad="25400" dist="23998" dir="2700000" rotWithShape="0">
                    <a:srgbClr val="000000">
                      <a:alpha val="31034"/>
                    </a:srgbClr>
                  </a:outerShdw>
                </a:effectLst>
                <a:latin typeface="+mj-lt"/>
                <a:ea typeface="+mj-ea"/>
                <a:cs typeface="+mj-cs"/>
                <a:sym typeface="Gill Sans"/>
              </a:defRPr>
            </a:pPr>
            <a:endParaRPr dirty="0"/>
          </a:p>
        </p:txBody>
      </p:sp>
      <p:sp>
        <p:nvSpPr>
          <p:cNvPr id="469" name="Shape 469"/>
          <p:cNvSpPr/>
          <p:nvPr/>
        </p:nvSpPr>
        <p:spPr>
          <a:xfrm>
            <a:off x="852349" y="1071501"/>
            <a:ext cx="7444409" cy="626131"/>
          </a:xfrm>
          <a:prstGeom prst="rect">
            <a:avLst/>
          </a:prstGeom>
          <a:ln w="12700">
            <a:miter lim="400000"/>
          </a:ln>
          <a:extLst>
            <a:ext uri="{C572A759-6A51-4108-AA02-DFA0A04FC94B}">
              <ma14:wrappingTextBoxFlag xmlns:ma14="http://schemas.microsoft.com/office/mac/drawingml/2011/main" xmlns="" val="1"/>
            </a:ext>
          </a:extLst>
        </p:spPr>
        <p:txBody>
          <a:bodyPr lIns="35718" tIns="35718" rIns="35718" bIns="35718" anchor="ctr">
            <a:spAutoFit/>
          </a:bodyPr>
          <a:lstStyle>
            <a:lvl1pPr marL="324852" indent="-324852" defTabSz="456406">
              <a:buSzPct val="100000"/>
              <a:buAutoNum type="arabicParenBoth"/>
              <a:defRPr sz="1800">
                <a:latin typeface="Helvetica Light"/>
                <a:ea typeface="Helvetica Light"/>
                <a:cs typeface="Helvetica Light"/>
                <a:sym typeface="Helvetica Light"/>
              </a:defRPr>
            </a:lvl1pPr>
          </a:lstStyle>
          <a:p>
            <a:r>
              <a:t>Measure the full extent of possible orientations: the ‘window of visibility’</a:t>
            </a:r>
          </a:p>
        </p:txBody>
      </p:sp>
      <p:sp>
        <p:nvSpPr>
          <p:cNvPr id="470" name="Shape 470"/>
          <p:cNvSpPr/>
          <p:nvPr/>
        </p:nvSpPr>
        <p:spPr>
          <a:xfrm rot="5400000">
            <a:off x="1521513" y="1255248"/>
            <a:ext cx="2259212" cy="4045149"/>
          </a:xfrm>
          <a:prstGeom prst="rect">
            <a:avLst/>
          </a:prstGeom>
          <a:solidFill>
            <a:srgbClr val="FFFFFF"/>
          </a:solidFill>
          <a:ln w="12700">
            <a:miter lim="400000"/>
          </a:ln>
        </p:spPr>
        <p:txBody>
          <a:bodyPr lIns="34290" tIns="34290" rIns="34290" bIns="34290" anchor="ctr"/>
          <a:lstStyle/>
          <a:p>
            <a:pPr algn="ctr" defTabSz="321468">
              <a:defRPr sz="2000">
                <a:solidFill>
                  <a:srgbClr val="FFFFFF"/>
                </a:solidFill>
                <a:latin typeface="+mn-lt"/>
                <a:ea typeface="+mn-ea"/>
                <a:cs typeface="+mn-cs"/>
                <a:sym typeface="Gill Sans Light"/>
              </a:defRPr>
            </a:pPr>
            <a:endParaRPr dirty="0"/>
          </a:p>
        </p:txBody>
      </p:sp>
      <p:sp>
        <p:nvSpPr>
          <p:cNvPr id="471" name="Shape 471"/>
          <p:cNvSpPr/>
          <p:nvPr/>
        </p:nvSpPr>
        <p:spPr>
          <a:xfrm rot="5400000">
            <a:off x="3124393" y="2813479"/>
            <a:ext cx="2214563" cy="901900"/>
          </a:xfrm>
          <a:prstGeom prst="ellipse">
            <a:avLst/>
          </a:prstGeom>
          <a:ln w="3175">
            <a:solidFill>
              <a:srgbClr val="0061FF"/>
            </a:solidFill>
            <a:miter lim="400000"/>
          </a:ln>
        </p:spPr>
        <p:txBody>
          <a:bodyPr lIns="34290" tIns="34290" rIns="34290" bIns="34290" anchor="ctr"/>
          <a:lstStyle/>
          <a:p>
            <a:pPr algn="ctr" defTabSz="321468">
              <a:defRPr sz="2000">
                <a:solidFill>
                  <a:srgbClr val="FFFFFF"/>
                </a:solidFill>
                <a:latin typeface="+mn-lt"/>
                <a:ea typeface="+mn-ea"/>
                <a:cs typeface="+mn-cs"/>
                <a:sym typeface="Gill Sans Light"/>
              </a:defRPr>
            </a:pPr>
            <a:endParaRPr dirty="0"/>
          </a:p>
        </p:txBody>
      </p:sp>
      <p:pic>
        <p:nvPicPr>
          <p:cNvPr id="472" name="pic.png"/>
          <p:cNvPicPr>
            <a:picLocks noChangeAspect="1"/>
          </p:cNvPicPr>
          <p:nvPr/>
        </p:nvPicPr>
        <p:blipFill>
          <a:blip r:embed="rId2" cstate="print">
            <a:extLst/>
          </a:blip>
          <a:stretch>
            <a:fillRect/>
          </a:stretch>
        </p:blipFill>
        <p:spPr>
          <a:xfrm>
            <a:off x="12396" y="2308758"/>
            <a:ext cx="4045149" cy="1978606"/>
          </a:xfrm>
          <a:prstGeom prst="rect">
            <a:avLst/>
          </a:prstGeom>
          <a:ln w="12700">
            <a:miter lim="400000"/>
          </a:ln>
        </p:spPr>
      </p:pic>
      <p:sp>
        <p:nvSpPr>
          <p:cNvPr id="473" name="Shape 473"/>
          <p:cNvSpPr/>
          <p:nvPr/>
        </p:nvSpPr>
        <p:spPr>
          <a:xfrm rot="5400000">
            <a:off x="3175723" y="2920635"/>
            <a:ext cx="2259212" cy="687587"/>
          </a:xfrm>
          <a:prstGeom prst="rect">
            <a:avLst/>
          </a:prstGeom>
          <a:solidFill>
            <a:srgbClr val="FFFFFF"/>
          </a:solidFill>
          <a:ln w="12700">
            <a:miter lim="400000"/>
          </a:ln>
        </p:spPr>
        <p:txBody>
          <a:bodyPr lIns="34290" tIns="34290" rIns="34290" bIns="34290" anchor="ctr"/>
          <a:lstStyle/>
          <a:p>
            <a:pPr algn="ctr" defTabSz="321468">
              <a:defRPr sz="2000">
                <a:solidFill>
                  <a:srgbClr val="FFFFFF"/>
                </a:solidFill>
                <a:latin typeface="+mn-lt"/>
                <a:ea typeface="+mn-ea"/>
                <a:cs typeface="+mn-cs"/>
                <a:sym typeface="Gill Sans Light"/>
              </a:defRPr>
            </a:pPr>
            <a:endParaRPr dirty="0"/>
          </a:p>
        </p:txBody>
      </p:sp>
      <p:sp>
        <p:nvSpPr>
          <p:cNvPr id="474" name="Shape 474"/>
          <p:cNvSpPr/>
          <p:nvPr/>
        </p:nvSpPr>
        <p:spPr>
          <a:xfrm flipH="1">
            <a:off x="431138" y="2787520"/>
            <a:ext cx="4666518" cy="730505"/>
          </a:xfrm>
          <a:prstGeom prst="line">
            <a:avLst/>
          </a:prstGeom>
          <a:ln w="12700">
            <a:solidFill>
              <a:srgbClr val="0061FF"/>
            </a:solidFill>
            <a:miter lim="400000"/>
            <a:headEnd type="stealth"/>
          </a:ln>
        </p:spPr>
        <p:txBody>
          <a:bodyPr lIns="27905" tIns="27905" rIns="27905" bIns="27905" anchor="ctr"/>
          <a:lstStyle/>
          <a:p>
            <a:pPr>
              <a:defRPr sz="700"/>
            </a:pPr>
            <a:endParaRPr/>
          </a:p>
        </p:txBody>
      </p:sp>
      <p:sp>
        <p:nvSpPr>
          <p:cNvPr id="475" name="Shape 475"/>
          <p:cNvSpPr/>
          <p:nvPr/>
        </p:nvSpPr>
        <p:spPr>
          <a:xfrm flipH="1" flipV="1">
            <a:off x="198838" y="2614917"/>
            <a:ext cx="4891941" cy="1198067"/>
          </a:xfrm>
          <a:prstGeom prst="line">
            <a:avLst/>
          </a:prstGeom>
          <a:ln w="12700">
            <a:solidFill>
              <a:srgbClr val="0061FF"/>
            </a:solidFill>
            <a:miter lim="400000"/>
            <a:headEnd type="stealth"/>
          </a:ln>
        </p:spPr>
        <p:txBody>
          <a:bodyPr lIns="27905" tIns="27905" rIns="27905" bIns="27905" anchor="ctr"/>
          <a:lstStyle/>
          <a:p>
            <a:pPr>
              <a:defRPr sz="700"/>
            </a:pPr>
            <a:endParaRPr/>
          </a:p>
        </p:txBody>
      </p:sp>
      <p:sp>
        <p:nvSpPr>
          <p:cNvPr id="476" name="Shape 476"/>
          <p:cNvSpPr/>
          <p:nvPr/>
        </p:nvSpPr>
        <p:spPr>
          <a:xfrm rot="5400000">
            <a:off x="3276197" y="3777885"/>
            <a:ext cx="455415" cy="803673"/>
          </a:xfrm>
          <a:prstGeom prst="rect">
            <a:avLst/>
          </a:prstGeom>
          <a:solidFill>
            <a:srgbClr val="FFFFFF"/>
          </a:solidFill>
          <a:ln w="12700">
            <a:miter lim="400000"/>
          </a:ln>
        </p:spPr>
        <p:txBody>
          <a:bodyPr lIns="34290" tIns="34290" rIns="34290" bIns="34290" anchor="ctr"/>
          <a:lstStyle/>
          <a:p>
            <a:pPr algn="ctr" defTabSz="321468">
              <a:defRPr sz="2000">
                <a:solidFill>
                  <a:srgbClr val="FFFFFF"/>
                </a:solidFill>
                <a:latin typeface="+mn-lt"/>
                <a:ea typeface="+mn-ea"/>
                <a:cs typeface="+mn-cs"/>
                <a:sym typeface="Gill Sans Light"/>
              </a:defRPr>
            </a:pPr>
            <a:endParaRPr dirty="0"/>
          </a:p>
        </p:txBody>
      </p:sp>
      <p:sp>
        <p:nvSpPr>
          <p:cNvPr id="477" name="Shape 477"/>
          <p:cNvSpPr/>
          <p:nvPr/>
        </p:nvSpPr>
        <p:spPr>
          <a:xfrm rot="5400000">
            <a:off x="4003967" y="1879089"/>
            <a:ext cx="455415" cy="803673"/>
          </a:xfrm>
          <a:prstGeom prst="rect">
            <a:avLst/>
          </a:prstGeom>
          <a:solidFill>
            <a:srgbClr val="FFFFFF"/>
          </a:solidFill>
          <a:ln w="12700">
            <a:miter lim="400000"/>
          </a:ln>
        </p:spPr>
        <p:txBody>
          <a:bodyPr lIns="34290" tIns="34290" rIns="34290" bIns="34290" anchor="ctr"/>
          <a:lstStyle/>
          <a:p>
            <a:pPr algn="ctr" defTabSz="321468">
              <a:defRPr sz="2000">
                <a:solidFill>
                  <a:srgbClr val="FFFFFF"/>
                </a:solidFill>
                <a:latin typeface="+mn-lt"/>
                <a:ea typeface="+mn-ea"/>
                <a:cs typeface="+mn-cs"/>
                <a:sym typeface="Gill Sans Light"/>
              </a:defRPr>
            </a:pPr>
            <a:endParaRPr dirty="0"/>
          </a:p>
        </p:txBody>
      </p:sp>
      <p:sp>
        <p:nvSpPr>
          <p:cNvPr id="478" name="Shape 478"/>
          <p:cNvSpPr/>
          <p:nvPr/>
        </p:nvSpPr>
        <p:spPr>
          <a:xfrm>
            <a:off x="4162212" y="3793054"/>
            <a:ext cx="865943" cy="500137"/>
          </a:xfrm>
          <a:prstGeom prst="rect">
            <a:avLst/>
          </a:prstGeom>
          <a:ln w="12700">
            <a:miter lim="400000"/>
          </a:ln>
          <a:extLst>
            <a:ext uri="{C572A759-6A51-4108-AA02-DFA0A04FC94B}">
              <ma14:wrappingTextBoxFlag xmlns:ma14="http://schemas.microsoft.com/office/mac/drawingml/2011/main" xmlns="" val="1"/>
            </a:ext>
          </a:extLst>
        </p:spPr>
        <p:txBody>
          <a:bodyPr wrap="none" lIns="34290" tIns="34290" rIns="34290" bIns="34290" anchor="ctr">
            <a:spAutoFit/>
          </a:bodyPr>
          <a:lstStyle/>
          <a:p>
            <a:pPr algn="ctr" defTabSz="321468">
              <a:defRPr sz="1400">
                <a:solidFill>
                  <a:srgbClr val="0061FF"/>
                </a:solidFill>
                <a:latin typeface="Arial"/>
                <a:ea typeface="Arial"/>
                <a:cs typeface="Arial"/>
                <a:sym typeface="Arial"/>
              </a:defRPr>
            </a:pPr>
            <a:r>
              <a:rPr dirty="0"/>
              <a:t>window of</a:t>
            </a:r>
          </a:p>
          <a:p>
            <a:pPr algn="ctr" defTabSz="321468">
              <a:defRPr sz="1400">
                <a:solidFill>
                  <a:srgbClr val="0061FF"/>
                </a:solidFill>
                <a:latin typeface="Arial"/>
                <a:ea typeface="Arial"/>
                <a:cs typeface="Arial"/>
                <a:sym typeface="Arial"/>
              </a:defRPr>
            </a:pPr>
            <a:r>
              <a:rPr dirty="0"/>
              <a:t>visibility</a:t>
            </a:r>
          </a:p>
        </p:txBody>
      </p:sp>
      <p:grpSp>
        <p:nvGrpSpPr>
          <p:cNvPr id="2" name="Group 481"/>
          <p:cNvGrpSpPr/>
          <p:nvPr/>
        </p:nvGrpSpPr>
        <p:grpSpPr>
          <a:xfrm>
            <a:off x="5132821" y="1913754"/>
            <a:ext cx="3920948" cy="3624242"/>
            <a:chOff x="0" y="0"/>
            <a:chExt cx="4356608" cy="4026935"/>
          </a:xfrm>
        </p:grpSpPr>
        <p:pic>
          <p:nvPicPr>
            <p:cNvPr id="480" name="DSC00682.jpg"/>
            <p:cNvPicPr>
              <a:picLocks noChangeAspect="1"/>
            </p:cNvPicPr>
            <p:nvPr/>
          </p:nvPicPr>
          <p:blipFill>
            <a:blip r:embed="rId3" cstate="screen">
              <a:extLst>
                <a:ext uri="{28A0092B-C50C-407E-A947-70E740481C1C}">
                  <a14:useLocalDpi xmlns:a14="http://schemas.microsoft.com/office/drawing/2010/main" xmlns=""/>
                </a:ext>
              </a:extLst>
            </a:blip>
            <a:srcRect/>
            <a:stretch>
              <a:fillRect/>
            </a:stretch>
          </p:blipFill>
          <p:spPr>
            <a:xfrm>
              <a:off x="12700" y="0"/>
              <a:ext cx="4331209" cy="3988836"/>
            </a:xfrm>
            <a:prstGeom prst="rect">
              <a:avLst/>
            </a:prstGeom>
            <a:ln>
              <a:noFill/>
            </a:ln>
            <a:effectLst/>
          </p:spPr>
        </p:pic>
        <p:pic>
          <p:nvPicPr>
            <p:cNvPr id="479" name="Picture 478"/>
            <p:cNvPicPr>
              <a:picLocks/>
            </p:cNvPicPr>
            <p:nvPr/>
          </p:nvPicPr>
          <p:blipFill>
            <a:blip r:embed="rId4" cstate="print">
              <a:extLst/>
            </a:blip>
            <a:stretch>
              <a:fillRect/>
            </a:stretch>
          </p:blipFill>
          <p:spPr>
            <a:xfrm>
              <a:off x="-1" y="0"/>
              <a:ext cx="4356610" cy="4026936"/>
            </a:xfrm>
            <a:prstGeom prst="rect">
              <a:avLst/>
            </a:prstGeom>
            <a:effectLst/>
          </p:spPr>
        </p:pic>
      </p:grpSp>
      <p:sp>
        <p:nvSpPr>
          <p:cNvPr id="482" name="Shape 482"/>
          <p:cNvSpPr/>
          <p:nvPr/>
        </p:nvSpPr>
        <p:spPr>
          <a:xfrm>
            <a:off x="1994535" y="341540"/>
            <a:ext cx="5154930" cy="350865"/>
          </a:xfrm>
          <a:prstGeom prst="rect">
            <a:avLst/>
          </a:prstGeom>
          <a:ln w="12700">
            <a:miter lim="400000"/>
          </a:ln>
          <a:extLst>
            <a:ext uri="{C572A759-6A51-4108-AA02-DFA0A04FC94B}">
              <ma14:wrappingTextBoxFlag xmlns:ma14="http://schemas.microsoft.com/office/mac/drawingml/2011/main" xmlns="" val="1"/>
            </a:ext>
          </a:extLst>
        </p:spPr>
        <p:txBody>
          <a:bodyPr lIns="0" tIns="0" rIns="0" bIns="0">
            <a:spAutoFit/>
          </a:bodyPr>
          <a:lstStyle>
            <a:lvl1pPr algn="ctr" defTabSz="914400">
              <a:lnSpc>
                <a:spcPct val="95000"/>
              </a:lnSpc>
              <a:buClr>
                <a:srgbClr val="000000"/>
              </a:buClr>
              <a:buFont typeface="Arial"/>
              <a:defRPr sz="2400">
                <a:uFill>
                  <a:solidFill>
                    <a:srgbClr val="000000"/>
                  </a:solidFill>
                </a:uFill>
                <a:latin typeface="Arial"/>
                <a:ea typeface="Arial"/>
                <a:cs typeface="Arial"/>
                <a:sym typeface="Arial"/>
              </a:defRPr>
            </a:lvl1pPr>
          </a:lstStyle>
          <a:p>
            <a:r>
              <a:t>Methodology I</a:t>
            </a:r>
          </a:p>
        </p:txBody>
      </p:sp>
    </p:spTree>
  </p:cSld>
  <p:clrMapOvr>
    <a:masterClrMapping/>
  </p:clrMapOvr>
  <mc:AlternateContent xmlns:mc="http://schemas.openxmlformats.org/markup-compatibility/2006">
    <mc:Choice xmlns:p14="http://schemas.microsoft.com/office/powerpoint/2010/main" xmlns="" Requires="p14">
      <p:transition spd="slow" p14:dur="1500">
        <p14:doors dir="vert"/>
      </p:transition>
    </mc:Choice>
    <mc:Fallback>
      <p:transition spd="slow">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smtClean="0"/>
              <a:t>Nebra Disc</a:t>
            </a:r>
            <a:endParaRPr lang="en-US" smtClean="0"/>
          </a:p>
        </p:txBody>
      </p:sp>
      <p:sp>
        <p:nvSpPr>
          <p:cNvPr id="30723" name="Rectangle 4"/>
          <p:cNvSpPr>
            <a:spLocks noGrp="1" noChangeArrowheads="1"/>
          </p:cNvSpPr>
          <p:nvPr>
            <p:ph type="body" sz="half" idx="1"/>
          </p:nvPr>
        </p:nvSpPr>
        <p:spPr/>
        <p:txBody>
          <a:bodyPr>
            <a:normAutofit lnSpcReduction="10000"/>
          </a:bodyPr>
          <a:lstStyle/>
          <a:p>
            <a:pPr eaLnBrk="1" hangingPunct="1"/>
            <a:r>
              <a:rPr lang="en-GB" sz="2000" dirty="0" smtClean="0"/>
              <a:t>C 1600 BCE</a:t>
            </a:r>
          </a:p>
          <a:p>
            <a:pPr eaLnBrk="1" hangingPunct="1"/>
            <a:r>
              <a:rPr lang="en-GB" sz="2000" dirty="0" smtClean="0"/>
              <a:t>Saxony</a:t>
            </a:r>
          </a:p>
          <a:p>
            <a:pPr eaLnBrk="1" hangingPunct="1"/>
            <a:r>
              <a:rPr lang="en-GB" sz="2000" dirty="0" smtClean="0"/>
              <a:t>30 cm diameter</a:t>
            </a:r>
          </a:p>
          <a:p>
            <a:pPr eaLnBrk="1" hangingPunct="1"/>
            <a:r>
              <a:rPr lang="en-GB" sz="2000" dirty="0" smtClean="0"/>
              <a:t>The Sun and Moon seem obviously represented.</a:t>
            </a:r>
          </a:p>
          <a:p>
            <a:pPr eaLnBrk="1" hangingPunct="1"/>
            <a:r>
              <a:rPr lang="en-GB" sz="2000" dirty="0" smtClean="0"/>
              <a:t>It is reasonable to assume that the cluster of 7 dots is the Pleiades.</a:t>
            </a:r>
          </a:p>
          <a:p>
            <a:pPr eaLnBrk="1" hangingPunct="1"/>
            <a:r>
              <a:rPr lang="en-GB" sz="2000" dirty="0" smtClean="0"/>
              <a:t>Is the shape at the bottom a sun-boat on the Egyptian model?</a:t>
            </a:r>
          </a:p>
          <a:p>
            <a:pPr eaLnBrk="1" hangingPunct="1"/>
            <a:r>
              <a:rPr lang="en-GB" sz="2000" dirty="0" smtClean="0"/>
              <a:t>Arc on right = midwinter sunrise-set?</a:t>
            </a:r>
          </a:p>
          <a:p>
            <a:pPr eaLnBrk="1" hangingPunct="1"/>
            <a:r>
              <a:rPr lang="en-GB" sz="2000" dirty="0" smtClean="0"/>
              <a:t>Divination (</a:t>
            </a:r>
            <a:r>
              <a:rPr lang="en-GB" sz="2000" dirty="0" err="1" smtClean="0"/>
              <a:t>Nanshe’s</a:t>
            </a:r>
            <a:r>
              <a:rPr lang="en-GB" sz="2000" dirty="0" smtClean="0"/>
              <a:t> ‘tablet of stars’?)</a:t>
            </a:r>
            <a:endParaRPr lang="en-US" sz="2000" dirty="0" smtClean="0"/>
          </a:p>
        </p:txBody>
      </p:sp>
      <p:pic>
        <p:nvPicPr>
          <p:cNvPr id="30724" name="Picture 6" descr="Nebra Disc"/>
          <p:cNvPicPr>
            <a:picLocks noGrp="1" noChangeAspect="1" noChangeArrowheads="1"/>
          </p:cNvPicPr>
          <p:nvPr>
            <p:ph sz="half" idx="2"/>
          </p:nvPr>
        </p:nvPicPr>
        <p:blipFill>
          <a:blip r:embed="rId2" cstate="print"/>
          <a:srcRect/>
          <a:stretch>
            <a:fillRect/>
          </a:stretch>
        </p:blipFill>
        <p:spPr>
          <a:xfrm>
            <a:off x="4762500" y="1989138"/>
            <a:ext cx="3810000" cy="3746500"/>
          </a:xfrm>
          <a:noFill/>
        </p:spPr>
      </p:pic>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Egypt: Giza, Abu Simbel</a:t>
            </a:r>
            <a:br>
              <a:rPr lang="en-GB" dirty="0" smtClean="0"/>
            </a:br>
            <a:r>
              <a:rPr lang="en-GB" sz="1600" dirty="0" smtClean="0"/>
              <a:t>https://www.youtube.com/watch?v=LIn24MLkW3Q</a:t>
            </a:r>
            <a:endParaRPr lang="en-GB" sz="1600" dirty="0"/>
          </a:p>
        </p:txBody>
      </p:sp>
      <p:pic>
        <p:nvPicPr>
          <p:cNvPr id="4" name="Content Placeholder 3" descr="Abu Simbel sunrise 22 Feb 2004.jpg"/>
          <p:cNvPicPr>
            <a:picLocks noGrp="1" noChangeAspect="1"/>
          </p:cNvPicPr>
          <p:nvPr>
            <p:ph sz="half" idx="1"/>
          </p:nvPr>
        </p:nvPicPr>
        <p:blipFill>
          <a:blip r:embed="rId2" cstate="print"/>
          <a:stretch>
            <a:fillRect/>
          </a:stretch>
        </p:blipFill>
        <p:spPr>
          <a:xfrm>
            <a:off x="1187624" y="4077072"/>
            <a:ext cx="2668385" cy="1982585"/>
          </a:xfrm>
        </p:spPr>
      </p:pic>
      <p:sp>
        <p:nvSpPr>
          <p:cNvPr id="7" name="Content Placeholder 6"/>
          <p:cNvSpPr>
            <a:spLocks noGrp="1"/>
          </p:cNvSpPr>
          <p:nvPr>
            <p:ph sz="half" idx="2"/>
          </p:nvPr>
        </p:nvSpPr>
        <p:spPr/>
        <p:txBody>
          <a:bodyPr/>
          <a:lstStyle/>
          <a:p>
            <a:r>
              <a:rPr lang="en-GB" dirty="0" smtClean="0"/>
              <a:t>The sun shines on the statue of the </a:t>
            </a:r>
            <a:r>
              <a:rPr lang="en-GB" dirty="0" err="1" smtClean="0"/>
              <a:t>Pharoah</a:t>
            </a:r>
            <a:r>
              <a:rPr lang="en-GB" dirty="0" smtClean="0"/>
              <a:t> </a:t>
            </a:r>
            <a:r>
              <a:rPr lang="en-GB" dirty="0" err="1" smtClean="0"/>
              <a:t>Ramesses</a:t>
            </a:r>
            <a:r>
              <a:rPr lang="en-GB" dirty="0" smtClean="0"/>
              <a:t> II (1279–1213 BCE) on February 22 and October 22, supposedly the anniversary of the day he ascended the throne.</a:t>
            </a:r>
            <a:endParaRPr lang="en-GB" dirty="0"/>
          </a:p>
        </p:txBody>
      </p:sp>
      <p:pic>
        <p:nvPicPr>
          <p:cNvPr id="5" name="Picture 4" descr="Abu Simbel.bmp"/>
          <p:cNvPicPr>
            <a:picLocks noChangeAspect="1"/>
          </p:cNvPicPr>
          <p:nvPr/>
        </p:nvPicPr>
        <p:blipFill>
          <a:blip r:embed="rId3" cstate="print"/>
          <a:stretch>
            <a:fillRect/>
          </a:stretch>
        </p:blipFill>
        <p:spPr>
          <a:xfrm>
            <a:off x="755576" y="1628800"/>
            <a:ext cx="3134281" cy="2347685"/>
          </a:xfrm>
          <a:prstGeom prst="rect">
            <a:avLst/>
          </a:prstGeom>
        </p:spPr>
      </p:pic>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The Great Pyramid</a:t>
            </a:r>
            <a:br>
              <a:rPr lang="en-GB" smtClean="0"/>
            </a:br>
            <a:r>
              <a:rPr lang="en-GB" smtClean="0"/>
              <a:t>c 2560-40 BCE </a:t>
            </a:r>
            <a:endParaRPr lang="en-GB" dirty="0"/>
          </a:p>
        </p:txBody>
      </p:sp>
      <p:pic>
        <p:nvPicPr>
          <p:cNvPr id="4" name="Content Placeholder 3" descr="Giza complex Belmonte.jpg"/>
          <p:cNvPicPr>
            <a:picLocks noGrp="1" noChangeAspect="1"/>
          </p:cNvPicPr>
          <p:nvPr>
            <p:ph idx="1"/>
          </p:nvPr>
        </p:nvPicPr>
        <p:blipFill>
          <a:blip r:embed="rId2" cstate="print"/>
          <a:stretch>
            <a:fillRect/>
          </a:stretch>
        </p:blipFill>
        <p:spPr>
          <a:xfrm>
            <a:off x="4860032" y="3068960"/>
            <a:ext cx="3888432" cy="3254305"/>
          </a:xfrm>
          <a:prstGeom prst="rect">
            <a:avLst/>
          </a:prstGeom>
        </p:spPr>
      </p:pic>
      <p:pic>
        <p:nvPicPr>
          <p:cNvPr id="5" name="Picture 4" descr="Great Pyramid.gif"/>
          <p:cNvPicPr>
            <a:picLocks noChangeAspect="1"/>
          </p:cNvPicPr>
          <p:nvPr/>
        </p:nvPicPr>
        <p:blipFill>
          <a:blip r:embed="rId3" cstate="print"/>
          <a:srcRect l="3733" t="6489" r="4801"/>
          <a:stretch>
            <a:fillRect/>
          </a:stretch>
        </p:blipFill>
        <p:spPr>
          <a:xfrm>
            <a:off x="467544" y="2132856"/>
            <a:ext cx="4385376" cy="2579365"/>
          </a:xfrm>
          <a:prstGeom prst="rect">
            <a:avLst/>
          </a:prstGeom>
        </p:spPr>
      </p:pic>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smtClean="0"/>
              <a:t>Gold conical hats</a:t>
            </a:r>
            <a:endParaRPr lang="en-US" smtClean="0"/>
          </a:p>
        </p:txBody>
      </p:sp>
      <p:sp>
        <p:nvSpPr>
          <p:cNvPr id="49155" name="Rectangle 4"/>
          <p:cNvSpPr>
            <a:spLocks noGrp="1" noChangeArrowheads="1"/>
          </p:cNvSpPr>
          <p:nvPr>
            <p:ph type="body" sz="half" idx="1"/>
          </p:nvPr>
        </p:nvSpPr>
        <p:spPr/>
        <p:txBody>
          <a:bodyPr/>
          <a:lstStyle/>
          <a:p>
            <a:pPr eaLnBrk="1" hangingPunct="1">
              <a:lnSpc>
                <a:spcPct val="90000"/>
              </a:lnSpc>
            </a:pPr>
            <a:r>
              <a:rPr lang="en-GB" sz="2800" smtClean="0"/>
              <a:t>4 examples</a:t>
            </a:r>
          </a:p>
          <a:p>
            <a:pPr eaLnBrk="1" hangingPunct="1">
              <a:lnSpc>
                <a:spcPct val="90000"/>
              </a:lnSpc>
            </a:pPr>
            <a:r>
              <a:rPr lang="en-GB" sz="2800" smtClean="0"/>
              <a:t>Up to 88 cm high</a:t>
            </a:r>
          </a:p>
          <a:p>
            <a:pPr eaLnBrk="1" hangingPunct="1">
              <a:lnSpc>
                <a:spcPct val="90000"/>
              </a:lnSpc>
            </a:pPr>
            <a:r>
              <a:rPr lang="en-GB" sz="2800" smtClean="0"/>
              <a:t>C 1000-800 BCE</a:t>
            </a:r>
          </a:p>
          <a:p>
            <a:pPr eaLnBrk="1" hangingPunct="1">
              <a:lnSpc>
                <a:spcPct val="90000"/>
              </a:lnSpc>
            </a:pPr>
            <a:r>
              <a:rPr lang="en-GB" sz="2800" smtClean="0"/>
              <a:t>Germany-Switzerland</a:t>
            </a:r>
          </a:p>
          <a:p>
            <a:pPr eaLnBrk="1" hangingPunct="1">
              <a:lnSpc>
                <a:spcPct val="90000"/>
              </a:lnSpc>
            </a:pPr>
            <a:r>
              <a:rPr lang="en-GB" sz="2800" smtClean="0"/>
              <a:t>Symbols analysed as Metonic cycle (</a:t>
            </a:r>
            <a:r>
              <a:rPr lang="en-US" sz="2800" smtClean="0"/>
              <a:t>19 tropical years is almost exactly equal to 235 synodic months).</a:t>
            </a:r>
          </a:p>
        </p:txBody>
      </p:sp>
      <p:pic>
        <p:nvPicPr>
          <p:cNvPr id="49156" name="Picture 6" descr="Conical hat"/>
          <p:cNvPicPr>
            <a:picLocks noGrp="1" noChangeAspect="1" noChangeArrowheads="1"/>
          </p:cNvPicPr>
          <p:nvPr>
            <p:ph sz="half" idx="2"/>
          </p:nvPr>
        </p:nvPicPr>
        <p:blipFill>
          <a:blip r:embed="rId2" cstate="print"/>
          <a:srcRect/>
          <a:stretch>
            <a:fillRect/>
          </a:stretch>
        </p:blipFill>
        <p:spPr>
          <a:xfrm>
            <a:off x="6103938" y="1600200"/>
            <a:ext cx="1127125" cy="4525963"/>
          </a:xfrm>
          <a:noFill/>
        </p:spPr>
      </p:pic>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smtClean="0"/>
              <a:t>Ethnographic Evidence</a:t>
            </a:r>
            <a:endParaRPr lang="en-US" smtClean="0"/>
          </a:p>
        </p:txBody>
      </p:sp>
      <p:sp>
        <p:nvSpPr>
          <p:cNvPr id="52227" name="Rectangle 3"/>
          <p:cNvSpPr>
            <a:spLocks noGrp="1" noChangeArrowheads="1"/>
          </p:cNvSpPr>
          <p:nvPr>
            <p:ph type="body" sz="half" idx="1"/>
          </p:nvPr>
        </p:nvSpPr>
        <p:spPr/>
        <p:txBody>
          <a:bodyPr/>
          <a:lstStyle/>
          <a:p>
            <a:pPr eaLnBrk="1" hangingPunct="1">
              <a:lnSpc>
                <a:spcPct val="90000"/>
              </a:lnSpc>
            </a:pPr>
            <a:r>
              <a:rPr lang="en-GB" sz="2800" i="1" smtClean="0"/>
              <a:t>"Moon makes baby come"…When the moon is full the woman knows her time is near...</a:t>
            </a:r>
            <a:r>
              <a:rPr lang="en-GB" sz="2800" smtClean="0">
                <a:hlinkClick r:id="" action="ppaction://noaction"/>
              </a:rPr>
              <a:t>[1]</a:t>
            </a:r>
            <a:endParaRPr lang="en-US" sz="2800" smtClean="0"/>
          </a:p>
          <a:p>
            <a:pPr eaLnBrk="1" hangingPunct="1">
              <a:lnSpc>
                <a:spcPct val="90000"/>
              </a:lnSpc>
            </a:pPr>
            <a:r>
              <a:rPr lang="en-US" sz="2800" smtClean="0"/>
              <a:t/>
            </a:r>
            <a:br>
              <a:rPr lang="en-US" sz="2800" smtClean="0"/>
            </a:br>
            <a:r>
              <a:rPr lang="en-GB" sz="2000" smtClean="0">
                <a:hlinkClick r:id="" action="ppaction://noaction"/>
              </a:rPr>
              <a:t>[1]</a:t>
            </a:r>
            <a:r>
              <a:rPr lang="en-GB" sz="2000" smtClean="0"/>
              <a:t> Goodale, Jane, Tiwi Wives: A study of the women of Melville Island, Seattle and London, University of Washington Press, 1971, p 146, see Knight, p 358.</a:t>
            </a:r>
            <a:endParaRPr lang="en-US" sz="2000" smtClean="0"/>
          </a:p>
        </p:txBody>
      </p:sp>
      <p:pic>
        <p:nvPicPr>
          <p:cNvPr id="52228" name="Picture 4" descr="Moon Full"/>
          <p:cNvPicPr>
            <a:picLocks noGrp="1" noChangeAspect="1" noChangeArrowheads="1"/>
          </p:cNvPicPr>
          <p:nvPr>
            <p:ph sz="half" idx="2"/>
          </p:nvPr>
        </p:nvPicPr>
        <p:blipFill>
          <a:blip r:embed="rId2" cstate="print"/>
          <a:srcRect/>
          <a:stretch>
            <a:fillRect/>
          </a:stretch>
        </p:blipFill>
        <p:spPr>
          <a:xfrm>
            <a:off x="4284663" y="2266950"/>
            <a:ext cx="4391025" cy="2940050"/>
          </a:xfrm>
          <a:noFill/>
        </p:spPr>
      </p:pic>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normAutofit fontScale="90000"/>
          </a:bodyPr>
          <a:lstStyle/>
          <a:p>
            <a:pPr eaLnBrk="1" hangingPunct="1"/>
            <a:r>
              <a:rPr lang="en-GB" sz="4000" smtClean="0"/>
              <a:t>The Onondaga Indians (upstate New York), prob 18</a:t>
            </a:r>
            <a:r>
              <a:rPr lang="en-GB" sz="4000" baseline="30000" smtClean="0"/>
              <a:t>th</a:t>
            </a:r>
            <a:r>
              <a:rPr lang="en-GB" sz="4000" smtClean="0"/>
              <a:t> c</a:t>
            </a:r>
            <a:endParaRPr lang="en-US" sz="4000" smtClean="0"/>
          </a:p>
        </p:txBody>
      </p:sp>
      <p:sp>
        <p:nvSpPr>
          <p:cNvPr id="53251" name="Rectangle 3"/>
          <p:cNvSpPr>
            <a:spLocks noGrp="1" noChangeArrowheads="1"/>
          </p:cNvSpPr>
          <p:nvPr>
            <p:ph type="body" sz="half" idx="1"/>
          </p:nvPr>
        </p:nvSpPr>
        <p:spPr/>
        <p:txBody>
          <a:bodyPr/>
          <a:lstStyle/>
          <a:p>
            <a:pPr eaLnBrk="1" hangingPunct="1">
              <a:lnSpc>
                <a:spcPct val="90000"/>
              </a:lnSpc>
            </a:pPr>
            <a:r>
              <a:rPr lang="en-GB" sz="2000" smtClean="0"/>
              <a:t>The Pleiades setting after dusk in late October, early November:</a:t>
            </a:r>
          </a:p>
          <a:p>
            <a:pPr eaLnBrk="1" hangingPunct="1">
              <a:lnSpc>
                <a:spcPct val="90000"/>
              </a:lnSpc>
            </a:pPr>
            <a:r>
              <a:rPr lang="en-GB" sz="2000" smtClean="0"/>
              <a:t>‘To the Indians, the cluster not only signalled, but also ordained, the period when frost threatens neither newly planets seed nor nearly ripe crops…[They] appeared to run the farm…Only a fool would fail to consult them when contemplating when to plant and when to harvest’</a:t>
            </a:r>
          </a:p>
          <a:p>
            <a:pPr eaLnBrk="1" hangingPunct="1">
              <a:lnSpc>
                <a:spcPct val="90000"/>
              </a:lnSpc>
            </a:pPr>
            <a:r>
              <a:rPr lang="en-GB" sz="2000" smtClean="0"/>
              <a:t>(Krupp, Beyond the Blue Horizon, p. 253)</a:t>
            </a:r>
            <a:endParaRPr lang="en-US" sz="2000" smtClean="0"/>
          </a:p>
        </p:txBody>
      </p:sp>
      <p:pic>
        <p:nvPicPr>
          <p:cNvPr id="53252" name="Picture 4" descr="Onondaga Indians"/>
          <p:cNvPicPr>
            <a:picLocks noGrp="1" noChangeAspect="1" noChangeArrowheads="1"/>
          </p:cNvPicPr>
          <p:nvPr>
            <p:ph sz="half" idx="2"/>
          </p:nvPr>
        </p:nvPicPr>
        <p:blipFill>
          <a:blip r:embed="rId2" cstate="print"/>
          <a:srcRect/>
          <a:stretch>
            <a:fillRect/>
          </a:stretch>
        </p:blipFill>
        <p:spPr>
          <a:xfrm>
            <a:off x="4716463" y="2166938"/>
            <a:ext cx="4427537" cy="3846512"/>
          </a:xfrm>
          <a:noFill/>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eaLnBrk="1" hangingPunct="1"/>
            <a:r>
              <a:rPr lang="en-GB" smtClean="0"/>
              <a:t>Pleiades in Australia</a:t>
            </a:r>
            <a:endParaRPr lang="en-US" smtClean="0"/>
          </a:p>
        </p:txBody>
      </p:sp>
      <p:sp>
        <p:nvSpPr>
          <p:cNvPr id="54275" name="Rectangle 3"/>
          <p:cNvSpPr>
            <a:spLocks noGrp="1" noChangeArrowheads="1"/>
          </p:cNvSpPr>
          <p:nvPr>
            <p:ph type="body" sz="half" idx="1"/>
          </p:nvPr>
        </p:nvSpPr>
        <p:spPr/>
        <p:txBody>
          <a:bodyPr/>
          <a:lstStyle/>
          <a:p>
            <a:pPr eaLnBrk="1" hangingPunct="1">
              <a:lnSpc>
                <a:spcPct val="90000"/>
              </a:lnSpc>
            </a:pPr>
            <a:r>
              <a:rPr lang="en-GB" sz="2000" smtClean="0"/>
              <a:t>Australian bark painting, Arnhem Land, showing 13 Pleiades (above) with Orion’s Belt and Sword. The Belt stars are the women’s husbands, 3 fishermen in a canoe. The fishermen broke the sun’s law and caught kingfish they were forbidden to eat. Their punishment was to be sucked into the sky. He stars in the Sword are their camp fire and contraband fish.</a:t>
            </a:r>
          </a:p>
          <a:p>
            <a:pPr eaLnBrk="1" hangingPunct="1">
              <a:lnSpc>
                <a:spcPct val="90000"/>
              </a:lnSpc>
            </a:pPr>
            <a:r>
              <a:rPr lang="en-GB" sz="2000" smtClean="0"/>
              <a:t>(Krupp, Beyond the Blue Horizon, p. 247)</a:t>
            </a:r>
            <a:endParaRPr lang="en-US" sz="2000" smtClean="0"/>
          </a:p>
        </p:txBody>
      </p:sp>
      <p:pic>
        <p:nvPicPr>
          <p:cNvPr id="54276" name="Picture 4" descr="Pleiades Krupp p 247"/>
          <p:cNvPicPr>
            <a:picLocks noGrp="1" noChangeAspect="1" noChangeArrowheads="1"/>
          </p:cNvPicPr>
          <p:nvPr>
            <p:ph sz="half" idx="2"/>
          </p:nvPr>
        </p:nvPicPr>
        <p:blipFill>
          <a:blip r:embed="rId2" cstate="print"/>
          <a:srcRect/>
          <a:stretch>
            <a:fillRect/>
          </a:stretch>
        </p:blipFill>
        <p:spPr>
          <a:xfrm>
            <a:off x="5761038" y="1600200"/>
            <a:ext cx="1812925" cy="4525963"/>
          </a:xfrm>
          <a:noFill/>
        </p:spPr>
      </p:pic>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GB" smtClean="0"/>
              <a:t>The Pleiades in Australia</a:t>
            </a:r>
            <a:endParaRPr lang="en-US" smtClean="0"/>
          </a:p>
        </p:txBody>
      </p:sp>
      <p:sp>
        <p:nvSpPr>
          <p:cNvPr id="55299" name="Rectangle 3"/>
          <p:cNvSpPr>
            <a:spLocks noGrp="1" noChangeArrowheads="1"/>
          </p:cNvSpPr>
          <p:nvPr>
            <p:ph type="body" idx="1"/>
          </p:nvPr>
        </p:nvSpPr>
        <p:spPr/>
        <p:txBody>
          <a:bodyPr/>
          <a:lstStyle/>
          <a:p>
            <a:pPr eaLnBrk="1" hangingPunct="1">
              <a:lnSpc>
                <a:spcPct val="90000"/>
              </a:lnSpc>
            </a:pPr>
            <a:r>
              <a:rPr lang="en-GB" sz="2400" smtClean="0"/>
              <a:t>There the sky contains seasonal messages, but also stories with social messages. One story which is performed in some areas for a girl’s first menstruation, concerns the pursuit and rape of one of the seven sisters (the Pleiades) by Njiru (Orion), and may contain warnings about such abuse (Njiru’s penis is bitten off by a dog, although it then comes to life and continues the chase) or expressions of sexual fear or fantasy.</a:t>
            </a:r>
            <a:r>
              <a:rPr lang="en-GB" sz="2400" smtClean="0">
                <a:hlinkClick r:id="" action="ppaction://noaction"/>
              </a:rPr>
              <a:t>[1]</a:t>
            </a:r>
            <a:r>
              <a:rPr lang="en-GB" sz="2400" smtClean="0"/>
              <a:t> But there is variety in a central theme: in some areas the three stars of Orion’s belt are fishermen and the Pleiades are their happily married wives.</a:t>
            </a:r>
            <a:endParaRPr lang="en-US" sz="2400" smtClean="0"/>
          </a:p>
          <a:p>
            <a:pPr eaLnBrk="1" hangingPunct="1">
              <a:lnSpc>
                <a:spcPct val="90000"/>
              </a:lnSpc>
            </a:pPr>
            <a:r>
              <a:rPr lang="en-US" sz="2400" smtClean="0"/>
              <a:t/>
            </a:r>
            <a:br>
              <a:rPr lang="en-US" sz="2400" smtClean="0"/>
            </a:br>
            <a:endParaRPr lang="en-US" sz="2400" smtClean="0"/>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normAutofit fontScale="90000"/>
          </a:bodyPr>
          <a:lstStyle/>
          <a:p>
            <a:pPr eaLnBrk="1" hangingPunct="1"/>
            <a:r>
              <a:rPr lang="en-GB" sz="4000" smtClean="0"/>
              <a:t>Mary Dixon Nungarrayi</a:t>
            </a:r>
            <a:br>
              <a:rPr lang="en-GB" sz="4000" smtClean="0"/>
            </a:br>
            <a:r>
              <a:rPr lang="en-GB" sz="4000" smtClean="0"/>
              <a:t>‘Milky Way Dreaming’ c 2000</a:t>
            </a:r>
            <a:endParaRPr lang="en-US" sz="4000" smtClean="0"/>
          </a:p>
        </p:txBody>
      </p:sp>
      <p:pic>
        <p:nvPicPr>
          <p:cNvPr id="56323" name="Picture 3" descr="Mary Dixon Nungarrayi"/>
          <p:cNvPicPr>
            <a:picLocks noGrp="1" noChangeAspect="1" noChangeArrowheads="1"/>
          </p:cNvPicPr>
          <p:nvPr>
            <p:ph idx="1"/>
          </p:nvPr>
        </p:nvPicPr>
        <p:blipFill>
          <a:blip r:embed="rId2" cstate="print"/>
          <a:srcRect/>
          <a:stretch>
            <a:fillRect/>
          </a:stretch>
        </p:blipFill>
        <p:spPr>
          <a:xfrm>
            <a:off x="1338263" y="1690688"/>
            <a:ext cx="6467475" cy="4343400"/>
          </a:xfrm>
          <a:noFill/>
        </p:spPr>
      </p:pic>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4"/>
          <p:cNvSpPr>
            <a:spLocks noGrp="1"/>
          </p:cNvSpPr>
          <p:nvPr>
            <p:ph type="title"/>
          </p:nvPr>
        </p:nvSpPr>
        <p:spPr/>
        <p:txBody>
          <a:bodyPr/>
          <a:lstStyle/>
          <a:p>
            <a:r>
              <a:rPr lang="en-GB" smtClean="0"/>
              <a:t>Global Contexts: North America</a:t>
            </a:r>
            <a:endParaRPr lang="en-US" smtClean="0"/>
          </a:p>
        </p:txBody>
      </p:sp>
      <p:sp>
        <p:nvSpPr>
          <p:cNvPr id="19459" name="Content Placeholder 5"/>
          <p:cNvSpPr>
            <a:spLocks noGrp="1"/>
          </p:cNvSpPr>
          <p:nvPr>
            <p:ph idx="1"/>
          </p:nvPr>
        </p:nvSpPr>
        <p:spPr/>
        <p:txBody>
          <a:bodyPr/>
          <a:lstStyle/>
          <a:p>
            <a:r>
              <a:rPr lang="en-GB" sz="2000" smtClean="0"/>
              <a:t>… the medicine (or spirit) wheels, called </a:t>
            </a:r>
            <a:r>
              <a:rPr lang="en-GB" sz="2000" i="1" smtClean="0"/>
              <a:t>oxemeo</a:t>
            </a:r>
            <a:r>
              <a:rPr lang="en-GB" sz="2000" smtClean="0"/>
              <a:t>, allowed the shaman to call down the spirits.  … Only certain stars, because of their colours, can portray the spirits.  Red Wolf or Wolf Man is represented by the red star Aldebaran… White Wolf or Old Woman is represented by the white star Sirius.  The Kit-Fox or Yellow-Haired Woman is represented by the blue star Rigel… The ceremonial season begins in June… commences with the rising of Aldebaran and ends 56 days later in mid-August with the rising of Sirius.  The Massaum ceremony ends in July with the rising of Rigel. </a:t>
            </a:r>
            <a:endParaRPr lang="en-US" sz="2000" smtClean="0"/>
          </a:p>
          <a:p>
            <a:endParaRPr lang="en-GB" sz="2000" smtClean="0"/>
          </a:p>
          <a:p>
            <a:r>
              <a:rPr lang="en-GB" sz="2000" smtClean="0"/>
              <a:t>Barbara Silverman, “The History of Astronomy: Medicine Wheels,”  </a:t>
            </a:r>
            <a:r>
              <a:rPr lang="en-GB" sz="2000" i="1" smtClean="0"/>
              <a:t>Journal of the Royal Astronomical Society of Canada </a:t>
            </a:r>
            <a:r>
              <a:rPr lang="en-GB" sz="2000" smtClean="0"/>
              <a:t>93 (1999): p. 283-6.</a:t>
            </a:r>
            <a:endParaRPr lang="en-US" sz="2000" smtClean="0"/>
          </a:p>
          <a:p>
            <a:endParaRPr lang="en-US" smtClean="0"/>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4"/>
          <p:cNvSpPr>
            <a:spLocks noGrp="1" noChangeArrowheads="1"/>
          </p:cNvSpPr>
          <p:nvPr>
            <p:ph type="title"/>
          </p:nvPr>
        </p:nvSpPr>
        <p:spPr/>
        <p:txBody>
          <a:bodyPr>
            <a:normAutofit fontScale="90000"/>
          </a:bodyPr>
          <a:lstStyle/>
          <a:p>
            <a:pPr eaLnBrk="1" hangingPunct="1"/>
            <a:r>
              <a:rPr lang="en-GB" sz="4000" smtClean="0"/>
              <a:t>Ipai (southern Californian) Indian ground drawing for boys’ initiation 2</a:t>
            </a:r>
            <a:endParaRPr lang="en-US" sz="4000" smtClean="0"/>
          </a:p>
        </p:txBody>
      </p:sp>
      <p:pic>
        <p:nvPicPr>
          <p:cNvPr id="32771" name="Picture 6" descr="Ipai Indian ground drawing"/>
          <p:cNvPicPr>
            <a:picLocks noGrp="1" noChangeAspect="1" noChangeArrowheads="1"/>
          </p:cNvPicPr>
          <p:nvPr>
            <p:ph sz="half" idx="1"/>
          </p:nvPr>
        </p:nvPicPr>
        <p:blipFill>
          <a:blip r:embed="rId2" cstate="print"/>
          <a:srcRect/>
          <a:stretch>
            <a:fillRect/>
          </a:stretch>
        </p:blipFill>
        <p:spPr>
          <a:xfrm>
            <a:off x="0" y="2492375"/>
            <a:ext cx="2736850" cy="2389188"/>
          </a:xfrm>
          <a:noFill/>
        </p:spPr>
      </p:pic>
      <p:pic>
        <p:nvPicPr>
          <p:cNvPr id="32772" name="Picture 9" descr="Ipai Indian ground drawing labelled"/>
          <p:cNvPicPr>
            <a:picLocks noGrp="1" noChangeAspect="1" noChangeArrowheads="1"/>
          </p:cNvPicPr>
          <p:nvPr>
            <p:ph sz="half" idx="2"/>
          </p:nvPr>
        </p:nvPicPr>
        <p:blipFill>
          <a:blip r:embed="rId3" cstate="print"/>
          <a:srcRect/>
          <a:stretch>
            <a:fillRect/>
          </a:stretch>
        </p:blipFill>
        <p:spPr>
          <a:xfrm>
            <a:off x="3419475" y="1755775"/>
            <a:ext cx="5256213" cy="3409950"/>
          </a:xfrm>
          <a:noFill/>
        </p:spPr>
      </p:pic>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smtClean="0"/>
              <a:t>The Bear</a:t>
            </a:r>
            <a:endParaRPr lang="en-US" smtClean="0"/>
          </a:p>
        </p:txBody>
      </p:sp>
      <p:pic>
        <p:nvPicPr>
          <p:cNvPr id="33795" name="Picture 3" descr="Great Bear 2"/>
          <p:cNvPicPr>
            <a:picLocks noGrp="1" noChangeAspect="1" noChangeArrowheads="1"/>
          </p:cNvPicPr>
          <p:nvPr>
            <p:ph sz="half" idx="1"/>
          </p:nvPr>
        </p:nvPicPr>
        <p:blipFill>
          <a:blip r:embed="rId2" cstate="print"/>
          <a:srcRect/>
          <a:stretch>
            <a:fillRect/>
          </a:stretch>
        </p:blipFill>
        <p:spPr>
          <a:xfrm>
            <a:off x="0" y="1341438"/>
            <a:ext cx="6372225" cy="4956175"/>
          </a:xfrm>
          <a:noFill/>
        </p:spPr>
      </p:pic>
      <p:pic>
        <p:nvPicPr>
          <p:cNvPr id="33796" name="Picture 4" descr="Great Bear"/>
          <p:cNvPicPr>
            <a:picLocks noGrp="1" noChangeAspect="1" noChangeArrowheads="1"/>
          </p:cNvPicPr>
          <p:nvPr>
            <p:ph sz="half" idx="2"/>
          </p:nvPr>
        </p:nvPicPr>
        <p:blipFill>
          <a:blip r:embed="rId3" cstate="print"/>
          <a:srcRect/>
          <a:stretch>
            <a:fillRect/>
          </a:stretch>
        </p:blipFill>
        <p:spPr>
          <a:xfrm>
            <a:off x="6011863" y="3500438"/>
            <a:ext cx="2338387" cy="1838325"/>
          </a:xfrm>
          <a:noFill/>
        </p:spPr>
      </p:pic>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smtClean="0"/>
              <a:t>The Bear</a:t>
            </a:r>
            <a:endParaRPr lang="en-US" smtClean="0"/>
          </a:p>
        </p:txBody>
      </p:sp>
      <p:sp>
        <p:nvSpPr>
          <p:cNvPr id="34819" name="Rectangle 3"/>
          <p:cNvSpPr>
            <a:spLocks noGrp="1" noChangeArrowheads="1"/>
          </p:cNvSpPr>
          <p:nvPr>
            <p:ph type="body" sz="half" idx="1"/>
          </p:nvPr>
        </p:nvSpPr>
        <p:spPr/>
        <p:txBody>
          <a:bodyPr/>
          <a:lstStyle/>
          <a:p>
            <a:pPr eaLnBrk="1" hangingPunct="1">
              <a:buFontTx/>
              <a:buNone/>
            </a:pPr>
            <a:r>
              <a:rPr lang="en-GB" sz="2800" smtClean="0"/>
              <a:t>	The Micmac Indians of Canada's Maritime Provinces tell a story in which the stars' seasonal passage across the sky is an analogy for the bear's hybernation in winter and waking in spring. </a:t>
            </a:r>
            <a:endParaRPr lang="en-US" sz="2800" smtClean="0"/>
          </a:p>
        </p:txBody>
      </p:sp>
      <p:pic>
        <p:nvPicPr>
          <p:cNvPr id="34820" name="Picture 4" descr="MicMac Indians 2"/>
          <p:cNvPicPr>
            <a:picLocks noGrp="1" noChangeAspect="1" noChangeArrowheads="1"/>
          </p:cNvPicPr>
          <p:nvPr>
            <p:ph sz="half" idx="2"/>
          </p:nvPr>
        </p:nvPicPr>
        <p:blipFill>
          <a:blip r:embed="rId2" cstate="print"/>
          <a:srcRect/>
          <a:stretch>
            <a:fillRect/>
          </a:stretch>
        </p:blipFill>
        <p:spPr>
          <a:xfrm>
            <a:off x="4500563" y="2060575"/>
            <a:ext cx="4643437" cy="3414713"/>
          </a:xfrm>
          <a:noFill/>
        </p:spPr>
      </p:pic>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dirty="0" smtClean="0"/>
              <a:t>Global Contexts: China</a:t>
            </a:r>
          </a:p>
        </p:txBody>
      </p:sp>
      <p:sp>
        <p:nvSpPr>
          <p:cNvPr id="21507" name="Content Placeholder 2"/>
          <p:cNvSpPr>
            <a:spLocks noGrp="1"/>
          </p:cNvSpPr>
          <p:nvPr>
            <p:ph idx="1"/>
          </p:nvPr>
        </p:nvSpPr>
        <p:spPr/>
        <p:txBody>
          <a:bodyPr/>
          <a:lstStyle/>
          <a:p>
            <a:r>
              <a:rPr lang="en-GB" sz="2000" smtClean="0"/>
              <a:t>From the </a:t>
            </a:r>
            <a:r>
              <a:rPr lang="en-GB" sz="2000" i="1" smtClean="0"/>
              <a:t>Shi Ji</a:t>
            </a:r>
            <a:r>
              <a:rPr lang="en-GB" sz="2000" smtClean="0"/>
              <a:t>, 1</a:t>
            </a:r>
            <a:r>
              <a:rPr lang="en-GB" sz="2000" baseline="30000" smtClean="0"/>
              <a:t>st</a:t>
            </a:r>
            <a:r>
              <a:rPr lang="en-GB" sz="2000" smtClean="0"/>
              <a:t> c CE we find the following political reading of a conjunction of Mercury and Venus, rising just before the sun:</a:t>
            </a:r>
          </a:p>
          <a:p>
            <a:r>
              <a:rPr lang="en-GB" sz="2000" smtClean="0"/>
              <a:t> </a:t>
            </a:r>
          </a:p>
          <a:p>
            <a:r>
              <a:rPr lang="en-GB" sz="2000" smtClean="0"/>
              <a:t>When Mercury appears in company with Venus to the east, and when they are both red and shoot forth rays, then foreign kingdoms will be vanquished and the soldiers of China will be victorious.</a:t>
            </a:r>
          </a:p>
          <a:p>
            <a:r>
              <a:rPr lang="en-US" sz="2000" smtClean="0"/>
              <a:t>Cited in Shigeru Nakayama , ‘Characteristics of Chinese Astrology, </a:t>
            </a:r>
            <a:r>
              <a:rPr lang="en-US" sz="2000" i="1" smtClean="0"/>
              <a:t>Isis</a:t>
            </a:r>
            <a:r>
              <a:rPr lang="en-US" sz="2000" smtClean="0"/>
              <a:t>, vol. 57, no. 4, (Winter 1966), p. 442.</a:t>
            </a:r>
            <a:endParaRPr lang="en-GB" sz="2000" smtClean="0"/>
          </a:p>
          <a:p>
            <a:r>
              <a:rPr lang="en-GB" sz="2000" smtClean="0"/>
              <a:t> </a:t>
            </a:r>
          </a:p>
          <a:p>
            <a:endParaRPr lang="en-GB" smtClean="0"/>
          </a:p>
        </p:txBody>
      </p:sp>
      <p:pic>
        <p:nvPicPr>
          <p:cNvPr id="21508" name="Picture 3" descr="Shigeru Nakayama Large.jpg"/>
          <p:cNvPicPr>
            <a:picLocks noChangeAspect="1"/>
          </p:cNvPicPr>
          <p:nvPr/>
        </p:nvPicPr>
        <p:blipFill>
          <a:blip r:embed="rId2" cstate="print"/>
          <a:srcRect/>
          <a:stretch>
            <a:fillRect/>
          </a:stretch>
        </p:blipFill>
        <p:spPr bwMode="auto">
          <a:xfrm>
            <a:off x="6000750" y="4643438"/>
            <a:ext cx="2500313" cy="1871662"/>
          </a:xfrm>
          <a:prstGeom prst="rect">
            <a:avLst/>
          </a:prstGeom>
          <a:noFill/>
          <a:ln w="9525">
            <a:noFill/>
            <a:miter lim="800000"/>
            <a:headEnd/>
            <a:tailEnd/>
          </a:ln>
        </p:spPr>
      </p:pic>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Global Contexts: Burma: the </a:t>
            </a:r>
            <a:r>
              <a:rPr lang="en-GB" sz="2800" dirty="0" err="1" smtClean="0"/>
              <a:t>Shwedagon</a:t>
            </a:r>
            <a:r>
              <a:rPr lang="en-GB" sz="2800" dirty="0" smtClean="0"/>
              <a:t> Pagoda, Rangoon, Moon shrine </a:t>
            </a:r>
            <a:endParaRPr lang="en-GB" sz="2800" dirty="0"/>
          </a:p>
        </p:txBody>
      </p:sp>
      <p:pic>
        <p:nvPicPr>
          <p:cNvPr id="4" name="Content Placeholder 3" descr="5 Shwedagon stupa.jpg"/>
          <p:cNvPicPr>
            <a:picLocks noGrp="1" noChangeAspect="1"/>
          </p:cNvPicPr>
          <p:nvPr>
            <p:ph idx="1"/>
          </p:nvPr>
        </p:nvPicPr>
        <p:blipFill>
          <a:blip r:embed="rId2" cstate="print"/>
          <a:stretch>
            <a:fillRect/>
          </a:stretch>
        </p:blipFill>
        <p:spPr>
          <a:xfrm>
            <a:off x="1285852" y="2143116"/>
            <a:ext cx="2999235" cy="4525963"/>
          </a:xfrm>
        </p:spPr>
      </p:pic>
      <p:pic>
        <p:nvPicPr>
          <p:cNvPr id="5" name="Picture 4" descr="9 Moon.jpg"/>
          <p:cNvPicPr>
            <a:picLocks noChangeAspect="1"/>
          </p:cNvPicPr>
          <p:nvPr/>
        </p:nvPicPr>
        <p:blipFill>
          <a:blip r:embed="rId3" cstate="print"/>
          <a:stretch>
            <a:fillRect/>
          </a:stretch>
        </p:blipFill>
        <p:spPr>
          <a:xfrm>
            <a:off x="4643438" y="2023872"/>
            <a:ext cx="3203448" cy="4834128"/>
          </a:xfrm>
          <a:prstGeom prst="rect">
            <a:avLst/>
          </a:prstGeom>
        </p:spPr>
      </p:pic>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Fundamental Premises 1. </a:t>
            </a:r>
            <a:br>
              <a:rPr lang="en-GB" dirty="0" smtClean="0"/>
            </a:br>
            <a:r>
              <a:rPr lang="en-GB" dirty="0" smtClean="0"/>
              <a:t>The Reflective Cosmos</a:t>
            </a:r>
            <a:endParaRPr lang="en-US" dirty="0"/>
          </a:p>
        </p:txBody>
      </p:sp>
      <p:sp>
        <p:nvSpPr>
          <p:cNvPr id="3" name="Text Placeholder 2"/>
          <p:cNvSpPr>
            <a:spLocks noGrp="1"/>
          </p:cNvSpPr>
          <p:nvPr>
            <p:ph type="body" sz="half" idx="1"/>
          </p:nvPr>
        </p:nvSpPr>
        <p:spPr/>
        <p:txBody>
          <a:bodyPr rtlCol="0">
            <a:normAutofit fontScale="85000" lnSpcReduction="10000"/>
          </a:bodyPr>
          <a:lstStyle/>
          <a:p>
            <a:pPr eaLnBrk="1" fontAlgn="auto" hangingPunct="1">
              <a:spcAft>
                <a:spcPts val="0"/>
              </a:spcAft>
              <a:buFont typeface="Arial" pitchFamily="34" charset="0"/>
              <a:buChar char="•"/>
              <a:defRPr/>
            </a:pPr>
            <a:r>
              <a:rPr lang="en-US" dirty="0"/>
              <a:t>‘The universe was conceived not as an object independent of man, but as a counterpart of and mirror of human society</a:t>
            </a:r>
            <a:r>
              <a:rPr lang="en-US" dirty="0" smtClean="0"/>
              <a:t>’</a:t>
            </a:r>
            <a:r>
              <a:rPr lang="en-US" dirty="0"/>
              <a:t> </a:t>
            </a:r>
            <a:endParaRPr lang="en-US" dirty="0" smtClean="0"/>
          </a:p>
          <a:p>
            <a:pPr eaLnBrk="1" fontAlgn="auto" hangingPunct="1">
              <a:spcAft>
                <a:spcPts val="0"/>
              </a:spcAft>
              <a:buFont typeface="Arial" pitchFamily="34" charset="0"/>
              <a:buChar char="•"/>
              <a:defRPr/>
            </a:pPr>
            <a:endParaRPr lang="en-US" sz="2100" dirty="0"/>
          </a:p>
          <a:p>
            <a:pPr eaLnBrk="1" fontAlgn="auto" hangingPunct="1">
              <a:spcAft>
                <a:spcPts val="0"/>
              </a:spcAft>
              <a:buFont typeface="Arial" pitchFamily="34" charset="0"/>
              <a:buChar char="•"/>
              <a:defRPr/>
            </a:pPr>
            <a:r>
              <a:rPr lang="en-US" sz="2100" dirty="0" err="1" smtClean="0"/>
              <a:t>Xiaochun</a:t>
            </a:r>
            <a:r>
              <a:rPr lang="en-US" sz="2100" dirty="0" smtClean="0"/>
              <a:t> </a:t>
            </a:r>
            <a:r>
              <a:rPr lang="en-US" sz="2100" dirty="0"/>
              <a:t>Sun, ‘Crossing the Boundaries between Heaven and Man: Astronomy in Ancient China’, in </a:t>
            </a:r>
            <a:r>
              <a:rPr lang="en-US" sz="2100" dirty="0" err="1"/>
              <a:t>Helaine</a:t>
            </a:r>
            <a:r>
              <a:rPr lang="en-US" sz="2100" dirty="0"/>
              <a:t> </a:t>
            </a:r>
            <a:r>
              <a:rPr lang="en-US" sz="2100" dirty="0" err="1"/>
              <a:t>Selin</a:t>
            </a:r>
            <a:r>
              <a:rPr lang="en-US" sz="2100" dirty="0"/>
              <a:t> (ed.), </a:t>
            </a:r>
            <a:r>
              <a:rPr lang="en-US" sz="2100" i="1" dirty="0"/>
              <a:t>Astronomy Across Cultures: the History of Non-Western Astronomy</a:t>
            </a:r>
            <a:r>
              <a:rPr lang="en-US" sz="2100" dirty="0"/>
              <a:t>, (Dordrecht: </a:t>
            </a:r>
            <a:r>
              <a:rPr lang="en-US" sz="2100" dirty="0" err="1"/>
              <a:t>Kluwer</a:t>
            </a:r>
            <a:r>
              <a:rPr lang="en-US" sz="2100" dirty="0"/>
              <a:t> Academic Publishers, 2000), p. 425.</a:t>
            </a:r>
            <a:endParaRPr lang="en-US" sz="2100" dirty="0" smtClean="0"/>
          </a:p>
          <a:p>
            <a:pPr eaLnBrk="1" fontAlgn="auto" hangingPunct="1">
              <a:spcAft>
                <a:spcPts val="0"/>
              </a:spcAft>
              <a:buFont typeface="Arial" pitchFamily="34" charset="0"/>
              <a:buChar char="•"/>
              <a:defRPr/>
            </a:pPr>
            <a:endParaRPr lang="en-US" dirty="0" smtClean="0"/>
          </a:p>
          <a:p>
            <a:pPr eaLnBrk="1" fontAlgn="auto" hangingPunct="1">
              <a:spcAft>
                <a:spcPts val="0"/>
              </a:spcAft>
              <a:buFont typeface="Arial" pitchFamily="34" charset="0"/>
              <a:buChar char="•"/>
              <a:defRPr/>
            </a:pPr>
            <a:endParaRPr lang="en-US" dirty="0"/>
          </a:p>
        </p:txBody>
      </p:sp>
      <p:sp>
        <p:nvSpPr>
          <p:cNvPr id="4" name="Content Placeholder 3"/>
          <p:cNvSpPr>
            <a:spLocks noGrp="1"/>
          </p:cNvSpPr>
          <p:nvPr>
            <p:ph sz="half" idx="2"/>
          </p:nvPr>
        </p:nvSpPr>
        <p:spPr/>
        <p:txBody>
          <a:bodyPr rtlCol="0">
            <a:normAutofit fontScale="85000" lnSpcReduction="10000"/>
          </a:bodyPr>
          <a:lstStyle/>
          <a:p>
            <a:pPr eaLnBrk="1" fontAlgn="auto" hangingPunct="1">
              <a:spcAft>
                <a:spcPts val="0"/>
              </a:spcAft>
              <a:buFont typeface="Arial" pitchFamily="34" charset="0"/>
              <a:buChar char="•"/>
              <a:defRPr/>
            </a:pPr>
            <a:r>
              <a:rPr lang="en-GB" dirty="0"/>
              <a:t>native North American cosmology, talked of  a ‘patterned mirroring’ between sky and </a:t>
            </a:r>
            <a:r>
              <a:rPr lang="en-GB" dirty="0" smtClean="0"/>
              <a:t>earth’. </a:t>
            </a:r>
          </a:p>
          <a:p>
            <a:pPr eaLnBrk="1" fontAlgn="auto" hangingPunct="1">
              <a:spcAft>
                <a:spcPts val="0"/>
              </a:spcAft>
              <a:buFont typeface="Arial" pitchFamily="34" charset="0"/>
              <a:buChar char="•"/>
              <a:defRPr/>
            </a:pPr>
            <a:endParaRPr lang="en-GB" sz="2400" dirty="0" smtClean="0"/>
          </a:p>
          <a:p>
            <a:pPr eaLnBrk="1" fontAlgn="auto" hangingPunct="1">
              <a:spcAft>
                <a:spcPts val="0"/>
              </a:spcAft>
              <a:buFont typeface="Arial" pitchFamily="34" charset="0"/>
              <a:buChar char="•"/>
              <a:defRPr/>
            </a:pPr>
            <a:r>
              <a:rPr lang="en-GB" sz="2400" dirty="0" smtClean="0"/>
              <a:t>Trudy </a:t>
            </a:r>
            <a:r>
              <a:rPr lang="en-GB" sz="2400" dirty="0"/>
              <a:t>Griffin-Pierce, </a:t>
            </a:r>
            <a:r>
              <a:rPr lang="en-GB" sz="2400" i="1" dirty="0"/>
              <a:t>Earth Is My Mother, Sky Is My Father: Space, Time and Astronomy in Navajo </a:t>
            </a:r>
            <a:r>
              <a:rPr lang="en-GB" sz="2400" i="1" dirty="0" err="1"/>
              <a:t>Sandpainting</a:t>
            </a:r>
            <a:r>
              <a:rPr lang="en-GB" sz="2400" dirty="0"/>
              <a:t>, (Albuquerque: University of New Mexico Press, 1995), p. 63.</a:t>
            </a:r>
            <a:endParaRPr lang="en-US" sz="2400" dirty="0"/>
          </a:p>
          <a:p>
            <a:pPr eaLnBrk="1" fontAlgn="auto" hangingPunct="1">
              <a:spcAft>
                <a:spcPts val="0"/>
              </a:spcAft>
              <a:buFont typeface="Arial" pitchFamily="34" charset="0"/>
              <a:buChar char="•"/>
              <a:defRPr/>
            </a:pPr>
            <a:endParaRPr lang="en-US" dirty="0"/>
          </a:p>
        </p:txBody>
      </p:sp>
      <p:pic>
        <p:nvPicPr>
          <p:cNvPr id="25605" name="Picture 2"/>
          <p:cNvPicPr>
            <a:picLocks noChangeAspect="1" noChangeArrowheads="1"/>
          </p:cNvPicPr>
          <p:nvPr/>
        </p:nvPicPr>
        <p:blipFill>
          <a:blip r:embed="rId2" cstate="print"/>
          <a:srcRect/>
          <a:stretch>
            <a:fillRect/>
          </a:stretch>
        </p:blipFill>
        <p:spPr bwMode="auto">
          <a:xfrm>
            <a:off x="0" y="0"/>
            <a:ext cx="1284288" cy="528638"/>
          </a:xfrm>
          <a:prstGeom prst="rect">
            <a:avLst/>
          </a:prstGeom>
          <a:noFill/>
          <a:ln w="9525">
            <a:noFill/>
            <a:miter lim="800000"/>
            <a:headEnd/>
            <a:tailEnd/>
          </a:ln>
        </p:spPr>
      </p:pic>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Fundamental Premise 3</a:t>
            </a:r>
            <a:br>
              <a:rPr lang="en-GB" dirty="0" smtClean="0"/>
            </a:br>
            <a:r>
              <a:rPr lang="en-GB" dirty="0" smtClean="0"/>
              <a:t>Divinity speaks through the stars</a:t>
            </a:r>
            <a:endParaRPr lang="en-US" dirty="0"/>
          </a:p>
        </p:txBody>
      </p:sp>
      <p:sp>
        <p:nvSpPr>
          <p:cNvPr id="27651" name="Text Placeholder 2"/>
          <p:cNvSpPr>
            <a:spLocks noGrp="1"/>
          </p:cNvSpPr>
          <p:nvPr>
            <p:ph type="body" sz="half" idx="1"/>
          </p:nvPr>
        </p:nvSpPr>
        <p:spPr/>
        <p:txBody>
          <a:bodyPr>
            <a:normAutofit fontScale="92500" lnSpcReduction="10000"/>
          </a:bodyPr>
          <a:lstStyle/>
          <a:p>
            <a:pPr eaLnBrk="1" hangingPunct="1"/>
            <a:r>
              <a:rPr lang="en-GB" sz="1600" smtClean="0"/>
              <a:t>Celestial patterns were the ‘writing’ of the gods and goddesses (</a:t>
            </a:r>
            <a:r>
              <a:rPr lang="en-GB" sz="1600" i="1" smtClean="0"/>
              <a:t>šitir šamê =</a:t>
            </a:r>
            <a:r>
              <a:rPr lang="en-GB" sz="1600" smtClean="0"/>
              <a:t> the 'writing of heaven‘).</a:t>
            </a:r>
          </a:p>
          <a:p>
            <a:pPr eaLnBrk="1" hangingPunct="1"/>
            <a:r>
              <a:rPr lang="en-GB" sz="1600" smtClean="0"/>
              <a:t>Right: enuma anu enlil, 8</a:t>
            </a:r>
            <a:r>
              <a:rPr lang="en-GB" sz="1600" baseline="30000" smtClean="0"/>
              <a:t>th</a:t>
            </a:r>
            <a:r>
              <a:rPr lang="en-GB" sz="1600" smtClean="0"/>
              <a:t> c BCE</a:t>
            </a:r>
            <a:endParaRPr lang="en-US" sz="1600" smtClean="0"/>
          </a:p>
          <a:p>
            <a:pPr eaLnBrk="1" hangingPunct="1"/>
            <a:endParaRPr lang="en-GB" sz="1600" smtClean="0"/>
          </a:p>
          <a:p>
            <a:r>
              <a:rPr lang="en-GB" sz="1600" smtClean="0"/>
              <a:t>Then this writing must be read.</a:t>
            </a:r>
          </a:p>
          <a:p>
            <a:r>
              <a:rPr lang="en-GB" sz="1600" smtClean="0"/>
              <a:t>The crucial concept in Chinese astrology, </a:t>
            </a:r>
            <a:r>
              <a:rPr lang="en-GB" sz="1600" i="1" smtClean="0"/>
              <a:t>tian wen</a:t>
            </a:r>
            <a:r>
              <a:rPr lang="en-GB" sz="1600" smtClean="0"/>
              <a:t> (celestial patterns) was </a:t>
            </a:r>
            <a:r>
              <a:rPr lang="en-GB" sz="1600" i="1" smtClean="0"/>
              <a:t>xiang</a:t>
            </a:r>
            <a:r>
              <a:rPr lang="en-GB" sz="1600" smtClean="0"/>
              <a:t>, translated as </a:t>
            </a:r>
            <a:r>
              <a:rPr lang="en-GB" sz="1600" b="1" smtClean="0"/>
              <a:t>image</a:t>
            </a:r>
            <a:r>
              <a:rPr lang="en-GB" sz="1600" smtClean="0"/>
              <a:t>, </a:t>
            </a:r>
            <a:r>
              <a:rPr lang="en-GB" sz="1600" b="1" smtClean="0"/>
              <a:t>or symbol</a:t>
            </a:r>
            <a:r>
              <a:rPr lang="en-GB" sz="1600" smtClean="0"/>
              <a:t>. Celestial phenomena were therefore </a:t>
            </a:r>
            <a:r>
              <a:rPr lang="en-GB" sz="1600" i="1" smtClean="0"/>
              <a:t>tian xiang</a:t>
            </a:r>
            <a:r>
              <a:rPr lang="en-GB" sz="1600" smtClean="0"/>
              <a:t>, celestial images. A star or planet might constitute a </a:t>
            </a:r>
            <a:r>
              <a:rPr lang="en-GB" sz="1600" i="1" smtClean="0"/>
              <a:t>xiang</a:t>
            </a:r>
            <a:r>
              <a:rPr lang="en-GB" sz="1600" smtClean="0"/>
              <a:t>, an image, symbol or analogue of some phenomenon on earth, and the astrologer was therefore required to act as an interpreter, reading the heavenly signs. </a:t>
            </a:r>
            <a:r>
              <a:rPr lang="en-US" sz="1600" smtClean="0"/>
              <a:t>Schafer, Edward H., </a:t>
            </a:r>
            <a:r>
              <a:rPr lang="en-US" sz="1600" i="1" smtClean="0"/>
              <a:t>Pacing the Void: T’ang Approaches to the Stars</a:t>
            </a:r>
            <a:r>
              <a:rPr lang="en-US" sz="1600" smtClean="0"/>
              <a:t>, Berkekely: University of California Press, 1977, p. 55.</a:t>
            </a:r>
          </a:p>
          <a:p>
            <a:r>
              <a:rPr lang="en-GB" smtClean="0"/>
              <a:t> </a:t>
            </a:r>
            <a:endParaRPr lang="en-US" smtClean="0"/>
          </a:p>
        </p:txBody>
      </p:sp>
      <p:pic>
        <p:nvPicPr>
          <p:cNvPr id="27652" name="Picture 5" descr="Enuma Anu Enlil"/>
          <p:cNvPicPr>
            <a:picLocks noGrp="1" noChangeAspect="1" noChangeArrowheads="1"/>
          </p:cNvPicPr>
          <p:nvPr>
            <p:ph sz="half" idx="2"/>
          </p:nvPr>
        </p:nvPicPr>
        <p:blipFill>
          <a:blip r:embed="rId2" cstate="print"/>
          <a:srcRect/>
          <a:stretch>
            <a:fillRect/>
          </a:stretch>
        </p:blipFill>
        <p:spPr>
          <a:xfrm>
            <a:off x="5715000" y="2000250"/>
            <a:ext cx="2271713" cy="3810000"/>
          </a:xfrm>
        </p:spPr>
      </p:pic>
      <p:pic>
        <p:nvPicPr>
          <p:cNvPr id="27653" name="Picture 2"/>
          <p:cNvPicPr>
            <a:picLocks noChangeAspect="1" noChangeArrowheads="1"/>
          </p:cNvPicPr>
          <p:nvPr/>
        </p:nvPicPr>
        <p:blipFill>
          <a:blip r:embed="rId3" cstate="print"/>
          <a:srcRect/>
          <a:stretch>
            <a:fillRect/>
          </a:stretch>
        </p:blipFill>
        <p:spPr bwMode="auto">
          <a:xfrm>
            <a:off x="0" y="0"/>
            <a:ext cx="1284288" cy="528638"/>
          </a:xfrm>
          <a:prstGeom prst="rect">
            <a:avLst/>
          </a:prstGeom>
          <a:noFill/>
          <a:ln w="9525">
            <a:noFill/>
            <a:miter lim="800000"/>
            <a:headEnd/>
            <a:tailEnd/>
          </a:ln>
        </p:spPr>
      </p:pic>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rtlCol="0">
            <a:normAutofit fontScale="90000"/>
          </a:bodyPr>
          <a:lstStyle/>
          <a:p>
            <a:pPr>
              <a:defRPr/>
            </a:pPr>
            <a:r>
              <a:rPr lang="en-GB" sz="3600" dirty="0" smtClean="0"/>
              <a:t>Fundamental Premise 4</a:t>
            </a:r>
            <a:r>
              <a:rPr lang="en-GB" sz="4000" dirty="0" smtClean="0"/>
              <a:t>: The sky can be read like a text – as warnings (Omens)</a:t>
            </a:r>
            <a:endParaRPr lang="en-US" sz="3200" dirty="0" smtClean="0"/>
          </a:p>
        </p:txBody>
      </p:sp>
      <p:sp>
        <p:nvSpPr>
          <p:cNvPr id="28675" name="Rectangle 3"/>
          <p:cNvSpPr>
            <a:spLocks noGrp="1" noChangeArrowheads="1"/>
          </p:cNvSpPr>
          <p:nvPr>
            <p:ph type="body" idx="1"/>
          </p:nvPr>
        </p:nvSpPr>
        <p:spPr/>
        <p:txBody>
          <a:bodyPr/>
          <a:lstStyle/>
          <a:p>
            <a:pPr eaLnBrk="1" hangingPunct="1"/>
            <a:r>
              <a:rPr lang="en-GB" smtClean="0"/>
              <a:t>the 'signs on earth, just as those in the sky, give us signals. Sky and earth both produce portents though appearing separately, they are not separate (because) sky and earth are related'.[1] </a:t>
            </a:r>
          </a:p>
          <a:p>
            <a:pPr eaLnBrk="1" hangingPunct="1"/>
            <a:r>
              <a:rPr lang="en-GB" i="1" smtClean="0"/>
              <a:t>The ‘Diviners Manual’</a:t>
            </a:r>
            <a:br>
              <a:rPr lang="en-GB" i="1" smtClean="0"/>
            </a:br>
            <a:r>
              <a:rPr lang="en-GB" sz="2400" smtClean="0"/>
              <a:t>‘As Above, so Below’</a:t>
            </a:r>
            <a:r>
              <a:rPr lang="en-US" smtClean="0"/>
              <a:t/>
            </a:r>
            <a:br>
              <a:rPr lang="en-US" smtClean="0"/>
            </a:br>
            <a:r>
              <a:rPr lang="en-GB" sz="1800" smtClean="0"/>
              <a:t>[1] Oppenheim, A.Leo., ‘A Babylonian Diviner’s Manual’,</a:t>
            </a:r>
            <a:r>
              <a:rPr lang="en-GB" sz="1800" i="1" smtClean="0"/>
              <a:t> Journal of Near Eastern Studies</a:t>
            </a:r>
            <a:r>
              <a:rPr lang="en-GB" sz="1800" smtClean="0"/>
              <a:t>, Vol. 33, January-October 1974, p. 204. </a:t>
            </a:r>
            <a:endParaRPr lang="en-US" sz="1800" smtClean="0"/>
          </a:p>
        </p:txBody>
      </p:sp>
      <p:pic>
        <p:nvPicPr>
          <p:cNvPr id="28676" name="Picture 2"/>
          <p:cNvPicPr>
            <a:picLocks noChangeAspect="1" noChangeArrowheads="1"/>
          </p:cNvPicPr>
          <p:nvPr/>
        </p:nvPicPr>
        <p:blipFill>
          <a:blip r:embed="rId2" cstate="print"/>
          <a:srcRect/>
          <a:stretch>
            <a:fillRect/>
          </a:stretch>
        </p:blipFill>
        <p:spPr bwMode="auto">
          <a:xfrm>
            <a:off x="214313" y="6143625"/>
            <a:ext cx="1284287" cy="528638"/>
          </a:xfrm>
          <a:prstGeom prst="rect">
            <a:avLst/>
          </a:prstGeom>
          <a:noFill/>
          <a:ln w="9525">
            <a:noFill/>
            <a:miter lim="800000"/>
            <a:headEnd/>
            <a:tailEnd/>
          </a:ln>
        </p:spPr>
      </p:pic>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800" dirty="0" smtClean="0"/>
              <a:t>The Built Environment: Religious Space and Power: the Pantheon, Rome, St Peter’s Rome, St. Paul’s, London: solar symbolism, easterly alignments, celestial domes.</a:t>
            </a:r>
            <a:endParaRPr lang="en-US" sz="1800" dirty="0"/>
          </a:p>
        </p:txBody>
      </p:sp>
      <p:pic>
        <p:nvPicPr>
          <p:cNvPr id="5" name="Content Placeholder 4" descr="st_pauls_cathedral.jpeg"/>
          <p:cNvPicPr>
            <a:picLocks noGrp="1" noChangeAspect="1"/>
          </p:cNvPicPr>
          <p:nvPr>
            <p:ph idx="1"/>
          </p:nvPr>
        </p:nvPicPr>
        <p:blipFill>
          <a:blip r:embed="rId2" cstate="print"/>
          <a:stretch>
            <a:fillRect/>
          </a:stretch>
        </p:blipFill>
        <p:spPr>
          <a:xfrm>
            <a:off x="357158" y="4429132"/>
            <a:ext cx="2929463" cy="2197097"/>
          </a:xfrm>
        </p:spPr>
      </p:pic>
      <p:pic>
        <p:nvPicPr>
          <p:cNvPr id="4" name="Picture 2"/>
          <p:cNvPicPr>
            <a:picLocks noChangeAspect="1" noChangeArrowheads="1"/>
          </p:cNvPicPr>
          <p:nvPr/>
        </p:nvPicPr>
        <p:blipFill>
          <a:blip r:embed="rId3" cstate="print"/>
          <a:srcRect/>
          <a:stretch>
            <a:fillRect/>
          </a:stretch>
        </p:blipFill>
        <p:spPr bwMode="auto">
          <a:xfrm>
            <a:off x="5286380" y="6000768"/>
            <a:ext cx="1570017" cy="646870"/>
          </a:xfrm>
          <a:prstGeom prst="rect">
            <a:avLst/>
          </a:prstGeom>
          <a:noFill/>
          <a:ln w="9525">
            <a:noFill/>
            <a:miter lim="800000"/>
            <a:headEnd/>
            <a:tailEnd/>
          </a:ln>
        </p:spPr>
      </p:pic>
      <p:pic>
        <p:nvPicPr>
          <p:cNvPr id="6" name="Picture 5" descr="st-peters-1.jpeg"/>
          <p:cNvPicPr>
            <a:picLocks noChangeAspect="1"/>
          </p:cNvPicPr>
          <p:nvPr/>
        </p:nvPicPr>
        <p:blipFill>
          <a:blip r:embed="rId4" cstate="print"/>
          <a:stretch>
            <a:fillRect/>
          </a:stretch>
        </p:blipFill>
        <p:spPr>
          <a:xfrm>
            <a:off x="3571868" y="2893215"/>
            <a:ext cx="5286380" cy="3964785"/>
          </a:xfrm>
          <a:prstGeom prst="rect">
            <a:avLst/>
          </a:prstGeom>
        </p:spPr>
      </p:pic>
      <p:pic>
        <p:nvPicPr>
          <p:cNvPr id="7" name="Content Placeholder 3" descr="Pantheon 4 .jpeg"/>
          <p:cNvPicPr>
            <a:picLocks noChangeAspect="1"/>
          </p:cNvPicPr>
          <p:nvPr/>
        </p:nvPicPr>
        <p:blipFill>
          <a:blip r:embed="rId5" cstate="print"/>
          <a:stretch>
            <a:fillRect/>
          </a:stretch>
        </p:blipFill>
        <p:spPr>
          <a:xfrm>
            <a:off x="357158" y="2000240"/>
            <a:ext cx="2907015" cy="2197097"/>
          </a:xfrm>
          <a:prstGeom prst="rect">
            <a:avLst/>
          </a:prstGeom>
        </p:spPr>
      </p:pic>
      <p:pic>
        <p:nvPicPr>
          <p:cNvPr id="8" name="Picture 2"/>
          <p:cNvPicPr>
            <a:picLocks noChangeAspect="1" noChangeArrowheads="1"/>
          </p:cNvPicPr>
          <p:nvPr/>
        </p:nvPicPr>
        <p:blipFill>
          <a:blip r:embed="rId6" cstate="print">
            <a:extLst>
              <a:ext uri="{28A0092B-C50C-407E-A947-70E740481C1C}">
                <a14:useLocalDpi xmlns="" xmlns:a14="http://schemas.microsoft.com/office/drawing/2010/main" val="0"/>
              </a:ext>
            </a:extLst>
          </a:blip>
          <a:srcRect/>
          <a:stretch>
            <a:fillRect/>
          </a:stretch>
        </p:blipFill>
        <p:spPr bwMode="auto">
          <a:xfrm>
            <a:off x="0" y="6365450"/>
            <a:ext cx="1246366" cy="4925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The Built Environment: Political Space and Power:  Machu </a:t>
            </a:r>
            <a:r>
              <a:rPr lang="en-GB" sz="2400" dirty="0" err="1" smtClean="0"/>
              <a:t>Pichu</a:t>
            </a:r>
            <a:r>
              <a:rPr lang="en-GB" sz="2400" dirty="0" smtClean="0"/>
              <a:t>; Congress, Washington DC, Congress Buenos Aires)</a:t>
            </a:r>
            <a:endParaRPr lang="en-US" sz="2400" dirty="0"/>
          </a:p>
        </p:txBody>
      </p:sp>
      <p:pic>
        <p:nvPicPr>
          <p:cNvPr id="5" name="Picture 4" descr="national-congress-building-buenos-aires.jpeg"/>
          <p:cNvPicPr>
            <a:picLocks noChangeAspect="1"/>
          </p:cNvPicPr>
          <p:nvPr/>
        </p:nvPicPr>
        <p:blipFill>
          <a:blip r:embed="rId2" cstate="print"/>
          <a:stretch>
            <a:fillRect/>
          </a:stretch>
        </p:blipFill>
        <p:spPr>
          <a:xfrm>
            <a:off x="3643306" y="2928934"/>
            <a:ext cx="4921260" cy="3686471"/>
          </a:xfrm>
          <a:prstGeom prst="rect">
            <a:avLst/>
          </a:prstGeom>
        </p:spPr>
      </p:pic>
      <p:pic>
        <p:nvPicPr>
          <p:cNvPr id="7" name="Content Placeholder 6" descr="Washington Congress.jpeg"/>
          <p:cNvPicPr>
            <a:picLocks noGrp="1" noChangeAspect="1"/>
          </p:cNvPicPr>
          <p:nvPr>
            <p:ph idx="1"/>
          </p:nvPr>
        </p:nvPicPr>
        <p:blipFill>
          <a:blip r:embed="rId3" cstate="print"/>
          <a:stretch>
            <a:fillRect/>
          </a:stretch>
        </p:blipFill>
        <p:spPr>
          <a:xfrm>
            <a:off x="285720" y="4143380"/>
            <a:ext cx="3383098" cy="2243141"/>
          </a:xfrm>
        </p:spPr>
      </p:pic>
      <p:pic>
        <p:nvPicPr>
          <p:cNvPr id="8" name="Picture 7" descr="Machu Pichu.jpeg"/>
          <p:cNvPicPr>
            <a:picLocks noChangeAspect="1"/>
          </p:cNvPicPr>
          <p:nvPr/>
        </p:nvPicPr>
        <p:blipFill>
          <a:blip r:embed="rId4" cstate="print"/>
          <a:stretch>
            <a:fillRect/>
          </a:stretch>
        </p:blipFill>
        <p:spPr>
          <a:xfrm>
            <a:off x="428596" y="1500174"/>
            <a:ext cx="2784715" cy="2205040"/>
          </a:xfrm>
          <a:prstGeom prst="rect">
            <a:avLst/>
          </a:prstGeom>
        </p:spPr>
      </p:pic>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smtClean="0"/>
              <a:t>Llanfihangel</a:t>
            </a:r>
            <a:r>
              <a:rPr lang="en-GB" dirty="0" smtClean="0"/>
              <a:t> </a:t>
            </a:r>
            <a:r>
              <a:rPr lang="en-GB" dirty="0" err="1" smtClean="0"/>
              <a:t>Rhoes</a:t>
            </a:r>
            <a:r>
              <a:rPr lang="en-GB" dirty="0" smtClean="0"/>
              <a:t> y corn </a:t>
            </a:r>
            <a:endParaRPr lang="en-GB" dirty="0"/>
          </a:p>
        </p:txBody>
      </p:sp>
      <p:pic>
        <p:nvPicPr>
          <p:cNvPr id="4" name="Content Placeholder 3" descr="Llanfihangle Rhoes-y-corn 3March.jpg"/>
          <p:cNvPicPr>
            <a:picLocks noGrp="1" noChangeAspect="1"/>
          </p:cNvPicPr>
          <p:nvPr>
            <p:ph sz="half" idx="1"/>
          </p:nvPr>
        </p:nvPicPr>
        <p:blipFill>
          <a:blip r:embed="rId2" cstate="print"/>
          <a:stretch>
            <a:fillRect/>
          </a:stretch>
        </p:blipFill>
        <p:spPr>
          <a:xfrm>
            <a:off x="869269" y="1600200"/>
            <a:ext cx="3214462" cy="4525963"/>
          </a:xfrm>
        </p:spPr>
      </p:pic>
      <p:sp>
        <p:nvSpPr>
          <p:cNvPr id="6" name="Content Placeholder 5"/>
          <p:cNvSpPr>
            <a:spLocks noGrp="1"/>
          </p:cNvSpPr>
          <p:nvPr>
            <p:ph sz="half" idx="2"/>
          </p:nvPr>
        </p:nvSpPr>
        <p:spPr/>
        <p:txBody>
          <a:bodyPr>
            <a:normAutofit fontScale="77500" lnSpcReduction="20000"/>
          </a:bodyPr>
          <a:lstStyle/>
          <a:p>
            <a:r>
              <a:rPr lang="en-GB" dirty="0" smtClean="0"/>
              <a:t>The tiny 13th century mountain church about 20 miles south east from </a:t>
            </a:r>
            <a:r>
              <a:rPr lang="en-GB" dirty="0" err="1" smtClean="0"/>
              <a:t>Lampeter</a:t>
            </a:r>
            <a:r>
              <a:rPr lang="en-GB" dirty="0" smtClean="0"/>
              <a:t>. It was purely by chance that we visited just before sunset on Jan 11 2015. </a:t>
            </a:r>
          </a:p>
          <a:p>
            <a:r>
              <a:rPr lang="en-GB" dirty="0" smtClean="0"/>
              <a:t> </a:t>
            </a:r>
          </a:p>
          <a:p>
            <a:r>
              <a:rPr lang="en-GB" dirty="0" smtClean="0"/>
              <a:t>A few calculations back home showed that the sun would have gone through the gate on the 22 Feb, so this is 11 days later and although the gable over the gate is blocking some of the sun the effect was stunning and enchanting. </a:t>
            </a:r>
          </a:p>
          <a:p>
            <a:endParaRPr lang="en-GB" dirty="0"/>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Land, Sea and Sky </a:t>
            </a:r>
            <a:r>
              <a:rPr lang="en-GB" dirty="0" err="1" smtClean="0"/>
              <a:t>Scapes</a:t>
            </a:r>
            <a:r>
              <a:rPr lang="en-GB" dirty="0" smtClean="0"/>
              <a:t/>
            </a:r>
            <a:br>
              <a:rPr lang="en-GB" dirty="0" smtClean="0"/>
            </a:br>
            <a:r>
              <a:rPr lang="en-GB" dirty="0" smtClean="0"/>
              <a:t>Part 3</a:t>
            </a:r>
            <a:endParaRPr lang="en-GB" dirty="0"/>
          </a:p>
        </p:txBody>
      </p:sp>
      <p:sp>
        <p:nvSpPr>
          <p:cNvPr id="5" name="Subtitle 4"/>
          <p:cNvSpPr>
            <a:spLocks noGrp="1"/>
          </p:cNvSpPr>
          <p:nvPr>
            <p:ph type="subTitle" idx="1"/>
          </p:nvPr>
        </p:nvSpPr>
        <p:spPr/>
        <p:txBody>
          <a:bodyPr/>
          <a:lstStyle/>
          <a:p>
            <a:r>
              <a:rPr lang="en-GB" dirty="0" smtClean="0"/>
              <a:t>The sky at Strata Florida</a:t>
            </a:r>
          </a:p>
          <a:p>
            <a:r>
              <a:rPr lang="en-GB" dirty="0" smtClean="0"/>
              <a:t>1. Scriptural sources</a:t>
            </a:r>
            <a:endParaRPr lang="en-GB" dirty="0"/>
          </a:p>
        </p:txBody>
      </p:sp>
      <p:pic>
        <p:nvPicPr>
          <p:cNvPr id="6" name="Picture 5" descr="Strata_Florida,_ground_plan.png"/>
          <p:cNvPicPr>
            <a:picLocks noChangeAspect="1"/>
          </p:cNvPicPr>
          <p:nvPr/>
        </p:nvPicPr>
        <p:blipFill>
          <a:blip r:embed="rId2" cstate="print"/>
          <a:stretch>
            <a:fillRect/>
          </a:stretch>
        </p:blipFill>
        <p:spPr>
          <a:xfrm>
            <a:off x="7558544" y="0"/>
            <a:ext cx="1585455" cy="2428868"/>
          </a:xfrm>
          <a:prstGeom prst="rect">
            <a:avLst/>
          </a:prstGeom>
        </p:spPr>
      </p:pic>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smtClean="0"/>
              <a:t>Strata Florida Abbey. Founded 1164.</a:t>
            </a:r>
          </a:p>
          <a:p>
            <a:r>
              <a:rPr lang="en-GB" dirty="0" smtClean="0"/>
              <a:t>There were two main sources of literary authority for knowledge of the sky:</a:t>
            </a:r>
          </a:p>
          <a:p>
            <a:r>
              <a:rPr lang="en-GB" dirty="0" smtClean="0"/>
              <a:t>1. Holy Scripture, elucidated in </a:t>
            </a:r>
          </a:p>
          <a:p>
            <a:r>
              <a:rPr lang="en-GB" dirty="0" smtClean="0"/>
              <a:t>1A. Theological commentary</a:t>
            </a:r>
          </a:p>
          <a:p>
            <a:r>
              <a:rPr lang="en-GB" dirty="0" smtClean="0"/>
              <a:t>2. Classical Greek and Latin texts, mostly available only in fragments, but supplemented from the late 12</a:t>
            </a:r>
            <a:r>
              <a:rPr lang="en-GB" baseline="30000" dirty="0" smtClean="0"/>
              <a:t>th</a:t>
            </a:r>
            <a:r>
              <a:rPr lang="en-GB" dirty="0" smtClean="0"/>
              <a:t> c onwards by</a:t>
            </a:r>
          </a:p>
          <a:p>
            <a:r>
              <a:rPr lang="en-GB" dirty="0" smtClean="0"/>
              <a:t>2A. Texts translated from Arabic and drawing on Greek, Latin, </a:t>
            </a:r>
            <a:r>
              <a:rPr lang="en-GB" dirty="0" err="1" smtClean="0"/>
              <a:t>Syriac</a:t>
            </a:r>
            <a:r>
              <a:rPr lang="en-GB" dirty="0" smtClean="0"/>
              <a:t>, Persian and Indian originals.</a:t>
            </a:r>
          </a:p>
          <a:p>
            <a:endParaRPr lang="en-GB" dirty="0"/>
          </a:p>
        </p:txBody>
      </p:sp>
      <p:pic>
        <p:nvPicPr>
          <p:cNvPr id="4" name="Picture 3" descr="strata-florida-arch.JPG"/>
          <p:cNvPicPr>
            <a:picLocks noChangeAspect="1"/>
          </p:cNvPicPr>
          <p:nvPr/>
        </p:nvPicPr>
        <p:blipFill>
          <a:blip r:embed="rId2" cstate="print"/>
          <a:stretch>
            <a:fillRect/>
          </a:stretch>
        </p:blipFill>
        <p:spPr>
          <a:xfrm>
            <a:off x="7593821" y="285728"/>
            <a:ext cx="1178727" cy="1571636"/>
          </a:xfrm>
          <a:prstGeom prst="rect">
            <a:avLst/>
          </a:prstGeom>
        </p:spPr>
      </p:pic>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Autofit/>
          </a:bodyPr>
          <a:lstStyle/>
          <a:p>
            <a:pPr eaLnBrk="1" hangingPunct="1"/>
            <a:r>
              <a:rPr lang="en-GB" sz="2400" dirty="0" smtClean="0"/>
              <a:t>Scriptural texts: God creates the world, including the sun and moon, and key moments in the worship of God are precisely timed by the sun and moon</a:t>
            </a:r>
            <a:endParaRPr lang="en-US" sz="2400" dirty="0" smtClean="0"/>
          </a:p>
        </p:txBody>
      </p:sp>
      <p:sp>
        <p:nvSpPr>
          <p:cNvPr id="7171" name="Rectangle 3"/>
          <p:cNvSpPr>
            <a:spLocks noGrp="1" noChangeArrowheads="1"/>
          </p:cNvSpPr>
          <p:nvPr>
            <p:ph type="body" idx="1"/>
          </p:nvPr>
        </p:nvSpPr>
        <p:spPr/>
        <p:txBody>
          <a:bodyPr>
            <a:normAutofit fontScale="47500" lnSpcReduction="20000"/>
          </a:bodyPr>
          <a:lstStyle/>
          <a:p>
            <a:pPr eaLnBrk="1" hangingPunct="1">
              <a:lnSpc>
                <a:spcPct val="90000"/>
              </a:lnSpc>
            </a:pPr>
            <a:r>
              <a:rPr lang="en-US" dirty="0" smtClean="0"/>
              <a:t>'And God said "Let there be lights in the firmament of the heavens to separate the day from the night; and let them be for signs and for seasons and for days and years'. </a:t>
            </a:r>
          </a:p>
          <a:p>
            <a:pPr>
              <a:lnSpc>
                <a:spcPct val="90000"/>
              </a:lnSpc>
            </a:pPr>
            <a:r>
              <a:rPr lang="en-US" b="1" dirty="0" smtClean="0"/>
              <a:t>Genesis </a:t>
            </a:r>
            <a:r>
              <a:rPr lang="en-GB" b="1" dirty="0" smtClean="0"/>
              <a:t>1.14.</a:t>
            </a:r>
          </a:p>
          <a:p>
            <a:pPr>
              <a:lnSpc>
                <a:spcPct val="90000"/>
              </a:lnSpc>
            </a:pPr>
            <a:endParaRPr lang="en-US" dirty="0" smtClean="0"/>
          </a:p>
          <a:p>
            <a:endParaRPr lang="en-GB" b="1" dirty="0" smtClean="0"/>
          </a:p>
          <a:p>
            <a:endParaRPr lang="en-GB" b="1" dirty="0" smtClean="0"/>
          </a:p>
          <a:p>
            <a:r>
              <a:rPr lang="en-GB" b="1" dirty="0" smtClean="0"/>
              <a:t>Leviticus 23</a:t>
            </a:r>
          </a:p>
          <a:p>
            <a:r>
              <a:rPr lang="en-GB" dirty="0" smtClean="0"/>
              <a:t>New International Version (NIV)</a:t>
            </a:r>
          </a:p>
          <a:p>
            <a:r>
              <a:rPr lang="en-GB" dirty="0" smtClean="0"/>
              <a:t>http://www.biblegateway.com/passage/?search=Leviticus+23</a:t>
            </a:r>
          </a:p>
          <a:p>
            <a:r>
              <a:rPr lang="en-GB" b="1" dirty="0" smtClean="0"/>
              <a:t>23 </a:t>
            </a:r>
            <a:r>
              <a:rPr lang="en-GB" dirty="0" smtClean="0"/>
              <a:t>The </a:t>
            </a:r>
            <a:r>
              <a:rPr lang="en-GB" cap="small" dirty="0" smtClean="0"/>
              <a:t>Lord</a:t>
            </a:r>
            <a:r>
              <a:rPr lang="en-GB" dirty="0" smtClean="0"/>
              <a:t> said to Moses, </a:t>
            </a:r>
            <a:r>
              <a:rPr lang="en-GB" b="1" baseline="30000" dirty="0" smtClean="0"/>
              <a:t>2 </a:t>
            </a:r>
            <a:r>
              <a:rPr lang="en-GB" dirty="0" smtClean="0"/>
              <a:t>“Speak to the Israelites and say to them: ‘These are my appointed festivals, the appointed festivals of the </a:t>
            </a:r>
            <a:r>
              <a:rPr lang="en-GB" cap="small" dirty="0" smtClean="0"/>
              <a:t>Lord</a:t>
            </a:r>
            <a:r>
              <a:rPr lang="en-GB" dirty="0" smtClean="0"/>
              <a:t>, which you are to proclaim as sacred assemblies.</a:t>
            </a:r>
          </a:p>
          <a:p>
            <a:r>
              <a:rPr lang="en-GB" b="1" dirty="0" smtClean="0"/>
              <a:t>The Sabbath</a:t>
            </a:r>
          </a:p>
          <a:p>
            <a:r>
              <a:rPr lang="en-GB" b="1" baseline="30000" dirty="0" smtClean="0"/>
              <a:t>3 </a:t>
            </a:r>
            <a:r>
              <a:rPr lang="en-GB" dirty="0" smtClean="0"/>
              <a:t>“‘There are six days when you may work, but the seventh day is a day of </a:t>
            </a:r>
            <a:r>
              <a:rPr lang="en-GB" dirty="0" err="1" smtClean="0"/>
              <a:t>sabbath</a:t>
            </a:r>
            <a:r>
              <a:rPr lang="en-GB" dirty="0" smtClean="0"/>
              <a:t> rest, a day of sacred assembly. You are not to do any work; wherever you live, it is a </a:t>
            </a:r>
            <a:r>
              <a:rPr lang="en-GB" dirty="0" err="1" smtClean="0"/>
              <a:t>sabbath</a:t>
            </a:r>
            <a:r>
              <a:rPr lang="en-GB" dirty="0" smtClean="0"/>
              <a:t> to the </a:t>
            </a:r>
            <a:r>
              <a:rPr lang="en-GB" cap="small" dirty="0" smtClean="0"/>
              <a:t>Lord</a:t>
            </a:r>
            <a:r>
              <a:rPr lang="en-GB" dirty="0" smtClean="0"/>
              <a:t>.</a:t>
            </a:r>
          </a:p>
          <a:p>
            <a:r>
              <a:rPr lang="en-GB" b="1" dirty="0" smtClean="0"/>
              <a:t>The Passover and the Festival of Unleavened Bread</a:t>
            </a:r>
          </a:p>
          <a:p>
            <a:r>
              <a:rPr lang="en-GB" b="1" baseline="30000" dirty="0" smtClean="0"/>
              <a:t>4 </a:t>
            </a:r>
            <a:r>
              <a:rPr lang="en-GB" dirty="0" smtClean="0"/>
              <a:t>“‘These are the </a:t>
            </a:r>
            <a:r>
              <a:rPr lang="en-GB" cap="small" dirty="0" smtClean="0"/>
              <a:t>Lord</a:t>
            </a:r>
            <a:r>
              <a:rPr lang="en-GB" dirty="0" smtClean="0"/>
              <a:t>’s appointed festivals, the sacred assemblies you are to proclaim at their appointed times: </a:t>
            </a:r>
            <a:r>
              <a:rPr lang="en-GB" b="1" baseline="30000" dirty="0" smtClean="0"/>
              <a:t>5 </a:t>
            </a:r>
            <a:r>
              <a:rPr lang="en-GB" dirty="0" err="1" smtClean="0"/>
              <a:t>The</a:t>
            </a:r>
            <a:r>
              <a:rPr lang="en-GB" cap="small" dirty="0" err="1" smtClean="0"/>
              <a:t>Lord</a:t>
            </a:r>
            <a:r>
              <a:rPr lang="en-GB" dirty="0" err="1" smtClean="0"/>
              <a:t>’s</a:t>
            </a:r>
            <a:r>
              <a:rPr lang="en-GB" dirty="0" smtClean="0"/>
              <a:t> Passover begins at twilight on the fourteenth day of the first month. </a:t>
            </a:r>
            <a:r>
              <a:rPr lang="en-GB" b="1" baseline="30000" dirty="0" smtClean="0"/>
              <a:t>6 </a:t>
            </a:r>
            <a:r>
              <a:rPr lang="en-GB" dirty="0" smtClean="0"/>
              <a:t>On the fifteenth day of that month </a:t>
            </a:r>
            <a:r>
              <a:rPr lang="en-GB" dirty="0" err="1" smtClean="0"/>
              <a:t>the</a:t>
            </a:r>
            <a:r>
              <a:rPr lang="en-GB" cap="small" dirty="0" err="1" smtClean="0"/>
              <a:t>Lord</a:t>
            </a:r>
            <a:r>
              <a:rPr lang="en-GB" dirty="0" err="1" smtClean="0"/>
              <a:t>’s</a:t>
            </a:r>
            <a:r>
              <a:rPr lang="en-GB" dirty="0" smtClean="0"/>
              <a:t> Festival of Unleavened Bread begins; for seven days you must eat bread made without yeast. </a:t>
            </a:r>
            <a:r>
              <a:rPr lang="en-GB" b="1" baseline="30000" dirty="0" smtClean="0"/>
              <a:t>7 </a:t>
            </a:r>
            <a:r>
              <a:rPr lang="en-GB" dirty="0" smtClean="0"/>
              <a:t>On the first day hold a sacred assembly and do no regular work. </a:t>
            </a:r>
            <a:r>
              <a:rPr lang="en-GB" b="1" baseline="30000" dirty="0" smtClean="0"/>
              <a:t>8 </a:t>
            </a:r>
            <a:r>
              <a:rPr lang="en-GB" dirty="0" smtClean="0"/>
              <a:t>For seven days present a food offering to the </a:t>
            </a:r>
            <a:r>
              <a:rPr lang="en-GB" cap="small" dirty="0" smtClean="0"/>
              <a:t>Lord</a:t>
            </a:r>
            <a:r>
              <a:rPr lang="en-GB" dirty="0" smtClean="0"/>
              <a:t>. And on the seventh day hold a sacred assembly and do no regular work.’”</a:t>
            </a:r>
          </a:p>
          <a:p>
            <a:pPr eaLnBrk="1" hangingPunct="1">
              <a:lnSpc>
                <a:spcPct val="90000"/>
              </a:lnSpc>
            </a:pPr>
            <a:endParaRPr lang="en-GB" dirty="0" smtClean="0"/>
          </a:p>
          <a:p>
            <a:pPr eaLnBrk="1" hangingPunct="1">
              <a:lnSpc>
                <a:spcPct val="90000"/>
              </a:lnSpc>
            </a:pPr>
            <a:endParaRPr lang="en-US" dirty="0" smtClean="0"/>
          </a:p>
        </p:txBody>
      </p:sp>
      <p:pic>
        <p:nvPicPr>
          <p:cNvPr id="4" name="Picture 4" descr="Monreale 1180s God Parts the Waters 300 dpi"/>
          <p:cNvPicPr>
            <a:picLocks noChangeAspect="1" noChangeArrowheads="1"/>
          </p:cNvPicPr>
          <p:nvPr/>
        </p:nvPicPr>
        <p:blipFill>
          <a:blip r:embed="rId2" cstate="print"/>
          <a:srcRect/>
          <a:stretch>
            <a:fillRect/>
          </a:stretch>
        </p:blipFill>
        <p:spPr>
          <a:xfrm>
            <a:off x="7572396" y="1928802"/>
            <a:ext cx="1068664" cy="1511291"/>
          </a:xfrm>
          <a:prstGeom prst="rect">
            <a:avLst/>
          </a:prstGeom>
          <a:noFill/>
        </p:spPr>
      </p:pic>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sky is a visible demonstration of God’s creation</a:t>
            </a:r>
            <a:endParaRPr lang="en-GB" dirty="0"/>
          </a:p>
        </p:txBody>
      </p:sp>
      <p:sp>
        <p:nvSpPr>
          <p:cNvPr id="3" name="Content Placeholder 2"/>
          <p:cNvSpPr>
            <a:spLocks noGrp="1"/>
          </p:cNvSpPr>
          <p:nvPr>
            <p:ph idx="1"/>
          </p:nvPr>
        </p:nvSpPr>
        <p:spPr/>
        <p:txBody>
          <a:bodyPr>
            <a:normAutofit fontScale="77500" lnSpcReduction="20000"/>
          </a:bodyPr>
          <a:lstStyle/>
          <a:p>
            <a:pPr>
              <a:lnSpc>
                <a:spcPct val="90000"/>
              </a:lnSpc>
            </a:pPr>
            <a:r>
              <a:rPr lang="en-GB" dirty="0" smtClean="0"/>
              <a:t>‘The heavens are telling the glory of God, and the firmament proclaims his handiwork’.</a:t>
            </a:r>
          </a:p>
          <a:p>
            <a:pPr>
              <a:lnSpc>
                <a:spcPct val="90000"/>
              </a:lnSpc>
            </a:pPr>
            <a:r>
              <a:rPr lang="en-GB" i="1" dirty="0" smtClean="0"/>
              <a:t>Psalms</a:t>
            </a:r>
            <a:r>
              <a:rPr lang="en-GB" dirty="0" smtClean="0"/>
              <a:t> 19.1</a:t>
            </a:r>
          </a:p>
          <a:p>
            <a:endParaRPr lang="en-GB" dirty="0" smtClean="0"/>
          </a:p>
          <a:p>
            <a:r>
              <a:rPr lang="en-GB" dirty="0" smtClean="0"/>
              <a:t>‘Praise him, Sun and Moon, praise him every stars that shines.</a:t>
            </a:r>
          </a:p>
          <a:p>
            <a:r>
              <a:rPr lang="en-GB" dirty="0" smtClean="0"/>
              <a:t>Praise him, you highest heavens, you waters beyond the heavens.</a:t>
            </a:r>
          </a:p>
          <a:p>
            <a:r>
              <a:rPr lang="en-GB" dirty="0" smtClean="0"/>
              <a:t>Let all these praise the Lord; it was his command that created them.</a:t>
            </a:r>
          </a:p>
          <a:p>
            <a:r>
              <a:rPr lang="en-GB" dirty="0" smtClean="0"/>
              <a:t>He has set them there </a:t>
            </a:r>
            <a:r>
              <a:rPr lang="en-GB" dirty="0" err="1" smtClean="0"/>
              <a:t>unageing</a:t>
            </a:r>
            <a:r>
              <a:rPr lang="en-GB" dirty="0" smtClean="0"/>
              <a:t> for ever; given them a law which cannot be altered’.</a:t>
            </a:r>
          </a:p>
          <a:p>
            <a:pPr>
              <a:lnSpc>
                <a:spcPct val="90000"/>
              </a:lnSpc>
            </a:pPr>
            <a:r>
              <a:rPr lang="en-GB" i="1" dirty="0" smtClean="0"/>
              <a:t>Psalms</a:t>
            </a:r>
            <a:r>
              <a:rPr lang="en-GB" dirty="0" smtClean="0"/>
              <a:t> 148:3-6</a:t>
            </a:r>
            <a:endParaRPr lang="en-GB" dirty="0"/>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fontScale="90000"/>
          </a:bodyPr>
          <a:lstStyle/>
          <a:p>
            <a:pPr eaLnBrk="1" hangingPunct="1"/>
            <a:r>
              <a:rPr lang="en-GB" sz="4000" dirty="0" smtClean="0"/>
              <a:t>Divination from the stars by the enemies of the Jews is condemned</a:t>
            </a:r>
            <a:endParaRPr lang="en-US" sz="4000" dirty="0" smtClean="0"/>
          </a:p>
        </p:txBody>
      </p:sp>
      <p:sp>
        <p:nvSpPr>
          <p:cNvPr id="8195" name="Rectangle 3"/>
          <p:cNvSpPr>
            <a:spLocks noGrp="1" noChangeArrowheads="1"/>
          </p:cNvSpPr>
          <p:nvPr>
            <p:ph idx="1"/>
          </p:nvPr>
        </p:nvSpPr>
        <p:spPr/>
        <p:txBody>
          <a:bodyPr>
            <a:normAutofit lnSpcReduction="10000"/>
          </a:bodyPr>
          <a:lstStyle/>
          <a:p>
            <a:pPr algn="ctr" eaLnBrk="1" hangingPunct="1">
              <a:lnSpc>
                <a:spcPct val="80000"/>
              </a:lnSpc>
              <a:buNone/>
            </a:pPr>
            <a:endParaRPr lang="en-US" sz="1600" dirty="0" smtClean="0"/>
          </a:p>
          <a:p>
            <a:pPr eaLnBrk="1" hangingPunct="1">
              <a:lnSpc>
                <a:spcPct val="80000"/>
              </a:lnSpc>
              <a:buNone/>
            </a:pPr>
            <a:r>
              <a:rPr lang="en-US" sz="1600" b="1" dirty="0" smtClean="0"/>
              <a:t>Isaiah 47.13-14:</a:t>
            </a:r>
          </a:p>
          <a:p>
            <a:pPr algn="ctr" eaLnBrk="1" hangingPunct="1">
              <a:lnSpc>
                <a:spcPct val="80000"/>
              </a:lnSpc>
              <a:buNone/>
            </a:pPr>
            <a:endParaRPr lang="en-US" sz="1600" dirty="0" smtClean="0"/>
          </a:p>
          <a:p>
            <a:pPr eaLnBrk="1" hangingPunct="1">
              <a:lnSpc>
                <a:spcPct val="80000"/>
              </a:lnSpc>
              <a:buNone/>
            </a:pPr>
            <a:r>
              <a:rPr lang="en-US" sz="1600" dirty="0" smtClean="0"/>
              <a:t>'You are wearied with your many counsels;</a:t>
            </a:r>
          </a:p>
          <a:p>
            <a:pPr eaLnBrk="1" hangingPunct="1">
              <a:lnSpc>
                <a:spcPct val="80000"/>
              </a:lnSpc>
              <a:buNone/>
            </a:pPr>
            <a:r>
              <a:rPr lang="en-US" sz="1600" dirty="0" smtClean="0"/>
              <a:t>let them stand forth and save you,</a:t>
            </a:r>
          </a:p>
          <a:p>
            <a:pPr eaLnBrk="1" hangingPunct="1">
              <a:lnSpc>
                <a:spcPct val="80000"/>
              </a:lnSpc>
              <a:buNone/>
            </a:pPr>
            <a:r>
              <a:rPr lang="en-US" sz="1600" dirty="0" smtClean="0"/>
              <a:t>those who divide the heavens, </a:t>
            </a:r>
          </a:p>
          <a:p>
            <a:pPr eaLnBrk="1" hangingPunct="1">
              <a:lnSpc>
                <a:spcPct val="80000"/>
              </a:lnSpc>
              <a:buNone/>
            </a:pPr>
            <a:r>
              <a:rPr lang="en-US" sz="1600" dirty="0" smtClean="0"/>
              <a:t>who gaze at the stars,</a:t>
            </a:r>
          </a:p>
          <a:p>
            <a:pPr eaLnBrk="1" hangingPunct="1">
              <a:lnSpc>
                <a:spcPct val="80000"/>
              </a:lnSpc>
              <a:buNone/>
            </a:pPr>
            <a:r>
              <a:rPr lang="en-US" sz="1600" dirty="0" smtClean="0"/>
              <a:t>who at the new moons predict</a:t>
            </a:r>
          </a:p>
          <a:p>
            <a:pPr eaLnBrk="1" hangingPunct="1">
              <a:lnSpc>
                <a:spcPct val="80000"/>
              </a:lnSpc>
              <a:buNone/>
            </a:pPr>
            <a:r>
              <a:rPr lang="en-US" sz="1600" dirty="0" smtClean="0"/>
              <a:t>what shall befall you.</a:t>
            </a:r>
          </a:p>
          <a:p>
            <a:pPr eaLnBrk="1" hangingPunct="1">
              <a:lnSpc>
                <a:spcPct val="80000"/>
              </a:lnSpc>
              <a:buNone/>
            </a:pPr>
            <a:r>
              <a:rPr lang="en-US" sz="1600" dirty="0" smtClean="0"/>
              <a:t>Behold, they are like stubble,</a:t>
            </a:r>
          </a:p>
          <a:p>
            <a:pPr eaLnBrk="1" hangingPunct="1">
              <a:lnSpc>
                <a:spcPct val="80000"/>
              </a:lnSpc>
              <a:buNone/>
            </a:pPr>
            <a:r>
              <a:rPr lang="en-US" sz="1600" dirty="0" smtClean="0"/>
              <a:t>the fire consumes them;</a:t>
            </a:r>
          </a:p>
          <a:p>
            <a:pPr eaLnBrk="1" hangingPunct="1">
              <a:lnSpc>
                <a:spcPct val="80000"/>
              </a:lnSpc>
              <a:buNone/>
            </a:pPr>
            <a:r>
              <a:rPr lang="en-US" sz="1600" dirty="0" smtClean="0"/>
              <a:t>they cannot deliver themselves</a:t>
            </a:r>
          </a:p>
          <a:p>
            <a:pPr eaLnBrk="1" hangingPunct="1">
              <a:lnSpc>
                <a:spcPct val="80000"/>
              </a:lnSpc>
              <a:buNone/>
            </a:pPr>
            <a:r>
              <a:rPr lang="en-US" sz="1600" dirty="0" smtClean="0"/>
              <a:t>from the power of the flame'.</a:t>
            </a:r>
          </a:p>
          <a:p>
            <a:pPr eaLnBrk="1" hangingPunct="1">
              <a:lnSpc>
                <a:spcPct val="80000"/>
              </a:lnSpc>
              <a:buNone/>
            </a:pPr>
            <a:endParaRPr lang="en-US" sz="1600" dirty="0" smtClean="0"/>
          </a:p>
          <a:p>
            <a:pPr eaLnBrk="1" hangingPunct="1">
              <a:lnSpc>
                <a:spcPct val="80000"/>
              </a:lnSpc>
              <a:buNone/>
            </a:pPr>
            <a:r>
              <a:rPr lang="en-US" sz="1600" b="1" dirty="0" smtClean="0"/>
              <a:t>Jeremiah 10.2-3:</a:t>
            </a:r>
          </a:p>
          <a:p>
            <a:pPr eaLnBrk="1" hangingPunct="1">
              <a:lnSpc>
                <a:spcPct val="80000"/>
              </a:lnSpc>
              <a:buNone/>
            </a:pPr>
            <a:r>
              <a:rPr lang="en-US" sz="1600" dirty="0" smtClean="0"/>
              <a:t>'Thus </a:t>
            </a:r>
            <a:r>
              <a:rPr lang="en-US" sz="1600" dirty="0" err="1" smtClean="0"/>
              <a:t>saith</a:t>
            </a:r>
            <a:r>
              <a:rPr lang="en-US" sz="1600" dirty="0" smtClean="0"/>
              <a:t> the Lord,</a:t>
            </a:r>
          </a:p>
          <a:p>
            <a:pPr eaLnBrk="1" hangingPunct="1">
              <a:lnSpc>
                <a:spcPct val="80000"/>
              </a:lnSpc>
              <a:buNone/>
            </a:pPr>
            <a:r>
              <a:rPr lang="en-US" sz="1600" dirty="0" smtClean="0"/>
              <a:t>"Learn not the way of the nations,</a:t>
            </a:r>
          </a:p>
          <a:p>
            <a:pPr eaLnBrk="1" hangingPunct="1">
              <a:lnSpc>
                <a:spcPct val="80000"/>
              </a:lnSpc>
              <a:buNone/>
            </a:pPr>
            <a:r>
              <a:rPr lang="en-US" sz="1600" dirty="0" smtClean="0"/>
              <a:t>nor be dismayed at the signs of the heavens</a:t>
            </a:r>
          </a:p>
          <a:p>
            <a:pPr eaLnBrk="1" hangingPunct="1">
              <a:lnSpc>
                <a:spcPct val="80000"/>
              </a:lnSpc>
              <a:buNone/>
            </a:pPr>
            <a:r>
              <a:rPr lang="en-US" sz="1600" dirty="0" smtClean="0"/>
              <a:t>because the nations are dismayed at them,</a:t>
            </a:r>
          </a:p>
          <a:p>
            <a:pPr eaLnBrk="1" hangingPunct="1">
              <a:lnSpc>
                <a:spcPct val="80000"/>
              </a:lnSpc>
              <a:buNone/>
            </a:pPr>
            <a:r>
              <a:rPr lang="en-US" sz="1600" dirty="0" smtClean="0"/>
              <a:t>for the customs of the peoples are false"'.</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pPr eaLnBrk="1" hangingPunct="1"/>
            <a:r>
              <a:rPr lang="en-GB" sz="4000" dirty="0" smtClean="0"/>
              <a:t>God sends a star to herald the birth of Christ</a:t>
            </a:r>
            <a:endParaRPr lang="en-US" sz="4000" dirty="0" smtClean="0"/>
          </a:p>
        </p:txBody>
      </p:sp>
      <p:sp>
        <p:nvSpPr>
          <p:cNvPr id="10243" name="Rectangle 4"/>
          <p:cNvSpPr>
            <a:spLocks noGrp="1" noChangeArrowheads="1"/>
          </p:cNvSpPr>
          <p:nvPr>
            <p:ph type="body" sz="half" idx="1"/>
          </p:nvPr>
        </p:nvSpPr>
        <p:spPr/>
        <p:txBody>
          <a:bodyPr>
            <a:normAutofit fontScale="55000" lnSpcReduction="20000"/>
          </a:bodyPr>
          <a:lstStyle/>
          <a:p>
            <a:pPr eaLnBrk="1" hangingPunct="1"/>
            <a:r>
              <a:rPr lang="en-GB" sz="2800" dirty="0" smtClean="0"/>
              <a:t>The Star of Bethlehem</a:t>
            </a:r>
          </a:p>
          <a:p>
            <a:r>
              <a:rPr lang="en-GB" sz="2800" dirty="0" smtClean="0"/>
              <a:t>Matthew 2.1-2.</a:t>
            </a:r>
          </a:p>
          <a:p>
            <a:r>
              <a:rPr lang="en-GB" sz="2800" dirty="0" smtClean="0"/>
              <a:t> </a:t>
            </a:r>
          </a:p>
          <a:p>
            <a:r>
              <a:rPr lang="en-GB" sz="2800" dirty="0" smtClean="0"/>
              <a:t>The Revised Standard Version</a:t>
            </a:r>
          </a:p>
          <a:p>
            <a:r>
              <a:rPr lang="en-GB" sz="2800" dirty="0" smtClean="0"/>
              <a:t> </a:t>
            </a:r>
          </a:p>
          <a:p>
            <a:r>
              <a:rPr lang="en-GB" sz="2800" dirty="0" smtClean="0"/>
              <a:t>2.1. Now when Jesus was born in Bethlehem of Judea in the days of Herod the king, behold, wise men came from the East to Jerusalem, saying, </a:t>
            </a:r>
          </a:p>
          <a:p>
            <a:r>
              <a:rPr lang="en-GB" sz="2800" dirty="0" smtClean="0"/>
              <a:t>2.2. Where is he who has been born king of the Jews? For we have seen his star in the East, and have come to worship him'.</a:t>
            </a:r>
          </a:p>
          <a:p>
            <a:r>
              <a:rPr lang="en-GB" sz="2800" dirty="0" smtClean="0"/>
              <a:t> </a:t>
            </a:r>
          </a:p>
          <a:p>
            <a:r>
              <a:rPr lang="en-GB" sz="2800" dirty="0" smtClean="0"/>
              <a:t>2.9 …the star which they had seen in the East went before them, till it came to rest over the place where the child was'</a:t>
            </a:r>
          </a:p>
          <a:p>
            <a:pPr eaLnBrk="1" hangingPunct="1"/>
            <a:endParaRPr lang="en-US" sz="2800" dirty="0" smtClean="0"/>
          </a:p>
        </p:txBody>
      </p:sp>
      <p:pic>
        <p:nvPicPr>
          <p:cNvPr id="10244" name="Picture 6" descr="Monreale 1180s The Nativity 300 dpi"/>
          <p:cNvPicPr>
            <a:picLocks noGrp="1" noChangeAspect="1" noChangeArrowheads="1"/>
          </p:cNvPicPr>
          <p:nvPr>
            <p:ph sz="half" idx="2"/>
          </p:nvPr>
        </p:nvPicPr>
        <p:blipFill>
          <a:blip r:embed="rId2" cstate="print"/>
          <a:srcRect/>
          <a:stretch>
            <a:fillRect/>
          </a:stretch>
        </p:blipFill>
        <p:spPr>
          <a:xfrm>
            <a:off x="4857752" y="2428868"/>
            <a:ext cx="3918235" cy="2682868"/>
          </a:xfrm>
          <a:noFill/>
        </p:spPr>
      </p:pic>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sz="half" idx="1"/>
          </p:nvPr>
        </p:nvSpPr>
        <p:spPr/>
        <p:txBody>
          <a:bodyPr>
            <a:normAutofit fontScale="62500" lnSpcReduction="20000"/>
          </a:bodyPr>
          <a:lstStyle/>
          <a:p>
            <a:r>
              <a:rPr lang="en-GB" dirty="0" smtClean="0"/>
              <a:t>Matthew 27.51:'Now from the sixth hour there was darkness all over the land until the ninth hour'.</a:t>
            </a:r>
          </a:p>
          <a:p>
            <a:r>
              <a:rPr lang="en-GB" dirty="0" smtClean="0"/>
              <a:t> </a:t>
            </a:r>
          </a:p>
          <a:p>
            <a:r>
              <a:rPr lang="en-GB" dirty="0" smtClean="0"/>
              <a:t>Luke 23 44-45: 'It was now about the sixth hour and there was darkness over the while land until the ninth hour, while the sun's light failed…'</a:t>
            </a:r>
          </a:p>
          <a:p>
            <a:r>
              <a:rPr lang="en-GB" dirty="0" smtClean="0"/>
              <a:t> </a:t>
            </a:r>
          </a:p>
          <a:p>
            <a:r>
              <a:rPr lang="en-GB" dirty="0" smtClean="0"/>
              <a:t>The key to the dating is that the Passover took place on a Friday - Luke 24.56 tells us that the following day was the Sabbath, i.e., Saturday.</a:t>
            </a:r>
          </a:p>
          <a:p>
            <a:endParaRPr lang="en-GB" dirty="0"/>
          </a:p>
        </p:txBody>
      </p:sp>
      <p:pic>
        <p:nvPicPr>
          <p:cNvPr id="5" name="Content Placeholder 4" descr="crucifixion.jpg"/>
          <p:cNvPicPr>
            <a:picLocks noGrp="1" noChangeAspect="1"/>
          </p:cNvPicPr>
          <p:nvPr>
            <p:ph sz="half" idx="2"/>
          </p:nvPr>
        </p:nvPicPr>
        <p:blipFill>
          <a:blip r:embed="rId2" cstate="print"/>
          <a:stretch>
            <a:fillRect/>
          </a:stretch>
        </p:blipFill>
        <p:spPr>
          <a:xfrm>
            <a:off x="4648200" y="2371423"/>
            <a:ext cx="4038600" cy="2983516"/>
          </a:xfrm>
        </p:spPr>
      </p:pic>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pPr eaLnBrk="1" hangingPunct="1"/>
            <a:r>
              <a:rPr lang="en-GB" sz="4000" dirty="0" smtClean="0"/>
              <a:t>God uses the stars to warn of the second coming of Christ</a:t>
            </a:r>
            <a:endParaRPr lang="en-US" sz="4000" dirty="0" smtClean="0"/>
          </a:p>
        </p:txBody>
      </p:sp>
      <p:sp>
        <p:nvSpPr>
          <p:cNvPr id="11267" name="Rectangle 4"/>
          <p:cNvSpPr>
            <a:spLocks noGrp="1" noChangeArrowheads="1"/>
          </p:cNvSpPr>
          <p:nvPr>
            <p:ph type="body" sz="half" idx="1"/>
          </p:nvPr>
        </p:nvSpPr>
        <p:spPr/>
        <p:txBody>
          <a:bodyPr/>
          <a:lstStyle/>
          <a:p>
            <a:pPr eaLnBrk="1" hangingPunct="1">
              <a:lnSpc>
                <a:spcPct val="80000"/>
              </a:lnSpc>
            </a:pPr>
            <a:r>
              <a:rPr lang="en-US" sz="1800" smtClean="0"/>
              <a:t>Mark 13.</a:t>
            </a:r>
          </a:p>
          <a:p>
            <a:pPr eaLnBrk="1" hangingPunct="1">
              <a:lnSpc>
                <a:spcPct val="80000"/>
              </a:lnSpc>
            </a:pPr>
            <a:r>
              <a:rPr lang="en-US" sz="1800" smtClean="0"/>
              <a:t>24 But in those days, after that tribulation, the sun will be darkened, and the moon will not give its light, </a:t>
            </a:r>
          </a:p>
          <a:p>
            <a:pPr eaLnBrk="1" hangingPunct="1">
              <a:lnSpc>
                <a:spcPct val="80000"/>
              </a:lnSpc>
            </a:pPr>
            <a:r>
              <a:rPr lang="en-US" sz="1800" smtClean="0"/>
              <a:t>25 and the stars will be falling from heaven, and the powers in the heavens will be shaken.</a:t>
            </a:r>
          </a:p>
          <a:p>
            <a:pPr eaLnBrk="1" hangingPunct="1">
              <a:lnSpc>
                <a:spcPct val="80000"/>
              </a:lnSpc>
            </a:pPr>
            <a:r>
              <a:rPr lang="en-US" sz="1800" smtClean="0"/>
              <a:t>26 And then they will see the Son of man, coming in clouds with great power and glory. </a:t>
            </a:r>
          </a:p>
          <a:p>
            <a:pPr eaLnBrk="1" hangingPunct="1">
              <a:lnSpc>
                <a:spcPct val="80000"/>
              </a:lnSpc>
            </a:pPr>
            <a:r>
              <a:rPr lang="en-US" sz="1800" smtClean="0"/>
              <a:t>27 And then he will send out the angels, and gather his elect from the four winds, from the ends of the earth to the ends of heaven.</a:t>
            </a:r>
          </a:p>
          <a:p>
            <a:pPr eaLnBrk="1" hangingPunct="1">
              <a:lnSpc>
                <a:spcPct val="80000"/>
              </a:lnSpc>
            </a:pPr>
            <a:r>
              <a:rPr lang="en-GB" sz="1800" smtClean="0"/>
              <a:t>Right: Four Horsemen of the Apocalypse, Durer, 16</a:t>
            </a:r>
            <a:r>
              <a:rPr lang="en-GB" sz="1800" baseline="30000" smtClean="0"/>
              <a:t>th</a:t>
            </a:r>
            <a:r>
              <a:rPr lang="en-GB" sz="1800" smtClean="0"/>
              <a:t> c</a:t>
            </a:r>
            <a:endParaRPr lang="en-US" sz="1800" smtClean="0"/>
          </a:p>
        </p:txBody>
      </p:sp>
      <p:pic>
        <p:nvPicPr>
          <p:cNvPr id="11268" name="Picture 6" descr="The_Four_Horseman_of_the_Apocalypse"/>
          <p:cNvPicPr>
            <a:picLocks noGrp="1" noChangeAspect="1" noChangeArrowheads="1"/>
          </p:cNvPicPr>
          <p:nvPr>
            <p:ph sz="half" idx="2"/>
          </p:nvPr>
        </p:nvPicPr>
        <p:blipFill>
          <a:blip r:embed="rId2" cstate="print"/>
          <a:srcRect/>
          <a:stretch>
            <a:fillRect/>
          </a:stretch>
        </p:blipFill>
        <p:spPr>
          <a:xfrm>
            <a:off x="5083175" y="1600200"/>
            <a:ext cx="3167063" cy="4525963"/>
          </a:xfrm>
          <a:noFill/>
        </p:spPr>
      </p:pic>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Christianity and the Sky</a:t>
            </a:r>
            <a:endParaRPr lang="en-GB" dirty="0"/>
          </a:p>
        </p:txBody>
      </p:sp>
      <p:sp>
        <p:nvSpPr>
          <p:cNvPr id="3" name="Text Placeholder 2"/>
          <p:cNvSpPr>
            <a:spLocks noGrp="1"/>
          </p:cNvSpPr>
          <p:nvPr>
            <p:ph type="body" sz="half" idx="1"/>
          </p:nvPr>
        </p:nvSpPr>
        <p:spPr/>
        <p:txBody>
          <a:bodyPr>
            <a:normAutofit lnSpcReduction="10000"/>
          </a:bodyPr>
          <a:lstStyle/>
          <a:p>
            <a:r>
              <a:rPr lang="en-GB" sz="1500" dirty="0" smtClean="0"/>
              <a:t>The sun and moon represent an absolute order which must be the basis of the ecclesiastical and liturgical calendar. Key moments for prayer, worship and hence salvation are determined by the sun and moon.</a:t>
            </a:r>
          </a:p>
          <a:p>
            <a:r>
              <a:rPr lang="en-GB" sz="1500" dirty="0" smtClean="0"/>
              <a:t>To avoid this order is therefore to risk eternal damnation.</a:t>
            </a:r>
          </a:p>
          <a:p>
            <a:r>
              <a:rPr lang="en-GB" sz="1500" dirty="0" smtClean="0"/>
              <a:t>The calculation of the correct date for Easter (Easter Sunday, Christ’s resurrection, is the first Sunday after the first full moon after the spring equinox) becomes the most important problem in early medieval astronomy.</a:t>
            </a:r>
          </a:p>
          <a:p>
            <a:r>
              <a:rPr lang="en-GB" sz="1500" dirty="0" smtClean="0"/>
              <a:t>Eventually the need to time the daily prayer schedule results in the invention of the mechanical clock.</a:t>
            </a:r>
          </a:p>
          <a:p>
            <a:r>
              <a:rPr lang="en-GB" sz="1500" dirty="0" smtClean="0"/>
              <a:t>God sends messages through the stars but the use of the stars for prediction by humans is forbidden.</a:t>
            </a:r>
          </a:p>
          <a:p>
            <a:endParaRPr lang="en-GB" sz="1500" dirty="0" smtClean="0"/>
          </a:p>
          <a:p>
            <a:endParaRPr lang="en-GB" sz="2000" dirty="0"/>
          </a:p>
        </p:txBody>
      </p:sp>
      <p:pic>
        <p:nvPicPr>
          <p:cNvPr id="5" name="Picture 6" descr="Monreale 1180s The Nativity 300 dpi"/>
          <p:cNvPicPr>
            <a:picLocks noGrp="1" noChangeAspect="1" noChangeArrowheads="1"/>
          </p:cNvPicPr>
          <p:nvPr>
            <p:ph sz="half" idx="2"/>
          </p:nvPr>
        </p:nvPicPr>
        <p:blipFill>
          <a:blip r:embed="rId2" cstate="print"/>
          <a:srcRect/>
          <a:stretch>
            <a:fillRect/>
          </a:stretch>
        </p:blipFill>
        <p:spPr>
          <a:xfrm>
            <a:off x="4786314" y="1785926"/>
            <a:ext cx="3919451" cy="2680855"/>
          </a:xfrm>
          <a:noFill/>
        </p:spPr>
      </p:pic>
      <p:pic>
        <p:nvPicPr>
          <p:cNvPr id="6" name="Picture 6" descr="The_Four_Horseman_of_the_Apocalypse"/>
          <p:cNvPicPr>
            <a:picLocks noChangeAspect="1" noChangeArrowheads="1"/>
          </p:cNvPicPr>
          <p:nvPr/>
        </p:nvPicPr>
        <p:blipFill>
          <a:blip r:embed="rId3" cstate="print"/>
          <a:srcRect/>
          <a:stretch>
            <a:fillRect/>
          </a:stretch>
        </p:blipFill>
        <p:spPr>
          <a:xfrm>
            <a:off x="6500826" y="3929066"/>
            <a:ext cx="1928826" cy="2756432"/>
          </a:xfrm>
          <a:prstGeom prst="rect">
            <a:avLst/>
          </a:prstGeom>
          <a:noFill/>
        </p:spPr>
      </p:pic>
      <p:pic>
        <p:nvPicPr>
          <p:cNvPr id="7" name="Picture 6" descr="Christ Pantocrator Hagi Sophia.jpeg"/>
          <p:cNvPicPr>
            <a:picLocks noChangeAspect="1"/>
          </p:cNvPicPr>
          <p:nvPr/>
        </p:nvPicPr>
        <p:blipFill>
          <a:blip r:embed="rId4" cstate="print"/>
          <a:stretch>
            <a:fillRect/>
          </a:stretch>
        </p:blipFill>
        <p:spPr>
          <a:xfrm>
            <a:off x="4908552" y="4500570"/>
            <a:ext cx="1292227" cy="1571627"/>
          </a:xfrm>
          <a:prstGeom prst="rect">
            <a:avLst/>
          </a:prstGeom>
        </p:spPr>
      </p:pic>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smtClean="0"/>
              <a:t>Augustine 354-430</a:t>
            </a:r>
            <a:endParaRPr lang="en-US" smtClean="0"/>
          </a:p>
        </p:txBody>
      </p:sp>
      <p:sp>
        <p:nvSpPr>
          <p:cNvPr id="13315" name="Rectangle 4"/>
          <p:cNvSpPr>
            <a:spLocks noGrp="1" noChangeArrowheads="1"/>
          </p:cNvSpPr>
          <p:nvPr>
            <p:ph type="body" sz="half" idx="1"/>
          </p:nvPr>
        </p:nvSpPr>
        <p:spPr/>
        <p:txBody>
          <a:bodyPr>
            <a:normAutofit fontScale="62500" lnSpcReduction="20000"/>
          </a:bodyPr>
          <a:lstStyle/>
          <a:p>
            <a:pPr eaLnBrk="1" hangingPunct="1"/>
            <a:r>
              <a:rPr lang="en-GB" sz="2800" dirty="0" smtClean="0"/>
              <a:t>Perhaps the most important of all Christian theologians.</a:t>
            </a:r>
          </a:p>
          <a:p>
            <a:pPr eaLnBrk="1" hangingPunct="1"/>
            <a:r>
              <a:rPr lang="en-GB" sz="2800" dirty="0" smtClean="0"/>
              <a:t>Condemned astrology on three grounds: theological: it works because of because of demonic intervention.</a:t>
            </a:r>
          </a:p>
          <a:p>
            <a:pPr eaLnBrk="1" hangingPunct="1"/>
            <a:r>
              <a:rPr lang="en-GB" sz="2800" dirty="0" smtClean="0"/>
              <a:t>Theoretical: he drew on classical theories of time which allowed for chance events, suggesting that apparently accurate astrological predictions were based o coincidence.</a:t>
            </a:r>
          </a:p>
          <a:p>
            <a:r>
              <a:rPr lang="en-GB" sz="2800" dirty="0" smtClean="0"/>
              <a:t>Evidential: from classical scepticism he drew on such arguments as the ‘twins argument’: if astrological theory dictates that babies born at the same time must have similar destinies, why to twins have different lives?</a:t>
            </a:r>
          </a:p>
          <a:p>
            <a:pPr eaLnBrk="1" hangingPunct="1"/>
            <a:endParaRPr lang="en-US" sz="2800" dirty="0" smtClean="0"/>
          </a:p>
        </p:txBody>
      </p:sp>
      <p:pic>
        <p:nvPicPr>
          <p:cNvPr id="6" name="Content Placeholder 5" descr="St_Augustine_jpg.jpg"/>
          <p:cNvPicPr>
            <a:picLocks noGrp="1" noChangeAspect="1"/>
          </p:cNvPicPr>
          <p:nvPr>
            <p:ph sz="half" idx="2"/>
          </p:nvPr>
        </p:nvPicPr>
        <p:blipFill>
          <a:blip r:embed="rId2" cstate="print"/>
          <a:stretch>
            <a:fillRect/>
          </a:stretch>
        </p:blipFill>
        <p:spPr>
          <a:xfrm>
            <a:off x="5330615" y="1600200"/>
            <a:ext cx="2673770" cy="4525963"/>
          </a:xfrm>
        </p:spPr>
      </p:pic>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sz="4000" smtClean="0"/>
              <a:t>But: Augustine on Celestial Influence</a:t>
            </a:r>
            <a:endParaRPr lang="en-US" sz="4000" smtClean="0"/>
          </a:p>
        </p:txBody>
      </p:sp>
      <p:sp>
        <p:nvSpPr>
          <p:cNvPr id="14339" name="Rectangle 3"/>
          <p:cNvSpPr>
            <a:spLocks noGrp="1" noChangeArrowheads="1"/>
          </p:cNvSpPr>
          <p:nvPr>
            <p:ph type="body" idx="1"/>
          </p:nvPr>
        </p:nvSpPr>
        <p:spPr/>
        <p:txBody>
          <a:bodyPr/>
          <a:lstStyle/>
          <a:p>
            <a:pPr eaLnBrk="1" hangingPunct="1">
              <a:lnSpc>
                <a:spcPct val="80000"/>
              </a:lnSpc>
            </a:pPr>
            <a:r>
              <a:rPr lang="en-GB" sz="2800" dirty="0" smtClean="0"/>
              <a:t>‘Now it could be maintained, without utter absurdity, that some influences from the stars have an effect on variations confined to the physical realm. We observe that the variation of the seasons depends on the approach and withdrawal of the sun, and the waxing and waning of the moon produces growth and diminution in certain species, such as sea-urchins and shell-fish, and also the marvellous variation of the tides’.</a:t>
            </a:r>
            <a:r>
              <a:rPr lang="en-GB" sz="2800" dirty="0" smtClean="0">
                <a:hlinkClick r:id="" action="ppaction://noaction"/>
              </a:rPr>
              <a:t>[1]</a:t>
            </a:r>
            <a:endParaRPr lang="en-US" sz="2800" dirty="0" smtClean="0"/>
          </a:p>
          <a:p>
            <a:pPr eaLnBrk="1" hangingPunct="1">
              <a:lnSpc>
                <a:spcPct val="80000"/>
              </a:lnSpc>
            </a:pPr>
            <a:r>
              <a:rPr lang="en-US" sz="2800" dirty="0" smtClean="0"/>
              <a:t/>
            </a:r>
            <a:br>
              <a:rPr lang="en-US" sz="2800" dirty="0" smtClean="0"/>
            </a:br>
            <a:r>
              <a:rPr lang="en-US" sz="2800" dirty="0" smtClean="0">
                <a:hlinkClick r:id="" action="ppaction://noaction"/>
              </a:rPr>
              <a:t>[1]</a:t>
            </a:r>
            <a:r>
              <a:rPr lang="en-US" sz="2800" dirty="0" smtClean="0"/>
              <a:t>. Augustine, </a:t>
            </a:r>
            <a:r>
              <a:rPr lang="en-US" sz="2800" i="1" dirty="0" smtClean="0"/>
              <a:t>City of God</a:t>
            </a:r>
            <a:r>
              <a:rPr lang="en-US" sz="2800" dirty="0" smtClean="0"/>
              <a:t>, Book V, 6.</a:t>
            </a:r>
          </a:p>
        </p:txBody>
      </p:sp>
      <p:pic>
        <p:nvPicPr>
          <p:cNvPr id="4" name="Content Placeholder 5" descr="St_Augustine_jpg.jpg"/>
          <p:cNvPicPr>
            <a:picLocks noChangeAspect="1"/>
          </p:cNvPicPr>
          <p:nvPr/>
        </p:nvPicPr>
        <p:blipFill>
          <a:blip r:embed="rId2" cstate="print"/>
          <a:stretch>
            <a:fillRect/>
          </a:stretch>
        </p:blipFill>
        <p:spPr>
          <a:xfrm>
            <a:off x="7858148" y="5000636"/>
            <a:ext cx="1002543" cy="1697031"/>
          </a:xfrm>
          <a:prstGeom prst="rect">
            <a:avLst/>
          </a:prstGeom>
        </p:spPr>
      </p:pic>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Therefore when a monk at Strata Florida sees the sun rise</a:t>
            </a:r>
            <a:endParaRPr lang="en-GB" dirty="0"/>
          </a:p>
        </p:txBody>
      </p:sp>
      <p:pic>
        <p:nvPicPr>
          <p:cNvPr id="5" name="Content Placeholder 6" descr="day somerset fields.jpg"/>
          <p:cNvPicPr>
            <a:picLocks noGrp="1" noChangeAspect="1"/>
          </p:cNvPicPr>
          <p:nvPr>
            <p:ph sz="half" idx="1"/>
          </p:nvPr>
        </p:nvPicPr>
        <p:blipFill>
          <a:blip r:embed="rId2" cstate="print"/>
          <a:stretch>
            <a:fillRect/>
          </a:stretch>
        </p:blipFill>
        <p:spPr>
          <a:xfrm>
            <a:off x="785786" y="2000240"/>
            <a:ext cx="3505200" cy="1304925"/>
          </a:xfrm>
        </p:spPr>
      </p:pic>
      <p:sp>
        <p:nvSpPr>
          <p:cNvPr id="3" name="Text Placeholder 2"/>
          <p:cNvSpPr>
            <a:spLocks noGrp="1"/>
          </p:cNvSpPr>
          <p:nvPr>
            <p:ph sz="half" idx="2"/>
          </p:nvPr>
        </p:nvSpPr>
        <p:spPr/>
        <p:txBody>
          <a:bodyPr>
            <a:normAutofit lnSpcReduction="10000"/>
          </a:bodyPr>
          <a:lstStyle/>
          <a:p>
            <a:r>
              <a:rPr lang="en-GB" dirty="0" smtClean="0"/>
              <a:t>It doesn’t just means the beginning of day.</a:t>
            </a:r>
          </a:p>
          <a:p>
            <a:endParaRPr lang="en-GB" dirty="0" smtClean="0"/>
          </a:p>
          <a:p>
            <a:r>
              <a:rPr lang="en-GB" dirty="0" smtClean="0"/>
              <a:t>It is a reminder of God’s order, grace and law, and Christ’s birth, death and sacrifice.</a:t>
            </a:r>
          </a:p>
          <a:p>
            <a:endParaRPr lang="en-GB" dirty="0" smtClean="0"/>
          </a:p>
          <a:p>
            <a:r>
              <a:rPr lang="en-GB" dirty="0" smtClean="0"/>
              <a:t>If this is ignored there is a risk of Hell.</a:t>
            </a:r>
            <a:endParaRPr lang="en-GB" dirty="0"/>
          </a:p>
        </p:txBody>
      </p:sp>
      <p:pic>
        <p:nvPicPr>
          <p:cNvPr id="6" name="Picture 5" descr="Bosch Hell.jpeg"/>
          <p:cNvPicPr>
            <a:picLocks noChangeAspect="1"/>
          </p:cNvPicPr>
          <p:nvPr/>
        </p:nvPicPr>
        <p:blipFill>
          <a:blip r:embed="rId3" cstate="print"/>
          <a:stretch>
            <a:fillRect/>
          </a:stretch>
        </p:blipFill>
        <p:spPr>
          <a:xfrm>
            <a:off x="1142976" y="3500438"/>
            <a:ext cx="2214578" cy="2959670"/>
          </a:xfrm>
          <a:prstGeom prst="rect">
            <a:avLst/>
          </a:prstGeom>
        </p:spPr>
      </p:pic>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Land, Sea and Sky </a:t>
            </a:r>
            <a:r>
              <a:rPr lang="en-GB" dirty="0" err="1" smtClean="0"/>
              <a:t>Scapes</a:t>
            </a:r>
            <a:r>
              <a:rPr lang="en-GB" dirty="0" smtClean="0"/>
              <a:t/>
            </a:r>
            <a:br>
              <a:rPr lang="en-GB" dirty="0" smtClean="0"/>
            </a:br>
            <a:r>
              <a:rPr lang="en-GB" dirty="0" smtClean="0"/>
              <a:t>Part 3</a:t>
            </a:r>
            <a:endParaRPr lang="en-GB" dirty="0"/>
          </a:p>
        </p:txBody>
      </p:sp>
      <p:sp>
        <p:nvSpPr>
          <p:cNvPr id="5" name="Subtitle 4"/>
          <p:cNvSpPr>
            <a:spLocks noGrp="1"/>
          </p:cNvSpPr>
          <p:nvPr>
            <p:ph type="subTitle" idx="1"/>
          </p:nvPr>
        </p:nvSpPr>
        <p:spPr/>
        <p:txBody>
          <a:bodyPr/>
          <a:lstStyle/>
          <a:p>
            <a:r>
              <a:rPr lang="en-GB" dirty="0" smtClean="0"/>
              <a:t>The sky at Strata Florida</a:t>
            </a:r>
          </a:p>
          <a:p>
            <a:r>
              <a:rPr lang="en-GB" dirty="0" smtClean="0"/>
              <a:t>2. Scriptural sources</a:t>
            </a:r>
            <a:endParaRPr lang="en-GB" dirty="0"/>
          </a:p>
        </p:txBody>
      </p:sp>
      <p:pic>
        <p:nvPicPr>
          <p:cNvPr id="6" name="Picture 5" descr="Strata_Florida,_ground_plan.png"/>
          <p:cNvPicPr>
            <a:picLocks noChangeAspect="1"/>
          </p:cNvPicPr>
          <p:nvPr/>
        </p:nvPicPr>
        <p:blipFill>
          <a:blip r:embed="rId2" cstate="print"/>
          <a:stretch>
            <a:fillRect/>
          </a:stretch>
        </p:blipFill>
        <p:spPr>
          <a:xfrm>
            <a:off x="7558544" y="0"/>
            <a:ext cx="1585455" cy="2428868"/>
          </a:xfrm>
          <a:prstGeom prst="rect">
            <a:avLst/>
          </a:prstGeom>
        </p:spPr>
      </p:pic>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Physical Influences from classical sources</a:t>
            </a:r>
            <a:endParaRPr lang="en-US" dirty="0"/>
          </a:p>
        </p:txBody>
      </p:sp>
      <p:sp>
        <p:nvSpPr>
          <p:cNvPr id="3" name="Text Placeholder 2"/>
          <p:cNvSpPr>
            <a:spLocks noGrp="1"/>
          </p:cNvSpPr>
          <p:nvPr>
            <p:ph type="body" sz="half" idx="1"/>
          </p:nvPr>
        </p:nvSpPr>
        <p:spPr/>
        <p:txBody>
          <a:bodyPr rtlCol="0">
            <a:normAutofit fontScale="70000" lnSpcReduction="20000"/>
          </a:bodyPr>
          <a:lstStyle/>
          <a:p>
            <a:pPr eaLnBrk="1" fontAlgn="auto" hangingPunct="1">
              <a:spcAft>
                <a:spcPts val="0"/>
              </a:spcAft>
              <a:buFont typeface="Arial" pitchFamily="34" charset="0"/>
              <a:buChar char="•"/>
              <a:defRPr/>
            </a:pPr>
            <a:r>
              <a:rPr lang="en-GB" dirty="0"/>
              <a:t>Saturn is cold and frozen, Jupiter </a:t>
            </a:r>
            <a:r>
              <a:rPr lang="en-GB" dirty="0" smtClean="0"/>
              <a:t>is warm </a:t>
            </a:r>
          </a:p>
          <a:p>
            <a:pPr eaLnBrk="1" fontAlgn="auto" hangingPunct="1">
              <a:spcAft>
                <a:spcPts val="0"/>
              </a:spcAft>
              <a:buFont typeface="Arial" pitchFamily="34" charset="0"/>
              <a:buChar char="•"/>
              <a:defRPr/>
            </a:pPr>
            <a:r>
              <a:rPr lang="en-GB" dirty="0" smtClean="0"/>
              <a:t>Mars very </a:t>
            </a:r>
            <a:r>
              <a:rPr lang="en-GB" dirty="0"/>
              <a:t>hot, </a:t>
            </a:r>
            <a:endParaRPr lang="en-GB" dirty="0" smtClean="0"/>
          </a:p>
          <a:p>
            <a:pPr eaLnBrk="1" fontAlgn="auto" hangingPunct="1">
              <a:spcAft>
                <a:spcPts val="0"/>
              </a:spcAft>
              <a:buFont typeface="Arial" pitchFamily="34" charset="0"/>
              <a:buChar char="•"/>
              <a:defRPr/>
            </a:pPr>
            <a:r>
              <a:rPr lang="en-GB" dirty="0" smtClean="0"/>
              <a:t>Venus </a:t>
            </a:r>
            <a:r>
              <a:rPr lang="en-GB" dirty="0"/>
              <a:t>is 'the cause of the birth of all things upon earth' and 'scatters a general dew' at its rising which stimulates the sexual organs. </a:t>
            </a:r>
            <a:endParaRPr lang="en-GB" dirty="0" smtClean="0"/>
          </a:p>
          <a:p>
            <a:pPr eaLnBrk="1" fontAlgn="auto" hangingPunct="1">
              <a:spcAft>
                <a:spcPts val="0"/>
              </a:spcAft>
              <a:buFont typeface="Arial" pitchFamily="34" charset="0"/>
              <a:buChar char="•"/>
              <a:defRPr/>
            </a:pPr>
            <a:r>
              <a:rPr lang="en-GB" dirty="0" smtClean="0"/>
              <a:t>The </a:t>
            </a:r>
            <a:r>
              <a:rPr lang="en-GB" dirty="0"/>
              <a:t>sun </a:t>
            </a:r>
            <a:r>
              <a:rPr lang="en-GB" dirty="0" smtClean="0"/>
              <a:t>is hot</a:t>
            </a:r>
          </a:p>
          <a:p>
            <a:pPr eaLnBrk="1" fontAlgn="auto" hangingPunct="1">
              <a:spcAft>
                <a:spcPts val="0"/>
              </a:spcAft>
              <a:buFont typeface="Arial" pitchFamily="34" charset="0"/>
              <a:buChar char="•"/>
              <a:defRPr/>
            </a:pPr>
            <a:r>
              <a:rPr lang="en-GB" dirty="0" smtClean="0"/>
              <a:t>The moon is moist</a:t>
            </a:r>
            <a:r>
              <a:rPr lang="en-GB" dirty="0"/>
              <a:t>.</a:t>
            </a:r>
            <a:r>
              <a:rPr lang="en-US" dirty="0" smtClean="0"/>
              <a:t> </a:t>
            </a:r>
            <a:r>
              <a:rPr lang="en-GB" dirty="0"/>
              <a:t> </a:t>
            </a:r>
            <a:endParaRPr lang="en-US" dirty="0"/>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r>
              <a:rPr lang="en-GB" dirty="0" smtClean="0"/>
              <a:t>Pliny</a:t>
            </a:r>
            <a:r>
              <a:rPr lang="en-GB" dirty="0"/>
              <a:t>, </a:t>
            </a:r>
            <a:r>
              <a:rPr lang="en-GB" i="1" dirty="0"/>
              <a:t>Natural History</a:t>
            </a:r>
            <a:r>
              <a:rPr lang="en-GB" dirty="0"/>
              <a:t>, II.iv.12, vi.32-40, see also xvi,19.</a:t>
            </a:r>
            <a:endParaRPr lang="en-US" dirty="0"/>
          </a:p>
          <a:p>
            <a:pPr eaLnBrk="1" fontAlgn="auto" hangingPunct="1">
              <a:spcAft>
                <a:spcPts val="0"/>
              </a:spcAft>
              <a:buFont typeface="Arial" pitchFamily="34" charset="0"/>
              <a:buChar char="•"/>
              <a:defRPr/>
            </a:pPr>
            <a:r>
              <a:rPr lang="en-GB" dirty="0"/>
              <a:t> </a:t>
            </a:r>
            <a:endParaRPr lang="en-US" dirty="0"/>
          </a:p>
          <a:p>
            <a:pPr eaLnBrk="1" fontAlgn="auto" hangingPunct="1">
              <a:spcAft>
                <a:spcPts val="0"/>
              </a:spcAft>
              <a:buFont typeface="Arial" pitchFamily="34" charset="0"/>
              <a:buChar char="•"/>
              <a:defRPr/>
            </a:pPr>
            <a:endParaRPr lang="en-US" dirty="0"/>
          </a:p>
        </p:txBody>
      </p:sp>
      <p:pic>
        <p:nvPicPr>
          <p:cNvPr id="35844" name="Content Placeholder 6" descr="Pliny the Elder.jpeg"/>
          <p:cNvPicPr>
            <a:picLocks noGrp="1" noChangeAspect="1"/>
          </p:cNvPicPr>
          <p:nvPr>
            <p:ph sz="half" idx="2"/>
          </p:nvPr>
        </p:nvPicPr>
        <p:blipFill>
          <a:blip r:embed="rId2" cstate="print"/>
          <a:srcRect/>
          <a:stretch>
            <a:fillRect/>
          </a:stretch>
        </p:blipFill>
        <p:spPr>
          <a:xfrm>
            <a:off x="5357813" y="1785938"/>
            <a:ext cx="3119437" cy="4173537"/>
          </a:xfrm>
        </p:spPr>
      </p:pic>
      <p:pic>
        <p:nvPicPr>
          <p:cNvPr id="35845" name="Picture 2"/>
          <p:cNvPicPr>
            <a:picLocks noChangeAspect="1" noChangeArrowheads="1"/>
          </p:cNvPicPr>
          <p:nvPr/>
        </p:nvPicPr>
        <p:blipFill>
          <a:blip r:embed="rId3" cstate="print"/>
          <a:srcRect/>
          <a:stretch>
            <a:fillRect/>
          </a:stretch>
        </p:blipFill>
        <p:spPr bwMode="auto">
          <a:xfrm>
            <a:off x="214282" y="6215082"/>
            <a:ext cx="1284288" cy="528638"/>
          </a:xfrm>
          <a:prstGeom prst="rect">
            <a:avLst/>
          </a:prstGeom>
          <a:noFill/>
          <a:ln w="9525">
            <a:noFill/>
            <a:miter lim="800000"/>
            <a:headEnd/>
            <a:tailEnd/>
          </a:ln>
        </p:spPr>
      </p:pic>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
            </a:r>
            <a:br>
              <a:rPr lang="en-GB" dirty="0" smtClean="0"/>
            </a:br>
            <a:r>
              <a:rPr lang="en-GB" sz="2200" dirty="0" smtClean="0"/>
              <a:t>Plato: Time as Universal Order: events in earth correlate with those in the sky</a:t>
            </a:r>
            <a:endParaRPr lang="en-US" sz="2200" dirty="0"/>
          </a:p>
        </p:txBody>
      </p:sp>
      <p:sp>
        <p:nvSpPr>
          <p:cNvPr id="3" name="Text Placeholder 2"/>
          <p:cNvSpPr>
            <a:spLocks noGrp="1"/>
          </p:cNvSpPr>
          <p:nvPr>
            <p:ph type="body" sz="half" idx="1"/>
          </p:nvPr>
        </p:nvSpPr>
        <p:spPr/>
        <p:txBody>
          <a:bodyPr rtlCol="0">
            <a:normAutofit fontScale="77500" lnSpcReduction="20000"/>
          </a:bodyPr>
          <a:lstStyle/>
          <a:p>
            <a:pPr eaLnBrk="1" fontAlgn="auto" hangingPunct="1">
              <a:spcAft>
                <a:spcPts val="0"/>
              </a:spcAft>
              <a:buFont typeface="Arial" pitchFamily="34" charset="0"/>
              <a:buChar char="•"/>
              <a:defRPr/>
            </a:pPr>
            <a:r>
              <a:rPr lang="en-US" dirty="0" smtClean="0"/>
              <a:t>‘</a:t>
            </a:r>
            <a:r>
              <a:rPr lang="en-GB" dirty="0" smtClean="0"/>
              <a:t>'Wherefore, as a consequence of this reasoning and design on the part of God, with a view to the generation of Time, the sun and moon and five other stars, which bear the appellation of "planets" [i.e., 'wanderers'], came into existence for the determining and preserving of the numbers of Time.' (</a:t>
            </a:r>
            <a:r>
              <a:rPr lang="en-GB" dirty="0" err="1" smtClean="0"/>
              <a:t>Timaeus</a:t>
            </a:r>
            <a:r>
              <a:rPr lang="en-GB" dirty="0" smtClean="0"/>
              <a:t> 38C). </a:t>
            </a:r>
            <a:endParaRPr lang="en-US" dirty="0" smtClean="0"/>
          </a:p>
          <a:p>
            <a:pPr eaLnBrk="1" fontAlgn="auto" hangingPunct="1">
              <a:spcAft>
                <a:spcPts val="0"/>
              </a:spcAft>
              <a:buFont typeface="Arial" pitchFamily="34" charset="0"/>
              <a:buChar char="•"/>
              <a:defRPr/>
            </a:pPr>
            <a:endParaRPr lang="en-US" dirty="0" smtClean="0"/>
          </a:p>
          <a:p>
            <a:pPr eaLnBrk="1" fontAlgn="auto" hangingPunct="1">
              <a:spcAft>
                <a:spcPts val="0"/>
              </a:spcAft>
              <a:buFont typeface="Arial" pitchFamily="34" charset="0"/>
              <a:buChar char="•"/>
              <a:defRPr/>
            </a:pPr>
            <a:endParaRPr lang="en-US" dirty="0"/>
          </a:p>
        </p:txBody>
      </p:sp>
      <p:pic>
        <p:nvPicPr>
          <p:cNvPr id="31748" name="Content Placeholder 4" descr="Plato 5.jpg"/>
          <p:cNvPicPr>
            <a:picLocks noGrp="1" noChangeAspect="1"/>
          </p:cNvPicPr>
          <p:nvPr>
            <p:ph sz="half" idx="2"/>
          </p:nvPr>
        </p:nvPicPr>
        <p:blipFill>
          <a:blip r:embed="rId2" cstate="print"/>
          <a:srcRect/>
          <a:stretch>
            <a:fillRect/>
          </a:stretch>
        </p:blipFill>
        <p:spPr>
          <a:xfrm>
            <a:off x="5357813" y="1785938"/>
            <a:ext cx="3376612" cy="4119562"/>
          </a:xfrm>
        </p:spPr>
      </p:pic>
      <p:pic>
        <p:nvPicPr>
          <p:cNvPr id="31749" name="Picture 2"/>
          <p:cNvPicPr>
            <a:picLocks noChangeAspect="1" noChangeArrowheads="1"/>
          </p:cNvPicPr>
          <p:nvPr/>
        </p:nvPicPr>
        <p:blipFill>
          <a:blip r:embed="rId3" cstate="print"/>
          <a:srcRect/>
          <a:stretch>
            <a:fillRect/>
          </a:stretch>
        </p:blipFill>
        <p:spPr bwMode="auto">
          <a:xfrm>
            <a:off x="0" y="0"/>
            <a:ext cx="1284288" cy="528638"/>
          </a:xfrm>
          <a:prstGeom prst="rect">
            <a:avLst/>
          </a:prstGeom>
          <a:noFill/>
          <a:ln w="9525">
            <a:noFill/>
            <a:miter lim="800000"/>
            <a:headEnd/>
            <a:tailEnd/>
          </a:ln>
        </p:spPr>
      </p:pic>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eaLnBrk="1" fontAlgn="auto" hangingPunct="1">
              <a:spcAft>
                <a:spcPts val="0"/>
              </a:spcAft>
              <a:defRPr/>
            </a:pPr>
            <a:r>
              <a:rPr lang="en-GB" dirty="0" smtClean="0"/>
              <a:t>Plato: causes</a:t>
            </a:r>
            <a:endParaRPr lang="en-US" dirty="0"/>
          </a:p>
        </p:txBody>
      </p:sp>
      <p:sp>
        <p:nvSpPr>
          <p:cNvPr id="3" name="Text Placeholder 2"/>
          <p:cNvSpPr>
            <a:spLocks noGrp="1"/>
          </p:cNvSpPr>
          <p:nvPr>
            <p:ph type="body" sz="half" idx="1"/>
          </p:nvPr>
        </p:nvSpPr>
        <p:spPr/>
        <p:txBody>
          <a:bodyPr rtlCol="0">
            <a:normAutofit fontScale="92500" lnSpcReduction="20000"/>
          </a:bodyPr>
          <a:lstStyle/>
          <a:p>
            <a:pPr eaLnBrk="1" fontAlgn="auto" hangingPunct="1">
              <a:spcAft>
                <a:spcPts val="0"/>
              </a:spcAft>
              <a:buFont typeface="Arial" pitchFamily="34" charset="0"/>
              <a:buChar char="•"/>
              <a:defRPr/>
            </a:pPr>
            <a:r>
              <a:rPr lang="en-GB" dirty="0"/>
              <a:t>The physical cosmos, i.e., the revolutions of the Same and Other, the planets and stars, </a:t>
            </a:r>
            <a:r>
              <a:rPr lang="en-GB" b="1" dirty="0"/>
              <a:t>are 'auxiliary' (or 'secondary') causes </a:t>
            </a:r>
            <a:r>
              <a:rPr lang="en-GB" dirty="0"/>
              <a:t>which </a:t>
            </a:r>
            <a:r>
              <a:rPr lang="en-GB" b="1" dirty="0"/>
              <a:t>'God employs as his ministers in perfecting, so far as possible, the Form of the Most Good'. </a:t>
            </a:r>
            <a:endParaRPr lang="en-US" b="1" dirty="0"/>
          </a:p>
        </p:txBody>
      </p:sp>
      <p:pic>
        <p:nvPicPr>
          <p:cNvPr id="33796" name="Content Placeholder 4" descr="Plato 4.jpeg"/>
          <p:cNvPicPr>
            <a:picLocks noGrp="1" noChangeAspect="1"/>
          </p:cNvPicPr>
          <p:nvPr>
            <p:ph sz="half" idx="2"/>
          </p:nvPr>
        </p:nvPicPr>
        <p:blipFill>
          <a:blip r:embed="rId2" cstate="print"/>
          <a:srcRect/>
          <a:stretch>
            <a:fillRect/>
          </a:stretch>
        </p:blipFill>
        <p:spPr>
          <a:xfrm>
            <a:off x="4838700" y="2143125"/>
            <a:ext cx="3189288" cy="3000375"/>
          </a:xfrm>
        </p:spPr>
      </p:pic>
      <p:pic>
        <p:nvPicPr>
          <p:cNvPr id="33797" name="Picture 2"/>
          <p:cNvPicPr>
            <a:picLocks noChangeAspect="1" noChangeArrowheads="1"/>
          </p:cNvPicPr>
          <p:nvPr/>
        </p:nvPicPr>
        <p:blipFill>
          <a:blip r:embed="rId3" cstate="print"/>
          <a:srcRect/>
          <a:stretch>
            <a:fillRect/>
          </a:stretch>
        </p:blipFill>
        <p:spPr bwMode="auto">
          <a:xfrm>
            <a:off x="0" y="0"/>
            <a:ext cx="1284288" cy="528638"/>
          </a:xfrm>
          <a:prstGeom prst="rect">
            <a:avLst/>
          </a:prstGeom>
          <a:noFill/>
          <a:ln w="9525">
            <a:noFill/>
            <a:miter lim="800000"/>
            <a:headEnd/>
            <a:tailEnd/>
          </a:ln>
        </p:spPr>
      </p:pic>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crisis of the twelfth century</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Augustine had stated that the stars and planets influenced the body. This assumption was universally accepted, as gravity is now.</a:t>
            </a:r>
          </a:p>
          <a:p>
            <a:r>
              <a:rPr lang="en-GB" dirty="0" smtClean="0"/>
              <a:t>The translations of the twelfth-thirteenth centuries, all framed within the context of a single creator, and hence implicitly acceptable in a Christian context, presented a naturalistic challenge to God’s authority and individuals’ ability to make moral choices and choose salvation.</a:t>
            </a:r>
          </a:p>
          <a:p>
            <a:r>
              <a:rPr lang="en-GB" dirty="0" smtClean="0"/>
              <a:t>The Cistercians, founders of Strata Florida, influenced by Bernard of </a:t>
            </a:r>
            <a:r>
              <a:rPr lang="en-GB" dirty="0" err="1" smtClean="0"/>
              <a:t>Clairvaux</a:t>
            </a:r>
            <a:r>
              <a:rPr lang="en-GB" dirty="0" smtClean="0"/>
              <a:t>, were resistant to the intellectual revolution of the 12</a:t>
            </a:r>
            <a:r>
              <a:rPr lang="en-GB" baseline="30000" dirty="0" smtClean="0"/>
              <a:t>th</a:t>
            </a:r>
            <a:r>
              <a:rPr lang="en-GB" dirty="0" smtClean="0"/>
              <a:t> c.</a:t>
            </a:r>
          </a:p>
          <a:p>
            <a:r>
              <a:rPr lang="en-GB" dirty="0" smtClean="0"/>
              <a:t>But it provided the wider context to the Abbey’s life until dissolution.</a:t>
            </a:r>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defRPr/>
            </a:pPr>
            <a:r>
              <a:rPr lang="en-GB" b="1" dirty="0" smtClean="0"/>
              <a:t>Thomas Aquinas 1224/7-1274 </a:t>
            </a:r>
            <a:r>
              <a:rPr lang="en-US" dirty="0" smtClean="0"/>
              <a:t/>
            </a:r>
            <a:br>
              <a:rPr lang="en-US" dirty="0" smtClean="0"/>
            </a:br>
            <a:endParaRPr lang="en-US" dirty="0" smtClean="0"/>
          </a:p>
        </p:txBody>
      </p:sp>
      <p:sp>
        <p:nvSpPr>
          <p:cNvPr id="10243" name="Content Placeholder 2"/>
          <p:cNvSpPr>
            <a:spLocks noGrp="1"/>
          </p:cNvSpPr>
          <p:nvPr>
            <p:ph idx="1"/>
          </p:nvPr>
        </p:nvSpPr>
        <p:spPr/>
        <p:txBody>
          <a:bodyPr/>
          <a:lstStyle/>
          <a:p>
            <a:pPr eaLnBrk="1" hangingPunct="1"/>
            <a:r>
              <a:rPr lang="en-GB" sz="2000" dirty="0" smtClean="0"/>
              <a:t>Dominican</a:t>
            </a:r>
          </a:p>
          <a:p>
            <a:pPr eaLnBrk="1" hangingPunct="1"/>
            <a:r>
              <a:rPr lang="en-GB" sz="2000" i="1" dirty="0" smtClean="0"/>
              <a:t>Summa Contra Gentiles (= Against the Errors of the Infidels)</a:t>
            </a:r>
            <a:r>
              <a:rPr lang="en-GB" sz="2000" dirty="0" smtClean="0"/>
              <a:t>: A response to the translations of Arabic astrological texts, written in an Aristotelian and Ptolemaic context, which presented astrology in a naturalistic framework and suggested that the soul was subject to natural influence.</a:t>
            </a:r>
          </a:p>
          <a:p>
            <a:pPr eaLnBrk="1" hangingPunct="1"/>
            <a:endParaRPr lang="en-GB" sz="2000" dirty="0" smtClean="0"/>
          </a:p>
          <a:p>
            <a:pPr eaLnBrk="1" hangingPunct="1"/>
            <a:endParaRPr lang="en-GB" dirty="0" smtClean="0"/>
          </a:p>
          <a:p>
            <a:pPr eaLnBrk="1" hangingPunct="1"/>
            <a:endParaRPr lang="en-US" dirty="0" smtClean="0"/>
          </a:p>
        </p:txBody>
      </p:sp>
      <p:pic>
        <p:nvPicPr>
          <p:cNvPr id="10244" name="Picture 3" descr="Thomas Aquinas.jpeg"/>
          <p:cNvPicPr>
            <a:picLocks noChangeAspect="1"/>
          </p:cNvPicPr>
          <p:nvPr/>
        </p:nvPicPr>
        <p:blipFill>
          <a:blip r:embed="rId2" cstate="print"/>
          <a:srcRect/>
          <a:stretch>
            <a:fillRect/>
          </a:stretch>
        </p:blipFill>
        <p:spPr bwMode="auto">
          <a:xfrm>
            <a:off x="3514703" y="3429000"/>
            <a:ext cx="2057429" cy="2706996"/>
          </a:xfrm>
          <a:prstGeom prst="rect">
            <a:avLst/>
          </a:prstGeom>
          <a:noFill/>
          <a:ln w="9525">
            <a:noFill/>
            <a:miter lim="800000"/>
            <a:headEnd/>
            <a:tailEnd/>
          </a:ln>
        </p:spPr>
      </p:pic>
      <p:pic>
        <p:nvPicPr>
          <p:cNvPr id="10245" name="Picture 2"/>
          <p:cNvPicPr>
            <a:picLocks noChangeAspect="1" noChangeArrowheads="1"/>
          </p:cNvPicPr>
          <p:nvPr/>
        </p:nvPicPr>
        <p:blipFill>
          <a:blip r:embed="rId3" cstate="print"/>
          <a:srcRect/>
          <a:stretch>
            <a:fillRect/>
          </a:stretch>
        </p:blipFill>
        <p:spPr bwMode="auto">
          <a:xfrm>
            <a:off x="214282" y="6005095"/>
            <a:ext cx="2070083" cy="852905"/>
          </a:xfrm>
          <a:prstGeom prst="rect">
            <a:avLst/>
          </a:prstGeom>
          <a:noFill/>
          <a:ln w="9525">
            <a:noFill/>
            <a:miter lim="800000"/>
            <a:headEnd/>
            <a:tailEnd/>
          </a:ln>
        </p:spPr>
      </p:pic>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eaLnBrk="1" hangingPunct="1"/>
            <a:r>
              <a:rPr lang="en-GB" smtClean="0"/>
              <a:t>The Problem</a:t>
            </a:r>
            <a:endParaRPr lang="en-US" smtClean="0"/>
          </a:p>
        </p:txBody>
      </p:sp>
      <p:sp>
        <p:nvSpPr>
          <p:cNvPr id="11267" name="Content Placeholder 2"/>
          <p:cNvSpPr>
            <a:spLocks noGrp="1"/>
          </p:cNvSpPr>
          <p:nvPr>
            <p:ph idx="1"/>
          </p:nvPr>
        </p:nvSpPr>
        <p:spPr/>
        <p:txBody>
          <a:bodyPr/>
          <a:lstStyle/>
          <a:p>
            <a:pPr eaLnBrk="1" hangingPunct="1"/>
            <a:r>
              <a:rPr lang="en-GB" smtClean="0"/>
              <a:t>SGC.III.85.14.</a:t>
            </a:r>
            <a:endParaRPr lang="en-US" smtClean="0"/>
          </a:p>
          <a:p>
            <a:pPr eaLnBrk="1" hangingPunct="1"/>
            <a:r>
              <a:rPr lang="en-GB" smtClean="0"/>
              <a:t>Quotes Augustine City of God V.6: 'it is not utterly absurd to say that certain influences of the stars are able to produce differences in body only'.</a:t>
            </a:r>
            <a:endParaRPr lang="en-US" smtClean="0"/>
          </a:p>
          <a:p>
            <a:pPr eaLnBrk="1" hangingPunct="1"/>
            <a:endParaRPr lang="en-US" smtClean="0"/>
          </a:p>
        </p:txBody>
      </p:sp>
      <p:pic>
        <p:nvPicPr>
          <p:cNvPr id="11268" name="Picture 2"/>
          <p:cNvPicPr>
            <a:picLocks noChangeAspect="1" noChangeArrowheads="1"/>
          </p:cNvPicPr>
          <p:nvPr/>
        </p:nvPicPr>
        <p:blipFill>
          <a:blip r:embed="rId2" cstate="print"/>
          <a:srcRect/>
          <a:stretch>
            <a:fillRect/>
          </a:stretch>
        </p:blipFill>
        <p:spPr bwMode="auto">
          <a:xfrm>
            <a:off x="6775450" y="6000750"/>
            <a:ext cx="2081213" cy="857250"/>
          </a:xfrm>
          <a:prstGeom prst="rect">
            <a:avLst/>
          </a:prstGeom>
          <a:noFill/>
          <a:ln w="9525">
            <a:noFill/>
            <a:miter lim="800000"/>
            <a:headEnd/>
            <a:tailEnd/>
          </a:ln>
        </p:spPr>
      </p:pic>
      <p:pic>
        <p:nvPicPr>
          <p:cNvPr id="11269" name="Content Placeholder 3" descr="Thomas Aquinas 2.jpeg"/>
          <p:cNvPicPr>
            <a:picLocks noChangeAspect="1"/>
          </p:cNvPicPr>
          <p:nvPr/>
        </p:nvPicPr>
        <p:blipFill>
          <a:blip r:embed="rId3" cstate="print"/>
          <a:srcRect/>
          <a:stretch>
            <a:fillRect/>
          </a:stretch>
        </p:blipFill>
        <p:spPr bwMode="auto">
          <a:xfrm>
            <a:off x="0" y="0"/>
            <a:ext cx="869950" cy="1174750"/>
          </a:xfrm>
          <a:prstGeom prst="rect">
            <a:avLst/>
          </a:prstGeom>
          <a:noFill/>
          <a:ln w="9525">
            <a:noFill/>
            <a:miter lim="800000"/>
            <a:headEnd/>
            <a:tailEnd/>
          </a:ln>
        </p:spPr>
      </p:pic>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fontScale="90000"/>
          </a:bodyPr>
          <a:lstStyle/>
          <a:p>
            <a:pPr eaLnBrk="1" hangingPunct="1"/>
            <a:r>
              <a:rPr lang="en-GB" dirty="0" smtClean="0"/>
              <a:t>Aquinas agrees that astrology can analyse character</a:t>
            </a:r>
            <a:endParaRPr lang="en-US" dirty="0" smtClean="0"/>
          </a:p>
        </p:txBody>
      </p:sp>
      <p:sp>
        <p:nvSpPr>
          <p:cNvPr id="3" name="Content Placeholder 2"/>
          <p:cNvSpPr>
            <a:spLocks noGrp="1"/>
          </p:cNvSpPr>
          <p:nvPr>
            <p:ph idx="1"/>
          </p:nvPr>
        </p:nvSpPr>
        <p:spPr/>
        <p:txBody>
          <a:bodyPr rtlCol="0">
            <a:normAutofit fontScale="77500" lnSpcReduction="20000"/>
          </a:bodyPr>
          <a:lstStyle/>
          <a:p>
            <a:pPr eaLnBrk="1" fontAlgn="auto" hangingPunct="1">
              <a:spcAft>
                <a:spcPts val="0"/>
              </a:spcAft>
              <a:buFont typeface="Arial" pitchFamily="34" charset="0"/>
              <a:buChar char="•"/>
              <a:defRPr/>
            </a:pPr>
            <a:r>
              <a:rPr lang="en-GB" dirty="0" smtClean="0"/>
              <a:t>'So, the celestial bodies work indirectly on the good condition of understanding. Thus, just as physicians may judge the goodness of an intellect from the condition of its body, as from a proximate disposition, so also may an astronomer judge from the celestial motions as the remote cause of such dispositions. In this way, then, it is possible that there is some truth in what Ptolemy says in his </a:t>
            </a:r>
            <a:r>
              <a:rPr lang="en-GB" dirty="0" err="1" smtClean="0"/>
              <a:t>Centiloquium</a:t>
            </a:r>
            <a:r>
              <a:rPr lang="en-GB" dirty="0" smtClean="0"/>
              <a:t>: 'When, at the time of a man's birth, Mercury is in conjunction with Saturn and is itself in a strong condition, it gives inwardly to things the goodness of understanding'.   </a:t>
            </a:r>
            <a:endParaRPr lang="en-US" dirty="0" smtClean="0"/>
          </a:p>
          <a:p>
            <a:pPr eaLnBrk="1" fontAlgn="auto" hangingPunct="1">
              <a:spcAft>
                <a:spcPts val="0"/>
              </a:spcAft>
              <a:buFont typeface="Arial" pitchFamily="34" charset="0"/>
              <a:buChar char="•"/>
              <a:defRPr/>
            </a:pPr>
            <a:r>
              <a:rPr lang="en-GB" dirty="0" smtClean="0"/>
              <a:t>III.84.14</a:t>
            </a:r>
            <a:endParaRPr lang="en-US" dirty="0" smtClean="0"/>
          </a:p>
          <a:p>
            <a:pPr eaLnBrk="1" fontAlgn="auto" hangingPunct="1">
              <a:spcAft>
                <a:spcPts val="0"/>
              </a:spcAft>
              <a:buFont typeface="Arial" pitchFamily="34" charset="0"/>
              <a:buChar char="•"/>
              <a:defRPr/>
            </a:pPr>
            <a:r>
              <a:rPr lang="en-GB" dirty="0" err="1" smtClean="0"/>
              <a:t>Centiloquium</a:t>
            </a:r>
            <a:r>
              <a:rPr lang="en-GB" dirty="0" smtClean="0"/>
              <a:t> 38.</a:t>
            </a:r>
            <a:endParaRPr lang="en-US" dirty="0" smtClean="0"/>
          </a:p>
          <a:p>
            <a:pPr eaLnBrk="1" fontAlgn="auto" hangingPunct="1">
              <a:spcAft>
                <a:spcPts val="0"/>
              </a:spcAft>
              <a:buFont typeface="Arial" pitchFamily="34" charset="0"/>
              <a:buChar char="•"/>
              <a:defRPr/>
            </a:pPr>
            <a:endParaRPr lang="en-US" dirty="0" smtClean="0"/>
          </a:p>
        </p:txBody>
      </p:sp>
      <p:pic>
        <p:nvPicPr>
          <p:cNvPr id="4" name="Content Placeholder 3" descr="Thomas Aquinas 2.jpeg"/>
          <p:cNvPicPr>
            <a:picLocks noChangeAspect="1"/>
          </p:cNvPicPr>
          <p:nvPr/>
        </p:nvPicPr>
        <p:blipFill>
          <a:blip r:embed="rId2" cstate="print"/>
          <a:srcRect/>
          <a:stretch>
            <a:fillRect/>
          </a:stretch>
        </p:blipFill>
        <p:spPr bwMode="auto">
          <a:xfrm>
            <a:off x="7572396" y="4911511"/>
            <a:ext cx="1441454" cy="1946489"/>
          </a:xfrm>
          <a:prstGeom prst="rect">
            <a:avLst/>
          </a:prstGeom>
          <a:noFill/>
          <a:ln w="9525">
            <a:noFill/>
            <a:miter lim="800000"/>
            <a:headEnd/>
            <a:tailEnd/>
          </a:ln>
        </p:spPr>
      </p:pic>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endParaRPr lang="en-US" dirty="0" smtClean="0"/>
          </a:p>
        </p:txBody>
      </p:sp>
      <p:sp>
        <p:nvSpPr>
          <p:cNvPr id="16387" name="Content Placeholder 2"/>
          <p:cNvSpPr>
            <a:spLocks noGrp="1"/>
          </p:cNvSpPr>
          <p:nvPr>
            <p:ph idx="1"/>
          </p:nvPr>
        </p:nvSpPr>
        <p:spPr/>
        <p:txBody>
          <a:bodyPr/>
          <a:lstStyle/>
          <a:p>
            <a:pPr eaLnBrk="1" hangingPunct="1"/>
            <a:r>
              <a:rPr lang="en-GB" smtClean="0"/>
              <a:t>The stars influence the body</a:t>
            </a:r>
          </a:p>
          <a:p>
            <a:pPr eaLnBrk="1" hangingPunct="1"/>
            <a:r>
              <a:rPr lang="en-GB" smtClean="0"/>
              <a:t>But not the soul (= Aristotle’s Active Intellect)</a:t>
            </a:r>
          </a:p>
          <a:p>
            <a:pPr eaLnBrk="1" hangingPunct="1"/>
            <a:r>
              <a:rPr lang="en-GB" smtClean="0"/>
              <a:t>However, the body influences the soul.</a:t>
            </a:r>
          </a:p>
          <a:p>
            <a:pPr eaLnBrk="1" hangingPunct="1"/>
            <a:r>
              <a:rPr lang="en-GB" smtClean="0"/>
              <a:t>Therefore the stars influence the soul indirectly.</a:t>
            </a:r>
          </a:p>
          <a:p>
            <a:pPr eaLnBrk="1" hangingPunct="1"/>
            <a:r>
              <a:rPr lang="en-GB" smtClean="0"/>
              <a:t>Therefore prayer and virtue are necessary to resist temptation aroused by astrological influences.</a:t>
            </a:r>
            <a:endParaRPr lang="en-US" smtClean="0"/>
          </a:p>
        </p:txBody>
      </p:sp>
      <p:pic>
        <p:nvPicPr>
          <p:cNvPr id="16388" name="Picture 2"/>
          <p:cNvPicPr>
            <a:picLocks noChangeAspect="1" noChangeArrowheads="1"/>
          </p:cNvPicPr>
          <p:nvPr/>
        </p:nvPicPr>
        <p:blipFill>
          <a:blip r:embed="rId2" cstate="print"/>
          <a:srcRect/>
          <a:stretch>
            <a:fillRect/>
          </a:stretch>
        </p:blipFill>
        <p:spPr bwMode="auto">
          <a:xfrm>
            <a:off x="6775450" y="6000750"/>
            <a:ext cx="2081213" cy="857250"/>
          </a:xfrm>
          <a:prstGeom prst="rect">
            <a:avLst/>
          </a:prstGeom>
          <a:noFill/>
          <a:ln w="9525">
            <a:noFill/>
            <a:miter lim="800000"/>
            <a:headEnd/>
            <a:tailEnd/>
          </a:ln>
        </p:spPr>
      </p:pic>
      <p:pic>
        <p:nvPicPr>
          <p:cNvPr id="16389" name="Content Placeholder 3" descr="Thomas Aquinas 2.jpeg"/>
          <p:cNvPicPr>
            <a:picLocks noChangeAspect="1"/>
          </p:cNvPicPr>
          <p:nvPr/>
        </p:nvPicPr>
        <p:blipFill>
          <a:blip r:embed="rId3" cstate="print"/>
          <a:srcRect/>
          <a:stretch>
            <a:fillRect/>
          </a:stretch>
        </p:blipFill>
        <p:spPr bwMode="auto">
          <a:xfrm>
            <a:off x="0" y="0"/>
            <a:ext cx="869950" cy="1174750"/>
          </a:xfrm>
          <a:prstGeom prst="rect">
            <a:avLst/>
          </a:prstGeom>
          <a:noFill/>
          <a:ln w="9525">
            <a:noFill/>
            <a:miter lim="800000"/>
            <a:headEnd/>
            <a:tailEnd/>
          </a:ln>
        </p:spPr>
      </p:pic>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t>William Wordsworth on the Orientation of Churches</a:t>
            </a:r>
            <a:endParaRPr lang="en-GB" dirty="0"/>
          </a:p>
        </p:txBody>
      </p:sp>
      <p:sp>
        <p:nvSpPr>
          <p:cNvPr id="3" name="Content Placeholder 2"/>
          <p:cNvSpPr>
            <a:spLocks noGrp="1"/>
          </p:cNvSpPr>
          <p:nvPr>
            <p:ph idx="1"/>
          </p:nvPr>
        </p:nvSpPr>
        <p:spPr/>
        <p:txBody>
          <a:bodyPr>
            <a:normAutofit fontScale="55000" lnSpcReduction="20000"/>
          </a:bodyPr>
          <a:lstStyle/>
          <a:p>
            <a:pPr hangingPunct="0"/>
            <a:r>
              <a:rPr lang="en-US" dirty="0" smtClean="0"/>
              <a:t>Wordsworth's second poem on Rydal Chapel begins, as do some of his other poems, with a prefatory paragraph sketching out the concept underlying the poem: </a:t>
            </a:r>
            <a:endParaRPr lang="en-GB" dirty="0" smtClean="0"/>
          </a:p>
          <a:p>
            <a:pPr hangingPunct="0"/>
            <a:r>
              <a:rPr lang="en-US" sz="4000" dirty="0" smtClean="0"/>
              <a:t>Our churches, invariably perhaps, stand east and west, but why is by few persons exactly known; nor that the degree of deviation from </a:t>
            </a:r>
            <a:r>
              <a:rPr lang="en-US" sz="4000" i="1" dirty="0" smtClean="0"/>
              <a:t>due</a:t>
            </a:r>
            <a:r>
              <a:rPr lang="en-US" sz="4000" dirty="0" smtClean="0"/>
              <a:t> east often noticeable in the ancient ones was determined, in each particular case, by the point in the horizon at which the sun rose upon the day of the saint to which the church was dedicated. These observances of our ancestors, and the causes of them, are the subject of the following stanzas.</a:t>
            </a:r>
            <a:r>
              <a:rPr lang="en-US" dirty="0" smtClean="0"/>
              <a:t> </a:t>
            </a:r>
            <a:endParaRPr lang="en-GB" dirty="0" smtClean="0"/>
          </a:p>
          <a:p>
            <a:pPr hangingPunct="0"/>
            <a:r>
              <a:rPr lang="en-US" dirty="0" smtClean="0"/>
              <a:t>Wordsworth, "On the Same Occasion," </a:t>
            </a:r>
            <a:r>
              <a:rPr lang="en-US" i="1" dirty="0" smtClean="0"/>
              <a:t>Poetical Works</a:t>
            </a:r>
            <a:r>
              <a:rPr lang="en-US" dirty="0" smtClean="0"/>
              <a:t>, vol. 4, pp. 168-9.</a:t>
            </a:r>
            <a:endParaRPr lang="en-GB" dirty="0" smtClean="0"/>
          </a:p>
          <a:p>
            <a:endParaRPr lang="en-GB" dirty="0" smtClean="0"/>
          </a:p>
          <a:p>
            <a:r>
              <a:rPr lang="en-GB" dirty="0" smtClean="0"/>
              <a:t>Wordsworth’s hypothesis has not been sustained, but the question remains – are churches ever aligned to a specific point or is the east-west alignment ?</a:t>
            </a:r>
            <a:endParaRPr lang="en-GB" dirty="0"/>
          </a:p>
        </p:txBody>
      </p:sp>
      <p:pic>
        <p:nvPicPr>
          <p:cNvPr id="4" name="Picture 3" descr="William Wordsworth.png"/>
          <p:cNvPicPr>
            <a:picLocks noChangeAspect="1"/>
          </p:cNvPicPr>
          <p:nvPr/>
        </p:nvPicPr>
        <p:blipFill>
          <a:blip r:embed="rId2" cstate="print"/>
          <a:stretch>
            <a:fillRect/>
          </a:stretch>
        </p:blipFill>
        <p:spPr>
          <a:xfrm>
            <a:off x="6381750" y="0"/>
            <a:ext cx="2762250" cy="1657350"/>
          </a:xfrm>
          <a:prstGeom prst="rect">
            <a:avLst/>
          </a:prstGeom>
        </p:spPr>
      </p:pic>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Previous Research into the Alignment of Churches</a:t>
            </a:r>
            <a:endParaRPr lang="en-GB" dirty="0"/>
          </a:p>
        </p:txBody>
      </p:sp>
      <p:pic>
        <p:nvPicPr>
          <p:cNvPr id="4" name="Content Placeholder 3"/>
          <p:cNvPicPr>
            <a:picLocks noGrp="1"/>
          </p:cNvPicPr>
          <p:nvPr>
            <p:ph idx="1"/>
          </p:nvPr>
        </p:nvPicPr>
        <p:blipFill>
          <a:blip r:embed="rId2" cstate="print"/>
          <a:srcRect l="14789" t="23533" r="44612" b="10363"/>
          <a:stretch>
            <a:fillRect/>
          </a:stretch>
        </p:blipFill>
        <p:spPr bwMode="auto">
          <a:xfrm>
            <a:off x="395536" y="1709678"/>
            <a:ext cx="8424936" cy="4671650"/>
          </a:xfrm>
          <a:prstGeom prst="rect">
            <a:avLst/>
          </a:prstGeom>
          <a:noFill/>
          <a:ln w="9525">
            <a:noFill/>
            <a:miter lim="800000"/>
            <a:headEnd/>
            <a:tailEnd/>
          </a:ln>
        </p:spPr>
      </p:pic>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Therefore when a monk at Strata Florida sees the sun rise</a:t>
            </a:r>
            <a:endParaRPr lang="en-GB" dirty="0"/>
          </a:p>
        </p:txBody>
      </p:sp>
      <p:pic>
        <p:nvPicPr>
          <p:cNvPr id="5" name="Content Placeholder 6" descr="day somerset fields.jpg"/>
          <p:cNvPicPr>
            <a:picLocks noGrp="1" noChangeAspect="1"/>
          </p:cNvPicPr>
          <p:nvPr>
            <p:ph sz="half" idx="1"/>
          </p:nvPr>
        </p:nvPicPr>
        <p:blipFill>
          <a:blip r:embed="rId2" cstate="print"/>
          <a:stretch>
            <a:fillRect/>
          </a:stretch>
        </p:blipFill>
        <p:spPr>
          <a:xfrm>
            <a:off x="785786" y="2000240"/>
            <a:ext cx="3505200" cy="1304925"/>
          </a:xfrm>
        </p:spPr>
      </p:pic>
      <p:sp>
        <p:nvSpPr>
          <p:cNvPr id="3" name="Text Placeholder 2"/>
          <p:cNvSpPr>
            <a:spLocks noGrp="1"/>
          </p:cNvSpPr>
          <p:nvPr>
            <p:ph sz="half" idx="2"/>
          </p:nvPr>
        </p:nvSpPr>
        <p:spPr/>
        <p:txBody>
          <a:bodyPr>
            <a:normAutofit fontScale="77500" lnSpcReduction="20000"/>
          </a:bodyPr>
          <a:lstStyle/>
          <a:p>
            <a:r>
              <a:rPr lang="en-GB" dirty="0" smtClean="0"/>
              <a:t>It doesn’t just means the beginning of day.</a:t>
            </a:r>
          </a:p>
          <a:p>
            <a:r>
              <a:rPr lang="en-GB" dirty="0" smtClean="0"/>
              <a:t>It is a reminder of God’s order, grace and law, and Christ’s birth, death and sacrifice.</a:t>
            </a:r>
          </a:p>
          <a:p>
            <a:r>
              <a:rPr lang="en-GB" dirty="0" smtClean="0"/>
              <a:t>If this is ignored there is a risk of Hell.</a:t>
            </a:r>
          </a:p>
          <a:p>
            <a:r>
              <a:rPr lang="en-GB" dirty="0" smtClean="0"/>
              <a:t>When he sees the planets he sees the threat of temptation. </a:t>
            </a:r>
          </a:p>
          <a:p>
            <a:r>
              <a:rPr lang="en-GB" dirty="0" smtClean="0"/>
              <a:t>When he experiences temptation he knows the planets may be responsible.</a:t>
            </a:r>
          </a:p>
          <a:p>
            <a:r>
              <a:rPr lang="en-GB" dirty="0" smtClean="0"/>
              <a:t>The sky is therefore a moral arena.</a:t>
            </a:r>
            <a:endParaRPr lang="en-GB" dirty="0"/>
          </a:p>
        </p:txBody>
      </p:sp>
      <p:pic>
        <p:nvPicPr>
          <p:cNvPr id="6" name="Picture 5" descr="Bosch Hell.jpeg"/>
          <p:cNvPicPr>
            <a:picLocks noChangeAspect="1"/>
          </p:cNvPicPr>
          <p:nvPr/>
        </p:nvPicPr>
        <p:blipFill>
          <a:blip r:embed="rId3" cstate="print"/>
          <a:stretch>
            <a:fillRect/>
          </a:stretch>
        </p:blipFill>
        <p:spPr>
          <a:xfrm>
            <a:off x="1142976" y="3500438"/>
            <a:ext cx="2214578" cy="2959670"/>
          </a:xfrm>
          <a:prstGeom prst="rect">
            <a:avLst/>
          </a:prstGeom>
        </p:spPr>
      </p:pic>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Christ and Light</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‘And the light </a:t>
            </a:r>
            <a:r>
              <a:rPr lang="en-GB" dirty="0" err="1" smtClean="0"/>
              <a:t>shineth</a:t>
            </a:r>
            <a:r>
              <a:rPr lang="en-GB" dirty="0" smtClean="0"/>
              <a:t> in darkness; and the darkness comprehended it not’. John I.5.</a:t>
            </a:r>
          </a:p>
          <a:p>
            <a:r>
              <a:rPr lang="en-GB" dirty="0" smtClean="0"/>
              <a:t>‘I am the light of the world: he that </a:t>
            </a:r>
            <a:r>
              <a:rPr lang="en-GB" dirty="0" err="1" smtClean="0"/>
              <a:t>followeth</a:t>
            </a:r>
            <a:r>
              <a:rPr lang="en-GB" dirty="0" smtClean="0"/>
              <a:t> me shall not walk in darkness, but shall have the light of life’. John 8.12.</a:t>
            </a:r>
          </a:p>
          <a:p>
            <a:r>
              <a:rPr lang="en-GB" dirty="0" smtClean="0"/>
              <a:t>Right St John the </a:t>
            </a:r>
            <a:r>
              <a:rPr lang="en-GB" i="1" dirty="0" smtClean="0"/>
              <a:t>Evangelist </a:t>
            </a:r>
            <a:r>
              <a:rPr lang="en-GB" dirty="0" smtClean="0"/>
              <a:t>by Francois Andre Vincent</a:t>
            </a:r>
          </a:p>
          <a:p>
            <a:endParaRPr lang="en-GB" dirty="0"/>
          </a:p>
        </p:txBody>
      </p:sp>
      <p:pic>
        <p:nvPicPr>
          <p:cNvPr id="5" name="Content Placeholder 4" descr="saint-john-the-evangelist-francois-andre-vincent.jpg"/>
          <p:cNvPicPr>
            <a:picLocks noGrp="1" noChangeAspect="1"/>
          </p:cNvPicPr>
          <p:nvPr>
            <p:ph sz="half" idx="2"/>
          </p:nvPr>
        </p:nvPicPr>
        <p:blipFill>
          <a:blip r:embed="rId2" cstate="print"/>
          <a:stretch>
            <a:fillRect/>
          </a:stretch>
        </p:blipFill>
        <p:spPr>
          <a:xfrm>
            <a:off x="5076056" y="1825244"/>
            <a:ext cx="3312368" cy="3922541"/>
          </a:xfrm>
        </p:spPr>
      </p:pic>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88440" y="1638014"/>
            <a:ext cx="4572000" cy="4401205"/>
          </a:xfrm>
          <a:prstGeom prst="rect">
            <a:avLst/>
          </a:prstGeom>
        </p:spPr>
        <p:txBody>
          <a:bodyPr>
            <a:spAutoFit/>
          </a:bodyPr>
          <a:lstStyle/>
          <a:p>
            <a:r>
              <a:rPr lang="en-GB" sz="2000" dirty="0" smtClean="0">
                <a:latin typeface="Arial"/>
                <a:cs typeface="Arial"/>
              </a:rPr>
              <a:t>(Psalm 11) ‘The </a:t>
            </a:r>
            <a:r>
              <a:rPr lang="en-GB" sz="2000" dirty="0">
                <a:latin typeface="Arial"/>
                <a:cs typeface="Arial"/>
              </a:rPr>
              <a:t>moon symbolises the Church which possesses no light of her own but derives her light from the only begotten Son of God who in many places in Holy Scripture is allegorically termed the Sun</a:t>
            </a:r>
            <a:r>
              <a:rPr lang="en-GB" sz="2000" dirty="0" smtClean="0">
                <a:latin typeface="Arial"/>
                <a:cs typeface="Arial"/>
              </a:rPr>
              <a:t>.’</a:t>
            </a:r>
            <a:endParaRPr lang="en-GB" sz="2000" dirty="0">
              <a:latin typeface="Arial"/>
              <a:cs typeface="Arial"/>
            </a:endParaRPr>
          </a:p>
          <a:p>
            <a:endParaRPr lang="en-GB" sz="2000" dirty="0">
              <a:latin typeface="Arial"/>
              <a:cs typeface="Arial"/>
            </a:endParaRPr>
          </a:p>
          <a:p>
            <a:r>
              <a:rPr lang="en-GB" sz="2000" dirty="0" smtClean="0">
                <a:latin typeface="Arial"/>
                <a:cs typeface="Arial"/>
              </a:rPr>
              <a:t>(Psalm CIV): ‘The </a:t>
            </a:r>
            <a:r>
              <a:rPr lang="en-GB" sz="2000" dirty="0">
                <a:latin typeface="Arial"/>
                <a:cs typeface="Arial"/>
              </a:rPr>
              <a:t>sun </a:t>
            </a:r>
            <a:r>
              <a:rPr lang="en-GB" sz="2000" dirty="0" err="1">
                <a:latin typeface="Arial"/>
                <a:cs typeface="Arial"/>
              </a:rPr>
              <a:t>riseth</a:t>
            </a:r>
            <a:r>
              <a:rPr lang="en-GB" sz="2000" dirty="0">
                <a:latin typeface="Arial"/>
                <a:cs typeface="Arial"/>
              </a:rPr>
              <a:t> for him who </a:t>
            </a:r>
            <a:r>
              <a:rPr lang="en-GB" sz="2000" dirty="0" err="1">
                <a:latin typeface="Arial"/>
                <a:cs typeface="Arial"/>
              </a:rPr>
              <a:t>understandeth</a:t>
            </a:r>
            <a:r>
              <a:rPr lang="en-GB" sz="2000" dirty="0">
                <a:latin typeface="Arial"/>
                <a:cs typeface="Arial"/>
              </a:rPr>
              <a:t> Christ</a:t>
            </a:r>
            <a:r>
              <a:rPr lang="en-GB" sz="2000" dirty="0" smtClean="0">
                <a:latin typeface="Arial"/>
                <a:cs typeface="Arial"/>
              </a:rPr>
              <a:t>.’</a:t>
            </a:r>
            <a:endParaRPr lang="en-GB" sz="2000" dirty="0">
              <a:latin typeface="Arial"/>
              <a:cs typeface="Arial"/>
            </a:endParaRPr>
          </a:p>
          <a:p>
            <a:r>
              <a:rPr lang="en-GB" sz="2000" dirty="0">
                <a:latin typeface="Arial"/>
                <a:cs typeface="Arial"/>
              </a:rPr>
              <a:t> </a:t>
            </a:r>
          </a:p>
          <a:p>
            <a:r>
              <a:rPr lang="en-US" sz="1600" dirty="0">
                <a:latin typeface="Arial"/>
                <a:cs typeface="Arial"/>
              </a:rPr>
              <a:t>Augustine, St, ed. </a:t>
            </a:r>
            <a:r>
              <a:rPr lang="en-US" sz="1600" i="1" dirty="0">
                <a:latin typeface="Arial"/>
                <a:cs typeface="Arial"/>
              </a:rPr>
              <a:t>St Augustine: Exposition on the Psalms</a:t>
            </a:r>
            <a:r>
              <a:rPr lang="en-US" sz="1600" dirty="0">
                <a:latin typeface="Arial"/>
                <a:cs typeface="Arial"/>
              </a:rPr>
              <a:t>, Nicene and post-Nicene Fathers: First Series, Volume VIII. Edited by Philip </a:t>
            </a:r>
            <a:r>
              <a:rPr lang="en-US" sz="1600" dirty="0" err="1">
                <a:latin typeface="Arial"/>
                <a:cs typeface="Arial"/>
              </a:rPr>
              <a:t>Schaff</a:t>
            </a:r>
            <a:r>
              <a:rPr lang="en-US" sz="1600" dirty="0">
                <a:latin typeface="Arial"/>
                <a:cs typeface="Arial"/>
              </a:rPr>
              <a:t> and Arthur Cleveland </a:t>
            </a:r>
            <a:r>
              <a:rPr lang="en-US" sz="1600" dirty="0" err="1">
                <a:latin typeface="Arial"/>
                <a:cs typeface="Arial"/>
              </a:rPr>
              <a:t>Coxe</a:t>
            </a:r>
            <a:r>
              <a:rPr lang="en-US" sz="1600" dirty="0">
                <a:latin typeface="Arial"/>
                <a:cs typeface="Arial"/>
              </a:rPr>
              <a:t>. New York,: Cosimo Classics, </a:t>
            </a:r>
            <a:r>
              <a:rPr lang="en-US" sz="1600" dirty="0" smtClean="0">
                <a:latin typeface="Arial"/>
                <a:cs typeface="Arial"/>
              </a:rPr>
              <a:t>2007, p.41.</a:t>
            </a:r>
            <a:endParaRPr lang="en-GB" sz="1600" dirty="0">
              <a:latin typeface="Arial"/>
              <a:cs typeface="Arial"/>
            </a:endParaRPr>
          </a:p>
        </p:txBody>
      </p:sp>
      <p:sp>
        <p:nvSpPr>
          <p:cNvPr id="10" name="Rectangle 9"/>
          <p:cNvSpPr/>
          <p:nvPr/>
        </p:nvSpPr>
        <p:spPr>
          <a:xfrm>
            <a:off x="488440" y="958548"/>
            <a:ext cx="3747180" cy="461665"/>
          </a:xfrm>
          <a:prstGeom prst="rect">
            <a:avLst/>
          </a:prstGeom>
        </p:spPr>
        <p:txBody>
          <a:bodyPr wrap="none">
            <a:spAutoFit/>
          </a:bodyPr>
          <a:lstStyle/>
          <a:p>
            <a:r>
              <a:rPr lang="en-GB" sz="2400" dirty="0" smtClean="0">
                <a:latin typeface="Arial"/>
                <a:cs typeface="Arial"/>
              </a:rPr>
              <a:t>Saint Augustine (354-430)</a:t>
            </a:r>
            <a:endParaRPr lang="en-US" sz="2400" dirty="0">
              <a:latin typeface="Arial"/>
              <a:cs typeface="Arial"/>
            </a:endParaRPr>
          </a:p>
        </p:txBody>
      </p:sp>
      <p:sp>
        <p:nvSpPr>
          <p:cNvPr id="21" name="TextBox 20"/>
          <p:cNvSpPr txBox="1"/>
          <p:nvPr/>
        </p:nvSpPr>
        <p:spPr>
          <a:xfrm>
            <a:off x="488439" y="149174"/>
            <a:ext cx="4155569" cy="769441"/>
          </a:xfrm>
          <a:prstGeom prst="rect">
            <a:avLst/>
          </a:prstGeom>
          <a:noFill/>
        </p:spPr>
        <p:txBody>
          <a:bodyPr wrap="square" rtlCol="0">
            <a:spAutoFit/>
          </a:bodyPr>
          <a:lstStyle/>
          <a:p>
            <a:r>
              <a:rPr lang="en-US" sz="4400" b="1" dirty="0" smtClean="0">
                <a:latin typeface="Arial"/>
                <a:cs typeface="Arial"/>
              </a:rPr>
              <a:t>Sunlight</a:t>
            </a:r>
            <a:endParaRPr lang="en-US" sz="4400" b="1" dirty="0">
              <a:latin typeface="Arial"/>
              <a:cs typeface="Arial"/>
            </a:endParaRPr>
          </a:p>
        </p:txBody>
      </p:sp>
      <p:cxnSp>
        <p:nvCxnSpPr>
          <p:cNvPr id="6" name="Straight Connector 5"/>
          <p:cNvCxnSpPr/>
          <p:nvPr/>
        </p:nvCxnSpPr>
        <p:spPr>
          <a:xfrm>
            <a:off x="499779" y="4391687"/>
            <a:ext cx="2414406"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sp>
        <p:nvSpPr>
          <p:cNvPr id="3" name="Rectangle 2"/>
          <p:cNvSpPr/>
          <p:nvPr/>
        </p:nvSpPr>
        <p:spPr>
          <a:xfrm>
            <a:off x="1237010" y="5914452"/>
            <a:ext cx="4572000" cy="923330"/>
          </a:xfrm>
          <a:prstGeom prst="rect">
            <a:avLst/>
          </a:prstGeom>
        </p:spPr>
        <p:txBody>
          <a:bodyPr>
            <a:spAutoFit/>
          </a:bodyPr>
          <a:lstStyle/>
          <a:p>
            <a:r>
              <a:rPr lang="en-US" dirty="0"/>
              <a:t>The earliest portrait of Saint Augustine in a 6th century fresco, Lateran, Rome</a:t>
            </a:r>
            <a:r>
              <a:rPr lang="en-US" dirty="0" smtClean="0"/>
              <a:t>. </a:t>
            </a:r>
            <a:r>
              <a:rPr lang="en-US" i="1" dirty="0" smtClean="0"/>
              <a:t>Image</a:t>
            </a:r>
            <a:r>
              <a:rPr lang="en-US" dirty="0" smtClean="0"/>
              <a:t>: Wikimedia Commons.</a:t>
            </a:r>
            <a:endParaRPr lang="en-US" dirty="0"/>
          </a:p>
        </p:txBody>
      </p:sp>
      <p:pic>
        <p:nvPicPr>
          <p:cNvPr id="4" name="Picture 3" descr="Augustine_Lateran.jpg"/>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5920163" y="1772816"/>
            <a:ext cx="2761136" cy="4787967"/>
          </a:xfrm>
          <a:prstGeom prst="rect">
            <a:avLst/>
          </a:prstGeom>
          <a:ln>
            <a:noFill/>
          </a:ln>
        </p:spPr>
      </p:pic>
      <p:pic>
        <p:nvPicPr>
          <p:cNvPr id="8" name="Picture 7"/>
          <p:cNvPicPr>
            <a:picLocks noChangeAspect="1"/>
          </p:cNvPicPr>
          <p:nvPr/>
        </p:nvPicPr>
        <p:blipFill>
          <a:blip r:embed="rId3" cstate="print"/>
          <a:stretch>
            <a:fillRect/>
          </a:stretch>
        </p:blipFill>
        <p:spPr>
          <a:xfrm>
            <a:off x="7884368" y="0"/>
            <a:ext cx="827584" cy="728768"/>
          </a:xfrm>
          <a:prstGeom prst="rect">
            <a:avLst/>
          </a:prstGeom>
        </p:spPr>
      </p:pic>
    </p:spTree>
    <p:extLst>
      <p:ext uri="{BB962C8B-B14F-4D97-AF65-F5344CB8AC3E}">
        <p14:creationId xmlns:p14="http://schemas.microsoft.com/office/powerpoint/2010/main" xmlns="" val="1997641870"/>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57389" y="119057"/>
            <a:ext cx="5310755" cy="523220"/>
          </a:xfrm>
          <a:prstGeom prst="rect">
            <a:avLst/>
          </a:prstGeom>
          <a:noFill/>
        </p:spPr>
        <p:txBody>
          <a:bodyPr wrap="square" rtlCol="0">
            <a:spAutoFit/>
          </a:bodyPr>
          <a:lstStyle/>
          <a:p>
            <a:r>
              <a:rPr lang="en-US" sz="2800" b="1" dirty="0" smtClean="0">
                <a:latin typeface="Arial"/>
                <a:cs typeface="Arial"/>
              </a:rPr>
              <a:t>Sunlight and Windows</a:t>
            </a:r>
            <a:endParaRPr lang="en-US" sz="2800" b="1" dirty="0">
              <a:latin typeface="Arial"/>
              <a:cs typeface="Arial"/>
            </a:endParaRPr>
          </a:p>
        </p:txBody>
      </p:sp>
      <p:sp>
        <p:nvSpPr>
          <p:cNvPr id="6" name="Rectangle 5"/>
          <p:cNvSpPr/>
          <p:nvPr/>
        </p:nvSpPr>
        <p:spPr>
          <a:xfrm>
            <a:off x="557389" y="1101365"/>
            <a:ext cx="6444649" cy="461665"/>
          </a:xfrm>
          <a:prstGeom prst="rect">
            <a:avLst/>
          </a:prstGeom>
        </p:spPr>
        <p:txBody>
          <a:bodyPr wrap="none">
            <a:spAutoFit/>
          </a:bodyPr>
          <a:lstStyle/>
          <a:p>
            <a:r>
              <a:rPr lang="en-GB" sz="2400" dirty="0">
                <a:latin typeface="Arial"/>
                <a:cs typeface="Arial"/>
              </a:rPr>
              <a:t>Bernard of </a:t>
            </a:r>
            <a:r>
              <a:rPr lang="en-GB" sz="2400" dirty="0" err="1">
                <a:latin typeface="Arial"/>
                <a:cs typeface="Arial"/>
              </a:rPr>
              <a:t>Clairvaux</a:t>
            </a:r>
            <a:r>
              <a:rPr lang="en-GB" sz="2400" dirty="0">
                <a:latin typeface="Arial"/>
                <a:cs typeface="Arial"/>
              </a:rPr>
              <a:t> (1090 - August 20, 1153</a:t>
            </a:r>
            <a:r>
              <a:rPr lang="en-GB" sz="2400" dirty="0" smtClean="0">
                <a:latin typeface="Arial"/>
                <a:cs typeface="Arial"/>
              </a:rPr>
              <a:t>)</a:t>
            </a:r>
            <a:endParaRPr lang="en-US" sz="2400" dirty="0">
              <a:latin typeface="Arial"/>
              <a:cs typeface="Arial"/>
            </a:endParaRPr>
          </a:p>
        </p:txBody>
      </p:sp>
      <p:sp>
        <p:nvSpPr>
          <p:cNvPr id="8" name="TextBox 7"/>
          <p:cNvSpPr txBox="1"/>
          <p:nvPr/>
        </p:nvSpPr>
        <p:spPr>
          <a:xfrm>
            <a:off x="557390" y="1681691"/>
            <a:ext cx="2961328" cy="3046988"/>
          </a:xfrm>
          <a:prstGeom prst="rect">
            <a:avLst/>
          </a:prstGeom>
          <a:noFill/>
        </p:spPr>
        <p:txBody>
          <a:bodyPr wrap="square" rtlCol="0">
            <a:spAutoFit/>
          </a:bodyPr>
          <a:lstStyle/>
          <a:p>
            <a:r>
              <a:rPr lang="en-GB" sz="1600" dirty="0">
                <a:latin typeface="Arial"/>
                <a:cs typeface="Arial"/>
              </a:rPr>
              <a:t>Just as the brilliance of the sun fills and penetrates a glass window without damaging it, and pierces its solid form with imperceptible subtlety, neither hurting it when entering nor destroying it when emerging: thus the word of God, the splendour of the Father, entered the virgin chamber and then came forth from the closed womb</a:t>
            </a:r>
            <a:r>
              <a:rPr lang="en-GB" sz="1600" dirty="0" smtClean="0">
                <a:latin typeface="Arial"/>
                <a:cs typeface="Arial"/>
              </a:rPr>
              <a:t>.</a:t>
            </a:r>
          </a:p>
        </p:txBody>
      </p:sp>
      <p:sp>
        <p:nvSpPr>
          <p:cNvPr id="9" name="TextBox 8"/>
          <p:cNvSpPr txBox="1"/>
          <p:nvPr/>
        </p:nvSpPr>
        <p:spPr>
          <a:xfrm>
            <a:off x="593560" y="4698351"/>
            <a:ext cx="4832252" cy="1077218"/>
          </a:xfrm>
          <a:prstGeom prst="rect">
            <a:avLst/>
          </a:prstGeom>
          <a:noFill/>
        </p:spPr>
        <p:txBody>
          <a:bodyPr wrap="square" rtlCol="0">
            <a:spAutoFit/>
          </a:bodyPr>
          <a:lstStyle/>
          <a:p>
            <a:r>
              <a:rPr lang="en-GB" sz="1600" dirty="0" err="1">
                <a:latin typeface="Arial"/>
                <a:cs typeface="Arial"/>
              </a:rPr>
              <a:t>Christianus</a:t>
            </a:r>
            <a:r>
              <a:rPr lang="en-GB" sz="1600" dirty="0">
                <a:latin typeface="Arial"/>
                <a:cs typeface="Arial"/>
              </a:rPr>
              <a:t> </a:t>
            </a:r>
            <a:r>
              <a:rPr lang="en-GB" sz="1600" dirty="0" err="1">
                <a:latin typeface="Arial"/>
                <a:cs typeface="Arial"/>
              </a:rPr>
              <a:t>Stamm</a:t>
            </a:r>
            <a:r>
              <a:rPr lang="en-GB" sz="1600" dirty="0">
                <a:latin typeface="Arial"/>
                <a:cs typeface="Arial"/>
              </a:rPr>
              <a:t>, </a:t>
            </a:r>
            <a:r>
              <a:rPr lang="en-GB" sz="1600" i="1" dirty="0" err="1">
                <a:latin typeface="Arial"/>
                <a:cs typeface="Arial"/>
              </a:rPr>
              <a:t>Mariologia</a:t>
            </a:r>
            <a:r>
              <a:rPr lang="en-GB" sz="1600" i="1" dirty="0">
                <a:latin typeface="Arial"/>
                <a:cs typeface="Arial"/>
              </a:rPr>
              <a:t> </a:t>
            </a:r>
            <a:r>
              <a:rPr lang="en-GB" sz="1600" i="1" dirty="0" err="1">
                <a:latin typeface="Arial"/>
                <a:cs typeface="Arial"/>
              </a:rPr>
              <a:t>seu</a:t>
            </a:r>
            <a:r>
              <a:rPr lang="en-GB" sz="1600" i="1" dirty="0">
                <a:latin typeface="Arial"/>
                <a:cs typeface="Arial"/>
              </a:rPr>
              <a:t> </a:t>
            </a:r>
            <a:r>
              <a:rPr lang="en-GB" sz="1600" i="1" dirty="0" err="1">
                <a:latin typeface="Arial"/>
                <a:cs typeface="Arial"/>
              </a:rPr>
              <a:t>potiores</a:t>
            </a:r>
            <a:r>
              <a:rPr lang="en-GB" sz="1600" i="1" dirty="0">
                <a:latin typeface="Arial"/>
                <a:cs typeface="Arial"/>
              </a:rPr>
              <a:t> de S. </a:t>
            </a:r>
            <a:r>
              <a:rPr lang="en-GB" sz="1600" i="1" dirty="0" err="1">
                <a:latin typeface="Arial"/>
                <a:cs typeface="Arial"/>
              </a:rPr>
              <a:t>Deipara</a:t>
            </a:r>
            <a:r>
              <a:rPr lang="en-GB" sz="1600" i="1" dirty="0">
                <a:latin typeface="Arial"/>
                <a:cs typeface="Arial"/>
              </a:rPr>
              <a:t> </a:t>
            </a:r>
            <a:r>
              <a:rPr lang="en-GB" sz="1600" i="1" dirty="0" err="1">
                <a:latin typeface="Arial"/>
                <a:cs typeface="Arial"/>
              </a:rPr>
              <a:t>quaestiones</a:t>
            </a:r>
            <a:r>
              <a:rPr lang="en-GB" sz="1600" i="1" dirty="0">
                <a:latin typeface="Arial"/>
                <a:cs typeface="Arial"/>
              </a:rPr>
              <a:t> ex Ss. </a:t>
            </a:r>
            <a:r>
              <a:rPr lang="en-GB" sz="1600" i="1" dirty="0" err="1">
                <a:latin typeface="Arial"/>
                <a:cs typeface="Arial"/>
              </a:rPr>
              <a:t>Patrum</a:t>
            </a:r>
            <a:r>
              <a:rPr lang="en-GB" sz="1600" i="1" dirty="0">
                <a:latin typeface="Arial"/>
                <a:cs typeface="Arial"/>
              </a:rPr>
              <a:t> ac </a:t>
            </a:r>
            <a:r>
              <a:rPr lang="en-GB" sz="1600" i="1" dirty="0" err="1">
                <a:latin typeface="Arial"/>
                <a:cs typeface="Arial"/>
              </a:rPr>
              <a:t>Theologorum</a:t>
            </a:r>
            <a:r>
              <a:rPr lang="en-GB" sz="1600" i="1" dirty="0">
                <a:latin typeface="Arial"/>
                <a:cs typeface="Arial"/>
              </a:rPr>
              <a:t> </a:t>
            </a:r>
            <a:r>
              <a:rPr lang="en-GB" sz="1600" i="1" dirty="0" err="1">
                <a:latin typeface="Arial"/>
                <a:cs typeface="Arial"/>
              </a:rPr>
              <a:t>mente</a:t>
            </a:r>
            <a:r>
              <a:rPr lang="en-GB" sz="1600" i="1" dirty="0">
                <a:latin typeface="Arial"/>
                <a:cs typeface="Arial"/>
              </a:rPr>
              <a:t> </a:t>
            </a:r>
            <a:r>
              <a:rPr lang="en-GB" sz="1600" i="1" dirty="0" err="1">
                <a:latin typeface="Arial"/>
                <a:cs typeface="Arial"/>
              </a:rPr>
              <a:t>propositae</a:t>
            </a:r>
            <a:r>
              <a:rPr lang="en-GB" sz="1600" dirty="0">
                <a:latin typeface="Arial"/>
                <a:cs typeface="Arial"/>
              </a:rPr>
              <a:t> (Paderborn: </a:t>
            </a:r>
            <a:r>
              <a:rPr lang="en-GB" sz="1600" dirty="0" err="1">
                <a:latin typeface="Arial"/>
                <a:cs typeface="Arial"/>
              </a:rPr>
              <a:t>Junfermann</a:t>
            </a:r>
            <a:r>
              <a:rPr lang="en-GB" sz="1600" dirty="0">
                <a:latin typeface="Arial"/>
                <a:cs typeface="Arial"/>
              </a:rPr>
              <a:t>, 1881), p.131</a:t>
            </a:r>
            <a:r>
              <a:rPr lang="en-GB" sz="1600" dirty="0" smtClean="0">
                <a:latin typeface="Arial"/>
                <a:cs typeface="Arial"/>
              </a:rPr>
              <a:t>.</a:t>
            </a:r>
            <a:endParaRPr lang="en-GB" sz="1600" dirty="0">
              <a:latin typeface="Arial"/>
              <a:cs typeface="Arial"/>
            </a:endParaRPr>
          </a:p>
        </p:txBody>
      </p:sp>
      <p:pic>
        <p:nvPicPr>
          <p:cNvPr id="10" name="Picture 9" descr="saint-bernard-of-clairvaux-02.jpg"/>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518717" y="1732379"/>
            <a:ext cx="1506411" cy="2811635"/>
          </a:xfrm>
          <a:prstGeom prst="rect">
            <a:avLst/>
          </a:prstGeom>
          <a:ln>
            <a:solidFill>
              <a:srgbClr val="000000"/>
            </a:solidFill>
          </a:ln>
        </p:spPr>
      </p:pic>
      <p:pic>
        <p:nvPicPr>
          <p:cNvPr id="7" name="Picture 6" descr="Annunciation_StCatherinesMonastery_MountSinai_late12century.jpg"/>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864791" y="1844824"/>
            <a:ext cx="3485522" cy="5013176"/>
          </a:xfrm>
          <a:prstGeom prst="rect">
            <a:avLst/>
          </a:prstGeom>
        </p:spPr>
      </p:pic>
      <p:sp>
        <p:nvSpPr>
          <p:cNvPr id="11" name="TextBox 10"/>
          <p:cNvSpPr txBox="1"/>
          <p:nvPr/>
        </p:nvSpPr>
        <p:spPr>
          <a:xfrm>
            <a:off x="3067483" y="5729592"/>
            <a:ext cx="2761136" cy="892552"/>
          </a:xfrm>
          <a:prstGeom prst="rect">
            <a:avLst/>
          </a:prstGeom>
          <a:noFill/>
        </p:spPr>
        <p:txBody>
          <a:bodyPr wrap="square" rtlCol="0">
            <a:spAutoFit/>
          </a:bodyPr>
          <a:lstStyle/>
          <a:p>
            <a:r>
              <a:rPr lang="en-US" sz="1200" i="1" dirty="0" smtClean="0">
                <a:latin typeface="Arial"/>
                <a:cs typeface="Arial"/>
              </a:rPr>
              <a:t>Right: Annunciation</a:t>
            </a:r>
            <a:r>
              <a:rPr lang="en-US" sz="1200" dirty="0" smtClean="0">
                <a:latin typeface="Arial"/>
                <a:cs typeface="Arial"/>
              </a:rPr>
              <a:t>, </a:t>
            </a:r>
            <a:r>
              <a:rPr lang="en-GB" sz="1200" dirty="0">
                <a:latin typeface="Arial"/>
                <a:cs typeface="Arial"/>
              </a:rPr>
              <a:t>l</a:t>
            </a:r>
            <a:r>
              <a:rPr lang="en-GB" sz="1200" dirty="0" smtClean="0">
                <a:latin typeface="Arial"/>
                <a:cs typeface="Arial"/>
              </a:rPr>
              <a:t>ate </a:t>
            </a:r>
            <a:r>
              <a:rPr lang="en-GB" sz="1200" dirty="0">
                <a:latin typeface="Arial"/>
                <a:cs typeface="Arial"/>
              </a:rPr>
              <a:t>12th century, Sinai or </a:t>
            </a:r>
            <a:r>
              <a:rPr lang="en-GB" sz="1200" dirty="0" smtClean="0">
                <a:latin typeface="Arial"/>
                <a:cs typeface="Arial"/>
              </a:rPr>
              <a:t>Constantinople, tempera </a:t>
            </a:r>
            <a:r>
              <a:rPr lang="en-GB" sz="1200" dirty="0">
                <a:latin typeface="Arial"/>
                <a:cs typeface="Arial"/>
              </a:rPr>
              <a:t>and gold on </a:t>
            </a:r>
            <a:r>
              <a:rPr lang="en-GB" sz="1200" dirty="0" smtClean="0">
                <a:latin typeface="Arial"/>
                <a:cs typeface="Arial"/>
              </a:rPr>
              <a:t>panel, Monastery </a:t>
            </a:r>
            <a:r>
              <a:rPr lang="en-GB" sz="1200" dirty="0">
                <a:latin typeface="Arial"/>
                <a:cs typeface="Arial"/>
              </a:rPr>
              <a:t>of Saint Catherine, Mount </a:t>
            </a:r>
            <a:r>
              <a:rPr lang="en-GB" sz="1200" dirty="0" smtClean="0">
                <a:latin typeface="Arial"/>
                <a:cs typeface="Arial"/>
              </a:rPr>
              <a:t>Sinai</a:t>
            </a:r>
            <a:r>
              <a:rPr lang="en-GB" sz="1600" dirty="0" smtClean="0">
                <a:latin typeface="Arial"/>
                <a:cs typeface="Arial"/>
              </a:rPr>
              <a:t>.</a:t>
            </a:r>
            <a:endParaRPr lang="en-GB" sz="1600" dirty="0">
              <a:latin typeface="Arial"/>
              <a:cs typeface="Arial"/>
            </a:endParaRPr>
          </a:p>
        </p:txBody>
      </p:sp>
      <p:pic>
        <p:nvPicPr>
          <p:cNvPr id="12" name="Picture 11"/>
          <p:cNvPicPr>
            <a:picLocks noChangeAspect="1"/>
          </p:cNvPicPr>
          <p:nvPr/>
        </p:nvPicPr>
        <p:blipFill>
          <a:blip r:embed="rId4" cstate="print"/>
          <a:stretch>
            <a:fillRect/>
          </a:stretch>
        </p:blipFill>
        <p:spPr>
          <a:xfrm>
            <a:off x="7668344" y="0"/>
            <a:ext cx="1475656" cy="1299459"/>
          </a:xfrm>
          <a:prstGeom prst="rect">
            <a:avLst/>
          </a:prstGeom>
        </p:spPr>
      </p:pic>
    </p:spTree>
    <p:extLst>
      <p:ext uri="{BB962C8B-B14F-4D97-AF65-F5344CB8AC3E}">
        <p14:creationId xmlns:p14="http://schemas.microsoft.com/office/powerpoint/2010/main" xmlns="" val="4186107477"/>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ValleCrucis_wide.jpg"/>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550934" y="0"/>
            <a:ext cx="3440052" cy="3440052"/>
          </a:xfrm>
          <a:prstGeom prst="rect">
            <a:avLst/>
          </a:prstGeom>
          <a:ln>
            <a:solidFill>
              <a:schemeClr val="bg1">
                <a:lumMod val="85000"/>
              </a:schemeClr>
            </a:solidFill>
          </a:ln>
        </p:spPr>
      </p:pic>
      <p:pic>
        <p:nvPicPr>
          <p:cNvPr id="2" name="Picture 1" descr="ValleCrucis_westdoor.jpg"/>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302449" y="0"/>
            <a:ext cx="3841552" cy="6858000"/>
          </a:xfrm>
          <a:prstGeom prst="rect">
            <a:avLst/>
          </a:prstGeom>
          <a:ln>
            <a:solidFill>
              <a:srgbClr val="D9D9D9"/>
            </a:solidFill>
          </a:ln>
        </p:spPr>
      </p:pic>
      <p:sp>
        <p:nvSpPr>
          <p:cNvPr id="5" name="Rectangle 4"/>
          <p:cNvSpPr/>
          <p:nvPr/>
        </p:nvSpPr>
        <p:spPr>
          <a:xfrm>
            <a:off x="151847" y="5670022"/>
            <a:ext cx="5020760" cy="1323439"/>
          </a:xfrm>
          <a:prstGeom prst="rect">
            <a:avLst/>
          </a:prstGeom>
        </p:spPr>
        <p:txBody>
          <a:bodyPr wrap="square">
            <a:spAutoFit/>
          </a:bodyPr>
          <a:lstStyle/>
          <a:p>
            <a:r>
              <a:rPr lang="en-GB" sz="1600" dirty="0" smtClean="0">
                <a:latin typeface="Arial"/>
                <a:cs typeface="Arial"/>
              </a:rPr>
              <a:t>Wide perspective (above) and west door with rose window above three lancet windows (right), Valle </a:t>
            </a:r>
            <a:r>
              <a:rPr lang="en-GB" sz="1600" dirty="0" err="1">
                <a:latin typeface="Arial"/>
                <a:cs typeface="Arial"/>
              </a:rPr>
              <a:t>Crucis</a:t>
            </a:r>
            <a:r>
              <a:rPr lang="en-GB" sz="1600" dirty="0">
                <a:latin typeface="Arial"/>
                <a:cs typeface="Arial"/>
              </a:rPr>
              <a:t> Abbey, </a:t>
            </a:r>
            <a:r>
              <a:rPr lang="en-GB" sz="1600" dirty="0" err="1">
                <a:latin typeface="Arial"/>
                <a:cs typeface="Arial"/>
              </a:rPr>
              <a:t>Abaty</a:t>
            </a:r>
            <a:r>
              <a:rPr lang="en-GB" sz="1600" dirty="0">
                <a:latin typeface="Arial"/>
                <a:cs typeface="Arial"/>
              </a:rPr>
              <a:t> Glyn </a:t>
            </a:r>
            <a:r>
              <a:rPr lang="en-GB" sz="1600" dirty="0" err="1">
                <a:latin typeface="Arial"/>
                <a:cs typeface="Arial"/>
              </a:rPr>
              <a:t>Egwestl</a:t>
            </a:r>
            <a:r>
              <a:rPr lang="en-GB" sz="1600" dirty="0">
                <a:latin typeface="Arial"/>
                <a:cs typeface="Arial"/>
              </a:rPr>
              <a:t> /</a:t>
            </a:r>
            <a:r>
              <a:rPr lang="en-GB" sz="1600" dirty="0" err="1">
                <a:latin typeface="Arial"/>
                <a:cs typeface="Arial"/>
              </a:rPr>
              <a:t>Abaty</a:t>
            </a:r>
            <a:r>
              <a:rPr lang="en-GB" sz="1600" dirty="0">
                <a:latin typeface="Arial"/>
                <a:cs typeface="Arial"/>
              </a:rPr>
              <a:t> Glyn y </a:t>
            </a:r>
            <a:r>
              <a:rPr lang="en-GB" sz="1600" dirty="0" err="1">
                <a:latin typeface="Arial"/>
                <a:cs typeface="Arial"/>
              </a:rPr>
              <a:t>Groes</a:t>
            </a:r>
            <a:r>
              <a:rPr lang="en-GB" sz="1600" dirty="0">
                <a:latin typeface="Arial"/>
                <a:cs typeface="Arial"/>
              </a:rPr>
              <a:t>, or the Abbey Church of the Blessed Virgin Mary (Cistercian), </a:t>
            </a:r>
            <a:r>
              <a:rPr lang="en-GB" sz="1600" dirty="0" err="1">
                <a:latin typeface="Arial"/>
                <a:cs typeface="Arial"/>
              </a:rPr>
              <a:t>Llantysilio</a:t>
            </a:r>
            <a:r>
              <a:rPr lang="en-GB" sz="1600" dirty="0">
                <a:latin typeface="Arial"/>
                <a:cs typeface="Arial"/>
              </a:rPr>
              <a:t>, Denbighshire, Wales. </a:t>
            </a:r>
          </a:p>
        </p:txBody>
      </p:sp>
      <p:sp>
        <p:nvSpPr>
          <p:cNvPr id="4" name="TextBox 3"/>
          <p:cNvSpPr txBox="1"/>
          <p:nvPr/>
        </p:nvSpPr>
        <p:spPr>
          <a:xfrm>
            <a:off x="361721" y="3793702"/>
            <a:ext cx="4412994" cy="1938992"/>
          </a:xfrm>
          <a:prstGeom prst="rect">
            <a:avLst/>
          </a:prstGeom>
          <a:noFill/>
        </p:spPr>
        <p:txBody>
          <a:bodyPr wrap="square" rtlCol="0">
            <a:spAutoFit/>
          </a:bodyPr>
          <a:lstStyle/>
          <a:p>
            <a:r>
              <a:rPr lang="en-US" sz="2400" dirty="0" smtClean="0">
                <a:latin typeface="Arial"/>
                <a:cs typeface="Arial"/>
              </a:rPr>
              <a:t>The Rose Window set above three lancet windows symbolising the trinity are defining traits of Cistercian architecture.</a:t>
            </a:r>
            <a:endParaRPr lang="en-US" sz="2400" dirty="0">
              <a:latin typeface="Arial"/>
              <a:cs typeface="Arial"/>
            </a:endParaRPr>
          </a:p>
        </p:txBody>
      </p:sp>
      <p:pic>
        <p:nvPicPr>
          <p:cNvPr id="6" name="Picture 5"/>
          <p:cNvPicPr>
            <a:picLocks noChangeAspect="1"/>
          </p:cNvPicPr>
          <p:nvPr/>
        </p:nvPicPr>
        <p:blipFill>
          <a:blip r:embed="rId4" cstate="print"/>
          <a:stretch>
            <a:fillRect/>
          </a:stretch>
        </p:blipFill>
        <p:spPr>
          <a:xfrm>
            <a:off x="7948520" y="1"/>
            <a:ext cx="1195479" cy="1052736"/>
          </a:xfrm>
          <a:prstGeom prst="rect">
            <a:avLst/>
          </a:prstGeom>
        </p:spPr>
      </p:pic>
    </p:spTree>
    <p:extLst>
      <p:ext uri="{BB962C8B-B14F-4D97-AF65-F5344CB8AC3E}">
        <p14:creationId xmlns:p14="http://schemas.microsoft.com/office/powerpoint/2010/main" xmlns="" val="1944719276"/>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88587" y="119056"/>
            <a:ext cx="4301726" cy="1200329"/>
          </a:xfrm>
          <a:prstGeom prst="rect">
            <a:avLst/>
          </a:prstGeom>
          <a:noFill/>
        </p:spPr>
        <p:txBody>
          <a:bodyPr wrap="square" rtlCol="0">
            <a:spAutoFit/>
          </a:bodyPr>
          <a:lstStyle/>
          <a:p>
            <a:r>
              <a:rPr lang="en-US" sz="3600" b="1" dirty="0" smtClean="0">
                <a:latin typeface="Arial"/>
                <a:cs typeface="Arial"/>
              </a:rPr>
              <a:t>Cistercian Window Glass</a:t>
            </a:r>
            <a:endParaRPr lang="en-US" sz="3600" b="1" dirty="0">
              <a:latin typeface="Arial"/>
              <a:cs typeface="Arial"/>
            </a:endParaRPr>
          </a:p>
        </p:txBody>
      </p:sp>
      <p:sp>
        <p:nvSpPr>
          <p:cNvPr id="8" name="TextBox 7"/>
          <p:cNvSpPr txBox="1"/>
          <p:nvPr/>
        </p:nvSpPr>
        <p:spPr>
          <a:xfrm>
            <a:off x="388586" y="1109320"/>
            <a:ext cx="4193211" cy="3970318"/>
          </a:xfrm>
          <a:prstGeom prst="rect">
            <a:avLst/>
          </a:prstGeom>
          <a:noFill/>
        </p:spPr>
        <p:txBody>
          <a:bodyPr wrap="square" rtlCol="0">
            <a:spAutoFit/>
          </a:bodyPr>
          <a:lstStyle/>
          <a:p>
            <a:r>
              <a:rPr lang="en-GB" sz="2400" dirty="0"/>
              <a:t>Cistercian Statutes c.1145-1151:L.82 </a:t>
            </a:r>
            <a:r>
              <a:rPr lang="en-GB" sz="2400" dirty="0" smtClean="0"/>
              <a:t/>
            </a:r>
            <a:br>
              <a:rPr lang="en-GB" sz="2400" dirty="0" smtClean="0"/>
            </a:br>
            <a:r>
              <a:rPr lang="en-GB" sz="2400" i="1" dirty="0" smtClean="0"/>
              <a:t>De </a:t>
            </a:r>
            <a:r>
              <a:rPr lang="en-GB" sz="2400" i="1" dirty="0" err="1"/>
              <a:t>litteris</a:t>
            </a:r>
            <a:r>
              <a:rPr lang="en-GB" sz="2400" i="1" dirty="0"/>
              <a:t> </a:t>
            </a:r>
            <a:r>
              <a:rPr lang="en-GB" sz="2400" i="1" dirty="0" err="1" smtClean="0"/>
              <a:t>vel</a:t>
            </a:r>
            <a:r>
              <a:rPr lang="en-GB" sz="2400" i="1" dirty="0" smtClean="0"/>
              <a:t> </a:t>
            </a:r>
            <a:r>
              <a:rPr lang="en-GB" sz="2400" i="1" dirty="0" err="1" smtClean="0"/>
              <a:t>vitreis</a:t>
            </a:r>
            <a:r>
              <a:rPr lang="en-GB" sz="2400" dirty="0"/>
              <a:t>:</a:t>
            </a:r>
            <a:endParaRPr lang="en-GB" sz="2400" dirty="0" smtClean="0">
              <a:latin typeface="Arial"/>
              <a:cs typeface="Arial"/>
            </a:endParaRPr>
          </a:p>
          <a:p>
            <a:r>
              <a:rPr lang="en-GB" sz="2400" i="1" dirty="0" err="1" smtClean="0"/>
              <a:t>Vitreae</a:t>
            </a:r>
            <a:r>
              <a:rPr lang="en-GB" sz="2400" i="1" dirty="0" smtClean="0"/>
              <a:t> </a:t>
            </a:r>
            <a:r>
              <a:rPr lang="en-GB" sz="2400" i="1" dirty="0" err="1"/>
              <a:t>albae</a:t>
            </a:r>
            <a:r>
              <a:rPr lang="en-GB" sz="2400" i="1" dirty="0"/>
              <a:t> </a:t>
            </a:r>
            <a:r>
              <a:rPr lang="en-GB" sz="2400" i="1" dirty="0" err="1"/>
              <a:t>fiant</a:t>
            </a:r>
            <a:r>
              <a:rPr lang="en-GB" sz="2400" i="1" dirty="0"/>
              <a:t>, et sine </a:t>
            </a:r>
            <a:r>
              <a:rPr lang="en-GB" sz="2400" i="1" dirty="0" err="1"/>
              <a:t>crucibus</a:t>
            </a:r>
            <a:r>
              <a:rPr lang="en-GB" sz="2400" i="1" dirty="0"/>
              <a:t> et </a:t>
            </a:r>
            <a:r>
              <a:rPr lang="en-GB" sz="2400" i="1" dirty="0" err="1"/>
              <a:t>picturis</a:t>
            </a:r>
            <a:r>
              <a:rPr lang="en-GB" sz="2400" dirty="0"/>
              <a:t> </a:t>
            </a:r>
            <a:r>
              <a:rPr lang="en-GB" sz="2400" dirty="0" smtClean="0">
                <a:latin typeface="Arial"/>
                <a:cs typeface="Arial"/>
              </a:rPr>
              <a:t/>
            </a:r>
            <a:br>
              <a:rPr lang="en-GB" sz="2400" dirty="0" smtClean="0">
                <a:latin typeface="Arial"/>
                <a:cs typeface="Arial"/>
              </a:rPr>
            </a:br>
            <a:r>
              <a:rPr lang="en-GB" sz="2400" dirty="0" smtClean="0"/>
              <a:t>Glass </a:t>
            </a:r>
            <a:r>
              <a:rPr lang="en-GB" sz="2400" dirty="0"/>
              <a:t>is to be made white, and without crosses and </a:t>
            </a:r>
            <a:r>
              <a:rPr lang="en-GB" sz="2400" dirty="0" smtClean="0"/>
              <a:t>pictures.</a:t>
            </a:r>
            <a:br>
              <a:rPr lang="en-GB" sz="2400" dirty="0" smtClean="0"/>
            </a:br>
            <a:endParaRPr lang="en-GB" sz="2400" dirty="0">
              <a:latin typeface="Arial"/>
              <a:cs typeface="Arial"/>
            </a:endParaRPr>
          </a:p>
          <a:p>
            <a:r>
              <a:rPr lang="en-GB" sz="1200" dirty="0" smtClean="0">
                <a:latin typeface="Arial"/>
                <a:cs typeface="Arial"/>
              </a:rPr>
              <a:t>Richard </a:t>
            </a:r>
            <a:r>
              <a:rPr lang="en-GB" sz="1200" dirty="0" err="1">
                <a:latin typeface="Arial"/>
                <a:cs typeface="Arial"/>
              </a:rPr>
              <a:t>Marks.‘Cistercian</a:t>
            </a:r>
            <a:r>
              <a:rPr lang="en-GB" sz="1200" dirty="0">
                <a:latin typeface="Arial"/>
                <a:cs typeface="Arial"/>
              </a:rPr>
              <a:t> Window Glass in England and Wales.’ In </a:t>
            </a:r>
            <a:r>
              <a:rPr lang="en-GB" sz="1200" i="1" dirty="0">
                <a:latin typeface="Arial"/>
                <a:cs typeface="Arial"/>
              </a:rPr>
              <a:t>Cistercian Art and Architecture in the British Isles</a:t>
            </a:r>
            <a:r>
              <a:rPr lang="en-GB" sz="1200" dirty="0">
                <a:latin typeface="Arial"/>
                <a:cs typeface="Arial"/>
              </a:rPr>
              <a:t>, edited by Christopher Norton and David Park. 211-227. Cambridge: Cambridge University Press, 1986.p.</a:t>
            </a:r>
            <a:r>
              <a:rPr lang="en-GB" sz="1200" dirty="0" smtClean="0">
                <a:latin typeface="Arial"/>
                <a:cs typeface="Arial"/>
              </a:rPr>
              <a:t>212,325</a:t>
            </a:r>
            <a:r>
              <a:rPr lang="en-GB" sz="1200" dirty="0">
                <a:latin typeface="Arial"/>
                <a:cs typeface="Arial"/>
              </a:rPr>
              <a:t>.</a:t>
            </a:r>
          </a:p>
        </p:txBody>
      </p:sp>
      <p:cxnSp>
        <p:nvCxnSpPr>
          <p:cNvPr id="12" name="Straight Connector 11"/>
          <p:cNvCxnSpPr/>
          <p:nvPr/>
        </p:nvCxnSpPr>
        <p:spPr>
          <a:xfrm>
            <a:off x="412700" y="4531003"/>
            <a:ext cx="2414406"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pic>
        <p:nvPicPr>
          <p:cNvPr id="2" name="Picture 1" descr="Poitiers-w21-whole-IMG_4699_grisaille.JPG"/>
          <p:cNvPicPr>
            <a:picLocks noChangeAspect="1"/>
          </p:cNvPicPr>
          <p:nvPr/>
        </p:nvPicPr>
        <p:blipFill>
          <a:blip r:embed="rId2" cstate="print">
            <a:extLst>
              <a:ext uri="{BEBA8EAE-BF5A-486C-A8C5-ECC9F3942E4B}">
                <a14:imgProps xmlns:a14="http://schemas.microsoft.com/office/drawing/2010/main" xmlns="">
                  <a14:imgLayer r:embed="rId3">
                    <a14:imgEffect>
                      <a14:sharpenSoften amount="50000"/>
                    </a14:imgEffect>
                  </a14:imgLayer>
                </a14:imgProps>
              </a:ext>
              <a:ext uri="{28A0092B-C50C-407E-A947-70E740481C1C}">
                <a14:useLocalDpi xmlns:a14="http://schemas.microsoft.com/office/drawing/2010/main" xmlns="" val="0"/>
              </a:ext>
            </a:extLst>
          </a:blip>
          <a:stretch>
            <a:fillRect/>
          </a:stretch>
        </p:blipFill>
        <p:spPr>
          <a:xfrm>
            <a:off x="4893598" y="-34299"/>
            <a:ext cx="4250402" cy="6858000"/>
          </a:xfrm>
          <a:prstGeom prst="rect">
            <a:avLst/>
          </a:prstGeom>
        </p:spPr>
      </p:pic>
      <p:sp>
        <p:nvSpPr>
          <p:cNvPr id="6" name="TextBox 5"/>
          <p:cNvSpPr txBox="1"/>
          <p:nvPr/>
        </p:nvSpPr>
        <p:spPr>
          <a:xfrm>
            <a:off x="916359" y="5373217"/>
            <a:ext cx="3773954" cy="830997"/>
          </a:xfrm>
          <a:prstGeom prst="rect">
            <a:avLst/>
          </a:prstGeom>
          <a:noFill/>
        </p:spPr>
        <p:txBody>
          <a:bodyPr wrap="square" rtlCol="0">
            <a:spAutoFit/>
          </a:bodyPr>
          <a:lstStyle/>
          <a:p>
            <a:r>
              <a:rPr lang="en-GB" sz="1600" dirty="0">
                <a:latin typeface="Arial"/>
                <a:cs typeface="Arial"/>
              </a:rPr>
              <a:t>Grisaille window, late C13/early C14, south side of the nave, Poitiers Cathedral. </a:t>
            </a:r>
            <a:r>
              <a:rPr lang="en-US" sz="1600" dirty="0" smtClean="0">
                <a:latin typeface="Arial"/>
                <a:cs typeface="Arial"/>
              </a:rPr>
              <a:t>Image: </a:t>
            </a:r>
            <a:r>
              <a:rPr lang="en-US" sz="1600" dirty="0" err="1" smtClean="0">
                <a:latin typeface="Arial"/>
                <a:cs typeface="Arial"/>
              </a:rPr>
              <a:t>Painton</a:t>
            </a:r>
            <a:r>
              <a:rPr lang="en-US" sz="1600" dirty="0" smtClean="0">
                <a:latin typeface="Arial"/>
                <a:cs typeface="Arial"/>
              </a:rPr>
              <a:t> Cowan.</a:t>
            </a:r>
            <a:endParaRPr lang="en-US" sz="1600" dirty="0">
              <a:latin typeface="Arial"/>
              <a:cs typeface="Arial"/>
            </a:endParaRPr>
          </a:p>
        </p:txBody>
      </p:sp>
      <p:pic>
        <p:nvPicPr>
          <p:cNvPr id="7" name="Picture 6"/>
          <p:cNvPicPr>
            <a:picLocks noChangeAspect="1"/>
          </p:cNvPicPr>
          <p:nvPr/>
        </p:nvPicPr>
        <p:blipFill>
          <a:blip r:embed="rId4" cstate="print"/>
          <a:stretch>
            <a:fillRect/>
          </a:stretch>
        </p:blipFill>
        <p:spPr>
          <a:xfrm>
            <a:off x="7948520" y="1"/>
            <a:ext cx="1195479" cy="1052736"/>
          </a:xfrm>
          <a:prstGeom prst="rect">
            <a:avLst/>
          </a:prstGeom>
        </p:spPr>
      </p:pic>
    </p:spTree>
    <p:extLst>
      <p:ext uri="{BB962C8B-B14F-4D97-AF65-F5344CB8AC3E}">
        <p14:creationId xmlns:p14="http://schemas.microsoft.com/office/powerpoint/2010/main" xmlns="" val="2194922378"/>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User\Downloads\14994686261_28ac2ae481_o.jpg"/>
          <p:cNvPicPr>
            <a:picLocks noChangeAspect="1" noChangeArrowheads="1"/>
          </p:cNvPicPr>
          <p:nvPr/>
        </p:nvPicPr>
        <p:blipFill>
          <a:blip r:embed="rId2" cstate="print"/>
          <a:srcRect/>
          <a:stretch>
            <a:fillRect/>
          </a:stretch>
        </p:blipFill>
        <p:spPr bwMode="auto">
          <a:xfrm>
            <a:off x="2286000" y="0"/>
            <a:ext cx="6858000" cy="6858000"/>
          </a:xfrm>
          <a:prstGeom prst="rect">
            <a:avLst/>
          </a:prstGeom>
          <a:noFill/>
        </p:spPr>
      </p:pic>
      <p:sp>
        <p:nvSpPr>
          <p:cNvPr id="3" name="TextBox 2"/>
          <p:cNvSpPr txBox="1"/>
          <p:nvPr/>
        </p:nvSpPr>
        <p:spPr>
          <a:xfrm>
            <a:off x="124691" y="207819"/>
            <a:ext cx="6518772" cy="584775"/>
          </a:xfrm>
          <a:prstGeom prst="rect">
            <a:avLst/>
          </a:prstGeom>
          <a:solidFill>
            <a:schemeClr val="accent3">
              <a:lumMod val="40000"/>
              <a:lumOff val="60000"/>
            </a:schemeClr>
          </a:solidFill>
        </p:spPr>
        <p:txBody>
          <a:bodyPr wrap="none" rtlCol="0">
            <a:spAutoFit/>
          </a:bodyPr>
          <a:lstStyle/>
          <a:p>
            <a:r>
              <a:rPr lang="en-GB" sz="3200" dirty="0" smtClean="0"/>
              <a:t>Symbolic vs Actual Sunrise and Sunset</a:t>
            </a:r>
            <a:endParaRPr lang="en-GB" sz="3200" dirty="0"/>
          </a:p>
        </p:txBody>
      </p:sp>
      <p:sp>
        <p:nvSpPr>
          <p:cNvPr id="4" name="TextBox 3"/>
          <p:cNvSpPr txBox="1"/>
          <p:nvPr/>
        </p:nvSpPr>
        <p:spPr>
          <a:xfrm>
            <a:off x="124691" y="1000414"/>
            <a:ext cx="2422394" cy="646331"/>
          </a:xfrm>
          <a:prstGeom prst="rect">
            <a:avLst/>
          </a:prstGeom>
          <a:noFill/>
        </p:spPr>
        <p:txBody>
          <a:bodyPr wrap="none" rtlCol="0">
            <a:spAutoFit/>
          </a:bodyPr>
          <a:lstStyle/>
          <a:p>
            <a:r>
              <a:rPr lang="en-GB" sz="3600" dirty="0" smtClean="0"/>
              <a:t>Valle </a:t>
            </a:r>
            <a:r>
              <a:rPr lang="en-GB" sz="3600" dirty="0" err="1" smtClean="0"/>
              <a:t>Crucis</a:t>
            </a:r>
            <a:r>
              <a:rPr lang="en-GB" sz="3600" dirty="0" smtClean="0"/>
              <a:t> </a:t>
            </a:r>
            <a:endParaRPr lang="en-GB" sz="3600" dirty="0"/>
          </a:p>
        </p:txBody>
      </p:sp>
      <p:sp>
        <p:nvSpPr>
          <p:cNvPr id="6" name="TextBox 5"/>
          <p:cNvSpPr txBox="1"/>
          <p:nvPr/>
        </p:nvSpPr>
        <p:spPr>
          <a:xfrm>
            <a:off x="139431" y="2024804"/>
            <a:ext cx="1802056" cy="2031325"/>
          </a:xfrm>
          <a:prstGeom prst="rect">
            <a:avLst/>
          </a:prstGeom>
          <a:noFill/>
        </p:spPr>
        <p:txBody>
          <a:bodyPr wrap="square" rtlCol="0">
            <a:spAutoFit/>
          </a:bodyPr>
          <a:lstStyle/>
          <a:p>
            <a:r>
              <a:rPr lang="en-GB" dirty="0"/>
              <a:t>Valle </a:t>
            </a:r>
            <a:r>
              <a:rPr lang="en-GB" dirty="0" err="1"/>
              <a:t>Crucis</a:t>
            </a:r>
            <a:r>
              <a:rPr lang="en-GB" dirty="0"/>
              <a:t> Abbey is a Cistercian abbey located in </a:t>
            </a:r>
            <a:r>
              <a:rPr lang="en-GB" dirty="0" err="1"/>
              <a:t>Llantysilio</a:t>
            </a:r>
            <a:r>
              <a:rPr lang="en-GB" dirty="0"/>
              <a:t> in Denbighshire, Wales.</a:t>
            </a:r>
          </a:p>
        </p:txBody>
      </p:sp>
    </p:spTree>
    <p:extLst>
      <p:ext uri="{BB962C8B-B14F-4D97-AF65-F5344CB8AC3E}">
        <p14:creationId xmlns:p14="http://schemas.microsoft.com/office/powerpoint/2010/main" xmlns="" val="238152906"/>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101437"/>
            <a:ext cx="2026228" cy="1569660"/>
          </a:xfrm>
          <a:prstGeom prst="rect">
            <a:avLst/>
          </a:prstGeom>
          <a:solidFill>
            <a:schemeClr val="bg1"/>
          </a:solidFill>
        </p:spPr>
        <p:txBody>
          <a:bodyPr wrap="square" rtlCol="0">
            <a:spAutoFit/>
          </a:bodyPr>
          <a:lstStyle/>
          <a:p>
            <a:pPr algn="ctr"/>
            <a:r>
              <a:rPr lang="en-GB" sz="3200" dirty="0" smtClean="0"/>
              <a:t>Western end of the abbey</a:t>
            </a:r>
            <a:endParaRPr lang="en-GB" sz="3200" dirty="0"/>
          </a:p>
        </p:txBody>
      </p:sp>
      <p:pic>
        <p:nvPicPr>
          <p:cNvPr id="5" name="Picture 2" descr="C:\Users\User\Desktop\14811079279_63e37822c8_z.jpg"/>
          <p:cNvPicPr>
            <a:picLocks noChangeAspect="1" noChangeArrowheads="1"/>
          </p:cNvPicPr>
          <p:nvPr/>
        </p:nvPicPr>
        <p:blipFill>
          <a:blip r:embed="rId2" cstate="print"/>
          <a:srcRect/>
          <a:stretch>
            <a:fillRect/>
          </a:stretch>
        </p:blipFill>
        <p:spPr bwMode="auto">
          <a:xfrm>
            <a:off x="2286000" y="0"/>
            <a:ext cx="6858000" cy="6858000"/>
          </a:xfrm>
          <a:prstGeom prst="rect">
            <a:avLst/>
          </a:prstGeom>
          <a:noFill/>
        </p:spPr>
      </p:pic>
      <p:sp>
        <p:nvSpPr>
          <p:cNvPr id="2" name="AutoShape 2" descr="http://www.iconarchive.com/download/i34569/robinweatherall/seasonal/sun.ico"/>
          <p:cNvSpPr>
            <a:spLocks noChangeAspect="1" noChangeArrowheads="1"/>
          </p:cNvSpPr>
          <p:nvPr/>
        </p:nvSpPr>
        <p:spPr bwMode="auto">
          <a:xfrm>
            <a:off x="898814" y="3429001"/>
            <a:ext cx="2286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4" descr="sun icon"/>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238553" y="3236249"/>
            <a:ext cx="381138" cy="508185"/>
          </a:xfrm>
          <a:prstGeom prst="rect">
            <a:avLst/>
          </a:prstGeom>
          <a:noFill/>
          <a:extLst>
            <a:ext uri="{909E8E84-426E-40dd-AFC4-6F175D3DCCD1}">
              <a14:hiddenFill xmlns:a14="http://schemas.microsoft.com/office/drawing/2010/main" xmlns="">
                <a:solidFill>
                  <a:srgbClr val="FFFFFF"/>
                </a:solidFill>
              </a14:hiddenFill>
            </a:ext>
          </a:extLst>
        </p:spPr>
      </p:pic>
      <p:cxnSp>
        <p:nvCxnSpPr>
          <p:cNvPr id="9" name="Straight Connector 8"/>
          <p:cNvCxnSpPr/>
          <p:nvPr/>
        </p:nvCxnSpPr>
        <p:spPr>
          <a:xfrm flipH="1" flipV="1">
            <a:off x="2699046" y="795576"/>
            <a:ext cx="2539507" cy="2633424"/>
          </a:xfrm>
          <a:prstGeom prst="line">
            <a:avLst/>
          </a:prstGeom>
          <a:ln w="57150"/>
        </p:spPr>
        <p:style>
          <a:lnRef idx="1">
            <a:schemeClr val="accent2"/>
          </a:lnRef>
          <a:fillRef idx="0">
            <a:schemeClr val="accent2"/>
          </a:fillRef>
          <a:effectRef idx="0">
            <a:schemeClr val="accent2"/>
          </a:effectRef>
          <a:fontRef idx="minor">
            <a:schemeClr val="tx1"/>
          </a:fontRef>
        </p:style>
      </p:cxnSp>
      <p:sp>
        <p:nvSpPr>
          <p:cNvPr id="16" name="TextBox 15"/>
          <p:cNvSpPr txBox="1"/>
          <p:nvPr/>
        </p:nvSpPr>
        <p:spPr>
          <a:xfrm>
            <a:off x="2678811" y="3744434"/>
            <a:ext cx="2166932" cy="1015663"/>
          </a:xfrm>
          <a:prstGeom prst="rect">
            <a:avLst/>
          </a:prstGeom>
          <a:noFill/>
        </p:spPr>
        <p:txBody>
          <a:bodyPr wrap="square" rtlCol="0">
            <a:spAutoFit/>
          </a:bodyPr>
          <a:lstStyle/>
          <a:p>
            <a:r>
              <a:rPr lang="en-GB" sz="2000" dirty="0" smtClean="0">
                <a:solidFill>
                  <a:schemeClr val="bg1"/>
                </a:solidFill>
              </a:rPr>
              <a:t>Symbolic Sunset:</a:t>
            </a:r>
            <a:br>
              <a:rPr lang="en-GB" sz="2000" dirty="0" smtClean="0">
                <a:solidFill>
                  <a:schemeClr val="bg1"/>
                </a:solidFill>
              </a:rPr>
            </a:br>
            <a:r>
              <a:rPr lang="en-GB" sz="2000" dirty="0" smtClean="0">
                <a:solidFill>
                  <a:schemeClr val="bg1"/>
                </a:solidFill>
              </a:rPr>
              <a:t>(Julian) 2 April &amp; 11 Sep. </a:t>
            </a:r>
            <a:endParaRPr lang="en-GB" sz="2000" dirty="0">
              <a:solidFill>
                <a:schemeClr val="bg1"/>
              </a:solidFill>
            </a:endParaRPr>
          </a:p>
        </p:txBody>
      </p:sp>
    </p:spTree>
    <p:extLst>
      <p:ext uri="{BB962C8B-B14F-4D97-AF65-F5344CB8AC3E}">
        <p14:creationId xmlns:p14="http://schemas.microsoft.com/office/powerpoint/2010/main" xmlns="" val="3670953567"/>
      </p:ext>
    </p:extLst>
  </p:cSld>
  <p:clrMapOvr>
    <a:masterClrMapping/>
  </p:clrMapOvr>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8311" y="414067"/>
            <a:ext cx="2026228" cy="1569660"/>
          </a:xfrm>
          <a:prstGeom prst="rect">
            <a:avLst/>
          </a:prstGeom>
          <a:solidFill>
            <a:schemeClr val="bg1"/>
          </a:solidFill>
        </p:spPr>
        <p:txBody>
          <a:bodyPr wrap="square" rtlCol="0">
            <a:spAutoFit/>
          </a:bodyPr>
          <a:lstStyle/>
          <a:p>
            <a:pPr algn="ctr"/>
            <a:r>
              <a:rPr lang="en-GB" sz="3200" dirty="0" smtClean="0"/>
              <a:t>Western end of the abbey</a:t>
            </a:r>
            <a:endParaRPr lang="en-GB" sz="3200" dirty="0"/>
          </a:p>
        </p:txBody>
      </p:sp>
      <p:pic>
        <p:nvPicPr>
          <p:cNvPr id="5" name="Picture 2" descr="C:\Users\User\Desktop\14811079279_63e37822c8_z.jpg"/>
          <p:cNvPicPr>
            <a:picLocks noChangeAspect="1" noChangeArrowheads="1"/>
          </p:cNvPicPr>
          <p:nvPr/>
        </p:nvPicPr>
        <p:blipFill>
          <a:blip r:embed="rId2" cstate="print"/>
          <a:srcRect/>
          <a:stretch>
            <a:fillRect/>
          </a:stretch>
        </p:blipFill>
        <p:spPr bwMode="auto">
          <a:xfrm>
            <a:off x="2325189" y="0"/>
            <a:ext cx="6858000" cy="6858000"/>
          </a:xfrm>
          <a:prstGeom prst="rect">
            <a:avLst/>
          </a:prstGeom>
          <a:noFill/>
        </p:spPr>
      </p:pic>
      <p:sp>
        <p:nvSpPr>
          <p:cNvPr id="2" name="AutoShape 2" descr="http://www.iconarchive.com/download/i34569/robinweatherall/seasonal/sun.ico"/>
          <p:cNvSpPr>
            <a:spLocks noChangeAspect="1" noChangeArrowheads="1"/>
          </p:cNvSpPr>
          <p:nvPr/>
        </p:nvSpPr>
        <p:spPr bwMode="auto">
          <a:xfrm>
            <a:off x="898814" y="3429001"/>
            <a:ext cx="2286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8" name="Picture 4" descr="sun icon"/>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246528" y="1414131"/>
            <a:ext cx="381138" cy="508185"/>
          </a:xfrm>
          <a:prstGeom prst="rect">
            <a:avLst/>
          </a:prstGeom>
          <a:noFill/>
          <a:extLst>
            <a:ext uri="{909E8E84-426E-40dd-AFC4-6F175D3DCCD1}">
              <a14:hiddenFill xmlns:a14="http://schemas.microsoft.com/office/drawing/2010/main" xmlns="">
                <a:solidFill>
                  <a:srgbClr val="FFFFFF"/>
                </a:solidFill>
              </a14:hiddenFill>
            </a:ext>
          </a:extLst>
        </p:spPr>
      </p:pic>
      <p:pic>
        <p:nvPicPr>
          <p:cNvPr id="6" name="Picture 4" descr="sun icon"/>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246528" y="847345"/>
            <a:ext cx="381138" cy="508185"/>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4" descr="sun icon"/>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238553" y="3236249"/>
            <a:ext cx="381138" cy="508185"/>
          </a:xfrm>
          <a:prstGeom prst="rect">
            <a:avLst/>
          </a:prstGeom>
          <a:noFill/>
          <a:extLst>
            <a:ext uri="{909E8E84-426E-40dd-AFC4-6F175D3DCCD1}">
              <a14:hiddenFill xmlns:a14="http://schemas.microsoft.com/office/drawing/2010/main" xmlns="">
                <a:solidFill>
                  <a:srgbClr val="FFFFFF"/>
                </a:solidFill>
              </a14:hiddenFill>
            </a:ext>
          </a:extLst>
        </p:spPr>
      </p:pic>
      <p:sp>
        <p:nvSpPr>
          <p:cNvPr id="8" name="TextBox 7"/>
          <p:cNvSpPr txBox="1"/>
          <p:nvPr/>
        </p:nvSpPr>
        <p:spPr>
          <a:xfrm>
            <a:off x="6000184" y="155201"/>
            <a:ext cx="2000384" cy="1477328"/>
          </a:xfrm>
          <a:prstGeom prst="rect">
            <a:avLst/>
          </a:prstGeom>
          <a:solidFill>
            <a:schemeClr val="bg1"/>
          </a:solidFill>
        </p:spPr>
        <p:txBody>
          <a:bodyPr wrap="square" rtlCol="0">
            <a:spAutoFit/>
          </a:bodyPr>
          <a:lstStyle/>
          <a:p>
            <a:r>
              <a:rPr lang="en-GB" dirty="0" smtClean="0"/>
              <a:t>Actual Sunset:</a:t>
            </a:r>
            <a:br>
              <a:rPr lang="en-GB" dirty="0" smtClean="0"/>
            </a:br>
            <a:r>
              <a:rPr lang="en-GB" dirty="0" smtClean="0"/>
              <a:t>Rose window: </a:t>
            </a:r>
            <a:br>
              <a:rPr lang="en-GB" dirty="0" smtClean="0"/>
            </a:br>
            <a:r>
              <a:rPr lang="en-GB" dirty="0" smtClean="0"/>
              <a:t>(Julian) 15 August &amp; </a:t>
            </a:r>
            <a:br>
              <a:rPr lang="en-GB" dirty="0" smtClean="0"/>
            </a:br>
            <a:r>
              <a:rPr lang="en-GB" dirty="0" smtClean="0"/>
              <a:t>15 May</a:t>
            </a:r>
            <a:endParaRPr lang="en-GB" dirty="0"/>
          </a:p>
        </p:txBody>
      </p:sp>
      <p:cxnSp>
        <p:nvCxnSpPr>
          <p:cNvPr id="9" name="Straight Connector 8"/>
          <p:cNvCxnSpPr/>
          <p:nvPr/>
        </p:nvCxnSpPr>
        <p:spPr>
          <a:xfrm flipH="1" flipV="1">
            <a:off x="2626963" y="1023589"/>
            <a:ext cx="2608896" cy="2353819"/>
          </a:xfrm>
          <a:prstGeom prst="line">
            <a:avLst/>
          </a:prstGeom>
          <a:ln w="57150"/>
        </p:spPr>
        <p:style>
          <a:lnRef idx="1">
            <a:schemeClr val="accent2"/>
          </a:lnRef>
          <a:fillRef idx="0">
            <a:schemeClr val="accent2"/>
          </a:fillRef>
          <a:effectRef idx="0">
            <a:schemeClr val="accent2"/>
          </a:effectRef>
          <a:fontRef idx="minor">
            <a:schemeClr val="tx1"/>
          </a:fontRef>
        </p:style>
      </p:cxnSp>
      <p:cxnSp>
        <p:nvCxnSpPr>
          <p:cNvPr id="11" name="Straight Connector 10"/>
          <p:cNvCxnSpPr/>
          <p:nvPr/>
        </p:nvCxnSpPr>
        <p:spPr>
          <a:xfrm flipH="1" flipV="1">
            <a:off x="3324386" y="155200"/>
            <a:ext cx="1879403" cy="1422054"/>
          </a:xfrm>
          <a:prstGeom prst="line">
            <a:avLst/>
          </a:prstGeom>
          <a:ln w="57150"/>
        </p:spPr>
        <p:style>
          <a:lnRef idx="1">
            <a:schemeClr val="accent2"/>
          </a:lnRef>
          <a:fillRef idx="0">
            <a:schemeClr val="accent2"/>
          </a:fillRef>
          <a:effectRef idx="0">
            <a:schemeClr val="accent2"/>
          </a:effectRef>
          <a:fontRef idx="minor">
            <a:schemeClr val="tx1"/>
          </a:fontRef>
        </p:style>
      </p:cxnSp>
      <p:cxnSp>
        <p:nvCxnSpPr>
          <p:cNvPr id="12" name="Straight Connector 11"/>
          <p:cNvCxnSpPr/>
          <p:nvPr/>
        </p:nvCxnSpPr>
        <p:spPr>
          <a:xfrm flipH="1" flipV="1">
            <a:off x="3824207" y="1"/>
            <a:ext cx="1402619" cy="1023589"/>
          </a:xfrm>
          <a:prstGeom prst="line">
            <a:avLst/>
          </a:prstGeom>
          <a:ln w="57150"/>
        </p:spPr>
        <p:style>
          <a:lnRef idx="1">
            <a:schemeClr val="accent2"/>
          </a:lnRef>
          <a:fillRef idx="0">
            <a:schemeClr val="accent2"/>
          </a:fillRef>
          <a:effectRef idx="0">
            <a:schemeClr val="accent2"/>
          </a:effectRef>
          <a:fontRef idx="minor">
            <a:schemeClr val="tx1"/>
          </a:fontRef>
        </p:style>
      </p:cxnSp>
      <p:sp>
        <p:nvSpPr>
          <p:cNvPr id="16" name="TextBox 15"/>
          <p:cNvSpPr txBox="1"/>
          <p:nvPr/>
        </p:nvSpPr>
        <p:spPr>
          <a:xfrm>
            <a:off x="3684471" y="3185773"/>
            <a:ext cx="1542354" cy="1200329"/>
          </a:xfrm>
          <a:prstGeom prst="rect">
            <a:avLst/>
          </a:prstGeom>
          <a:noFill/>
        </p:spPr>
        <p:txBody>
          <a:bodyPr wrap="square" rtlCol="0">
            <a:spAutoFit/>
          </a:bodyPr>
          <a:lstStyle/>
          <a:p>
            <a:r>
              <a:rPr lang="en-GB" dirty="0" smtClean="0">
                <a:solidFill>
                  <a:schemeClr val="bg1"/>
                </a:solidFill>
              </a:rPr>
              <a:t>Symbolic Sunset:</a:t>
            </a:r>
            <a:br>
              <a:rPr lang="en-GB" dirty="0" smtClean="0">
                <a:solidFill>
                  <a:schemeClr val="bg1"/>
                </a:solidFill>
              </a:rPr>
            </a:br>
            <a:r>
              <a:rPr lang="en-GB" dirty="0" smtClean="0">
                <a:solidFill>
                  <a:schemeClr val="bg1"/>
                </a:solidFill>
              </a:rPr>
              <a:t>2nd April &amp; 11 Sep. </a:t>
            </a:r>
            <a:endParaRPr lang="en-GB" dirty="0">
              <a:solidFill>
                <a:schemeClr val="bg1"/>
              </a:solidFill>
            </a:endParaRPr>
          </a:p>
        </p:txBody>
      </p:sp>
      <p:sp>
        <p:nvSpPr>
          <p:cNvPr id="3" name="TextBox 2"/>
          <p:cNvSpPr txBox="1"/>
          <p:nvPr/>
        </p:nvSpPr>
        <p:spPr>
          <a:xfrm>
            <a:off x="186477" y="3248036"/>
            <a:ext cx="1938062" cy="4708981"/>
          </a:xfrm>
          <a:prstGeom prst="rect">
            <a:avLst/>
          </a:prstGeom>
          <a:noFill/>
        </p:spPr>
        <p:txBody>
          <a:bodyPr wrap="square" rtlCol="0">
            <a:spAutoFit/>
          </a:bodyPr>
          <a:lstStyle/>
          <a:p>
            <a:r>
              <a:rPr lang="en-GB" sz="2000" dirty="0" smtClean="0"/>
              <a:t>Symbolic sunset is the early April/Sep dates  </a:t>
            </a:r>
          </a:p>
          <a:p>
            <a:endParaRPr lang="en-GB" sz="2000" dirty="0"/>
          </a:p>
          <a:p>
            <a:r>
              <a:rPr lang="en-GB" sz="2000" dirty="0" smtClean="0"/>
              <a:t>Actual sunset for the Rose Window is mid August and mid May. </a:t>
            </a:r>
          </a:p>
          <a:p>
            <a:endParaRPr lang="en-GB" sz="2000" dirty="0"/>
          </a:p>
          <a:p>
            <a:r>
              <a:rPr lang="en-GB" sz="2000" dirty="0" smtClean="0"/>
              <a:t>Top of the middle lance window – early May and mid to late August. </a:t>
            </a:r>
            <a:endParaRPr lang="en-GB" sz="2000" dirty="0"/>
          </a:p>
        </p:txBody>
      </p:sp>
      <p:sp>
        <p:nvSpPr>
          <p:cNvPr id="10" name="TextBox 9"/>
          <p:cNvSpPr txBox="1"/>
          <p:nvPr/>
        </p:nvSpPr>
        <p:spPr>
          <a:xfrm>
            <a:off x="195344" y="1668223"/>
            <a:ext cx="2005178" cy="1631216"/>
          </a:xfrm>
          <a:prstGeom prst="rect">
            <a:avLst/>
          </a:prstGeom>
          <a:noFill/>
        </p:spPr>
        <p:txBody>
          <a:bodyPr wrap="square" rtlCol="0">
            <a:spAutoFit/>
          </a:bodyPr>
          <a:lstStyle/>
          <a:p>
            <a:r>
              <a:rPr lang="en-GB" sz="2000" dirty="0" smtClean="0"/>
              <a:t>Using the Julian Calendar for the 13</a:t>
            </a:r>
            <a:r>
              <a:rPr lang="en-GB" sz="2000" baseline="30000" dirty="0" smtClean="0"/>
              <a:t>th</a:t>
            </a:r>
            <a:r>
              <a:rPr lang="en-GB" sz="2000" dirty="0" smtClean="0"/>
              <a:t> century and allowing for the orb of the sun. </a:t>
            </a:r>
            <a:endParaRPr lang="en-GB" sz="2000" dirty="0"/>
          </a:p>
        </p:txBody>
      </p:sp>
      <p:sp>
        <p:nvSpPr>
          <p:cNvPr id="18" name="TextBox 17"/>
          <p:cNvSpPr txBox="1"/>
          <p:nvPr/>
        </p:nvSpPr>
        <p:spPr>
          <a:xfrm>
            <a:off x="6000184" y="1700244"/>
            <a:ext cx="1566735" cy="1477328"/>
          </a:xfrm>
          <a:prstGeom prst="rect">
            <a:avLst/>
          </a:prstGeom>
          <a:solidFill>
            <a:schemeClr val="bg1"/>
          </a:solidFill>
        </p:spPr>
        <p:txBody>
          <a:bodyPr wrap="square" rtlCol="0">
            <a:spAutoFit/>
          </a:bodyPr>
          <a:lstStyle/>
          <a:p>
            <a:r>
              <a:rPr lang="en-GB" dirty="0" smtClean="0"/>
              <a:t>Actual Sunset:</a:t>
            </a:r>
            <a:br>
              <a:rPr lang="en-GB" dirty="0" smtClean="0"/>
            </a:br>
            <a:r>
              <a:rPr lang="en-GB" dirty="0" smtClean="0"/>
              <a:t>Window (Julian) 20 April/ 10 August</a:t>
            </a:r>
            <a:endParaRPr lang="en-GB" dirty="0"/>
          </a:p>
        </p:txBody>
      </p:sp>
    </p:spTree>
    <p:extLst>
      <p:ext uri="{BB962C8B-B14F-4D97-AF65-F5344CB8AC3E}">
        <p14:creationId xmlns:p14="http://schemas.microsoft.com/office/powerpoint/2010/main" xmlns="" val="4099846810"/>
      </p:ext>
    </p:extLst>
  </p:cSld>
  <p:clrMapOvr>
    <a:masterClrMapping/>
  </p:clrMapOvr>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Using the smart phone </a:t>
            </a:r>
            <a:r>
              <a:rPr lang="en-GB" dirty="0" err="1" smtClean="0"/>
              <a:t>theodolite</a:t>
            </a:r>
            <a:r>
              <a:rPr lang="en-GB" dirty="0" smtClean="0"/>
              <a:t> app.</a:t>
            </a:r>
            <a:br>
              <a:rPr lang="en-GB" dirty="0" smtClean="0"/>
            </a:br>
            <a:r>
              <a:rPr lang="en-GB" dirty="0" smtClean="0"/>
              <a:t>Augustus’ Mausoleum in Rome</a:t>
            </a:r>
            <a:endParaRPr lang="en-GB" dirty="0"/>
          </a:p>
        </p:txBody>
      </p:sp>
      <p:pic>
        <p:nvPicPr>
          <p:cNvPr id="4" name="Content Placeholder 3" descr="2015-11-14 10.19.59.jpg"/>
          <p:cNvPicPr>
            <a:picLocks noGrp="1" noChangeAspect="1"/>
          </p:cNvPicPr>
          <p:nvPr>
            <p:ph idx="1"/>
          </p:nvPr>
        </p:nvPicPr>
        <p:blipFill>
          <a:blip r:embed="rId2" cstate="print"/>
          <a:stretch>
            <a:fillRect/>
          </a:stretch>
        </p:blipFill>
        <p:spPr>
          <a:xfrm>
            <a:off x="1177528" y="1600200"/>
            <a:ext cx="6788944" cy="4525963"/>
          </a:xfrm>
        </p:spPr>
      </p:pic>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 Peter’s Cathedral Rome from Hadrian’s Mausoleum</a:t>
            </a:r>
            <a:endParaRPr lang="en-GB" dirty="0"/>
          </a:p>
        </p:txBody>
      </p:sp>
      <p:pic>
        <p:nvPicPr>
          <p:cNvPr id="5" name="Picture 4" descr="2015-11-14 12.04.27.jpg"/>
          <p:cNvPicPr>
            <a:picLocks noChangeAspect="1"/>
          </p:cNvPicPr>
          <p:nvPr/>
        </p:nvPicPr>
        <p:blipFill>
          <a:blip r:embed="rId2" cstate="print"/>
          <a:stretch>
            <a:fillRect/>
          </a:stretch>
        </p:blipFill>
        <p:spPr>
          <a:xfrm>
            <a:off x="1043608" y="1916832"/>
            <a:ext cx="7020272" cy="4680181"/>
          </a:xfrm>
          <a:prstGeom prst="rect">
            <a:avLst/>
          </a:prstGeom>
        </p:spPr>
      </p:pic>
      <p:sp>
        <p:nvSpPr>
          <p:cNvPr id="6" name="Content Placeholder 5"/>
          <p:cNvSpPr>
            <a:spLocks noGrp="1"/>
          </p:cNvSpPr>
          <p:nvPr>
            <p:ph idx="1"/>
          </p:nvPr>
        </p:nvSpPr>
        <p:spPr/>
        <p:txBody>
          <a:bodyPr/>
          <a:lstStyle/>
          <a:p>
            <a:endParaRPr lang="en-GB" dirty="0"/>
          </a:p>
        </p:txBody>
      </p:sp>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The bridge across the Tiber from </a:t>
            </a:r>
            <a:r>
              <a:rPr lang="en-GB" sz="2800" dirty="0" err="1" smtClean="0"/>
              <a:t>Hadian’s</a:t>
            </a:r>
            <a:r>
              <a:rPr lang="en-GB" sz="2800" dirty="0" smtClean="0"/>
              <a:t> Mausoleum: at right angles to St Peter’s</a:t>
            </a:r>
            <a:endParaRPr lang="en-GB" sz="2800" dirty="0"/>
          </a:p>
        </p:txBody>
      </p:sp>
      <p:pic>
        <p:nvPicPr>
          <p:cNvPr id="4" name="Content Placeholder 3" descr="2015-11-14 11.55.49.jpg"/>
          <p:cNvPicPr>
            <a:picLocks noGrp="1" noChangeAspect="1"/>
          </p:cNvPicPr>
          <p:nvPr>
            <p:ph idx="1"/>
          </p:nvPr>
        </p:nvPicPr>
        <p:blipFill>
          <a:blip r:embed="rId2" cstate="print"/>
          <a:stretch>
            <a:fillRect/>
          </a:stretch>
        </p:blipFill>
        <p:spPr>
          <a:xfrm>
            <a:off x="1177528" y="1600200"/>
            <a:ext cx="6788944" cy="4525963"/>
          </a:xfrm>
        </p:spPr>
      </p:pic>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San Giovanni Lateran</a:t>
            </a:r>
            <a:endParaRPr lang="en-GB" dirty="0"/>
          </a:p>
        </p:txBody>
      </p:sp>
      <p:pic>
        <p:nvPicPr>
          <p:cNvPr id="4" name="Content Placeholder 3" descr="2015-11-10 14.56.45.jpg"/>
          <p:cNvPicPr>
            <a:picLocks noGrp="1" noChangeAspect="1"/>
          </p:cNvPicPr>
          <p:nvPr>
            <p:ph idx="1"/>
          </p:nvPr>
        </p:nvPicPr>
        <p:blipFill>
          <a:blip r:embed="rId2" cstate="print"/>
          <a:stretch>
            <a:fillRect/>
          </a:stretch>
        </p:blipFill>
        <p:spPr>
          <a:xfrm>
            <a:off x="179512" y="2132856"/>
            <a:ext cx="3394472" cy="4525963"/>
          </a:xfrm>
        </p:spPr>
      </p:pic>
      <p:pic>
        <p:nvPicPr>
          <p:cNvPr id="5" name="Picture 4" descr="2015-11-13 12.00.09.jpg"/>
          <p:cNvPicPr>
            <a:picLocks noChangeAspect="1"/>
          </p:cNvPicPr>
          <p:nvPr/>
        </p:nvPicPr>
        <p:blipFill>
          <a:blip r:embed="rId3" cstate="print"/>
          <a:stretch>
            <a:fillRect/>
          </a:stretch>
        </p:blipFill>
        <p:spPr>
          <a:xfrm>
            <a:off x="3995936" y="2780928"/>
            <a:ext cx="5148064" cy="3861048"/>
          </a:xfrm>
          <a:prstGeom prst="rect">
            <a:avLst/>
          </a:prstGeom>
        </p:spPr>
      </p:pic>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 Mary </a:t>
            </a:r>
            <a:r>
              <a:rPr lang="en-GB" dirty="0" err="1" smtClean="0"/>
              <a:t>Redcliffe</a:t>
            </a:r>
            <a:r>
              <a:rPr lang="en-GB" dirty="0" smtClean="0"/>
              <a:t> Church, Bristol</a:t>
            </a:r>
            <a:endParaRPr lang="en-GB" dirty="0"/>
          </a:p>
        </p:txBody>
      </p:sp>
      <p:pic>
        <p:nvPicPr>
          <p:cNvPr id="4" name="Content Placeholder 3" descr="2016-01-29 13.09.52.jpg"/>
          <p:cNvPicPr>
            <a:picLocks noGrp="1" noChangeAspect="1"/>
          </p:cNvPicPr>
          <p:nvPr>
            <p:ph idx="1"/>
          </p:nvPr>
        </p:nvPicPr>
        <p:blipFill>
          <a:blip r:embed="rId2" cstate="print"/>
          <a:stretch>
            <a:fillRect/>
          </a:stretch>
        </p:blipFill>
        <p:spPr>
          <a:xfrm>
            <a:off x="555208" y="1600200"/>
            <a:ext cx="8033584" cy="4525963"/>
          </a:xfrm>
        </p:spPr>
      </p:pic>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Christ Church Clifton (1885):</a:t>
            </a:r>
            <a:br>
              <a:rPr lang="en-GB" sz="2800" dirty="0" smtClean="0"/>
            </a:br>
            <a:r>
              <a:rPr lang="en-GB" sz="2800" dirty="0" smtClean="0"/>
              <a:t>a phenomenon but probably no intentional alignment</a:t>
            </a:r>
            <a:endParaRPr lang="en-GB" sz="2800" dirty="0"/>
          </a:p>
        </p:txBody>
      </p:sp>
      <p:pic>
        <p:nvPicPr>
          <p:cNvPr id="4" name="Content Placeholder 3" descr="2015-12-04 08.16.18.jpg"/>
          <p:cNvPicPr>
            <a:picLocks noGrp="1" noChangeAspect="1"/>
          </p:cNvPicPr>
          <p:nvPr>
            <p:ph idx="1"/>
          </p:nvPr>
        </p:nvPicPr>
        <p:blipFill>
          <a:blip r:embed="rId2" cstate="print"/>
          <a:stretch>
            <a:fillRect/>
          </a:stretch>
        </p:blipFill>
        <p:spPr>
          <a:xfrm>
            <a:off x="555208" y="1600200"/>
            <a:ext cx="8033584" cy="4525963"/>
          </a:xfrm>
        </p:spPr>
      </p:pic>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t>William Wordsworth on the Orientation of Churches</a:t>
            </a:r>
            <a:endParaRPr lang="en-GB" dirty="0"/>
          </a:p>
        </p:txBody>
      </p:sp>
      <p:sp>
        <p:nvSpPr>
          <p:cNvPr id="3" name="Content Placeholder 2"/>
          <p:cNvSpPr>
            <a:spLocks noGrp="1"/>
          </p:cNvSpPr>
          <p:nvPr>
            <p:ph idx="1"/>
          </p:nvPr>
        </p:nvSpPr>
        <p:spPr/>
        <p:txBody>
          <a:bodyPr>
            <a:normAutofit fontScale="55000" lnSpcReduction="20000"/>
          </a:bodyPr>
          <a:lstStyle/>
          <a:p>
            <a:pPr hangingPunct="0"/>
            <a:r>
              <a:rPr lang="en-US" dirty="0" smtClean="0"/>
              <a:t>Wordsworth's second poem on Rydal Chapel begins, as do some of his other poems, with a prefatory paragraph sketching out the concept underlying the poem: </a:t>
            </a:r>
            <a:endParaRPr lang="en-GB" dirty="0" smtClean="0"/>
          </a:p>
          <a:p>
            <a:pPr hangingPunct="0"/>
            <a:r>
              <a:rPr lang="en-US" sz="4000" dirty="0" smtClean="0"/>
              <a:t>Our churches, invariably perhaps, stand east and west, but why is by few persons exactly known; nor that the degree of deviation from </a:t>
            </a:r>
            <a:r>
              <a:rPr lang="en-US" sz="4000" i="1" dirty="0" smtClean="0"/>
              <a:t>due</a:t>
            </a:r>
            <a:r>
              <a:rPr lang="en-US" sz="4000" dirty="0" smtClean="0"/>
              <a:t> east often noticeable in the ancient ones was determined, in each particular case, by the point in the horizon at which the sun rose upon the day of the saint to which the church was dedicated. These observances of our ancestors, and the causes of them, are the subject of the following stanzas.</a:t>
            </a:r>
            <a:r>
              <a:rPr lang="en-US" dirty="0" smtClean="0"/>
              <a:t> </a:t>
            </a:r>
            <a:endParaRPr lang="en-GB" dirty="0" smtClean="0"/>
          </a:p>
          <a:p>
            <a:pPr hangingPunct="0"/>
            <a:r>
              <a:rPr lang="en-US" dirty="0" smtClean="0"/>
              <a:t>Wordsworth, "On the Same Occasion," </a:t>
            </a:r>
            <a:r>
              <a:rPr lang="en-US" i="1" dirty="0" smtClean="0"/>
              <a:t>Poetical Works</a:t>
            </a:r>
            <a:r>
              <a:rPr lang="en-US" dirty="0" smtClean="0"/>
              <a:t>, vol. 4, pp. 168-9.</a:t>
            </a:r>
            <a:endParaRPr lang="en-GB" dirty="0" smtClean="0"/>
          </a:p>
          <a:p>
            <a:endParaRPr lang="en-GB" dirty="0" smtClean="0"/>
          </a:p>
          <a:p>
            <a:r>
              <a:rPr lang="en-GB" dirty="0" smtClean="0"/>
              <a:t>Wordsworth’s hypothesis has not been sustained, but the question remains – are churches ever aligned to a specific point or is the east-west alignment ?</a:t>
            </a:r>
            <a:endParaRPr lang="en-GB" dirty="0"/>
          </a:p>
        </p:txBody>
      </p:sp>
      <p:pic>
        <p:nvPicPr>
          <p:cNvPr id="4" name="Picture 3" descr="William Wordsworth.png"/>
          <p:cNvPicPr>
            <a:picLocks noChangeAspect="1"/>
          </p:cNvPicPr>
          <p:nvPr/>
        </p:nvPicPr>
        <p:blipFill>
          <a:blip r:embed="rId2" cstate="print"/>
          <a:stretch>
            <a:fillRect/>
          </a:stretch>
        </p:blipFill>
        <p:spPr>
          <a:xfrm>
            <a:off x="6381750" y="0"/>
            <a:ext cx="2762250" cy="1657350"/>
          </a:xfrm>
          <a:prstGeom prst="rect">
            <a:avLst/>
          </a:prstGeom>
        </p:spPr>
      </p:pic>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Previous Research into the Alignment of Churches</a:t>
            </a:r>
            <a:endParaRPr lang="en-GB" dirty="0"/>
          </a:p>
        </p:txBody>
      </p:sp>
      <p:pic>
        <p:nvPicPr>
          <p:cNvPr id="4" name="Content Placeholder 3"/>
          <p:cNvPicPr>
            <a:picLocks noGrp="1"/>
          </p:cNvPicPr>
          <p:nvPr>
            <p:ph idx="1"/>
          </p:nvPr>
        </p:nvPicPr>
        <p:blipFill>
          <a:blip r:embed="rId2" cstate="print"/>
          <a:srcRect l="14789" t="23533" r="44612" b="10363"/>
          <a:stretch>
            <a:fillRect/>
          </a:stretch>
        </p:blipFill>
        <p:spPr bwMode="auto">
          <a:xfrm>
            <a:off x="395536" y="1709678"/>
            <a:ext cx="8424936" cy="4671650"/>
          </a:xfrm>
          <a:prstGeom prst="rect">
            <a:avLst/>
          </a:prstGeom>
          <a:noFill/>
          <a:ln w="9525">
            <a:noFill/>
            <a:miter lim="800000"/>
            <a:headEnd/>
            <a:tailEnd/>
          </a:ln>
        </p:spPr>
      </p:pic>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Avon </a:t>
            </a:r>
            <a:r>
              <a:rPr lang="en-GB" dirty="0" err="1" smtClean="0"/>
              <a:t>Tyrrel</a:t>
            </a:r>
            <a:r>
              <a:rPr lang="en-GB" dirty="0" smtClean="0"/>
              <a:t> House</a:t>
            </a:r>
            <a:endParaRPr lang="en-GB" dirty="0"/>
          </a:p>
        </p:txBody>
      </p:sp>
      <p:pic>
        <p:nvPicPr>
          <p:cNvPr id="4" name="Content Placeholder 3" descr="Facing north 2.JPG"/>
          <p:cNvPicPr>
            <a:picLocks noGrp="1" noChangeAspect="1"/>
          </p:cNvPicPr>
          <p:nvPr>
            <p:ph idx="1"/>
          </p:nvPr>
        </p:nvPicPr>
        <p:blipFill>
          <a:blip r:embed="rId2" cstate="print"/>
          <a:srcRect/>
          <a:stretch>
            <a:fillRect/>
          </a:stretch>
        </p:blipFill>
        <p:spPr>
          <a:xfrm>
            <a:off x="1067688" y="1700808"/>
            <a:ext cx="6419967" cy="4816920"/>
          </a:xfrm>
        </p:spPr>
      </p:pic>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6" name="Content Placeholder 5"/>
          <p:cNvSpPr>
            <a:spLocks noGrp="1"/>
          </p:cNvSpPr>
          <p:nvPr>
            <p:ph idx="1"/>
          </p:nvPr>
        </p:nvSpPr>
        <p:spPr/>
        <p:txBody>
          <a:bodyPr/>
          <a:lstStyle/>
          <a:p>
            <a:r>
              <a:rPr lang="en-GB" dirty="0" smtClean="0"/>
              <a:t>ASSESSMENT</a:t>
            </a:r>
            <a:endParaRPr lang="en-GB" dirty="0"/>
          </a:p>
        </p:txBody>
      </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Field Trip and Assessment</a:t>
            </a:r>
            <a:br>
              <a:rPr lang="en-GB" dirty="0" smtClean="0"/>
            </a:br>
            <a:endParaRPr lang="en-GB" dirty="0"/>
          </a:p>
        </p:txBody>
      </p:sp>
      <p:pic>
        <p:nvPicPr>
          <p:cNvPr id="4098" name="Picture 2"/>
          <p:cNvPicPr>
            <a:picLocks noGrp="1" noChangeAspect="1" noChangeArrowheads="1"/>
          </p:cNvPicPr>
          <p:nvPr>
            <p:ph idx="1"/>
          </p:nvPr>
        </p:nvPicPr>
        <p:blipFill>
          <a:blip r:embed="rId2" cstate="print"/>
          <a:srcRect l="3693" t="33586" r="63021" b="31060"/>
          <a:stretch>
            <a:fillRect/>
          </a:stretch>
        </p:blipFill>
        <p:spPr bwMode="auto">
          <a:xfrm>
            <a:off x="10085" y="1857364"/>
            <a:ext cx="8997918" cy="3071835"/>
          </a:xfrm>
          <a:prstGeom prst="rect">
            <a:avLst/>
          </a:prstGeom>
          <a:noFill/>
          <a:ln w="9525">
            <a:noFill/>
            <a:miter lim="800000"/>
            <a:headEnd/>
            <a:tailEnd/>
          </a:ln>
          <a:effectLst/>
        </p:spPr>
      </p:pic>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Guidelines</a:t>
            </a:r>
            <a:endParaRPr lang="en-GB" dirty="0"/>
          </a:p>
        </p:txBody>
      </p:sp>
      <p:sp>
        <p:nvSpPr>
          <p:cNvPr id="5" name="Content Placeholder 4"/>
          <p:cNvSpPr>
            <a:spLocks noGrp="1"/>
          </p:cNvSpPr>
          <p:nvPr>
            <p:ph idx="1"/>
          </p:nvPr>
        </p:nvSpPr>
        <p:spPr/>
        <p:txBody>
          <a:bodyPr>
            <a:normAutofit fontScale="77500" lnSpcReduction="20000"/>
          </a:bodyPr>
          <a:lstStyle/>
          <a:p>
            <a:r>
              <a:rPr lang="en-GB" dirty="0" smtClean="0"/>
              <a:t>‘This essay is to give you the opportunity to choose to write about ether the archaeology of the sea, the sky (cosmology) or landscape. Some of these themes overlap obviously but try to focus on a main direction. You should pick an area that you were particularly engaged with and that you collected information and or reading for.</a:t>
            </a:r>
          </a:p>
          <a:p>
            <a:r>
              <a:rPr lang="en-GB" dirty="0" smtClean="0"/>
              <a:t> </a:t>
            </a:r>
          </a:p>
          <a:p>
            <a:r>
              <a:rPr lang="en-GB" dirty="0" smtClean="0"/>
              <a:t>You will be expected to read and cite a wide range of sources and authors to support your answer. You will use examples or case studies to illustrate your answer. You may also use relevant and well-cited graphics and illustrations. I want to see lucid, intelligent and well-researched answers that demonstrate an understanding of the issues of landscape archaeology’.</a:t>
            </a:r>
          </a:p>
          <a:p>
            <a:endParaRPr lang="en-GB" dirty="0"/>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Astronomical measurement can be very simple</a:t>
            </a:r>
            <a:endParaRPr lang="en-GB" dirty="0"/>
          </a:p>
        </p:txBody>
      </p:sp>
      <p:pic>
        <p:nvPicPr>
          <p:cNvPr id="10242" name="Picture 2"/>
          <p:cNvPicPr>
            <a:picLocks noGrp="1" noChangeAspect="1" noChangeArrowheads="1"/>
          </p:cNvPicPr>
          <p:nvPr>
            <p:ph idx="1"/>
          </p:nvPr>
        </p:nvPicPr>
        <p:blipFill>
          <a:blip r:embed="rId2" cstate="print"/>
          <a:srcRect l="12673" t="33586" r="55208" b="7000"/>
          <a:stretch>
            <a:fillRect/>
          </a:stretch>
        </p:blipFill>
        <p:spPr bwMode="auto">
          <a:xfrm>
            <a:off x="214281" y="3000372"/>
            <a:ext cx="4925975" cy="2928958"/>
          </a:xfrm>
          <a:prstGeom prst="rect">
            <a:avLst/>
          </a:prstGeom>
          <a:noFill/>
          <a:ln w="9525">
            <a:noFill/>
            <a:miter lim="800000"/>
            <a:headEnd/>
            <a:tailEnd/>
          </a:ln>
          <a:effectLst/>
        </p:spPr>
      </p:pic>
      <p:pic>
        <p:nvPicPr>
          <p:cNvPr id="5" name="Picture 2"/>
          <p:cNvPicPr>
            <a:picLocks noChangeAspect="1" noChangeArrowheads="1"/>
          </p:cNvPicPr>
          <p:nvPr/>
        </p:nvPicPr>
        <p:blipFill>
          <a:blip r:embed="rId3" cstate="print"/>
          <a:srcRect l="11805" t="17382" r="54340"/>
          <a:stretch>
            <a:fillRect/>
          </a:stretch>
        </p:blipFill>
        <p:spPr bwMode="auto">
          <a:xfrm>
            <a:off x="5572131" y="3286124"/>
            <a:ext cx="3241445" cy="2542614"/>
          </a:xfrm>
          <a:prstGeom prst="rect">
            <a:avLst/>
          </a:prstGeom>
          <a:noFill/>
          <a:ln w="9525">
            <a:noFill/>
            <a:miter lim="800000"/>
            <a:headEnd/>
            <a:tailEnd/>
          </a:ln>
          <a:effectLst/>
        </p:spPr>
      </p:pic>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2"/>
          <p:cNvPicPr>
            <a:picLocks noGrp="1" noChangeAspect="1" noChangeArrowheads="1"/>
          </p:cNvPicPr>
          <p:nvPr>
            <p:ph idx="1"/>
          </p:nvPr>
        </p:nvPicPr>
        <p:blipFill>
          <a:blip r:embed="rId2" cstate="print"/>
          <a:srcRect l="16145" t="15426" r="58681" b="28605"/>
          <a:stretch>
            <a:fillRect/>
          </a:stretch>
        </p:blipFill>
        <p:spPr bwMode="auto">
          <a:xfrm>
            <a:off x="714348" y="500042"/>
            <a:ext cx="7604339" cy="5434271"/>
          </a:xfrm>
          <a:prstGeom prst="rect">
            <a:avLst/>
          </a:prstGeom>
          <a:noFill/>
          <a:ln w="9525">
            <a:noFill/>
            <a:miter lim="800000"/>
            <a:headEnd/>
            <a:tailEnd/>
          </a:ln>
          <a:effectLst/>
        </p:spPr>
      </p:pic>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5362" name="Picture 2"/>
          <p:cNvPicPr>
            <a:picLocks noGrp="1" noChangeAspect="1" noChangeArrowheads="1"/>
          </p:cNvPicPr>
          <p:nvPr>
            <p:ph idx="1"/>
          </p:nvPr>
        </p:nvPicPr>
        <p:blipFill>
          <a:blip r:embed="rId2" cstate="print"/>
          <a:srcRect l="13542" t="16198" r="56944" b="9700"/>
          <a:stretch>
            <a:fillRect/>
          </a:stretch>
        </p:blipFill>
        <p:spPr bwMode="auto">
          <a:xfrm>
            <a:off x="928662" y="357166"/>
            <a:ext cx="6904638" cy="5572164"/>
          </a:xfrm>
          <a:prstGeom prst="rect">
            <a:avLst/>
          </a:prstGeom>
          <a:noFill/>
          <a:ln w="9525">
            <a:noFill/>
            <a:miter lim="800000"/>
            <a:headEnd/>
            <a:tailEnd/>
          </a:ln>
          <a:effectLst/>
        </p:spPr>
      </p:pic>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2000" dirty="0" smtClean="0"/>
              <a:t>Equipment</a:t>
            </a:r>
            <a:r>
              <a:rPr lang="en-GB" dirty="0" smtClean="0"/>
              <a:t/>
            </a:r>
            <a:br>
              <a:rPr lang="en-GB" dirty="0" smtClean="0"/>
            </a:br>
            <a:r>
              <a:rPr lang="en-GB" sz="1800" dirty="0" smtClean="0"/>
              <a:t>GPS measures location, compass measures direction, </a:t>
            </a:r>
            <a:r>
              <a:rPr lang="en-GB" sz="1800" dirty="0" err="1" smtClean="0"/>
              <a:t>clinometer</a:t>
            </a:r>
            <a:r>
              <a:rPr lang="en-GB" sz="1800" dirty="0" smtClean="0"/>
              <a:t> measures horizon altitude. We have three of each, kept by Rod Bale in the Lab. Look after them!</a:t>
            </a:r>
            <a:endParaRPr lang="en-GB" sz="1800" dirty="0"/>
          </a:p>
        </p:txBody>
      </p:sp>
      <p:pic>
        <p:nvPicPr>
          <p:cNvPr id="1026" name="Picture 2"/>
          <p:cNvPicPr>
            <a:picLocks noGrp="1" noChangeAspect="1" noChangeArrowheads="1"/>
          </p:cNvPicPr>
          <p:nvPr>
            <p:ph idx="1"/>
          </p:nvPr>
        </p:nvPicPr>
        <p:blipFill>
          <a:blip r:embed="rId2" cstate="print"/>
          <a:srcRect l="11805" t="28185" r="55208" b="17802"/>
          <a:stretch>
            <a:fillRect/>
          </a:stretch>
        </p:blipFill>
        <p:spPr bwMode="auto">
          <a:xfrm>
            <a:off x="214282" y="1285860"/>
            <a:ext cx="7193807" cy="3786214"/>
          </a:xfrm>
          <a:prstGeom prst="rect">
            <a:avLst/>
          </a:prstGeom>
          <a:noFill/>
          <a:ln w="9525">
            <a:noFill/>
            <a:miter lim="800000"/>
            <a:headEnd/>
            <a:tailEnd/>
          </a:ln>
          <a:effectLst/>
        </p:spPr>
      </p:pic>
      <p:pic>
        <p:nvPicPr>
          <p:cNvPr id="9" name="Content Placeholder 3"/>
          <p:cNvPicPr>
            <a:picLocks noChangeAspect="1" noChangeArrowheads="1"/>
          </p:cNvPicPr>
          <p:nvPr/>
        </p:nvPicPr>
        <p:blipFill>
          <a:blip r:embed="rId3" cstate="print"/>
          <a:srcRect l="23958" t="38988" r="66493" b="9700"/>
          <a:stretch>
            <a:fillRect/>
          </a:stretch>
        </p:blipFill>
        <p:spPr bwMode="auto">
          <a:xfrm>
            <a:off x="7358082" y="3500438"/>
            <a:ext cx="1428760" cy="2467858"/>
          </a:xfrm>
          <a:prstGeom prst="rect">
            <a:avLst/>
          </a:prstGeom>
          <a:noFill/>
          <a:ln w="9525">
            <a:noFill/>
            <a:miter lim="800000"/>
            <a:headEnd/>
            <a:tailEnd/>
          </a:ln>
          <a:effectLst/>
        </p:spPr>
      </p:pic>
      <p:pic>
        <p:nvPicPr>
          <p:cNvPr id="10" name="Content Placeholder 5" descr="clinometer.jpg"/>
          <p:cNvPicPr>
            <a:picLocks noChangeAspect="1"/>
          </p:cNvPicPr>
          <p:nvPr/>
        </p:nvPicPr>
        <p:blipFill>
          <a:blip r:embed="rId4" cstate="print"/>
          <a:srcRect l="16806" b="29603"/>
          <a:stretch>
            <a:fillRect/>
          </a:stretch>
        </p:blipFill>
        <p:spPr>
          <a:xfrm>
            <a:off x="3786182" y="4786322"/>
            <a:ext cx="2794049" cy="2071678"/>
          </a:xfrm>
          <a:prstGeom prst="rect">
            <a:avLst/>
          </a:prstGeom>
        </p:spPr>
      </p:pic>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stretch>
            <a:fillRect/>
          </a:stretch>
        </p:blipFill>
        <p:spPr>
          <a:xfrm>
            <a:off x="4427984" y="4149080"/>
            <a:ext cx="1157855" cy="1543807"/>
          </a:xfrm>
          <a:prstGeom prst="rect">
            <a:avLst/>
          </a:prstGeom>
        </p:spPr>
      </p:pic>
      <p:pic>
        <p:nvPicPr>
          <p:cNvPr id="4" name="Picture 3"/>
          <p:cNvPicPr>
            <a:picLocks noChangeAspect="1"/>
          </p:cNvPicPr>
          <p:nvPr/>
        </p:nvPicPr>
        <p:blipFill rotWithShape="1">
          <a:blip r:embed="rId3" cstate="print"/>
          <a:srcRect r="16970"/>
          <a:stretch/>
        </p:blipFill>
        <p:spPr>
          <a:xfrm>
            <a:off x="5593204" y="1858776"/>
            <a:ext cx="3546131" cy="4154987"/>
          </a:xfrm>
          <a:prstGeom prst="rect">
            <a:avLst/>
          </a:prstGeom>
        </p:spPr>
      </p:pic>
      <p:sp>
        <p:nvSpPr>
          <p:cNvPr id="6" name="Rectangle 5"/>
          <p:cNvSpPr/>
          <p:nvPr/>
        </p:nvSpPr>
        <p:spPr>
          <a:xfrm>
            <a:off x="224841" y="631394"/>
            <a:ext cx="8673082" cy="5546134"/>
          </a:xfrm>
          <a:prstGeom prst="rect">
            <a:avLst/>
          </a:prstGeom>
        </p:spPr>
        <p:txBody>
          <a:bodyPr wrap="square">
            <a:spAutoFit/>
          </a:bodyPr>
          <a:lstStyle/>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Compass, for measuring orientation / azimuth</a:t>
            </a:r>
          </a:p>
          <a:p>
            <a:pPr marL="457200" indent="-457200">
              <a:lnSpc>
                <a:spcPct val="115000"/>
              </a:lnSpc>
              <a:spcAft>
                <a:spcPts val="1200"/>
              </a:spcAft>
              <a:buFont typeface="Wingdings" panose="05000000000000000000" pitchFamily="2" charset="2"/>
              <a:buChar char="v"/>
            </a:pPr>
            <a:endParaRPr lang="en-GB" sz="3200" dirty="0">
              <a:solidFill>
                <a:srgbClr val="222222"/>
              </a:solidFill>
              <a:latin typeface="Calibri" panose="020F0502020204030204" pitchFamily="34" charset="0"/>
              <a:ea typeface="Times New Roman" panose="02020603050405020304" pitchFamily="18" charset="0"/>
              <a:cs typeface="Arial" panose="020B0604020202020204" pitchFamily="34" charset="0"/>
            </a:endParaRPr>
          </a:p>
          <a:p>
            <a:pPr marL="457200" indent="-457200">
              <a:lnSpc>
                <a:spcPct val="115000"/>
              </a:lnSpc>
              <a:spcAft>
                <a:spcPts val="1200"/>
              </a:spcAft>
              <a:buFont typeface="Wingdings" panose="05000000000000000000" pitchFamily="2" charset="2"/>
              <a:buChar char="v"/>
            </a:pPr>
            <a:endPar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endParaRPr>
          </a:p>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Clinometer, to measure the altitude of the horizon</a:t>
            </a:r>
          </a:p>
          <a:p>
            <a:pPr marL="457200" indent="-457200">
              <a:lnSpc>
                <a:spcPct val="115000"/>
              </a:lnSpc>
              <a:spcAft>
                <a:spcPts val="1200"/>
              </a:spcAft>
              <a:buFont typeface="Wingdings" panose="05000000000000000000" pitchFamily="2" charset="2"/>
              <a:buChar char="v"/>
            </a:pPr>
            <a:endParaRPr lang="en-GB" sz="3200" dirty="0">
              <a:solidFill>
                <a:srgbClr val="222222"/>
              </a:solidFill>
              <a:latin typeface="Calibri" panose="020F0502020204030204" pitchFamily="34" charset="0"/>
              <a:ea typeface="Times New Roman" panose="02020603050405020304" pitchFamily="18" charset="0"/>
              <a:cs typeface="Arial" panose="020B0604020202020204" pitchFamily="34" charset="0"/>
            </a:endParaRPr>
          </a:p>
          <a:p>
            <a:pPr marL="457200" indent="-457200">
              <a:lnSpc>
                <a:spcPct val="115000"/>
              </a:lnSpc>
              <a:spcAft>
                <a:spcPts val="1200"/>
              </a:spcAft>
              <a:buFont typeface="Wingdings" panose="05000000000000000000" pitchFamily="2" charset="2"/>
              <a:buChar char="v"/>
            </a:pPr>
            <a:endPar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endParaRPr>
          </a:p>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Handheld GPS, for accurate positioning</a:t>
            </a:r>
            <a:endParaRPr lang="en-GB" sz="32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8" name="Picture 7"/>
          <p:cNvPicPr>
            <a:picLocks noChangeAspect="1"/>
          </p:cNvPicPr>
          <p:nvPr/>
        </p:nvPicPr>
        <p:blipFill>
          <a:blip r:embed="rId4" cstate="print"/>
          <a:stretch>
            <a:fillRect/>
          </a:stretch>
        </p:blipFill>
        <p:spPr>
          <a:xfrm>
            <a:off x="882210" y="1155304"/>
            <a:ext cx="1351208" cy="1801611"/>
          </a:xfrm>
          <a:prstGeom prst="rect">
            <a:avLst/>
          </a:prstGeom>
        </p:spPr>
      </p:pic>
      <p:pic>
        <p:nvPicPr>
          <p:cNvPr id="2" name="Picture 1"/>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7728649" y="6134100"/>
            <a:ext cx="1308959" cy="719300"/>
          </a:xfrm>
          <a:prstGeom prst="rect">
            <a:avLst/>
          </a:prstGeom>
        </p:spPr>
      </p:pic>
      <p:sp>
        <p:nvSpPr>
          <p:cNvPr id="7" name="TextBox 6"/>
          <p:cNvSpPr txBox="1"/>
          <p:nvPr/>
        </p:nvSpPr>
        <p:spPr>
          <a:xfrm>
            <a:off x="224840" y="205713"/>
            <a:ext cx="4099648" cy="707886"/>
          </a:xfrm>
          <a:prstGeom prst="rect">
            <a:avLst/>
          </a:prstGeom>
          <a:noFill/>
        </p:spPr>
        <p:txBody>
          <a:bodyPr wrap="none" rtlCol="0">
            <a:spAutoFit/>
          </a:bodyPr>
          <a:lstStyle/>
          <a:p>
            <a:r>
              <a:rPr lang="en-GB" sz="4000" dirty="0" smtClean="0">
                <a:solidFill>
                  <a:schemeClr val="accent5">
                    <a:lumMod val="50000"/>
                  </a:schemeClr>
                </a:solidFill>
              </a:rPr>
              <a:t>Field Methodology</a:t>
            </a:r>
            <a:endParaRPr lang="en-GB" sz="4000" dirty="0">
              <a:solidFill>
                <a:schemeClr val="accent5">
                  <a:lumMod val="50000"/>
                </a:schemeClr>
              </a:solidFill>
            </a:endParaRPr>
          </a:p>
        </p:txBody>
      </p:sp>
      <p:pic>
        <p:nvPicPr>
          <p:cNvPr id="3" name="Picture 2"/>
          <p:cNvPicPr>
            <a:picLocks noChangeAspect="1"/>
          </p:cNvPicPr>
          <p:nvPr/>
        </p:nvPicPr>
        <p:blipFill>
          <a:blip r:embed="rId6" cstate="print"/>
          <a:stretch>
            <a:fillRect/>
          </a:stretch>
        </p:blipFill>
        <p:spPr>
          <a:xfrm>
            <a:off x="2627784" y="3789040"/>
            <a:ext cx="1358321" cy="1624974"/>
          </a:xfrm>
          <a:prstGeom prst="rect">
            <a:avLst/>
          </a:prstGeom>
        </p:spPr>
      </p:pic>
    </p:spTree>
    <p:extLst>
      <p:ext uri="{BB962C8B-B14F-4D97-AF65-F5344CB8AC3E}">
        <p14:creationId xmlns:p14="http://schemas.microsoft.com/office/powerpoint/2010/main" xmlns="" val="1528427909"/>
      </p:ext>
    </p:extLst>
  </p:cSld>
  <p:clrMapOvr>
    <a:masterClrMapping/>
  </p:clrMapOvr>
  <p:timing>
    <p:tnLst>
      <p:par>
        <p:cTn id="1" dur="indefinite" restart="never" nodeType="tmRoot"/>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3747" y="3116358"/>
            <a:ext cx="2026228" cy="1077218"/>
          </a:xfrm>
          <a:prstGeom prst="rect">
            <a:avLst/>
          </a:prstGeom>
          <a:solidFill>
            <a:schemeClr val="bg1"/>
          </a:solidFill>
        </p:spPr>
        <p:txBody>
          <a:bodyPr wrap="square" rtlCol="0">
            <a:spAutoFit/>
          </a:bodyPr>
          <a:lstStyle/>
          <a:p>
            <a:pPr algn="ctr"/>
            <a:r>
              <a:rPr lang="en-GB" sz="3200" smtClean="0"/>
              <a:t>Measure along walls</a:t>
            </a:r>
            <a:endParaRPr lang="en-GB" sz="3200" dirty="0"/>
          </a:p>
        </p:txBody>
      </p:sp>
      <p:sp>
        <p:nvSpPr>
          <p:cNvPr id="6" name="TextBox 5"/>
          <p:cNvSpPr txBox="1"/>
          <p:nvPr/>
        </p:nvSpPr>
        <p:spPr>
          <a:xfrm>
            <a:off x="224840" y="205714"/>
            <a:ext cx="2990370" cy="1323439"/>
          </a:xfrm>
          <a:prstGeom prst="rect">
            <a:avLst/>
          </a:prstGeom>
          <a:noFill/>
        </p:spPr>
        <p:txBody>
          <a:bodyPr wrap="none" rtlCol="0">
            <a:spAutoFit/>
          </a:bodyPr>
          <a:lstStyle/>
          <a:p>
            <a:r>
              <a:rPr lang="en-GB" sz="4000" dirty="0" smtClean="0">
                <a:solidFill>
                  <a:schemeClr val="accent5">
                    <a:lumMod val="50000"/>
                  </a:schemeClr>
                </a:solidFill>
              </a:rPr>
              <a:t>Field </a:t>
            </a:r>
          </a:p>
          <a:p>
            <a:r>
              <a:rPr lang="en-GB" sz="4000" dirty="0" smtClean="0">
                <a:solidFill>
                  <a:schemeClr val="accent5">
                    <a:lumMod val="50000"/>
                  </a:schemeClr>
                </a:solidFill>
              </a:rPr>
              <a:t>Methodology</a:t>
            </a:r>
            <a:endParaRPr lang="en-GB" sz="4000" dirty="0">
              <a:solidFill>
                <a:schemeClr val="accent5">
                  <a:lumMod val="50000"/>
                </a:schemeClr>
              </a:solidFill>
            </a:endParaRPr>
          </a:p>
        </p:txBody>
      </p:sp>
      <p:pic>
        <p:nvPicPr>
          <p:cNvPr id="9" name="Picture 8"/>
          <p:cNvPicPr>
            <a:picLocks noChangeAspect="1"/>
          </p:cNvPicPr>
          <p:nvPr/>
        </p:nvPicPr>
        <p:blipFill rotWithShape="1">
          <a:blip r:embed="rId2" cstate="print">
            <a:extLst>
              <a:ext uri="{28A0092B-C50C-407E-A947-70E740481C1C}">
                <a14:useLocalDpi xmlns:a14="http://schemas.microsoft.com/office/drawing/2010/main" xmlns="" val="0"/>
              </a:ext>
            </a:extLst>
          </a:blip>
          <a:srcRect l="43944"/>
          <a:stretch/>
        </p:blipFill>
        <p:spPr>
          <a:xfrm>
            <a:off x="5994399" y="0"/>
            <a:ext cx="4325938" cy="6858000"/>
          </a:xfrm>
          <a:prstGeom prst="rect">
            <a:avLst/>
          </a:prstGeom>
        </p:spPr>
      </p:pic>
      <p:pic>
        <p:nvPicPr>
          <p:cNvPr id="13" name="Picture 12"/>
          <p:cNvPicPr>
            <a:picLocks noChangeAspect="1"/>
          </p:cNvPicPr>
          <p:nvPr/>
        </p:nvPicPr>
        <p:blipFill rotWithShape="1">
          <a:blip r:embed="rId3" cstate="print">
            <a:extLst>
              <a:ext uri="{28A0092B-C50C-407E-A947-70E740481C1C}">
                <a14:useLocalDpi xmlns:a14="http://schemas.microsoft.com/office/drawing/2010/main" xmlns="" val="0"/>
              </a:ext>
            </a:extLst>
          </a:blip>
          <a:srcRect r="13333"/>
          <a:stretch/>
        </p:blipFill>
        <p:spPr>
          <a:xfrm>
            <a:off x="2574925" y="0"/>
            <a:ext cx="3343275" cy="6858000"/>
          </a:xfrm>
          <a:prstGeom prst="rect">
            <a:avLst/>
          </a:prstGeom>
        </p:spPr>
      </p:pic>
    </p:spTree>
    <p:extLst>
      <p:ext uri="{BB962C8B-B14F-4D97-AF65-F5344CB8AC3E}">
        <p14:creationId xmlns:p14="http://schemas.microsoft.com/office/powerpoint/2010/main" xmlns="" val="621542418"/>
      </p:ext>
    </p:extLst>
  </p:cSld>
  <p:clrMapOvr>
    <a:masterClrMapping/>
  </p:clrMapOvr>
  <p:timing>
    <p:tnLst>
      <p:par>
        <p:cTn id="1" dur="indefinite" restart="never" nodeType="tmRoot"/>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4547" y="3654967"/>
            <a:ext cx="2026228" cy="2554545"/>
          </a:xfrm>
          <a:prstGeom prst="rect">
            <a:avLst/>
          </a:prstGeom>
          <a:solidFill>
            <a:schemeClr val="bg1"/>
          </a:solidFill>
        </p:spPr>
        <p:txBody>
          <a:bodyPr wrap="square" rtlCol="0">
            <a:spAutoFit/>
          </a:bodyPr>
          <a:lstStyle/>
          <a:p>
            <a:pPr algn="ctr"/>
            <a:r>
              <a:rPr lang="en-GB" sz="3200" dirty="0" smtClean="0"/>
              <a:t>Surveying poles</a:t>
            </a:r>
          </a:p>
          <a:p>
            <a:pPr algn="ctr"/>
            <a:r>
              <a:rPr lang="en-GB" sz="3200" dirty="0" smtClean="0"/>
              <a:t>(not vital for your </a:t>
            </a:r>
            <a:r>
              <a:rPr lang="en-GB" sz="3200" dirty="0" err="1" smtClean="0"/>
              <a:t>peroject</a:t>
            </a:r>
            <a:r>
              <a:rPr lang="en-GB" sz="3200" dirty="0" smtClean="0"/>
              <a:t>)</a:t>
            </a:r>
            <a:endParaRPr lang="en-GB" sz="3200" dirty="0"/>
          </a:p>
        </p:txBody>
      </p:sp>
      <p:pic>
        <p:nvPicPr>
          <p:cNvPr id="5" name="Picture 2" descr="C:\Users\User\Desktop\14811079279_63e37822c8_z.jpg"/>
          <p:cNvPicPr>
            <a:picLocks noChangeAspect="1" noChangeArrowheads="1"/>
          </p:cNvPicPr>
          <p:nvPr/>
        </p:nvPicPr>
        <p:blipFill rotWithShape="1">
          <a:blip r:embed="rId2" cstate="print"/>
          <a:srcRect l="2593"/>
          <a:stretch/>
        </p:blipFill>
        <p:spPr bwMode="auto">
          <a:xfrm>
            <a:off x="2463800" y="0"/>
            <a:ext cx="6680200" cy="6858000"/>
          </a:xfrm>
          <a:prstGeom prst="rect">
            <a:avLst/>
          </a:prstGeom>
          <a:noFill/>
        </p:spPr>
      </p:pic>
      <p:sp>
        <p:nvSpPr>
          <p:cNvPr id="6" name="TextBox 5"/>
          <p:cNvSpPr txBox="1"/>
          <p:nvPr/>
        </p:nvSpPr>
        <p:spPr>
          <a:xfrm>
            <a:off x="224840" y="205714"/>
            <a:ext cx="1866152" cy="830997"/>
          </a:xfrm>
          <a:prstGeom prst="rect">
            <a:avLst/>
          </a:prstGeom>
          <a:noFill/>
        </p:spPr>
        <p:txBody>
          <a:bodyPr wrap="none" rtlCol="0">
            <a:spAutoFit/>
          </a:bodyPr>
          <a:lstStyle/>
          <a:p>
            <a:r>
              <a:rPr lang="en-GB" sz="2400" dirty="0" smtClean="0">
                <a:solidFill>
                  <a:schemeClr val="accent5">
                    <a:lumMod val="50000"/>
                  </a:schemeClr>
                </a:solidFill>
              </a:rPr>
              <a:t>Field </a:t>
            </a:r>
          </a:p>
          <a:p>
            <a:r>
              <a:rPr lang="en-GB" sz="2400" dirty="0" smtClean="0">
                <a:solidFill>
                  <a:schemeClr val="accent5">
                    <a:lumMod val="50000"/>
                  </a:schemeClr>
                </a:solidFill>
              </a:rPr>
              <a:t>Methodology</a:t>
            </a:r>
            <a:endParaRPr lang="en-GB" sz="2400" dirty="0">
              <a:solidFill>
                <a:schemeClr val="accent5">
                  <a:lumMod val="50000"/>
                </a:schemeClr>
              </a:solidFill>
            </a:endParaRPr>
          </a:p>
        </p:txBody>
      </p:sp>
      <p:cxnSp>
        <p:nvCxnSpPr>
          <p:cNvPr id="3" name="Straight Arrow Connector 2"/>
          <p:cNvCxnSpPr/>
          <p:nvPr/>
        </p:nvCxnSpPr>
        <p:spPr>
          <a:xfrm>
            <a:off x="1951149" y="4193575"/>
            <a:ext cx="3158544" cy="540000"/>
          </a:xfrm>
          <a:prstGeom prst="straightConnector1">
            <a:avLst/>
          </a:prstGeom>
          <a:ln w="60325">
            <a:solidFill>
              <a:srgbClr val="FFFF00"/>
            </a:solidFill>
            <a:tailEnd type="triangle"/>
          </a:ln>
        </p:spPr>
        <p:style>
          <a:lnRef idx="3">
            <a:schemeClr val="accent4"/>
          </a:lnRef>
          <a:fillRef idx="0">
            <a:schemeClr val="accent4"/>
          </a:fillRef>
          <a:effectRef idx="2">
            <a:schemeClr val="accent4"/>
          </a:effectRef>
          <a:fontRef idx="minor">
            <a:schemeClr val="tx1"/>
          </a:fontRef>
        </p:style>
      </p:cxnSp>
      <p:cxnSp>
        <p:nvCxnSpPr>
          <p:cNvPr id="7" name="Straight Arrow Connector 6"/>
          <p:cNvCxnSpPr/>
          <p:nvPr/>
        </p:nvCxnSpPr>
        <p:spPr>
          <a:xfrm flipV="1">
            <a:off x="1951149" y="3810001"/>
            <a:ext cx="3382851" cy="113575"/>
          </a:xfrm>
          <a:prstGeom prst="straightConnector1">
            <a:avLst/>
          </a:prstGeom>
          <a:ln w="60325">
            <a:solidFill>
              <a:srgbClr val="FFFF00"/>
            </a:solidFill>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xmlns="" val="3521472277"/>
      </p:ext>
    </p:extLst>
  </p:cSld>
  <p:clrMapOvr>
    <a:masterClrMapping/>
  </p:clrMapOvr>
  <p:timing>
    <p:tnLst>
      <p:par>
        <p:cTn id="1" dur="indefinite" restart="never" nodeType="tmRoot"/>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stretch>
            <a:fillRect/>
          </a:stretch>
        </p:blipFill>
        <p:spPr>
          <a:xfrm>
            <a:off x="3563888" y="4077072"/>
            <a:ext cx="1157855" cy="1543807"/>
          </a:xfrm>
          <a:prstGeom prst="rect">
            <a:avLst/>
          </a:prstGeom>
        </p:spPr>
      </p:pic>
      <p:pic>
        <p:nvPicPr>
          <p:cNvPr id="4" name="Picture 3"/>
          <p:cNvPicPr>
            <a:picLocks noChangeAspect="1"/>
          </p:cNvPicPr>
          <p:nvPr/>
        </p:nvPicPr>
        <p:blipFill rotWithShape="1">
          <a:blip r:embed="rId3" cstate="print"/>
          <a:srcRect r="16970"/>
          <a:stretch/>
        </p:blipFill>
        <p:spPr>
          <a:xfrm>
            <a:off x="5593204" y="1858776"/>
            <a:ext cx="3546131" cy="4154987"/>
          </a:xfrm>
          <a:prstGeom prst="rect">
            <a:avLst/>
          </a:prstGeom>
        </p:spPr>
      </p:pic>
      <p:sp>
        <p:nvSpPr>
          <p:cNvPr id="6" name="Rectangle 5"/>
          <p:cNvSpPr/>
          <p:nvPr/>
        </p:nvSpPr>
        <p:spPr>
          <a:xfrm>
            <a:off x="224841" y="631394"/>
            <a:ext cx="8673082" cy="5546134"/>
          </a:xfrm>
          <a:prstGeom prst="rect">
            <a:avLst/>
          </a:prstGeom>
        </p:spPr>
        <p:txBody>
          <a:bodyPr wrap="square">
            <a:spAutoFit/>
          </a:bodyPr>
          <a:lstStyle/>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Compass, for measuring orientation / azimuth</a:t>
            </a:r>
          </a:p>
          <a:p>
            <a:pPr marL="457200" indent="-457200">
              <a:lnSpc>
                <a:spcPct val="115000"/>
              </a:lnSpc>
              <a:spcAft>
                <a:spcPts val="1200"/>
              </a:spcAft>
              <a:buFont typeface="Wingdings" panose="05000000000000000000" pitchFamily="2" charset="2"/>
              <a:buChar char="v"/>
            </a:pPr>
            <a:endParaRPr lang="en-GB" sz="3200" dirty="0">
              <a:solidFill>
                <a:srgbClr val="222222"/>
              </a:solidFill>
              <a:latin typeface="Calibri" panose="020F0502020204030204" pitchFamily="34" charset="0"/>
              <a:ea typeface="Times New Roman" panose="02020603050405020304" pitchFamily="18" charset="0"/>
              <a:cs typeface="Arial" panose="020B0604020202020204" pitchFamily="34" charset="0"/>
            </a:endParaRPr>
          </a:p>
          <a:p>
            <a:pPr marL="457200" indent="-457200">
              <a:lnSpc>
                <a:spcPct val="115000"/>
              </a:lnSpc>
              <a:spcAft>
                <a:spcPts val="1200"/>
              </a:spcAft>
              <a:buFont typeface="Wingdings" panose="05000000000000000000" pitchFamily="2" charset="2"/>
              <a:buChar char="v"/>
            </a:pPr>
            <a:endPar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endParaRPr>
          </a:p>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Clinometer, to measure the altitude of the horizon</a:t>
            </a:r>
          </a:p>
          <a:p>
            <a:pPr marL="457200" indent="-457200">
              <a:lnSpc>
                <a:spcPct val="115000"/>
              </a:lnSpc>
              <a:spcAft>
                <a:spcPts val="1200"/>
              </a:spcAft>
              <a:buFont typeface="Wingdings" panose="05000000000000000000" pitchFamily="2" charset="2"/>
              <a:buChar char="v"/>
            </a:pPr>
            <a:endParaRPr lang="en-GB" sz="3200" dirty="0">
              <a:solidFill>
                <a:srgbClr val="222222"/>
              </a:solidFill>
              <a:latin typeface="Calibri" panose="020F0502020204030204" pitchFamily="34" charset="0"/>
              <a:ea typeface="Times New Roman" panose="02020603050405020304" pitchFamily="18" charset="0"/>
              <a:cs typeface="Arial" panose="020B0604020202020204" pitchFamily="34" charset="0"/>
            </a:endParaRPr>
          </a:p>
          <a:p>
            <a:pPr marL="457200" indent="-457200">
              <a:lnSpc>
                <a:spcPct val="115000"/>
              </a:lnSpc>
              <a:spcAft>
                <a:spcPts val="1200"/>
              </a:spcAft>
              <a:buFont typeface="Wingdings" panose="05000000000000000000" pitchFamily="2" charset="2"/>
              <a:buChar char="v"/>
            </a:pPr>
            <a:endPar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endParaRPr>
          </a:p>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Handheld GPS, for accurate positioning</a:t>
            </a:r>
            <a:endParaRPr lang="en-GB" sz="32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8" name="Picture 7"/>
          <p:cNvPicPr>
            <a:picLocks noChangeAspect="1"/>
          </p:cNvPicPr>
          <p:nvPr/>
        </p:nvPicPr>
        <p:blipFill>
          <a:blip r:embed="rId4" cstate="print"/>
          <a:stretch>
            <a:fillRect/>
          </a:stretch>
        </p:blipFill>
        <p:spPr>
          <a:xfrm>
            <a:off x="882210" y="1155304"/>
            <a:ext cx="1351208" cy="1801611"/>
          </a:xfrm>
          <a:prstGeom prst="rect">
            <a:avLst/>
          </a:prstGeom>
        </p:spPr>
      </p:pic>
      <p:pic>
        <p:nvPicPr>
          <p:cNvPr id="2" name="Picture 1"/>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7728649" y="6134100"/>
            <a:ext cx="1308959" cy="719300"/>
          </a:xfrm>
          <a:prstGeom prst="rect">
            <a:avLst/>
          </a:prstGeom>
        </p:spPr>
      </p:pic>
      <p:sp>
        <p:nvSpPr>
          <p:cNvPr id="7" name="TextBox 6"/>
          <p:cNvSpPr txBox="1"/>
          <p:nvPr/>
        </p:nvSpPr>
        <p:spPr>
          <a:xfrm>
            <a:off x="224840" y="205713"/>
            <a:ext cx="4099648" cy="707886"/>
          </a:xfrm>
          <a:prstGeom prst="rect">
            <a:avLst/>
          </a:prstGeom>
          <a:noFill/>
        </p:spPr>
        <p:txBody>
          <a:bodyPr wrap="none" rtlCol="0">
            <a:spAutoFit/>
          </a:bodyPr>
          <a:lstStyle/>
          <a:p>
            <a:r>
              <a:rPr lang="en-GB" sz="4000" dirty="0" smtClean="0">
                <a:solidFill>
                  <a:schemeClr val="accent5">
                    <a:lumMod val="50000"/>
                  </a:schemeClr>
                </a:solidFill>
              </a:rPr>
              <a:t>Field Methodology</a:t>
            </a:r>
            <a:endParaRPr lang="en-GB" sz="4000" dirty="0">
              <a:solidFill>
                <a:schemeClr val="accent5">
                  <a:lumMod val="50000"/>
                </a:schemeClr>
              </a:solidFill>
            </a:endParaRPr>
          </a:p>
        </p:txBody>
      </p:sp>
      <p:pic>
        <p:nvPicPr>
          <p:cNvPr id="3" name="Picture 2"/>
          <p:cNvPicPr>
            <a:picLocks noChangeAspect="1"/>
          </p:cNvPicPr>
          <p:nvPr/>
        </p:nvPicPr>
        <p:blipFill>
          <a:blip r:embed="rId6" cstate="print"/>
          <a:stretch>
            <a:fillRect/>
          </a:stretch>
        </p:blipFill>
        <p:spPr>
          <a:xfrm>
            <a:off x="1547664" y="3861048"/>
            <a:ext cx="1358321" cy="1624974"/>
          </a:xfrm>
          <a:prstGeom prst="rect">
            <a:avLst/>
          </a:prstGeom>
        </p:spPr>
      </p:pic>
      <p:pic>
        <p:nvPicPr>
          <p:cNvPr id="9" name="Picture 8"/>
          <p:cNvPicPr>
            <a:picLocks noChangeAspect="1"/>
          </p:cNvPicPr>
          <p:nvPr/>
        </p:nvPicPr>
        <p:blipFill>
          <a:blip r:embed="rId7" cstate="print"/>
          <a:stretch>
            <a:fillRect/>
          </a:stretch>
        </p:blipFill>
        <p:spPr>
          <a:xfrm>
            <a:off x="8172400" y="0"/>
            <a:ext cx="971600" cy="855589"/>
          </a:xfrm>
          <a:prstGeom prst="rect">
            <a:avLst/>
          </a:prstGeom>
        </p:spPr>
      </p:pic>
    </p:spTree>
    <p:extLst>
      <p:ext uri="{BB962C8B-B14F-4D97-AF65-F5344CB8AC3E}">
        <p14:creationId xmlns:p14="http://schemas.microsoft.com/office/powerpoint/2010/main" xmlns="" val="1528427909"/>
      </p:ext>
    </p:extLst>
  </p:cSld>
  <p:clrMapOvr>
    <a:masterClrMapping/>
  </p:clrMapOvr>
  <p:timing>
    <p:tnLst>
      <p:par>
        <p:cTn id="1" dur="indefinite" restart="never" nodeType="tmRoot"/>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3747" y="3116358"/>
            <a:ext cx="2026228" cy="1077218"/>
          </a:xfrm>
          <a:prstGeom prst="rect">
            <a:avLst/>
          </a:prstGeom>
          <a:solidFill>
            <a:schemeClr val="bg1"/>
          </a:solidFill>
        </p:spPr>
        <p:txBody>
          <a:bodyPr wrap="square" rtlCol="0">
            <a:spAutoFit/>
          </a:bodyPr>
          <a:lstStyle/>
          <a:p>
            <a:pPr algn="ctr"/>
            <a:r>
              <a:rPr lang="en-GB" sz="3200" smtClean="0"/>
              <a:t>Measure along walls</a:t>
            </a:r>
            <a:endParaRPr lang="en-GB" sz="3200" dirty="0"/>
          </a:p>
        </p:txBody>
      </p:sp>
      <p:sp>
        <p:nvSpPr>
          <p:cNvPr id="6" name="TextBox 5"/>
          <p:cNvSpPr txBox="1"/>
          <p:nvPr/>
        </p:nvSpPr>
        <p:spPr>
          <a:xfrm>
            <a:off x="224840" y="205714"/>
            <a:ext cx="2990370" cy="1323439"/>
          </a:xfrm>
          <a:prstGeom prst="rect">
            <a:avLst/>
          </a:prstGeom>
          <a:noFill/>
        </p:spPr>
        <p:txBody>
          <a:bodyPr wrap="none" rtlCol="0">
            <a:spAutoFit/>
          </a:bodyPr>
          <a:lstStyle/>
          <a:p>
            <a:r>
              <a:rPr lang="en-GB" sz="4000" dirty="0" smtClean="0">
                <a:solidFill>
                  <a:schemeClr val="accent5">
                    <a:lumMod val="50000"/>
                  </a:schemeClr>
                </a:solidFill>
              </a:rPr>
              <a:t>Field </a:t>
            </a:r>
          </a:p>
          <a:p>
            <a:r>
              <a:rPr lang="en-GB" sz="4000" dirty="0" smtClean="0">
                <a:solidFill>
                  <a:schemeClr val="accent5">
                    <a:lumMod val="50000"/>
                  </a:schemeClr>
                </a:solidFill>
              </a:rPr>
              <a:t>Methodology</a:t>
            </a:r>
            <a:endParaRPr lang="en-GB" sz="4000" dirty="0">
              <a:solidFill>
                <a:schemeClr val="accent5">
                  <a:lumMod val="50000"/>
                </a:schemeClr>
              </a:solidFill>
            </a:endParaRPr>
          </a:p>
        </p:txBody>
      </p:sp>
      <p:pic>
        <p:nvPicPr>
          <p:cNvPr id="9" name="Picture 8"/>
          <p:cNvPicPr>
            <a:picLocks noChangeAspect="1"/>
          </p:cNvPicPr>
          <p:nvPr/>
        </p:nvPicPr>
        <p:blipFill rotWithShape="1">
          <a:blip r:embed="rId2" cstate="print">
            <a:extLst>
              <a:ext uri="{28A0092B-C50C-407E-A947-70E740481C1C}">
                <a14:useLocalDpi xmlns:a14="http://schemas.microsoft.com/office/drawing/2010/main" xmlns="" val="0"/>
              </a:ext>
            </a:extLst>
          </a:blip>
          <a:srcRect l="43944"/>
          <a:stretch/>
        </p:blipFill>
        <p:spPr>
          <a:xfrm>
            <a:off x="5994399" y="0"/>
            <a:ext cx="4325938" cy="6858000"/>
          </a:xfrm>
          <a:prstGeom prst="rect">
            <a:avLst/>
          </a:prstGeom>
        </p:spPr>
      </p:pic>
      <p:pic>
        <p:nvPicPr>
          <p:cNvPr id="13" name="Picture 12"/>
          <p:cNvPicPr>
            <a:picLocks noChangeAspect="1"/>
          </p:cNvPicPr>
          <p:nvPr/>
        </p:nvPicPr>
        <p:blipFill rotWithShape="1">
          <a:blip r:embed="rId3" cstate="print">
            <a:extLst>
              <a:ext uri="{28A0092B-C50C-407E-A947-70E740481C1C}">
                <a14:useLocalDpi xmlns:a14="http://schemas.microsoft.com/office/drawing/2010/main" xmlns="" val="0"/>
              </a:ext>
            </a:extLst>
          </a:blip>
          <a:srcRect r="13333"/>
          <a:stretch/>
        </p:blipFill>
        <p:spPr>
          <a:xfrm>
            <a:off x="2574925" y="0"/>
            <a:ext cx="3343275" cy="6858000"/>
          </a:xfrm>
          <a:prstGeom prst="rect">
            <a:avLst/>
          </a:prstGeom>
        </p:spPr>
      </p:pic>
    </p:spTree>
    <p:extLst>
      <p:ext uri="{BB962C8B-B14F-4D97-AF65-F5344CB8AC3E}">
        <p14:creationId xmlns:p14="http://schemas.microsoft.com/office/powerpoint/2010/main" xmlns="" val="621542418"/>
      </p:ext>
    </p:extLst>
  </p:cSld>
  <p:clrMapOvr>
    <a:masterClrMapping/>
  </p:clrMapOvr>
  <p:timing>
    <p:tnLst>
      <p:par>
        <p:cTn id="1" dur="indefinite" restart="never" nodeType="tmRoot"/>
      </p:par>
    </p:tn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4547" y="3654967"/>
            <a:ext cx="2026228" cy="3046988"/>
          </a:xfrm>
          <a:prstGeom prst="rect">
            <a:avLst/>
          </a:prstGeom>
          <a:solidFill>
            <a:schemeClr val="bg1"/>
          </a:solidFill>
        </p:spPr>
        <p:txBody>
          <a:bodyPr wrap="square" rtlCol="0">
            <a:spAutoFit/>
          </a:bodyPr>
          <a:lstStyle/>
          <a:p>
            <a:pPr algn="ctr"/>
            <a:r>
              <a:rPr lang="en-GB" sz="3200" dirty="0" smtClean="0"/>
              <a:t>Surveying poles</a:t>
            </a:r>
          </a:p>
          <a:p>
            <a:pPr algn="ctr"/>
            <a:r>
              <a:rPr lang="en-GB" sz="3200" dirty="0" smtClean="0"/>
              <a:t>(not vital for your project)</a:t>
            </a:r>
          </a:p>
          <a:p>
            <a:pPr algn="ctr"/>
            <a:endParaRPr lang="en-GB" sz="3200" dirty="0"/>
          </a:p>
        </p:txBody>
      </p:sp>
      <p:pic>
        <p:nvPicPr>
          <p:cNvPr id="5" name="Picture 2" descr="C:\Users\User\Desktop\14811079279_63e37822c8_z.jpg"/>
          <p:cNvPicPr>
            <a:picLocks noChangeAspect="1" noChangeArrowheads="1"/>
          </p:cNvPicPr>
          <p:nvPr/>
        </p:nvPicPr>
        <p:blipFill rotWithShape="1">
          <a:blip r:embed="rId2" cstate="print"/>
          <a:srcRect l="2593"/>
          <a:stretch/>
        </p:blipFill>
        <p:spPr bwMode="auto">
          <a:xfrm>
            <a:off x="2463800" y="0"/>
            <a:ext cx="6680200" cy="6858000"/>
          </a:xfrm>
          <a:prstGeom prst="rect">
            <a:avLst/>
          </a:prstGeom>
          <a:noFill/>
        </p:spPr>
      </p:pic>
      <p:sp>
        <p:nvSpPr>
          <p:cNvPr id="6" name="TextBox 5"/>
          <p:cNvSpPr txBox="1"/>
          <p:nvPr/>
        </p:nvSpPr>
        <p:spPr>
          <a:xfrm>
            <a:off x="224840" y="205714"/>
            <a:ext cx="2042904" cy="1938992"/>
          </a:xfrm>
          <a:prstGeom prst="rect">
            <a:avLst/>
          </a:prstGeom>
          <a:noFill/>
        </p:spPr>
        <p:txBody>
          <a:bodyPr wrap="square" rtlCol="0">
            <a:spAutoFit/>
          </a:bodyPr>
          <a:lstStyle/>
          <a:p>
            <a:r>
              <a:rPr lang="en-GB" sz="4000" dirty="0" smtClean="0">
                <a:solidFill>
                  <a:schemeClr val="accent5">
                    <a:lumMod val="50000"/>
                  </a:schemeClr>
                </a:solidFill>
              </a:rPr>
              <a:t>Field </a:t>
            </a:r>
          </a:p>
          <a:p>
            <a:r>
              <a:rPr lang="en-GB" sz="4000" dirty="0" smtClean="0">
                <a:solidFill>
                  <a:schemeClr val="accent5">
                    <a:lumMod val="50000"/>
                  </a:schemeClr>
                </a:solidFill>
              </a:rPr>
              <a:t>Methodology</a:t>
            </a:r>
            <a:endParaRPr lang="en-GB" sz="4000" dirty="0">
              <a:solidFill>
                <a:schemeClr val="accent5">
                  <a:lumMod val="50000"/>
                </a:schemeClr>
              </a:solidFill>
            </a:endParaRPr>
          </a:p>
        </p:txBody>
      </p:sp>
      <p:cxnSp>
        <p:nvCxnSpPr>
          <p:cNvPr id="3" name="Straight Arrow Connector 2"/>
          <p:cNvCxnSpPr/>
          <p:nvPr/>
        </p:nvCxnSpPr>
        <p:spPr>
          <a:xfrm>
            <a:off x="1951149" y="4193575"/>
            <a:ext cx="3158544" cy="540000"/>
          </a:xfrm>
          <a:prstGeom prst="straightConnector1">
            <a:avLst/>
          </a:prstGeom>
          <a:ln w="60325">
            <a:solidFill>
              <a:srgbClr val="FFFF00"/>
            </a:solidFill>
            <a:tailEnd type="triangle"/>
          </a:ln>
        </p:spPr>
        <p:style>
          <a:lnRef idx="3">
            <a:schemeClr val="accent4"/>
          </a:lnRef>
          <a:fillRef idx="0">
            <a:schemeClr val="accent4"/>
          </a:fillRef>
          <a:effectRef idx="2">
            <a:schemeClr val="accent4"/>
          </a:effectRef>
          <a:fontRef idx="minor">
            <a:schemeClr val="tx1"/>
          </a:fontRef>
        </p:style>
      </p:cxnSp>
      <p:cxnSp>
        <p:nvCxnSpPr>
          <p:cNvPr id="7" name="Straight Arrow Connector 6"/>
          <p:cNvCxnSpPr/>
          <p:nvPr/>
        </p:nvCxnSpPr>
        <p:spPr>
          <a:xfrm flipV="1">
            <a:off x="1951149" y="3810001"/>
            <a:ext cx="3382851" cy="113575"/>
          </a:xfrm>
          <a:prstGeom prst="straightConnector1">
            <a:avLst/>
          </a:prstGeom>
          <a:ln w="60325">
            <a:solidFill>
              <a:srgbClr val="FFFF00"/>
            </a:solidFill>
            <a:tailEnd type="triangle"/>
          </a:ln>
        </p:spPr>
        <p:style>
          <a:lnRef idx="3">
            <a:schemeClr val="accent4"/>
          </a:lnRef>
          <a:fillRef idx="0">
            <a:schemeClr val="accent4"/>
          </a:fillRef>
          <a:effectRef idx="2">
            <a:schemeClr val="accent4"/>
          </a:effectRef>
          <a:fontRef idx="minor">
            <a:schemeClr val="tx1"/>
          </a:fontRef>
        </p:style>
      </p:cxnSp>
      <p:pic>
        <p:nvPicPr>
          <p:cNvPr id="8" name="Picture 7"/>
          <p:cNvPicPr>
            <a:picLocks noChangeAspect="1"/>
          </p:cNvPicPr>
          <p:nvPr/>
        </p:nvPicPr>
        <p:blipFill>
          <a:blip r:embed="rId3" cstate="print"/>
          <a:stretch>
            <a:fillRect/>
          </a:stretch>
        </p:blipFill>
        <p:spPr>
          <a:xfrm>
            <a:off x="7668344" y="260648"/>
            <a:ext cx="1475656" cy="1299459"/>
          </a:xfrm>
          <a:prstGeom prst="rect">
            <a:avLst/>
          </a:prstGeom>
        </p:spPr>
      </p:pic>
    </p:spTree>
    <p:extLst>
      <p:ext uri="{BB962C8B-B14F-4D97-AF65-F5344CB8AC3E}">
        <p14:creationId xmlns:p14="http://schemas.microsoft.com/office/powerpoint/2010/main" xmlns="" val="3521472277"/>
      </p:ext>
    </p:extLst>
  </p:cSld>
  <p:clrMapOvr>
    <a:masterClrMapping/>
  </p:clrMapOvr>
  <p:timing>
    <p:tnLst>
      <p:par>
        <p:cTn id="1" dur="indefinite" restart="never" nodeType="tmRoot"/>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713433" y="0"/>
            <a:ext cx="7717134" cy="6858000"/>
          </a:xfrm>
          <a:prstGeom prst="rect">
            <a:avLst/>
          </a:prstGeom>
        </p:spPr>
      </p:pic>
      <p:sp>
        <p:nvSpPr>
          <p:cNvPr id="3" name="TextBox 2"/>
          <p:cNvSpPr txBox="1"/>
          <p:nvPr/>
        </p:nvSpPr>
        <p:spPr>
          <a:xfrm>
            <a:off x="713433" y="0"/>
            <a:ext cx="3077381" cy="707886"/>
          </a:xfrm>
          <a:prstGeom prst="rect">
            <a:avLst/>
          </a:prstGeom>
          <a:noFill/>
        </p:spPr>
        <p:txBody>
          <a:bodyPr wrap="none" rtlCol="0">
            <a:spAutoFit/>
          </a:bodyPr>
          <a:lstStyle/>
          <a:p>
            <a:r>
              <a:rPr lang="en-GB" sz="4000" dirty="0" smtClean="0"/>
              <a:t>Strata Florida </a:t>
            </a:r>
            <a:endParaRPr lang="en-GB" sz="4000" dirty="0"/>
          </a:p>
        </p:txBody>
      </p:sp>
      <p:sp>
        <p:nvSpPr>
          <p:cNvPr id="15" name="Arc 14"/>
          <p:cNvSpPr/>
          <p:nvPr/>
        </p:nvSpPr>
        <p:spPr>
          <a:xfrm rot="1052019">
            <a:off x="-651565" y="1915616"/>
            <a:ext cx="5875588" cy="3870580"/>
          </a:xfrm>
          <a:prstGeom prst="arc">
            <a:avLst>
              <a:gd name="adj1" fmla="val 16631235"/>
              <a:gd name="adj2" fmla="val 20176640"/>
            </a:avLst>
          </a:prstGeom>
          <a:ln w="57150"/>
        </p:spPr>
        <p:style>
          <a:lnRef idx="3">
            <a:schemeClr val="accent2"/>
          </a:lnRef>
          <a:fillRef idx="0">
            <a:schemeClr val="accent2"/>
          </a:fillRef>
          <a:effectRef idx="2">
            <a:schemeClr val="accent2"/>
          </a:effectRef>
          <a:fontRef idx="minor">
            <a:schemeClr val="tx1"/>
          </a:fontRef>
        </p:style>
        <p:txBody>
          <a:bodyPr rtlCol="0" anchor="ctr"/>
          <a:lstStyle/>
          <a:p>
            <a:pPr algn="ctr"/>
            <a:endParaRPr lang="en-GB"/>
          </a:p>
        </p:txBody>
      </p:sp>
      <p:pic>
        <p:nvPicPr>
          <p:cNvPr id="6" name="Picture 5" descr="sun icon"/>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498778" y="3322071"/>
            <a:ext cx="616901" cy="822537"/>
          </a:xfrm>
          <a:prstGeom prst="rect">
            <a:avLst/>
          </a:prstGeom>
          <a:noFill/>
          <a:extLst>
            <a:ext uri="{909E8E84-426E-40dd-AFC4-6F175D3DCCD1}">
              <a14:hiddenFill xmlns:a14="http://schemas.microsoft.com/office/drawing/2010/main" xmlns="">
                <a:solidFill>
                  <a:srgbClr val="FFFFFF"/>
                </a:solidFill>
              </a14:hiddenFill>
            </a:ext>
          </a:extLst>
        </p:spPr>
      </p:pic>
      <p:sp>
        <p:nvSpPr>
          <p:cNvPr id="18" name="TextBox 17"/>
          <p:cNvSpPr txBox="1"/>
          <p:nvPr/>
        </p:nvSpPr>
        <p:spPr>
          <a:xfrm>
            <a:off x="831000" y="5687118"/>
            <a:ext cx="7717133" cy="1815882"/>
          </a:xfrm>
          <a:prstGeom prst="rect">
            <a:avLst/>
          </a:prstGeom>
          <a:noFill/>
        </p:spPr>
        <p:txBody>
          <a:bodyPr wrap="square" rtlCol="0">
            <a:spAutoFit/>
          </a:bodyPr>
          <a:lstStyle/>
          <a:p>
            <a:pPr algn="ctr"/>
            <a:r>
              <a:rPr lang="en-GB" sz="2800" dirty="0" smtClean="0">
                <a:solidFill>
                  <a:schemeClr val="bg1"/>
                </a:solidFill>
              </a:rPr>
              <a:t>Standing at the high altar and looking out the west door.</a:t>
            </a:r>
          </a:p>
          <a:p>
            <a:pPr algn="ctr"/>
            <a:r>
              <a:rPr lang="en-GB" sz="2800" dirty="0" smtClean="0">
                <a:solidFill>
                  <a:schemeClr val="bg1"/>
                </a:solidFill>
              </a:rPr>
              <a:t>Sunset in the first week of March, Last week of September (Julian)</a:t>
            </a:r>
            <a:endParaRPr lang="en-GB" sz="2800" dirty="0">
              <a:solidFill>
                <a:schemeClr val="bg1"/>
              </a:solidFill>
            </a:endParaRPr>
          </a:p>
        </p:txBody>
      </p:sp>
      <p:sp>
        <p:nvSpPr>
          <p:cNvPr id="19" name="Down Arrow 18"/>
          <p:cNvSpPr/>
          <p:nvPr/>
        </p:nvSpPr>
        <p:spPr>
          <a:xfrm rot="18179014">
            <a:off x="3904387" y="2450608"/>
            <a:ext cx="265115" cy="536318"/>
          </a:xfrm>
          <a:prstGeom prst="down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xmlns="" val="2834488115"/>
      </p:ext>
    </p:extLst>
  </p:cSld>
  <p:clrMapOvr>
    <a:masterClrMapping/>
  </p:clrMapOvr>
  <p:timing>
    <p:tnLst>
      <p:par>
        <p:cTn id="1" dur="indefinite" restart="never" nodeType="tmRoot"/>
      </p:par>
    </p:tn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8192162" y="4973456"/>
            <a:ext cx="942041" cy="1884543"/>
          </a:xfrm>
          <a:prstGeom prst="rect">
            <a:avLst/>
          </a:prstGeom>
        </p:spPr>
      </p:pic>
      <p:sp>
        <p:nvSpPr>
          <p:cNvPr id="3" name="TextBox 2"/>
          <p:cNvSpPr txBox="1"/>
          <p:nvPr/>
        </p:nvSpPr>
        <p:spPr>
          <a:xfrm>
            <a:off x="0" y="8686"/>
            <a:ext cx="8747938" cy="523220"/>
          </a:xfrm>
          <a:prstGeom prst="rect">
            <a:avLst/>
          </a:prstGeom>
          <a:solidFill>
            <a:schemeClr val="accent6">
              <a:lumMod val="40000"/>
              <a:lumOff val="60000"/>
            </a:schemeClr>
          </a:solidFill>
        </p:spPr>
        <p:txBody>
          <a:bodyPr wrap="square" rtlCol="0">
            <a:spAutoFit/>
          </a:bodyPr>
          <a:lstStyle/>
          <a:p>
            <a:r>
              <a:rPr lang="en-GB" sz="2800" dirty="0" smtClean="0"/>
              <a:t>Conclusion</a:t>
            </a:r>
            <a:endParaRPr lang="en-GB" sz="2800" dirty="0"/>
          </a:p>
        </p:txBody>
      </p:sp>
      <p:sp>
        <p:nvSpPr>
          <p:cNvPr id="4" name="TextBox 3"/>
          <p:cNvSpPr txBox="1"/>
          <p:nvPr/>
        </p:nvSpPr>
        <p:spPr>
          <a:xfrm>
            <a:off x="284573" y="648941"/>
            <a:ext cx="8699407" cy="5324535"/>
          </a:xfrm>
          <a:prstGeom prst="rect">
            <a:avLst/>
          </a:prstGeom>
          <a:noFill/>
        </p:spPr>
        <p:txBody>
          <a:bodyPr wrap="square" rtlCol="0">
            <a:spAutoFit/>
          </a:bodyPr>
          <a:lstStyle/>
          <a:p>
            <a:pPr marL="285750" indent="-285750">
              <a:buFont typeface="Arial" panose="020B0604020202020204" pitchFamily="34" charset="0"/>
              <a:buChar char="•"/>
            </a:pPr>
            <a:r>
              <a:rPr lang="en-GB" sz="2000" dirty="0" smtClean="0"/>
              <a:t>The theology of the period linked sunlight to God’s grace. </a:t>
            </a:r>
          </a:p>
          <a:p>
            <a:pPr marL="285750" indent="-285750">
              <a:buFont typeface="Arial" panose="020B0604020202020204" pitchFamily="34" charset="0"/>
              <a:buChar char="•"/>
            </a:pPr>
            <a:endParaRPr lang="en-GB" sz="2000" dirty="0" smtClean="0"/>
          </a:p>
          <a:p>
            <a:pPr marL="285750" indent="-285750">
              <a:buFont typeface="Arial" panose="020B0604020202020204" pitchFamily="34" charset="0"/>
              <a:buChar char="•"/>
            </a:pPr>
            <a:r>
              <a:rPr lang="en-GB" sz="2000" dirty="0" smtClean="0"/>
              <a:t>Each abbey sought to structurally form a theological and liturgical relationship to the sun’s light. </a:t>
            </a:r>
          </a:p>
          <a:p>
            <a:endParaRPr lang="en-GB" sz="2000" dirty="0" smtClean="0"/>
          </a:p>
          <a:p>
            <a:pPr marL="285750" indent="-285750">
              <a:buFont typeface="Arial" panose="020B0604020202020204" pitchFamily="34" charset="0"/>
              <a:buChar char="•"/>
            </a:pPr>
            <a:r>
              <a:rPr lang="en-GB" sz="2000" dirty="0" smtClean="0"/>
              <a:t>The earlier, Norman-French influenced monasteries tended to view this theological advantage as being expressed in a due east/west orientation of the abbey.  </a:t>
            </a:r>
          </a:p>
          <a:p>
            <a:endParaRPr lang="en-GB" sz="2000" dirty="0" smtClean="0"/>
          </a:p>
          <a:p>
            <a:pPr marL="285750" indent="-285750">
              <a:buFont typeface="Arial" panose="020B0604020202020204" pitchFamily="34" charset="0"/>
              <a:buChar char="•"/>
            </a:pPr>
            <a:r>
              <a:rPr lang="en-GB" sz="2000" dirty="0" smtClean="0"/>
              <a:t>However, the role of sunlight became increasingly important in the </a:t>
            </a:r>
            <a:r>
              <a:rPr lang="en-GB" sz="2000" dirty="0"/>
              <a:t>Christian </a:t>
            </a:r>
            <a:r>
              <a:rPr lang="en-GB" sz="2000" dirty="0" smtClean="0"/>
              <a:t>theology in the mid 12</a:t>
            </a:r>
            <a:r>
              <a:rPr lang="en-GB" sz="2000" baseline="30000" dirty="0" smtClean="0"/>
              <a:t>th</a:t>
            </a:r>
            <a:r>
              <a:rPr lang="en-GB" sz="2000" dirty="0" smtClean="0"/>
              <a:t> century, just as the Cistercians, and other orders, were seeking greater isolation in the Welsh mountains.   </a:t>
            </a:r>
          </a:p>
          <a:p>
            <a:pPr marL="285750" indent="-285750">
              <a:buFont typeface="Arial" panose="020B0604020202020204" pitchFamily="34" charset="0"/>
              <a:buChar char="•"/>
            </a:pPr>
            <a:endParaRPr lang="en-GB" sz="2000" dirty="0" smtClean="0"/>
          </a:p>
          <a:p>
            <a:pPr marL="285750" indent="-285750">
              <a:buFont typeface="Arial" panose="020B0604020202020204" pitchFamily="34" charset="0"/>
              <a:buChar char="•"/>
            </a:pPr>
            <a:r>
              <a:rPr lang="en-GB" sz="2000" dirty="0" smtClean="0"/>
              <a:t>Consequently  when the abbey builders were faced with the mountains of Wales, they endeavoured to orientate their abbeys in the most theologically advantageous manner. Their decisions reflect what we define as a Christian Platonistic skyscape. </a:t>
            </a:r>
          </a:p>
        </p:txBody>
      </p:sp>
      <p:pic>
        <p:nvPicPr>
          <p:cNvPr id="5" name="Picture 2" descr="C:\Users\User\Downloads\14994686261_28ac2ae481_o.jpg"/>
          <p:cNvPicPr>
            <a:picLocks noChangeAspect="1" noChangeArrowheads="1"/>
          </p:cNvPicPr>
          <p:nvPr/>
        </p:nvPicPr>
        <p:blipFill>
          <a:blip r:embed="rId3" cstate="print"/>
          <a:srcRect/>
          <a:stretch>
            <a:fillRect/>
          </a:stretch>
        </p:blipFill>
        <p:spPr bwMode="auto">
          <a:xfrm>
            <a:off x="0" y="5358809"/>
            <a:ext cx="1499191" cy="1499191"/>
          </a:xfrm>
          <a:prstGeom prst="rect">
            <a:avLst/>
          </a:prstGeom>
          <a:noFill/>
        </p:spPr>
      </p:pic>
      <p:pic>
        <p:nvPicPr>
          <p:cNvPr id="2" name="Picture 1"/>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1517737" y="5358807"/>
            <a:ext cx="749413" cy="1499192"/>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2283964" y="5337934"/>
            <a:ext cx="1710491" cy="1520065"/>
          </a:xfrm>
          <a:prstGeom prst="rect">
            <a:avLst/>
          </a:prstGeom>
        </p:spPr>
      </p:pic>
      <p:pic>
        <p:nvPicPr>
          <p:cNvPr id="8" name="Picture 7"/>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a:off x="4011269" y="5273202"/>
            <a:ext cx="1783333" cy="1584798"/>
          </a:xfrm>
          <a:prstGeom prst="rect">
            <a:avLst/>
          </a:prstGeom>
        </p:spPr>
      </p:pic>
      <p:pic>
        <p:nvPicPr>
          <p:cNvPr id="9" name="Picture 8"/>
          <p:cNvPicPr>
            <a:picLocks noChangeAspect="1"/>
          </p:cNvPicPr>
          <p:nvPr/>
        </p:nvPicPr>
        <p:blipFill>
          <a:blip r:embed="rId7" cstate="print">
            <a:extLst>
              <a:ext uri="{28A0092B-C50C-407E-A947-70E740481C1C}">
                <a14:useLocalDpi xmlns:a14="http://schemas.microsoft.com/office/drawing/2010/main" xmlns="" val="0"/>
              </a:ext>
            </a:extLst>
          </a:blip>
          <a:stretch>
            <a:fillRect/>
          </a:stretch>
        </p:blipFill>
        <p:spPr>
          <a:xfrm>
            <a:off x="5797128" y="5320348"/>
            <a:ext cx="864929" cy="1537650"/>
          </a:xfrm>
          <a:prstGeom prst="rect">
            <a:avLst/>
          </a:prstGeom>
        </p:spPr>
      </p:pic>
      <p:pic>
        <p:nvPicPr>
          <p:cNvPr id="10" name="Picture 9"/>
          <p:cNvPicPr>
            <a:picLocks noChangeAspect="1"/>
          </p:cNvPicPr>
          <p:nvPr/>
        </p:nvPicPr>
        <p:blipFill>
          <a:blip r:embed="rId8" cstate="print">
            <a:extLst>
              <a:ext uri="{28A0092B-C50C-407E-A947-70E740481C1C}">
                <a14:useLocalDpi xmlns:a14="http://schemas.microsoft.com/office/drawing/2010/main" xmlns="" val="0"/>
              </a:ext>
            </a:extLst>
          </a:blip>
          <a:stretch>
            <a:fillRect/>
          </a:stretch>
        </p:blipFill>
        <p:spPr>
          <a:xfrm>
            <a:off x="6673605" y="5527470"/>
            <a:ext cx="1497211" cy="1330529"/>
          </a:xfrm>
          <a:prstGeom prst="rect">
            <a:avLst/>
          </a:prstGeom>
        </p:spPr>
      </p:pic>
    </p:spTree>
    <p:extLst>
      <p:ext uri="{BB962C8B-B14F-4D97-AF65-F5344CB8AC3E}">
        <p14:creationId xmlns:p14="http://schemas.microsoft.com/office/powerpoint/2010/main" xmlns="" val="2284548816"/>
      </p:ext>
    </p:extLst>
  </p:cSld>
  <p:clrMapOvr>
    <a:masterClrMapping/>
  </p:clrMapOvr>
  <p:timing>
    <p:tnLst>
      <p:par>
        <p:cTn id="1" dur="indefinite" restart="never" nodeType="tmRoot"/>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846811" y="46199"/>
            <a:ext cx="3492559" cy="523220"/>
          </a:xfrm>
          <a:prstGeom prst="rect">
            <a:avLst/>
          </a:prstGeom>
        </p:spPr>
        <p:txBody>
          <a:bodyPr wrap="none">
            <a:spAutoFit/>
          </a:bodyPr>
          <a:lstStyle/>
          <a:p>
            <a:r>
              <a:rPr lang="en-GB" sz="2800" dirty="0" smtClean="0">
                <a:solidFill>
                  <a:schemeClr val="accent2">
                    <a:lumMod val="50000"/>
                  </a:schemeClr>
                </a:solidFill>
              </a:rPr>
              <a:t>The </a:t>
            </a:r>
            <a:r>
              <a:rPr lang="en-GB" sz="2800" dirty="0">
                <a:solidFill>
                  <a:schemeClr val="accent2">
                    <a:lumMod val="50000"/>
                  </a:schemeClr>
                </a:solidFill>
              </a:rPr>
              <a:t>Christian </a:t>
            </a:r>
            <a:r>
              <a:rPr lang="en-GB" sz="2800" dirty="0" err="1" smtClean="0">
                <a:solidFill>
                  <a:schemeClr val="accent2">
                    <a:lumMod val="50000"/>
                  </a:schemeClr>
                </a:solidFill>
              </a:rPr>
              <a:t>Skyscape</a:t>
            </a:r>
            <a:endParaRPr lang="en-GB" sz="2400" dirty="0">
              <a:solidFill>
                <a:schemeClr val="accent2">
                  <a:lumMod val="50000"/>
                </a:schemeClr>
              </a:solidFill>
            </a:endParaRPr>
          </a:p>
        </p:txBody>
      </p:sp>
      <p:sp>
        <p:nvSpPr>
          <p:cNvPr id="4" name="TextBox 3"/>
          <p:cNvSpPr txBox="1"/>
          <p:nvPr/>
        </p:nvSpPr>
        <p:spPr>
          <a:xfrm>
            <a:off x="127363" y="1309007"/>
            <a:ext cx="5094513" cy="5386090"/>
          </a:xfrm>
          <a:prstGeom prst="rect">
            <a:avLst/>
          </a:prstGeom>
          <a:noFill/>
        </p:spPr>
        <p:txBody>
          <a:bodyPr wrap="square" rtlCol="0">
            <a:spAutoFit/>
          </a:bodyPr>
          <a:lstStyle/>
          <a:p>
            <a:endParaRPr lang="en-GB" sz="2000" dirty="0" smtClean="0"/>
          </a:p>
          <a:p>
            <a:r>
              <a:rPr lang="en-GB" dirty="0" smtClean="0"/>
              <a:t>The WMS pilot study found:</a:t>
            </a:r>
          </a:p>
          <a:p>
            <a:r>
              <a:rPr lang="en-GB" dirty="0" smtClean="0"/>
              <a:t>The orientation can be towards the sunrise or sunset. </a:t>
            </a:r>
            <a:br>
              <a:rPr lang="en-GB" dirty="0" smtClean="0"/>
            </a:br>
            <a:r>
              <a:rPr lang="en-GB" dirty="0" smtClean="0"/>
              <a:t>The days of greatest importance are:</a:t>
            </a:r>
          </a:p>
          <a:p>
            <a:pPr marL="742950" lvl="1" indent="-285750">
              <a:buFont typeface="Arial" panose="020B0604020202020204" pitchFamily="34" charset="0"/>
              <a:buChar char="•"/>
            </a:pPr>
            <a:r>
              <a:rPr lang="en-GB" dirty="0" smtClean="0"/>
              <a:t>Equinox –   tending to be the early Norman influenced abbeys.</a:t>
            </a:r>
          </a:p>
          <a:p>
            <a:pPr marL="742950" lvl="1" indent="-285750">
              <a:buFont typeface="Arial" panose="020B0604020202020204" pitchFamily="34" charset="0"/>
              <a:buChar char="•"/>
            </a:pPr>
            <a:r>
              <a:rPr lang="en-GB" dirty="0" smtClean="0"/>
              <a:t>The Assumption – 15 August. </a:t>
            </a:r>
          </a:p>
          <a:p>
            <a:pPr marL="742950" lvl="1" indent="-285750">
              <a:buFont typeface="Arial" panose="020B0604020202020204" pitchFamily="34" charset="0"/>
              <a:buChar char="•"/>
            </a:pPr>
            <a:r>
              <a:rPr lang="en-GB" dirty="0" smtClean="0"/>
              <a:t>The Annunciation – 25 March – can over lap with the equinox.</a:t>
            </a:r>
          </a:p>
          <a:p>
            <a:pPr marL="742950" lvl="1" indent="-285750">
              <a:buFont typeface="Arial" panose="020B0604020202020204" pitchFamily="34" charset="0"/>
              <a:buChar char="•"/>
            </a:pPr>
            <a:r>
              <a:rPr lang="en-GB" b="1" dirty="0"/>
              <a:t>Sunset only</a:t>
            </a:r>
            <a:r>
              <a:rPr lang="en-GB" dirty="0"/>
              <a:t>: St Michael’s Day (Michaelmas, late September, also St David’s Day on the 1 March). </a:t>
            </a:r>
            <a:endParaRPr lang="en-GB" dirty="0" smtClean="0"/>
          </a:p>
          <a:p>
            <a:pPr marL="98425" lvl="1"/>
            <a:r>
              <a:rPr lang="en-GB" dirty="0" smtClean="0"/>
              <a:t>It appears that these alignments were achieved by either:</a:t>
            </a:r>
          </a:p>
          <a:p>
            <a:pPr marL="742950" lvl="1" indent="-285750">
              <a:buFont typeface="Arial" panose="020B0604020202020204" pitchFamily="34" charset="0"/>
              <a:buChar char="•"/>
            </a:pPr>
            <a:r>
              <a:rPr lang="en-GB" dirty="0" smtClean="0"/>
              <a:t>The abbey’s orientation, particularly towards the west -  the western door; or </a:t>
            </a:r>
          </a:p>
          <a:p>
            <a:pPr marL="742950" lvl="1" indent="-285750">
              <a:buFont typeface="Arial" panose="020B0604020202020204" pitchFamily="34" charset="0"/>
              <a:buChar char="•"/>
            </a:pPr>
            <a:r>
              <a:rPr lang="en-GB" dirty="0" smtClean="0"/>
              <a:t>A window orientation either to the east or to the west.  </a:t>
            </a:r>
          </a:p>
        </p:txBody>
      </p:sp>
      <p:pic>
        <p:nvPicPr>
          <p:cNvPr id="6" name="Picture 5"/>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5152905" y="2057193"/>
            <a:ext cx="3991096" cy="3546774"/>
          </a:xfrm>
          <a:prstGeom prst="rect">
            <a:avLst/>
          </a:prstGeom>
        </p:spPr>
      </p:pic>
      <p:sp>
        <p:nvSpPr>
          <p:cNvPr id="5" name="TextBox 4"/>
          <p:cNvSpPr txBox="1"/>
          <p:nvPr/>
        </p:nvSpPr>
        <p:spPr>
          <a:xfrm>
            <a:off x="6022008" y="5730714"/>
            <a:ext cx="3519233" cy="338554"/>
          </a:xfrm>
          <a:prstGeom prst="rect">
            <a:avLst/>
          </a:prstGeom>
          <a:noFill/>
        </p:spPr>
        <p:txBody>
          <a:bodyPr wrap="none" rtlCol="0">
            <a:spAutoFit/>
          </a:bodyPr>
          <a:lstStyle/>
          <a:p>
            <a:r>
              <a:rPr lang="en-GB" sz="1600" dirty="0" smtClean="0"/>
              <a:t>Sun light in Tintern Abbey – photo WMS</a:t>
            </a:r>
            <a:endParaRPr lang="en-GB" sz="1600" dirty="0"/>
          </a:p>
        </p:txBody>
      </p:sp>
      <p:sp>
        <p:nvSpPr>
          <p:cNvPr id="8" name="Rectangle 7"/>
          <p:cNvSpPr/>
          <p:nvPr/>
        </p:nvSpPr>
        <p:spPr>
          <a:xfrm>
            <a:off x="499655" y="478010"/>
            <a:ext cx="8259749" cy="1015663"/>
          </a:xfrm>
          <a:prstGeom prst="rect">
            <a:avLst/>
          </a:prstGeom>
          <a:ln>
            <a:noFill/>
          </a:ln>
        </p:spPr>
        <p:txBody>
          <a:bodyPr wrap="square">
            <a:spAutoFit/>
          </a:bodyPr>
          <a:lstStyle/>
          <a:p>
            <a:r>
              <a:rPr lang="en-GB" sz="2000" dirty="0"/>
              <a:t>The intentional orientation of a structure in order to make use of the local topography to </a:t>
            </a:r>
            <a:r>
              <a:rPr lang="en-GB" sz="2000" dirty="0" smtClean="0"/>
              <a:t>emphasise </a:t>
            </a:r>
            <a:r>
              <a:rPr lang="en-GB" sz="2000" dirty="0"/>
              <a:t>the sun’s light on </a:t>
            </a:r>
            <a:r>
              <a:rPr lang="en-GB" sz="2000" dirty="0" smtClean="0"/>
              <a:t>theologically </a:t>
            </a:r>
            <a:r>
              <a:rPr lang="en-GB" sz="2000" dirty="0"/>
              <a:t>significant days of the religious calendar. </a:t>
            </a:r>
          </a:p>
        </p:txBody>
      </p:sp>
    </p:spTree>
    <p:extLst>
      <p:ext uri="{BB962C8B-B14F-4D97-AF65-F5344CB8AC3E}">
        <p14:creationId xmlns:p14="http://schemas.microsoft.com/office/powerpoint/2010/main" xmlns="" val="1075432170"/>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7728649" y="6134100"/>
            <a:ext cx="1308959" cy="719300"/>
          </a:xfrm>
          <a:prstGeom prst="rect">
            <a:avLst/>
          </a:prstGeom>
        </p:spPr>
      </p:pic>
      <p:sp>
        <p:nvSpPr>
          <p:cNvPr id="7" name="TextBox 6"/>
          <p:cNvSpPr txBox="1"/>
          <p:nvPr/>
        </p:nvSpPr>
        <p:spPr>
          <a:xfrm>
            <a:off x="224840" y="205713"/>
            <a:ext cx="4099648" cy="707886"/>
          </a:xfrm>
          <a:prstGeom prst="rect">
            <a:avLst/>
          </a:prstGeom>
          <a:noFill/>
        </p:spPr>
        <p:txBody>
          <a:bodyPr wrap="none" rtlCol="0">
            <a:spAutoFit/>
          </a:bodyPr>
          <a:lstStyle/>
          <a:p>
            <a:r>
              <a:rPr lang="en-GB" sz="4000" dirty="0" smtClean="0">
                <a:solidFill>
                  <a:schemeClr val="accent5">
                    <a:lumMod val="50000"/>
                  </a:schemeClr>
                </a:solidFill>
              </a:rPr>
              <a:t>Field Methodology</a:t>
            </a:r>
            <a:endParaRPr lang="en-GB" sz="4000" dirty="0">
              <a:solidFill>
                <a:schemeClr val="accent5">
                  <a:lumMod val="50000"/>
                </a:schemeClr>
              </a:solidFill>
            </a:endParaRPr>
          </a:p>
        </p:txBody>
      </p:sp>
      <p:sp>
        <p:nvSpPr>
          <p:cNvPr id="9" name="Rectangle 8"/>
          <p:cNvSpPr/>
          <p:nvPr/>
        </p:nvSpPr>
        <p:spPr>
          <a:xfrm>
            <a:off x="224841" y="1154275"/>
            <a:ext cx="8673082" cy="4672048"/>
          </a:xfrm>
          <a:prstGeom prst="rect">
            <a:avLst/>
          </a:prstGeom>
        </p:spPr>
        <p:txBody>
          <a:bodyPr wrap="square">
            <a:spAutoFit/>
          </a:bodyPr>
          <a:lstStyle/>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The altitude of the horizon was measured </a:t>
            </a:r>
            <a:r>
              <a:rPr lang="en-GB" sz="3200" i="1"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in situ</a:t>
            </a: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 when possible;</a:t>
            </a:r>
            <a:endParaRPr lang="en-GB" sz="3200" dirty="0">
              <a:solidFill>
                <a:srgbClr val="222222"/>
              </a:solidFill>
              <a:latin typeface="Calibri" panose="020F0502020204030204" pitchFamily="34" charset="0"/>
              <a:ea typeface="Times New Roman" panose="02020603050405020304" pitchFamily="18" charset="0"/>
              <a:cs typeface="Arial" panose="020B0604020202020204" pitchFamily="34" charset="0"/>
            </a:endParaRPr>
          </a:p>
          <a:p>
            <a:pPr marL="457200" indent="-457200">
              <a:lnSpc>
                <a:spcPct val="115000"/>
              </a:lnSpc>
              <a:spcAft>
                <a:spcPts val="1200"/>
              </a:spcAft>
              <a:buFont typeface="Wingdings" panose="05000000000000000000" pitchFamily="2" charset="2"/>
              <a:buChar char="v"/>
            </a:pPr>
            <a:endPar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endParaRPr>
          </a:p>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But, a few times, trees or modern buildings blocked the view;</a:t>
            </a:r>
          </a:p>
          <a:p>
            <a:pPr>
              <a:lnSpc>
                <a:spcPct val="115000"/>
              </a:lnSpc>
              <a:spcAft>
                <a:spcPts val="1200"/>
              </a:spcAft>
            </a:pPr>
            <a:endPar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endParaRPr>
          </a:p>
          <a:p>
            <a:pPr marL="457200" indent="-457200">
              <a:lnSpc>
                <a:spcPct val="115000"/>
              </a:lnSpc>
              <a:spcAft>
                <a:spcPts val="1200"/>
              </a:spcAft>
              <a:buFont typeface="Wingdings" panose="05000000000000000000" pitchFamily="2" charset="2"/>
              <a:buChar char="v"/>
            </a:pPr>
            <a:r>
              <a:rPr lang="en-GB" sz="3200" dirty="0" err="1" smtClean="0">
                <a:solidFill>
                  <a:srgbClr val="222222"/>
                </a:solidFill>
                <a:latin typeface="Calibri" panose="020F0502020204030204" pitchFamily="34" charset="0"/>
                <a:ea typeface="Times New Roman" panose="02020603050405020304" pitchFamily="18" charset="0"/>
                <a:cs typeface="Arial" panose="020B0604020202020204" pitchFamily="34" charset="0"/>
              </a:rPr>
              <a:t>HeyWhatsThat.com</a:t>
            </a: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 comes to the rescue</a:t>
            </a:r>
            <a:r>
              <a:rPr lang="is-IS"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a:t>
            </a:r>
            <a:endParaRPr lang="en-GB" sz="32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p:cNvPicPr>
            <a:picLocks noChangeAspect="1"/>
          </p:cNvPicPr>
          <p:nvPr/>
        </p:nvPicPr>
        <p:blipFill rotWithShape="1">
          <a:blip r:embed="rId3" cstate="print"/>
          <a:srcRect l="1743" t="25469" r="1109" b="12679"/>
          <a:stretch/>
        </p:blipFill>
        <p:spPr>
          <a:xfrm>
            <a:off x="342900" y="4698816"/>
            <a:ext cx="7289801" cy="1794935"/>
          </a:xfrm>
          <a:prstGeom prst="rect">
            <a:avLst/>
          </a:prstGeom>
        </p:spPr>
      </p:pic>
    </p:spTree>
    <p:extLst>
      <p:ext uri="{BB962C8B-B14F-4D97-AF65-F5344CB8AC3E}">
        <p14:creationId xmlns:p14="http://schemas.microsoft.com/office/powerpoint/2010/main" xmlns="" val="2260659833"/>
      </p:ext>
    </p:extLst>
  </p:cSld>
  <p:clrMapOvr>
    <a:masterClrMapping/>
  </p:clrMapOvr>
  <p:timing>
    <p:tnLst>
      <p:par>
        <p:cTn id="1" dur="indefinite" restart="never" nodeType="tmRoot"/>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7728649" y="6134100"/>
            <a:ext cx="1308959" cy="719300"/>
          </a:xfrm>
          <a:prstGeom prst="rect">
            <a:avLst/>
          </a:prstGeom>
        </p:spPr>
      </p:pic>
      <p:sp>
        <p:nvSpPr>
          <p:cNvPr id="7" name="TextBox 6"/>
          <p:cNvSpPr txBox="1"/>
          <p:nvPr/>
        </p:nvSpPr>
        <p:spPr>
          <a:xfrm>
            <a:off x="224841" y="205713"/>
            <a:ext cx="2544351" cy="707886"/>
          </a:xfrm>
          <a:prstGeom prst="rect">
            <a:avLst/>
          </a:prstGeom>
          <a:noFill/>
        </p:spPr>
        <p:txBody>
          <a:bodyPr wrap="none" rtlCol="0">
            <a:spAutoFit/>
          </a:bodyPr>
          <a:lstStyle/>
          <a:p>
            <a:r>
              <a:rPr lang="en-GB" sz="4000" dirty="0" smtClean="0">
                <a:solidFill>
                  <a:schemeClr val="accent5">
                    <a:lumMod val="50000"/>
                  </a:schemeClr>
                </a:solidFill>
              </a:rPr>
              <a:t>Declination</a:t>
            </a:r>
            <a:endParaRPr lang="en-GB" sz="4000" dirty="0">
              <a:solidFill>
                <a:schemeClr val="accent5">
                  <a:lumMod val="50000"/>
                </a:schemeClr>
              </a:solidFill>
            </a:endParaRPr>
          </a:p>
        </p:txBody>
      </p:sp>
      <p:pic>
        <p:nvPicPr>
          <p:cNvPr id="4" name="Picture 3"/>
          <p:cNvPicPr>
            <a:picLocks noChangeAspect="1"/>
          </p:cNvPicPr>
          <p:nvPr/>
        </p:nvPicPr>
        <p:blipFill>
          <a:blip r:embed="rId3" cstate="print"/>
          <a:stretch>
            <a:fillRect/>
          </a:stretch>
        </p:blipFill>
        <p:spPr>
          <a:xfrm>
            <a:off x="674688" y="1524000"/>
            <a:ext cx="7820025" cy="4419600"/>
          </a:xfrm>
          <a:prstGeom prst="rect">
            <a:avLst/>
          </a:prstGeom>
        </p:spPr>
      </p:pic>
      <p:sp>
        <p:nvSpPr>
          <p:cNvPr id="8" name="Rectangle 7"/>
          <p:cNvSpPr/>
          <p:nvPr/>
        </p:nvSpPr>
        <p:spPr>
          <a:xfrm>
            <a:off x="219189" y="1035871"/>
            <a:ext cx="8673082" cy="1224951"/>
          </a:xfrm>
          <a:prstGeom prst="rect">
            <a:avLst/>
          </a:prstGeom>
        </p:spPr>
        <p:txBody>
          <a:bodyPr wrap="square">
            <a:spAutoFit/>
          </a:bodyPr>
          <a:lstStyle/>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Equivalent to Latitude, but on the Celestial Sphere;</a:t>
            </a:r>
          </a:p>
        </p:txBody>
      </p:sp>
      <p:pic>
        <p:nvPicPr>
          <p:cNvPr id="9" name="Picture 4" descr="sun icon"/>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401776" y="3217566"/>
            <a:ext cx="524788" cy="69971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447073529"/>
      </p:ext>
    </p:extLst>
  </p:cSld>
  <p:clrMapOvr>
    <a:masterClrMapping/>
  </p:clrMapOvr>
  <p:timing>
    <p:tnLst>
      <p:par>
        <p:cTn id="1" dur="indefinite" restart="never" nodeType="tmRoot"/>
      </p:par>
    </p:tn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7728649" y="6134100"/>
            <a:ext cx="1308959" cy="719300"/>
          </a:xfrm>
          <a:prstGeom prst="rect">
            <a:avLst/>
          </a:prstGeom>
        </p:spPr>
      </p:pic>
      <p:sp>
        <p:nvSpPr>
          <p:cNvPr id="6" name="Rectangle 5"/>
          <p:cNvSpPr/>
          <p:nvPr/>
        </p:nvSpPr>
        <p:spPr>
          <a:xfrm>
            <a:off x="219189" y="1035872"/>
            <a:ext cx="8673082" cy="4672048"/>
          </a:xfrm>
          <a:prstGeom prst="rect">
            <a:avLst/>
          </a:prstGeom>
        </p:spPr>
        <p:txBody>
          <a:bodyPr wrap="square">
            <a:spAutoFit/>
          </a:bodyPr>
          <a:lstStyle/>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Equivalent to Latitude, but on the Celestial Sphere;</a:t>
            </a:r>
          </a:p>
          <a:p>
            <a:pPr>
              <a:lnSpc>
                <a:spcPct val="115000"/>
              </a:lnSpc>
              <a:spcAft>
                <a:spcPts val="1200"/>
              </a:spcAft>
            </a:pPr>
            <a:endPar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endParaRPr>
          </a:p>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Takes the landscape into account;</a:t>
            </a:r>
          </a:p>
          <a:p>
            <a:pPr marL="457200" indent="-457200">
              <a:lnSpc>
                <a:spcPct val="115000"/>
              </a:lnSpc>
              <a:spcAft>
                <a:spcPts val="1200"/>
              </a:spcAft>
              <a:buFont typeface="Wingdings" panose="05000000000000000000" pitchFamily="2" charset="2"/>
              <a:buChar char="v"/>
            </a:pPr>
            <a:endParaRPr lang="en-GB" sz="3200" dirty="0">
              <a:solidFill>
                <a:srgbClr val="222222"/>
              </a:solidFill>
              <a:latin typeface="Calibri" panose="020F0502020204030204" pitchFamily="34" charset="0"/>
              <a:ea typeface="Times New Roman" panose="02020603050405020304" pitchFamily="18" charset="0"/>
              <a:cs typeface="Arial" panose="020B0604020202020204" pitchFamily="34" charset="0"/>
            </a:endParaRPr>
          </a:p>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Easy to identify the date of sunrise or set along that orientation, for that landscape.</a:t>
            </a:r>
          </a:p>
        </p:txBody>
      </p:sp>
      <p:sp>
        <p:nvSpPr>
          <p:cNvPr id="7" name="TextBox 6"/>
          <p:cNvSpPr txBox="1"/>
          <p:nvPr/>
        </p:nvSpPr>
        <p:spPr>
          <a:xfrm>
            <a:off x="224841" y="205713"/>
            <a:ext cx="2544351" cy="707886"/>
          </a:xfrm>
          <a:prstGeom prst="rect">
            <a:avLst/>
          </a:prstGeom>
          <a:noFill/>
        </p:spPr>
        <p:txBody>
          <a:bodyPr wrap="none" rtlCol="0">
            <a:spAutoFit/>
          </a:bodyPr>
          <a:lstStyle/>
          <a:p>
            <a:r>
              <a:rPr lang="en-GB" sz="4000" dirty="0" smtClean="0">
                <a:solidFill>
                  <a:schemeClr val="accent5">
                    <a:lumMod val="50000"/>
                  </a:schemeClr>
                </a:solidFill>
              </a:rPr>
              <a:t>Declination</a:t>
            </a:r>
            <a:endParaRPr lang="en-GB" sz="4000" dirty="0">
              <a:solidFill>
                <a:schemeClr val="accent5">
                  <a:lumMod val="50000"/>
                </a:schemeClr>
              </a:solidFill>
            </a:endParaRPr>
          </a:p>
        </p:txBody>
      </p:sp>
    </p:spTree>
    <p:extLst>
      <p:ext uri="{BB962C8B-B14F-4D97-AF65-F5344CB8AC3E}">
        <p14:creationId xmlns:p14="http://schemas.microsoft.com/office/powerpoint/2010/main" xmlns="" val="2225546589"/>
      </p:ext>
    </p:extLst>
  </p:cSld>
  <p:clrMapOvr>
    <a:masterClrMapping/>
  </p:clrMapOvr>
  <p:timing>
    <p:tnLst>
      <p:par>
        <p:cTn id="1" dur="indefinite" restart="never" nodeType="tmRoot"/>
      </p:par>
    </p:tn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stretch>
            <a:fillRect/>
          </a:stretch>
        </p:blipFill>
        <p:spPr>
          <a:xfrm>
            <a:off x="971550" y="613488"/>
            <a:ext cx="7200900" cy="5257800"/>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7728649" y="6134100"/>
            <a:ext cx="1308959" cy="719300"/>
          </a:xfrm>
          <a:prstGeom prst="rect">
            <a:avLst/>
          </a:prstGeom>
        </p:spPr>
      </p:pic>
      <p:sp>
        <p:nvSpPr>
          <p:cNvPr id="7" name="TextBox 6"/>
          <p:cNvSpPr txBox="1"/>
          <p:nvPr/>
        </p:nvSpPr>
        <p:spPr>
          <a:xfrm>
            <a:off x="224841" y="205713"/>
            <a:ext cx="2544351" cy="707886"/>
          </a:xfrm>
          <a:prstGeom prst="rect">
            <a:avLst/>
          </a:prstGeom>
          <a:noFill/>
        </p:spPr>
        <p:txBody>
          <a:bodyPr wrap="none" rtlCol="0">
            <a:spAutoFit/>
          </a:bodyPr>
          <a:lstStyle/>
          <a:p>
            <a:r>
              <a:rPr lang="en-GB" sz="4000" dirty="0" smtClean="0">
                <a:solidFill>
                  <a:schemeClr val="accent5">
                    <a:lumMod val="50000"/>
                  </a:schemeClr>
                </a:solidFill>
              </a:rPr>
              <a:t>Declination</a:t>
            </a:r>
            <a:endParaRPr lang="en-GB" sz="4000" dirty="0">
              <a:solidFill>
                <a:schemeClr val="accent5">
                  <a:lumMod val="50000"/>
                </a:schemeClr>
              </a:solidFill>
            </a:endParaRPr>
          </a:p>
        </p:txBody>
      </p:sp>
      <p:sp>
        <p:nvSpPr>
          <p:cNvPr id="4" name="Rectangle 3"/>
          <p:cNvSpPr/>
          <p:nvPr/>
        </p:nvSpPr>
        <p:spPr>
          <a:xfrm>
            <a:off x="3487730" y="1679513"/>
            <a:ext cx="557091" cy="41054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264824" y="6089781"/>
            <a:ext cx="7002902" cy="941796"/>
          </a:xfrm>
          <a:prstGeom prst="rect">
            <a:avLst/>
          </a:prstGeom>
        </p:spPr>
        <p:txBody>
          <a:bodyPr wrap="square">
            <a:spAutoFit/>
          </a:bodyPr>
          <a:lstStyle/>
          <a:p>
            <a:pPr>
              <a:lnSpc>
                <a:spcPct val="115000"/>
              </a:lnSpc>
              <a:spcAft>
                <a:spcPts val="1200"/>
              </a:spcAft>
            </a:pPr>
            <a:r>
              <a:rPr lang="en-GB" sz="24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On any given day, the sun rises and sets at (roughly) the same declination</a:t>
            </a:r>
          </a:p>
        </p:txBody>
      </p:sp>
    </p:spTree>
    <p:extLst>
      <p:ext uri="{BB962C8B-B14F-4D97-AF65-F5344CB8AC3E}">
        <p14:creationId xmlns:p14="http://schemas.microsoft.com/office/powerpoint/2010/main" xmlns="" val="632546222"/>
      </p:ext>
    </p:extLst>
  </p:cSld>
  <p:clrMapOvr>
    <a:masterClrMapping/>
  </p:clrMapOvr>
  <p:timing>
    <p:tnLst>
      <p:par>
        <p:cTn id="1" dur="indefinite" restart="never" nodeType="tmRoot"/>
      </p:par>
    </p:tn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7728649" y="6134100"/>
            <a:ext cx="1308959" cy="719300"/>
          </a:xfrm>
          <a:prstGeom prst="rect">
            <a:avLst/>
          </a:prstGeom>
        </p:spPr>
      </p:pic>
      <p:sp>
        <p:nvSpPr>
          <p:cNvPr id="6" name="Rectangle 5"/>
          <p:cNvSpPr/>
          <p:nvPr/>
        </p:nvSpPr>
        <p:spPr>
          <a:xfrm>
            <a:off x="224841" y="1269200"/>
            <a:ext cx="8673082" cy="5238357"/>
          </a:xfrm>
          <a:prstGeom prst="rect">
            <a:avLst/>
          </a:prstGeom>
        </p:spPr>
        <p:txBody>
          <a:bodyPr wrap="square">
            <a:spAutoFit/>
          </a:bodyPr>
          <a:lstStyle/>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Step 1: convert our measurements to declination;</a:t>
            </a:r>
          </a:p>
          <a:p>
            <a:pPr marL="457200" indent="-457200">
              <a:lnSpc>
                <a:spcPct val="115000"/>
              </a:lnSpc>
              <a:spcAft>
                <a:spcPts val="1200"/>
              </a:spcAft>
              <a:buFont typeface="Wingdings" panose="05000000000000000000" pitchFamily="2" charset="2"/>
              <a:buChar char="v"/>
            </a:pPr>
            <a:endPar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endParaRPr>
          </a:p>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Step 2: find corresponding sunrise/set dates by looking at a table of solar declinations.</a:t>
            </a:r>
          </a:p>
          <a:p>
            <a:pPr marL="457200" indent="-457200">
              <a:lnSpc>
                <a:spcPct val="115000"/>
              </a:lnSpc>
              <a:spcAft>
                <a:spcPts val="1200"/>
              </a:spcAft>
              <a:buFont typeface="Wingdings" panose="05000000000000000000" pitchFamily="2" charset="2"/>
              <a:buChar char="v"/>
            </a:pPr>
            <a:endPar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endParaRPr>
          </a:p>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Step 3: find patterns!    </a:t>
            </a: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sym typeface="Wingdings"/>
              </a:rPr>
              <a:t>   histograms and statistics</a:t>
            </a:r>
            <a:endParaRPr lang="en-GB" sz="3200" dirty="0">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p:cNvSpPr txBox="1"/>
          <p:nvPr/>
        </p:nvSpPr>
        <p:spPr>
          <a:xfrm>
            <a:off x="224840" y="205713"/>
            <a:ext cx="2940485" cy="707886"/>
          </a:xfrm>
          <a:prstGeom prst="rect">
            <a:avLst/>
          </a:prstGeom>
          <a:noFill/>
        </p:spPr>
        <p:txBody>
          <a:bodyPr wrap="none" rtlCol="0">
            <a:spAutoFit/>
          </a:bodyPr>
          <a:lstStyle/>
          <a:p>
            <a:r>
              <a:rPr lang="en-GB" sz="4000" dirty="0" smtClean="0">
                <a:solidFill>
                  <a:schemeClr val="accent5">
                    <a:lumMod val="50000"/>
                  </a:schemeClr>
                </a:solidFill>
              </a:rPr>
              <a:t>Data Analysis</a:t>
            </a:r>
            <a:endParaRPr lang="en-GB" sz="4000" dirty="0">
              <a:solidFill>
                <a:schemeClr val="accent5">
                  <a:lumMod val="50000"/>
                </a:schemeClr>
              </a:solidFill>
            </a:endParaRPr>
          </a:p>
        </p:txBody>
      </p:sp>
    </p:spTree>
    <p:extLst>
      <p:ext uri="{BB962C8B-B14F-4D97-AF65-F5344CB8AC3E}">
        <p14:creationId xmlns:p14="http://schemas.microsoft.com/office/powerpoint/2010/main" xmlns="" val="3708472264"/>
      </p:ext>
    </p:extLst>
  </p:cSld>
  <p:clrMapOvr>
    <a:masterClrMapping/>
  </p:clrMapOvr>
  <p:timing>
    <p:tnLst>
      <p:par>
        <p:cTn id="1" dur="indefinite" restart="never" nodeType="tmRoot"/>
      </p:par>
    </p:tn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7728649" y="6134100"/>
            <a:ext cx="1308959" cy="719300"/>
          </a:xfrm>
          <a:prstGeom prst="rect">
            <a:avLst/>
          </a:prstGeom>
        </p:spPr>
      </p:pic>
      <p:sp>
        <p:nvSpPr>
          <p:cNvPr id="7" name="TextBox 6"/>
          <p:cNvSpPr txBox="1"/>
          <p:nvPr/>
        </p:nvSpPr>
        <p:spPr>
          <a:xfrm>
            <a:off x="224840" y="205713"/>
            <a:ext cx="4099648" cy="707886"/>
          </a:xfrm>
          <a:prstGeom prst="rect">
            <a:avLst/>
          </a:prstGeom>
          <a:noFill/>
        </p:spPr>
        <p:txBody>
          <a:bodyPr wrap="none" rtlCol="0">
            <a:spAutoFit/>
          </a:bodyPr>
          <a:lstStyle/>
          <a:p>
            <a:r>
              <a:rPr lang="en-GB" sz="4000" dirty="0" smtClean="0">
                <a:solidFill>
                  <a:schemeClr val="accent5">
                    <a:lumMod val="50000"/>
                  </a:schemeClr>
                </a:solidFill>
              </a:rPr>
              <a:t>Field Methodology</a:t>
            </a:r>
            <a:endParaRPr lang="en-GB" sz="4000" dirty="0">
              <a:solidFill>
                <a:schemeClr val="accent5">
                  <a:lumMod val="50000"/>
                </a:schemeClr>
              </a:solidFill>
            </a:endParaRPr>
          </a:p>
        </p:txBody>
      </p:sp>
      <p:sp>
        <p:nvSpPr>
          <p:cNvPr id="9" name="Rectangle 8"/>
          <p:cNvSpPr/>
          <p:nvPr/>
        </p:nvSpPr>
        <p:spPr>
          <a:xfrm>
            <a:off x="224841" y="1154276"/>
            <a:ext cx="8673082" cy="3951851"/>
          </a:xfrm>
          <a:prstGeom prst="rect">
            <a:avLst/>
          </a:prstGeom>
        </p:spPr>
        <p:txBody>
          <a:bodyPr wrap="square">
            <a:spAutoFit/>
          </a:bodyPr>
          <a:lstStyle/>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Double or triple-check your measurements. </a:t>
            </a:r>
          </a:p>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Checked for magnetic anomaly and avoided it as necessary (we will explain this ion the field trip)</a:t>
            </a:r>
          </a:p>
          <a:p>
            <a:pPr>
              <a:lnSpc>
                <a:spcPct val="115000"/>
              </a:lnSpc>
              <a:spcAft>
                <a:spcPts val="1200"/>
              </a:spcAft>
            </a:pPr>
            <a:endPar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endParaRPr>
          </a:p>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Magnetic azimuths were converted to true azimuths.</a:t>
            </a:r>
            <a:endParaRPr lang="en-GB" sz="32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p:cNvPicPr>
            <a:picLocks noChangeAspect="1"/>
          </p:cNvPicPr>
          <p:nvPr/>
        </p:nvPicPr>
        <p:blipFill>
          <a:blip r:embed="rId3" cstate="print"/>
          <a:stretch>
            <a:fillRect/>
          </a:stretch>
        </p:blipFill>
        <p:spPr>
          <a:xfrm>
            <a:off x="7884368" y="116632"/>
            <a:ext cx="1259632" cy="1109229"/>
          </a:xfrm>
          <a:prstGeom prst="rect">
            <a:avLst/>
          </a:prstGeom>
        </p:spPr>
      </p:pic>
    </p:spTree>
    <p:extLst>
      <p:ext uri="{BB962C8B-B14F-4D97-AF65-F5344CB8AC3E}">
        <p14:creationId xmlns:p14="http://schemas.microsoft.com/office/powerpoint/2010/main" xmlns="" val="3844250930"/>
      </p:ext>
    </p:extLst>
  </p:cSld>
  <p:clrMapOvr>
    <a:masterClrMapping/>
  </p:clrMapOvr>
  <p:timing>
    <p:tnLst>
      <p:par>
        <p:cTn id="1" dur="indefinite" restart="never" nodeType="tmRoot"/>
      </p:par>
    </p:tn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7728649" y="6134100"/>
            <a:ext cx="1308959" cy="719300"/>
          </a:xfrm>
          <a:prstGeom prst="rect">
            <a:avLst/>
          </a:prstGeom>
        </p:spPr>
      </p:pic>
      <p:sp>
        <p:nvSpPr>
          <p:cNvPr id="7" name="TextBox 6"/>
          <p:cNvSpPr txBox="1"/>
          <p:nvPr/>
        </p:nvSpPr>
        <p:spPr>
          <a:xfrm>
            <a:off x="224840" y="205713"/>
            <a:ext cx="4099648" cy="707886"/>
          </a:xfrm>
          <a:prstGeom prst="rect">
            <a:avLst/>
          </a:prstGeom>
          <a:noFill/>
        </p:spPr>
        <p:txBody>
          <a:bodyPr wrap="none" rtlCol="0">
            <a:spAutoFit/>
          </a:bodyPr>
          <a:lstStyle/>
          <a:p>
            <a:r>
              <a:rPr lang="en-GB" sz="4000" dirty="0" smtClean="0">
                <a:solidFill>
                  <a:schemeClr val="accent5">
                    <a:lumMod val="50000"/>
                  </a:schemeClr>
                </a:solidFill>
              </a:rPr>
              <a:t>Field Methodology</a:t>
            </a:r>
            <a:endParaRPr lang="en-GB" sz="4000" dirty="0">
              <a:solidFill>
                <a:schemeClr val="accent5">
                  <a:lumMod val="50000"/>
                </a:schemeClr>
              </a:solidFill>
            </a:endParaRPr>
          </a:p>
        </p:txBody>
      </p:sp>
      <p:sp>
        <p:nvSpPr>
          <p:cNvPr id="9" name="Rectangle 8"/>
          <p:cNvSpPr/>
          <p:nvPr/>
        </p:nvSpPr>
        <p:spPr>
          <a:xfrm>
            <a:off x="224841" y="1154275"/>
            <a:ext cx="8673082" cy="4672048"/>
          </a:xfrm>
          <a:prstGeom prst="rect">
            <a:avLst/>
          </a:prstGeom>
        </p:spPr>
        <p:txBody>
          <a:bodyPr wrap="square">
            <a:spAutoFit/>
          </a:bodyPr>
          <a:lstStyle/>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The altitude of the horizon was measured </a:t>
            </a:r>
            <a:r>
              <a:rPr lang="en-GB" sz="3200" i="1"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in situ</a:t>
            </a: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 when possible;</a:t>
            </a:r>
            <a:endParaRPr lang="en-GB" sz="3200" dirty="0">
              <a:solidFill>
                <a:srgbClr val="222222"/>
              </a:solidFill>
              <a:latin typeface="Calibri" panose="020F0502020204030204" pitchFamily="34" charset="0"/>
              <a:ea typeface="Times New Roman" panose="02020603050405020304" pitchFamily="18" charset="0"/>
              <a:cs typeface="Arial" panose="020B0604020202020204" pitchFamily="34" charset="0"/>
            </a:endParaRPr>
          </a:p>
          <a:p>
            <a:pPr marL="457200" indent="-457200">
              <a:lnSpc>
                <a:spcPct val="115000"/>
              </a:lnSpc>
              <a:spcAft>
                <a:spcPts val="1200"/>
              </a:spcAft>
              <a:buFont typeface="Wingdings" panose="05000000000000000000" pitchFamily="2" charset="2"/>
              <a:buChar char="v"/>
            </a:pPr>
            <a:endPar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endParaRPr>
          </a:p>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But, a few times, trees or modern buildings blocked the view;</a:t>
            </a:r>
          </a:p>
          <a:p>
            <a:pPr>
              <a:lnSpc>
                <a:spcPct val="115000"/>
              </a:lnSpc>
              <a:spcAft>
                <a:spcPts val="1200"/>
              </a:spcAft>
            </a:pPr>
            <a:endPar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endParaRPr>
          </a:p>
          <a:p>
            <a:pPr marL="457200" indent="-457200">
              <a:lnSpc>
                <a:spcPct val="115000"/>
              </a:lnSpc>
              <a:spcAft>
                <a:spcPts val="1200"/>
              </a:spcAft>
              <a:buFont typeface="Wingdings" panose="05000000000000000000" pitchFamily="2" charset="2"/>
              <a:buChar char="v"/>
            </a:pPr>
            <a:r>
              <a:rPr lang="en-GB" sz="3200" dirty="0" err="1" smtClean="0">
                <a:solidFill>
                  <a:srgbClr val="222222"/>
                </a:solidFill>
                <a:latin typeface="Calibri" panose="020F0502020204030204" pitchFamily="34" charset="0"/>
                <a:ea typeface="Times New Roman" panose="02020603050405020304" pitchFamily="18" charset="0"/>
                <a:cs typeface="Arial" panose="020B0604020202020204" pitchFamily="34" charset="0"/>
              </a:rPr>
              <a:t>HeyWhatsThat.com</a:t>
            </a: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 comes to the rescue</a:t>
            </a:r>
            <a:r>
              <a:rPr lang="is-IS"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a:t>
            </a:r>
            <a:endParaRPr lang="en-GB" sz="32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p:cNvPicPr>
            <a:picLocks noChangeAspect="1"/>
          </p:cNvPicPr>
          <p:nvPr/>
        </p:nvPicPr>
        <p:blipFill rotWithShape="1">
          <a:blip r:embed="rId3" cstate="print"/>
          <a:srcRect l="1743" t="25469" r="1109" b="12679"/>
          <a:stretch/>
        </p:blipFill>
        <p:spPr>
          <a:xfrm>
            <a:off x="342900" y="4698816"/>
            <a:ext cx="7289801" cy="1794935"/>
          </a:xfrm>
          <a:prstGeom prst="rect">
            <a:avLst/>
          </a:prstGeom>
        </p:spPr>
      </p:pic>
      <p:pic>
        <p:nvPicPr>
          <p:cNvPr id="6" name="Picture 5"/>
          <p:cNvPicPr>
            <a:picLocks noChangeAspect="1"/>
          </p:cNvPicPr>
          <p:nvPr/>
        </p:nvPicPr>
        <p:blipFill>
          <a:blip r:embed="rId4" cstate="print"/>
          <a:stretch>
            <a:fillRect/>
          </a:stretch>
        </p:blipFill>
        <p:spPr>
          <a:xfrm>
            <a:off x="7668344" y="1772816"/>
            <a:ext cx="1475656" cy="1299459"/>
          </a:xfrm>
          <a:prstGeom prst="rect">
            <a:avLst/>
          </a:prstGeom>
        </p:spPr>
      </p:pic>
    </p:spTree>
    <p:extLst>
      <p:ext uri="{BB962C8B-B14F-4D97-AF65-F5344CB8AC3E}">
        <p14:creationId xmlns:p14="http://schemas.microsoft.com/office/powerpoint/2010/main" xmlns="" val="2260659833"/>
      </p:ext>
    </p:extLst>
  </p:cSld>
  <p:clrMapOvr>
    <a:masterClrMapping/>
  </p:clrMapOvr>
  <p:timing>
    <p:tnLst>
      <p:par>
        <p:cTn id="1" dur="indefinite" restart="never" nodeType="tmRoot"/>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7728649" y="6134100"/>
            <a:ext cx="1308959" cy="719300"/>
          </a:xfrm>
          <a:prstGeom prst="rect">
            <a:avLst/>
          </a:prstGeom>
        </p:spPr>
      </p:pic>
      <p:sp>
        <p:nvSpPr>
          <p:cNvPr id="7" name="TextBox 6"/>
          <p:cNvSpPr txBox="1"/>
          <p:nvPr/>
        </p:nvSpPr>
        <p:spPr>
          <a:xfrm>
            <a:off x="224841" y="205713"/>
            <a:ext cx="2544351" cy="707886"/>
          </a:xfrm>
          <a:prstGeom prst="rect">
            <a:avLst/>
          </a:prstGeom>
          <a:noFill/>
        </p:spPr>
        <p:txBody>
          <a:bodyPr wrap="none" rtlCol="0">
            <a:spAutoFit/>
          </a:bodyPr>
          <a:lstStyle/>
          <a:p>
            <a:r>
              <a:rPr lang="en-GB" sz="4000" dirty="0" smtClean="0">
                <a:solidFill>
                  <a:schemeClr val="accent5">
                    <a:lumMod val="50000"/>
                  </a:schemeClr>
                </a:solidFill>
              </a:rPr>
              <a:t>Declination</a:t>
            </a:r>
            <a:endParaRPr lang="en-GB" sz="4000" dirty="0">
              <a:solidFill>
                <a:schemeClr val="accent5">
                  <a:lumMod val="50000"/>
                </a:schemeClr>
              </a:solidFill>
            </a:endParaRPr>
          </a:p>
        </p:txBody>
      </p:sp>
      <p:pic>
        <p:nvPicPr>
          <p:cNvPr id="4" name="Picture 3"/>
          <p:cNvPicPr>
            <a:picLocks noChangeAspect="1"/>
          </p:cNvPicPr>
          <p:nvPr/>
        </p:nvPicPr>
        <p:blipFill>
          <a:blip r:embed="rId3" cstate="print"/>
          <a:stretch>
            <a:fillRect/>
          </a:stretch>
        </p:blipFill>
        <p:spPr>
          <a:xfrm>
            <a:off x="674688" y="1524000"/>
            <a:ext cx="7820025" cy="4419600"/>
          </a:xfrm>
          <a:prstGeom prst="rect">
            <a:avLst/>
          </a:prstGeom>
        </p:spPr>
      </p:pic>
      <p:sp>
        <p:nvSpPr>
          <p:cNvPr id="8" name="Rectangle 7"/>
          <p:cNvSpPr/>
          <p:nvPr/>
        </p:nvSpPr>
        <p:spPr>
          <a:xfrm>
            <a:off x="219189" y="1035871"/>
            <a:ext cx="8673082" cy="1224951"/>
          </a:xfrm>
          <a:prstGeom prst="rect">
            <a:avLst/>
          </a:prstGeom>
        </p:spPr>
        <p:txBody>
          <a:bodyPr wrap="square">
            <a:spAutoFit/>
          </a:bodyPr>
          <a:lstStyle/>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Equivalent to Latitude, but on the Celestial Sphere;</a:t>
            </a:r>
          </a:p>
        </p:txBody>
      </p:sp>
      <p:pic>
        <p:nvPicPr>
          <p:cNvPr id="9" name="Picture 4" descr="sun icon"/>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401776" y="3217566"/>
            <a:ext cx="524788" cy="699718"/>
          </a:xfrm>
          <a:prstGeom prst="rect">
            <a:avLst/>
          </a:prstGeom>
          <a:noFill/>
          <a:extLst>
            <a:ext uri="{909E8E84-426E-40dd-AFC4-6F175D3DCCD1}">
              <a14:hiddenFill xmlns:a14="http://schemas.microsoft.com/office/drawing/2010/main" xmlns="">
                <a:solidFill>
                  <a:srgbClr val="FFFFFF"/>
                </a:solidFill>
              </a14:hiddenFill>
            </a:ext>
          </a:extLst>
        </p:spPr>
      </p:pic>
      <p:pic>
        <p:nvPicPr>
          <p:cNvPr id="10" name="Picture 9"/>
          <p:cNvPicPr>
            <a:picLocks noChangeAspect="1"/>
          </p:cNvPicPr>
          <p:nvPr/>
        </p:nvPicPr>
        <p:blipFill>
          <a:blip r:embed="rId5" cstate="print"/>
          <a:stretch>
            <a:fillRect/>
          </a:stretch>
        </p:blipFill>
        <p:spPr>
          <a:xfrm>
            <a:off x="7668344" y="2132856"/>
            <a:ext cx="1475656" cy="1299459"/>
          </a:xfrm>
          <a:prstGeom prst="rect">
            <a:avLst/>
          </a:prstGeom>
        </p:spPr>
      </p:pic>
    </p:spTree>
    <p:extLst>
      <p:ext uri="{BB962C8B-B14F-4D97-AF65-F5344CB8AC3E}">
        <p14:creationId xmlns:p14="http://schemas.microsoft.com/office/powerpoint/2010/main" xmlns="" val="447073529"/>
      </p:ext>
    </p:extLst>
  </p:cSld>
  <p:clrMapOvr>
    <a:masterClrMapping/>
  </p:clrMapOvr>
  <p:timing>
    <p:tnLst>
      <p:par>
        <p:cTn id="1" dur="indefinite" restart="never" nodeType="tmRoot"/>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7728649" y="6134100"/>
            <a:ext cx="1308959" cy="719300"/>
          </a:xfrm>
          <a:prstGeom prst="rect">
            <a:avLst/>
          </a:prstGeom>
        </p:spPr>
      </p:pic>
      <p:sp>
        <p:nvSpPr>
          <p:cNvPr id="6" name="Rectangle 5"/>
          <p:cNvSpPr/>
          <p:nvPr/>
        </p:nvSpPr>
        <p:spPr>
          <a:xfrm>
            <a:off x="219189" y="1035872"/>
            <a:ext cx="8673082" cy="4672048"/>
          </a:xfrm>
          <a:prstGeom prst="rect">
            <a:avLst/>
          </a:prstGeom>
        </p:spPr>
        <p:txBody>
          <a:bodyPr wrap="square">
            <a:spAutoFit/>
          </a:bodyPr>
          <a:lstStyle/>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Equivalent to Latitude, but on the Celestial Sphere;</a:t>
            </a:r>
          </a:p>
          <a:p>
            <a:pPr>
              <a:lnSpc>
                <a:spcPct val="115000"/>
              </a:lnSpc>
              <a:spcAft>
                <a:spcPts val="1200"/>
              </a:spcAft>
            </a:pPr>
            <a:endPar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endParaRPr>
          </a:p>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Takes the landscape into account;</a:t>
            </a:r>
          </a:p>
          <a:p>
            <a:pPr marL="457200" indent="-457200">
              <a:lnSpc>
                <a:spcPct val="115000"/>
              </a:lnSpc>
              <a:spcAft>
                <a:spcPts val="1200"/>
              </a:spcAft>
              <a:buFont typeface="Wingdings" panose="05000000000000000000" pitchFamily="2" charset="2"/>
              <a:buChar char="v"/>
            </a:pPr>
            <a:endParaRPr lang="en-GB" sz="3200" dirty="0">
              <a:solidFill>
                <a:srgbClr val="222222"/>
              </a:solidFill>
              <a:latin typeface="Calibri" panose="020F0502020204030204" pitchFamily="34" charset="0"/>
              <a:ea typeface="Times New Roman" panose="02020603050405020304" pitchFamily="18" charset="0"/>
              <a:cs typeface="Arial" panose="020B0604020202020204" pitchFamily="34" charset="0"/>
            </a:endParaRPr>
          </a:p>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Easy to identify the date of sunrise or set along that orientation, for that landscape.</a:t>
            </a:r>
          </a:p>
        </p:txBody>
      </p:sp>
      <p:sp>
        <p:nvSpPr>
          <p:cNvPr id="7" name="TextBox 6"/>
          <p:cNvSpPr txBox="1"/>
          <p:nvPr/>
        </p:nvSpPr>
        <p:spPr>
          <a:xfrm>
            <a:off x="224841" y="205713"/>
            <a:ext cx="2544351" cy="707886"/>
          </a:xfrm>
          <a:prstGeom prst="rect">
            <a:avLst/>
          </a:prstGeom>
          <a:noFill/>
        </p:spPr>
        <p:txBody>
          <a:bodyPr wrap="none" rtlCol="0">
            <a:spAutoFit/>
          </a:bodyPr>
          <a:lstStyle/>
          <a:p>
            <a:r>
              <a:rPr lang="en-GB" sz="4000" dirty="0" smtClean="0">
                <a:solidFill>
                  <a:schemeClr val="accent5">
                    <a:lumMod val="50000"/>
                  </a:schemeClr>
                </a:solidFill>
              </a:rPr>
              <a:t>Declination</a:t>
            </a:r>
            <a:endParaRPr lang="en-GB" sz="4000" dirty="0">
              <a:solidFill>
                <a:schemeClr val="accent5">
                  <a:lumMod val="50000"/>
                </a:schemeClr>
              </a:solidFill>
            </a:endParaRPr>
          </a:p>
        </p:txBody>
      </p:sp>
    </p:spTree>
    <p:extLst>
      <p:ext uri="{BB962C8B-B14F-4D97-AF65-F5344CB8AC3E}">
        <p14:creationId xmlns:p14="http://schemas.microsoft.com/office/powerpoint/2010/main" xmlns="" val="2225546589"/>
      </p:ext>
    </p:extLst>
  </p:cSld>
  <p:clrMapOvr>
    <a:masterClrMapping/>
  </p:clrMapOvr>
  <p:timing>
    <p:tnLst>
      <p:par>
        <p:cTn id="1" dur="indefinite" restart="never" nodeType="tmRoot"/>
      </p:par>
    </p:tn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stretch>
            <a:fillRect/>
          </a:stretch>
        </p:blipFill>
        <p:spPr>
          <a:xfrm>
            <a:off x="971550" y="613488"/>
            <a:ext cx="7200900" cy="5257800"/>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7728649" y="6134100"/>
            <a:ext cx="1308959" cy="719300"/>
          </a:xfrm>
          <a:prstGeom prst="rect">
            <a:avLst/>
          </a:prstGeom>
        </p:spPr>
      </p:pic>
      <p:sp>
        <p:nvSpPr>
          <p:cNvPr id="7" name="TextBox 6"/>
          <p:cNvSpPr txBox="1"/>
          <p:nvPr/>
        </p:nvSpPr>
        <p:spPr>
          <a:xfrm>
            <a:off x="224841" y="205713"/>
            <a:ext cx="2544351" cy="707886"/>
          </a:xfrm>
          <a:prstGeom prst="rect">
            <a:avLst/>
          </a:prstGeom>
          <a:noFill/>
        </p:spPr>
        <p:txBody>
          <a:bodyPr wrap="none" rtlCol="0">
            <a:spAutoFit/>
          </a:bodyPr>
          <a:lstStyle/>
          <a:p>
            <a:r>
              <a:rPr lang="en-GB" sz="4000" dirty="0" smtClean="0">
                <a:solidFill>
                  <a:schemeClr val="accent5">
                    <a:lumMod val="50000"/>
                  </a:schemeClr>
                </a:solidFill>
              </a:rPr>
              <a:t>Declination</a:t>
            </a:r>
            <a:endParaRPr lang="en-GB" sz="4000" dirty="0">
              <a:solidFill>
                <a:schemeClr val="accent5">
                  <a:lumMod val="50000"/>
                </a:schemeClr>
              </a:solidFill>
            </a:endParaRPr>
          </a:p>
        </p:txBody>
      </p:sp>
      <p:sp>
        <p:nvSpPr>
          <p:cNvPr id="4" name="Rectangle 3"/>
          <p:cNvSpPr/>
          <p:nvPr/>
        </p:nvSpPr>
        <p:spPr>
          <a:xfrm>
            <a:off x="3487730" y="1679513"/>
            <a:ext cx="557091" cy="41054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264824" y="6089781"/>
            <a:ext cx="7002902" cy="941796"/>
          </a:xfrm>
          <a:prstGeom prst="rect">
            <a:avLst/>
          </a:prstGeom>
        </p:spPr>
        <p:txBody>
          <a:bodyPr wrap="square">
            <a:spAutoFit/>
          </a:bodyPr>
          <a:lstStyle/>
          <a:p>
            <a:pPr>
              <a:lnSpc>
                <a:spcPct val="115000"/>
              </a:lnSpc>
              <a:spcAft>
                <a:spcPts val="1200"/>
              </a:spcAft>
            </a:pPr>
            <a:r>
              <a:rPr lang="en-GB" sz="24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On any given day, the sun rises and sets at (roughly) the same declination</a:t>
            </a:r>
          </a:p>
        </p:txBody>
      </p:sp>
    </p:spTree>
    <p:extLst>
      <p:ext uri="{BB962C8B-B14F-4D97-AF65-F5344CB8AC3E}">
        <p14:creationId xmlns:p14="http://schemas.microsoft.com/office/powerpoint/2010/main" xmlns="" val="632546222"/>
      </p:ext>
    </p:extLst>
  </p:cSld>
  <p:clrMapOvr>
    <a:masterClrMapping/>
  </p:clrMapOvr>
  <p:timing>
    <p:tnLst>
      <p:par>
        <p:cTn id="1" dur="indefinite" restart="never" nodeType="tmRoot"/>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7728649" y="6134100"/>
            <a:ext cx="1308959" cy="719300"/>
          </a:xfrm>
          <a:prstGeom prst="rect">
            <a:avLst/>
          </a:prstGeom>
        </p:spPr>
      </p:pic>
      <p:sp>
        <p:nvSpPr>
          <p:cNvPr id="6" name="Rectangle 5"/>
          <p:cNvSpPr/>
          <p:nvPr/>
        </p:nvSpPr>
        <p:spPr>
          <a:xfrm>
            <a:off x="224841" y="1269200"/>
            <a:ext cx="8673082" cy="5238357"/>
          </a:xfrm>
          <a:prstGeom prst="rect">
            <a:avLst/>
          </a:prstGeom>
        </p:spPr>
        <p:txBody>
          <a:bodyPr wrap="square">
            <a:spAutoFit/>
          </a:bodyPr>
          <a:lstStyle/>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Step 1: convert our measurements to declination;</a:t>
            </a:r>
          </a:p>
          <a:p>
            <a:pPr marL="457200" indent="-457200">
              <a:lnSpc>
                <a:spcPct val="115000"/>
              </a:lnSpc>
              <a:spcAft>
                <a:spcPts val="1200"/>
              </a:spcAft>
              <a:buFont typeface="Wingdings" panose="05000000000000000000" pitchFamily="2" charset="2"/>
              <a:buChar char="v"/>
            </a:pPr>
            <a:endPar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endParaRPr>
          </a:p>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Step 2: find corresponding sunrise/set dates by looking at a table of solar declinations.</a:t>
            </a:r>
          </a:p>
          <a:p>
            <a:pPr marL="457200" indent="-457200">
              <a:lnSpc>
                <a:spcPct val="115000"/>
              </a:lnSpc>
              <a:spcAft>
                <a:spcPts val="1200"/>
              </a:spcAft>
              <a:buFont typeface="Wingdings" panose="05000000000000000000" pitchFamily="2" charset="2"/>
              <a:buChar char="v"/>
            </a:pPr>
            <a:endPar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endParaRPr>
          </a:p>
          <a:p>
            <a:pPr marL="457200" indent="-457200">
              <a:lnSpc>
                <a:spcPct val="115000"/>
              </a:lnSpc>
              <a:spcAft>
                <a:spcPts val="1200"/>
              </a:spcAft>
              <a:buFont typeface="Wingdings" panose="05000000000000000000" pitchFamily="2" charset="2"/>
              <a:buChar char="v"/>
            </a:pP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rPr>
              <a:t>Step 3: find patterns!    </a:t>
            </a:r>
            <a:r>
              <a:rPr lang="en-GB" sz="3200" dirty="0" smtClean="0">
                <a:solidFill>
                  <a:srgbClr val="222222"/>
                </a:solidFill>
                <a:latin typeface="Calibri" panose="020F0502020204030204" pitchFamily="34" charset="0"/>
                <a:ea typeface="Times New Roman" panose="02020603050405020304" pitchFamily="18" charset="0"/>
                <a:cs typeface="Arial" panose="020B0604020202020204" pitchFamily="34" charset="0"/>
                <a:sym typeface="Wingdings"/>
              </a:rPr>
              <a:t>   histograms and statistics</a:t>
            </a:r>
            <a:endParaRPr lang="en-GB" sz="3200" dirty="0">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p:cNvSpPr txBox="1"/>
          <p:nvPr/>
        </p:nvSpPr>
        <p:spPr>
          <a:xfrm>
            <a:off x="224840" y="205713"/>
            <a:ext cx="2940485" cy="707886"/>
          </a:xfrm>
          <a:prstGeom prst="rect">
            <a:avLst/>
          </a:prstGeom>
          <a:noFill/>
        </p:spPr>
        <p:txBody>
          <a:bodyPr wrap="none" rtlCol="0">
            <a:spAutoFit/>
          </a:bodyPr>
          <a:lstStyle/>
          <a:p>
            <a:r>
              <a:rPr lang="en-GB" sz="4000" dirty="0" smtClean="0">
                <a:solidFill>
                  <a:schemeClr val="accent5">
                    <a:lumMod val="50000"/>
                  </a:schemeClr>
                </a:solidFill>
              </a:rPr>
              <a:t>Data Analysis</a:t>
            </a:r>
            <a:endParaRPr lang="en-GB" sz="4000" dirty="0">
              <a:solidFill>
                <a:schemeClr val="accent5">
                  <a:lumMod val="50000"/>
                </a:schemeClr>
              </a:solidFill>
            </a:endParaRPr>
          </a:p>
        </p:txBody>
      </p:sp>
    </p:spTree>
    <p:extLst>
      <p:ext uri="{BB962C8B-B14F-4D97-AF65-F5344CB8AC3E}">
        <p14:creationId xmlns:p14="http://schemas.microsoft.com/office/powerpoint/2010/main" xmlns="" val="3708472264"/>
      </p:ext>
    </p:extLst>
  </p:cSld>
  <p:clrMapOvr>
    <a:masterClrMapping/>
  </p:clrMapOvr>
  <p:timing>
    <p:tnLst>
      <p:par>
        <p:cTn id="1" dur="indefinite" restart="never" nodeType="tmRoot"/>
      </p:par>
    </p:tn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Suggestions for your assignment</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       Measure the orientation of a church to the rising or setting sun, taking the horizon into account. </a:t>
            </a:r>
          </a:p>
          <a:p>
            <a:r>
              <a:rPr lang="en-GB" dirty="0" smtClean="0"/>
              <a:t>•       The older the church, the better. </a:t>
            </a:r>
          </a:p>
          <a:p>
            <a:r>
              <a:rPr lang="en-GB" dirty="0" smtClean="0"/>
              <a:t>•       Work out the date: is there any significance? Perhaps to a saint’s day? </a:t>
            </a:r>
          </a:p>
          <a:p>
            <a:r>
              <a:rPr lang="en-GB" dirty="0" smtClean="0"/>
              <a:t>•       You can conduct </a:t>
            </a:r>
            <a:r>
              <a:rPr lang="en-GB" dirty="0" err="1" smtClean="0"/>
              <a:t>skyscapes</a:t>
            </a:r>
            <a:r>
              <a:rPr lang="en-GB" dirty="0" smtClean="0"/>
              <a:t> research as part of a landscapes project. For example, is there a church in the region you are studying?</a:t>
            </a:r>
          </a:p>
          <a:p>
            <a:r>
              <a:rPr lang="en-GB" dirty="0" smtClean="0"/>
              <a:t>•       Are there any Neolithic or Bronze Age sites nearby? These are more difficult to measure as there may not be a clear axis. </a:t>
            </a:r>
          </a:p>
          <a:p>
            <a:r>
              <a:rPr lang="en-GB" dirty="0" smtClean="0"/>
              <a:t>•       Reflect on your findings using the reading allocated for </a:t>
            </a:r>
            <a:r>
              <a:rPr lang="en-GB" dirty="0" err="1" smtClean="0"/>
              <a:t>skyscapes</a:t>
            </a:r>
            <a:r>
              <a:rPr lang="en-GB" dirty="0" smtClean="0"/>
              <a:t> in the module.</a:t>
            </a:r>
          </a:p>
          <a:p>
            <a:endParaRPr lang="en-GB" dirty="0"/>
          </a:p>
        </p:txBody>
      </p:sp>
    </p:spTree>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6386" name="Picture 2"/>
          <p:cNvPicPr>
            <a:picLocks noGrp="1" noChangeAspect="1" noChangeArrowheads="1"/>
          </p:cNvPicPr>
          <p:nvPr>
            <p:ph idx="1"/>
          </p:nvPr>
        </p:nvPicPr>
        <p:blipFill>
          <a:blip r:embed="rId2" cstate="print"/>
          <a:srcRect l="12673" t="28185" r="55208" b="7000"/>
          <a:stretch>
            <a:fillRect/>
          </a:stretch>
        </p:blipFill>
        <p:spPr bwMode="auto">
          <a:xfrm>
            <a:off x="428596" y="3929066"/>
            <a:ext cx="3786214" cy="2455923"/>
          </a:xfrm>
          <a:prstGeom prst="rect">
            <a:avLst/>
          </a:prstGeom>
          <a:noFill/>
          <a:ln w="9525">
            <a:noFill/>
            <a:miter lim="800000"/>
            <a:headEnd/>
            <a:tailEnd/>
          </a:ln>
          <a:effectLst/>
        </p:spPr>
      </p:pic>
      <p:pic>
        <p:nvPicPr>
          <p:cNvPr id="5" name="Picture 2"/>
          <p:cNvPicPr>
            <a:picLocks noChangeAspect="1" noChangeArrowheads="1"/>
          </p:cNvPicPr>
          <p:nvPr/>
        </p:nvPicPr>
        <p:blipFill>
          <a:blip r:embed="rId3" cstate="print"/>
          <a:srcRect l="12153" t="27006" r="53993" b="8178"/>
          <a:stretch>
            <a:fillRect/>
          </a:stretch>
        </p:blipFill>
        <p:spPr bwMode="auto">
          <a:xfrm>
            <a:off x="4357686" y="428604"/>
            <a:ext cx="4179123" cy="2571768"/>
          </a:xfrm>
          <a:prstGeom prst="rect">
            <a:avLst/>
          </a:prstGeom>
          <a:noFill/>
          <a:ln w="9525">
            <a:noFill/>
            <a:miter lim="800000"/>
            <a:headEnd/>
            <a:tailEnd/>
          </a:ln>
          <a:effectLst/>
        </p:spPr>
      </p:pic>
      <p:pic>
        <p:nvPicPr>
          <p:cNvPr id="6" name="Picture 2"/>
          <p:cNvPicPr>
            <a:picLocks noChangeAspect="1" noChangeArrowheads="1"/>
          </p:cNvPicPr>
          <p:nvPr/>
        </p:nvPicPr>
        <p:blipFill>
          <a:blip r:embed="rId4" cstate="print"/>
          <a:srcRect l="13889" t="32408" r="53993" b="5478"/>
          <a:stretch>
            <a:fillRect/>
          </a:stretch>
        </p:blipFill>
        <p:spPr bwMode="auto">
          <a:xfrm>
            <a:off x="142844" y="428604"/>
            <a:ext cx="4000528" cy="2486815"/>
          </a:xfrm>
          <a:prstGeom prst="rect">
            <a:avLst/>
          </a:prstGeom>
          <a:noFill/>
          <a:ln w="9525">
            <a:noFill/>
            <a:miter lim="800000"/>
            <a:headEnd/>
            <a:tailEnd/>
          </a:ln>
          <a:effectLst/>
        </p:spPr>
      </p:pic>
      <p:pic>
        <p:nvPicPr>
          <p:cNvPr id="7" name="Content Placeholder 3" descr="church.jpg"/>
          <p:cNvPicPr>
            <a:picLocks noChangeAspect="1"/>
          </p:cNvPicPr>
          <p:nvPr/>
        </p:nvPicPr>
        <p:blipFill>
          <a:blip r:embed="rId5" cstate="print"/>
          <a:stretch>
            <a:fillRect/>
          </a:stretch>
        </p:blipFill>
        <p:spPr>
          <a:xfrm>
            <a:off x="5643570" y="3500438"/>
            <a:ext cx="2745823" cy="3042320"/>
          </a:xfrm>
          <a:prstGeom prst="rect">
            <a:avLst/>
          </a:prstGeom>
        </p:spPr>
      </p:pic>
    </p:spTree>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Box 1"/>
          <p:cNvSpPr txBox="1">
            <a:spLocks noChangeArrowheads="1"/>
          </p:cNvSpPr>
          <p:nvPr/>
        </p:nvSpPr>
        <p:spPr bwMode="auto">
          <a:xfrm>
            <a:off x="1625204" y="1643064"/>
            <a:ext cx="5625703" cy="35394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dirty="0"/>
              <a:t>To get a feel for the way the sky moves download the free planetarium software.</a:t>
            </a:r>
          </a:p>
          <a:p>
            <a:pPr algn="ctr" eaLnBrk="1" hangingPunct="1">
              <a:spcBef>
                <a:spcPct val="0"/>
              </a:spcBef>
              <a:buFontTx/>
              <a:buNone/>
            </a:pPr>
            <a:endParaRPr lang="en-GB" altLang="en-US" dirty="0"/>
          </a:p>
          <a:p>
            <a:pPr algn="ctr" eaLnBrk="1" hangingPunct="1">
              <a:spcBef>
                <a:spcPct val="0"/>
              </a:spcBef>
              <a:buFontTx/>
              <a:buNone/>
            </a:pPr>
            <a:r>
              <a:rPr lang="en-GB" altLang="en-US" dirty="0" err="1"/>
              <a:t>Stellarium</a:t>
            </a:r>
            <a:r>
              <a:rPr lang="en-GB" altLang="en-US" dirty="0"/>
              <a:t> - </a:t>
            </a:r>
            <a:r>
              <a:rPr lang="en-GB" altLang="en-US" dirty="0">
                <a:hlinkClick r:id="rId2"/>
              </a:rPr>
              <a:t>http://www.stellarium.org/</a:t>
            </a:r>
            <a:endParaRPr lang="en-GB" altLang="en-US" dirty="0"/>
          </a:p>
          <a:p>
            <a:pPr algn="ctr" eaLnBrk="1" hangingPunct="1">
              <a:spcBef>
                <a:spcPct val="0"/>
              </a:spcBef>
              <a:buFontTx/>
              <a:buNone/>
            </a:pPr>
            <a:endParaRPr lang="en-GB" alt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2368</TotalTime>
  <Words>6623</Words>
  <Application>Microsoft Office PowerPoint</Application>
  <PresentationFormat>On-screen Show (4:3)</PresentationFormat>
  <Paragraphs>590</Paragraphs>
  <Slides>159</Slides>
  <Notes>0</Notes>
  <HiddenSlides>0</HiddenSlides>
  <MMClips>0</MMClips>
  <ScaleCrop>false</ScaleCrop>
  <HeadingPairs>
    <vt:vector size="4" baseType="variant">
      <vt:variant>
        <vt:lpstr>Theme</vt:lpstr>
      </vt:variant>
      <vt:variant>
        <vt:i4>1</vt:i4>
      </vt:variant>
      <vt:variant>
        <vt:lpstr>Slide Titles</vt:lpstr>
      </vt:variant>
      <vt:variant>
        <vt:i4>159</vt:i4>
      </vt:variant>
    </vt:vector>
  </HeadingPairs>
  <TitlesOfParts>
    <vt:vector size="160" baseType="lpstr">
      <vt:lpstr>Office Theme</vt:lpstr>
      <vt:lpstr>Land, Sea and Sky Scapes Skyscapes </vt:lpstr>
      <vt:lpstr>Slide 2</vt:lpstr>
      <vt:lpstr>This lecture</vt:lpstr>
      <vt:lpstr>Slide 4</vt:lpstr>
      <vt:lpstr>Slide 5</vt:lpstr>
      <vt:lpstr>What do we see when we see the sky?</vt:lpstr>
      <vt:lpstr>A few important words</vt:lpstr>
      <vt:lpstr>Defining astronomy</vt:lpstr>
      <vt:lpstr>Defining Astrology</vt:lpstr>
      <vt:lpstr>Slide 10</vt:lpstr>
      <vt:lpstr>Archaeoastronomy</vt:lpstr>
      <vt:lpstr>Cultural astronomy</vt:lpstr>
      <vt:lpstr>Timothy Darvill foreword Skyscapes. p. 140</vt:lpstr>
      <vt:lpstr>Experientially: sun rise</vt:lpstr>
      <vt:lpstr>And the world becomes lighter : we can see. We cannot see the landscape without the skyscape. In practice, the landscape as a visual experience does not exist without the sky. It is extremely difficult to work agriculturally at night.</vt:lpstr>
      <vt:lpstr>Land, Sea and Sky Scapes Part 1</vt:lpstr>
      <vt:lpstr>Slide 17</vt:lpstr>
      <vt:lpstr>Slide 18</vt:lpstr>
      <vt:lpstr>Slide 19</vt:lpstr>
      <vt:lpstr>Slide 20</vt:lpstr>
      <vt:lpstr>Slide 21</vt:lpstr>
      <vt:lpstr>Slide 22</vt:lpstr>
      <vt:lpstr>Slide 23</vt:lpstr>
      <vt:lpstr>Slide 24</vt:lpstr>
      <vt:lpstr>Slide 25</vt:lpstr>
      <vt:lpstr>Key terms</vt:lpstr>
      <vt:lpstr>Key Terms</vt:lpstr>
      <vt:lpstr>The Earth and the sky:  an astronomical model</vt:lpstr>
      <vt:lpstr>Irregularity in the sky The blue line represents the equator, the read line the sun’s apparent path around the earth</vt:lpstr>
      <vt:lpstr>.....the seasons</vt:lpstr>
      <vt:lpstr>The annual movement of the sun on the horizon (thanks to Bernadette Brady). On the left sunrise at the summer solstice (21 June). In the middle sunrise at the spring and autumn equinoxes (21 March, 23 September). On the right sun rise at the winder solstice (21 December)</vt:lpstr>
      <vt:lpstr>Experientially</vt:lpstr>
      <vt:lpstr>Slide 33</vt:lpstr>
      <vt:lpstr>Slide 34</vt:lpstr>
      <vt:lpstr>Slide 35</vt:lpstr>
      <vt:lpstr>Astronomical measurement can be very simple</vt:lpstr>
      <vt:lpstr>Slide 37</vt:lpstr>
      <vt:lpstr>Slide 38</vt:lpstr>
      <vt:lpstr>Slide 39</vt:lpstr>
      <vt:lpstr>Slide 40</vt:lpstr>
      <vt:lpstr>Slide 41</vt:lpstr>
      <vt:lpstr>The Moon</vt:lpstr>
      <vt:lpstr>Except when there is high, bright full moon in a clear sky, we can hunt, travel (in open land) and hold public meetings. The full moon then becomes an important cultural marker</vt:lpstr>
      <vt:lpstr>The Full Moon becomes a metaphor for madness, for existence in a liminal state, like vampires, the ‘undead’, existing in an imagined boundary zone between life and death</vt:lpstr>
      <vt:lpstr>The new moon becomes a vital calendar marker: the Islamic calendar</vt:lpstr>
      <vt:lpstr>The Jewish calendar and the new moon</vt:lpstr>
      <vt:lpstr>Looking north</vt:lpstr>
      <vt:lpstr>Land, Sea and Sky Scapes Part 2</vt:lpstr>
      <vt:lpstr>Alexander Marshak</vt:lpstr>
      <vt:lpstr>Lunar Counters: Abri Blanchard Bone (Dordogne, France) Aurignacian (c. 32,000-26,000 BCE).  (Marshak pp. 45-8)</vt:lpstr>
      <vt:lpstr>Cave at Lascaux c. 17,000 BP: Taurus the Bull?</vt:lpstr>
      <vt:lpstr>The Pleaides: NASA</vt:lpstr>
      <vt:lpstr>Slide 53</vt:lpstr>
      <vt:lpstr>Taurus: Flamsteed</vt:lpstr>
      <vt:lpstr>Lascaux Taurus</vt:lpstr>
      <vt:lpstr>Slide 56</vt:lpstr>
      <vt:lpstr>Pleiades in Australia</vt:lpstr>
      <vt:lpstr>The Pleiades in Australia</vt:lpstr>
      <vt:lpstr>Venus of Laussel</vt:lpstr>
      <vt:lpstr>Megalithic Culture</vt:lpstr>
      <vt:lpstr>Stonehenge. Main period of use and construction c 3200 – 1500 BCE </vt:lpstr>
      <vt:lpstr>Stonehenge and culture</vt:lpstr>
      <vt:lpstr>New Grange c 3200 BCE winter solstice sunrise (shortest day of the year </vt:lpstr>
      <vt:lpstr>Megalithic Culture  Goszek, Saxony c 4900 BCE left: winter sun rise (on the right, east) and set (on the left, west) right: wooden palisades with walkway</vt:lpstr>
      <vt:lpstr>Slide 65</vt:lpstr>
      <vt:lpstr>Slide 66</vt:lpstr>
      <vt:lpstr>Slide 67</vt:lpstr>
      <vt:lpstr>Nebra Disc</vt:lpstr>
      <vt:lpstr>Egypt: Giza, Abu Simbel https://www.youtube.com/watch?v=LIn24MLkW3Q</vt:lpstr>
      <vt:lpstr>The Great Pyramid c 2560-40 BCE </vt:lpstr>
      <vt:lpstr>Gold conical hats</vt:lpstr>
      <vt:lpstr>Ethnographic Evidence</vt:lpstr>
      <vt:lpstr>The Onondaga Indians (upstate New York), prob 18th c</vt:lpstr>
      <vt:lpstr>Pleiades in Australia</vt:lpstr>
      <vt:lpstr>The Pleiades in Australia</vt:lpstr>
      <vt:lpstr>Mary Dixon Nungarrayi ‘Milky Way Dreaming’ c 2000</vt:lpstr>
      <vt:lpstr>Global Contexts: North America</vt:lpstr>
      <vt:lpstr>Ipai (southern Californian) Indian ground drawing for boys’ initiation 2</vt:lpstr>
      <vt:lpstr>The Bear</vt:lpstr>
      <vt:lpstr>The Bear</vt:lpstr>
      <vt:lpstr>Global Contexts: China</vt:lpstr>
      <vt:lpstr>Global Contexts: Burma: the Shwedagon Pagoda, Rangoon, Moon shrine </vt:lpstr>
      <vt:lpstr>Fundamental Premises 1.  The Reflective Cosmos</vt:lpstr>
      <vt:lpstr>Fundamental Premise 3 Divinity speaks through the stars</vt:lpstr>
      <vt:lpstr>Fundamental Premise 4: The sky can be read like a text – as warnings (Omens)</vt:lpstr>
      <vt:lpstr>The Built Environment: Religious Space and Power: the Pantheon, Rome, St Peter’s Rome, St. Paul’s, London: solar symbolism, easterly alignments, celestial domes.</vt:lpstr>
      <vt:lpstr>The Built Environment: Political Space and Power:  Machu Pichu; Congress, Washington DC, Congress Buenos Aires)</vt:lpstr>
      <vt:lpstr>Llanfihangel Rhoes y corn </vt:lpstr>
      <vt:lpstr>Land, Sea and Sky Scapes Part 3</vt:lpstr>
      <vt:lpstr>Slide 90</vt:lpstr>
      <vt:lpstr>Scriptural texts: God creates the world, including the sun and moon, and key moments in the worship of God are precisely timed by the sun and moon</vt:lpstr>
      <vt:lpstr>The sky is a visible demonstration of God’s creation</vt:lpstr>
      <vt:lpstr>Divination from the stars by the enemies of the Jews is condemned</vt:lpstr>
      <vt:lpstr>God sends a star to herald the birth of Christ</vt:lpstr>
      <vt:lpstr>Slide 95</vt:lpstr>
      <vt:lpstr>God uses the stars to warn of the second coming of Christ</vt:lpstr>
      <vt:lpstr>Christianity and the Sky</vt:lpstr>
      <vt:lpstr>Augustine 354-430</vt:lpstr>
      <vt:lpstr>But: Augustine on Celestial Influence</vt:lpstr>
      <vt:lpstr>Therefore when a monk at Strata Florida sees the sun rise</vt:lpstr>
      <vt:lpstr>Land, Sea and Sky Scapes Part 3</vt:lpstr>
      <vt:lpstr>Physical Influences from classical sources</vt:lpstr>
      <vt:lpstr> Plato: Time as Universal Order: events in earth correlate with those in the sky</vt:lpstr>
      <vt:lpstr>Plato: causes</vt:lpstr>
      <vt:lpstr>The crisis of the twelfth century</vt:lpstr>
      <vt:lpstr>Thomas Aquinas 1224/7-1274  </vt:lpstr>
      <vt:lpstr>The Problem</vt:lpstr>
      <vt:lpstr>Aquinas agrees that astrology can analyse character</vt:lpstr>
      <vt:lpstr>Slide 109</vt:lpstr>
      <vt:lpstr>William Wordsworth on the Orientation of Churches</vt:lpstr>
      <vt:lpstr>Previous Research into the Alignment of Churches</vt:lpstr>
      <vt:lpstr>Therefore when a monk at Strata Florida sees the sun rise</vt:lpstr>
      <vt:lpstr>Christ and Light</vt:lpstr>
      <vt:lpstr>Slide 114</vt:lpstr>
      <vt:lpstr>Slide 115</vt:lpstr>
      <vt:lpstr>Slide 116</vt:lpstr>
      <vt:lpstr>Slide 117</vt:lpstr>
      <vt:lpstr>Slide 118</vt:lpstr>
      <vt:lpstr>Slide 119</vt:lpstr>
      <vt:lpstr>Slide 120</vt:lpstr>
      <vt:lpstr>Using the smart phone theodolite app. Augustus’ Mausoleum in Rome</vt:lpstr>
      <vt:lpstr>St Peter’s Cathedral Rome from Hadrian’s Mausoleum</vt:lpstr>
      <vt:lpstr>The bridge across the Tiber from Hadian’s Mausoleum: at right angles to St Peter’s</vt:lpstr>
      <vt:lpstr>San Giovanni Lateran</vt:lpstr>
      <vt:lpstr>St Mary Redcliffe Church, Bristol</vt:lpstr>
      <vt:lpstr>Christ Church Clifton (1885): a phenomenon but probably no intentional alignment</vt:lpstr>
      <vt:lpstr>William Wordsworth on the Orientation of Churches</vt:lpstr>
      <vt:lpstr>Previous Research into the Alignment of Churches</vt:lpstr>
      <vt:lpstr>Avon Tyrrel House</vt:lpstr>
      <vt:lpstr>Slide 130</vt:lpstr>
      <vt:lpstr>Field Trip and Assessment </vt:lpstr>
      <vt:lpstr>Guidelines</vt:lpstr>
      <vt:lpstr>Astronomical measurement can be very simple</vt:lpstr>
      <vt:lpstr>Slide 134</vt:lpstr>
      <vt:lpstr>Slide 135</vt:lpstr>
      <vt:lpstr>Equipment GPS measures location, compass measures direction, clinometer measures horizon altitude. We have three of each, kept by Rod Bale in the Lab. Look after them!</vt:lpstr>
      <vt:lpstr>Slide 137</vt:lpstr>
      <vt:lpstr>Slide 138</vt:lpstr>
      <vt:lpstr>Slide 139</vt:lpstr>
      <vt:lpstr>Slide 140</vt:lpstr>
      <vt:lpstr>Slide 141</vt:lpstr>
      <vt:lpstr>Slide 142</vt:lpstr>
      <vt:lpstr>Slide 143</vt:lpstr>
      <vt:lpstr>Slide 144</vt:lpstr>
      <vt:lpstr>Slide 145</vt:lpstr>
      <vt:lpstr>Slide 146</vt:lpstr>
      <vt:lpstr>Slide 147</vt:lpstr>
      <vt:lpstr>Slide 148</vt:lpstr>
      <vt:lpstr>Slide 149</vt:lpstr>
      <vt:lpstr>Slide 150</vt:lpstr>
      <vt:lpstr>Slide 151</vt:lpstr>
      <vt:lpstr>Slide 152</vt:lpstr>
      <vt:lpstr>Slide 153</vt:lpstr>
      <vt:lpstr>Slide 154</vt:lpstr>
      <vt:lpstr>Slide 155</vt:lpstr>
      <vt:lpstr>Slide 156</vt:lpstr>
      <vt:lpstr>Suggestions for your assignment</vt:lpstr>
      <vt:lpstr>Slide 158</vt:lpstr>
      <vt:lpstr>Slide 159</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Nick</cp:lastModifiedBy>
  <cp:revision>275</cp:revision>
  <dcterms:created xsi:type="dcterms:W3CDTF">2014-02-13T13:13:08Z</dcterms:created>
  <dcterms:modified xsi:type="dcterms:W3CDTF">2016-03-02T14:50:34Z</dcterms:modified>
</cp:coreProperties>
</file>