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7" r:id="rId3"/>
    <p:sldId id="258" r:id="rId4"/>
    <p:sldId id="259" r:id="rId5"/>
    <p:sldId id="260" r:id="rId6"/>
    <p:sldId id="261" r:id="rId7"/>
    <p:sldId id="262" r:id="rId8"/>
    <p:sldId id="263" r:id="rId9"/>
    <p:sldId id="264" r:id="rId10"/>
    <p:sldId id="267"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4BB1-50B8-4E53-A1FA-B707199464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6E200A-BD12-4651-B127-5380A4AB17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9012DA-A0E5-4D79-B8BA-4299F615385E}"/>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5" name="Footer Placeholder 4">
            <a:extLst>
              <a:ext uri="{FF2B5EF4-FFF2-40B4-BE49-F238E27FC236}">
                <a16:creationId xmlns:a16="http://schemas.microsoft.com/office/drawing/2014/main" id="{90DC3A2A-E03B-405D-87B6-417E6B511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A5497-09BA-4EAC-8C5D-01435CF0A9F5}"/>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2323267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F15FA-2091-4963-AF09-C1674CB8C6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29DED5-4FCC-4F51-BC34-479A4AC85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1B835D-D05D-4EC1-8196-C33AAFFCFCEA}"/>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5" name="Footer Placeholder 4">
            <a:extLst>
              <a:ext uri="{FF2B5EF4-FFF2-40B4-BE49-F238E27FC236}">
                <a16:creationId xmlns:a16="http://schemas.microsoft.com/office/drawing/2014/main" id="{846F11BE-F109-4E19-B2FE-491CC251B5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A26E04-447A-4104-9C1C-09BA079C5BBC}"/>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1117367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C22C-2BF5-41B9-BDC1-48EA4BD480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1D9670-F81F-4998-9EB4-C8D960EF97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640114-5C67-4AA7-AC94-6DBA42F4B231}"/>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5" name="Footer Placeholder 4">
            <a:extLst>
              <a:ext uri="{FF2B5EF4-FFF2-40B4-BE49-F238E27FC236}">
                <a16:creationId xmlns:a16="http://schemas.microsoft.com/office/drawing/2014/main" id="{D0792109-F591-447B-A400-11AC387A3D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3263E8-6236-41D4-9AF7-1FACA3D38CB0}"/>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1346938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3AFC-9B8E-4C56-AC54-C1278E6738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A12090-6519-42E2-9B22-5CBA61C19A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709311-FBF6-43FE-B619-74C919C20B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971FA-C952-46D3-B221-55B3DE80678E}"/>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6" name="Footer Placeholder 5">
            <a:extLst>
              <a:ext uri="{FF2B5EF4-FFF2-40B4-BE49-F238E27FC236}">
                <a16:creationId xmlns:a16="http://schemas.microsoft.com/office/drawing/2014/main" id="{D6307A47-E41C-4750-BBB0-EDB9735ACD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565904-E677-40DE-A461-3B355ABAD0B9}"/>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1981010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8D0C8-DCF4-4FDB-BE0C-3F87B6AF55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765947-3A3F-48E5-8F8D-8ADD46B547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721FC9-0105-4142-9DBB-78C2620AB6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B991C7-8357-43EE-BFDB-0685F84D1C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B14C6B-16F9-42D8-9DA4-46A8866EB7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630C87-97DD-42F1-914F-096723054388}"/>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8" name="Footer Placeholder 7">
            <a:extLst>
              <a:ext uri="{FF2B5EF4-FFF2-40B4-BE49-F238E27FC236}">
                <a16:creationId xmlns:a16="http://schemas.microsoft.com/office/drawing/2014/main" id="{D63F8A97-F130-4A0D-83A3-A4959FE895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C2A048-F363-4B52-B1CB-730029F9B154}"/>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6509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F5CB3-83F4-4B3B-A940-AC05B4ECAB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983CD7-D83F-40D4-8F8F-417E1890DA06}"/>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4" name="Footer Placeholder 3">
            <a:extLst>
              <a:ext uri="{FF2B5EF4-FFF2-40B4-BE49-F238E27FC236}">
                <a16:creationId xmlns:a16="http://schemas.microsoft.com/office/drawing/2014/main" id="{CE4171C1-B52F-45D0-B7AF-780A88907B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EC976D-254F-4D4E-BA02-211B77C14948}"/>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167556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3B9AB1-8ECE-414A-BB11-4BA6856E4A3D}"/>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3" name="Footer Placeholder 2">
            <a:extLst>
              <a:ext uri="{FF2B5EF4-FFF2-40B4-BE49-F238E27FC236}">
                <a16:creationId xmlns:a16="http://schemas.microsoft.com/office/drawing/2014/main" id="{B97670F3-F2DF-49BC-BD8D-29E9682BFD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3833E5-F257-487E-A41A-D6F85ACC22BF}"/>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2818054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E2751-667A-4E2F-80FC-470F0EC02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D27B77-A930-46B0-9B57-5FD0A740F6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118ECD-FCB6-451D-9E29-B6E2027DC6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6C07CB-E5AE-4B40-B24E-8AB85B9B3C2E}"/>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6" name="Footer Placeholder 5">
            <a:extLst>
              <a:ext uri="{FF2B5EF4-FFF2-40B4-BE49-F238E27FC236}">
                <a16:creationId xmlns:a16="http://schemas.microsoft.com/office/drawing/2014/main" id="{1DBDA8CB-7800-48E5-AE4F-27C6EDD758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88A72-3D5D-43CA-9DF1-87CBCFF73C86}"/>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1772075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41D7-E136-42AC-85A1-B37267AA0C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7DFB52-DF18-4AD5-9AF3-84701FD0D1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D5797E-001D-44EA-B512-7EB9D4B9E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D13712-621A-4995-84E1-4F592CA61658}"/>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6" name="Footer Placeholder 5">
            <a:extLst>
              <a:ext uri="{FF2B5EF4-FFF2-40B4-BE49-F238E27FC236}">
                <a16:creationId xmlns:a16="http://schemas.microsoft.com/office/drawing/2014/main" id="{DF64B833-5954-4DA7-825D-9C5D3E779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8500E9-2320-4AA9-B0DE-EE5437FC0C89}"/>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2039746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663CB-CDC9-41A9-BA27-E783C66D83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1DEE2B-51C9-48C9-BC18-09DEFB3A1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8E422-5278-489B-9104-586BD7395EAE}"/>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5" name="Footer Placeholder 4">
            <a:extLst>
              <a:ext uri="{FF2B5EF4-FFF2-40B4-BE49-F238E27FC236}">
                <a16:creationId xmlns:a16="http://schemas.microsoft.com/office/drawing/2014/main" id="{CADEF1F6-949D-4157-9087-2E6B9CA3D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E0152-3A07-4CB5-BF9A-8FB353993050}"/>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3498919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DCA5BC-FF36-4224-9FB1-42C21D89A1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05CE7-C9F7-41EF-9DA7-65A0D52AFE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A8BFB7-DDC7-4B00-A134-B246EFE5033A}"/>
              </a:ext>
            </a:extLst>
          </p:cNvPr>
          <p:cNvSpPr>
            <a:spLocks noGrp="1"/>
          </p:cNvSpPr>
          <p:nvPr>
            <p:ph type="dt" sz="half" idx="10"/>
          </p:nvPr>
        </p:nvSpPr>
        <p:spPr/>
        <p:txBody>
          <a:bodyPr/>
          <a:lstStyle/>
          <a:p>
            <a:fld id="{7F5644A9-8F03-4531-B259-14872E5BB1A6}" type="datetimeFigureOut">
              <a:rPr lang="en-GB" smtClean="0"/>
              <a:t>06/01/2020</a:t>
            </a:fld>
            <a:endParaRPr lang="en-GB"/>
          </a:p>
        </p:txBody>
      </p:sp>
      <p:sp>
        <p:nvSpPr>
          <p:cNvPr id="5" name="Footer Placeholder 4">
            <a:extLst>
              <a:ext uri="{FF2B5EF4-FFF2-40B4-BE49-F238E27FC236}">
                <a16:creationId xmlns:a16="http://schemas.microsoft.com/office/drawing/2014/main" id="{B7B38140-188D-47B7-815A-EC059C0EF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E8C8CA-58B5-4759-A905-FA21BCC47702}"/>
              </a:ext>
            </a:extLst>
          </p:cNvPr>
          <p:cNvSpPr>
            <a:spLocks noGrp="1"/>
          </p:cNvSpPr>
          <p:nvPr>
            <p:ph type="sldNum" sz="quarter" idx="12"/>
          </p:nvPr>
        </p:nvSpPr>
        <p:spPr/>
        <p:txBody>
          <a:bodyPr/>
          <a:lstStyle/>
          <a:p>
            <a:fld id="{4519A1C6-6548-46C3-8B1A-9405C76C91F7}" type="slidenum">
              <a:rPr lang="en-GB" smtClean="0"/>
              <a:t>‹#›</a:t>
            </a:fld>
            <a:endParaRPr lang="en-GB"/>
          </a:p>
        </p:txBody>
      </p:sp>
    </p:spTree>
    <p:extLst>
      <p:ext uri="{BB962C8B-B14F-4D97-AF65-F5344CB8AC3E}">
        <p14:creationId xmlns:p14="http://schemas.microsoft.com/office/powerpoint/2010/main" val="3403125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513CEC-87A7-42B6-A443-779769562A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E1CFD4-D4C2-417A-8FB8-2536D02CD8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4549BE-4F14-48D4-91B7-F24B1F39ED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5644A9-8F03-4531-B259-14872E5BB1A6}" type="datetimeFigureOut">
              <a:rPr lang="en-GB" smtClean="0"/>
              <a:t>06/01/2020</a:t>
            </a:fld>
            <a:endParaRPr lang="en-GB"/>
          </a:p>
        </p:txBody>
      </p:sp>
      <p:sp>
        <p:nvSpPr>
          <p:cNvPr id="5" name="Footer Placeholder 4">
            <a:extLst>
              <a:ext uri="{FF2B5EF4-FFF2-40B4-BE49-F238E27FC236}">
                <a16:creationId xmlns:a16="http://schemas.microsoft.com/office/drawing/2014/main" id="{B1034D65-3D9F-428B-9D79-8A98DE5194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E04FEC-8F16-45F6-8832-D0417E9786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19A1C6-6548-46C3-8B1A-9405C76C91F7}" type="slidenum">
              <a:rPr lang="en-GB" smtClean="0"/>
              <a:t>‹#›</a:t>
            </a:fld>
            <a:endParaRPr lang="en-GB"/>
          </a:p>
        </p:txBody>
      </p:sp>
    </p:spTree>
    <p:extLst>
      <p:ext uri="{BB962C8B-B14F-4D97-AF65-F5344CB8AC3E}">
        <p14:creationId xmlns:p14="http://schemas.microsoft.com/office/powerpoint/2010/main" val="3352562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3">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5C5F9D5F-A399-4694-BC5E-A60698069E4A}"/>
              </a:ext>
            </a:extLst>
          </p:cNvPr>
          <p:cNvSpPr>
            <a:spLocks noGrp="1"/>
          </p:cNvSpPr>
          <p:nvPr>
            <p:ph type="title"/>
          </p:nvPr>
        </p:nvSpPr>
        <p:spPr>
          <a:xfrm>
            <a:off x="1179226" y="826680"/>
            <a:ext cx="9833548" cy="1325563"/>
          </a:xfrm>
        </p:spPr>
        <p:txBody>
          <a:bodyPr>
            <a:normAutofit/>
          </a:bodyPr>
          <a:lstStyle/>
          <a:p>
            <a:pPr algn="r"/>
            <a:r>
              <a:rPr lang="en-GB" sz="4000">
                <a:solidFill>
                  <a:srgbClr val="FFFFFF"/>
                </a:solidFill>
              </a:rPr>
              <a:t>Student Number: 1901988</a:t>
            </a:r>
            <a:br>
              <a:rPr lang="en-GB" sz="4000">
                <a:solidFill>
                  <a:srgbClr val="FFFFFF"/>
                </a:solidFill>
              </a:rPr>
            </a:br>
            <a:r>
              <a:rPr lang="en-GB" sz="4000">
                <a:solidFill>
                  <a:srgbClr val="FFFFFF"/>
                </a:solidFill>
              </a:rPr>
              <a:t>Module Code: ECGE4001Q </a:t>
            </a:r>
            <a:endParaRPr lang="en-GB" sz="4000" dirty="0">
              <a:solidFill>
                <a:srgbClr val="FFFFFF"/>
              </a:solidFill>
            </a:endParaRPr>
          </a:p>
        </p:txBody>
      </p:sp>
      <p:sp>
        <p:nvSpPr>
          <p:cNvPr id="7" name="Content Placeholder 6">
            <a:extLst>
              <a:ext uri="{FF2B5EF4-FFF2-40B4-BE49-F238E27FC236}">
                <a16:creationId xmlns:a16="http://schemas.microsoft.com/office/drawing/2014/main" id="{8C25B058-7F2B-4BB8-9EF5-C0A53009EF2C}"/>
              </a:ext>
            </a:extLst>
          </p:cNvPr>
          <p:cNvSpPr>
            <a:spLocks noGrp="1"/>
          </p:cNvSpPr>
          <p:nvPr>
            <p:ph idx="1"/>
          </p:nvPr>
        </p:nvSpPr>
        <p:spPr>
          <a:xfrm>
            <a:off x="1179226" y="3092970"/>
            <a:ext cx="9833548" cy="2693976"/>
          </a:xfrm>
        </p:spPr>
        <p:txBody>
          <a:bodyPr>
            <a:normAutofit fontScale="92500" lnSpcReduction="20000"/>
          </a:bodyPr>
          <a:lstStyle/>
          <a:p>
            <a:pPr marL="0" indent="0" algn="ctr">
              <a:buNone/>
            </a:pPr>
            <a:r>
              <a:rPr lang="en-GB" dirty="0">
                <a:solidFill>
                  <a:srgbClr val="000000"/>
                </a:solidFill>
                <a:effectLst>
                  <a:outerShdw blurRad="38100" dist="38100" dir="2700000" algn="tl">
                    <a:srgbClr val="000000">
                      <a:alpha val="43137"/>
                    </a:srgbClr>
                  </a:outerShdw>
                </a:effectLst>
              </a:rPr>
              <a:t>This Presentation will focus on selecting three Academic Study Skills that can be also relevant in relation to future employment, with an insight on how these may be transferred to Youth Work.</a:t>
            </a:r>
          </a:p>
          <a:p>
            <a:pPr marL="0" indent="0" algn="ctr">
              <a:buNone/>
            </a:pPr>
            <a:endParaRPr lang="en-GB" dirty="0">
              <a:solidFill>
                <a:srgbClr val="000000"/>
              </a:solidFill>
              <a:effectLst>
                <a:outerShdw blurRad="38100" dist="38100" dir="2700000" algn="tl">
                  <a:srgbClr val="000000">
                    <a:alpha val="43137"/>
                  </a:srgbClr>
                </a:outerShdw>
              </a:effectLst>
            </a:endParaRPr>
          </a:p>
          <a:p>
            <a:pPr algn="ctr"/>
            <a:r>
              <a:rPr lang="en-GB" dirty="0">
                <a:solidFill>
                  <a:srgbClr val="000000"/>
                </a:solidFill>
                <a:effectLst>
                  <a:outerShdw blurRad="38100" dist="38100" dir="2700000" algn="tl">
                    <a:srgbClr val="000000">
                      <a:alpha val="43137"/>
                    </a:srgbClr>
                  </a:outerShdw>
                </a:effectLst>
              </a:rPr>
              <a:t>Organisational Skills/Time Management</a:t>
            </a:r>
          </a:p>
          <a:p>
            <a:pPr algn="ctr"/>
            <a:r>
              <a:rPr lang="en-GB" dirty="0">
                <a:solidFill>
                  <a:srgbClr val="000000"/>
                </a:solidFill>
                <a:effectLst>
                  <a:outerShdw blurRad="38100" dist="38100" dir="2700000" algn="tl">
                    <a:srgbClr val="000000">
                      <a:alpha val="43137"/>
                    </a:srgbClr>
                  </a:outerShdw>
                </a:effectLst>
              </a:rPr>
              <a:t>Critical Research &amp; Thinking</a:t>
            </a:r>
          </a:p>
          <a:p>
            <a:pPr algn="ctr"/>
            <a:r>
              <a:rPr lang="en-GB" dirty="0">
                <a:solidFill>
                  <a:srgbClr val="000000"/>
                </a:solidFill>
                <a:effectLst>
                  <a:outerShdw blurRad="38100" dist="38100" dir="2700000" algn="tl">
                    <a:srgbClr val="000000">
                      <a:alpha val="43137"/>
                    </a:srgbClr>
                  </a:outerShdw>
                </a:effectLst>
              </a:rPr>
              <a:t>Team &amp; Group Work</a:t>
            </a:r>
          </a:p>
          <a:p>
            <a:pPr marL="0" indent="0">
              <a:buNone/>
            </a:pPr>
            <a:endParaRPr lang="en-GB" sz="2000" dirty="0">
              <a:solidFill>
                <a:srgbClr val="0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43597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6477D-26A9-42D4-90E7-03810FBA85F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Study Skills</a:t>
            </a:r>
          </a:p>
        </p:txBody>
      </p:sp>
      <p:cxnSp>
        <p:nvCxnSpPr>
          <p:cNvPr id="17"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DA9D83-9082-4389-B138-D0764D75972F}"/>
              </a:ext>
            </a:extLst>
          </p:cNvPr>
          <p:cNvSpPr>
            <a:spLocks noGrp="1"/>
          </p:cNvSpPr>
          <p:nvPr>
            <p:ph idx="1"/>
          </p:nvPr>
        </p:nvSpPr>
        <p:spPr>
          <a:xfrm>
            <a:off x="4976031" y="963877"/>
            <a:ext cx="6377769" cy="4930246"/>
          </a:xfrm>
        </p:spPr>
        <p:txBody>
          <a:bodyPr anchor="ctr">
            <a:normAutofit/>
          </a:bodyPr>
          <a:lstStyle/>
          <a:p>
            <a:pPr marL="0" indent="0">
              <a:buNone/>
            </a:pPr>
            <a:r>
              <a:rPr lang="en-US" sz="2400" dirty="0">
                <a:effectLst>
                  <a:outerShdw blurRad="38100" dist="38100" dir="2700000" algn="tl">
                    <a:srgbClr val="000000">
                      <a:alpha val="43137"/>
                    </a:srgbClr>
                  </a:outerShdw>
                </a:effectLst>
              </a:rPr>
              <a:t>Study skills can be defined as an range of skills which tackle the process of organizing and taking in new information, retaining information, or dealing with assessments. </a:t>
            </a:r>
          </a:p>
          <a:p>
            <a:endParaRPr lang="en-GB" sz="2400" dirty="0"/>
          </a:p>
        </p:txBody>
      </p:sp>
    </p:spTree>
    <p:extLst>
      <p:ext uri="{BB962C8B-B14F-4D97-AF65-F5344CB8AC3E}">
        <p14:creationId xmlns:p14="http://schemas.microsoft.com/office/powerpoint/2010/main" val="2068117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4">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6">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376EF11-1A15-4E88-902E-DA593FE0C6D7}"/>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Organisational Skills/Time Management</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19187AED-C23B-4636-890D-C96FC46214BB}"/>
              </a:ext>
            </a:extLst>
          </p:cNvPr>
          <p:cNvSpPr>
            <a:spLocks noGrp="1"/>
          </p:cNvSpPr>
          <p:nvPr>
            <p:ph idx="1"/>
          </p:nvPr>
        </p:nvSpPr>
        <p:spPr>
          <a:xfrm>
            <a:off x="1179226" y="3092970"/>
            <a:ext cx="9833548" cy="2693976"/>
          </a:xfrm>
        </p:spPr>
        <p:txBody>
          <a:bodyPr>
            <a:normAutofit/>
          </a:bodyPr>
          <a:lstStyle/>
          <a:p>
            <a:pPr marL="0" indent="0" algn="ctr">
              <a:buNone/>
            </a:pPr>
            <a:r>
              <a:rPr lang="en-GB" u="sng" dirty="0">
                <a:solidFill>
                  <a:srgbClr val="000000"/>
                </a:solidFill>
                <a:effectLst>
                  <a:outerShdw blurRad="38100" dist="38100" dir="2700000" algn="tl">
                    <a:srgbClr val="000000">
                      <a:alpha val="43137"/>
                    </a:srgbClr>
                  </a:outerShdw>
                </a:effectLst>
              </a:rPr>
              <a:t>It is very important, to learn how to maximise effectively our time.</a:t>
            </a:r>
          </a:p>
          <a:p>
            <a:pPr marL="0" indent="0" algn="ctr">
              <a:buNone/>
            </a:pPr>
            <a:endParaRPr lang="en-GB" u="sng" dirty="0">
              <a:solidFill>
                <a:srgbClr val="000000"/>
              </a:solidFill>
              <a:effectLst>
                <a:outerShdw blurRad="38100" dist="38100" dir="2700000" algn="tl">
                  <a:srgbClr val="000000">
                    <a:alpha val="43137"/>
                  </a:srgbClr>
                </a:outerShdw>
              </a:effectLst>
            </a:endParaRPr>
          </a:p>
          <a:p>
            <a:pPr marL="0" indent="0" algn="ctr">
              <a:buNone/>
            </a:pPr>
            <a:r>
              <a:rPr lang="en-GB" dirty="0">
                <a:solidFill>
                  <a:srgbClr val="000000"/>
                </a:solidFill>
                <a:effectLst>
                  <a:outerShdw blurRad="38100" dist="38100" dir="2700000" algn="tl">
                    <a:srgbClr val="000000">
                      <a:alpha val="43137"/>
                    </a:srgbClr>
                  </a:outerShdw>
                </a:effectLst>
              </a:rPr>
              <a:t>According to Cottrell (2013), Organisational Skills cover a range of abilities the students gain in relation to master future achievements, such as planning and structural scheduling.</a:t>
            </a:r>
          </a:p>
        </p:txBody>
      </p:sp>
    </p:spTree>
    <p:extLst>
      <p:ext uri="{BB962C8B-B14F-4D97-AF65-F5344CB8AC3E}">
        <p14:creationId xmlns:p14="http://schemas.microsoft.com/office/powerpoint/2010/main" val="257845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28D030C-9FF8-4E79-A8DE-0E87FF62560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Critical Research &amp; Thinking</a:t>
            </a:r>
          </a:p>
        </p:txBody>
      </p:sp>
      <p:sp>
        <p:nvSpPr>
          <p:cNvPr id="3" name="Content Placeholder 2">
            <a:extLst>
              <a:ext uri="{FF2B5EF4-FFF2-40B4-BE49-F238E27FC236}">
                <a16:creationId xmlns:a16="http://schemas.microsoft.com/office/drawing/2014/main" id="{6B3F8ED7-924A-458E-8C52-F64C6059E735}"/>
              </a:ext>
            </a:extLst>
          </p:cNvPr>
          <p:cNvSpPr>
            <a:spLocks noGrp="1"/>
          </p:cNvSpPr>
          <p:nvPr>
            <p:ph idx="1"/>
          </p:nvPr>
        </p:nvSpPr>
        <p:spPr>
          <a:xfrm>
            <a:off x="1179226" y="3092970"/>
            <a:ext cx="9833548" cy="2693976"/>
          </a:xfrm>
        </p:spPr>
        <p:txBody>
          <a:bodyPr>
            <a:normAutofit/>
          </a:bodyPr>
          <a:lstStyle/>
          <a:p>
            <a:pPr marL="0" indent="0" algn="ctr">
              <a:buNone/>
            </a:pPr>
            <a:r>
              <a:rPr lang="en-GB" dirty="0">
                <a:solidFill>
                  <a:srgbClr val="000000"/>
                </a:solidFill>
                <a:effectLst>
                  <a:outerShdw blurRad="38100" dist="38100" dir="2700000" algn="tl">
                    <a:srgbClr val="000000">
                      <a:alpha val="43137"/>
                    </a:srgbClr>
                  </a:outerShdw>
                </a:effectLst>
              </a:rPr>
              <a:t>‘ Critical thinking and analysis involves questioning everything: what we read, assumptions and beliefs that are presented to us, facts and figures, experts view and arguments ‘ </a:t>
            </a:r>
          </a:p>
          <a:p>
            <a:pPr marL="0" indent="0" algn="ctr">
              <a:buNone/>
            </a:pPr>
            <a:r>
              <a:rPr lang="en-GB" dirty="0">
                <a:solidFill>
                  <a:srgbClr val="000000"/>
                </a:solidFill>
                <a:effectLst>
                  <a:outerShdw blurRad="38100" dist="38100" dir="2700000" algn="tl">
                    <a:srgbClr val="000000">
                      <a:alpha val="43137"/>
                    </a:srgbClr>
                  </a:outerShdw>
                </a:effectLst>
              </a:rPr>
              <a:t>(Hopkins and Reid, 2018).</a:t>
            </a:r>
          </a:p>
        </p:txBody>
      </p:sp>
    </p:spTree>
    <p:extLst>
      <p:ext uri="{BB962C8B-B14F-4D97-AF65-F5344CB8AC3E}">
        <p14:creationId xmlns:p14="http://schemas.microsoft.com/office/powerpoint/2010/main" val="145143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9E0B58-BCB4-4D5E-B115-F3C26281F31C}"/>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Team &amp; Group Work</a:t>
            </a:r>
          </a:p>
        </p:txBody>
      </p:sp>
      <p:sp>
        <p:nvSpPr>
          <p:cNvPr id="3" name="Content Placeholder 2">
            <a:extLst>
              <a:ext uri="{FF2B5EF4-FFF2-40B4-BE49-F238E27FC236}">
                <a16:creationId xmlns:a16="http://schemas.microsoft.com/office/drawing/2014/main" id="{12168707-E609-47A3-9BD5-4094C2DCD05D}"/>
              </a:ext>
            </a:extLst>
          </p:cNvPr>
          <p:cNvSpPr>
            <a:spLocks noGrp="1"/>
          </p:cNvSpPr>
          <p:nvPr>
            <p:ph idx="1"/>
          </p:nvPr>
        </p:nvSpPr>
        <p:spPr>
          <a:xfrm>
            <a:off x="1179226" y="3092970"/>
            <a:ext cx="9833548" cy="2693976"/>
          </a:xfrm>
        </p:spPr>
        <p:txBody>
          <a:bodyPr>
            <a:normAutofit/>
          </a:bodyPr>
          <a:lstStyle/>
          <a:p>
            <a:pPr marL="0" indent="0" algn="ctr">
              <a:buNone/>
            </a:pPr>
            <a:r>
              <a:rPr lang="en-GB" u="sng" dirty="0">
                <a:solidFill>
                  <a:srgbClr val="000000"/>
                </a:solidFill>
                <a:effectLst>
                  <a:outerShdw blurRad="38100" dist="38100" dir="2700000" algn="tl">
                    <a:srgbClr val="000000">
                      <a:alpha val="43137"/>
                    </a:srgbClr>
                  </a:outerShdw>
                </a:effectLst>
              </a:rPr>
              <a:t>The ability to engage positively in group work, provide multiple results no matter the setting.</a:t>
            </a:r>
          </a:p>
          <a:p>
            <a:pPr marL="0" indent="0" algn="ctr">
              <a:buNone/>
            </a:pPr>
            <a:endParaRPr lang="en-GB" u="sng" dirty="0">
              <a:solidFill>
                <a:srgbClr val="000000"/>
              </a:solidFill>
              <a:effectLst>
                <a:outerShdw blurRad="38100" dist="38100" dir="2700000" algn="tl">
                  <a:srgbClr val="000000">
                    <a:alpha val="43137"/>
                  </a:srgbClr>
                </a:outerShdw>
              </a:effectLst>
            </a:endParaRPr>
          </a:p>
          <a:p>
            <a:pPr marL="0" indent="0" algn="ctr">
              <a:buNone/>
            </a:pPr>
            <a:r>
              <a:rPr lang="en-GB" dirty="0">
                <a:solidFill>
                  <a:srgbClr val="000000"/>
                </a:solidFill>
                <a:effectLst>
                  <a:outerShdw blurRad="38100" dist="38100" dir="2700000" algn="tl">
                    <a:srgbClr val="000000">
                      <a:alpha val="43137"/>
                    </a:srgbClr>
                  </a:outerShdw>
                </a:effectLst>
              </a:rPr>
              <a:t>According to Cottrell (2013), Team Work takes place both in formal and informal environments. Working in a group or a team, share common concepts such a goal and related strategies to achieve it.</a:t>
            </a:r>
            <a:endParaRPr lang="en-GB" dirty="0">
              <a:solidFill>
                <a:srgbClr val="000000"/>
              </a:solidFill>
            </a:endParaRPr>
          </a:p>
        </p:txBody>
      </p:sp>
    </p:spTree>
    <p:extLst>
      <p:ext uri="{BB962C8B-B14F-4D97-AF65-F5344CB8AC3E}">
        <p14:creationId xmlns:p14="http://schemas.microsoft.com/office/powerpoint/2010/main" val="2804316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72519-AA56-4A59-8F40-6E5229AEC271}"/>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Skills &amp; Employment</a:t>
            </a:r>
          </a:p>
        </p:txBody>
      </p:sp>
      <p:cxnSp>
        <p:nvCxnSpPr>
          <p:cNvPr id="17"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1ED3FF-D1BF-4BD1-BCC4-C14B10B36EFF}"/>
              </a:ext>
            </a:extLst>
          </p:cNvPr>
          <p:cNvSpPr>
            <a:spLocks noGrp="1"/>
          </p:cNvSpPr>
          <p:nvPr>
            <p:ph idx="1"/>
          </p:nvPr>
        </p:nvSpPr>
        <p:spPr>
          <a:xfrm>
            <a:off x="4976031" y="963877"/>
            <a:ext cx="6377769" cy="4930246"/>
          </a:xfrm>
        </p:spPr>
        <p:txBody>
          <a:bodyPr anchor="ctr">
            <a:normAutofit/>
          </a:bodyPr>
          <a:lstStyle/>
          <a:p>
            <a:pPr marL="0" indent="0">
              <a:buNone/>
            </a:pPr>
            <a:r>
              <a:rPr lang="en-GB" sz="2400" dirty="0">
                <a:effectLst>
                  <a:outerShdw blurRad="38100" dist="38100" dir="2700000" algn="tl">
                    <a:srgbClr val="000000">
                      <a:alpha val="43137"/>
                    </a:srgbClr>
                  </a:outerShdw>
                </a:effectLst>
              </a:rPr>
              <a:t>Academic Skills are transferable abilities that are also relevant in working settings. Time Management, Critical Thinking and Team Work, are skills that can certainly make a CV shine.</a:t>
            </a:r>
          </a:p>
        </p:txBody>
      </p:sp>
    </p:spTree>
    <p:extLst>
      <p:ext uri="{BB962C8B-B14F-4D97-AF65-F5344CB8AC3E}">
        <p14:creationId xmlns:p14="http://schemas.microsoft.com/office/powerpoint/2010/main" val="943554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770D0D-2C26-46B6-840E-8FBDB1FCBDB7}"/>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Skills &amp; Employment: </a:t>
            </a:r>
            <a:br>
              <a:rPr lang="en-GB" sz="4000" dirty="0">
                <a:solidFill>
                  <a:srgbClr val="FFFFFF"/>
                </a:solidFill>
              </a:rPr>
            </a:br>
            <a:r>
              <a:rPr lang="en-GB" sz="4000" dirty="0">
                <a:solidFill>
                  <a:srgbClr val="FFFFFF"/>
                </a:solidFill>
              </a:rPr>
              <a:t>How?</a:t>
            </a:r>
          </a:p>
        </p:txBody>
      </p:sp>
      <p:sp>
        <p:nvSpPr>
          <p:cNvPr id="3" name="Content Placeholder 2">
            <a:extLst>
              <a:ext uri="{FF2B5EF4-FFF2-40B4-BE49-F238E27FC236}">
                <a16:creationId xmlns:a16="http://schemas.microsoft.com/office/drawing/2014/main" id="{60237A64-6E30-4E4D-B2A6-FAC4C05FBAF6}"/>
              </a:ext>
            </a:extLst>
          </p:cNvPr>
          <p:cNvSpPr>
            <a:spLocks noGrp="1"/>
          </p:cNvSpPr>
          <p:nvPr>
            <p:ph idx="1"/>
          </p:nvPr>
        </p:nvSpPr>
        <p:spPr>
          <a:xfrm>
            <a:off x="1179226" y="3092970"/>
            <a:ext cx="9833548" cy="2693976"/>
          </a:xfrm>
        </p:spPr>
        <p:txBody>
          <a:bodyPr>
            <a:normAutofit/>
          </a:bodyPr>
          <a:lstStyle/>
          <a:p>
            <a:pPr marL="0" indent="0" algn="ctr">
              <a:buNone/>
            </a:pPr>
            <a:r>
              <a:rPr lang="en-GB" dirty="0">
                <a:solidFill>
                  <a:srgbClr val="000000"/>
                </a:solidFill>
                <a:effectLst>
                  <a:outerShdw blurRad="38100" dist="38100" dir="2700000" algn="tl">
                    <a:srgbClr val="000000">
                      <a:alpha val="43137"/>
                    </a:srgbClr>
                  </a:outerShdw>
                </a:effectLst>
              </a:rPr>
              <a:t>Organisational Skills/Time Management:</a:t>
            </a:r>
          </a:p>
          <a:p>
            <a:pPr algn="ctr"/>
            <a:r>
              <a:rPr lang="en-GB" dirty="0">
                <a:solidFill>
                  <a:srgbClr val="000000"/>
                </a:solidFill>
                <a:effectLst>
                  <a:outerShdw blurRad="38100" dist="38100" dir="2700000" algn="tl">
                    <a:srgbClr val="000000">
                      <a:alpha val="43137"/>
                    </a:srgbClr>
                  </a:outerShdw>
                </a:effectLst>
              </a:rPr>
              <a:t>The ability to plan, effectively.</a:t>
            </a:r>
          </a:p>
          <a:p>
            <a:pPr algn="ctr"/>
            <a:r>
              <a:rPr lang="en-GB" dirty="0">
                <a:solidFill>
                  <a:srgbClr val="000000"/>
                </a:solidFill>
                <a:effectLst>
                  <a:outerShdw blurRad="38100" dist="38100" dir="2700000" algn="tl">
                    <a:srgbClr val="000000">
                      <a:alpha val="43137"/>
                    </a:srgbClr>
                  </a:outerShdw>
                </a:effectLst>
              </a:rPr>
              <a:t>The ability to prioritise.</a:t>
            </a:r>
          </a:p>
          <a:p>
            <a:pPr algn="ctr"/>
            <a:r>
              <a:rPr lang="en-GB" dirty="0">
                <a:solidFill>
                  <a:srgbClr val="000000"/>
                </a:solidFill>
                <a:effectLst>
                  <a:outerShdw blurRad="38100" dist="38100" dir="2700000" algn="tl">
                    <a:srgbClr val="000000">
                      <a:alpha val="43137"/>
                    </a:srgbClr>
                  </a:outerShdw>
                </a:effectLst>
              </a:rPr>
              <a:t> Structural Tidiness.</a:t>
            </a:r>
          </a:p>
          <a:p>
            <a:pPr algn="ctr"/>
            <a:endParaRPr lang="en-GB" dirty="0">
              <a:solidFill>
                <a:srgbClr val="000000"/>
              </a:solidFill>
              <a:effectLst>
                <a:outerShdw blurRad="38100" dist="38100" dir="2700000" algn="tl">
                  <a:srgbClr val="000000">
                    <a:alpha val="43137"/>
                  </a:srgbClr>
                </a:outerShdw>
              </a:effectLst>
            </a:endParaRPr>
          </a:p>
          <a:p>
            <a:pPr algn="ctr"/>
            <a:endParaRPr lang="en-GB" dirty="0">
              <a:solidFill>
                <a:srgbClr val="0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28321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F3D41C9-85F9-415B-AE67-6890BC31CD0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Skills &amp; Employment:</a:t>
            </a:r>
            <a:br>
              <a:rPr lang="en-GB" sz="4000" dirty="0">
                <a:solidFill>
                  <a:srgbClr val="FFFFFF"/>
                </a:solidFill>
              </a:rPr>
            </a:br>
            <a:r>
              <a:rPr lang="en-GB" sz="4000" dirty="0">
                <a:solidFill>
                  <a:srgbClr val="FFFFFF"/>
                </a:solidFill>
              </a:rPr>
              <a:t>How?</a:t>
            </a:r>
          </a:p>
        </p:txBody>
      </p:sp>
      <p:sp>
        <p:nvSpPr>
          <p:cNvPr id="3" name="Content Placeholder 2">
            <a:extLst>
              <a:ext uri="{FF2B5EF4-FFF2-40B4-BE49-F238E27FC236}">
                <a16:creationId xmlns:a16="http://schemas.microsoft.com/office/drawing/2014/main" id="{40005727-6B80-4CFB-9C66-4D7910C24887}"/>
              </a:ext>
            </a:extLst>
          </p:cNvPr>
          <p:cNvSpPr>
            <a:spLocks noGrp="1"/>
          </p:cNvSpPr>
          <p:nvPr>
            <p:ph idx="1"/>
          </p:nvPr>
        </p:nvSpPr>
        <p:spPr>
          <a:xfrm>
            <a:off x="1179226" y="3092970"/>
            <a:ext cx="9833548" cy="2693976"/>
          </a:xfrm>
        </p:spPr>
        <p:txBody>
          <a:bodyPr>
            <a:normAutofit/>
          </a:bodyPr>
          <a:lstStyle/>
          <a:p>
            <a:pPr marL="0" indent="0" algn="ctr">
              <a:buNone/>
            </a:pPr>
            <a:r>
              <a:rPr lang="en-GB" dirty="0">
                <a:solidFill>
                  <a:srgbClr val="000000"/>
                </a:solidFill>
                <a:effectLst>
                  <a:outerShdw blurRad="38100" dist="38100" dir="2700000" algn="tl">
                    <a:srgbClr val="000000">
                      <a:alpha val="43137"/>
                    </a:srgbClr>
                  </a:outerShdw>
                </a:effectLst>
              </a:rPr>
              <a:t>Critical Research &amp; Thinking:</a:t>
            </a:r>
          </a:p>
          <a:p>
            <a:pPr algn="ctr"/>
            <a:r>
              <a:rPr lang="en-GB" dirty="0">
                <a:solidFill>
                  <a:srgbClr val="000000"/>
                </a:solidFill>
                <a:effectLst>
                  <a:outerShdw blurRad="38100" dist="38100" dir="2700000" algn="tl">
                    <a:srgbClr val="000000">
                      <a:alpha val="43137"/>
                    </a:srgbClr>
                  </a:outerShdw>
                </a:effectLst>
              </a:rPr>
              <a:t>The ability to engage with a deeper understanding.</a:t>
            </a:r>
          </a:p>
          <a:p>
            <a:pPr algn="ctr"/>
            <a:r>
              <a:rPr lang="en-GB" dirty="0">
                <a:solidFill>
                  <a:srgbClr val="000000"/>
                </a:solidFill>
                <a:effectLst>
                  <a:outerShdw blurRad="38100" dist="38100" dir="2700000" algn="tl">
                    <a:srgbClr val="000000">
                      <a:alpha val="43137"/>
                    </a:srgbClr>
                  </a:outerShdw>
                </a:effectLst>
              </a:rPr>
              <a:t>The ability to engage positively with motivation.</a:t>
            </a:r>
          </a:p>
          <a:p>
            <a:pPr algn="ctr"/>
            <a:r>
              <a:rPr lang="en-GB" dirty="0">
                <a:solidFill>
                  <a:srgbClr val="000000"/>
                </a:solidFill>
                <a:effectLst>
                  <a:outerShdw blurRad="38100" dist="38100" dir="2700000" algn="tl">
                    <a:srgbClr val="000000">
                      <a:alpha val="43137"/>
                    </a:srgbClr>
                  </a:outerShdw>
                </a:effectLst>
              </a:rPr>
              <a:t>Flexibility and Ambition.</a:t>
            </a:r>
          </a:p>
          <a:p>
            <a:pPr algn="ctr"/>
            <a:endParaRPr lang="en-GB" dirty="0">
              <a:solidFill>
                <a:srgbClr val="000000"/>
              </a:solidFill>
              <a:effectLst>
                <a:outerShdw blurRad="38100" dist="38100" dir="2700000" algn="tl">
                  <a:srgbClr val="000000">
                    <a:alpha val="43137"/>
                  </a:srgbClr>
                </a:outerShdw>
              </a:effectLst>
            </a:endParaRPr>
          </a:p>
          <a:p>
            <a:pPr algn="ctr"/>
            <a:endParaRPr lang="en-GB" dirty="0">
              <a:solidFill>
                <a:srgbClr val="0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8675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D0D8E4-22E1-43B1-9B56-E5D5BED2AB2D}"/>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Skills &amp; Employment:</a:t>
            </a:r>
            <a:br>
              <a:rPr lang="en-GB" sz="4000" dirty="0">
                <a:solidFill>
                  <a:srgbClr val="FFFFFF"/>
                </a:solidFill>
              </a:rPr>
            </a:br>
            <a:r>
              <a:rPr lang="en-GB" sz="4000" dirty="0">
                <a:solidFill>
                  <a:srgbClr val="FFFFFF"/>
                </a:solidFill>
              </a:rPr>
              <a:t>How?</a:t>
            </a:r>
          </a:p>
        </p:txBody>
      </p:sp>
      <p:sp>
        <p:nvSpPr>
          <p:cNvPr id="3" name="Content Placeholder 2">
            <a:extLst>
              <a:ext uri="{FF2B5EF4-FFF2-40B4-BE49-F238E27FC236}">
                <a16:creationId xmlns:a16="http://schemas.microsoft.com/office/drawing/2014/main" id="{6C27C5B0-9EB5-4ECA-9540-2F8D15369764}"/>
              </a:ext>
            </a:extLst>
          </p:cNvPr>
          <p:cNvSpPr>
            <a:spLocks noGrp="1"/>
          </p:cNvSpPr>
          <p:nvPr>
            <p:ph idx="1"/>
          </p:nvPr>
        </p:nvSpPr>
        <p:spPr>
          <a:xfrm>
            <a:off x="1179226" y="3092970"/>
            <a:ext cx="9833548" cy="2693976"/>
          </a:xfrm>
        </p:spPr>
        <p:txBody>
          <a:bodyPr>
            <a:normAutofit/>
          </a:bodyPr>
          <a:lstStyle/>
          <a:p>
            <a:pPr marL="0" indent="0" algn="ctr">
              <a:buNone/>
            </a:pPr>
            <a:r>
              <a:rPr lang="en-GB" dirty="0">
                <a:solidFill>
                  <a:srgbClr val="000000"/>
                </a:solidFill>
                <a:effectLst>
                  <a:outerShdw blurRad="38100" dist="38100" dir="2700000" algn="tl">
                    <a:srgbClr val="000000">
                      <a:alpha val="43137"/>
                    </a:srgbClr>
                  </a:outerShdw>
                </a:effectLst>
              </a:rPr>
              <a:t>Group &amp; Team Work:</a:t>
            </a:r>
          </a:p>
          <a:p>
            <a:pPr algn="ctr"/>
            <a:r>
              <a:rPr lang="en-GB" dirty="0">
                <a:solidFill>
                  <a:srgbClr val="000000"/>
                </a:solidFill>
                <a:effectLst>
                  <a:outerShdw blurRad="38100" dist="38100" dir="2700000" algn="tl">
                    <a:srgbClr val="000000">
                      <a:alpha val="43137"/>
                    </a:srgbClr>
                  </a:outerShdw>
                </a:effectLst>
              </a:rPr>
              <a:t>The ability to engage with others, sharing a common goal.</a:t>
            </a:r>
          </a:p>
          <a:p>
            <a:pPr algn="ctr"/>
            <a:r>
              <a:rPr lang="en-GB" dirty="0">
                <a:solidFill>
                  <a:srgbClr val="000000"/>
                </a:solidFill>
                <a:effectLst>
                  <a:outerShdw blurRad="38100" dist="38100" dir="2700000" algn="tl">
                    <a:srgbClr val="000000">
                      <a:alpha val="43137"/>
                    </a:srgbClr>
                  </a:outerShdw>
                </a:effectLst>
              </a:rPr>
              <a:t>The ability to achieve results, empowering colleagues.</a:t>
            </a:r>
          </a:p>
          <a:p>
            <a:pPr algn="ctr"/>
            <a:r>
              <a:rPr lang="en-GB" dirty="0">
                <a:solidFill>
                  <a:srgbClr val="000000"/>
                </a:solidFill>
                <a:effectLst>
                  <a:outerShdw blurRad="38100" dist="38100" dir="2700000" algn="tl">
                    <a:srgbClr val="000000">
                      <a:alpha val="43137"/>
                    </a:srgbClr>
                  </a:outerShdw>
                </a:effectLst>
              </a:rPr>
              <a:t>Respect and Constructive Mindset. </a:t>
            </a:r>
          </a:p>
        </p:txBody>
      </p:sp>
    </p:spTree>
    <p:extLst>
      <p:ext uri="{BB962C8B-B14F-4D97-AF65-F5344CB8AC3E}">
        <p14:creationId xmlns:p14="http://schemas.microsoft.com/office/powerpoint/2010/main" val="1511641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ED83AE-4FA7-4557-BA9E-787E0952EE3A}"/>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Skills &amp; Youth Work</a:t>
            </a:r>
          </a:p>
        </p:txBody>
      </p:sp>
      <p:sp>
        <p:nvSpPr>
          <p:cNvPr id="3" name="Content Placeholder 2">
            <a:extLst>
              <a:ext uri="{FF2B5EF4-FFF2-40B4-BE49-F238E27FC236}">
                <a16:creationId xmlns:a16="http://schemas.microsoft.com/office/drawing/2014/main" id="{3574C337-982A-4B93-9CA0-0FE9EFC650F6}"/>
              </a:ext>
            </a:extLst>
          </p:cNvPr>
          <p:cNvSpPr>
            <a:spLocks noGrp="1"/>
          </p:cNvSpPr>
          <p:nvPr>
            <p:ph idx="1"/>
          </p:nvPr>
        </p:nvSpPr>
        <p:spPr>
          <a:xfrm>
            <a:off x="1179226" y="3092970"/>
            <a:ext cx="9833548" cy="2693976"/>
          </a:xfrm>
        </p:spPr>
        <p:txBody>
          <a:bodyPr>
            <a:normAutofit fontScale="92500" lnSpcReduction="20000"/>
          </a:bodyPr>
          <a:lstStyle/>
          <a:p>
            <a:pPr marL="0" indent="0" algn="ctr">
              <a:buNone/>
            </a:pPr>
            <a:r>
              <a:rPr lang="en-GB" u="sng" dirty="0">
                <a:solidFill>
                  <a:srgbClr val="000000"/>
                </a:solidFill>
                <a:effectLst>
                  <a:outerShdw blurRad="38100" dist="38100" dir="2700000" algn="tl">
                    <a:srgbClr val="000000">
                      <a:alpha val="43137"/>
                    </a:srgbClr>
                  </a:outerShdw>
                </a:effectLst>
              </a:rPr>
              <a:t>Youth Work is a profession that requires many skills.</a:t>
            </a:r>
          </a:p>
          <a:p>
            <a:pPr marL="0" indent="0" algn="ctr">
              <a:buNone/>
            </a:pPr>
            <a:r>
              <a:rPr lang="en-GB" dirty="0">
                <a:solidFill>
                  <a:srgbClr val="000000"/>
                </a:solidFill>
                <a:effectLst>
                  <a:outerShdw blurRad="38100" dist="38100" dir="2700000" algn="tl">
                    <a:srgbClr val="000000">
                      <a:alpha val="43137"/>
                    </a:srgbClr>
                  </a:outerShdw>
                </a:effectLst>
              </a:rPr>
              <a:t>For a better understanding, the following slide will provide a practical examples for each one mentioned before. </a:t>
            </a:r>
          </a:p>
          <a:p>
            <a:pPr marL="0" indent="0" algn="ctr">
              <a:buNone/>
            </a:pPr>
            <a:endParaRPr lang="en-GB" dirty="0">
              <a:solidFill>
                <a:srgbClr val="000000"/>
              </a:solidFill>
              <a:effectLst>
                <a:outerShdw blurRad="38100" dist="38100" dir="2700000" algn="tl">
                  <a:srgbClr val="000000">
                    <a:alpha val="43137"/>
                  </a:srgbClr>
                </a:outerShdw>
              </a:effectLst>
            </a:endParaRPr>
          </a:p>
          <a:p>
            <a:pPr marL="0" indent="0" algn="ctr">
              <a:buNone/>
            </a:pPr>
            <a:r>
              <a:rPr lang="en-GB" i="1" dirty="0">
                <a:solidFill>
                  <a:srgbClr val="000000"/>
                </a:solidFill>
                <a:effectLst>
                  <a:outerShdw blurRad="38100" dist="38100" dir="2700000" algn="tl">
                    <a:srgbClr val="000000">
                      <a:alpha val="43137"/>
                    </a:srgbClr>
                  </a:outerShdw>
                </a:effectLst>
              </a:rPr>
              <a:t>‘ Youth Work, is a call.</a:t>
            </a:r>
          </a:p>
          <a:p>
            <a:pPr marL="0" indent="0" algn="ctr">
              <a:buNone/>
            </a:pPr>
            <a:r>
              <a:rPr lang="en-GB" i="1" dirty="0">
                <a:solidFill>
                  <a:srgbClr val="000000"/>
                </a:solidFill>
                <a:effectLst>
                  <a:outerShdw blurRad="38100" dist="38100" dir="2700000" algn="tl">
                    <a:srgbClr val="000000">
                      <a:alpha val="43137"/>
                    </a:srgbClr>
                  </a:outerShdw>
                </a:effectLst>
              </a:rPr>
              <a:t>A vocational job.</a:t>
            </a:r>
          </a:p>
          <a:p>
            <a:pPr marL="0" indent="0" algn="ctr">
              <a:buNone/>
            </a:pPr>
            <a:r>
              <a:rPr lang="en-GB" i="1" dirty="0">
                <a:solidFill>
                  <a:srgbClr val="000000"/>
                </a:solidFill>
                <a:effectLst>
                  <a:outerShdw blurRad="38100" dist="38100" dir="2700000" algn="tl">
                    <a:srgbClr val="000000">
                      <a:alpha val="43137"/>
                    </a:srgbClr>
                  </a:outerShdw>
                </a:effectLst>
              </a:rPr>
              <a:t>You work, to give voice to who lost it. ‘</a:t>
            </a:r>
          </a:p>
        </p:txBody>
      </p:sp>
    </p:spTree>
    <p:extLst>
      <p:ext uri="{BB962C8B-B14F-4D97-AF65-F5344CB8AC3E}">
        <p14:creationId xmlns:p14="http://schemas.microsoft.com/office/powerpoint/2010/main" val="289512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8BE39F-285A-4FBF-9807-83D6F2399DC7}"/>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Youth Work &amp; Skills</a:t>
            </a:r>
          </a:p>
        </p:txBody>
      </p:sp>
      <p:sp>
        <p:nvSpPr>
          <p:cNvPr id="3" name="Content Placeholder 2">
            <a:extLst>
              <a:ext uri="{FF2B5EF4-FFF2-40B4-BE49-F238E27FC236}">
                <a16:creationId xmlns:a16="http://schemas.microsoft.com/office/drawing/2014/main" id="{8C75DA2E-EEF6-418E-8FB2-D8F5289D97ED}"/>
              </a:ext>
            </a:extLst>
          </p:cNvPr>
          <p:cNvSpPr>
            <a:spLocks noGrp="1"/>
          </p:cNvSpPr>
          <p:nvPr>
            <p:ph idx="1"/>
          </p:nvPr>
        </p:nvSpPr>
        <p:spPr>
          <a:xfrm>
            <a:off x="1179226" y="2753936"/>
            <a:ext cx="9833548" cy="3815676"/>
          </a:xfrm>
        </p:spPr>
        <p:txBody>
          <a:bodyPr>
            <a:normAutofit fontScale="92500" lnSpcReduction="10000"/>
          </a:bodyPr>
          <a:lstStyle/>
          <a:p>
            <a:pPr marL="0" indent="0" algn="ctr">
              <a:buNone/>
            </a:pPr>
            <a:r>
              <a:rPr lang="en-GB" dirty="0">
                <a:solidFill>
                  <a:srgbClr val="000000"/>
                </a:solidFill>
                <a:effectLst>
                  <a:outerShdw blurRad="38100" dist="38100" dir="2700000" algn="tl">
                    <a:srgbClr val="000000">
                      <a:alpha val="43137"/>
                    </a:srgbClr>
                  </a:outerShdw>
                </a:effectLst>
              </a:rPr>
              <a:t>Organisational Skills &amp; Time Management: </a:t>
            </a:r>
          </a:p>
          <a:p>
            <a:pPr marL="0" indent="0" algn="ctr">
              <a:buNone/>
            </a:pPr>
            <a:r>
              <a:rPr lang="en-GB" i="1" u="sng" dirty="0">
                <a:solidFill>
                  <a:srgbClr val="000000"/>
                </a:solidFill>
                <a:effectLst>
                  <a:outerShdw blurRad="38100" dist="38100" dir="2700000" algn="tl">
                    <a:srgbClr val="000000">
                      <a:alpha val="43137"/>
                    </a:srgbClr>
                  </a:outerShdw>
                </a:effectLst>
              </a:rPr>
              <a:t>The preparation of effective sessions, maximising the results to young people.</a:t>
            </a:r>
          </a:p>
          <a:p>
            <a:pPr marL="0" indent="0" algn="ctr">
              <a:buNone/>
            </a:pPr>
            <a:r>
              <a:rPr lang="en-GB" dirty="0">
                <a:solidFill>
                  <a:srgbClr val="000000"/>
                </a:solidFill>
                <a:effectLst>
                  <a:outerShdw blurRad="38100" dist="38100" dir="2700000" algn="tl">
                    <a:srgbClr val="000000">
                      <a:alpha val="43137"/>
                    </a:srgbClr>
                  </a:outerShdw>
                </a:effectLst>
              </a:rPr>
              <a:t>Critical Research &amp; Thinking:</a:t>
            </a:r>
          </a:p>
          <a:p>
            <a:pPr marL="0" indent="0" algn="ctr">
              <a:buNone/>
            </a:pPr>
            <a:r>
              <a:rPr lang="en-GB" i="1" u="sng" dirty="0">
                <a:solidFill>
                  <a:srgbClr val="000000"/>
                </a:solidFill>
                <a:effectLst>
                  <a:outerShdw blurRad="38100" dist="38100" dir="2700000" algn="tl">
                    <a:srgbClr val="000000">
                      <a:alpha val="43137"/>
                    </a:srgbClr>
                  </a:outerShdw>
                </a:effectLst>
              </a:rPr>
              <a:t>Reflections, constructive feedbacks and the positive ambition to do more.</a:t>
            </a:r>
          </a:p>
          <a:p>
            <a:pPr marL="0" indent="0" algn="ctr">
              <a:buNone/>
            </a:pPr>
            <a:r>
              <a:rPr lang="en-GB" dirty="0">
                <a:solidFill>
                  <a:srgbClr val="000000"/>
                </a:solidFill>
                <a:effectLst>
                  <a:outerShdw blurRad="38100" dist="38100" dir="2700000" algn="tl">
                    <a:srgbClr val="000000">
                      <a:alpha val="43137"/>
                    </a:srgbClr>
                  </a:outerShdw>
                </a:effectLst>
              </a:rPr>
              <a:t>Team &amp; Group Work:</a:t>
            </a:r>
          </a:p>
          <a:p>
            <a:pPr marL="0" indent="0" algn="ctr">
              <a:buNone/>
            </a:pPr>
            <a:r>
              <a:rPr lang="en-GB" i="1" u="sng" dirty="0">
                <a:solidFill>
                  <a:srgbClr val="000000"/>
                </a:solidFill>
                <a:effectLst>
                  <a:outerShdw blurRad="38100" dist="38100" dir="2700000" algn="tl">
                    <a:srgbClr val="000000">
                      <a:alpha val="43137"/>
                    </a:srgbClr>
                  </a:outerShdw>
                </a:effectLst>
              </a:rPr>
              <a:t>The core of what is Youth Work, from the ability to talk to young people, to the ability to achieve remarkable educational results.</a:t>
            </a:r>
          </a:p>
          <a:p>
            <a:endParaRPr lang="en-GB" dirty="0">
              <a:solidFill>
                <a:srgbClr val="0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03326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B82BEE-F75B-49BA-8B46-28602FB5D31B}"/>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Questions?</a:t>
            </a:r>
          </a:p>
        </p:txBody>
      </p:sp>
    </p:spTree>
    <p:extLst>
      <p:ext uri="{BB962C8B-B14F-4D97-AF65-F5344CB8AC3E}">
        <p14:creationId xmlns:p14="http://schemas.microsoft.com/office/powerpoint/2010/main" val="2301442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5C210A-6CCD-45AF-81B0-220A76D7D35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Bibliography/References</a:t>
            </a:r>
          </a:p>
        </p:txBody>
      </p:sp>
      <p:sp>
        <p:nvSpPr>
          <p:cNvPr id="3" name="Content Placeholder 2">
            <a:extLst>
              <a:ext uri="{FF2B5EF4-FFF2-40B4-BE49-F238E27FC236}">
                <a16:creationId xmlns:a16="http://schemas.microsoft.com/office/drawing/2014/main" id="{9C3CAD17-646B-4A7B-A108-AC42FF20E25D}"/>
              </a:ext>
            </a:extLst>
          </p:cNvPr>
          <p:cNvSpPr>
            <a:spLocks noGrp="1"/>
          </p:cNvSpPr>
          <p:nvPr>
            <p:ph idx="1"/>
          </p:nvPr>
        </p:nvSpPr>
        <p:spPr>
          <a:xfrm>
            <a:off x="1179226" y="3092970"/>
            <a:ext cx="9833548" cy="2693976"/>
          </a:xfrm>
        </p:spPr>
        <p:txBody>
          <a:bodyPr>
            <a:normAutofit fontScale="92500" lnSpcReduction="20000"/>
          </a:bodyPr>
          <a:lstStyle/>
          <a:p>
            <a:r>
              <a:rPr lang="en-GB" dirty="0">
                <a:solidFill>
                  <a:srgbClr val="000000"/>
                </a:solidFill>
                <a:effectLst>
                  <a:outerShdw blurRad="38100" dist="38100" dir="2700000" algn="tl">
                    <a:srgbClr val="000000">
                      <a:alpha val="43137"/>
                    </a:srgbClr>
                  </a:outerShdw>
                </a:effectLst>
              </a:rPr>
              <a:t>Price, G. and Maier, P. (2007) </a:t>
            </a:r>
            <a:r>
              <a:rPr lang="en-GB" i="1" dirty="0">
                <a:solidFill>
                  <a:srgbClr val="000000"/>
                </a:solidFill>
                <a:effectLst>
                  <a:outerShdw blurRad="38100" dist="38100" dir="2700000" algn="tl">
                    <a:srgbClr val="000000">
                      <a:alpha val="43137"/>
                    </a:srgbClr>
                  </a:outerShdw>
                </a:effectLst>
              </a:rPr>
              <a:t>Effective Study Skills</a:t>
            </a:r>
            <a:r>
              <a:rPr lang="en-GB" dirty="0">
                <a:solidFill>
                  <a:srgbClr val="000000"/>
                </a:solidFill>
                <a:effectLst>
                  <a:outerShdw blurRad="38100" dist="38100" dir="2700000" algn="tl">
                    <a:srgbClr val="000000">
                      <a:alpha val="43137"/>
                    </a:srgbClr>
                  </a:outerShdw>
                </a:effectLst>
              </a:rPr>
              <a:t>, Essex: Pearson Education Limited.</a:t>
            </a:r>
          </a:p>
          <a:p>
            <a:r>
              <a:rPr lang="en-GB" dirty="0">
                <a:solidFill>
                  <a:srgbClr val="000000"/>
                </a:solidFill>
                <a:effectLst>
                  <a:outerShdw blurRad="38100" dist="38100" dir="2700000" algn="tl">
                    <a:srgbClr val="000000">
                      <a:alpha val="43137"/>
                    </a:srgbClr>
                  </a:outerShdw>
                </a:effectLst>
              </a:rPr>
              <a:t>Hopkins, D. and Reid, T. (2018) </a:t>
            </a:r>
            <a:r>
              <a:rPr lang="en-GB" i="1" dirty="0">
                <a:solidFill>
                  <a:srgbClr val="000000"/>
                </a:solidFill>
                <a:effectLst>
                  <a:outerShdw blurRad="38100" dist="38100" dir="2700000" algn="tl">
                    <a:srgbClr val="000000">
                      <a:alpha val="43137"/>
                    </a:srgbClr>
                  </a:outerShdw>
                </a:effectLst>
              </a:rPr>
              <a:t>The Academic Skills Handbook</a:t>
            </a:r>
            <a:r>
              <a:rPr lang="en-GB" dirty="0">
                <a:solidFill>
                  <a:srgbClr val="000000"/>
                </a:solidFill>
                <a:effectLst>
                  <a:outerShdw blurRad="38100" dist="38100" dir="2700000" algn="tl">
                    <a:srgbClr val="000000">
                      <a:alpha val="43137"/>
                    </a:srgbClr>
                  </a:outerShdw>
                </a:effectLst>
              </a:rPr>
              <a:t>, London: SAGE Publications Ltd.</a:t>
            </a:r>
          </a:p>
          <a:p>
            <a:r>
              <a:rPr lang="en-GB" dirty="0">
                <a:solidFill>
                  <a:srgbClr val="000000"/>
                </a:solidFill>
                <a:effectLst>
                  <a:outerShdw blurRad="38100" dist="38100" dir="2700000" algn="tl">
                    <a:srgbClr val="000000">
                      <a:alpha val="43137"/>
                    </a:srgbClr>
                  </a:outerShdw>
                </a:effectLst>
              </a:rPr>
              <a:t>Burns, T. and </a:t>
            </a:r>
            <a:r>
              <a:rPr lang="en-GB" dirty="0" err="1">
                <a:solidFill>
                  <a:srgbClr val="000000"/>
                </a:solidFill>
                <a:effectLst>
                  <a:outerShdw blurRad="38100" dist="38100" dir="2700000" algn="tl">
                    <a:srgbClr val="000000">
                      <a:alpha val="43137"/>
                    </a:srgbClr>
                  </a:outerShdw>
                </a:effectLst>
              </a:rPr>
              <a:t>Sinfield</a:t>
            </a:r>
            <a:r>
              <a:rPr lang="en-GB" dirty="0">
                <a:solidFill>
                  <a:srgbClr val="000000"/>
                </a:solidFill>
                <a:effectLst>
                  <a:outerShdw blurRad="38100" dist="38100" dir="2700000" algn="tl">
                    <a:srgbClr val="000000">
                      <a:alpha val="43137"/>
                    </a:srgbClr>
                  </a:outerShdw>
                </a:effectLst>
              </a:rPr>
              <a:t>, S. (2016) (4</a:t>
            </a:r>
            <a:r>
              <a:rPr lang="en-GB" baseline="30000" dirty="0">
                <a:solidFill>
                  <a:srgbClr val="000000"/>
                </a:solidFill>
                <a:effectLst>
                  <a:outerShdw blurRad="38100" dist="38100" dir="2700000" algn="tl">
                    <a:srgbClr val="000000">
                      <a:alpha val="43137"/>
                    </a:srgbClr>
                  </a:outerShdw>
                </a:effectLst>
              </a:rPr>
              <a:t>th</a:t>
            </a:r>
            <a:r>
              <a:rPr lang="en-GB" dirty="0">
                <a:solidFill>
                  <a:srgbClr val="000000"/>
                </a:solidFill>
                <a:effectLst>
                  <a:outerShdw blurRad="38100" dist="38100" dir="2700000" algn="tl">
                    <a:srgbClr val="000000">
                      <a:alpha val="43137"/>
                    </a:srgbClr>
                  </a:outerShdw>
                </a:effectLst>
              </a:rPr>
              <a:t> edition) </a:t>
            </a:r>
            <a:r>
              <a:rPr lang="en-GB" i="1" dirty="0">
                <a:solidFill>
                  <a:srgbClr val="000000"/>
                </a:solidFill>
                <a:effectLst>
                  <a:outerShdw blurRad="38100" dist="38100" dir="2700000" algn="tl">
                    <a:srgbClr val="000000">
                      <a:alpha val="43137"/>
                    </a:srgbClr>
                  </a:outerShdw>
                </a:effectLst>
              </a:rPr>
              <a:t>Essential Study Skills</a:t>
            </a:r>
            <a:r>
              <a:rPr lang="en-GB" dirty="0">
                <a:solidFill>
                  <a:srgbClr val="000000"/>
                </a:solidFill>
                <a:effectLst>
                  <a:outerShdw blurRad="38100" dist="38100" dir="2700000" algn="tl">
                    <a:srgbClr val="000000">
                      <a:alpha val="43137"/>
                    </a:srgbClr>
                  </a:outerShdw>
                </a:effectLst>
              </a:rPr>
              <a:t>, London: SAGE Publications Ltd.</a:t>
            </a:r>
          </a:p>
          <a:p>
            <a:r>
              <a:rPr lang="en-GB" dirty="0">
                <a:solidFill>
                  <a:srgbClr val="000000"/>
                </a:solidFill>
                <a:effectLst>
                  <a:outerShdw blurRad="38100" dist="38100" dir="2700000" algn="tl">
                    <a:srgbClr val="000000">
                      <a:alpha val="43137"/>
                    </a:srgbClr>
                  </a:outerShdw>
                </a:effectLst>
              </a:rPr>
              <a:t>Cottrell, S. (2013) (4</a:t>
            </a:r>
            <a:r>
              <a:rPr lang="en-GB" baseline="30000" dirty="0">
                <a:solidFill>
                  <a:srgbClr val="000000"/>
                </a:solidFill>
                <a:effectLst>
                  <a:outerShdw blurRad="38100" dist="38100" dir="2700000" algn="tl">
                    <a:srgbClr val="000000">
                      <a:alpha val="43137"/>
                    </a:srgbClr>
                  </a:outerShdw>
                </a:effectLst>
              </a:rPr>
              <a:t>th</a:t>
            </a:r>
            <a:r>
              <a:rPr lang="en-GB" dirty="0">
                <a:solidFill>
                  <a:srgbClr val="000000"/>
                </a:solidFill>
                <a:effectLst>
                  <a:outerShdw blurRad="38100" dist="38100" dir="2700000" algn="tl">
                    <a:srgbClr val="000000">
                      <a:alpha val="43137"/>
                    </a:srgbClr>
                  </a:outerShdw>
                </a:effectLst>
              </a:rPr>
              <a:t> edition) </a:t>
            </a:r>
            <a:r>
              <a:rPr lang="en-GB" i="1" dirty="0">
                <a:solidFill>
                  <a:srgbClr val="000000"/>
                </a:solidFill>
                <a:effectLst>
                  <a:outerShdw blurRad="38100" dist="38100" dir="2700000" algn="tl">
                    <a:srgbClr val="000000">
                      <a:alpha val="43137"/>
                    </a:srgbClr>
                  </a:outerShdw>
                </a:effectLst>
              </a:rPr>
              <a:t>The Study Skills Handbook, </a:t>
            </a:r>
            <a:r>
              <a:rPr lang="en-GB" dirty="0">
                <a:solidFill>
                  <a:srgbClr val="000000"/>
                </a:solidFill>
                <a:effectLst>
                  <a:outerShdw blurRad="38100" dist="38100" dir="2700000" algn="tl">
                    <a:srgbClr val="000000">
                      <a:alpha val="43137"/>
                    </a:srgbClr>
                  </a:outerShdw>
                </a:effectLst>
              </a:rPr>
              <a:t>Basingstoke: Macmillan Publishers Limited.</a:t>
            </a:r>
          </a:p>
          <a:p>
            <a:pPr marL="0" indent="0">
              <a:buNone/>
            </a:pPr>
            <a:endParaRPr lang="en-GB" dirty="0">
              <a:solidFill>
                <a:srgbClr val="0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77310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585</Words>
  <Application>Microsoft Office PowerPoint</Application>
  <PresentationFormat>Widescreen</PresentationFormat>
  <Paragraphs>56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Student Number: 1901988 Module Code: ECGE4001Q </vt:lpstr>
      <vt:lpstr>Study Skills</vt:lpstr>
      <vt:lpstr>Organisational Skills/Time Management </vt:lpstr>
      <vt:lpstr>Critical Research &amp; Thinking</vt:lpstr>
      <vt:lpstr>Team &amp; Group Work</vt:lpstr>
      <vt:lpstr>Skills &amp; Employment</vt:lpstr>
      <vt:lpstr>Skills &amp; Employment:  How?</vt:lpstr>
      <vt:lpstr>Skills &amp; Employment: How?</vt:lpstr>
      <vt:lpstr>Skills &amp; Employment: How?</vt:lpstr>
      <vt:lpstr>Skills &amp; Youth Work</vt:lpstr>
      <vt:lpstr>Youth Work &amp; Skills</vt:lpstr>
      <vt:lpstr>Questions?</vt:lpstr>
      <vt:lpstr>Bibliography/References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Number: 1901988 Module Code: ECGE4001Q </dc:title>
  <dc:creator>Tobia Lugano</dc:creator>
  <cp:lastModifiedBy>Tobia Lugano</cp:lastModifiedBy>
  <cp:revision>2</cp:revision>
  <dcterms:created xsi:type="dcterms:W3CDTF">2020-01-14T07:48:29Z</dcterms:created>
  <dcterms:modified xsi:type="dcterms:W3CDTF">2020-01-14T07:51:08Z</dcterms:modified>
</cp:coreProperties>
</file>