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1"/>
  </p:notesMasterIdLst>
  <p:handoutMasterIdLst>
    <p:handoutMasterId r:id="rId52"/>
  </p:handoutMasterIdLst>
  <p:sldIdLst>
    <p:sldId id="360" r:id="rId2"/>
    <p:sldId id="308" r:id="rId3"/>
    <p:sldId id="283" r:id="rId4"/>
    <p:sldId id="284" r:id="rId5"/>
    <p:sldId id="285" r:id="rId6"/>
    <p:sldId id="286" r:id="rId7"/>
    <p:sldId id="287" r:id="rId8"/>
    <p:sldId id="288" r:id="rId9"/>
    <p:sldId id="289" r:id="rId10"/>
    <p:sldId id="290" r:id="rId11"/>
    <p:sldId id="291" r:id="rId12"/>
    <p:sldId id="292" r:id="rId13"/>
    <p:sldId id="293" r:id="rId14"/>
    <p:sldId id="294" r:id="rId15"/>
    <p:sldId id="295" r:id="rId16"/>
    <p:sldId id="296" r:id="rId17"/>
    <p:sldId id="297" r:id="rId18"/>
    <p:sldId id="298" r:id="rId19"/>
    <p:sldId id="299" r:id="rId20"/>
    <p:sldId id="300" r:id="rId21"/>
    <p:sldId id="301" r:id="rId22"/>
    <p:sldId id="302" r:id="rId23"/>
    <p:sldId id="304" r:id="rId24"/>
    <p:sldId id="305" r:id="rId25"/>
    <p:sldId id="306" r:id="rId26"/>
    <p:sldId id="256" r:id="rId27"/>
    <p:sldId id="307" r:id="rId28"/>
    <p:sldId id="416" r:id="rId29"/>
    <p:sldId id="309" r:id="rId30"/>
    <p:sldId id="257" r:id="rId31"/>
    <p:sldId id="276" r:id="rId32"/>
    <p:sldId id="258" r:id="rId33"/>
    <p:sldId id="259" r:id="rId34"/>
    <p:sldId id="277" r:id="rId35"/>
    <p:sldId id="261" r:id="rId36"/>
    <p:sldId id="262" r:id="rId37"/>
    <p:sldId id="263" r:id="rId38"/>
    <p:sldId id="278" r:id="rId39"/>
    <p:sldId id="268" r:id="rId40"/>
    <p:sldId id="269" r:id="rId41"/>
    <p:sldId id="270" r:id="rId42"/>
    <p:sldId id="271" r:id="rId43"/>
    <p:sldId id="273" r:id="rId44"/>
    <p:sldId id="417" r:id="rId45"/>
    <p:sldId id="264" r:id="rId46"/>
    <p:sldId id="280" r:id="rId47"/>
    <p:sldId id="266" r:id="rId48"/>
    <p:sldId id="281" r:id="rId49"/>
    <p:sldId id="415" r:id="rId5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87" autoAdjust="0"/>
    <p:restoredTop sz="94576" autoAdjust="0"/>
  </p:normalViewPr>
  <p:slideViewPr>
    <p:cSldViewPr>
      <p:cViewPr varScale="1">
        <p:scale>
          <a:sx n="162" d="100"/>
          <a:sy n="162" d="100"/>
        </p:scale>
        <p:origin x="1662" y="1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5F97575-0414-4FE7-ADCA-82151A7169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4E0E0C6E-AAE5-4424-B7B2-6924CC04023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4580" name="Slide Number Placeholder 3">
            <a:extLst>
              <a:ext uri="{FF2B5EF4-FFF2-40B4-BE49-F238E27FC236}">
                <a16:creationId xmlns:a16="http://schemas.microsoft.com/office/drawing/2014/main" id="{7B09624F-C706-4758-ADAD-63F19F26B38F}"/>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D657B6FF-4894-4F0A-B37A-6093777CDEB0}" type="slidenum">
              <a:rPr lang="en-GB" altLang="en-US">
                <a:latin typeface="Calibri" panose="020F0502020204030204" pitchFamily="34" charset="0"/>
              </a:rPr>
              <a:pPr eaLnBrk="1" hangingPunct="1"/>
              <a:t>2</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id="{7E2DF2C9-D380-4FE8-93AB-AD6B61B23FB0}"/>
              </a:ext>
            </a:extLst>
          </p:cNvPr>
          <p:cNvSpPr txBox="1">
            <a:spLocks noGrp="1" noChangeArrowheads="1"/>
          </p:cNvSpPr>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32" tIns="45716" rIns="91432" bIns="45716" anchor="b"/>
          <a:lstStyle>
            <a:lvl1pPr>
              <a:defRPr>
                <a:solidFill>
                  <a:schemeClr val="tx1"/>
                </a:solidFill>
                <a:latin typeface="Calibri" panose="020F0502020204030204" pitchFamily="34" charset="0"/>
                <a:cs typeface="Arial" panose="020B0604020202020204" pitchFamily="34" charset="0"/>
              </a:defRPr>
            </a:lvl1pPr>
            <a:lvl2pPr marL="704850" indent="-271463">
              <a:defRPr>
                <a:solidFill>
                  <a:schemeClr val="tx1"/>
                </a:solidFill>
                <a:latin typeface="Calibri" panose="020F0502020204030204" pitchFamily="34" charset="0"/>
                <a:cs typeface="Arial" panose="020B0604020202020204" pitchFamily="34" charset="0"/>
              </a:defRPr>
            </a:lvl2pPr>
            <a:lvl3pPr marL="1082675" indent="-215900">
              <a:defRPr>
                <a:solidFill>
                  <a:schemeClr val="tx1"/>
                </a:solidFill>
                <a:latin typeface="Calibri" panose="020F0502020204030204" pitchFamily="34" charset="0"/>
                <a:cs typeface="Arial" panose="020B0604020202020204" pitchFamily="34" charset="0"/>
              </a:defRPr>
            </a:lvl3pPr>
            <a:lvl4pPr marL="1516063" indent="-215900">
              <a:defRPr>
                <a:solidFill>
                  <a:schemeClr val="tx1"/>
                </a:solidFill>
                <a:latin typeface="Calibri" panose="020F0502020204030204" pitchFamily="34" charset="0"/>
                <a:cs typeface="Arial" panose="020B0604020202020204" pitchFamily="34" charset="0"/>
              </a:defRPr>
            </a:lvl4pPr>
            <a:lvl5pPr marL="1949450" indent="-215900">
              <a:defRPr>
                <a:solidFill>
                  <a:schemeClr val="tx1"/>
                </a:solidFill>
                <a:latin typeface="Calibri" panose="020F0502020204030204" pitchFamily="34" charset="0"/>
                <a:cs typeface="Arial" panose="020B0604020202020204" pitchFamily="34" charset="0"/>
              </a:defRPr>
            </a:lvl5pPr>
            <a:lvl6pPr marL="24066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8638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3210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7782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a:fld id="{C18E703E-A61B-40BB-9A1B-41E2A3DCC8D4}" type="slidenum">
              <a:rPr lang="en-US" altLang="en-US" sz="1200">
                <a:latin typeface="Arial" panose="020B0604020202020204" pitchFamily="34" charset="0"/>
              </a:rPr>
              <a:pPr algn="r"/>
              <a:t>4</a:t>
            </a:fld>
            <a:endParaRPr lang="en-US" altLang="en-US" sz="1200">
              <a:latin typeface="Arial" panose="020B0604020202020204" pitchFamily="34" charset="0"/>
            </a:endParaRPr>
          </a:p>
        </p:txBody>
      </p:sp>
      <p:sp>
        <p:nvSpPr>
          <p:cNvPr id="68611" name="Rectangle 2">
            <a:extLst>
              <a:ext uri="{FF2B5EF4-FFF2-40B4-BE49-F238E27FC236}">
                <a16:creationId xmlns:a16="http://schemas.microsoft.com/office/drawing/2014/main" id="{EB36A3FC-6D8D-44DC-A8B4-21DE45B8F5CE}"/>
              </a:ext>
            </a:extLst>
          </p:cNvPr>
          <p:cNvSpPr>
            <a:spLocks noGrp="1" noRot="1" noChangeAspect="1" noChangeArrowheads="1" noTextEdit="1"/>
          </p:cNvSpPr>
          <p:nvPr>
            <p:ph type="sldImg"/>
          </p:nvPr>
        </p:nvSpPr>
        <p:spPr>
          <a:ln/>
        </p:spPr>
      </p:sp>
      <p:sp>
        <p:nvSpPr>
          <p:cNvPr id="68612" name="Rectangle 3">
            <a:extLst>
              <a:ext uri="{FF2B5EF4-FFF2-40B4-BE49-F238E27FC236}">
                <a16:creationId xmlns:a16="http://schemas.microsoft.com/office/drawing/2014/main" id="{3C8ADF40-56C0-4C34-883F-54A269574B78}"/>
              </a:ext>
            </a:extLst>
          </p:cNvPr>
          <p:cNvSpPr>
            <a:spLocks noGrp="1" noChangeArrowheads="1"/>
          </p:cNvSpPr>
          <p:nvPr>
            <p:ph type="body" idx="1"/>
          </p:nvPr>
        </p:nvSpPr>
        <p:spPr/>
        <p:txBody>
          <a:bodyPr lIns="91432" tIns="45716" rIns="91432" bIns="45716"/>
          <a:lstStyle/>
          <a:p>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a:extLst>
              <a:ext uri="{FF2B5EF4-FFF2-40B4-BE49-F238E27FC236}">
                <a16:creationId xmlns:a16="http://schemas.microsoft.com/office/drawing/2014/main" id="{8F191E57-CEED-465E-AB6F-D6FBD18E9E78}"/>
              </a:ext>
            </a:extLst>
          </p:cNvPr>
          <p:cNvSpPr txBox="1">
            <a:spLocks noGrp="1" noChangeArrowheads="1"/>
          </p:cNvSpPr>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32" tIns="45716" rIns="91432" bIns="45716" anchor="b"/>
          <a:lstStyle>
            <a:lvl1pPr>
              <a:defRPr>
                <a:solidFill>
                  <a:schemeClr val="tx1"/>
                </a:solidFill>
                <a:latin typeface="Calibri" panose="020F0502020204030204" pitchFamily="34" charset="0"/>
                <a:cs typeface="Arial" panose="020B0604020202020204" pitchFamily="34" charset="0"/>
              </a:defRPr>
            </a:lvl1pPr>
            <a:lvl2pPr marL="704850" indent="-271463">
              <a:defRPr>
                <a:solidFill>
                  <a:schemeClr val="tx1"/>
                </a:solidFill>
                <a:latin typeface="Calibri" panose="020F0502020204030204" pitchFamily="34" charset="0"/>
                <a:cs typeface="Arial" panose="020B0604020202020204" pitchFamily="34" charset="0"/>
              </a:defRPr>
            </a:lvl2pPr>
            <a:lvl3pPr marL="1082675" indent="-215900">
              <a:defRPr>
                <a:solidFill>
                  <a:schemeClr val="tx1"/>
                </a:solidFill>
                <a:latin typeface="Calibri" panose="020F0502020204030204" pitchFamily="34" charset="0"/>
                <a:cs typeface="Arial" panose="020B0604020202020204" pitchFamily="34" charset="0"/>
              </a:defRPr>
            </a:lvl3pPr>
            <a:lvl4pPr marL="1516063" indent="-215900">
              <a:defRPr>
                <a:solidFill>
                  <a:schemeClr val="tx1"/>
                </a:solidFill>
                <a:latin typeface="Calibri" panose="020F0502020204030204" pitchFamily="34" charset="0"/>
                <a:cs typeface="Arial" panose="020B0604020202020204" pitchFamily="34" charset="0"/>
              </a:defRPr>
            </a:lvl4pPr>
            <a:lvl5pPr marL="1949450" indent="-215900">
              <a:defRPr>
                <a:solidFill>
                  <a:schemeClr val="tx1"/>
                </a:solidFill>
                <a:latin typeface="Calibri" panose="020F0502020204030204" pitchFamily="34" charset="0"/>
                <a:cs typeface="Arial" panose="020B0604020202020204" pitchFamily="34" charset="0"/>
              </a:defRPr>
            </a:lvl5pPr>
            <a:lvl6pPr marL="24066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8638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3210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7782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a:fld id="{D9C54214-5562-4CEF-8F26-4B216060E87C}" type="slidenum">
              <a:rPr lang="en-US" altLang="en-US" sz="1200">
                <a:latin typeface="Arial" panose="020B0604020202020204" pitchFamily="34" charset="0"/>
              </a:rPr>
              <a:pPr algn="r"/>
              <a:t>5</a:t>
            </a:fld>
            <a:endParaRPr lang="en-US" altLang="en-US" sz="1200">
              <a:latin typeface="Arial" panose="020B0604020202020204" pitchFamily="34" charset="0"/>
            </a:endParaRPr>
          </a:p>
        </p:txBody>
      </p:sp>
      <p:sp>
        <p:nvSpPr>
          <p:cNvPr id="70659" name="Rectangle 2">
            <a:extLst>
              <a:ext uri="{FF2B5EF4-FFF2-40B4-BE49-F238E27FC236}">
                <a16:creationId xmlns:a16="http://schemas.microsoft.com/office/drawing/2014/main" id="{6F5F3448-BCAE-44EA-909A-665A6EF94807}"/>
              </a:ext>
            </a:extLst>
          </p:cNvPr>
          <p:cNvSpPr>
            <a:spLocks noGrp="1" noRot="1" noChangeAspect="1" noChangeArrowheads="1" noTextEdit="1"/>
          </p:cNvSpPr>
          <p:nvPr>
            <p:ph type="sldImg"/>
          </p:nvPr>
        </p:nvSpPr>
        <p:spPr>
          <a:ln/>
        </p:spPr>
      </p:sp>
      <p:sp>
        <p:nvSpPr>
          <p:cNvPr id="70660" name="Rectangle 3">
            <a:extLst>
              <a:ext uri="{FF2B5EF4-FFF2-40B4-BE49-F238E27FC236}">
                <a16:creationId xmlns:a16="http://schemas.microsoft.com/office/drawing/2014/main" id="{B04E679F-C825-4CBD-AC82-73C29109A4FA}"/>
              </a:ext>
            </a:extLst>
          </p:cNvPr>
          <p:cNvSpPr>
            <a:spLocks noGrp="1" noChangeArrowheads="1"/>
          </p:cNvSpPr>
          <p:nvPr>
            <p:ph type="body" idx="1"/>
          </p:nvPr>
        </p:nvSpPr>
        <p:spPr/>
        <p:txBody>
          <a:bodyPr lIns="91432" tIns="45716" rIns="91432" bIns="45716"/>
          <a:lstStyle/>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a:extLst>
              <a:ext uri="{FF2B5EF4-FFF2-40B4-BE49-F238E27FC236}">
                <a16:creationId xmlns:a16="http://schemas.microsoft.com/office/drawing/2014/main" id="{7BFB7934-59EE-43C1-BAF6-03B2FE68C125}"/>
              </a:ext>
            </a:extLst>
          </p:cNvPr>
          <p:cNvSpPr txBox="1">
            <a:spLocks noGrp="1" noChangeArrowheads="1"/>
          </p:cNvSpPr>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32" tIns="45716" rIns="91432" bIns="45716" anchor="b"/>
          <a:lstStyle>
            <a:lvl1pPr>
              <a:defRPr>
                <a:solidFill>
                  <a:schemeClr val="tx1"/>
                </a:solidFill>
                <a:latin typeface="Calibri" panose="020F0502020204030204" pitchFamily="34" charset="0"/>
                <a:cs typeface="Arial" panose="020B0604020202020204" pitchFamily="34" charset="0"/>
              </a:defRPr>
            </a:lvl1pPr>
            <a:lvl2pPr marL="704850" indent="-271463">
              <a:defRPr>
                <a:solidFill>
                  <a:schemeClr val="tx1"/>
                </a:solidFill>
                <a:latin typeface="Calibri" panose="020F0502020204030204" pitchFamily="34" charset="0"/>
                <a:cs typeface="Arial" panose="020B0604020202020204" pitchFamily="34" charset="0"/>
              </a:defRPr>
            </a:lvl2pPr>
            <a:lvl3pPr marL="1082675" indent="-215900">
              <a:defRPr>
                <a:solidFill>
                  <a:schemeClr val="tx1"/>
                </a:solidFill>
                <a:latin typeface="Calibri" panose="020F0502020204030204" pitchFamily="34" charset="0"/>
                <a:cs typeface="Arial" panose="020B0604020202020204" pitchFamily="34" charset="0"/>
              </a:defRPr>
            </a:lvl3pPr>
            <a:lvl4pPr marL="1516063" indent="-215900">
              <a:defRPr>
                <a:solidFill>
                  <a:schemeClr val="tx1"/>
                </a:solidFill>
                <a:latin typeface="Calibri" panose="020F0502020204030204" pitchFamily="34" charset="0"/>
                <a:cs typeface="Arial" panose="020B0604020202020204" pitchFamily="34" charset="0"/>
              </a:defRPr>
            </a:lvl4pPr>
            <a:lvl5pPr marL="1949450" indent="-215900">
              <a:defRPr>
                <a:solidFill>
                  <a:schemeClr val="tx1"/>
                </a:solidFill>
                <a:latin typeface="Calibri" panose="020F0502020204030204" pitchFamily="34" charset="0"/>
                <a:cs typeface="Arial" panose="020B0604020202020204" pitchFamily="34" charset="0"/>
              </a:defRPr>
            </a:lvl5pPr>
            <a:lvl6pPr marL="24066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8638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3210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7782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a:fld id="{E828D0ED-3D22-4B9B-98FA-01441E6AAFB6}" type="slidenum">
              <a:rPr lang="en-US" altLang="en-US" sz="1200">
                <a:latin typeface="Arial" panose="020B0604020202020204" pitchFamily="34" charset="0"/>
              </a:rPr>
              <a:pPr algn="r"/>
              <a:t>23</a:t>
            </a:fld>
            <a:endParaRPr lang="en-US" altLang="en-US" sz="1200">
              <a:latin typeface="Arial" panose="020B0604020202020204" pitchFamily="34" charset="0"/>
            </a:endParaRPr>
          </a:p>
        </p:txBody>
      </p:sp>
      <p:sp>
        <p:nvSpPr>
          <p:cNvPr id="91139" name="Rectangle 2">
            <a:extLst>
              <a:ext uri="{FF2B5EF4-FFF2-40B4-BE49-F238E27FC236}">
                <a16:creationId xmlns:a16="http://schemas.microsoft.com/office/drawing/2014/main" id="{18FE7797-0875-4215-988B-B293165B558B}"/>
              </a:ext>
            </a:extLst>
          </p:cNvPr>
          <p:cNvSpPr>
            <a:spLocks noGrp="1" noRot="1" noChangeAspect="1" noChangeArrowheads="1" noTextEdit="1"/>
          </p:cNvSpPr>
          <p:nvPr>
            <p:ph type="sldImg"/>
          </p:nvPr>
        </p:nvSpPr>
        <p:spPr>
          <a:ln/>
        </p:spPr>
      </p:sp>
      <p:sp>
        <p:nvSpPr>
          <p:cNvPr id="91140" name="Rectangle 3">
            <a:extLst>
              <a:ext uri="{FF2B5EF4-FFF2-40B4-BE49-F238E27FC236}">
                <a16:creationId xmlns:a16="http://schemas.microsoft.com/office/drawing/2014/main" id="{A80E344F-1208-4004-A741-ADE5CE47764A}"/>
              </a:ext>
            </a:extLst>
          </p:cNvPr>
          <p:cNvSpPr>
            <a:spLocks noGrp="1" noChangeArrowheads="1"/>
          </p:cNvSpPr>
          <p:nvPr>
            <p:ph type="body" idx="1"/>
          </p:nvPr>
        </p:nvSpPr>
        <p:spPr/>
        <p:txBody>
          <a:bodyPr lIns="91432" tIns="45716" rIns="91432" bIns="45716"/>
          <a:lstStyle/>
          <a:p>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a:extLst>
              <a:ext uri="{FF2B5EF4-FFF2-40B4-BE49-F238E27FC236}">
                <a16:creationId xmlns:a16="http://schemas.microsoft.com/office/drawing/2014/main" id="{3D64E6FD-112A-4802-B509-262C3BDDA2D7}"/>
              </a:ext>
            </a:extLst>
          </p:cNvPr>
          <p:cNvSpPr txBox="1">
            <a:spLocks noGrp="1" noChangeArrowheads="1"/>
          </p:cNvSpPr>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32" tIns="45716" rIns="91432" bIns="45716" anchor="b"/>
          <a:lstStyle>
            <a:lvl1pPr>
              <a:defRPr>
                <a:solidFill>
                  <a:schemeClr val="tx1"/>
                </a:solidFill>
                <a:latin typeface="Calibri" panose="020F0502020204030204" pitchFamily="34" charset="0"/>
                <a:cs typeface="Arial" panose="020B0604020202020204" pitchFamily="34" charset="0"/>
              </a:defRPr>
            </a:lvl1pPr>
            <a:lvl2pPr marL="704850" indent="-271463">
              <a:defRPr>
                <a:solidFill>
                  <a:schemeClr val="tx1"/>
                </a:solidFill>
                <a:latin typeface="Calibri" panose="020F0502020204030204" pitchFamily="34" charset="0"/>
                <a:cs typeface="Arial" panose="020B0604020202020204" pitchFamily="34" charset="0"/>
              </a:defRPr>
            </a:lvl2pPr>
            <a:lvl3pPr marL="1082675" indent="-215900">
              <a:defRPr>
                <a:solidFill>
                  <a:schemeClr val="tx1"/>
                </a:solidFill>
                <a:latin typeface="Calibri" panose="020F0502020204030204" pitchFamily="34" charset="0"/>
                <a:cs typeface="Arial" panose="020B0604020202020204" pitchFamily="34" charset="0"/>
              </a:defRPr>
            </a:lvl3pPr>
            <a:lvl4pPr marL="1516063" indent="-215900">
              <a:defRPr>
                <a:solidFill>
                  <a:schemeClr val="tx1"/>
                </a:solidFill>
                <a:latin typeface="Calibri" panose="020F0502020204030204" pitchFamily="34" charset="0"/>
                <a:cs typeface="Arial" panose="020B0604020202020204" pitchFamily="34" charset="0"/>
              </a:defRPr>
            </a:lvl4pPr>
            <a:lvl5pPr marL="1949450" indent="-215900">
              <a:defRPr>
                <a:solidFill>
                  <a:schemeClr val="tx1"/>
                </a:solidFill>
                <a:latin typeface="Calibri" panose="020F0502020204030204" pitchFamily="34" charset="0"/>
                <a:cs typeface="Arial" panose="020B0604020202020204" pitchFamily="34" charset="0"/>
              </a:defRPr>
            </a:lvl5pPr>
            <a:lvl6pPr marL="24066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8638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3210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7782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a:fld id="{05C2C21C-40FC-4F1D-80DA-3A46BD801AC1}" type="slidenum">
              <a:rPr lang="en-US" altLang="en-US" sz="1200">
                <a:latin typeface="Arial" panose="020B0604020202020204" pitchFamily="34" charset="0"/>
              </a:rPr>
              <a:pPr algn="r"/>
              <a:t>24</a:t>
            </a:fld>
            <a:endParaRPr lang="en-US" altLang="en-US" sz="1200">
              <a:latin typeface="Arial" panose="020B0604020202020204" pitchFamily="34" charset="0"/>
            </a:endParaRPr>
          </a:p>
        </p:txBody>
      </p:sp>
      <p:sp>
        <p:nvSpPr>
          <p:cNvPr id="93187" name="Rectangle 2">
            <a:extLst>
              <a:ext uri="{FF2B5EF4-FFF2-40B4-BE49-F238E27FC236}">
                <a16:creationId xmlns:a16="http://schemas.microsoft.com/office/drawing/2014/main" id="{CBB021AF-1A18-42C9-9014-6434EFBBEE4F}"/>
              </a:ext>
            </a:extLst>
          </p:cNvPr>
          <p:cNvSpPr>
            <a:spLocks noGrp="1" noRot="1" noChangeAspect="1" noChangeArrowheads="1" noTextEdit="1"/>
          </p:cNvSpPr>
          <p:nvPr>
            <p:ph type="sldImg"/>
          </p:nvPr>
        </p:nvSpPr>
        <p:spPr>
          <a:ln/>
        </p:spPr>
      </p:sp>
      <p:sp>
        <p:nvSpPr>
          <p:cNvPr id="93188" name="Rectangle 3">
            <a:extLst>
              <a:ext uri="{FF2B5EF4-FFF2-40B4-BE49-F238E27FC236}">
                <a16:creationId xmlns:a16="http://schemas.microsoft.com/office/drawing/2014/main" id="{7105C2C4-CA6F-489A-8574-96C2767B850B}"/>
              </a:ext>
            </a:extLst>
          </p:cNvPr>
          <p:cNvSpPr>
            <a:spLocks noGrp="1" noChangeArrowheads="1"/>
          </p:cNvSpPr>
          <p:nvPr>
            <p:ph type="body" idx="1"/>
          </p:nvPr>
        </p:nvSpPr>
        <p:spPr/>
        <p:txBody>
          <a:bodyPr lIns="91432" tIns="45716" rIns="91432" bIns="45716"/>
          <a:lstStyle/>
          <a:p>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a:extLst>
              <a:ext uri="{FF2B5EF4-FFF2-40B4-BE49-F238E27FC236}">
                <a16:creationId xmlns:a16="http://schemas.microsoft.com/office/drawing/2014/main" id="{0D1BF4E3-DDD1-4EC9-80A5-D107DCADAC06}"/>
              </a:ext>
            </a:extLst>
          </p:cNvPr>
          <p:cNvSpPr txBox="1">
            <a:spLocks noGrp="1" noChangeArrowheads="1"/>
          </p:cNvSpPr>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32" tIns="45716" rIns="91432" bIns="45716" anchor="b"/>
          <a:lstStyle>
            <a:lvl1pPr>
              <a:defRPr>
                <a:solidFill>
                  <a:schemeClr val="tx1"/>
                </a:solidFill>
                <a:latin typeface="Calibri" panose="020F0502020204030204" pitchFamily="34" charset="0"/>
                <a:cs typeface="Arial" panose="020B0604020202020204" pitchFamily="34" charset="0"/>
              </a:defRPr>
            </a:lvl1pPr>
            <a:lvl2pPr marL="704850" indent="-271463">
              <a:defRPr>
                <a:solidFill>
                  <a:schemeClr val="tx1"/>
                </a:solidFill>
                <a:latin typeface="Calibri" panose="020F0502020204030204" pitchFamily="34" charset="0"/>
                <a:cs typeface="Arial" panose="020B0604020202020204" pitchFamily="34" charset="0"/>
              </a:defRPr>
            </a:lvl2pPr>
            <a:lvl3pPr marL="1082675" indent="-215900">
              <a:defRPr>
                <a:solidFill>
                  <a:schemeClr val="tx1"/>
                </a:solidFill>
                <a:latin typeface="Calibri" panose="020F0502020204030204" pitchFamily="34" charset="0"/>
                <a:cs typeface="Arial" panose="020B0604020202020204" pitchFamily="34" charset="0"/>
              </a:defRPr>
            </a:lvl3pPr>
            <a:lvl4pPr marL="1516063" indent="-215900">
              <a:defRPr>
                <a:solidFill>
                  <a:schemeClr val="tx1"/>
                </a:solidFill>
                <a:latin typeface="Calibri" panose="020F0502020204030204" pitchFamily="34" charset="0"/>
                <a:cs typeface="Arial" panose="020B0604020202020204" pitchFamily="34" charset="0"/>
              </a:defRPr>
            </a:lvl4pPr>
            <a:lvl5pPr marL="1949450" indent="-215900">
              <a:defRPr>
                <a:solidFill>
                  <a:schemeClr val="tx1"/>
                </a:solidFill>
                <a:latin typeface="Calibri" panose="020F0502020204030204" pitchFamily="34" charset="0"/>
                <a:cs typeface="Arial" panose="020B0604020202020204" pitchFamily="34" charset="0"/>
              </a:defRPr>
            </a:lvl5pPr>
            <a:lvl6pPr marL="24066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8638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3210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778250" indent="-2159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a:fld id="{FF790147-7D7A-4A35-8BB1-01BCF13E8445}" type="slidenum">
              <a:rPr lang="en-US" altLang="en-US" sz="1200">
                <a:latin typeface="Arial" panose="020B0604020202020204" pitchFamily="34" charset="0"/>
              </a:rPr>
              <a:pPr algn="r"/>
              <a:t>25</a:t>
            </a:fld>
            <a:endParaRPr lang="en-US" altLang="en-US" sz="1200">
              <a:latin typeface="Arial" panose="020B0604020202020204" pitchFamily="34" charset="0"/>
            </a:endParaRPr>
          </a:p>
        </p:txBody>
      </p:sp>
      <p:sp>
        <p:nvSpPr>
          <p:cNvPr id="95235" name="Rectangle 2">
            <a:extLst>
              <a:ext uri="{FF2B5EF4-FFF2-40B4-BE49-F238E27FC236}">
                <a16:creationId xmlns:a16="http://schemas.microsoft.com/office/drawing/2014/main" id="{C3E05A28-D4C5-40DB-AC2C-61CB6137E3C9}"/>
              </a:ext>
            </a:extLst>
          </p:cNvPr>
          <p:cNvSpPr>
            <a:spLocks noGrp="1" noRot="1" noChangeAspect="1" noChangeArrowheads="1" noTextEdit="1"/>
          </p:cNvSpPr>
          <p:nvPr>
            <p:ph type="sldImg"/>
          </p:nvPr>
        </p:nvSpPr>
        <p:spPr>
          <a:ln/>
        </p:spPr>
      </p:sp>
      <p:sp>
        <p:nvSpPr>
          <p:cNvPr id="95236" name="Rectangle 3">
            <a:extLst>
              <a:ext uri="{FF2B5EF4-FFF2-40B4-BE49-F238E27FC236}">
                <a16:creationId xmlns:a16="http://schemas.microsoft.com/office/drawing/2014/main" id="{79A6D8DA-E8A6-4EED-A18B-966261C9C820}"/>
              </a:ext>
            </a:extLst>
          </p:cNvPr>
          <p:cNvSpPr>
            <a:spLocks noGrp="1" noChangeArrowheads="1"/>
          </p:cNvSpPr>
          <p:nvPr>
            <p:ph type="body" idx="1"/>
          </p:nvPr>
        </p:nvSpPr>
        <p:spPr/>
        <p:txBody>
          <a:bodyPr lIns="91432" tIns="45716" rIns="91432" bIns="45716"/>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Whit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
        <p:nvSpPr>
          <p:cNvPr id="4" name="Text Placeholder 3">
            <a:extLst>
              <a:ext uri="{FF2B5EF4-FFF2-40B4-BE49-F238E27FC236}">
                <a16:creationId xmlns:a16="http://schemas.microsoft.com/office/drawing/2014/main" id="{D9B95403-0BD0-49BA-A107-DDC39AD36D53}"/>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3100447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475656" y="908720"/>
            <a:ext cx="7772400" cy="2520280"/>
          </a:xfrm>
        </p:spPr>
        <p:txBody>
          <a:bodyPr/>
          <a:lstStyle/>
          <a:p>
            <a:br>
              <a:rPr lang="en-GB" altLang="en-US" sz="3200" dirty="0"/>
            </a:br>
            <a:br>
              <a:rPr lang="en-GB" altLang="en-US" sz="3200" dirty="0"/>
            </a:br>
            <a:r>
              <a:rPr lang="en-GB" altLang="en-US" sz="3200" dirty="0"/>
              <a:t>Managing in complex environments: Strategies, Insights and Solutions</a:t>
            </a:r>
            <a:br>
              <a:rPr lang="en-GB" altLang="en-US" sz="3200" dirty="0"/>
            </a:br>
            <a:r>
              <a:rPr lang="en-GB" altLang="en-US" sz="3200" dirty="0"/>
              <a:t>MICE</a:t>
            </a:r>
            <a:br>
              <a:rPr lang="en-GB" altLang="en-US" sz="3200" dirty="0"/>
            </a:br>
            <a:r>
              <a:rPr lang="en-GB" altLang="en-US" sz="3200" dirty="0"/>
              <a:t>SPBD 7006</a:t>
            </a:r>
            <a:br>
              <a:rPr lang="en-US" altLang="en-US" sz="3200" b="1" dirty="0"/>
            </a:br>
            <a:r>
              <a:rPr lang="en-US" altLang="en-US" sz="3200" b="1" dirty="0">
                <a:solidFill>
                  <a:srgbClr val="FF0000"/>
                </a:solidFill>
              </a:rPr>
              <a:t>Week 3 (Lecture 3)</a:t>
            </a:r>
            <a:endParaRPr lang="en-US" dirty="0">
              <a:solidFill>
                <a:srgbClr val="FF0000"/>
              </a:solidFill>
            </a:endParaRPr>
          </a:p>
        </p:txBody>
      </p:sp>
    </p:spTree>
    <p:extLst>
      <p:ext uri="{BB962C8B-B14F-4D97-AF65-F5344CB8AC3E}">
        <p14:creationId xmlns:p14="http://schemas.microsoft.com/office/powerpoint/2010/main" val="3783712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515FD-8183-4198-AA92-0AA676823AB5}"/>
              </a:ext>
            </a:extLst>
          </p:cNvPr>
          <p:cNvSpPr>
            <a:spLocks noGrp="1"/>
          </p:cNvSpPr>
          <p:nvPr>
            <p:ph type="title"/>
          </p:nvPr>
        </p:nvSpPr>
        <p:spPr>
          <a:xfrm>
            <a:off x="483002" y="-190165"/>
            <a:ext cx="8229600" cy="1143000"/>
          </a:xfrm>
        </p:spPr>
        <p:txBody>
          <a:bodyPr rtlCol="0">
            <a:normAutofit/>
          </a:bodyPr>
          <a:lstStyle/>
          <a:p>
            <a:pPr algn="ctr" fontAlgn="auto">
              <a:spcAft>
                <a:spcPts val="0"/>
              </a:spcAft>
              <a:defRPr/>
            </a:pPr>
            <a:r>
              <a:rPr lang="en-GB" b="1" dirty="0">
                <a:latin typeface="Tahoma" panose="020B0604030504040204" pitchFamily="34" charset="0"/>
                <a:ea typeface="Tahoma" panose="020B0604030504040204" pitchFamily="34" charset="0"/>
                <a:cs typeface="Tahoma" panose="020B0604030504040204" pitchFamily="34" charset="0"/>
              </a:rPr>
              <a:t>Today’s objective(s)</a:t>
            </a:r>
          </a:p>
        </p:txBody>
      </p:sp>
      <p:sp>
        <p:nvSpPr>
          <p:cNvPr id="15363" name="Text Placeholder 2">
            <a:extLst>
              <a:ext uri="{FF2B5EF4-FFF2-40B4-BE49-F238E27FC236}">
                <a16:creationId xmlns:a16="http://schemas.microsoft.com/office/drawing/2014/main" id="{3B22A440-FEEF-40AA-9A7E-D5BD6D6EE1F4}"/>
              </a:ext>
            </a:extLst>
          </p:cNvPr>
          <p:cNvSpPr>
            <a:spLocks noGrp="1"/>
          </p:cNvSpPr>
          <p:nvPr>
            <p:ph type="body" idx="1"/>
          </p:nvPr>
        </p:nvSpPr>
        <p:spPr>
          <a:xfrm>
            <a:off x="483002" y="775916"/>
            <a:ext cx="8135937" cy="492844"/>
          </a:xfrm>
        </p:spPr>
        <p:txBody>
          <a:bodyPr/>
          <a:lstStyle/>
          <a:p>
            <a:pPr>
              <a:spcBef>
                <a:spcPct val="0"/>
              </a:spcBef>
              <a:buFont typeface="Wingdings 2" panose="05020102010507070707" pitchFamily="18" charset="2"/>
              <a:buNone/>
            </a:pPr>
            <a:r>
              <a:rPr lang="en-GB" altLang="en-US" dirty="0"/>
              <a:t>At the end of this session you will be able to:</a:t>
            </a:r>
          </a:p>
        </p:txBody>
      </p:sp>
      <p:sp>
        <p:nvSpPr>
          <p:cNvPr id="15364" name="Content Placeholder 3">
            <a:extLst>
              <a:ext uri="{FF2B5EF4-FFF2-40B4-BE49-F238E27FC236}">
                <a16:creationId xmlns:a16="http://schemas.microsoft.com/office/drawing/2014/main" id="{B6209C69-25A0-4D31-9B12-0DACABC50475}"/>
              </a:ext>
            </a:extLst>
          </p:cNvPr>
          <p:cNvSpPr>
            <a:spLocks noGrp="1"/>
          </p:cNvSpPr>
          <p:nvPr>
            <p:ph sz="half" idx="2"/>
          </p:nvPr>
        </p:nvSpPr>
        <p:spPr>
          <a:xfrm>
            <a:off x="276144" y="1297619"/>
            <a:ext cx="8591712" cy="3951287"/>
          </a:xfrm>
        </p:spPr>
        <p:txBody>
          <a:bodyPr/>
          <a:lstStyle/>
          <a:p>
            <a:r>
              <a:rPr lang="en-GB" altLang="en-US" dirty="0"/>
              <a:t>Be able to distinguish between tight and loose labour markets</a:t>
            </a:r>
          </a:p>
          <a:p>
            <a:r>
              <a:rPr lang="en-GB" altLang="en-US" dirty="0"/>
              <a:t>Advise about their implications for resourcing and talent management </a:t>
            </a:r>
          </a:p>
          <a:p>
            <a:r>
              <a:rPr lang="en-GB" altLang="en-US" dirty="0"/>
              <a:t>Develop appropriate strategies to match labour market conditions</a:t>
            </a:r>
          </a:p>
          <a:p>
            <a:r>
              <a:rPr lang="en-GB" altLang="en-US" dirty="0"/>
              <a:t>Discuss Generation Y workers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080803A4-BD52-4FD7-AF47-EE47AC717827}"/>
              </a:ext>
            </a:extLst>
          </p:cNvPr>
          <p:cNvSpPr>
            <a:spLocks noGrp="1" noChangeArrowheads="1"/>
          </p:cNvSpPr>
          <p:nvPr>
            <p:ph type="title" idx="4294967295"/>
          </p:nvPr>
        </p:nvSpPr>
        <p:spPr>
          <a:xfrm>
            <a:off x="395536" y="33543"/>
            <a:ext cx="8229600" cy="1143000"/>
          </a:xfrm>
        </p:spPr>
        <p:txBody>
          <a:bodyPr/>
          <a:lstStyle/>
          <a:p>
            <a:r>
              <a:rPr lang="en-GB" altLang="en-US" b="1" dirty="0"/>
              <a:t>Session Objectives</a:t>
            </a:r>
          </a:p>
        </p:txBody>
      </p:sp>
      <p:sp>
        <p:nvSpPr>
          <p:cNvPr id="66563" name="Rectangle 3">
            <a:extLst>
              <a:ext uri="{FF2B5EF4-FFF2-40B4-BE49-F238E27FC236}">
                <a16:creationId xmlns:a16="http://schemas.microsoft.com/office/drawing/2014/main" id="{3E3FF858-98CD-4BBE-A21F-43C0F6592AE8}"/>
              </a:ext>
            </a:extLst>
          </p:cNvPr>
          <p:cNvSpPr>
            <a:spLocks noGrp="1" noChangeArrowheads="1"/>
          </p:cNvSpPr>
          <p:nvPr>
            <p:ph idx="4294967295"/>
          </p:nvPr>
        </p:nvSpPr>
        <p:spPr/>
        <p:txBody>
          <a:bodyPr/>
          <a:lstStyle/>
          <a:p>
            <a:r>
              <a:rPr lang="en-GB" altLang="en-US" dirty="0"/>
              <a:t>Be able to distinguish between tight and loose labour markets</a:t>
            </a:r>
          </a:p>
          <a:p>
            <a:r>
              <a:rPr lang="en-GB" altLang="en-US" dirty="0"/>
              <a:t>Advise about their implications for resourcing and talent management </a:t>
            </a:r>
          </a:p>
          <a:p>
            <a:r>
              <a:rPr lang="en-GB" altLang="en-US" dirty="0"/>
              <a:t>Develop appropriate strategies to match labour market conditions</a:t>
            </a:r>
          </a:p>
          <a:p>
            <a:r>
              <a:rPr lang="en-GB" altLang="en-US" dirty="0"/>
              <a:t>Discuss Generation Y workers</a:t>
            </a:r>
          </a:p>
        </p:txBody>
      </p:sp>
      <p:sp>
        <p:nvSpPr>
          <p:cNvPr id="4" name="Date Placeholder 3">
            <a:extLst>
              <a:ext uri="{FF2B5EF4-FFF2-40B4-BE49-F238E27FC236}">
                <a16:creationId xmlns:a16="http://schemas.microsoft.com/office/drawing/2014/main" id="{FC552A3F-C4C8-402D-A2A8-C0E4885358F3}"/>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E845F579-3001-4AE9-A07C-E09B61E31D0E}" type="datetime1">
              <a:rPr lang="en-GB" altLang="en-US" sz="788">
                <a:solidFill>
                  <a:schemeClr val="tx1">
                    <a:tint val="75000"/>
                  </a:schemeClr>
                </a:solidFill>
                <a:latin typeface="+mn-lt"/>
                <a:cs typeface="+mn-cs"/>
              </a:rPr>
              <a:pPr algn="ctr" eaLnBrk="1" fontAlgn="auto" hangingPunct="1">
                <a:spcBef>
                  <a:spcPts val="0"/>
                </a:spcBef>
                <a:spcAft>
                  <a:spcPts val="0"/>
                </a:spcAft>
                <a:defRPr/>
              </a:pPr>
              <a:t>15/06/2020</a:t>
            </a:fld>
            <a:endParaRPr lang="en-US" altLang="en-US" sz="788">
              <a:solidFill>
                <a:schemeClr val="tx1">
                  <a:tint val="75000"/>
                </a:schemeClr>
              </a:solidFill>
              <a:latin typeface="+mn-lt"/>
              <a:cs typeface="+mn-cs"/>
            </a:endParaRPr>
          </a:p>
        </p:txBody>
      </p:sp>
      <p:sp>
        <p:nvSpPr>
          <p:cNvPr id="66565" name="Slide Number Placeholder 5">
            <a:extLst>
              <a:ext uri="{FF2B5EF4-FFF2-40B4-BE49-F238E27FC236}">
                <a16:creationId xmlns:a16="http://schemas.microsoft.com/office/drawing/2014/main" id="{03E915BB-6A5B-46EF-B5AC-B55002672E7E}"/>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FBDBDE15-6D85-4958-9943-0F4519E1D2F7}" type="slidenum">
              <a:rPr lang="en-US" altLang="en-US" sz="900">
                <a:solidFill>
                  <a:srgbClr val="898989"/>
                </a:solidFill>
                <a:latin typeface="Myriad Pro"/>
              </a:rPr>
              <a:pPr algn="r" eaLnBrk="1" hangingPunct="1"/>
              <a:t>3</a:t>
            </a:fld>
            <a:endParaRPr lang="en-US" altLang="en-US" sz="900">
              <a:solidFill>
                <a:srgbClr val="898989"/>
              </a:solidFill>
              <a:latin typeface="Myriad Pro"/>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a:extLst>
              <a:ext uri="{FF2B5EF4-FFF2-40B4-BE49-F238E27FC236}">
                <a16:creationId xmlns:a16="http://schemas.microsoft.com/office/drawing/2014/main" id="{0915E9E7-28DC-4757-B025-70A909F6A3AF}"/>
              </a:ext>
            </a:extLst>
          </p:cNvPr>
          <p:cNvSpPr>
            <a:spLocks noGrp="1" noChangeArrowheads="1"/>
          </p:cNvSpPr>
          <p:nvPr>
            <p:ph type="title" idx="4294967295"/>
          </p:nvPr>
        </p:nvSpPr>
        <p:spPr/>
        <p:txBody>
          <a:bodyPr/>
          <a:lstStyle/>
          <a:p>
            <a:r>
              <a:rPr lang="en-GB" altLang="en-US" b="1" dirty="0"/>
              <a:t>External Labour Markets</a:t>
            </a:r>
            <a:endParaRPr lang="en-US" altLang="en-US" b="1" dirty="0"/>
          </a:p>
        </p:txBody>
      </p:sp>
      <p:sp>
        <p:nvSpPr>
          <p:cNvPr id="67587" name="Rectangle 3">
            <a:extLst>
              <a:ext uri="{FF2B5EF4-FFF2-40B4-BE49-F238E27FC236}">
                <a16:creationId xmlns:a16="http://schemas.microsoft.com/office/drawing/2014/main" id="{5B689C26-AE4B-4134-AE58-0B158CD88320}"/>
              </a:ext>
            </a:extLst>
          </p:cNvPr>
          <p:cNvSpPr>
            <a:spLocks noGrp="1" noChangeArrowheads="1"/>
          </p:cNvSpPr>
          <p:nvPr>
            <p:ph idx="4294967295"/>
          </p:nvPr>
        </p:nvSpPr>
        <p:spPr>
          <a:xfrm>
            <a:off x="323528" y="1417638"/>
            <a:ext cx="8229600" cy="3394472"/>
          </a:xfrm>
        </p:spPr>
        <p:txBody>
          <a:bodyPr/>
          <a:lstStyle/>
          <a:p>
            <a:pPr>
              <a:lnSpc>
                <a:spcPct val="80000"/>
              </a:lnSpc>
            </a:pPr>
            <a:r>
              <a:rPr lang="en-GB" altLang="en-US" sz="1800" dirty="0"/>
              <a:t>The amount of people offering their labour at different wage rates</a:t>
            </a:r>
          </a:p>
          <a:p>
            <a:pPr>
              <a:lnSpc>
                <a:spcPct val="80000"/>
              </a:lnSpc>
              <a:buFontTx/>
              <a:buNone/>
            </a:pPr>
            <a:endParaRPr lang="en-GB" altLang="en-US" sz="1800" dirty="0"/>
          </a:p>
          <a:p>
            <a:pPr>
              <a:lnSpc>
                <a:spcPct val="80000"/>
              </a:lnSpc>
            </a:pPr>
            <a:r>
              <a:rPr lang="en-GB" altLang="en-US" sz="1800" dirty="0"/>
              <a:t>Can be local, national or international</a:t>
            </a:r>
          </a:p>
          <a:p>
            <a:pPr>
              <a:lnSpc>
                <a:spcPct val="80000"/>
              </a:lnSpc>
            </a:pPr>
            <a:endParaRPr lang="en-GB" altLang="en-US" sz="1800" dirty="0"/>
          </a:p>
          <a:p>
            <a:pPr>
              <a:lnSpc>
                <a:spcPct val="80000"/>
              </a:lnSpc>
            </a:pPr>
            <a:r>
              <a:rPr lang="en-GB" altLang="en-US" sz="1800" dirty="0"/>
              <a:t>Conditions vary over time and across employment</a:t>
            </a:r>
          </a:p>
          <a:p>
            <a:pPr>
              <a:lnSpc>
                <a:spcPct val="80000"/>
              </a:lnSpc>
              <a:buFontTx/>
              <a:buNone/>
            </a:pPr>
            <a:r>
              <a:rPr lang="en-GB" altLang="en-US" sz="1800" dirty="0"/>
              <a:t>		“Tight” labour market – fierce competition for talent</a:t>
            </a:r>
          </a:p>
          <a:p>
            <a:pPr>
              <a:lnSpc>
                <a:spcPct val="80000"/>
              </a:lnSpc>
              <a:buFontTx/>
              <a:buNone/>
            </a:pPr>
            <a:r>
              <a:rPr lang="en-GB" altLang="en-US" sz="1800" dirty="0"/>
              <a:t>		“Loose labour market – plentiful supply of potential employees</a:t>
            </a:r>
          </a:p>
          <a:p>
            <a:pPr>
              <a:lnSpc>
                <a:spcPct val="80000"/>
              </a:lnSpc>
              <a:buFontTx/>
              <a:buNone/>
            </a:pPr>
            <a:endParaRPr lang="en-GB" altLang="en-US" sz="1800" dirty="0"/>
          </a:p>
          <a:p>
            <a:pPr>
              <a:lnSpc>
                <a:spcPct val="80000"/>
              </a:lnSpc>
              <a:buFontTx/>
              <a:buNone/>
            </a:pPr>
            <a:r>
              <a:rPr lang="en-GB" altLang="en-US" sz="1800" dirty="0"/>
              <a:t>		</a:t>
            </a:r>
          </a:p>
          <a:p>
            <a:pPr>
              <a:lnSpc>
                <a:spcPct val="80000"/>
              </a:lnSpc>
              <a:buFontTx/>
              <a:buNone/>
            </a:pPr>
            <a:endParaRPr lang="en-GB" altLang="en-US" sz="1800" dirty="0"/>
          </a:p>
          <a:p>
            <a:pPr>
              <a:lnSpc>
                <a:spcPct val="80000"/>
              </a:lnSpc>
              <a:buFontTx/>
              <a:buNone/>
            </a:pPr>
            <a:endParaRPr lang="en-GB" altLang="en-US" sz="1800" dirty="0"/>
          </a:p>
          <a:p>
            <a:pPr>
              <a:lnSpc>
                <a:spcPct val="80000"/>
              </a:lnSpc>
              <a:buFontTx/>
              <a:buNone/>
            </a:pPr>
            <a:endParaRPr lang="en-US" altLang="en-US" sz="1800" dirty="0"/>
          </a:p>
        </p:txBody>
      </p:sp>
      <p:sp>
        <p:nvSpPr>
          <p:cNvPr id="4" name="Date Placeholder 3">
            <a:extLst>
              <a:ext uri="{FF2B5EF4-FFF2-40B4-BE49-F238E27FC236}">
                <a16:creationId xmlns:a16="http://schemas.microsoft.com/office/drawing/2014/main" id="{F434CBDB-DD41-4E7D-8981-B0E995B5E723}"/>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B0833FD1-DC6D-485A-BF3D-BF1C056AE4A4}" type="datetime1">
              <a:rPr lang="en-GB" altLang="en-US" sz="788">
                <a:solidFill>
                  <a:schemeClr val="tx1">
                    <a:tint val="75000"/>
                  </a:schemeClr>
                </a:solidFill>
                <a:latin typeface="+mn-lt"/>
                <a:cs typeface="+mn-cs"/>
              </a:rPr>
              <a:pPr algn="ctr" eaLnBrk="1" fontAlgn="auto" hangingPunct="1">
                <a:spcBef>
                  <a:spcPts val="0"/>
                </a:spcBef>
                <a:spcAft>
                  <a:spcPts val="0"/>
                </a:spcAft>
                <a:defRPr/>
              </a:pPr>
              <a:t>15/06/2020</a:t>
            </a:fld>
            <a:endParaRPr lang="en-US" altLang="en-US" sz="788">
              <a:solidFill>
                <a:schemeClr val="tx1">
                  <a:tint val="75000"/>
                </a:schemeClr>
              </a:solidFill>
              <a:latin typeface="+mn-lt"/>
              <a:cs typeface="+mn-cs"/>
            </a:endParaRPr>
          </a:p>
        </p:txBody>
      </p:sp>
      <p:sp>
        <p:nvSpPr>
          <p:cNvPr id="67589" name="Slide Number Placeholder 5">
            <a:extLst>
              <a:ext uri="{FF2B5EF4-FFF2-40B4-BE49-F238E27FC236}">
                <a16:creationId xmlns:a16="http://schemas.microsoft.com/office/drawing/2014/main" id="{41035E1D-A163-4FA8-B4B4-A1D93AFFFFBA}"/>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16CAFFFA-2BC5-4204-8653-8863B4B3FB62}" type="slidenum">
              <a:rPr lang="en-US" altLang="en-US" sz="900">
                <a:solidFill>
                  <a:srgbClr val="898989"/>
                </a:solidFill>
                <a:latin typeface="Myriad Pro"/>
              </a:rPr>
              <a:pPr algn="r" eaLnBrk="1" hangingPunct="1"/>
              <a:t>4</a:t>
            </a:fld>
            <a:endParaRPr lang="en-US" altLang="en-US" sz="900">
              <a:solidFill>
                <a:srgbClr val="898989"/>
              </a:solidFill>
              <a:latin typeface="Myriad Pro"/>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EA34C692-167C-4FDF-9C8A-7220DA388BC8}"/>
              </a:ext>
            </a:extLst>
          </p:cNvPr>
          <p:cNvSpPr>
            <a:spLocks noGrp="1" noChangeArrowheads="1"/>
          </p:cNvSpPr>
          <p:nvPr>
            <p:ph type="title" idx="4294967295"/>
          </p:nvPr>
        </p:nvSpPr>
        <p:spPr/>
        <p:txBody>
          <a:bodyPr/>
          <a:lstStyle/>
          <a:p>
            <a:r>
              <a:rPr lang="en-GB" altLang="en-US" b="1" dirty="0"/>
              <a:t>Internal Labour Market</a:t>
            </a:r>
            <a:endParaRPr lang="en-US" altLang="en-US" b="1" dirty="0"/>
          </a:p>
        </p:txBody>
      </p:sp>
      <p:sp>
        <p:nvSpPr>
          <p:cNvPr id="69635" name="Rectangle 3">
            <a:extLst>
              <a:ext uri="{FF2B5EF4-FFF2-40B4-BE49-F238E27FC236}">
                <a16:creationId xmlns:a16="http://schemas.microsoft.com/office/drawing/2014/main" id="{CBC046AB-99C5-4040-84D0-01DF77E38AC8}"/>
              </a:ext>
            </a:extLst>
          </p:cNvPr>
          <p:cNvSpPr>
            <a:spLocks noGrp="1" noChangeArrowheads="1"/>
          </p:cNvSpPr>
          <p:nvPr>
            <p:ph idx="4294967295"/>
          </p:nvPr>
        </p:nvSpPr>
        <p:spPr>
          <a:xfrm>
            <a:off x="457200" y="1340768"/>
            <a:ext cx="8229600" cy="3916363"/>
          </a:xfrm>
        </p:spPr>
        <p:txBody>
          <a:bodyPr/>
          <a:lstStyle/>
          <a:p>
            <a:r>
              <a:rPr lang="en-GB" altLang="en-US" dirty="0"/>
              <a:t>A hierarchical structure where workers compete for promotion</a:t>
            </a:r>
          </a:p>
          <a:p>
            <a:pPr>
              <a:buFontTx/>
              <a:buNone/>
            </a:pPr>
            <a:r>
              <a:rPr lang="en-GB" altLang="en-US" dirty="0"/>
              <a:t>And</a:t>
            </a:r>
          </a:p>
          <a:p>
            <a:r>
              <a:rPr lang="en-GB" altLang="en-US" dirty="0"/>
              <a:t>The firm provides the appropriate amount of pay that comes with promotion to elicit effort from the worker</a:t>
            </a:r>
            <a:endParaRPr lang="en-US" altLang="en-US" dirty="0"/>
          </a:p>
        </p:txBody>
      </p:sp>
      <p:sp>
        <p:nvSpPr>
          <p:cNvPr id="4" name="Date Placeholder 3">
            <a:extLst>
              <a:ext uri="{FF2B5EF4-FFF2-40B4-BE49-F238E27FC236}">
                <a16:creationId xmlns:a16="http://schemas.microsoft.com/office/drawing/2014/main" id="{3F728672-2BCA-4A3E-A111-692E26DFD0C2}"/>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C58DB930-4B73-40E5-95CC-31A99569310E}" type="datetime1">
              <a:rPr lang="en-GB" altLang="en-US" sz="788">
                <a:solidFill>
                  <a:schemeClr val="tx1">
                    <a:tint val="75000"/>
                  </a:schemeClr>
                </a:solidFill>
                <a:latin typeface="+mn-lt"/>
                <a:cs typeface="+mn-cs"/>
              </a:rPr>
              <a:pPr algn="ctr" eaLnBrk="1" fontAlgn="auto" hangingPunct="1">
                <a:spcBef>
                  <a:spcPts val="0"/>
                </a:spcBef>
                <a:spcAft>
                  <a:spcPts val="0"/>
                </a:spcAft>
                <a:defRPr/>
              </a:pPr>
              <a:t>15/06/2020</a:t>
            </a:fld>
            <a:endParaRPr lang="en-US" altLang="en-US" sz="788">
              <a:solidFill>
                <a:schemeClr val="tx1">
                  <a:tint val="75000"/>
                </a:schemeClr>
              </a:solidFill>
              <a:latin typeface="+mn-lt"/>
              <a:cs typeface="+mn-cs"/>
            </a:endParaRPr>
          </a:p>
        </p:txBody>
      </p:sp>
      <p:sp>
        <p:nvSpPr>
          <p:cNvPr id="69637" name="Slide Number Placeholder 5">
            <a:extLst>
              <a:ext uri="{FF2B5EF4-FFF2-40B4-BE49-F238E27FC236}">
                <a16:creationId xmlns:a16="http://schemas.microsoft.com/office/drawing/2014/main" id="{E3093134-E141-487D-AB86-161B95999C05}"/>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09B0B702-77B0-49AE-8F75-CE6CEC1B3254}" type="slidenum">
              <a:rPr lang="en-US" altLang="en-US" sz="900">
                <a:solidFill>
                  <a:srgbClr val="898989"/>
                </a:solidFill>
                <a:latin typeface="Myriad Pro"/>
              </a:rPr>
              <a:pPr algn="r" eaLnBrk="1" hangingPunct="1"/>
              <a:t>5</a:t>
            </a:fld>
            <a:endParaRPr lang="en-US" altLang="en-US" sz="900">
              <a:solidFill>
                <a:srgbClr val="898989"/>
              </a:solidFill>
              <a:latin typeface="Myriad Pro"/>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D204F0BD-64BE-44D4-AA0F-30F71CDB1FFF}"/>
              </a:ext>
            </a:extLst>
          </p:cNvPr>
          <p:cNvSpPr>
            <a:spLocks noGrp="1" noChangeArrowheads="1"/>
          </p:cNvSpPr>
          <p:nvPr>
            <p:ph type="title" idx="4294967295"/>
          </p:nvPr>
        </p:nvSpPr>
        <p:spPr>
          <a:xfrm>
            <a:off x="35496" y="188640"/>
            <a:ext cx="8686800" cy="1143000"/>
          </a:xfrm>
        </p:spPr>
        <p:txBody>
          <a:bodyPr/>
          <a:lstStyle/>
          <a:p>
            <a:r>
              <a:rPr lang="en-GB" altLang="en-US" sz="3600" b="1" dirty="0"/>
              <a:t>Competing in a “tight” labour market</a:t>
            </a:r>
          </a:p>
        </p:txBody>
      </p:sp>
      <p:sp>
        <p:nvSpPr>
          <p:cNvPr id="71683" name="Rectangle 3">
            <a:extLst>
              <a:ext uri="{FF2B5EF4-FFF2-40B4-BE49-F238E27FC236}">
                <a16:creationId xmlns:a16="http://schemas.microsoft.com/office/drawing/2014/main" id="{5AD0BEA8-3F7F-4577-A729-A53C79F840BD}"/>
              </a:ext>
            </a:extLst>
          </p:cNvPr>
          <p:cNvSpPr>
            <a:spLocks noGrp="1" noChangeArrowheads="1"/>
          </p:cNvSpPr>
          <p:nvPr>
            <p:ph idx="4294967295"/>
          </p:nvPr>
        </p:nvSpPr>
        <p:spPr>
          <a:xfrm>
            <a:off x="179512" y="1196752"/>
            <a:ext cx="8229600" cy="3916363"/>
          </a:xfrm>
        </p:spPr>
        <p:txBody>
          <a:bodyPr/>
          <a:lstStyle/>
          <a:p>
            <a:pPr>
              <a:buFontTx/>
              <a:buNone/>
            </a:pPr>
            <a:r>
              <a:rPr lang="en-GB" altLang="en-US" dirty="0"/>
              <a:t>People resourcing consequences:</a:t>
            </a:r>
          </a:p>
          <a:p>
            <a:r>
              <a:rPr lang="en-GB" altLang="en-US" dirty="0"/>
              <a:t>More sophisticated recruitment activities (wider applicant pools, luring back ex-employees)</a:t>
            </a:r>
          </a:p>
          <a:p>
            <a:r>
              <a:rPr lang="en-GB" altLang="en-US" dirty="0"/>
              <a:t>Retention initiatives</a:t>
            </a:r>
          </a:p>
          <a:p>
            <a:r>
              <a:rPr lang="en-GB" altLang="en-US" dirty="0"/>
              <a:t>Reorganisation – Skills mix review</a:t>
            </a:r>
          </a:p>
          <a:p>
            <a:r>
              <a:rPr lang="en-GB" altLang="en-US" dirty="0"/>
              <a:t>Development activities</a:t>
            </a:r>
          </a:p>
        </p:txBody>
      </p:sp>
      <p:sp>
        <p:nvSpPr>
          <p:cNvPr id="4" name="Date Placeholder 3">
            <a:extLst>
              <a:ext uri="{FF2B5EF4-FFF2-40B4-BE49-F238E27FC236}">
                <a16:creationId xmlns:a16="http://schemas.microsoft.com/office/drawing/2014/main" id="{F4EECD1D-A1E4-48AC-8B8D-1107350A6A0B}"/>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907FD1DB-5D1F-4030-A85E-31C4B475BBCB}" type="datetime1">
              <a:rPr lang="en-GB" altLang="en-US" sz="788">
                <a:solidFill>
                  <a:schemeClr val="tx1">
                    <a:tint val="75000"/>
                  </a:schemeClr>
                </a:solidFill>
                <a:latin typeface="+mn-lt"/>
                <a:cs typeface="+mn-cs"/>
              </a:rPr>
              <a:pPr algn="ctr" eaLnBrk="1" fontAlgn="auto" hangingPunct="1">
                <a:spcBef>
                  <a:spcPts val="0"/>
                </a:spcBef>
                <a:spcAft>
                  <a:spcPts val="0"/>
                </a:spcAft>
                <a:defRPr/>
              </a:pPr>
              <a:t>15/06/2020</a:t>
            </a:fld>
            <a:endParaRPr lang="en-US" altLang="en-US" sz="788">
              <a:solidFill>
                <a:schemeClr val="tx1">
                  <a:tint val="75000"/>
                </a:schemeClr>
              </a:solidFill>
              <a:latin typeface="+mn-lt"/>
              <a:cs typeface="+mn-cs"/>
            </a:endParaRPr>
          </a:p>
        </p:txBody>
      </p:sp>
      <p:sp>
        <p:nvSpPr>
          <p:cNvPr id="71685" name="Slide Number Placeholder 5">
            <a:extLst>
              <a:ext uri="{FF2B5EF4-FFF2-40B4-BE49-F238E27FC236}">
                <a16:creationId xmlns:a16="http://schemas.microsoft.com/office/drawing/2014/main" id="{43AA2305-3DE4-4595-9DCF-D9848E4CDD4C}"/>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D6F44DFD-E2C2-432F-AB92-F7023FEB9DA5}" type="slidenum">
              <a:rPr lang="en-US" altLang="en-US" sz="900">
                <a:solidFill>
                  <a:srgbClr val="898989"/>
                </a:solidFill>
                <a:latin typeface="Myriad Pro"/>
              </a:rPr>
              <a:pPr algn="r" eaLnBrk="1" hangingPunct="1"/>
              <a:t>6</a:t>
            </a:fld>
            <a:endParaRPr lang="en-US" altLang="en-US" sz="900">
              <a:solidFill>
                <a:srgbClr val="898989"/>
              </a:solidFill>
              <a:latin typeface="Myriad Pro"/>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F3D49867-B6A0-4981-9835-4C7977723314}"/>
              </a:ext>
            </a:extLst>
          </p:cNvPr>
          <p:cNvSpPr>
            <a:spLocks noGrp="1" noChangeArrowheads="1"/>
          </p:cNvSpPr>
          <p:nvPr>
            <p:ph type="title" idx="4294967295"/>
          </p:nvPr>
        </p:nvSpPr>
        <p:spPr>
          <a:xfrm>
            <a:off x="35496" y="274638"/>
            <a:ext cx="8651304" cy="1143000"/>
          </a:xfrm>
        </p:spPr>
        <p:txBody>
          <a:bodyPr/>
          <a:lstStyle/>
          <a:p>
            <a:r>
              <a:rPr lang="en-GB" altLang="en-US" sz="3600" b="1" dirty="0"/>
              <a:t>Competing in a “tight” labour market</a:t>
            </a:r>
          </a:p>
        </p:txBody>
      </p:sp>
      <p:sp>
        <p:nvSpPr>
          <p:cNvPr id="72707" name="Rectangle 3">
            <a:extLst>
              <a:ext uri="{FF2B5EF4-FFF2-40B4-BE49-F238E27FC236}">
                <a16:creationId xmlns:a16="http://schemas.microsoft.com/office/drawing/2014/main" id="{5BF9E1F0-DC22-44C9-9FEF-80AF1CB7A106}"/>
              </a:ext>
            </a:extLst>
          </p:cNvPr>
          <p:cNvSpPr>
            <a:spLocks noGrp="1" noChangeArrowheads="1"/>
          </p:cNvSpPr>
          <p:nvPr>
            <p:ph idx="4294967295"/>
          </p:nvPr>
        </p:nvSpPr>
        <p:spPr/>
        <p:txBody>
          <a:bodyPr/>
          <a:lstStyle/>
          <a:p>
            <a:r>
              <a:rPr lang="en-GB" altLang="en-US"/>
              <a:t>Employers need to take notice of the power balance.</a:t>
            </a:r>
          </a:p>
          <a:p>
            <a:pPr>
              <a:buFont typeface="Arial" panose="020B0604020202020204" pitchFamily="34" charset="0"/>
              <a:buNone/>
            </a:pPr>
            <a:r>
              <a:rPr lang="en-GB" altLang="en-US"/>
              <a:t> </a:t>
            </a:r>
          </a:p>
          <a:p>
            <a:r>
              <a:rPr lang="en-GB" altLang="en-US"/>
              <a:t>Employees will demand more – flexibility, autonomy, working conditions, development opportunities, pay.</a:t>
            </a:r>
          </a:p>
        </p:txBody>
      </p:sp>
      <p:sp>
        <p:nvSpPr>
          <p:cNvPr id="4" name="Date Placeholder 3">
            <a:extLst>
              <a:ext uri="{FF2B5EF4-FFF2-40B4-BE49-F238E27FC236}">
                <a16:creationId xmlns:a16="http://schemas.microsoft.com/office/drawing/2014/main" id="{8405E29B-FBEA-4237-B940-4F8C176AFBB9}"/>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EABAB7DD-CA39-4E13-892B-C35C9BE84D9A}" type="datetime1">
              <a:rPr lang="en-GB" altLang="en-US" sz="788">
                <a:solidFill>
                  <a:schemeClr val="tx1">
                    <a:tint val="75000"/>
                  </a:schemeClr>
                </a:solidFill>
                <a:latin typeface="+mn-lt"/>
                <a:cs typeface="+mn-cs"/>
              </a:rPr>
              <a:pPr algn="ctr" eaLnBrk="1" fontAlgn="auto" hangingPunct="1">
                <a:spcBef>
                  <a:spcPts val="0"/>
                </a:spcBef>
                <a:spcAft>
                  <a:spcPts val="0"/>
                </a:spcAft>
                <a:defRPr/>
              </a:pPr>
              <a:t>15/06/2020</a:t>
            </a:fld>
            <a:endParaRPr lang="en-US" altLang="en-US" sz="788">
              <a:solidFill>
                <a:schemeClr val="tx1">
                  <a:tint val="75000"/>
                </a:schemeClr>
              </a:solidFill>
              <a:latin typeface="+mn-lt"/>
              <a:cs typeface="+mn-cs"/>
            </a:endParaRPr>
          </a:p>
        </p:txBody>
      </p:sp>
      <p:sp>
        <p:nvSpPr>
          <p:cNvPr id="72709" name="Slide Number Placeholder 5">
            <a:extLst>
              <a:ext uri="{FF2B5EF4-FFF2-40B4-BE49-F238E27FC236}">
                <a16:creationId xmlns:a16="http://schemas.microsoft.com/office/drawing/2014/main" id="{7D3DCDF0-0C10-47F6-B44C-0738424AD673}"/>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9D014243-CAF1-4010-8A25-158A85FCB916}" type="slidenum">
              <a:rPr lang="en-US" altLang="en-US" sz="900">
                <a:solidFill>
                  <a:srgbClr val="898989"/>
                </a:solidFill>
                <a:latin typeface="Myriad Pro"/>
              </a:rPr>
              <a:pPr algn="r" eaLnBrk="1" hangingPunct="1"/>
              <a:t>7</a:t>
            </a:fld>
            <a:endParaRPr lang="en-US" altLang="en-US" sz="900">
              <a:solidFill>
                <a:srgbClr val="898989"/>
              </a:solidFill>
              <a:latin typeface="Myriad Pro"/>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3BC1F02C-B132-4416-8771-0300AB087454}"/>
              </a:ext>
            </a:extLst>
          </p:cNvPr>
          <p:cNvSpPr>
            <a:spLocks noGrp="1" noChangeArrowheads="1"/>
          </p:cNvSpPr>
          <p:nvPr>
            <p:ph type="title" idx="4294967295"/>
          </p:nvPr>
        </p:nvSpPr>
        <p:spPr/>
        <p:txBody>
          <a:bodyPr/>
          <a:lstStyle/>
          <a:p>
            <a:r>
              <a:rPr lang="en-GB" altLang="en-US" b="1" dirty="0"/>
              <a:t>UK Labour market</a:t>
            </a:r>
          </a:p>
        </p:txBody>
      </p:sp>
      <p:sp>
        <p:nvSpPr>
          <p:cNvPr id="73731" name="Rectangle 3">
            <a:extLst>
              <a:ext uri="{FF2B5EF4-FFF2-40B4-BE49-F238E27FC236}">
                <a16:creationId xmlns:a16="http://schemas.microsoft.com/office/drawing/2014/main" id="{94ECA807-F43D-40EB-A71A-DA4D6D3406CA}"/>
              </a:ext>
            </a:extLst>
          </p:cNvPr>
          <p:cNvSpPr>
            <a:spLocks noGrp="1" noChangeArrowheads="1"/>
          </p:cNvSpPr>
          <p:nvPr>
            <p:ph idx="4294967295"/>
          </p:nvPr>
        </p:nvSpPr>
        <p:spPr>
          <a:xfrm>
            <a:off x="395536" y="1268760"/>
            <a:ext cx="8229600" cy="3348038"/>
          </a:xfrm>
        </p:spPr>
        <p:txBody>
          <a:bodyPr/>
          <a:lstStyle/>
          <a:p>
            <a:pPr>
              <a:buFontTx/>
              <a:buNone/>
            </a:pPr>
            <a:r>
              <a:rPr lang="en-GB" altLang="en-US" dirty="0"/>
              <a:t>Conditions vary depending on:</a:t>
            </a:r>
          </a:p>
          <a:p>
            <a:r>
              <a:rPr lang="en-GB" altLang="en-US" dirty="0"/>
              <a:t>The economy</a:t>
            </a:r>
          </a:p>
          <a:p>
            <a:r>
              <a:rPr lang="en-GB" altLang="en-US" dirty="0"/>
              <a:t>Number of people with the skills required</a:t>
            </a:r>
          </a:p>
          <a:p>
            <a:r>
              <a:rPr lang="en-GB" altLang="en-US" dirty="0"/>
              <a:t>Levels of unemployment</a:t>
            </a:r>
          </a:p>
          <a:p>
            <a:r>
              <a:rPr lang="en-GB" altLang="en-US" dirty="0"/>
              <a:t>Long term trend points towards an increasing demand for highly skilled workers</a:t>
            </a:r>
          </a:p>
        </p:txBody>
      </p:sp>
      <p:sp>
        <p:nvSpPr>
          <p:cNvPr id="4" name="Date Placeholder 3">
            <a:extLst>
              <a:ext uri="{FF2B5EF4-FFF2-40B4-BE49-F238E27FC236}">
                <a16:creationId xmlns:a16="http://schemas.microsoft.com/office/drawing/2014/main" id="{D2C8B17E-D460-4C12-BCDE-FC1531C78703}"/>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8430B310-1225-469A-A7A2-BC2D5C543A51}" type="datetime1">
              <a:rPr lang="en-GB" altLang="en-US" sz="788">
                <a:solidFill>
                  <a:schemeClr val="tx1">
                    <a:tint val="75000"/>
                  </a:schemeClr>
                </a:solidFill>
                <a:latin typeface="+mn-lt"/>
                <a:cs typeface="+mn-cs"/>
              </a:rPr>
              <a:pPr algn="ctr" eaLnBrk="1" fontAlgn="auto" hangingPunct="1">
                <a:spcBef>
                  <a:spcPts val="0"/>
                </a:spcBef>
                <a:spcAft>
                  <a:spcPts val="0"/>
                </a:spcAft>
                <a:defRPr/>
              </a:pPr>
              <a:t>15/06/2020</a:t>
            </a:fld>
            <a:endParaRPr lang="en-US" altLang="en-US" sz="788">
              <a:solidFill>
                <a:schemeClr val="tx1">
                  <a:tint val="75000"/>
                </a:schemeClr>
              </a:solidFill>
              <a:latin typeface="+mn-lt"/>
              <a:cs typeface="+mn-cs"/>
            </a:endParaRPr>
          </a:p>
        </p:txBody>
      </p:sp>
      <p:sp>
        <p:nvSpPr>
          <p:cNvPr id="73733" name="Slide Number Placeholder 5">
            <a:extLst>
              <a:ext uri="{FF2B5EF4-FFF2-40B4-BE49-F238E27FC236}">
                <a16:creationId xmlns:a16="http://schemas.microsoft.com/office/drawing/2014/main" id="{49463F7C-89AE-4153-9D86-C5F90E4B7733}"/>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06B1D406-671C-446F-AEE6-5FB289CD237E}" type="slidenum">
              <a:rPr lang="en-US" altLang="en-US" sz="900">
                <a:solidFill>
                  <a:srgbClr val="898989"/>
                </a:solidFill>
                <a:latin typeface="Myriad Pro"/>
              </a:rPr>
              <a:pPr algn="r" eaLnBrk="1" hangingPunct="1"/>
              <a:t>8</a:t>
            </a:fld>
            <a:endParaRPr lang="en-US" altLang="en-US" sz="900">
              <a:solidFill>
                <a:srgbClr val="898989"/>
              </a:solidFill>
              <a:latin typeface="Myriad Pr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B0F583B1-9F93-4A33-BDD8-4DF8F162C6CC}"/>
              </a:ext>
            </a:extLst>
          </p:cNvPr>
          <p:cNvSpPr>
            <a:spLocks noGrp="1" noChangeArrowheads="1"/>
          </p:cNvSpPr>
          <p:nvPr>
            <p:ph type="title" idx="4294967295"/>
          </p:nvPr>
        </p:nvSpPr>
        <p:spPr/>
        <p:txBody>
          <a:bodyPr/>
          <a:lstStyle/>
          <a:p>
            <a:r>
              <a:rPr lang="en-GB" altLang="en-US" b="1" dirty="0"/>
              <a:t>Supply of Labour</a:t>
            </a:r>
          </a:p>
        </p:txBody>
      </p:sp>
      <p:sp>
        <p:nvSpPr>
          <p:cNvPr id="74755" name="Rectangle 3">
            <a:extLst>
              <a:ext uri="{FF2B5EF4-FFF2-40B4-BE49-F238E27FC236}">
                <a16:creationId xmlns:a16="http://schemas.microsoft.com/office/drawing/2014/main" id="{68110166-FEDA-42CE-9885-E338FCD03FA9}"/>
              </a:ext>
            </a:extLst>
          </p:cNvPr>
          <p:cNvSpPr>
            <a:spLocks noGrp="1" noChangeArrowheads="1"/>
          </p:cNvSpPr>
          <p:nvPr>
            <p:ph idx="4294967295"/>
          </p:nvPr>
        </p:nvSpPr>
        <p:spPr/>
        <p:txBody>
          <a:bodyPr/>
          <a:lstStyle/>
          <a:p>
            <a:pPr>
              <a:buFontTx/>
              <a:buNone/>
            </a:pPr>
            <a:r>
              <a:rPr lang="en-GB" altLang="en-US"/>
              <a:t>Demographic changes</a:t>
            </a:r>
          </a:p>
          <a:p>
            <a:r>
              <a:rPr lang="en-GB" altLang="en-US"/>
              <a:t>Average age of the working population is increasing</a:t>
            </a:r>
          </a:p>
          <a:p>
            <a:r>
              <a:rPr lang="en-GB" altLang="en-US"/>
              <a:t>Female participation rates</a:t>
            </a:r>
          </a:p>
          <a:p>
            <a:r>
              <a:rPr lang="en-GB" altLang="en-US"/>
              <a:t>Immigration trends</a:t>
            </a:r>
          </a:p>
          <a:p>
            <a:r>
              <a:rPr lang="en-GB" altLang="en-US"/>
              <a:t>Education standards – skills of the workforce</a:t>
            </a:r>
          </a:p>
        </p:txBody>
      </p:sp>
      <p:sp>
        <p:nvSpPr>
          <p:cNvPr id="4" name="Date Placeholder 3">
            <a:extLst>
              <a:ext uri="{FF2B5EF4-FFF2-40B4-BE49-F238E27FC236}">
                <a16:creationId xmlns:a16="http://schemas.microsoft.com/office/drawing/2014/main" id="{D46C2984-1A9A-4EFB-B861-D426F30FB7A6}"/>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FDE89D9B-9F7D-43F9-BD6A-0340FD37362E}" type="datetime1">
              <a:rPr lang="en-GB" altLang="en-US" sz="788">
                <a:solidFill>
                  <a:schemeClr val="tx1">
                    <a:tint val="75000"/>
                  </a:schemeClr>
                </a:solidFill>
                <a:latin typeface="+mn-lt"/>
                <a:cs typeface="+mn-cs"/>
              </a:rPr>
              <a:pPr algn="ctr" eaLnBrk="1" fontAlgn="auto" hangingPunct="1">
                <a:spcBef>
                  <a:spcPts val="0"/>
                </a:spcBef>
                <a:spcAft>
                  <a:spcPts val="0"/>
                </a:spcAft>
                <a:defRPr/>
              </a:pPr>
              <a:t>15/06/2020</a:t>
            </a:fld>
            <a:endParaRPr lang="en-US" altLang="en-US" sz="788">
              <a:solidFill>
                <a:schemeClr val="tx1">
                  <a:tint val="75000"/>
                </a:schemeClr>
              </a:solidFill>
              <a:latin typeface="+mn-lt"/>
              <a:cs typeface="+mn-cs"/>
            </a:endParaRPr>
          </a:p>
        </p:txBody>
      </p:sp>
      <p:sp>
        <p:nvSpPr>
          <p:cNvPr id="74757" name="Slide Number Placeholder 5">
            <a:extLst>
              <a:ext uri="{FF2B5EF4-FFF2-40B4-BE49-F238E27FC236}">
                <a16:creationId xmlns:a16="http://schemas.microsoft.com/office/drawing/2014/main" id="{7A55D013-892E-407D-BE9C-F8D30F3B7462}"/>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BE04F446-9122-4C2A-9F75-E8E7D7E855C0}" type="slidenum">
              <a:rPr lang="en-US" altLang="en-US" sz="900">
                <a:solidFill>
                  <a:srgbClr val="898989"/>
                </a:solidFill>
                <a:latin typeface="Myriad Pro"/>
              </a:rPr>
              <a:pPr algn="r" eaLnBrk="1" hangingPunct="1"/>
              <a:t>9</a:t>
            </a:fld>
            <a:endParaRPr lang="en-US" altLang="en-US" sz="900">
              <a:solidFill>
                <a:srgbClr val="898989"/>
              </a:solidFill>
              <a:latin typeface="Myriad Pro"/>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9DE82916-DC26-48B3-89BE-A18B02A90CAB}"/>
              </a:ext>
            </a:extLst>
          </p:cNvPr>
          <p:cNvSpPr>
            <a:spLocks noGrp="1" noChangeArrowheads="1"/>
          </p:cNvSpPr>
          <p:nvPr>
            <p:ph type="title" idx="4294967295"/>
          </p:nvPr>
        </p:nvSpPr>
        <p:spPr/>
        <p:txBody>
          <a:bodyPr/>
          <a:lstStyle/>
          <a:p>
            <a:r>
              <a:rPr lang="en-GB" altLang="en-US" b="1" dirty="0"/>
              <a:t>Attitudes to work</a:t>
            </a:r>
          </a:p>
        </p:txBody>
      </p:sp>
      <p:sp>
        <p:nvSpPr>
          <p:cNvPr id="75779" name="Rectangle 3">
            <a:extLst>
              <a:ext uri="{FF2B5EF4-FFF2-40B4-BE49-F238E27FC236}">
                <a16:creationId xmlns:a16="http://schemas.microsoft.com/office/drawing/2014/main" id="{9273D139-82C8-47A7-B641-D3E7D2A594B5}"/>
              </a:ext>
            </a:extLst>
          </p:cNvPr>
          <p:cNvSpPr>
            <a:spLocks noGrp="1" noChangeArrowheads="1"/>
          </p:cNvSpPr>
          <p:nvPr>
            <p:ph idx="4294967295"/>
          </p:nvPr>
        </p:nvSpPr>
        <p:spPr>
          <a:xfrm>
            <a:off x="282572" y="1268760"/>
            <a:ext cx="8229600" cy="3348038"/>
          </a:xfrm>
        </p:spPr>
        <p:txBody>
          <a:bodyPr/>
          <a:lstStyle/>
          <a:p>
            <a:pPr>
              <a:lnSpc>
                <a:spcPct val="90000"/>
              </a:lnSpc>
            </a:pPr>
            <a:r>
              <a:rPr lang="en-GB" altLang="en-US" dirty="0"/>
              <a:t>Evolving attitudes to work, career and employment</a:t>
            </a:r>
          </a:p>
          <a:p>
            <a:pPr>
              <a:lnSpc>
                <a:spcPct val="90000"/>
              </a:lnSpc>
            </a:pPr>
            <a:r>
              <a:rPr lang="en-GB" altLang="en-US" dirty="0"/>
              <a:t>Generation Y (born after 1980s) have different values and expectations:</a:t>
            </a:r>
          </a:p>
          <a:p>
            <a:pPr>
              <a:lnSpc>
                <a:spcPct val="90000"/>
              </a:lnSpc>
            </a:pPr>
            <a:r>
              <a:rPr lang="en-GB" altLang="en-US" dirty="0"/>
              <a:t>Acceptance of ongoing technological change</a:t>
            </a:r>
          </a:p>
          <a:p>
            <a:pPr>
              <a:lnSpc>
                <a:spcPct val="90000"/>
              </a:lnSpc>
            </a:pPr>
            <a:r>
              <a:rPr lang="en-GB" altLang="en-US" dirty="0"/>
              <a:t>More emphasis on work – life balance</a:t>
            </a:r>
          </a:p>
          <a:p>
            <a:pPr>
              <a:lnSpc>
                <a:spcPct val="90000"/>
              </a:lnSpc>
            </a:pPr>
            <a:r>
              <a:rPr lang="en-GB" altLang="en-US" dirty="0"/>
              <a:t>Commitment to ethical practices</a:t>
            </a:r>
          </a:p>
        </p:txBody>
      </p:sp>
      <p:sp>
        <p:nvSpPr>
          <p:cNvPr id="4" name="Date Placeholder 3">
            <a:extLst>
              <a:ext uri="{FF2B5EF4-FFF2-40B4-BE49-F238E27FC236}">
                <a16:creationId xmlns:a16="http://schemas.microsoft.com/office/drawing/2014/main" id="{7DCE19A8-C42C-4F52-9F92-9EDB8F396F73}"/>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14A9A2E2-EC28-4D20-BE19-BBC536AE3DDC}" type="datetime1">
              <a:rPr lang="en-GB" altLang="en-US" sz="788">
                <a:solidFill>
                  <a:schemeClr val="tx1">
                    <a:tint val="75000"/>
                  </a:schemeClr>
                </a:solidFill>
                <a:latin typeface="+mn-lt"/>
                <a:cs typeface="+mn-cs"/>
              </a:rPr>
              <a:pPr algn="ctr" eaLnBrk="1" fontAlgn="auto" hangingPunct="1">
                <a:spcBef>
                  <a:spcPts val="0"/>
                </a:spcBef>
                <a:spcAft>
                  <a:spcPts val="0"/>
                </a:spcAft>
                <a:defRPr/>
              </a:pPr>
              <a:t>15/06/2020</a:t>
            </a:fld>
            <a:endParaRPr lang="en-US" altLang="en-US" sz="788">
              <a:solidFill>
                <a:schemeClr val="tx1">
                  <a:tint val="75000"/>
                </a:schemeClr>
              </a:solidFill>
              <a:latin typeface="+mn-lt"/>
              <a:cs typeface="+mn-cs"/>
            </a:endParaRPr>
          </a:p>
        </p:txBody>
      </p:sp>
      <p:sp>
        <p:nvSpPr>
          <p:cNvPr id="75781" name="Slide Number Placeholder 5">
            <a:extLst>
              <a:ext uri="{FF2B5EF4-FFF2-40B4-BE49-F238E27FC236}">
                <a16:creationId xmlns:a16="http://schemas.microsoft.com/office/drawing/2014/main" id="{6989DE0A-EB98-44D9-A23A-9D02A9442F98}"/>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30713EDA-E656-44CC-81D9-1A6D3FBC4967}" type="slidenum">
              <a:rPr lang="en-US" altLang="en-US" sz="900">
                <a:solidFill>
                  <a:srgbClr val="898989"/>
                </a:solidFill>
                <a:latin typeface="Myriad Pro"/>
              </a:rPr>
              <a:pPr algn="r" eaLnBrk="1" hangingPunct="1"/>
              <a:t>10</a:t>
            </a:fld>
            <a:endParaRPr lang="en-US" altLang="en-US" sz="900">
              <a:solidFill>
                <a:srgbClr val="898989"/>
              </a:solidFill>
              <a:latin typeface="Myriad Pro"/>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a:extLst>
              <a:ext uri="{FF2B5EF4-FFF2-40B4-BE49-F238E27FC236}">
                <a16:creationId xmlns:a16="http://schemas.microsoft.com/office/drawing/2014/main" id="{E3E26B6A-FDE2-4408-B140-15436D653945}"/>
              </a:ext>
            </a:extLst>
          </p:cNvPr>
          <p:cNvSpPr>
            <a:spLocks noGrp="1" noChangeArrowheads="1"/>
          </p:cNvSpPr>
          <p:nvPr>
            <p:ph type="title" idx="4294967295"/>
          </p:nvPr>
        </p:nvSpPr>
        <p:spPr/>
        <p:txBody>
          <a:bodyPr/>
          <a:lstStyle/>
          <a:p>
            <a:r>
              <a:rPr lang="en-GB" altLang="en-US" b="1" dirty="0"/>
              <a:t>Attitudes to work</a:t>
            </a:r>
          </a:p>
        </p:txBody>
      </p:sp>
      <p:sp>
        <p:nvSpPr>
          <p:cNvPr id="76803" name="Rectangle 3">
            <a:extLst>
              <a:ext uri="{FF2B5EF4-FFF2-40B4-BE49-F238E27FC236}">
                <a16:creationId xmlns:a16="http://schemas.microsoft.com/office/drawing/2014/main" id="{C693952E-2FEF-4A46-8369-78FAFD2414CE}"/>
              </a:ext>
            </a:extLst>
          </p:cNvPr>
          <p:cNvSpPr>
            <a:spLocks noGrp="1" noChangeArrowheads="1"/>
          </p:cNvSpPr>
          <p:nvPr>
            <p:ph idx="4294967295"/>
          </p:nvPr>
        </p:nvSpPr>
        <p:spPr/>
        <p:txBody>
          <a:bodyPr/>
          <a:lstStyle/>
          <a:p>
            <a:r>
              <a:rPr lang="en-GB" altLang="en-US"/>
              <a:t>Global perspective</a:t>
            </a:r>
          </a:p>
          <a:p>
            <a:r>
              <a:rPr lang="en-GB" altLang="en-US"/>
              <a:t>Resistance to tight systems of control</a:t>
            </a:r>
          </a:p>
          <a:p>
            <a:r>
              <a:rPr lang="en-GB" altLang="en-US"/>
              <a:t>Greater acceptance of uncertainty and change</a:t>
            </a:r>
          </a:p>
          <a:p>
            <a:r>
              <a:rPr lang="en-GB" altLang="en-US"/>
              <a:t>Less loyal to one employer</a:t>
            </a:r>
          </a:p>
        </p:txBody>
      </p:sp>
      <p:sp>
        <p:nvSpPr>
          <p:cNvPr id="4" name="Date Placeholder 3">
            <a:extLst>
              <a:ext uri="{FF2B5EF4-FFF2-40B4-BE49-F238E27FC236}">
                <a16:creationId xmlns:a16="http://schemas.microsoft.com/office/drawing/2014/main" id="{253D3126-BC0A-46BF-B256-1096B8929326}"/>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FCCD975C-2C02-4A25-A4E3-3940CEA23AC1}" type="datetime1">
              <a:rPr lang="en-GB" altLang="en-US" sz="788">
                <a:solidFill>
                  <a:schemeClr val="tx1">
                    <a:tint val="75000"/>
                  </a:schemeClr>
                </a:solidFill>
                <a:latin typeface="+mn-lt"/>
                <a:cs typeface="+mn-cs"/>
              </a:rPr>
              <a:pPr algn="ctr" eaLnBrk="1" fontAlgn="auto" hangingPunct="1">
                <a:spcBef>
                  <a:spcPts val="0"/>
                </a:spcBef>
                <a:spcAft>
                  <a:spcPts val="0"/>
                </a:spcAft>
                <a:defRPr/>
              </a:pPr>
              <a:t>15/06/2020</a:t>
            </a:fld>
            <a:endParaRPr lang="en-US" altLang="en-US" sz="788">
              <a:solidFill>
                <a:schemeClr val="tx1">
                  <a:tint val="75000"/>
                </a:schemeClr>
              </a:solidFill>
              <a:latin typeface="+mn-lt"/>
              <a:cs typeface="+mn-cs"/>
            </a:endParaRPr>
          </a:p>
        </p:txBody>
      </p:sp>
      <p:sp>
        <p:nvSpPr>
          <p:cNvPr id="76805" name="Slide Number Placeholder 5">
            <a:extLst>
              <a:ext uri="{FF2B5EF4-FFF2-40B4-BE49-F238E27FC236}">
                <a16:creationId xmlns:a16="http://schemas.microsoft.com/office/drawing/2014/main" id="{7FD63416-D22B-444E-8FB5-64BEAA35B836}"/>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E37DD67B-5879-432C-A5B0-E4808297E285}" type="slidenum">
              <a:rPr lang="en-US" altLang="en-US" sz="900">
                <a:solidFill>
                  <a:srgbClr val="898989"/>
                </a:solidFill>
                <a:latin typeface="Myriad Pro"/>
              </a:rPr>
              <a:pPr algn="r" eaLnBrk="1" hangingPunct="1"/>
              <a:t>11</a:t>
            </a:fld>
            <a:endParaRPr lang="en-US" altLang="en-US" sz="900">
              <a:solidFill>
                <a:srgbClr val="898989"/>
              </a:solidFill>
              <a:latin typeface="Myriad Pro"/>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a:extLst>
              <a:ext uri="{FF2B5EF4-FFF2-40B4-BE49-F238E27FC236}">
                <a16:creationId xmlns:a16="http://schemas.microsoft.com/office/drawing/2014/main" id="{4A3A32E2-08F3-46F2-BB70-7CB62EF20023}"/>
              </a:ext>
            </a:extLst>
          </p:cNvPr>
          <p:cNvSpPr>
            <a:spLocks noGrp="1" noChangeArrowheads="1"/>
          </p:cNvSpPr>
          <p:nvPr>
            <p:ph type="title" idx="4294967295"/>
          </p:nvPr>
        </p:nvSpPr>
        <p:spPr/>
        <p:txBody>
          <a:bodyPr/>
          <a:lstStyle/>
          <a:p>
            <a:r>
              <a:rPr lang="en-GB" altLang="en-US" b="1" dirty="0"/>
              <a:t>Activity</a:t>
            </a:r>
          </a:p>
        </p:txBody>
      </p:sp>
      <p:sp>
        <p:nvSpPr>
          <p:cNvPr id="77827" name="Rectangle 3">
            <a:extLst>
              <a:ext uri="{FF2B5EF4-FFF2-40B4-BE49-F238E27FC236}">
                <a16:creationId xmlns:a16="http://schemas.microsoft.com/office/drawing/2014/main" id="{D5F52540-EBC1-49F5-9145-F38017A05437}"/>
              </a:ext>
            </a:extLst>
          </p:cNvPr>
          <p:cNvSpPr>
            <a:spLocks noGrp="1" noChangeArrowheads="1"/>
          </p:cNvSpPr>
          <p:nvPr>
            <p:ph idx="4294967295"/>
          </p:nvPr>
        </p:nvSpPr>
        <p:spPr>
          <a:xfrm>
            <a:off x="323528" y="1196752"/>
            <a:ext cx="8229600" cy="3916363"/>
          </a:xfrm>
        </p:spPr>
        <p:txBody>
          <a:bodyPr/>
          <a:lstStyle/>
          <a:p>
            <a:pPr>
              <a:buFontTx/>
              <a:buNone/>
            </a:pPr>
            <a:r>
              <a:rPr lang="en-GB" altLang="en-US" dirty="0"/>
              <a:t>Reflection</a:t>
            </a:r>
          </a:p>
          <a:p>
            <a:r>
              <a:rPr lang="en-GB" altLang="en-US" dirty="0"/>
              <a:t>Consider the different generational attitudes to work:</a:t>
            </a:r>
          </a:p>
          <a:p>
            <a:pPr>
              <a:buFontTx/>
              <a:buNone/>
            </a:pPr>
            <a:r>
              <a:rPr lang="en-GB" altLang="en-US" dirty="0"/>
              <a:t>	- what are the differences?</a:t>
            </a:r>
          </a:p>
          <a:p>
            <a:pPr>
              <a:buFontTx/>
              <a:buNone/>
            </a:pPr>
            <a:r>
              <a:rPr lang="en-GB" altLang="en-US" dirty="0"/>
              <a:t>	- what impact will that have on resourcing in the workplace in the future?</a:t>
            </a:r>
          </a:p>
        </p:txBody>
      </p:sp>
      <p:sp>
        <p:nvSpPr>
          <p:cNvPr id="4" name="Date Placeholder 3">
            <a:extLst>
              <a:ext uri="{FF2B5EF4-FFF2-40B4-BE49-F238E27FC236}">
                <a16:creationId xmlns:a16="http://schemas.microsoft.com/office/drawing/2014/main" id="{02D384CE-D819-4FBC-9209-622B268246FD}"/>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5657AB17-A87C-4732-AA7D-B417DD9A512C}" type="datetime1">
              <a:rPr lang="en-GB" altLang="en-US" sz="788">
                <a:solidFill>
                  <a:schemeClr val="tx1">
                    <a:tint val="75000"/>
                  </a:schemeClr>
                </a:solidFill>
                <a:latin typeface="+mn-lt"/>
                <a:cs typeface="+mn-cs"/>
              </a:rPr>
              <a:pPr algn="ctr" eaLnBrk="1" fontAlgn="auto" hangingPunct="1">
                <a:spcBef>
                  <a:spcPts val="0"/>
                </a:spcBef>
                <a:spcAft>
                  <a:spcPts val="0"/>
                </a:spcAft>
                <a:defRPr/>
              </a:pPr>
              <a:t>15/06/2020</a:t>
            </a:fld>
            <a:endParaRPr lang="en-US" altLang="en-US" sz="788">
              <a:solidFill>
                <a:schemeClr val="tx1">
                  <a:tint val="75000"/>
                </a:schemeClr>
              </a:solidFill>
              <a:latin typeface="+mn-lt"/>
              <a:cs typeface="+mn-cs"/>
            </a:endParaRPr>
          </a:p>
        </p:txBody>
      </p:sp>
      <p:sp>
        <p:nvSpPr>
          <p:cNvPr id="77829" name="Slide Number Placeholder 5">
            <a:extLst>
              <a:ext uri="{FF2B5EF4-FFF2-40B4-BE49-F238E27FC236}">
                <a16:creationId xmlns:a16="http://schemas.microsoft.com/office/drawing/2014/main" id="{75718777-107E-441A-95C9-4588512D9D53}"/>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E3912482-03A1-4D2A-96EF-556C03D84137}" type="slidenum">
              <a:rPr lang="en-US" altLang="en-US" sz="900">
                <a:solidFill>
                  <a:srgbClr val="898989"/>
                </a:solidFill>
                <a:latin typeface="Myriad Pro"/>
              </a:rPr>
              <a:pPr algn="r" eaLnBrk="1" hangingPunct="1"/>
              <a:t>12</a:t>
            </a:fld>
            <a:endParaRPr lang="en-US" altLang="en-US" sz="900">
              <a:solidFill>
                <a:srgbClr val="898989"/>
              </a:solidFill>
              <a:latin typeface="Myriad Pro"/>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a:extLst>
              <a:ext uri="{FF2B5EF4-FFF2-40B4-BE49-F238E27FC236}">
                <a16:creationId xmlns:a16="http://schemas.microsoft.com/office/drawing/2014/main" id="{E9DDBB24-F976-45EA-95B3-2AAB3B3A690B}"/>
              </a:ext>
            </a:extLst>
          </p:cNvPr>
          <p:cNvSpPr>
            <a:spLocks noGrp="1" noChangeArrowheads="1"/>
          </p:cNvSpPr>
          <p:nvPr>
            <p:ph type="title" idx="4294967295"/>
          </p:nvPr>
        </p:nvSpPr>
        <p:spPr/>
        <p:txBody>
          <a:bodyPr/>
          <a:lstStyle/>
          <a:p>
            <a:r>
              <a:rPr lang="en-GB" altLang="en-US" b="1" dirty="0"/>
              <a:t>Employment Regulation</a:t>
            </a:r>
          </a:p>
        </p:txBody>
      </p:sp>
      <p:sp>
        <p:nvSpPr>
          <p:cNvPr id="78851" name="Rectangle 3">
            <a:extLst>
              <a:ext uri="{FF2B5EF4-FFF2-40B4-BE49-F238E27FC236}">
                <a16:creationId xmlns:a16="http://schemas.microsoft.com/office/drawing/2014/main" id="{F6D38F44-C4FF-4886-B3BB-057E45E090BA}"/>
              </a:ext>
            </a:extLst>
          </p:cNvPr>
          <p:cNvSpPr>
            <a:spLocks noGrp="1" noChangeArrowheads="1"/>
          </p:cNvSpPr>
          <p:nvPr>
            <p:ph idx="4294967295"/>
          </p:nvPr>
        </p:nvSpPr>
        <p:spPr/>
        <p:txBody>
          <a:bodyPr/>
          <a:lstStyle/>
          <a:p>
            <a:r>
              <a:rPr lang="en-GB" altLang="en-US"/>
              <a:t>One of the most significant developments in HR is the growing volume of regulation that governs the employment relationship in the UK</a:t>
            </a:r>
          </a:p>
        </p:txBody>
      </p:sp>
      <p:sp>
        <p:nvSpPr>
          <p:cNvPr id="4" name="Date Placeholder 3">
            <a:extLst>
              <a:ext uri="{FF2B5EF4-FFF2-40B4-BE49-F238E27FC236}">
                <a16:creationId xmlns:a16="http://schemas.microsoft.com/office/drawing/2014/main" id="{ACB198AA-9CB6-4382-A5E9-614BCF8299D4}"/>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8B22BF6F-E26F-4817-9798-7A99944129A3}" type="datetime1">
              <a:rPr lang="en-GB" altLang="en-US" sz="788">
                <a:solidFill>
                  <a:schemeClr val="tx1">
                    <a:tint val="75000"/>
                  </a:schemeClr>
                </a:solidFill>
                <a:latin typeface="+mn-lt"/>
                <a:cs typeface="+mn-cs"/>
              </a:rPr>
              <a:pPr algn="ctr" eaLnBrk="1" fontAlgn="auto" hangingPunct="1">
                <a:spcBef>
                  <a:spcPts val="0"/>
                </a:spcBef>
                <a:spcAft>
                  <a:spcPts val="0"/>
                </a:spcAft>
                <a:defRPr/>
              </a:pPr>
              <a:t>15/06/2020</a:t>
            </a:fld>
            <a:endParaRPr lang="en-US" altLang="en-US" sz="788">
              <a:solidFill>
                <a:schemeClr val="tx1">
                  <a:tint val="75000"/>
                </a:schemeClr>
              </a:solidFill>
              <a:latin typeface="+mn-lt"/>
              <a:cs typeface="+mn-cs"/>
            </a:endParaRPr>
          </a:p>
        </p:txBody>
      </p:sp>
      <p:sp>
        <p:nvSpPr>
          <p:cNvPr id="78853" name="Slide Number Placeholder 5">
            <a:extLst>
              <a:ext uri="{FF2B5EF4-FFF2-40B4-BE49-F238E27FC236}">
                <a16:creationId xmlns:a16="http://schemas.microsoft.com/office/drawing/2014/main" id="{108626B0-CBF0-48F2-9455-433D0DF8397C}"/>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536CCBBE-4712-49CC-B9BF-A66BB270F52F}" type="slidenum">
              <a:rPr lang="en-US" altLang="en-US" sz="900">
                <a:solidFill>
                  <a:srgbClr val="898989"/>
                </a:solidFill>
                <a:latin typeface="Myriad Pro"/>
              </a:rPr>
              <a:pPr algn="r" eaLnBrk="1" hangingPunct="1"/>
              <a:t>13</a:t>
            </a:fld>
            <a:endParaRPr lang="en-US" altLang="en-US" sz="900">
              <a:solidFill>
                <a:srgbClr val="898989"/>
              </a:solidFill>
              <a:latin typeface="Myriad Pro"/>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a:extLst>
              <a:ext uri="{FF2B5EF4-FFF2-40B4-BE49-F238E27FC236}">
                <a16:creationId xmlns:a16="http://schemas.microsoft.com/office/drawing/2014/main" id="{26DAF776-D3AC-4E2C-88B7-824E851E82E9}"/>
              </a:ext>
            </a:extLst>
          </p:cNvPr>
          <p:cNvSpPr>
            <a:spLocks noGrp="1" noChangeArrowheads="1"/>
          </p:cNvSpPr>
          <p:nvPr>
            <p:ph type="title" idx="4294967295"/>
          </p:nvPr>
        </p:nvSpPr>
        <p:spPr/>
        <p:txBody>
          <a:bodyPr/>
          <a:lstStyle/>
          <a:p>
            <a:r>
              <a:rPr lang="en-GB" altLang="en-US" b="1" dirty="0"/>
              <a:t>Employment Regulation</a:t>
            </a:r>
          </a:p>
        </p:txBody>
      </p:sp>
      <p:sp>
        <p:nvSpPr>
          <p:cNvPr id="79875" name="Rectangle 3">
            <a:extLst>
              <a:ext uri="{FF2B5EF4-FFF2-40B4-BE49-F238E27FC236}">
                <a16:creationId xmlns:a16="http://schemas.microsoft.com/office/drawing/2014/main" id="{FE373D2D-2B9F-48BF-B2E4-9104F12AA757}"/>
              </a:ext>
            </a:extLst>
          </p:cNvPr>
          <p:cNvSpPr>
            <a:spLocks noGrp="1" noChangeArrowheads="1"/>
          </p:cNvSpPr>
          <p:nvPr>
            <p:ph idx="4294967295"/>
          </p:nvPr>
        </p:nvSpPr>
        <p:spPr/>
        <p:txBody>
          <a:bodyPr/>
          <a:lstStyle/>
          <a:p>
            <a:pPr>
              <a:lnSpc>
                <a:spcPct val="90000"/>
              </a:lnSpc>
            </a:pPr>
            <a:r>
              <a:rPr lang="en-GB" altLang="en-US" sz="2800" dirty="0"/>
              <a:t>Over the past 40 years the change is significant</a:t>
            </a:r>
          </a:p>
          <a:p>
            <a:pPr>
              <a:lnSpc>
                <a:spcPct val="90000"/>
              </a:lnSpc>
            </a:pPr>
            <a:r>
              <a:rPr lang="en-GB" altLang="en-US" sz="2800" dirty="0"/>
              <a:t>1965 – Statutory redundancy payments</a:t>
            </a:r>
          </a:p>
          <a:p>
            <a:pPr>
              <a:lnSpc>
                <a:spcPct val="90000"/>
              </a:lnSpc>
            </a:pPr>
            <a:r>
              <a:rPr lang="en-GB" altLang="en-US" sz="2800" dirty="0"/>
              <a:t>1970’s Unfair dismissal legislation</a:t>
            </a:r>
          </a:p>
          <a:p>
            <a:pPr>
              <a:lnSpc>
                <a:spcPct val="90000"/>
              </a:lnSpc>
            </a:pPr>
            <a:r>
              <a:rPr lang="en-GB" altLang="en-US" sz="2800" dirty="0"/>
              <a:t>Equal pay</a:t>
            </a:r>
          </a:p>
          <a:p>
            <a:pPr>
              <a:lnSpc>
                <a:spcPct val="90000"/>
              </a:lnSpc>
            </a:pPr>
            <a:r>
              <a:rPr lang="en-GB" altLang="en-US" sz="2800" dirty="0"/>
              <a:t>Freedom from Sex/race discrimination</a:t>
            </a:r>
          </a:p>
          <a:p>
            <a:pPr>
              <a:lnSpc>
                <a:spcPct val="90000"/>
              </a:lnSpc>
            </a:pPr>
            <a:r>
              <a:rPr lang="en-GB" altLang="en-US" sz="2800" dirty="0"/>
              <a:t>Extended Health &amp; Safety regulations</a:t>
            </a:r>
          </a:p>
          <a:p>
            <a:pPr>
              <a:lnSpc>
                <a:spcPct val="90000"/>
              </a:lnSpc>
            </a:pPr>
            <a:r>
              <a:rPr lang="en-GB" altLang="en-US" sz="2800" dirty="0"/>
              <a:t>TUPE</a:t>
            </a:r>
          </a:p>
          <a:p>
            <a:pPr>
              <a:lnSpc>
                <a:spcPct val="90000"/>
              </a:lnSpc>
              <a:buFontTx/>
              <a:buNone/>
            </a:pPr>
            <a:endParaRPr lang="en-GB" altLang="en-US" dirty="0"/>
          </a:p>
        </p:txBody>
      </p:sp>
      <p:sp>
        <p:nvSpPr>
          <p:cNvPr id="4" name="Date Placeholder 3">
            <a:extLst>
              <a:ext uri="{FF2B5EF4-FFF2-40B4-BE49-F238E27FC236}">
                <a16:creationId xmlns:a16="http://schemas.microsoft.com/office/drawing/2014/main" id="{CB1C5187-0160-45DB-B427-9475C3099864}"/>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1EFB14B2-4FE4-482B-9321-37A178E1C8EC}" type="datetime1">
              <a:rPr lang="en-GB" altLang="en-US" sz="788">
                <a:solidFill>
                  <a:schemeClr val="tx1">
                    <a:tint val="75000"/>
                  </a:schemeClr>
                </a:solidFill>
                <a:latin typeface="+mn-lt"/>
                <a:cs typeface="+mn-cs"/>
              </a:rPr>
              <a:pPr algn="ctr" eaLnBrk="1" fontAlgn="auto" hangingPunct="1">
                <a:spcBef>
                  <a:spcPts val="0"/>
                </a:spcBef>
                <a:spcAft>
                  <a:spcPts val="0"/>
                </a:spcAft>
                <a:defRPr/>
              </a:pPr>
              <a:t>15/06/2020</a:t>
            </a:fld>
            <a:endParaRPr lang="en-US" altLang="en-US" sz="788">
              <a:solidFill>
                <a:schemeClr val="tx1">
                  <a:tint val="75000"/>
                </a:schemeClr>
              </a:solidFill>
              <a:latin typeface="+mn-lt"/>
              <a:cs typeface="+mn-cs"/>
            </a:endParaRPr>
          </a:p>
        </p:txBody>
      </p:sp>
      <p:sp>
        <p:nvSpPr>
          <p:cNvPr id="79877" name="Slide Number Placeholder 5">
            <a:extLst>
              <a:ext uri="{FF2B5EF4-FFF2-40B4-BE49-F238E27FC236}">
                <a16:creationId xmlns:a16="http://schemas.microsoft.com/office/drawing/2014/main" id="{C72671AB-C761-4B42-BBC2-3CE7C51EC3DF}"/>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5782D6D9-B599-4FC9-9728-F5939C7FF8DB}" type="slidenum">
              <a:rPr lang="en-US" altLang="en-US" sz="900">
                <a:solidFill>
                  <a:srgbClr val="898989"/>
                </a:solidFill>
                <a:latin typeface="Myriad Pro"/>
              </a:rPr>
              <a:pPr algn="r" eaLnBrk="1" hangingPunct="1"/>
              <a:t>14</a:t>
            </a:fld>
            <a:endParaRPr lang="en-US" altLang="en-US" sz="900">
              <a:solidFill>
                <a:srgbClr val="898989"/>
              </a:solidFill>
              <a:latin typeface="Myriad Pro"/>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a:extLst>
              <a:ext uri="{FF2B5EF4-FFF2-40B4-BE49-F238E27FC236}">
                <a16:creationId xmlns:a16="http://schemas.microsoft.com/office/drawing/2014/main" id="{8E15EA25-9D50-490B-A5E0-262D2F6687BF}"/>
              </a:ext>
            </a:extLst>
          </p:cNvPr>
          <p:cNvSpPr>
            <a:spLocks noGrp="1" noChangeArrowheads="1"/>
          </p:cNvSpPr>
          <p:nvPr>
            <p:ph type="title" idx="4294967295"/>
          </p:nvPr>
        </p:nvSpPr>
        <p:spPr>
          <a:xfrm>
            <a:off x="252398" y="-27384"/>
            <a:ext cx="8229600" cy="1143000"/>
          </a:xfrm>
        </p:spPr>
        <p:txBody>
          <a:bodyPr/>
          <a:lstStyle/>
          <a:p>
            <a:r>
              <a:rPr lang="en-GB" altLang="en-US" b="1" dirty="0"/>
              <a:t>Employment Regulation</a:t>
            </a:r>
          </a:p>
        </p:txBody>
      </p:sp>
      <p:sp>
        <p:nvSpPr>
          <p:cNvPr id="80899" name="Rectangle 3">
            <a:extLst>
              <a:ext uri="{FF2B5EF4-FFF2-40B4-BE49-F238E27FC236}">
                <a16:creationId xmlns:a16="http://schemas.microsoft.com/office/drawing/2014/main" id="{BBBC1930-F666-4584-9D35-5FE4989A7DA8}"/>
              </a:ext>
            </a:extLst>
          </p:cNvPr>
          <p:cNvSpPr>
            <a:spLocks noGrp="1" noChangeArrowheads="1"/>
          </p:cNvSpPr>
          <p:nvPr>
            <p:ph idx="4294967295"/>
          </p:nvPr>
        </p:nvSpPr>
        <p:spPr>
          <a:xfrm>
            <a:off x="252398" y="1133892"/>
            <a:ext cx="8229600" cy="3916363"/>
          </a:xfrm>
        </p:spPr>
        <p:txBody>
          <a:bodyPr/>
          <a:lstStyle/>
          <a:p>
            <a:r>
              <a:rPr lang="en-GB" altLang="en-US" dirty="0"/>
              <a:t>1980’s Regulatory regime for trade unions</a:t>
            </a:r>
          </a:p>
          <a:p>
            <a:r>
              <a:rPr lang="en-GB" altLang="en-US" dirty="0"/>
              <a:t>1995’s  Disability discrimination law</a:t>
            </a:r>
          </a:p>
          <a:p>
            <a:r>
              <a:rPr lang="en-GB" altLang="en-US" dirty="0"/>
              <a:t>1998’s National Minimum Wage</a:t>
            </a:r>
          </a:p>
          <a:p>
            <a:pPr lvl="1"/>
            <a:r>
              <a:rPr lang="en-GB" altLang="en-US" dirty="0"/>
              <a:t>Working time regulations</a:t>
            </a:r>
          </a:p>
          <a:p>
            <a:pPr lvl="1"/>
            <a:r>
              <a:rPr lang="en-GB" altLang="en-US" dirty="0"/>
              <a:t>Data Protection Law </a:t>
            </a:r>
          </a:p>
          <a:p>
            <a:pPr lvl="1"/>
            <a:r>
              <a:rPr lang="en-GB" altLang="en-US" dirty="0"/>
              <a:t>Since 2000: Protection for part time workers, agency staff, extension of discrimination law, extended </a:t>
            </a:r>
            <a:r>
              <a:rPr lang="en-GB" altLang="en-US" dirty="0" err="1"/>
              <a:t>familt</a:t>
            </a:r>
            <a:r>
              <a:rPr lang="en-GB" altLang="en-US" dirty="0"/>
              <a:t> rights                         </a:t>
            </a:r>
          </a:p>
        </p:txBody>
      </p:sp>
      <p:sp>
        <p:nvSpPr>
          <p:cNvPr id="4" name="Date Placeholder 3">
            <a:extLst>
              <a:ext uri="{FF2B5EF4-FFF2-40B4-BE49-F238E27FC236}">
                <a16:creationId xmlns:a16="http://schemas.microsoft.com/office/drawing/2014/main" id="{66EAAE0D-C651-4B2F-8C72-889CBDA62F05}"/>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D82DB3C6-BEAF-4807-A975-B0E051C630CC}" type="datetime1">
              <a:rPr lang="en-GB" altLang="en-US" sz="788">
                <a:solidFill>
                  <a:schemeClr val="tx1">
                    <a:tint val="75000"/>
                  </a:schemeClr>
                </a:solidFill>
                <a:latin typeface="+mn-lt"/>
                <a:cs typeface="+mn-cs"/>
              </a:rPr>
              <a:pPr algn="ctr" eaLnBrk="1" fontAlgn="auto" hangingPunct="1">
                <a:spcBef>
                  <a:spcPts val="0"/>
                </a:spcBef>
                <a:spcAft>
                  <a:spcPts val="0"/>
                </a:spcAft>
                <a:defRPr/>
              </a:pPr>
              <a:t>15/06/2020</a:t>
            </a:fld>
            <a:endParaRPr lang="en-US" altLang="en-US" sz="788">
              <a:solidFill>
                <a:schemeClr val="tx1">
                  <a:tint val="75000"/>
                </a:schemeClr>
              </a:solidFill>
              <a:latin typeface="+mn-lt"/>
              <a:cs typeface="+mn-cs"/>
            </a:endParaRPr>
          </a:p>
        </p:txBody>
      </p:sp>
      <p:sp>
        <p:nvSpPr>
          <p:cNvPr id="80901" name="Slide Number Placeholder 5">
            <a:extLst>
              <a:ext uri="{FF2B5EF4-FFF2-40B4-BE49-F238E27FC236}">
                <a16:creationId xmlns:a16="http://schemas.microsoft.com/office/drawing/2014/main" id="{7B7AF266-B104-4E41-B9F0-B71BF9080805}"/>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B918597B-C843-48F8-A026-E6F7FC6CFA74}" type="slidenum">
              <a:rPr lang="en-US" altLang="en-US" sz="900">
                <a:solidFill>
                  <a:srgbClr val="898989"/>
                </a:solidFill>
                <a:latin typeface="Myriad Pro"/>
              </a:rPr>
              <a:pPr algn="r" eaLnBrk="1" hangingPunct="1"/>
              <a:t>15</a:t>
            </a:fld>
            <a:endParaRPr lang="en-US" altLang="en-US" sz="900">
              <a:solidFill>
                <a:srgbClr val="898989"/>
              </a:solidFill>
              <a:latin typeface="Myriad Pro"/>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24CFF141-2537-4814-9132-0317CC30F55F}"/>
              </a:ext>
            </a:extLst>
          </p:cNvPr>
          <p:cNvSpPr>
            <a:spLocks noGrp="1" noChangeArrowheads="1"/>
          </p:cNvSpPr>
          <p:nvPr>
            <p:ph type="title" idx="4294967295"/>
          </p:nvPr>
        </p:nvSpPr>
        <p:spPr>
          <a:xfrm>
            <a:off x="419293" y="0"/>
            <a:ext cx="8229600" cy="1143000"/>
          </a:xfrm>
        </p:spPr>
        <p:txBody>
          <a:bodyPr/>
          <a:lstStyle/>
          <a:p>
            <a:r>
              <a:rPr lang="en-GB" altLang="en-US" b="1" dirty="0"/>
              <a:t>Employment Regulation</a:t>
            </a:r>
          </a:p>
        </p:txBody>
      </p:sp>
      <p:sp>
        <p:nvSpPr>
          <p:cNvPr id="81923" name="Rectangle 3">
            <a:extLst>
              <a:ext uri="{FF2B5EF4-FFF2-40B4-BE49-F238E27FC236}">
                <a16:creationId xmlns:a16="http://schemas.microsoft.com/office/drawing/2014/main" id="{39C2ADE3-3809-4967-ABB2-C2A1BD38D4DF}"/>
              </a:ext>
            </a:extLst>
          </p:cNvPr>
          <p:cNvSpPr>
            <a:spLocks noGrp="1" noChangeArrowheads="1"/>
          </p:cNvSpPr>
          <p:nvPr>
            <p:ph idx="4294967295"/>
          </p:nvPr>
        </p:nvSpPr>
        <p:spPr>
          <a:xfrm>
            <a:off x="453254" y="1150514"/>
            <a:ext cx="8229600" cy="3916363"/>
          </a:xfrm>
        </p:spPr>
        <p:txBody>
          <a:bodyPr/>
          <a:lstStyle/>
          <a:p>
            <a:pPr>
              <a:buFontTx/>
              <a:buNone/>
            </a:pPr>
            <a:r>
              <a:rPr lang="en-GB" altLang="en-US" dirty="0"/>
              <a:t>Contributing factors</a:t>
            </a:r>
          </a:p>
          <a:p>
            <a:r>
              <a:rPr lang="en-GB" altLang="en-US" dirty="0"/>
              <a:t>UK membership of the EU</a:t>
            </a:r>
          </a:p>
          <a:p>
            <a:r>
              <a:rPr lang="en-GB" altLang="en-US" dirty="0"/>
              <a:t>Decline in trade union membership and activism</a:t>
            </a:r>
          </a:p>
          <a:p>
            <a:r>
              <a:rPr lang="en-GB" altLang="en-US" dirty="0"/>
              <a:t>Government economic policy – encourage people to come off benefits and into work</a:t>
            </a:r>
          </a:p>
          <a:p>
            <a:endParaRPr lang="en-GB" altLang="en-US" dirty="0"/>
          </a:p>
        </p:txBody>
      </p:sp>
      <p:sp>
        <p:nvSpPr>
          <p:cNvPr id="4" name="Date Placeholder 3">
            <a:extLst>
              <a:ext uri="{FF2B5EF4-FFF2-40B4-BE49-F238E27FC236}">
                <a16:creationId xmlns:a16="http://schemas.microsoft.com/office/drawing/2014/main" id="{69B6C2ED-702F-4EC9-BE7D-5D219B5C95F3}"/>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44792A85-811D-44B8-88A2-DDCBE8F453F3}" type="datetime1">
              <a:rPr lang="en-GB" altLang="en-US" sz="788">
                <a:solidFill>
                  <a:schemeClr val="tx1">
                    <a:tint val="75000"/>
                  </a:schemeClr>
                </a:solidFill>
                <a:latin typeface="+mn-lt"/>
                <a:cs typeface="+mn-cs"/>
              </a:rPr>
              <a:pPr algn="ctr" eaLnBrk="1" fontAlgn="auto" hangingPunct="1">
                <a:spcBef>
                  <a:spcPts val="0"/>
                </a:spcBef>
                <a:spcAft>
                  <a:spcPts val="0"/>
                </a:spcAft>
                <a:defRPr/>
              </a:pPr>
              <a:t>15/06/2020</a:t>
            </a:fld>
            <a:endParaRPr lang="en-US" altLang="en-US" sz="788">
              <a:solidFill>
                <a:schemeClr val="tx1">
                  <a:tint val="75000"/>
                </a:schemeClr>
              </a:solidFill>
              <a:latin typeface="+mn-lt"/>
              <a:cs typeface="+mn-cs"/>
            </a:endParaRPr>
          </a:p>
        </p:txBody>
      </p:sp>
      <p:sp>
        <p:nvSpPr>
          <p:cNvPr id="81925" name="Slide Number Placeholder 5">
            <a:extLst>
              <a:ext uri="{FF2B5EF4-FFF2-40B4-BE49-F238E27FC236}">
                <a16:creationId xmlns:a16="http://schemas.microsoft.com/office/drawing/2014/main" id="{E859C628-B23A-4C6C-BFB2-8A14343F4529}"/>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EF0D54BD-D269-40F7-AB7A-7BEC74B756E5}" type="slidenum">
              <a:rPr lang="en-US" altLang="en-US" sz="900">
                <a:solidFill>
                  <a:srgbClr val="898989"/>
                </a:solidFill>
                <a:latin typeface="Myriad Pro"/>
              </a:rPr>
              <a:pPr algn="r" eaLnBrk="1" hangingPunct="1"/>
              <a:t>16</a:t>
            </a:fld>
            <a:endParaRPr lang="en-US" altLang="en-US" sz="900">
              <a:solidFill>
                <a:srgbClr val="898989"/>
              </a:solidFill>
              <a:latin typeface="Myriad Pro"/>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a:extLst>
              <a:ext uri="{FF2B5EF4-FFF2-40B4-BE49-F238E27FC236}">
                <a16:creationId xmlns:a16="http://schemas.microsoft.com/office/drawing/2014/main" id="{8449C60C-503E-498A-99B6-7A397F02BBAB}"/>
              </a:ext>
            </a:extLst>
          </p:cNvPr>
          <p:cNvSpPr>
            <a:spLocks noGrp="1" noChangeArrowheads="1"/>
          </p:cNvSpPr>
          <p:nvPr>
            <p:ph type="title" idx="4294967295"/>
          </p:nvPr>
        </p:nvSpPr>
        <p:spPr/>
        <p:txBody>
          <a:bodyPr/>
          <a:lstStyle/>
          <a:p>
            <a:r>
              <a:rPr lang="en-GB" altLang="en-US" b="1" dirty="0"/>
              <a:t>Law of contract</a:t>
            </a:r>
          </a:p>
        </p:txBody>
      </p:sp>
      <p:sp>
        <p:nvSpPr>
          <p:cNvPr id="82947" name="Rectangle 3">
            <a:extLst>
              <a:ext uri="{FF2B5EF4-FFF2-40B4-BE49-F238E27FC236}">
                <a16:creationId xmlns:a16="http://schemas.microsoft.com/office/drawing/2014/main" id="{2869A887-18FD-4ED2-9A0A-82D21FB5A14D}"/>
              </a:ext>
            </a:extLst>
          </p:cNvPr>
          <p:cNvSpPr>
            <a:spLocks noGrp="1" noChangeArrowheads="1"/>
          </p:cNvSpPr>
          <p:nvPr>
            <p:ph idx="4294967295"/>
          </p:nvPr>
        </p:nvSpPr>
        <p:spPr>
          <a:xfrm>
            <a:off x="259334" y="1196752"/>
            <a:ext cx="8229600" cy="3916363"/>
          </a:xfrm>
        </p:spPr>
        <p:txBody>
          <a:bodyPr/>
          <a:lstStyle/>
          <a:p>
            <a:r>
              <a:rPr lang="en-GB" altLang="en-US" dirty="0"/>
              <a:t>Contract of employment is only established when there is a clear offer made and it has been accepted</a:t>
            </a:r>
          </a:p>
          <a:p>
            <a:r>
              <a:rPr lang="en-GB" altLang="en-US" dirty="0"/>
              <a:t>Contracts cannot be changed unilaterally by one party</a:t>
            </a:r>
          </a:p>
          <a:p>
            <a:r>
              <a:rPr lang="en-GB" altLang="en-US" dirty="0"/>
              <a:t>Once established, a contract confers duties on both parties</a:t>
            </a:r>
          </a:p>
        </p:txBody>
      </p:sp>
      <p:sp>
        <p:nvSpPr>
          <p:cNvPr id="4" name="Date Placeholder 3">
            <a:extLst>
              <a:ext uri="{FF2B5EF4-FFF2-40B4-BE49-F238E27FC236}">
                <a16:creationId xmlns:a16="http://schemas.microsoft.com/office/drawing/2014/main" id="{2920D1DC-A2FE-41A6-BA48-B682B6E07213}"/>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63280F1E-C420-4F37-87FE-84EA78188042}" type="datetime1">
              <a:rPr lang="en-GB" altLang="en-US" sz="788">
                <a:solidFill>
                  <a:schemeClr val="tx1">
                    <a:tint val="75000"/>
                  </a:schemeClr>
                </a:solidFill>
                <a:latin typeface="+mn-lt"/>
                <a:cs typeface="+mn-cs"/>
              </a:rPr>
              <a:pPr algn="ctr" eaLnBrk="1" fontAlgn="auto" hangingPunct="1">
                <a:spcBef>
                  <a:spcPts val="0"/>
                </a:spcBef>
                <a:spcAft>
                  <a:spcPts val="0"/>
                </a:spcAft>
                <a:defRPr/>
              </a:pPr>
              <a:t>15/06/2020</a:t>
            </a:fld>
            <a:endParaRPr lang="en-US" altLang="en-US" sz="788">
              <a:solidFill>
                <a:schemeClr val="tx1">
                  <a:tint val="75000"/>
                </a:schemeClr>
              </a:solidFill>
              <a:latin typeface="+mn-lt"/>
              <a:cs typeface="+mn-cs"/>
            </a:endParaRPr>
          </a:p>
        </p:txBody>
      </p:sp>
      <p:sp>
        <p:nvSpPr>
          <p:cNvPr id="82949" name="Slide Number Placeholder 5">
            <a:extLst>
              <a:ext uri="{FF2B5EF4-FFF2-40B4-BE49-F238E27FC236}">
                <a16:creationId xmlns:a16="http://schemas.microsoft.com/office/drawing/2014/main" id="{ABCB0CFB-0C51-4B13-9CCD-445820C49B4C}"/>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729482C7-5A2A-46B5-8DF0-C9F47F833D39}" type="slidenum">
              <a:rPr lang="en-US" altLang="en-US" sz="900">
                <a:solidFill>
                  <a:srgbClr val="898989"/>
                </a:solidFill>
                <a:latin typeface="Myriad Pro"/>
              </a:rPr>
              <a:pPr algn="r" eaLnBrk="1" hangingPunct="1"/>
              <a:t>17</a:t>
            </a:fld>
            <a:endParaRPr lang="en-US" altLang="en-US" sz="900">
              <a:solidFill>
                <a:srgbClr val="898989"/>
              </a:solidFill>
              <a:latin typeface="Myriad Pro"/>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a:extLst>
              <a:ext uri="{FF2B5EF4-FFF2-40B4-BE49-F238E27FC236}">
                <a16:creationId xmlns:a16="http://schemas.microsoft.com/office/drawing/2014/main" id="{2F59D6EA-A918-4C8E-A93C-59ED960B0BD4}"/>
              </a:ext>
            </a:extLst>
          </p:cNvPr>
          <p:cNvSpPr>
            <a:spLocks noGrp="1" noChangeArrowheads="1"/>
          </p:cNvSpPr>
          <p:nvPr>
            <p:ph type="title" idx="4294967295"/>
          </p:nvPr>
        </p:nvSpPr>
        <p:spPr/>
        <p:txBody>
          <a:bodyPr/>
          <a:lstStyle/>
          <a:p>
            <a:r>
              <a:rPr lang="en-GB" altLang="en-US" b="1" dirty="0"/>
              <a:t>Law of contract</a:t>
            </a:r>
          </a:p>
        </p:txBody>
      </p:sp>
      <p:sp>
        <p:nvSpPr>
          <p:cNvPr id="83971" name="Rectangle 3">
            <a:extLst>
              <a:ext uri="{FF2B5EF4-FFF2-40B4-BE49-F238E27FC236}">
                <a16:creationId xmlns:a16="http://schemas.microsoft.com/office/drawing/2014/main" id="{BD7AB3BA-0984-4CA9-A733-A1832956CDF8}"/>
              </a:ext>
            </a:extLst>
          </p:cNvPr>
          <p:cNvSpPr>
            <a:spLocks noGrp="1" noChangeArrowheads="1"/>
          </p:cNvSpPr>
          <p:nvPr>
            <p:ph idx="4294967295"/>
          </p:nvPr>
        </p:nvSpPr>
        <p:spPr>
          <a:xfrm>
            <a:off x="431669" y="1268760"/>
            <a:ext cx="8229600" cy="3916363"/>
          </a:xfrm>
        </p:spPr>
        <p:txBody>
          <a:bodyPr/>
          <a:lstStyle/>
          <a:p>
            <a:pPr>
              <a:lnSpc>
                <a:spcPct val="90000"/>
              </a:lnSpc>
              <a:buFontTx/>
              <a:buNone/>
            </a:pPr>
            <a:r>
              <a:rPr lang="en-GB" altLang="en-US" sz="2800" dirty="0"/>
              <a:t>In practice, this means:</a:t>
            </a:r>
          </a:p>
          <a:p>
            <a:pPr>
              <a:lnSpc>
                <a:spcPct val="90000"/>
              </a:lnSpc>
            </a:pPr>
            <a:r>
              <a:rPr lang="en-GB" altLang="en-US" sz="2800" dirty="0"/>
              <a:t>An offer letter should be issued, along with a summary of the key terms and conditions</a:t>
            </a:r>
          </a:p>
          <a:p>
            <a:pPr>
              <a:lnSpc>
                <a:spcPct val="90000"/>
              </a:lnSpc>
            </a:pPr>
            <a:r>
              <a:rPr lang="en-GB" altLang="en-US" sz="2800" dirty="0"/>
              <a:t>Employers should explicitly build in a degree of flexibility</a:t>
            </a:r>
          </a:p>
          <a:p>
            <a:pPr>
              <a:lnSpc>
                <a:spcPct val="90000"/>
              </a:lnSpc>
            </a:pPr>
            <a:r>
              <a:rPr lang="en-GB" altLang="en-US" sz="2800" dirty="0"/>
              <a:t>All individuals undertaking a supervisory role should have basic training on contract law – including implied terms</a:t>
            </a:r>
          </a:p>
        </p:txBody>
      </p:sp>
      <p:sp>
        <p:nvSpPr>
          <p:cNvPr id="4" name="Date Placeholder 3">
            <a:extLst>
              <a:ext uri="{FF2B5EF4-FFF2-40B4-BE49-F238E27FC236}">
                <a16:creationId xmlns:a16="http://schemas.microsoft.com/office/drawing/2014/main" id="{07CA6D37-DCA0-4D46-A128-305EEE1DF27E}"/>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45E63949-70E0-4EA6-B83F-9252D4878400}" type="datetime1">
              <a:rPr lang="en-GB" altLang="en-US" sz="788">
                <a:solidFill>
                  <a:schemeClr val="tx1">
                    <a:tint val="75000"/>
                  </a:schemeClr>
                </a:solidFill>
                <a:latin typeface="+mn-lt"/>
                <a:cs typeface="+mn-cs"/>
              </a:rPr>
              <a:pPr algn="ctr" eaLnBrk="1" fontAlgn="auto" hangingPunct="1">
                <a:spcBef>
                  <a:spcPts val="0"/>
                </a:spcBef>
                <a:spcAft>
                  <a:spcPts val="0"/>
                </a:spcAft>
                <a:defRPr/>
              </a:pPr>
              <a:t>15/06/2020</a:t>
            </a:fld>
            <a:endParaRPr lang="en-US" altLang="en-US" sz="788">
              <a:solidFill>
                <a:schemeClr val="tx1">
                  <a:tint val="75000"/>
                </a:schemeClr>
              </a:solidFill>
              <a:latin typeface="+mn-lt"/>
              <a:cs typeface="+mn-cs"/>
            </a:endParaRPr>
          </a:p>
        </p:txBody>
      </p:sp>
      <p:sp>
        <p:nvSpPr>
          <p:cNvPr id="83973" name="Slide Number Placeholder 5">
            <a:extLst>
              <a:ext uri="{FF2B5EF4-FFF2-40B4-BE49-F238E27FC236}">
                <a16:creationId xmlns:a16="http://schemas.microsoft.com/office/drawing/2014/main" id="{22702A0B-6EC8-4104-8091-739D3A8842B4}"/>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BD73E0BE-B558-4CDB-9639-404C2BD9D7B8}" type="slidenum">
              <a:rPr lang="en-US" altLang="en-US" sz="900">
                <a:solidFill>
                  <a:srgbClr val="898989"/>
                </a:solidFill>
                <a:latin typeface="Myriad Pro"/>
              </a:rPr>
              <a:pPr algn="r" eaLnBrk="1" hangingPunct="1"/>
              <a:t>18</a:t>
            </a:fld>
            <a:endParaRPr lang="en-US" altLang="en-US" sz="900">
              <a:solidFill>
                <a:srgbClr val="898989"/>
              </a:solidFill>
              <a:latin typeface="Myriad Pro"/>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a:extLst>
              <a:ext uri="{FF2B5EF4-FFF2-40B4-BE49-F238E27FC236}">
                <a16:creationId xmlns:a16="http://schemas.microsoft.com/office/drawing/2014/main" id="{8B6EDFD3-667B-4C39-905E-9C7BBF8C2B74}"/>
              </a:ext>
            </a:extLst>
          </p:cNvPr>
          <p:cNvSpPr>
            <a:spLocks noGrp="1" noChangeArrowheads="1"/>
          </p:cNvSpPr>
          <p:nvPr>
            <p:ph type="title" idx="4294967295"/>
          </p:nvPr>
        </p:nvSpPr>
        <p:spPr/>
        <p:txBody>
          <a:bodyPr/>
          <a:lstStyle/>
          <a:p>
            <a:r>
              <a:rPr lang="en-GB" altLang="en-US" b="1" dirty="0"/>
              <a:t>Family Friendly statutes</a:t>
            </a:r>
          </a:p>
        </p:txBody>
      </p:sp>
      <p:sp>
        <p:nvSpPr>
          <p:cNvPr id="84995" name="Rectangle 3">
            <a:extLst>
              <a:ext uri="{FF2B5EF4-FFF2-40B4-BE49-F238E27FC236}">
                <a16:creationId xmlns:a16="http://schemas.microsoft.com/office/drawing/2014/main" id="{54A4CDA7-1592-4759-B36A-DB439AC7D4C1}"/>
              </a:ext>
            </a:extLst>
          </p:cNvPr>
          <p:cNvSpPr>
            <a:spLocks noGrp="1" noChangeArrowheads="1"/>
          </p:cNvSpPr>
          <p:nvPr>
            <p:ph idx="4294967295"/>
          </p:nvPr>
        </p:nvSpPr>
        <p:spPr>
          <a:xfrm>
            <a:off x="323528" y="1600200"/>
            <a:ext cx="8363272" cy="3916363"/>
          </a:xfrm>
        </p:spPr>
        <p:txBody>
          <a:bodyPr/>
          <a:lstStyle/>
          <a:p>
            <a:pPr>
              <a:lnSpc>
                <a:spcPct val="90000"/>
              </a:lnSpc>
            </a:pPr>
            <a:r>
              <a:rPr lang="en-GB" altLang="en-US" sz="2400" dirty="0"/>
              <a:t>Rights are designed to make it easier to combine work and family life;</a:t>
            </a:r>
          </a:p>
          <a:p>
            <a:pPr marL="0" indent="0">
              <a:lnSpc>
                <a:spcPct val="90000"/>
              </a:lnSpc>
              <a:buNone/>
            </a:pPr>
            <a:endParaRPr lang="en-GB" altLang="en-US" sz="2400" dirty="0"/>
          </a:p>
          <a:p>
            <a:pPr>
              <a:lnSpc>
                <a:spcPct val="90000"/>
              </a:lnSpc>
            </a:pPr>
            <a:r>
              <a:rPr lang="en-GB" altLang="en-US" sz="2400" dirty="0"/>
              <a:t>Rights include maternity leave and pay, paternity leave, parental leave, time off to care for dependants, flexible working requests;</a:t>
            </a:r>
          </a:p>
          <a:p>
            <a:pPr>
              <a:lnSpc>
                <a:spcPct val="90000"/>
              </a:lnSpc>
            </a:pPr>
            <a:endParaRPr lang="en-GB" altLang="en-US" sz="2400" dirty="0"/>
          </a:p>
          <a:p>
            <a:pPr>
              <a:lnSpc>
                <a:spcPct val="90000"/>
              </a:lnSpc>
            </a:pPr>
            <a:r>
              <a:rPr lang="en-GB" altLang="en-US" sz="2400" dirty="0"/>
              <a:t>Implication? HR managers need to build in assumptions about the take up of these rights into their planning activities</a:t>
            </a:r>
          </a:p>
        </p:txBody>
      </p:sp>
      <p:sp>
        <p:nvSpPr>
          <p:cNvPr id="4" name="Date Placeholder 3">
            <a:extLst>
              <a:ext uri="{FF2B5EF4-FFF2-40B4-BE49-F238E27FC236}">
                <a16:creationId xmlns:a16="http://schemas.microsoft.com/office/drawing/2014/main" id="{E05FF26E-BB90-451E-B7F0-7B663009364C}"/>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6C3986EF-72ED-4C50-9305-EA692A380E26}" type="datetime1">
              <a:rPr lang="en-GB" altLang="en-US" sz="788">
                <a:solidFill>
                  <a:schemeClr val="tx1">
                    <a:tint val="75000"/>
                  </a:schemeClr>
                </a:solidFill>
                <a:latin typeface="+mn-lt"/>
                <a:cs typeface="+mn-cs"/>
              </a:rPr>
              <a:pPr algn="ctr" eaLnBrk="1" fontAlgn="auto" hangingPunct="1">
                <a:spcBef>
                  <a:spcPts val="0"/>
                </a:spcBef>
                <a:spcAft>
                  <a:spcPts val="0"/>
                </a:spcAft>
                <a:defRPr/>
              </a:pPr>
              <a:t>15/06/2020</a:t>
            </a:fld>
            <a:endParaRPr lang="en-US" altLang="en-US" sz="788">
              <a:solidFill>
                <a:schemeClr val="tx1">
                  <a:tint val="75000"/>
                </a:schemeClr>
              </a:solidFill>
              <a:latin typeface="+mn-lt"/>
              <a:cs typeface="+mn-cs"/>
            </a:endParaRPr>
          </a:p>
        </p:txBody>
      </p:sp>
      <p:sp>
        <p:nvSpPr>
          <p:cNvPr id="84997" name="Slide Number Placeholder 5">
            <a:extLst>
              <a:ext uri="{FF2B5EF4-FFF2-40B4-BE49-F238E27FC236}">
                <a16:creationId xmlns:a16="http://schemas.microsoft.com/office/drawing/2014/main" id="{278DB624-2525-4D3A-AC4E-CB5871D9D6DE}"/>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D6788092-1C05-4FE5-8372-0695BC3156A2}" type="slidenum">
              <a:rPr lang="en-US" altLang="en-US" sz="900">
                <a:solidFill>
                  <a:srgbClr val="898989"/>
                </a:solidFill>
                <a:latin typeface="Myriad Pro"/>
              </a:rPr>
              <a:pPr algn="r" eaLnBrk="1" hangingPunct="1"/>
              <a:t>19</a:t>
            </a:fld>
            <a:endParaRPr lang="en-US" altLang="en-US" sz="900">
              <a:solidFill>
                <a:srgbClr val="898989"/>
              </a:solidFill>
              <a:latin typeface="Myriad Pro"/>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a:extLst>
              <a:ext uri="{FF2B5EF4-FFF2-40B4-BE49-F238E27FC236}">
                <a16:creationId xmlns:a16="http://schemas.microsoft.com/office/drawing/2014/main" id="{739E123F-566C-48E0-BDCE-936824D3F911}"/>
              </a:ext>
            </a:extLst>
          </p:cNvPr>
          <p:cNvSpPr>
            <a:spLocks noGrp="1" noChangeArrowheads="1"/>
          </p:cNvSpPr>
          <p:nvPr>
            <p:ph type="title" idx="4294967295"/>
          </p:nvPr>
        </p:nvSpPr>
        <p:spPr/>
        <p:txBody>
          <a:bodyPr/>
          <a:lstStyle/>
          <a:p>
            <a:r>
              <a:rPr lang="en-GB" altLang="en-US" b="1" dirty="0"/>
              <a:t>Activity</a:t>
            </a:r>
          </a:p>
        </p:txBody>
      </p:sp>
      <p:sp>
        <p:nvSpPr>
          <p:cNvPr id="86019" name="Rectangle 3">
            <a:extLst>
              <a:ext uri="{FF2B5EF4-FFF2-40B4-BE49-F238E27FC236}">
                <a16:creationId xmlns:a16="http://schemas.microsoft.com/office/drawing/2014/main" id="{177AF79F-8C9F-4329-8E07-49F31D94E317}"/>
              </a:ext>
            </a:extLst>
          </p:cNvPr>
          <p:cNvSpPr>
            <a:spLocks noGrp="1" noChangeArrowheads="1"/>
          </p:cNvSpPr>
          <p:nvPr>
            <p:ph idx="4294967295"/>
          </p:nvPr>
        </p:nvSpPr>
        <p:spPr/>
        <p:txBody>
          <a:bodyPr/>
          <a:lstStyle/>
          <a:p>
            <a:pPr>
              <a:buFontTx/>
              <a:buNone/>
            </a:pPr>
            <a:r>
              <a:rPr lang="en-GB" altLang="en-US" sz="2400" dirty="0"/>
              <a:t>Discussion</a:t>
            </a:r>
          </a:p>
          <a:p>
            <a:r>
              <a:rPr lang="en-GB" altLang="en-US" sz="2400" dirty="0"/>
              <a:t>How should employers deal with multiple requests for flexible working?</a:t>
            </a:r>
          </a:p>
          <a:p>
            <a:r>
              <a:rPr lang="en-GB" altLang="en-US" sz="2400" dirty="0"/>
              <a:t>Can an employer give priority to requests it considers are made for more “worthwhile” reasons?</a:t>
            </a:r>
          </a:p>
          <a:p>
            <a:r>
              <a:rPr lang="en-GB" altLang="en-US" sz="2400" dirty="0"/>
              <a:t>What can an employer do if it grants a request then a couple of months later receives another request that is more “deserving”?</a:t>
            </a:r>
          </a:p>
        </p:txBody>
      </p:sp>
      <p:sp>
        <p:nvSpPr>
          <p:cNvPr id="4" name="Date Placeholder 3">
            <a:extLst>
              <a:ext uri="{FF2B5EF4-FFF2-40B4-BE49-F238E27FC236}">
                <a16:creationId xmlns:a16="http://schemas.microsoft.com/office/drawing/2014/main" id="{E27B409E-34AF-4E0A-BD2D-A9010471710F}"/>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0FE3FD4C-1165-4EF9-B123-1B1E518714C3}" type="datetime1">
              <a:rPr lang="en-GB" altLang="en-US" sz="788">
                <a:solidFill>
                  <a:schemeClr val="tx1">
                    <a:tint val="75000"/>
                  </a:schemeClr>
                </a:solidFill>
                <a:latin typeface="+mn-lt"/>
                <a:cs typeface="+mn-cs"/>
              </a:rPr>
              <a:pPr algn="ctr" eaLnBrk="1" fontAlgn="auto" hangingPunct="1">
                <a:spcBef>
                  <a:spcPts val="0"/>
                </a:spcBef>
                <a:spcAft>
                  <a:spcPts val="0"/>
                </a:spcAft>
                <a:defRPr/>
              </a:pPr>
              <a:t>15/06/2020</a:t>
            </a:fld>
            <a:endParaRPr lang="en-US" altLang="en-US" sz="788">
              <a:solidFill>
                <a:schemeClr val="tx1">
                  <a:tint val="75000"/>
                </a:schemeClr>
              </a:solidFill>
              <a:latin typeface="+mn-lt"/>
              <a:cs typeface="+mn-cs"/>
            </a:endParaRPr>
          </a:p>
        </p:txBody>
      </p:sp>
      <p:sp>
        <p:nvSpPr>
          <p:cNvPr id="86021" name="Slide Number Placeholder 5">
            <a:extLst>
              <a:ext uri="{FF2B5EF4-FFF2-40B4-BE49-F238E27FC236}">
                <a16:creationId xmlns:a16="http://schemas.microsoft.com/office/drawing/2014/main" id="{6036B1A0-0C33-43E5-9BF3-9D879D44CDE0}"/>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47200EA6-0E64-42F5-9922-329FB53A9D91}" type="slidenum">
              <a:rPr lang="en-US" altLang="en-US" sz="900">
                <a:solidFill>
                  <a:srgbClr val="898989"/>
                </a:solidFill>
                <a:latin typeface="Myriad Pro"/>
              </a:rPr>
              <a:pPr algn="r" eaLnBrk="1" hangingPunct="1"/>
              <a:t>20</a:t>
            </a:fld>
            <a:endParaRPr lang="en-US" altLang="en-US" sz="900">
              <a:solidFill>
                <a:srgbClr val="898989"/>
              </a:solidFill>
              <a:latin typeface="Myriad Pro"/>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2CB95758-797B-4458-B6B3-7AAD4D16E847}"/>
              </a:ext>
            </a:extLst>
          </p:cNvPr>
          <p:cNvSpPr>
            <a:spLocks noGrp="1" noChangeArrowheads="1"/>
          </p:cNvSpPr>
          <p:nvPr>
            <p:ph type="title" idx="4294967295"/>
          </p:nvPr>
        </p:nvSpPr>
        <p:spPr/>
        <p:txBody>
          <a:bodyPr/>
          <a:lstStyle/>
          <a:p>
            <a:r>
              <a:rPr lang="en-GB" altLang="en-US" b="1" dirty="0"/>
              <a:t>Working time Regulations</a:t>
            </a:r>
          </a:p>
        </p:txBody>
      </p:sp>
      <p:sp>
        <p:nvSpPr>
          <p:cNvPr id="87043" name="Rectangle 3">
            <a:extLst>
              <a:ext uri="{FF2B5EF4-FFF2-40B4-BE49-F238E27FC236}">
                <a16:creationId xmlns:a16="http://schemas.microsoft.com/office/drawing/2014/main" id="{4C92D624-431B-4BB9-B729-845679066C8F}"/>
              </a:ext>
            </a:extLst>
          </p:cNvPr>
          <p:cNvSpPr>
            <a:spLocks noGrp="1" noChangeArrowheads="1"/>
          </p:cNvSpPr>
          <p:nvPr>
            <p:ph idx="4294967295"/>
          </p:nvPr>
        </p:nvSpPr>
        <p:spPr/>
        <p:txBody>
          <a:bodyPr/>
          <a:lstStyle/>
          <a:p>
            <a:r>
              <a:rPr lang="en-GB" altLang="en-US"/>
              <a:t>Complex legislation that has been heavily criticised for lacking clarity – eg bonus and holiday pay</a:t>
            </a:r>
          </a:p>
          <a:p>
            <a:r>
              <a:rPr lang="en-GB" altLang="en-US"/>
              <a:t>Central to HR planning </a:t>
            </a:r>
          </a:p>
        </p:txBody>
      </p:sp>
      <p:sp>
        <p:nvSpPr>
          <p:cNvPr id="4" name="Date Placeholder 3">
            <a:extLst>
              <a:ext uri="{FF2B5EF4-FFF2-40B4-BE49-F238E27FC236}">
                <a16:creationId xmlns:a16="http://schemas.microsoft.com/office/drawing/2014/main" id="{59D962CF-0420-43D2-84AA-8741F1300337}"/>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739D27AF-53E0-4835-A6FD-ED5DC2BF23B5}" type="datetime1">
              <a:rPr lang="en-GB" altLang="en-US" sz="788">
                <a:solidFill>
                  <a:schemeClr val="tx1">
                    <a:tint val="75000"/>
                  </a:schemeClr>
                </a:solidFill>
                <a:latin typeface="+mn-lt"/>
                <a:cs typeface="+mn-cs"/>
              </a:rPr>
              <a:pPr algn="ctr" eaLnBrk="1" fontAlgn="auto" hangingPunct="1">
                <a:spcBef>
                  <a:spcPts val="0"/>
                </a:spcBef>
                <a:spcAft>
                  <a:spcPts val="0"/>
                </a:spcAft>
                <a:defRPr/>
              </a:pPr>
              <a:t>15/06/2020</a:t>
            </a:fld>
            <a:endParaRPr lang="en-US" altLang="en-US" sz="788">
              <a:solidFill>
                <a:schemeClr val="tx1">
                  <a:tint val="75000"/>
                </a:schemeClr>
              </a:solidFill>
              <a:latin typeface="+mn-lt"/>
              <a:cs typeface="+mn-cs"/>
            </a:endParaRPr>
          </a:p>
        </p:txBody>
      </p:sp>
      <p:sp>
        <p:nvSpPr>
          <p:cNvPr id="87045" name="Slide Number Placeholder 5">
            <a:extLst>
              <a:ext uri="{FF2B5EF4-FFF2-40B4-BE49-F238E27FC236}">
                <a16:creationId xmlns:a16="http://schemas.microsoft.com/office/drawing/2014/main" id="{BEE326D0-F7A1-4998-B147-332387449C1B}"/>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4682106E-874F-4299-ABA5-F652F885C0A0}" type="slidenum">
              <a:rPr lang="en-US" altLang="en-US" sz="900">
                <a:solidFill>
                  <a:srgbClr val="898989"/>
                </a:solidFill>
                <a:latin typeface="Myriad Pro"/>
              </a:rPr>
              <a:pPr algn="r" eaLnBrk="1" hangingPunct="1"/>
              <a:t>21</a:t>
            </a:fld>
            <a:endParaRPr lang="en-US" altLang="en-US" sz="900">
              <a:solidFill>
                <a:srgbClr val="898989"/>
              </a:solidFill>
              <a:latin typeface="Myriad Pro"/>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a:extLst>
              <a:ext uri="{FF2B5EF4-FFF2-40B4-BE49-F238E27FC236}">
                <a16:creationId xmlns:a16="http://schemas.microsoft.com/office/drawing/2014/main" id="{9BC8CFC4-6D25-43B1-B599-23C6563AA179}"/>
              </a:ext>
            </a:extLst>
          </p:cNvPr>
          <p:cNvSpPr>
            <a:spLocks noGrp="1" noChangeArrowheads="1"/>
          </p:cNvSpPr>
          <p:nvPr>
            <p:ph type="title" idx="4294967295"/>
          </p:nvPr>
        </p:nvSpPr>
        <p:spPr>
          <a:xfrm>
            <a:off x="107504" y="274638"/>
            <a:ext cx="8928992" cy="1143000"/>
          </a:xfrm>
        </p:spPr>
        <p:txBody>
          <a:bodyPr/>
          <a:lstStyle/>
          <a:p>
            <a:r>
              <a:rPr lang="en-GB" altLang="en-US" sz="3600" b="1" dirty="0"/>
              <a:t>Debates about Employment Regulation</a:t>
            </a:r>
          </a:p>
        </p:txBody>
      </p:sp>
      <p:sp>
        <p:nvSpPr>
          <p:cNvPr id="88067" name="Rectangle 3">
            <a:extLst>
              <a:ext uri="{FF2B5EF4-FFF2-40B4-BE49-F238E27FC236}">
                <a16:creationId xmlns:a16="http://schemas.microsoft.com/office/drawing/2014/main" id="{14CB27A4-79F1-4ED0-B0BC-FB2AF537F3BB}"/>
              </a:ext>
            </a:extLst>
          </p:cNvPr>
          <p:cNvSpPr>
            <a:spLocks noGrp="1" noChangeArrowheads="1"/>
          </p:cNvSpPr>
          <p:nvPr>
            <p:ph idx="4294967295"/>
          </p:nvPr>
        </p:nvSpPr>
        <p:spPr/>
        <p:txBody>
          <a:bodyPr/>
          <a:lstStyle/>
          <a:p>
            <a:r>
              <a:rPr lang="en-GB" altLang="en-US" dirty="0"/>
              <a:t>Micro – effectiveness of particular pieces of legislation</a:t>
            </a:r>
          </a:p>
          <a:p>
            <a:r>
              <a:rPr lang="en-GB" altLang="en-US" dirty="0"/>
              <a:t>Macro – rights and wrongs of regulating the labour market through employment protection legislation</a:t>
            </a:r>
          </a:p>
        </p:txBody>
      </p:sp>
      <p:sp>
        <p:nvSpPr>
          <p:cNvPr id="4" name="Date Placeholder 3">
            <a:extLst>
              <a:ext uri="{FF2B5EF4-FFF2-40B4-BE49-F238E27FC236}">
                <a16:creationId xmlns:a16="http://schemas.microsoft.com/office/drawing/2014/main" id="{70AEAEB4-E192-412D-9A71-125F0610E33C}"/>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1E8AB3AB-F5C8-4124-9929-DB4F20270B51}" type="datetime1">
              <a:rPr lang="en-GB" altLang="en-US" sz="788">
                <a:solidFill>
                  <a:schemeClr val="tx1">
                    <a:tint val="75000"/>
                  </a:schemeClr>
                </a:solidFill>
                <a:latin typeface="+mn-lt"/>
                <a:cs typeface="+mn-cs"/>
              </a:rPr>
              <a:pPr algn="ctr" eaLnBrk="1" fontAlgn="auto" hangingPunct="1">
                <a:spcBef>
                  <a:spcPts val="0"/>
                </a:spcBef>
                <a:spcAft>
                  <a:spcPts val="0"/>
                </a:spcAft>
                <a:defRPr/>
              </a:pPr>
              <a:t>15/06/2020</a:t>
            </a:fld>
            <a:endParaRPr lang="en-US" altLang="en-US" sz="788">
              <a:solidFill>
                <a:schemeClr val="tx1">
                  <a:tint val="75000"/>
                </a:schemeClr>
              </a:solidFill>
              <a:latin typeface="+mn-lt"/>
              <a:cs typeface="+mn-cs"/>
            </a:endParaRPr>
          </a:p>
        </p:txBody>
      </p:sp>
      <p:sp>
        <p:nvSpPr>
          <p:cNvPr id="88069" name="Slide Number Placeholder 5">
            <a:extLst>
              <a:ext uri="{FF2B5EF4-FFF2-40B4-BE49-F238E27FC236}">
                <a16:creationId xmlns:a16="http://schemas.microsoft.com/office/drawing/2014/main" id="{942F4FFE-AB43-4352-B1AB-2B2D1E9C28C8}"/>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54E0488A-53B5-4914-837D-293D11CD3FC3}" type="slidenum">
              <a:rPr lang="en-US" altLang="en-US" sz="900">
                <a:solidFill>
                  <a:srgbClr val="898989"/>
                </a:solidFill>
                <a:latin typeface="Myriad Pro"/>
              </a:rPr>
              <a:pPr algn="r" eaLnBrk="1" hangingPunct="1"/>
              <a:t>22</a:t>
            </a:fld>
            <a:endParaRPr lang="en-US" altLang="en-US" sz="900">
              <a:solidFill>
                <a:srgbClr val="898989"/>
              </a:solidFill>
              <a:latin typeface="Myriad Pro"/>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a:extLst>
              <a:ext uri="{FF2B5EF4-FFF2-40B4-BE49-F238E27FC236}">
                <a16:creationId xmlns:a16="http://schemas.microsoft.com/office/drawing/2014/main" id="{6806DB66-D19B-490C-B314-D4C8D1174697}"/>
              </a:ext>
            </a:extLst>
          </p:cNvPr>
          <p:cNvSpPr>
            <a:spLocks noGrp="1" noChangeArrowheads="1"/>
          </p:cNvSpPr>
          <p:nvPr>
            <p:ph type="title" idx="4294967295"/>
          </p:nvPr>
        </p:nvSpPr>
        <p:spPr/>
        <p:txBody>
          <a:bodyPr/>
          <a:lstStyle/>
          <a:p>
            <a:r>
              <a:rPr lang="en-GB" altLang="en-US" sz="3600" b="1" dirty="0"/>
              <a:t>Summary .Labour Market Issues</a:t>
            </a:r>
            <a:endParaRPr lang="en-US" altLang="en-US" sz="3600" b="1" dirty="0"/>
          </a:p>
        </p:txBody>
      </p:sp>
      <p:sp>
        <p:nvSpPr>
          <p:cNvPr id="90115" name="Rectangle 3">
            <a:extLst>
              <a:ext uri="{FF2B5EF4-FFF2-40B4-BE49-F238E27FC236}">
                <a16:creationId xmlns:a16="http://schemas.microsoft.com/office/drawing/2014/main" id="{80FD508E-C9B8-49FE-A0A9-8D323469560C}"/>
              </a:ext>
            </a:extLst>
          </p:cNvPr>
          <p:cNvSpPr>
            <a:spLocks noGrp="1" noChangeArrowheads="1"/>
          </p:cNvSpPr>
          <p:nvPr>
            <p:ph idx="4294967295"/>
          </p:nvPr>
        </p:nvSpPr>
        <p:spPr/>
        <p:txBody>
          <a:bodyPr/>
          <a:lstStyle/>
          <a:p>
            <a:r>
              <a:rPr lang="en-GB" altLang="en-US" dirty="0"/>
              <a:t>Employment regulation</a:t>
            </a:r>
          </a:p>
          <a:p>
            <a:r>
              <a:rPr lang="en-GB" altLang="en-US" dirty="0"/>
              <a:t>Geographic mobility</a:t>
            </a:r>
          </a:p>
          <a:p>
            <a:r>
              <a:rPr lang="en-GB" altLang="en-US" dirty="0"/>
              <a:t>Occupational mobility</a:t>
            </a:r>
          </a:p>
          <a:p>
            <a:r>
              <a:rPr lang="en-GB" altLang="en-US" dirty="0"/>
              <a:t>The benefit system</a:t>
            </a:r>
            <a:endParaRPr lang="en-US" altLang="en-US" dirty="0"/>
          </a:p>
        </p:txBody>
      </p:sp>
      <p:sp>
        <p:nvSpPr>
          <p:cNvPr id="4" name="Date Placeholder 3">
            <a:extLst>
              <a:ext uri="{FF2B5EF4-FFF2-40B4-BE49-F238E27FC236}">
                <a16:creationId xmlns:a16="http://schemas.microsoft.com/office/drawing/2014/main" id="{57481B3C-A5C6-4DFC-8A4B-3719D74AE424}"/>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755B1B82-6A5E-4427-8A3E-369C69A41F9C}" type="datetime1">
              <a:rPr lang="en-GB" altLang="en-US" sz="788">
                <a:solidFill>
                  <a:schemeClr val="tx1">
                    <a:tint val="75000"/>
                  </a:schemeClr>
                </a:solidFill>
                <a:latin typeface="+mn-lt"/>
                <a:cs typeface="+mn-cs"/>
              </a:rPr>
              <a:pPr algn="ctr" eaLnBrk="1" fontAlgn="auto" hangingPunct="1">
                <a:spcBef>
                  <a:spcPts val="0"/>
                </a:spcBef>
                <a:spcAft>
                  <a:spcPts val="0"/>
                </a:spcAft>
                <a:defRPr/>
              </a:pPr>
              <a:t>15/06/2020</a:t>
            </a:fld>
            <a:endParaRPr lang="en-US" altLang="en-US" sz="788">
              <a:solidFill>
                <a:schemeClr val="tx1">
                  <a:tint val="75000"/>
                </a:schemeClr>
              </a:solidFill>
              <a:latin typeface="+mn-lt"/>
              <a:cs typeface="+mn-cs"/>
            </a:endParaRPr>
          </a:p>
        </p:txBody>
      </p:sp>
      <p:sp>
        <p:nvSpPr>
          <p:cNvPr id="90117" name="Slide Number Placeholder 5">
            <a:extLst>
              <a:ext uri="{FF2B5EF4-FFF2-40B4-BE49-F238E27FC236}">
                <a16:creationId xmlns:a16="http://schemas.microsoft.com/office/drawing/2014/main" id="{AEB965E1-5302-4CA4-94A7-E07D89927F74}"/>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43F31616-3326-45D3-B738-710BE2426CAA}" type="slidenum">
              <a:rPr lang="en-US" altLang="en-US" sz="900">
                <a:solidFill>
                  <a:srgbClr val="898989"/>
                </a:solidFill>
                <a:latin typeface="Myriad Pro"/>
              </a:rPr>
              <a:pPr algn="r" eaLnBrk="1" hangingPunct="1"/>
              <a:t>23</a:t>
            </a:fld>
            <a:endParaRPr lang="en-US" altLang="en-US" sz="900">
              <a:solidFill>
                <a:srgbClr val="898989"/>
              </a:solidFill>
              <a:latin typeface="Myriad Pro"/>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a:extLst>
              <a:ext uri="{FF2B5EF4-FFF2-40B4-BE49-F238E27FC236}">
                <a16:creationId xmlns:a16="http://schemas.microsoft.com/office/drawing/2014/main" id="{3474BFBC-820D-49C1-924E-6BE7C0C845CC}"/>
              </a:ext>
            </a:extLst>
          </p:cNvPr>
          <p:cNvSpPr>
            <a:spLocks noGrp="1" noChangeArrowheads="1"/>
          </p:cNvSpPr>
          <p:nvPr>
            <p:ph type="title" idx="4294967295"/>
          </p:nvPr>
        </p:nvSpPr>
        <p:spPr>
          <a:xfrm>
            <a:off x="107504" y="274638"/>
            <a:ext cx="8928992" cy="1143000"/>
          </a:xfrm>
        </p:spPr>
        <p:txBody>
          <a:bodyPr/>
          <a:lstStyle/>
          <a:p>
            <a:r>
              <a:rPr lang="en-GB" altLang="en-US" b="1" dirty="0"/>
              <a:t>Summary: Labour Market Issues</a:t>
            </a:r>
            <a:endParaRPr lang="en-US" altLang="en-US" b="1" dirty="0"/>
          </a:p>
        </p:txBody>
      </p:sp>
      <p:sp>
        <p:nvSpPr>
          <p:cNvPr id="92163" name="Rectangle 3">
            <a:extLst>
              <a:ext uri="{FF2B5EF4-FFF2-40B4-BE49-F238E27FC236}">
                <a16:creationId xmlns:a16="http://schemas.microsoft.com/office/drawing/2014/main" id="{559191F6-080B-4AAE-81C2-7BD265ECADB3}"/>
              </a:ext>
            </a:extLst>
          </p:cNvPr>
          <p:cNvSpPr>
            <a:spLocks noGrp="1" noChangeArrowheads="1"/>
          </p:cNvSpPr>
          <p:nvPr>
            <p:ph idx="4294967295"/>
          </p:nvPr>
        </p:nvSpPr>
        <p:spPr/>
        <p:txBody>
          <a:bodyPr/>
          <a:lstStyle/>
          <a:p>
            <a:r>
              <a:rPr lang="en-GB" altLang="en-US" dirty="0"/>
              <a:t>Poverty trap</a:t>
            </a:r>
          </a:p>
          <a:p>
            <a:r>
              <a:rPr lang="en-GB" altLang="en-US" dirty="0"/>
              <a:t>Education and Training</a:t>
            </a:r>
          </a:p>
          <a:p>
            <a:r>
              <a:rPr lang="en-GB" altLang="en-US" dirty="0"/>
              <a:t>Infrastructure</a:t>
            </a:r>
          </a:p>
          <a:p>
            <a:r>
              <a:rPr lang="en-GB" altLang="en-US" dirty="0"/>
              <a:t>Hidden costs of hiring labour</a:t>
            </a:r>
          </a:p>
          <a:p>
            <a:endParaRPr lang="en-US" altLang="en-US" dirty="0"/>
          </a:p>
        </p:txBody>
      </p:sp>
      <p:sp>
        <p:nvSpPr>
          <p:cNvPr id="4" name="Date Placeholder 3">
            <a:extLst>
              <a:ext uri="{FF2B5EF4-FFF2-40B4-BE49-F238E27FC236}">
                <a16:creationId xmlns:a16="http://schemas.microsoft.com/office/drawing/2014/main" id="{3DDCE5D1-6019-4730-B3B8-C3DD04D9E317}"/>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52812B1E-DE8E-4628-9F9E-26CE527DDA82}" type="datetime1">
              <a:rPr lang="en-GB" altLang="en-US" sz="788">
                <a:solidFill>
                  <a:schemeClr val="tx1">
                    <a:tint val="75000"/>
                  </a:schemeClr>
                </a:solidFill>
                <a:latin typeface="+mn-lt"/>
                <a:cs typeface="+mn-cs"/>
              </a:rPr>
              <a:pPr algn="ctr" eaLnBrk="1" fontAlgn="auto" hangingPunct="1">
                <a:spcBef>
                  <a:spcPts val="0"/>
                </a:spcBef>
                <a:spcAft>
                  <a:spcPts val="0"/>
                </a:spcAft>
                <a:defRPr/>
              </a:pPr>
              <a:t>15/06/2020</a:t>
            </a:fld>
            <a:endParaRPr lang="en-US" altLang="en-US" sz="788">
              <a:solidFill>
                <a:schemeClr val="tx1">
                  <a:tint val="75000"/>
                </a:schemeClr>
              </a:solidFill>
              <a:latin typeface="+mn-lt"/>
              <a:cs typeface="+mn-cs"/>
            </a:endParaRPr>
          </a:p>
        </p:txBody>
      </p:sp>
      <p:sp>
        <p:nvSpPr>
          <p:cNvPr id="92165" name="Slide Number Placeholder 5">
            <a:extLst>
              <a:ext uri="{FF2B5EF4-FFF2-40B4-BE49-F238E27FC236}">
                <a16:creationId xmlns:a16="http://schemas.microsoft.com/office/drawing/2014/main" id="{652BC9BB-6F52-4B42-B818-9E5EDFF79B46}"/>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CCD43B50-0AB6-47EC-BEF2-DDFD927E287C}" type="slidenum">
              <a:rPr lang="en-US" altLang="en-US" sz="900">
                <a:solidFill>
                  <a:srgbClr val="898989"/>
                </a:solidFill>
                <a:latin typeface="Myriad Pro"/>
              </a:rPr>
              <a:pPr algn="r" eaLnBrk="1" hangingPunct="1"/>
              <a:t>24</a:t>
            </a:fld>
            <a:endParaRPr lang="en-US" altLang="en-US" sz="900">
              <a:solidFill>
                <a:srgbClr val="898989"/>
              </a:solidFill>
              <a:latin typeface="Myriad Pro"/>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a:extLst>
              <a:ext uri="{FF2B5EF4-FFF2-40B4-BE49-F238E27FC236}">
                <a16:creationId xmlns:a16="http://schemas.microsoft.com/office/drawing/2014/main" id="{B6CCEF8F-4113-4D68-99BA-3DDC73A0AFF4}"/>
              </a:ext>
            </a:extLst>
          </p:cNvPr>
          <p:cNvSpPr>
            <a:spLocks noGrp="1" noChangeArrowheads="1"/>
          </p:cNvSpPr>
          <p:nvPr>
            <p:ph type="title" idx="4294967295"/>
          </p:nvPr>
        </p:nvSpPr>
        <p:spPr/>
        <p:txBody>
          <a:bodyPr/>
          <a:lstStyle/>
          <a:p>
            <a:r>
              <a:rPr lang="en-GB" altLang="en-US" b="1" dirty="0"/>
              <a:t>Labour Market Issues</a:t>
            </a:r>
            <a:endParaRPr lang="en-US" altLang="en-US" b="1" dirty="0"/>
          </a:p>
        </p:txBody>
      </p:sp>
      <p:sp>
        <p:nvSpPr>
          <p:cNvPr id="94211" name="Rectangle 3">
            <a:extLst>
              <a:ext uri="{FF2B5EF4-FFF2-40B4-BE49-F238E27FC236}">
                <a16:creationId xmlns:a16="http://schemas.microsoft.com/office/drawing/2014/main" id="{7A97554E-51B1-4D06-9D6F-54E15C388A46}"/>
              </a:ext>
            </a:extLst>
          </p:cNvPr>
          <p:cNvSpPr>
            <a:spLocks noGrp="1" noChangeArrowheads="1"/>
          </p:cNvSpPr>
          <p:nvPr>
            <p:ph idx="4294967295"/>
          </p:nvPr>
        </p:nvSpPr>
        <p:spPr/>
        <p:txBody>
          <a:bodyPr/>
          <a:lstStyle/>
          <a:p>
            <a:r>
              <a:rPr lang="en-GB" altLang="en-US" dirty="0"/>
              <a:t>Economic pressures</a:t>
            </a:r>
          </a:p>
          <a:p>
            <a:r>
              <a:rPr lang="en-GB" altLang="en-US" dirty="0"/>
              <a:t>Uncertainty about demand</a:t>
            </a:r>
          </a:p>
          <a:p>
            <a:r>
              <a:rPr lang="en-GB" altLang="en-US" dirty="0"/>
              <a:t>Demands of new technology</a:t>
            </a:r>
          </a:p>
          <a:p>
            <a:r>
              <a:rPr lang="en-GB" altLang="en-US" dirty="0"/>
              <a:t>Changing work force</a:t>
            </a:r>
            <a:endParaRPr lang="en-US" altLang="en-US" dirty="0"/>
          </a:p>
        </p:txBody>
      </p:sp>
      <p:sp>
        <p:nvSpPr>
          <p:cNvPr id="4" name="Date Placeholder 3">
            <a:extLst>
              <a:ext uri="{FF2B5EF4-FFF2-40B4-BE49-F238E27FC236}">
                <a16:creationId xmlns:a16="http://schemas.microsoft.com/office/drawing/2014/main" id="{9830E373-6958-45F6-B6CE-68D2DE54D77E}"/>
              </a:ext>
            </a:extLst>
          </p:cNvPr>
          <p:cNvSpPr txBox="1">
            <a:spLocks noGrp="1"/>
          </p:cNvSpPr>
          <p:nvPr/>
        </p:nvSpPr>
        <p:spPr>
          <a:xfrm>
            <a:off x="251222" y="5750719"/>
            <a:ext cx="971550" cy="164306"/>
          </a:xfrm>
          <a:prstGeom prst="rect">
            <a:avLst/>
          </a:prstGeom>
          <a:noFill/>
        </p:spPr>
        <p:txBody>
          <a:bodyPr anchor="ctr"/>
          <a:lstStyle/>
          <a:p>
            <a:pPr algn="ctr" eaLnBrk="1" fontAlgn="auto" hangingPunct="1">
              <a:spcBef>
                <a:spcPts val="0"/>
              </a:spcBef>
              <a:spcAft>
                <a:spcPts val="0"/>
              </a:spcAft>
              <a:defRPr/>
            </a:pPr>
            <a:fld id="{68AA82B9-156A-4AAA-B7A9-4A11A934D4F6}" type="datetime1">
              <a:rPr lang="en-GB" altLang="en-US" sz="788">
                <a:solidFill>
                  <a:schemeClr val="tx1">
                    <a:tint val="75000"/>
                  </a:schemeClr>
                </a:solidFill>
                <a:latin typeface="+mn-lt"/>
                <a:cs typeface="+mn-cs"/>
              </a:rPr>
              <a:pPr algn="ctr" eaLnBrk="1" fontAlgn="auto" hangingPunct="1">
                <a:spcBef>
                  <a:spcPts val="0"/>
                </a:spcBef>
                <a:spcAft>
                  <a:spcPts val="0"/>
                </a:spcAft>
                <a:defRPr/>
              </a:pPr>
              <a:t>15/06/2020</a:t>
            </a:fld>
            <a:endParaRPr lang="en-US" altLang="en-US" sz="788">
              <a:solidFill>
                <a:schemeClr val="tx1">
                  <a:tint val="75000"/>
                </a:schemeClr>
              </a:solidFill>
              <a:latin typeface="+mn-lt"/>
              <a:cs typeface="+mn-cs"/>
            </a:endParaRPr>
          </a:p>
        </p:txBody>
      </p:sp>
      <p:sp>
        <p:nvSpPr>
          <p:cNvPr id="94213" name="Slide Number Placeholder 5">
            <a:extLst>
              <a:ext uri="{FF2B5EF4-FFF2-40B4-BE49-F238E27FC236}">
                <a16:creationId xmlns:a16="http://schemas.microsoft.com/office/drawing/2014/main" id="{3CD6CD9D-C7C7-4FDD-806E-289C636E9DCD}"/>
              </a:ext>
            </a:extLst>
          </p:cNvPr>
          <p:cNvSpPr txBox="1">
            <a:spLocks noGrp="1"/>
          </p:cNvSpPr>
          <p:nvPr/>
        </p:nvSpPr>
        <p:spPr bwMode="auto">
          <a:xfrm>
            <a:off x="7956948" y="5643563"/>
            <a:ext cx="729853" cy="254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fontAlgn="base">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8E246B7F-FD20-488A-84F8-E305C00C4CF0}" type="slidenum">
              <a:rPr lang="en-US" altLang="en-US" sz="900">
                <a:solidFill>
                  <a:srgbClr val="898989"/>
                </a:solidFill>
                <a:latin typeface="Myriad Pro"/>
              </a:rPr>
              <a:pPr algn="r" eaLnBrk="1" hangingPunct="1"/>
              <a:t>25</a:t>
            </a:fld>
            <a:endParaRPr lang="en-US" altLang="en-US" sz="900">
              <a:solidFill>
                <a:srgbClr val="898989"/>
              </a:solidFill>
              <a:latin typeface="Myriad Pro"/>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Title 1">
            <a:extLst>
              <a:ext uri="{FF2B5EF4-FFF2-40B4-BE49-F238E27FC236}">
                <a16:creationId xmlns:a16="http://schemas.microsoft.com/office/drawing/2014/main" id="{E0834CAF-F277-4FE1-B516-87A2B55ECEF7}"/>
              </a:ext>
            </a:extLst>
          </p:cNvPr>
          <p:cNvSpPr>
            <a:spLocks noGrp="1"/>
          </p:cNvSpPr>
          <p:nvPr>
            <p:ph type="ctrTitle" idx="4294967295"/>
          </p:nvPr>
        </p:nvSpPr>
        <p:spPr>
          <a:xfrm>
            <a:off x="395536" y="548680"/>
            <a:ext cx="7605464" cy="1790700"/>
          </a:xfrm>
        </p:spPr>
        <p:txBody>
          <a:bodyPr anchor="b"/>
          <a:lstStyle/>
          <a:p>
            <a:r>
              <a:rPr lang="en-GB" altLang="en-US" sz="5400" b="1" dirty="0"/>
              <a:t>Diversity &amp; Inclusion</a:t>
            </a:r>
          </a:p>
        </p:txBody>
      </p:sp>
      <p:sp>
        <p:nvSpPr>
          <p:cNvPr id="13314" name="Subtitle 2">
            <a:extLst>
              <a:ext uri="{FF2B5EF4-FFF2-40B4-BE49-F238E27FC236}">
                <a16:creationId xmlns:a16="http://schemas.microsoft.com/office/drawing/2014/main" id="{297A6E24-497F-406E-BB75-6019D1724DCE}"/>
              </a:ext>
            </a:extLst>
          </p:cNvPr>
          <p:cNvSpPr>
            <a:spLocks noGrp="1"/>
          </p:cNvSpPr>
          <p:nvPr>
            <p:ph type="subTitle" idx="4294967295"/>
          </p:nvPr>
        </p:nvSpPr>
        <p:spPr>
          <a:xfrm>
            <a:off x="899592" y="2564904"/>
            <a:ext cx="7155656" cy="1117997"/>
          </a:xfrm>
        </p:spPr>
        <p:txBody>
          <a:bodyPr/>
          <a:lstStyle/>
          <a:p>
            <a:pPr marL="0" indent="0" algn="ctr">
              <a:buNone/>
            </a:pPr>
            <a:r>
              <a:rPr lang="en-GB" altLang="en-US" sz="3600" dirty="0"/>
              <a:t>Research and Evidence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299B097-27E7-42E6-B807-30BB26288EA1}"/>
              </a:ext>
            </a:extLst>
          </p:cNvPr>
          <p:cNvSpPr>
            <a:spLocks noGrp="1" noRot="1" noChangeArrowheads="1"/>
          </p:cNvSpPr>
          <p:nvPr>
            <p:ph type="title" idx="4294967295"/>
          </p:nvPr>
        </p:nvSpPr>
        <p:spPr>
          <a:xfrm>
            <a:off x="457200" y="274638"/>
            <a:ext cx="8229600" cy="706090"/>
          </a:xfrm>
        </p:spPr>
        <p:txBody>
          <a:bodyPr/>
          <a:lstStyle/>
          <a:p>
            <a:r>
              <a:rPr lang="en-US" altLang="en-US" b="1" dirty="0"/>
              <a:t>What is Diversity</a:t>
            </a:r>
            <a:endParaRPr lang="en-GB" altLang="en-US" b="1" dirty="0"/>
          </a:p>
        </p:txBody>
      </p:sp>
      <p:sp>
        <p:nvSpPr>
          <p:cNvPr id="109571" name="Rectangle 3">
            <a:extLst>
              <a:ext uri="{FF2B5EF4-FFF2-40B4-BE49-F238E27FC236}">
                <a16:creationId xmlns:a16="http://schemas.microsoft.com/office/drawing/2014/main" id="{4B99A372-CFDB-436A-AA6D-FB179827C38D}"/>
              </a:ext>
            </a:extLst>
          </p:cNvPr>
          <p:cNvSpPr>
            <a:spLocks noGrp="1" noRot="1" noChangeArrowheads="1"/>
          </p:cNvSpPr>
          <p:nvPr>
            <p:ph idx="4294967295"/>
          </p:nvPr>
        </p:nvSpPr>
        <p:spPr>
          <a:xfrm>
            <a:off x="269178" y="1196752"/>
            <a:ext cx="8435280" cy="3916363"/>
          </a:xfrm>
        </p:spPr>
        <p:txBody>
          <a:bodyPr/>
          <a:lstStyle/>
          <a:p>
            <a:pPr>
              <a:lnSpc>
                <a:spcPct val="90000"/>
              </a:lnSpc>
            </a:pPr>
            <a:r>
              <a:rPr lang="en-US" altLang="en-US" sz="2400" dirty="0">
                <a:latin typeface="Arial" panose="020B0604020202020204" pitchFamily="34" charset="0"/>
                <a:cs typeface="Arial" panose="020B0604020202020204" pitchFamily="34" charset="0"/>
              </a:rPr>
              <a:t>Diversity is “the ways in which we differ as individuals or </a:t>
            </a:r>
            <a:r>
              <a:rPr lang="en-US" altLang="en-US" sz="2400" dirty="0" err="1">
                <a:latin typeface="Arial" panose="020B0604020202020204" pitchFamily="34" charset="0"/>
                <a:cs typeface="Arial" panose="020B0604020202020204" pitchFamily="34" charset="0"/>
              </a:rPr>
              <a:t>organisations</a:t>
            </a:r>
            <a:r>
              <a:rPr lang="en-US" altLang="en-US" sz="2400" dirty="0">
                <a:latin typeface="Arial" panose="020B0604020202020204" pitchFamily="34" charset="0"/>
                <a:cs typeface="Arial" panose="020B0604020202020204" pitchFamily="34" charset="0"/>
              </a:rPr>
              <a:t> and the commonalities and similarities that justify and motivate diverse people and entities to work collaboratively together, in order to achieve mutually beneficial outcomes.” </a:t>
            </a:r>
          </a:p>
          <a:p>
            <a:pPr>
              <a:lnSpc>
                <a:spcPct val="90000"/>
              </a:lnSpc>
            </a:pPr>
            <a:endParaRPr lang="en-US" altLang="en-US" sz="2400" dirty="0">
              <a:latin typeface="Arial" panose="020B0604020202020204" pitchFamily="34" charset="0"/>
              <a:cs typeface="Arial" panose="020B0604020202020204" pitchFamily="34" charset="0"/>
            </a:endParaRPr>
          </a:p>
          <a:p>
            <a:pPr>
              <a:lnSpc>
                <a:spcPct val="90000"/>
              </a:lnSpc>
            </a:pPr>
            <a:r>
              <a:rPr lang="en-US" altLang="en-US" sz="2400" dirty="0">
                <a:latin typeface="Arial" panose="020B0604020202020204" pitchFamily="34" charset="0"/>
                <a:cs typeface="Arial" panose="020B0604020202020204" pitchFamily="34" charset="0"/>
              </a:rPr>
              <a:t>Diversity includes attribute differences such as age, gender, ethnicity and physical appearance; as well as personal differences such as thought styles, religion, nationality, socio-economic status, belief systems, sexual orientation and education</a:t>
            </a:r>
            <a:r>
              <a:rPr lang="en-US" altLang="en-US" sz="2800" dirty="0">
                <a:latin typeface="Times New Roman" panose="02020603050405020304" pitchFamily="18" charset="0"/>
              </a:rPr>
              <a:t>.  </a:t>
            </a:r>
          </a:p>
          <a:p>
            <a:pPr>
              <a:lnSpc>
                <a:spcPct val="90000"/>
              </a:lnSpc>
            </a:pPr>
            <a:endParaRPr lang="en-GB" altLang="en-US" sz="21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a:extLst>
              <a:ext uri="{FF2B5EF4-FFF2-40B4-BE49-F238E27FC236}">
                <a16:creationId xmlns:a16="http://schemas.microsoft.com/office/drawing/2014/main" id="{76F3133F-8F4F-42F6-9901-AF18BA731DEA}"/>
              </a:ext>
            </a:extLst>
          </p:cNvPr>
          <p:cNvSpPr>
            <a:spLocks noGrp="1" noRot="1" noChangeArrowheads="1"/>
          </p:cNvSpPr>
          <p:nvPr>
            <p:ph type="title" idx="4294967295"/>
          </p:nvPr>
        </p:nvSpPr>
        <p:spPr>
          <a:xfrm>
            <a:off x="179512" y="274638"/>
            <a:ext cx="8856984" cy="1143000"/>
          </a:xfrm>
        </p:spPr>
        <p:txBody>
          <a:bodyPr/>
          <a:lstStyle/>
          <a:p>
            <a:r>
              <a:rPr lang="en-GB" altLang="en-US" b="1" dirty="0"/>
              <a:t>Why is Diversity on the Agenda?</a:t>
            </a:r>
          </a:p>
        </p:txBody>
      </p:sp>
      <p:sp>
        <p:nvSpPr>
          <p:cNvPr id="110595" name="Rectangle 3">
            <a:extLst>
              <a:ext uri="{FF2B5EF4-FFF2-40B4-BE49-F238E27FC236}">
                <a16:creationId xmlns:a16="http://schemas.microsoft.com/office/drawing/2014/main" id="{A1B7BF08-D228-4239-B7A4-904CD4DB16F4}"/>
              </a:ext>
            </a:extLst>
          </p:cNvPr>
          <p:cNvSpPr>
            <a:spLocks noGrp="1" noRot="1" noChangeArrowheads="1"/>
          </p:cNvSpPr>
          <p:nvPr>
            <p:ph idx="4294967295"/>
          </p:nvPr>
        </p:nvSpPr>
        <p:spPr/>
        <p:txBody>
          <a:bodyPr/>
          <a:lstStyle/>
          <a:p>
            <a:pPr>
              <a:lnSpc>
                <a:spcPct val="80000"/>
              </a:lnSpc>
            </a:pPr>
            <a:r>
              <a:rPr lang="en-GB" altLang="en-US" sz="2800" dirty="0"/>
              <a:t>Successful Recruiting &amp; Retention</a:t>
            </a:r>
          </a:p>
          <a:p>
            <a:pPr>
              <a:lnSpc>
                <a:spcPct val="80000"/>
              </a:lnSpc>
            </a:pPr>
            <a:r>
              <a:rPr lang="en-GB" altLang="en-US" sz="2800" dirty="0"/>
              <a:t>Marketing Advantage</a:t>
            </a:r>
          </a:p>
          <a:p>
            <a:pPr>
              <a:lnSpc>
                <a:spcPct val="80000"/>
              </a:lnSpc>
            </a:pPr>
            <a:r>
              <a:rPr lang="en-GB" altLang="en-US" sz="2800" dirty="0"/>
              <a:t>Creative Thinking</a:t>
            </a:r>
          </a:p>
          <a:p>
            <a:pPr>
              <a:lnSpc>
                <a:spcPct val="80000"/>
              </a:lnSpc>
            </a:pPr>
            <a:r>
              <a:rPr lang="en-GB" altLang="en-US" sz="2800" dirty="0"/>
              <a:t>Problem Solving</a:t>
            </a:r>
          </a:p>
          <a:p>
            <a:pPr>
              <a:lnSpc>
                <a:spcPct val="80000"/>
              </a:lnSpc>
            </a:pPr>
            <a:r>
              <a:rPr lang="en-GB" altLang="en-US" sz="2800" dirty="0"/>
              <a:t>Flexibility</a:t>
            </a:r>
          </a:p>
          <a:p>
            <a:pPr>
              <a:lnSpc>
                <a:spcPct val="80000"/>
              </a:lnSpc>
            </a:pPr>
            <a:r>
              <a:rPr lang="en-GB" altLang="en-US" sz="2800" dirty="0"/>
              <a:t>Quality of Service</a:t>
            </a:r>
          </a:p>
          <a:p>
            <a:pPr>
              <a:lnSpc>
                <a:spcPct val="80000"/>
              </a:lnSpc>
            </a:pPr>
            <a:r>
              <a:rPr lang="en-GB" altLang="en-US" sz="2800" dirty="0"/>
              <a:t>SYNERGY from the ‘best available’.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F983354E-E066-4260-930E-466DB75ED3A0}"/>
              </a:ext>
            </a:extLst>
          </p:cNvPr>
          <p:cNvSpPr>
            <a:spLocks noGrp="1" noRot="1" noChangeArrowheads="1"/>
          </p:cNvSpPr>
          <p:nvPr>
            <p:ph type="title" idx="4294967295"/>
          </p:nvPr>
        </p:nvSpPr>
        <p:spPr/>
        <p:txBody>
          <a:bodyPr>
            <a:normAutofit fontScale="90000"/>
          </a:bodyPr>
          <a:lstStyle/>
          <a:p>
            <a:r>
              <a:rPr lang="en-GB" altLang="en-US" sz="3600" b="1" dirty="0"/>
              <a:t>How is Diversity</a:t>
            </a:r>
            <a:br>
              <a:rPr lang="en-GB" altLang="en-US" sz="3600" b="1" dirty="0"/>
            </a:br>
            <a:r>
              <a:rPr lang="en-GB" altLang="en-US" sz="3600" b="1" dirty="0"/>
              <a:t>Different from Inclusion?</a:t>
            </a:r>
          </a:p>
        </p:txBody>
      </p:sp>
      <p:sp>
        <p:nvSpPr>
          <p:cNvPr id="111619" name="Rectangle 3">
            <a:extLst>
              <a:ext uri="{FF2B5EF4-FFF2-40B4-BE49-F238E27FC236}">
                <a16:creationId xmlns:a16="http://schemas.microsoft.com/office/drawing/2014/main" id="{2BA052BF-4966-499D-B45E-4874570E898A}"/>
              </a:ext>
            </a:extLst>
          </p:cNvPr>
          <p:cNvSpPr>
            <a:spLocks noGrp="1" noRot="1" noChangeArrowheads="1"/>
          </p:cNvSpPr>
          <p:nvPr>
            <p:ph idx="4294967295"/>
          </p:nvPr>
        </p:nvSpPr>
        <p:spPr/>
        <p:txBody>
          <a:bodyPr/>
          <a:lstStyle/>
          <a:p>
            <a:r>
              <a:rPr lang="en-GB" altLang="en-US" u="sng" dirty="0"/>
              <a:t>Diversity</a:t>
            </a:r>
            <a:r>
              <a:rPr lang="en-GB" altLang="en-US" dirty="0"/>
              <a:t> stops at differences</a:t>
            </a:r>
          </a:p>
          <a:p>
            <a:r>
              <a:rPr lang="en-GB" altLang="en-US" u="sng" dirty="0"/>
              <a:t>Inclusion</a:t>
            </a:r>
            <a:r>
              <a:rPr lang="en-GB" altLang="en-US" dirty="0"/>
              <a:t> utilises differences to benefit employees, accomplish organizational goals, and to better serve the public</a:t>
            </a:r>
          </a:p>
          <a:p>
            <a:pPr algn="ctr">
              <a:buFont typeface="Arial" panose="020B0604020202020204" pitchFamily="34" charset="0"/>
              <a:buNone/>
            </a:pPr>
            <a:r>
              <a:rPr lang="en-GB" altLang="en-US" b="1" dirty="0"/>
              <a:t>Inclusion helps an organization achieve its goals by drawing on many perspectives, ideas, talents and solutions.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a:extLst>
              <a:ext uri="{FF2B5EF4-FFF2-40B4-BE49-F238E27FC236}">
                <a16:creationId xmlns:a16="http://schemas.microsoft.com/office/drawing/2014/main" id="{84BF4275-388F-400B-8ADE-7236A5F722B4}"/>
              </a:ext>
            </a:extLst>
          </p:cNvPr>
          <p:cNvSpPr>
            <a:spLocks noGrp="1"/>
          </p:cNvSpPr>
          <p:nvPr>
            <p:ph type="title" idx="4294967295"/>
          </p:nvPr>
        </p:nvSpPr>
        <p:spPr/>
        <p:txBody>
          <a:bodyPr/>
          <a:lstStyle/>
          <a:p>
            <a:r>
              <a:rPr lang="en-GB" altLang="en-US" b="1" dirty="0"/>
              <a:t>Barriers to the success of diversity and inclusion policies  </a:t>
            </a:r>
          </a:p>
        </p:txBody>
      </p:sp>
      <p:sp>
        <p:nvSpPr>
          <p:cNvPr id="14338" name="Content Placeholder 2">
            <a:extLst>
              <a:ext uri="{FF2B5EF4-FFF2-40B4-BE49-F238E27FC236}">
                <a16:creationId xmlns:a16="http://schemas.microsoft.com/office/drawing/2014/main" id="{61EE874E-3613-4BD9-A32C-144C051ED5DB}"/>
              </a:ext>
            </a:extLst>
          </p:cNvPr>
          <p:cNvSpPr>
            <a:spLocks noGrp="1"/>
          </p:cNvSpPr>
          <p:nvPr>
            <p:ph idx="4294967295"/>
          </p:nvPr>
        </p:nvSpPr>
        <p:spPr/>
        <p:txBody>
          <a:bodyPr/>
          <a:lstStyle/>
          <a:p>
            <a:r>
              <a:rPr lang="en-GB" altLang="en-US"/>
              <a:t>Prejudice and bias (whether unconscious or not) still exists in the workplace, and this is associated with discrimination. This in turn is associated with negative outcomes for employees (Jones et al 2016, Triana et al 2015). </a:t>
            </a:r>
          </a:p>
          <a:p>
            <a:endParaRPr lang="en-GB"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A55CD039-414C-44C6-A27A-41134DFEF764}"/>
              </a:ext>
            </a:extLst>
          </p:cNvPr>
          <p:cNvSpPr>
            <a:spLocks noGrp="1"/>
          </p:cNvSpPr>
          <p:nvPr>
            <p:ph type="title"/>
          </p:nvPr>
        </p:nvSpPr>
        <p:spPr/>
        <p:txBody>
          <a:bodyPr/>
          <a:lstStyle/>
          <a:p>
            <a:r>
              <a:rPr lang="en-GB" altLang="en-US" sz="3600" b="1" dirty="0"/>
              <a:t>Barriers to the success of diversity and inclusion policies</a:t>
            </a:r>
          </a:p>
        </p:txBody>
      </p:sp>
      <p:sp>
        <p:nvSpPr>
          <p:cNvPr id="56323" name="Rectangle 3">
            <a:extLst>
              <a:ext uri="{FF2B5EF4-FFF2-40B4-BE49-F238E27FC236}">
                <a16:creationId xmlns:a16="http://schemas.microsoft.com/office/drawing/2014/main" id="{8C62CCC0-51DA-4FB7-B525-8B95FDA5BDF2}"/>
              </a:ext>
            </a:extLst>
          </p:cNvPr>
          <p:cNvSpPr>
            <a:spLocks noGrp="1"/>
          </p:cNvSpPr>
          <p:nvPr>
            <p:ph type="body" idx="1"/>
          </p:nvPr>
        </p:nvSpPr>
        <p:spPr/>
        <p:txBody>
          <a:bodyPr/>
          <a:lstStyle/>
          <a:p>
            <a:r>
              <a:rPr lang="en-GB" altLang="en-US"/>
              <a:t>Many issues contribute to inequality, from lack of women in leadership positions to perceptions of disabled job applicants (McLaughlin et al 2004, Lane and Flowers 2015). </a:t>
            </a:r>
          </a:p>
          <a:p>
            <a:endParaRPr lang="en-GB"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F12E9C4C-C169-4641-BB74-AE527C4C4A9B}"/>
              </a:ext>
            </a:extLst>
          </p:cNvPr>
          <p:cNvSpPr>
            <a:spLocks noGrp="1"/>
          </p:cNvSpPr>
          <p:nvPr>
            <p:ph type="title" idx="4294967295"/>
          </p:nvPr>
        </p:nvSpPr>
        <p:spPr>
          <a:xfrm>
            <a:off x="395536" y="0"/>
            <a:ext cx="8229600" cy="1143000"/>
          </a:xfrm>
        </p:spPr>
        <p:txBody>
          <a:bodyPr/>
          <a:lstStyle/>
          <a:p>
            <a:r>
              <a:rPr lang="en-GB" altLang="en-US" b="1" dirty="0"/>
              <a:t>Barriers</a:t>
            </a:r>
          </a:p>
        </p:txBody>
      </p:sp>
      <p:sp>
        <p:nvSpPr>
          <p:cNvPr id="15362" name="Content Placeholder 2">
            <a:extLst>
              <a:ext uri="{FF2B5EF4-FFF2-40B4-BE49-F238E27FC236}">
                <a16:creationId xmlns:a16="http://schemas.microsoft.com/office/drawing/2014/main" id="{F2B92CB2-923B-40CF-B26E-27851A77CB05}"/>
              </a:ext>
            </a:extLst>
          </p:cNvPr>
          <p:cNvSpPr>
            <a:spLocks noGrp="1"/>
          </p:cNvSpPr>
          <p:nvPr>
            <p:ph idx="4294967295"/>
          </p:nvPr>
        </p:nvSpPr>
        <p:spPr>
          <a:xfrm>
            <a:off x="107504" y="1052736"/>
            <a:ext cx="8784976" cy="3916363"/>
          </a:xfrm>
        </p:spPr>
        <p:txBody>
          <a:bodyPr/>
          <a:lstStyle/>
          <a:p>
            <a:r>
              <a:rPr lang="en-GB" altLang="en-US" dirty="0"/>
              <a:t>The factors maintaining inequality begin at the first touchpoint of the employee lifecycle: access to jobs. </a:t>
            </a:r>
          </a:p>
          <a:p>
            <a:endParaRPr lang="en-GB" altLang="en-US" dirty="0"/>
          </a:p>
          <a:p>
            <a:r>
              <a:rPr lang="en-GB" altLang="en-US" dirty="0"/>
              <a:t>Multiple pieces of evidence shine a light on the issue of bias in recruitment, from job advert wording to call-back rates for interview (Gaucher et al 2011, </a:t>
            </a:r>
            <a:r>
              <a:rPr lang="en-GB" altLang="en-US" dirty="0" err="1"/>
              <a:t>Quillian</a:t>
            </a:r>
            <a:r>
              <a:rPr lang="en-GB" altLang="en-US" dirty="0"/>
              <a:t> et al 2017).</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70AD78AB-DDF3-4835-A68B-D9C31330D204}"/>
              </a:ext>
            </a:extLst>
          </p:cNvPr>
          <p:cNvSpPr>
            <a:spLocks noGrp="1"/>
          </p:cNvSpPr>
          <p:nvPr>
            <p:ph type="title" idx="4294967295"/>
          </p:nvPr>
        </p:nvSpPr>
        <p:spPr>
          <a:xfrm>
            <a:off x="395536" y="53752"/>
            <a:ext cx="8229600" cy="1143000"/>
          </a:xfrm>
        </p:spPr>
        <p:txBody>
          <a:bodyPr/>
          <a:lstStyle/>
          <a:p>
            <a:r>
              <a:rPr lang="en-GB" altLang="en-US" b="1" dirty="0"/>
              <a:t>Barriers</a:t>
            </a:r>
          </a:p>
        </p:txBody>
      </p:sp>
      <p:sp>
        <p:nvSpPr>
          <p:cNvPr id="3" name="Content Placeholder 2">
            <a:extLst>
              <a:ext uri="{FF2B5EF4-FFF2-40B4-BE49-F238E27FC236}">
                <a16:creationId xmlns:a16="http://schemas.microsoft.com/office/drawing/2014/main" id="{4DD093B0-763C-458E-886F-0410F8C1CD8F}"/>
              </a:ext>
            </a:extLst>
          </p:cNvPr>
          <p:cNvSpPr>
            <a:spLocks noGrp="1"/>
          </p:cNvSpPr>
          <p:nvPr>
            <p:ph idx="4294967295"/>
          </p:nvPr>
        </p:nvSpPr>
        <p:spPr>
          <a:xfrm>
            <a:off x="461665" y="1196752"/>
            <a:ext cx="8229600" cy="3916363"/>
          </a:xfrm>
        </p:spPr>
        <p:txBody>
          <a:bodyPr>
            <a:normAutofit lnSpcReduction="10000"/>
          </a:bodyPr>
          <a:lstStyle/>
          <a:p>
            <a:r>
              <a:rPr lang="en-GB" altLang="en-US" dirty="0"/>
              <a:t>Performance evaluations for different groups may be biased, whether this be so-called benevolent discrimination (giving overly positive ratings to certain groups), or biased ratings from managers who believe that diverse teams are not as cohesive and therefore will have lower performance (Van Dijk et al 2012). </a:t>
            </a:r>
          </a:p>
          <a:p>
            <a:pPr>
              <a:buFont typeface="Arial" panose="020B0604020202020204" pitchFamily="34" charset="0"/>
              <a:buNone/>
            </a:pPr>
            <a:endParaRPr lang="en-GB" alt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24495327-290E-488C-88D9-DC3CB8AD063F}"/>
              </a:ext>
            </a:extLst>
          </p:cNvPr>
          <p:cNvSpPr>
            <a:spLocks noGrp="1"/>
          </p:cNvSpPr>
          <p:nvPr>
            <p:ph type="title"/>
          </p:nvPr>
        </p:nvSpPr>
        <p:spPr/>
        <p:txBody>
          <a:bodyPr/>
          <a:lstStyle/>
          <a:p>
            <a:r>
              <a:rPr lang="en-GB" altLang="en-US" b="1" dirty="0"/>
              <a:t>Barriers</a:t>
            </a:r>
          </a:p>
        </p:txBody>
      </p:sp>
      <p:sp>
        <p:nvSpPr>
          <p:cNvPr id="57347" name="Rectangle 3">
            <a:extLst>
              <a:ext uri="{FF2B5EF4-FFF2-40B4-BE49-F238E27FC236}">
                <a16:creationId xmlns:a16="http://schemas.microsoft.com/office/drawing/2014/main" id="{A35F9FB6-BE0A-42E5-BE2B-47B48E2F5F58}"/>
              </a:ext>
            </a:extLst>
          </p:cNvPr>
          <p:cNvSpPr>
            <a:spLocks noGrp="1"/>
          </p:cNvSpPr>
          <p:nvPr>
            <p:ph type="body" idx="1"/>
          </p:nvPr>
        </p:nvSpPr>
        <p:spPr>
          <a:xfrm>
            <a:off x="251520" y="1124744"/>
            <a:ext cx="8229600" cy="3917032"/>
          </a:xfrm>
        </p:spPr>
        <p:txBody>
          <a:bodyPr/>
          <a:lstStyle/>
          <a:p>
            <a:r>
              <a:rPr lang="en-GB" altLang="en-US" dirty="0"/>
              <a:t>Throughout the employee lifecycle, bias and stigma may influence an individual’s experience at work, particularly on the barriers faced by those with disabilities.</a:t>
            </a:r>
          </a:p>
          <a:p>
            <a:endParaRPr lang="en-GB" alt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CB0B03FD-6736-4CA1-BEB4-123BC46C4291}"/>
              </a:ext>
            </a:extLst>
          </p:cNvPr>
          <p:cNvSpPr>
            <a:spLocks noGrp="1"/>
          </p:cNvSpPr>
          <p:nvPr>
            <p:ph type="title" idx="4294967295"/>
          </p:nvPr>
        </p:nvSpPr>
        <p:spPr>
          <a:xfrm>
            <a:off x="179512" y="274638"/>
            <a:ext cx="8784976" cy="1143000"/>
          </a:xfrm>
        </p:spPr>
        <p:txBody>
          <a:bodyPr/>
          <a:lstStyle/>
          <a:p>
            <a:r>
              <a:rPr lang="en-GB" altLang="en-US" b="1" dirty="0"/>
              <a:t>What supports greater inclusion and diversity?</a:t>
            </a:r>
          </a:p>
        </p:txBody>
      </p:sp>
      <p:sp>
        <p:nvSpPr>
          <p:cNvPr id="3" name="Content Placeholder 2">
            <a:extLst>
              <a:ext uri="{FF2B5EF4-FFF2-40B4-BE49-F238E27FC236}">
                <a16:creationId xmlns:a16="http://schemas.microsoft.com/office/drawing/2014/main" id="{8E80E16B-B7AB-4897-AC03-E16B0B799846}"/>
              </a:ext>
            </a:extLst>
          </p:cNvPr>
          <p:cNvSpPr>
            <a:spLocks noGrp="1"/>
          </p:cNvSpPr>
          <p:nvPr>
            <p:ph idx="4294967295"/>
          </p:nvPr>
        </p:nvSpPr>
        <p:spPr/>
        <p:txBody>
          <a:bodyPr>
            <a:normAutofit/>
          </a:bodyPr>
          <a:lstStyle/>
          <a:p>
            <a:r>
              <a:rPr lang="en-GB" altLang="en-US"/>
              <a:t>Diversity training can be effective in promoting knowledge and skills when certain conditions are met:</a:t>
            </a:r>
          </a:p>
          <a:p>
            <a:pPr lvl="1"/>
            <a:r>
              <a:rPr lang="en-GB" altLang="en-US" sz="2700"/>
              <a:t>training takes place over multiple sessions</a:t>
            </a:r>
          </a:p>
          <a:p>
            <a:pPr lvl="1"/>
            <a:r>
              <a:rPr lang="en-GB" altLang="en-US" sz="2700"/>
              <a:t>both awareness and skills are part of the training content</a:t>
            </a:r>
          </a:p>
          <a:p>
            <a:pPr lvl="1"/>
            <a:r>
              <a:rPr lang="en-GB" altLang="en-US" sz="2700"/>
              <a:t>it is part of wider organisation initiatives (Bezrukova et al 2016).</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3F98AB3A-49AA-4719-BC12-C2071CE41817}"/>
              </a:ext>
            </a:extLst>
          </p:cNvPr>
          <p:cNvSpPr>
            <a:spLocks noGrp="1"/>
          </p:cNvSpPr>
          <p:nvPr>
            <p:ph type="title" idx="4294967295"/>
          </p:nvPr>
        </p:nvSpPr>
        <p:spPr>
          <a:xfrm>
            <a:off x="31530" y="0"/>
            <a:ext cx="9001000" cy="1143000"/>
          </a:xfrm>
        </p:spPr>
        <p:txBody>
          <a:bodyPr/>
          <a:lstStyle/>
          <a:p>
            <a:r>
              <a:rPr lang="en-GB" altLang="en-US" b="1" dirty="0"/>
              <a:t>What supports greater inclusion and diversity?</a:t>
            </a:r>
          </a:p>
        </p:txBody>
      </p:sp>
      <p:sp>
        <p:nvSpPr>
          <p:cNvPr id="18434" name="Content Placeholder 2">
            <a:extLst>
              <a:ext uri="{FF2B5EF4-FFF2-40B4-BE49-F238E27FC236}">
                <a16:creationId xmlns:a16="http://schemas.microsoft.com/office/drawing/2014/main" id="{810B6407-EB1B-4E0C-AD10-E280A3DD45C9}"/>
              </a:ext>
            </a:extLst>
          </p:cNvPr>
          <p:cNvSpPr>
            <a:spLocks noGrp="1"/>
          </p:cNvSpPr>
          <p:nvPr>
            <p:ph idx="4294967295"/>
          </p:nvPr>
        </p:nvSpPr>
        <p:spPr>
          <a:xfrm>
            <a:off x="179512" y="1196752"/>
            <a:ext cx="8784976" cy="3916363"/>
          </a:xfrm>
        </p:spPr>
        <p:txBody>
          <a:bodyPr/>
          <a:lstStyle/>
          <a:p>
            <a:r>
              <a:rPr lang="en-GB" altLang="en-US" dirty="0"/>
              <a:t>While diversity training is often well received by participants and can have short-term results, the sustained impact of such training on behaviour and emotional prejudice over time is not clear (</a:t>
            </a:r>
            <a:r>
              <a:rPr lang="en-GB" altLang="en-US" dirty="0" err="1"/>
              <a:t>Kalinoski</a:t>
            </a:r>
            <a:r>
              <a:rPr lang="en-GB" altLang="en-US" dirty="0"/>
              <a:t> et al 2013, </a:t>
            </a:r>
            <a:r>
              <a:rPr lang="en-GB" altLang="en-US" dirty="0" err="1"/>
              <a:t>Alhejji</a:t>
            </a:r>
            <a:r>
              <a:rPr lang="en-GB" altLang="en-US" dirty="0"/>
              <a:t> et al 2016). </a:t>
            </a:r>
          </a:p>
          <a:p>
            <a:r>
              <a:rPr lang="en-GB" altLang="en-US" dirty="0"/>
              <a:t>Training is not sufficient to create a diverse and inclusive organisation.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B2EB38A6-872A-4911-B494-AD56B4E6E657}"/>
              </a:ext>
            </a:extLst>
          </p:cNvPr>
          <p:cNvSpPr>
            <a:spLocks noGrp="1"/>
          </p:cNvSpPr>
          <p:nvPr>
            <p:ph type="title" idx="4294967295"/>
          </p:nvPr>
        </p:nvSpPr>
        <p:spPr/>
        <p:txBody>
          <a:bodyPr/>
          <a:lstStyle/>
          <a:p>
            <a:r>
              <a:rPr lang="en-GB" altLang="en-US"/>
              <a:t>What supports greater inclusion and diversity?</a:t>
            </a:r>
          </a:p>
        </p:txBody>
      </p:sp>
      <p:sp>
        <p:nvSpPr>
          <p:cNvPr id="19458" name="Content Placeholder 2">
            <a:extLst>
              <a:ext uri="{FF2B5EF4-FFF2-40B4-BE49-F238E27FC236}">
                <a16:creationId xmlns:a16="http://schemas.microsoft.com/office/drawing/2014/main" id="{E6143225-BD51-4683-99EA-49241A623835}"/>
              </a:ext>
            </a:extLst>
          </p:cNvPr>
          <p:cNvSpPr>
            <a:spLocks noGrp="1"/>
          </p:cNvSpPr>
          <p:nvPr>
            <p:ph idx="4294967295"/>
          </p:nvPr>
        </p:nvSpPr>
        <p:spPr/>
        <p:txBody>
          <a:bodyPr/>
          <a:lstStyle/>
          <a:p>
            <a:r>
              <a:rPr lang="en-GB" altLang="en-US"/>
              <a:t>When creating an inclusive environment for people with disabilities, financial support from government and accommodations such as changes in work schedules can aid return to employment; however, there is a lack of awareness amongst employers of such resources (Clayton et al 2011, Nevala et al 2015). </a:t>
            </a:r>
          </a:p>
          <a:p>
            <a:endParaRPr lang="en-GB" altLang="en-US"/>
          </a:p>
          <a:p>
            <a:endParaRPr lang="en-GB" alt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EB38888D-B273-4AC3-BD0F-44C1056D0112}"/>
              </a:ext>
            </a:extLst>
          </p:cNvPr>
          <p:cNvSpPr>
            <a:spLocks noGrp="1"/>
          </p:cNvSpPr>
          <p:nvPr>
            <p:ph type="title"/>
          </p:nvPr>
        </p:nvSpPr>
        <p:spPr>
          <a:xfrm>
            <a:off x="0" y="274638"/>
            <a:ext cx="8964488" cy="1143000"/>
          </a:xfrm>
        </p:spPr>
        <p:txBody>
          <a:bodyPr/>
          <a:lstStyle/>
          <a:p>
            <a:r>
              <a:rPr lang="en-GB" altLang="en-US" sz="3200" b="1" dirty="0"/>
              <a:t>What supports greater inclusion &amp; diversity?</a:t>
            </a:r>
          </a:p>
        </p:txBody>
      </p:sp>
      <p:sp>
        <p:nvSpPr>
          <p:cNvPr id="58371" name="Rectangle 3">
            <a:extLst>
              <a:ext uri="{FF2B5EF4-FFF2-40B4-BE49-F238E27FC236}">
                <a16:creationId xmlns:a16="http://schemas.microsoft.com/office/drawing/2014/main" id="{2041FF6E-11DA-4A9D-BA96-5390F17021F5}"/>
              </a:ext>
            </a:extLst>
          </p:cNvPr>
          <p:cNvSpPr>
            <a:spLocks noGrp="1"/>
          </p:cNvSpPr>
          <p:nvPr>
            <p:ph type="body" idx="1"/>
          </p:nvPr>
        </p:nvSpPr>
        <p:spPr/>
        <p:txBody>
          <a:bodyPr/>
          <a:lstStyle/>
          <a:p>
            <a:r>
              <a:rPr lang="en-GB" altLang="en-US" dirty="0"/>
              <a:t>Overall organisational inclusion climate and support for diverse groups is likely to underlie the success of any diversity initiatives.</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A5FC4609-2E1A-426B-A710-C24E58A4070C}"/>
              </a:ext>
            </a:extLst>
          </p:cNvPr>
          <p:cNvSpPr>
            <a:spLocks noGrp="1"/>
          </p:cNvSpPr>
          <p:nvPr>
            <p:ph type="title" idx="4294967295"/>
          </p:nvPr>
        </p:nvSpPr>
        <p:spPr/>
        <p:txBody>
          <a:bodyPr/>
          <a:lstStyle/>
          <a:p>
            <a:r>
              <a:rPr lang="en-GB" altLang="en-US" b="1" dirty="0"/>
              <a:t>Touchpoints  - Attracting Applicants</a:t>
            </a:r>
          </a:p>
        </p:txBody>
      </p:sp>
      <p:sp>
        <p:nvSpPr>
          <p:cNvPr id="20482" name="Content Placeholder 2">
            <a:extLst>
              <a:ext uri="{FF2B5EF4-FFF2-40B4-BE49-F238E27FC236}">
                <a16:creationId xmlns:a16="http://schemas.microsoft.com/office/drawing/2014/main" id="{338E3D62-768E-428A-B4AD-716C892846EE}"/>
              </a:ext>
            </a:extLst>
          </p:cNvPr>
          <p:cNvSpPr>
            <a:spLocks noGrp="1"/>
          </p:cNvSpPr>
          <p:nvPr>
            <p:ph idx="4294967295"/>
          </p:nvPr>
        </p:nvSpPr>
        <p:spPr>
          <a:xfrm>
            <a:off x="251520" y="1600200"/>
            <a:ext cx="8568952" cy="3916363"/>
          </a:xfrm>
        </p:spPr>
        <p:txBody>
          <a:bodyPr/>
          <a:lstStyle/>
          <a:p>
            <a:r>
              <a:rPr lang="en-GB" altLang="en-US" dirty="0"/>
              <a:t>Review job adverts for gendered or other biased wording </a:t>
            </a:r>
          </a:p>
          <a:p>
            <a:endParaRPr lang="en-GB" altLang="en-US" dirty="0"/>
          </a:p>
          <a:p>
            <a:r>
              <a:rPr lang="en-GB" altLang="en-US" dirty="0"/>
              <a:t>Review talent attraction methods, including recruitment webpages and other employer branding resources.</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05ABE18D-9ABE-4B78-8894-6C09EE9DC6AF}"/>
              </a:ext>
            </a:extLst>
          </p:cNvPr>
          <p:cNvSpPr>
            <a:spLocks noGrp="1"/>
          </p:cNvSpPr>
          <p:nvPr>
            <p:ph type="title" idx="4294967295"/>
          </p:nvPr>
        </p:nvSpPr>
        <p:spPr/>
        <p:txBody>
          <a:bodyPr/>
          <a:lstStyle/>
          <a:p>
            <a:r>
              <a:rPr lang="en-GB" altLang="en-US" b="1" dirty="0"/>
              <a:t>Touchpoints – Candidate Selection</a:t>
            </a:r>
          </a:p>
        </p:txBody>
      </p:sp>
      <p:sp>
        <p:nvSpPr>
          <p:cNvPr id="3" name="Content Placeholder 2">
            <a:extLst>
              <a:ext uri="{FF2B5EF4-FFF2-40B4-BE49-F238E27FC236}">
                <a16:creationId xmlns:a16="http://schemas.microsoft.com/office/drawing/2014/main" id="{4195200D-0207-4C12-A52E-040C696455A0}"/>
              </a:ext>
            </a:extLst>
          </p:cNvPr>
          <p:cNvSpPr>
            <a:spLocks noGrp="1"/>
          </p:cNvSpPr>
          <p:nvPr>
            <p:ph idx="4294967295"/>
          </p:nvPr>
        </p:nvSpPr>
        <p:spPr/>
        <p:txBody>
          <a:bodyPr>
            <a:normAutofit fontScale="92500" lnSpcReduction="10000"/>
          </a:bodyPr>
          <a:lstStyle/>
          <a:p>
            <a:r>
              <a:rPr lang="en-GB" altLang="en-US"/>
              <a:t>Examine recruitment data to understand how diverse the talent pool is at each stage of the selection process. </a:t>
            </a:r>
          </a:p>
          <a:p>
            <a:endParaRPr lang="en-GB" altLang="en-US"/>
          </a:p>
          <a:p>
            <a:pPr>
              <a:buFont typeface="Arial" panose="020B0604020202020204" pitchFamily="34" charset="0"/>
              <a:buNone/>
            </a:pPr>
            <a:r>
              <a:rPr lang="en-GB" altLang="en-US"/>
              <a:t>• Ensure hiring managers understand provision for reasonable adjustment and are confident in being able to apply this, and are provided with support to put these into place.</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08EE613C-6ED4-4D1A-854A-FD29A459C3DB}"/>
              </a:ext>
            </a:extLst>
          </p:cNvPr>
          <p:cNvSpPr>
            <a:spLocks noGrp="1"/>
          </p:cNvSpPr>
          <p:nvPr>
            <p:ph type="title" idx="4294967295"/>
          </p:nvPr>
        </p:nvSpPr>
        <p:spPr/>
        <p:txBody>
          <a:bodyPr/>
          <a:lstStyle/>
          <a:p>
            <a:r>
              <a:rPr lang="en-GB" altLang="en-US" b="1" dirty="0"/>
              <a:t>Touchpoints – Access to Flexible Working</a:t>
            </a:r>
          </a:p>
        </p:txBody>
      </p:sp>
      <p:sp>
        <p:nvSpPr>
          <p:cNvPr id="3" name="Content Placeholder 2">
            <a:extLst>
              <a:ext uri="{FF2B5EF4-FFF2-40B4-BE49-F238E27FC236}">
                <a16:creationId xmlns:a16="http://schemas.microsoft.com/office/drawing/2014/main" id="{A62F65E3-D445-40CE-A594-A40004FED224}"/>
              </a:ext>
            </a:extLst>
          </p:cNvPr>
          <p:cNvSpPr>
            <a:spLocks noGrp="1"/>
          </p:cNvSpPr>
          <p:nvPr>
            <p:ph idx="4294967295"/>
          </p:nvPr>
        </p:nvSpPr>
        <p:spPr>
          <a:xfrm>
            <a:off x="107504" y="1600200"/>
            <a:ext cx="8856984" cy="3916363"/>
          </a:xfrm>
        </p:spPr>
        <p:txBody>
          <a:bodyPr>
            <a:normAutofit fontScale="92500" lnSpcReduction="10000"/>
          </a:bodyPr>
          <a:lstStyle/>
          <a:p>
            <a:r>
              <a:rPr lang="en-GB" altLang="en-US" dirty="0"/>
              <a:t>Review flexible working policies and review take-up of flexible working, if offered. If flexible work is available, but not used, what are the barriers ? </a:t>
            </a:r>
          </a:p>
          <a:p>
            <a:pPr>
              <a:buFont typeface="Arial" panose="020B0604020202020204" pitchFamily="34" charset="0"/>
              <a:buNone/>
            </a:pPr>
            <a:r>
              <a:rPr lang="en-GB" altLang="en-US" dirty="0"/>
              <a:t>• Ensure job design allows flexibility and think creatively about how jobs can be flexible</a:t>
            </a:r>
          </a:p>
          <a:p>
            <a:r>
              <a:rPr lang="en-GB" altLang="en-US" dirty="0"/>
              <a:t>As well as flexitime and part-time working, are options such as job-sharing and self-rostering considered?</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6BD50A08-EF40-4A66-900A-1C5B8A7EFACD}"/>
              </a:ext>
            </a:extLst>
          </p:cNvPr>
          <p:cNvSpPr>
            <a:spLocks noGrp="1"/>
          </p:cNvSpPr>
          <p:nvPr>
            <p:ph type="title" idx="4294967295"/>
          </p:nvPr>
        </p:nvSpPr>
        <p:spPr/>
        <p:txBody>
          <a:bodyPr/>
          <a:lstStyle/>
          <a:p>
            <a:r>
              <a:rPr lang="en-GB" altLang="en-US" b="1" dirty="0"/>
              <a:t>Touchpoints – Organisation Culture &amp; Policies</a:t>
            </a:r>
          </a:p>
        </p:txBody>
      </p:sp>
      <p:sp>
        <p:nvSpPr>
          <p:cNvPr id="3" name="Content Placeholder 2">
            <a:extLst>
              <a:ext uri="{FF2B5EF4-FFF2-40B4-BE49-F238E27FC236}">
                <a16:creationId xmlns:a16="http://schemas.microsoft.com/office/drawing/2014/main" id="{FCA14AC6-996A-4453-87DB-CDDFCBDEF5AB}"/>
              </a:ext>
            </a:extLst>
          </p:cNvPr>
          <p:cNvSpPr>
            <a:spLocks noGrp="1"/>
          </p:cNvSpPr>
          <p:nvPr>
            <p:ph idx="4294967295"/>
          </p:nvPr>
        </p:nvSpPr>
        <p:spPr/>
        <p:txBody>
          <a:bodyPr>
            <a:normAutofit fontScale="92500" lnSpcReduction="20000"/>
          </a:bodyPr>
          <a:lstStyle/>
          <a:p>
            <a:r>
              <a:rPr lang="en-GB" altLang="en-US"/>
              <a:t>Review existing data (such as employee surveys and culture measures) </a:t>
            </a:r>
          </a:p>
          <a:p>
            <a:r>
              <a:rPr lang="en-GB" altLang="en-US"/>
              <a:t>Collect additional data to understand whether employees feel the organisation is inclusive and values individual differences,</a:t>
            </a:r>
          </a:p>
          <a:p>
            <a:r>
              <a:rPr lang="en-GB" altLang="en-US"/>
              <a:t>Use pay and progression data to highlight where intervention may be needed. </a:t>
            </a:r>
          </a:p>
          <a:p>
            <a:pPr>
              <a:buFont typeface="Arial" panose="020B0604020202020204" pitchFamily="34" charset="0"/>
              <a:buNone/>
            </a:pPr>
            <a:r>
              <a:rPr lang="en-GB" altLang="en-US"/>
              <a:t>• Review organisational policies to ensure they treat everyone fairly</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CC9E1-D06D-41E6-BB9D-5ECCA2831A78}"/>
              </a:ext>
            </a:extLst>
          </p:cNvPr>
          <p:cNvSpPr>
            <a:spLocks noGrp="1"/>
          </p:cNvSpPr>
          <p:nvPr>
            <p:ph type="title" idx="4294967295"/>
          </p:nvPr>
        </p:nvSpPr>
        <p:spPr/>
        <p:txBody>
          <a:bodyPr>
            <a:noAutofit/>
          </a:bodyPr>
          <a:lstStyle/>
          <a:p>
            <a:r>
              <a:rPr lang="en-GB" altLang="en-US" sz="3200" b="1" dirty="0"/>
              <a:t>Diversity Best Practices Inclusion Index Organizations</a:t>
            </a:r>
            <a:br>
              <a:rPr lang="en-GB" altLang="en-US" sz="3200" b="1" dirty="0"/>
            </a:br>
            <a:endParaRPr lang="en-GB" altLang="en-US" sz="3200" dirty="0"/>
          </a:p>
        </p:txBody>
      </p:sp>
      <p:sp>
        <p:nvSpPr>
          <p:cNvPr id="24578" name="Content Placeholder 2">
            <a:extLst>
              <a:ext uri="{FF2B5EF4-FFF2-40B4-BE49-F238E27FC236}">
                <a16:creationId xmlns:a16="http://schemas.microsoft.com/office/drawing/2014/main" id="{66F64714-9461-41B3-AE71-FF4E8A45064F}"/>
              </a:ext>
            </a:extLst>
          </p:cNvPr>
          <p:cNvSpPr>
            <a:spLocks noGrp="1"/>
          </p:cNvSpPr>
          <p:nvPr>
            <p:ph idx="4294967295"/>
          </p:nvPr>
        </p:nvSpPr>
        <p:spPr>
          <a:xfrm>
            <a:off x="179512" y="980728"/>
            <a:ext cx="8435280" cy="3916363"/>
          </a:xfrm>
        </p:spPr>
        <p:txBody>
          <a:bodyPr/>
          <a:lstStyle/>
          <a:p>
            <a:r>
              <a:rPr lang="en-GB" altLang="en-US" dirty="0"/>
              <a:t>Best practices in recruitment, retention and advancement of people from under-represented groups—women, racial/ethnic minorities, people with disabilities and lesbian, gay, bisexual, transgender and queer (LGBTQ) people; </a:t>
            </a:r>
          </a:p>
          <a:p>
            <a:r>
              <a:rPr lang="en-GB" altLang="en-US" dirty="0"/>
              <a:t>Creating an inclusive culture through leadership, accountability, communications and employee engagement;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FC049D5C-F1D1-4B0A-99D9-0541799A13A4}"/>
              </a:ext>
            </a:extLst>
          </p:cNvPr>
          <p:cNvSpPr>
            <a:spLocks noGrp="1"/>
          </p:cNvSpPr>
          <p:nvPr>
            <p:ph type="title"/>
          </p:nvPr>
        </p:nvSpPr>
        <p:spPr/>
        <p:txBody>
          <a:bodyPr/>
          <a:lstStyle/>
          <a:p>
            <a:r>
              <a:rPr lang="en-GB" altLang="en-US" sz="3600" b="1" dirty="0"/>
              <a:t>Diversity Best Practices Inclusion Index Organizations</a:t>
            </a:r>
          </a:p>
        </p:txBody>
      </p:sp>
      <p:sp>
        <p:nvSpPr>
          <p:cNvPr id="60419" name="Rectangle 3">
            <a:extLst>
              <a:ext uri="{FF2B5EF4-FFF2-40B4-BE49-F238E27FC236}">
                <a16:creationId xmlns:a16="http://schemas.microsoft.com/office/drawing/2014/main" id="{74DF16F9-F445-46CD-98EE-D6E3ADF4758A}"/>
              </a:ext>
            </a:extLst>
          </p:cNvPr>
          <p:cNvSpPr>
            <a:spLocks noGrp="1"/>
          </p:cNvSpPr>
          <p:nvPr>
            <p:ph type="body" idx="1"/>
          </p:nvPr>
        </p:nvSpPr>
        <p:spPr/>
        <p:txBody>
          <a:bodyPr/>
          <a:lstStyle/>
          <a:p>
            <a:pPr>
              <a:buFontTx/>
              <a:buChar char="•"/>
            </a:pPr>
            <a:r>
              <a:rPr lang="en-GB" altLang="en-US" dirty="0"/>
              <a:t>Transparency shown in  willingness to share workforce demographic data.</a:t>
            </a:r>
          </a:p>
          <a:p>
            <a:pPr>
              <a:buFontTx/>
              <a:buChar char="•"/>
            </a:pPr>
            <a:endParaRPr lang="en-GB" altLang="en-US" dirty="0"/>
          </a:p>
          <a:p>
            <a:pPr>
              <a:buFontTx/>
              <a:buChar char="•"/>
            </a:pPr>
            <a:endParaRPr lang="en-GB" altLang="en-US" dirty="0"/>
          </a:p>
          <a:p>
            <a:r>
              <a:rPr lang="en-GB" altLang="en-US" dirty="0"/>
              <a:t>https://www.workingmother.com/diversity-best-practices-inclusion-index-organizations-2018</a:t>
            </a:r>
          </a:p>
          <a:p>
            <a:pPr>
              <a:buFontTx/>
              <a:buChar char="•"/>
            </a:pPr>
            <a:endParaRPr lang="en-GB" altLang="en-US" dirty="0"/>
          </a:p>
          <a:p>
            <a:endParaRPr lang="en-GB" altLang="en-US"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BA0E963C-628D-4235-92CF-DFEC330086F5}"/>
              </a:ext>
            </a:extLst>
          </p:cNvPr>
          <p:cNvSpPr>
            <a:spLocks noGrp="1"/>
          </p:cNvSpPr>
          <p:nvPr>
            <p:ph type="title" idx="4294967295"/>
          </p:nvPr>
        </p:nvSpPr>
        <p:spPr/>
        <p:txBody>
          <a:bodyPr/>
          <a:lstStyle/>
          <a:p>
            <a:r>
              <a:rPr lang="en-GB" altLang="en-US" b="1" dirty="0"/>
              <a:t>The evidence for promoting diversity and inclusion at work</a:t>
            </a:r>
          </a:p>
        </p:txBody>
      </p:sp>
      <p:sp>
        <p:nvSpPr>
          <p:cNvPr id="26626" name="Content Placeholder 2">
            <a:extLst>
              <a:ext uri="{FF2B5EF4-FFF2-40B4-BE49-F238E27FC236}">
                <a16:creationId xmlns:a16="http://schemas.microsoft.com/office/drawing/2014/main" id="{4DC890E6-3DFF-462C-804E-0C8E03EB2F66}"/>
              </a:ext>
            </a:extLst>
          </p:cNvPr>
          <p:cNvSpPr>
            <a:spLocks noGrp="1"/>
          </p:cNvSpPr>
          <p:nvPr>
            <p:ph idx="4294967295"/>
          </p:nvPr>
        </p:nvSpPr>
        <p:spPr/>
        <p:txBody>
          <a:bodyPr/>
          <a:lstStyle/>
          <a:p>
            <a:r>
              <a:rPr lang="en-GB" altLang="en-US" sz="2800" dirty="0"/>
              <a:t>Mixed….</a:t>
            </a:r>
          </a:p>
          <a:p>
            <a:r>
              <a:rPr lang="en-GB" altLang="en-US" sz="2800" dirty="0"/>
              <a:t>There are many factors that contribute to the relationship between diversity in workplaces and organisational outcomes such as </a:t>
            </a:r>
          </a:p>
          <a:p>
            <a:pPr lvl="1"/>
            <a:r>
              <a:rPr lang="en-GB" altLang="en-US" sz="2400" dirty="0"/>
              <a:t>financial performance</a:t>
            </a:r>
          </a:p>
          <a:p>
            <a:pPr lvl="1"/>
            <a:r>
              <a:rPr lang="en-GB" altLang="en-US" sz="2400" dirty="0"/>
              <a:t>innovation and team performance</a:t>
            </a:r>
          </a:p>
          <a:p>
            <a:pPr lvl="1"/>
            <a:r>
              <a:rPr lang="en-GB" altLang="en-US" sz="2400" dirty="0"/>
              <a:t>CIPD (2017)  found mixed results for the outcomes of diversity, meaning the ‘business case’ is not clear. </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D413F9AB-518F-4510-9AC5-1840DE2DAB2D}"/>
              </a:ext>
            </a:extLst>
          </p:cNvPr>
          <p:cNvSpPr>
            <a:spLocks noGrp="1"/>
          </p:cNvSpPr>
          <p:nvPr>
            <p:ph type="title"/>
          </p:nvPr>
        </p:nvSpPr>
        <p:spPr/>
        <p:txBody>
          <a:bodyPr/>
          <a:lstStyle/>
          <a:p>
            <a:r>
              <a:rPr lang="en-GB" altLang="en-US" b="1" dirty="0"/>
              <a:t>The Evidence</a:t>
            </a:r>
          </a:p>
        </p:txBody>
      </p:sp>
      <p:sp>
        <p:nvSpPr>
          <p:cNvPr id="61443" name="Rectangle 3">
            <a:extLst>
              <a:ext uri="{FF2B5EF4-FFF2-40B4-BE49-F238E27FC236}">
                <a16:creationId xmlns:a16="http://schemas.microsoft.com/office/drawing/2014/main" id="{A95CDE1F-B794-4695-AE7A-2D324ECCD499}"/>
              </a:ext>
            </a:extLst>
          </p:cNvPr>
          <p:cNvSpPr>
            <a:spLocks noGrp="1"/>
          </p:cNvSpPr>
          <p:nvPr>
            <p:ph type="body" idx="1"/>
          </p:nvPr>
        </p:nvSpPr>
        <p:spPr/>
        <p:txBody>
          <a:bodyPr/>
          <a:lstStyle/>
          <a:p>
            <a:pPr lvl="1"/>
            <a:r>
              <a:rPr lang="en-GB" altLang="en-US"/>
              <a:t>QUESTION?????</a:t>
            </a:r>
          </a:p>
          <a:p>
            <a:pPr lvl="1"/>
            <a:r>
              <a:rPr lang="en-GB" altLang="en-US"/>
              <a:t>So should this deter organisations  from promoting diversity and championing inclusive practices????</a:t>
            </a:r>
          </a:p>
          <a:p>
            <a:endParaRPr lang="en-GB" altLang="en-US"/>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AF8EAAE3-1287-4785-AF9D-B0FE7B9FF74F}"/>
              </a:ext>
            </a:extLst>
          </p:cNvPr>
          <p:cNvSpPr>
            <a:spLocks noGrp="1"/>
          </p:cNvSpPr>
          <p:nvPr>
            <p:ph type="title" idx="4294967295"/>
          </p:nvPr>
        </p:nvSpPr>
        <p:spPr/>
        <p:txBody>
          <a:bodyPr/>
          <a:lstStyle/>
          <a:p>
            <a:r>
              <a:rPr lang="en-GB" altLang="en-US" b="1" dirty="0"/>
              <a:t>Conclusion</a:t>
            </a:r>
          </a:p>
        </p:txBody>
      </p:sp>
      <p:sp>
        <p:nvSpPr>
          <p:cNvPr id="27650" name="Content Placeholder 2">
            <a:extLst>
              <a:ext uri="{FF2B5EF4-FFF2-40B4-BE49-F238E27FC236}">
                <a16:creationId xmlns:a16="http://schemas.microsoft.com/office/drawing/2014/main" id="{AAE962F5-0650-4ACE-9694-88DF16D3A177}"/>
              </a:ext>
            </a:extLst>
          </p:cNvPr>
          <p:cNvSpPr>
            <a:spLocks noGrp="1"/>
          </p:cNvSpPr>
          <p:nvPr>
            <p:ph idx="4294967295"/>
          </p:nvPr>
        </p:nvSpPr>
        <p:spPr/>
        <p:txBody>
          <a:bodyPr/>
          <a:lstStyle/>
          <a:p>
            <a:r>
              <a:rPr lang="en-GB" altLang="en-US"/>
              <a:t>Organisations are recognising that people bring intrinsic value to business and should stand to gain value themselves. </a:t>
            </a:r>
          </a:p>
          <a:p>
            <a:r>
              <a:rPr lang="en-GB" altLang="en-US"/>
              <a:t>This shift means that businesses are recognising that employees are legitimate stakeholders of an organisation alongside shareholders and customers. </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D62CAC90-E1A2-44CE-958A-3E2EBA25130E}"/>
              </a:ext>
            </a:extLst>
          </p:cNvPr>
          <p:cNvSpPr>
            <a:spLocks noGrp="1"/>
          </p:cNvSpPr>
          <p:nvPr>
            <p:ph type="title"/>
          </p:nvPr>
        </p:nvSpPr>
        <p:spPr/>
        <p:txBody>
          <a:bodyPr/>
          <a:lstStyle/>
          <a:p>
            <a:r>
              <a:rPr lang="en-GB" altLang="en-US" b="1" dirty="0"/>
              <a:t>Conclusion</a:t>
            </a:r>
          </a:p>
        </p:txBody>
      </p:sp>
      <p:sp>
        <p:nvSpPr>
          <p:cNvPr id="62467" name="Rectangle 3">
            <a:extLst>
              <a:ext uri="{FF2B5EF4-FFF2-40B4-BE49-F238E27FC236}">
                <a16:creationId xmlns:a16="http://schemas.microsoft.com/office/drawing/2014/main" id="{935E181A-63A2-4167-AEA8-8917C9318DAD}"/>
              </a:ext>
            </a:extLst>
          </p:cNvPr>
          <p:cNvSpPr>
            <a:spLocks noGrp="1"/>
          </p:cNvSpPr>
          <p:nvPr>
            <p:ph type="body" idx="1"/>
          </p:nvPr>
        </p:nvSpPr>
        <p:spPr>
          <a:xfrm>
            <a:off x="452656" y="1196752"/>
            <a:ext cx="8229600" cy="3917032"/>
          </a:xfrm>
        </p:spPr>
        <p:txBody>
          <a:bodyPr/>
          <a:lstStyle/>
          <a:p>
            <a:r>
              <a:rPr lang="en-GB" altLang="en-US" dirty="0"/>
              <a:t>The potential long-term benefits of this are clear are that organisations must recognise individuals’ unique contribution brought about by their unique set of skills, knowledge and abilities </a:t>
            </a:r>
          </a:p>
          <a:p>
            <a:r>
              <a:rPr lang="en-GB" altLang="en-US" dirty="0"/>
              <a:t>Promote organisational environments that allow these individual attributes to flourish (CIPD 2017, 2018).</a:t>
            </a:r>
          </a:p>
          <a:p>
            <a:endParaRPr lang="en-GB" altLang="en-US"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685800" y="1600463"/>
            <a:ext cx="7772400" cy="3026955"/>
          </a:xfrm>
        </p:spPr>
        <p:txBody>
          <a:bodyPr/>
          <a:lstStyle/>
          <a:p>
            <a:endParaRPr lang="en-GB" sz="2800" dirty="0"/>
          </a:p>
          <a:p>
            <a:endParaRPr lang="en-GB" sz="2800" dirty="0"/>
          </a:p>
        </p:txBody>
      </p:sp>
      <p:pic>
        <p:nvPicPr>
          <p:cNvPr id="2052" name="Picture 4" descr="21 great questions for facilitators - Part 2 - RosemaryShapiroLiu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332656"/>
            <a:ext cx="8568952" cy="5040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26629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2507</TotalTime>
  <Words>1932</Words>
  <Application>Microsoft Office PowerPoint</Application>
  <PresentationFormat>On-screen Show (4:3)</PresentationFormat>
  <Paragraphs>263</Paragraphs>
  <Slides>49</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49</vt:i4>
      </vt:variant>
    </vt:vector>
  </HeadingPairs>
  <TitlesOfParts>
    <vt:vector size="57" baseType="lpstr">
      <vt:lpstr>Arial</vt:lpstr>
      <vt:lpstr>Calibri</vt:lpstr>
      <vt:lpstr>Myriad Pro</vt:lpstr>
      <vt:lpstr>Tahoma</vt:lpstr>
      <vt:lpstr>Times New Roman</vt:lpstr>
      <vt:lpstr>Verdana</vt:lpstr>
      <vt:lpstr>Wingdings 2</vt:lpstr>
      <vt:lpstr>20140311PresentationUWTSDTemplate</vt:lpstr>
      <vt:lpstr>  Managing in complex environments: Strategies, Insights and Solutions MICE SPBD 7006 Week 3 (Lecture 3)</vt:lpstr>
      <vt:lpstr>Today’s objective(s)</vt:lpstr>
      <vt:lpstr>Session Objectives</vt:lpstr>
      <vt:lpstr>External Labour Markets</vt:lpstr>
      <vt:lpstr>Internal Labour Market</vt:lpstr>
      <vt:lpstr>Competing in a “tight” labour market</vt:lpstr>
      <vt:lpstr>Competing in a “tight” labour market</vt:lpstr>
      <vt:lpstr>UK Labour market</vt:lpstr>
      <vt:lpstr>Supply of Labour</vt:lpstr>
      <vt:lpstr>Attitudes to work</vt:lpstr>
      <vt:lpstr>Attitudes to work</vt:lpstr>
      <vt:lpstr>Activity</vt:lpstr>
      <vt:lpstr>Employment Regulation</vt:lpstr>
      <vt:lpstr>Employment Regulation</vt:lpstr>
      <vt:lpstr>Employment Regulation</vt:lpstr>
      <vt:lpstr>Employment Regulation</vt:lpstr>
      <vt:lpstr>Law of contract</vt:lpstr>
      <vt:lpstr>Law of contract</vt:lpstr>
      <vt:lpstr>Family Friendly statutes</vt:lpstr>
      <vt:lpstr>Activity</vt:lpstr>
      <vt:lpstr>Working time Regulations</vt:lpstr>
      <vt:lpstr>Debates about Employment Regulation</vt:lpstr>
      <vt:lpstr>Summary .Labour Market Issues</vt:lpstr>
      <vt:lpstr>Summary: Labour Market Issues</vt:lpstr>
      <vt:lpstr>Labour Market Issues</vt:lpstr>
      <vt:lpstr>Diversity &amp; Inclusion</vt:lpstr>
      <vt:lpstr>What is Diversity</vt:lpstr>
      <vt:lpstr>Why is Diversity on the Agenda?</vt:lpstr>
      <vt:lpstr>How is Diversity Different from Inclusion?</vt:lpstr>
      <vt:lpstr>Barriers to the success of diversity and inclusion policies  </vt:lpstr>
      <vt:lpstr>Barriers to the success of diversity and inclusion policies</vt:lpstr>
      <vt:lpstr>Barriers</vt:lpstr>
      <vt:lpstr>Barriers</vt:lpstr>
      <vt:lpstr>Barriers</vt:lpstr>
      <vt:lpstr>What supports greater inclusion and diversity?</vt:lpstr>
      <vt:lpstr>What supports greater inclusion and diversity?</vt:lpstr>
      <vt:lpstr>What supports greater inclusion and diversity?</vt:lpstr>
      <vt:lpstr>What supports greater inclusion &amp; diversity?</vt:lpstr>
      <vt:lpstr>Touchpoints  - Attracting Applicants</vt:lpstr>
      <vt:lpstr>Touchpoints – Candidate Selection</vt:lpstr>
      <vt:lpstr>Touchpoints – Access to Flexible Working</vt:lpstr>
      <vt:lpstr>Touchpoints – Organisation Culture &amp; Policies</vt:lpstr>
      <vt:lpstr>Diversity Best Practices Inclusion Index Organizations </vt:lpstr>
      <vt:lpstr>Diversity Best Practices Inclusion Index Organizations</vt:lpstr>
      <vt:lpstr>The evidence for promoting diversity and inclusion at work</vt:lpstr>
      <vt:lpstr>The Evidence</vt:lpstr>
      <vt:lpstr>Conclusion</vt:lpstr>
      <vt:lpstr>Conclusion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150</cp:revision>
  <cp:lastPrinted>2018-07-09T15:27:01Z</cp:lastPrinted>
  <dcterms:created xsi:type="dcterms:W3CDTF">2002-10-07T19:43:58Z</dcterms:created>
  <dcterms:modified xsi:type="dcterms:W3CDTF">2020-06-15T11:56:20Z</dcterms:modified>
</cp:coreProperties>
</file>